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4" r:id="rId2"/>
    <p:sldId id="416" r:id="rId3"/>
    <p:sldId id="467" r:id="rId4"/>
    <p:sldId id="422" r:id="rId5"/>
    <p:sldId id="466" r:id="rId6"/>
    <p:sldId id="256" r:id="rId7"/>
    <p:sldId id="257" r:id="rId8"/>
    <p:sldId id="258" r:id="rId9"/>
    <p:sldId id="425" r:id="rId10"/>
    <p:sldId id="259" r:id="rId11"/>
    <p:sldId id="260" r:id="rId12"/>
    <p:sldId id="261" r:id="rId13"/>
    <p:sldId id="426" r:id="rId14"/>
    <p:sldId id="262" r:id="rId15"/>
    <p:sldId id="263" r:id="rId16"/>
    <p:sldId id="460" r:id="rId17"/>
    <p:sldId id="264" r:id="rId18"/>
    <p:sldId id="417" r:id="rId19"/>
    <p:sldId id="265" r:id="rId20"/>
    <p:sldId id="427" r:id="rId21"/>
    <p:sldId id="266" r:id="rId22"/>
    <p:sldId id="267" r:id="rId23"/>
    <p:sldId id="423" r:id="rId24"/>
    <p:sldId id="268" r:id="rId25"/>
    <p:sldId id="269" r:id="rId26"/>
    <p:sldId id="270" r:id="rId27"/>
    <p:sldId id="424" r:id="rId28"/>
    <p:sldId id="271" r:id="rId29"/>
    <p:sldId id="272" r:id="rId30"/>
    <p:sldId id="273" r:id="rId31"/>
    <p:sldId id="274" r:id="rId32"/>
    <p:sldId id="275" r:id="rId33"/>
    <p:sldId id="276" r:id="rId34"/>
    <p:sldId id="277" r:id="rId35"/>
    <p:sldId id="278" r:id="rId36"/>
    <p:sldId id="279" r:id="rId37"/>
    <p:sldId id="280" r:id="rId38"/>
    <p:sldId id="281" r:id="rId39"/>
    <p:sldId id="428" r:id="rId40"/>
    <p:sldId id="282" r:id="rId41"/>
    <p:sldId id="429" r:id="rId42"/>
    <p:sldId id="283" r:id="rId43"/>
    <p:sldId id="461" r:id="rId44"/>
    <p:sldId id="284" r:id="rId45"/>
    <p:sldId id="430" r:id="rId46"/>
    <p:sldId id="285" r:id="rId47"/>
    <p:sldId id="286" r:id="rId48"/>
    <p:sldId id="462" r:id="rId49"/>
    <p:sldId id="287" r:id="rId50"/>
    <p:sldId id="288" r:id="rId51"/>
    <p:sldId id="431" r:id="rId52"/>
    <p:sldId id="289" r:id="rId53"/>
    <p:sldId id="290" r:id="rId54"/>
    <p:sldId id="291" r:id="rId55"/>
    <p:sldId id="292" r:id="rId56"/>
    <p:sldId id="293" r:id="rId57"/>
    <p:sldId id="432" r:id="rId58"/>
    <p:sldId id="294" r:id="rId59"/>
    <p:sldId id="295" r:id="rId60"/>
    <p:sldId id="296" r:id="rId61"/>
    <p:sldId id="469" r:id="rId62"/>
    <p:sldId id="297" r:id="rId63"/>
    <p:sldId id="298" r:id="rId64"/>
    <p:sldId id="433" r:id="rId65"/>
    <p:sldId id="299" r:id="rId66"/>
    <p:sldId id="463" r:id="rId67"/>
    <p:sldId id="300" r:id="rId68"/>
    <p:sldId id="301" r:id="rId69"/>
    <p:sldId id="434" r:id="rId70"/>
    <p:sldId id="302" r:id="rId71"/>
    <p:sldId id="418" r:id="rId72"/>
    <p:sldId id="303" r:id="rId73"/>
    <p:sldId id="304" r:id="rId74"/>
    <p:sldId id="435" r:id="rId75"/>
    <p:sldId id="305" r:id="rId76"/>
    <p:sldId id="306" r:id="rId77"/>
    <p:sldId id="307" r:id="rId78"/>
    <p:sldId id="436" r:id="rId79"/>
    <p:sldId id="308" r:id="rId80"/>
    <p:sldId id="437" r:id="rId81"/>
    <p:sldId id="309" r:id="rId82"/>
    <p:sldId id="438" r:id="rId83"/>
    <p:sldId id="310" r:id="rId84"/>
    <p:sldId id="312" r:id="rId85"/>
    <p:sldId id="313" r:id="rId86"/>
    <p:sldId id="314" r:id="rId87"/>
    <p:sldId id="315" r:id="rId88"/>
    <p:sldId id="316" r:id="rId89"/>
    <p:sldId id="317" r:id="rId90"/>
    <p:sldId id="318" r:id="rId91"/>
    <p:sldId id="439" r:id="rId92"/>
    <p:sldId id="319" r:id="rId93"/>
    <p:sldId id="320" r:id="rId94"/>
    <p:sldId id="321" r:id="rId95"/>
    <p:sldId id="440" r:id="rId96"/>
    <p:sldId id="419" r:id="rId97"/>
    <p:sldId id="322" r:id="rId98"/>
    <p:sldId id="441" r:id="rId99"/>
    <p:sldId id="323" r:id="rId100"/>
    <p:sldId id="325" r:id="rId101"/>
    <p:sldId id="326" r:id="rId102"/>
    <p:sldId id="327" r:id="rId103"/>
    <p:sldId id="328" r:id="rId104"/>
    <p:sldId id="442" r:id="rId105"/>
    <p:sldId id="329" r:id="rId106"/>
    <p:sldId id="443" r:id="rId107"/>
    <p:sldId id="330" r:id="rId108"/>
    <p:sldId id="331" r:id="rId109"/>
    <p:sldId id="332" r:id="rId110"/>
    <p:sldId id="333" r:id="rId111"/>
    <p:sldId id="444" r:id="rId112"/>
    <p:sldId id="334" r:id="rId113"/>
    <p:sldId id="445" r:id="rId114"/>
    <p:sldId id="335" r:id="rId115"/>
    <p:sldId id="336" r:id="rId116"/>
    <p:sldId id="337" r:id="rId117"/>
    <p:sldId id="338" r:id="rId118"/>
    <p:sldId id="339" r:id="rId119"/>
    <p:sldId id="446" r:id="rId120"/>
    <p:sldId id="340" r:id="rId121"/>
    <p:sldId id="341" r:id="rId122"/>
    <p:sldId id="342" r:id="rId123"/>
    <p:sldId id="447" r:id="rId124"/>
    <p:sldId id="420" r:id="rId125"/>
    <p:sldId id="343" r:id="rId126"/>
    <p:sldId id="344" r:id="rId127"/>
    <p:sldId id="345" r:id="rId128"/>
    <p:sldId id="448" r:id="rId129"/>
    <p:sldId id="346" r:id="rId130"/>
    <p:sldId id="347" r:id="rId131"/>
    <p:sldId id="449" r:id="rId132"/>
    <p:sldId id="348" r:id="rId133"/>
    <p:sldId id="349" r:id="rId134"/>
    <p:sldId id="450" r:id="rId135"/>
    <p:sldId id="350" r:id="rId136"/>
    <p:sldId id="351" r:id="rId137"/>
    <p:sldId id="353" r:id="rId138"/>
    <p:sldId id="352" r:id="rId139"/>
    <p:sldId id="354" r:id="rId140"/>
    <p:sldId id="355" r:id="rId141"/>
    <p:sldId id="356" r:id="rId142"/>
    <p:sldId id="357" r:id="rId143"/>
    <p:sldId id="358" r:id="rId144"/>
    <p:sldId id="359" r:id="rId145"/>
    <p:sldId id="360" r:id="rId146"/>
    <p:sldId id="451" r:id="rId147"/>
    <p:sldId id="361" r:id="rId148"/>
    <p:sldId id="452" r:id="rId149"/>
    <p:sldId id="362" r:id="rId150"/>
    <p:sldId id="363" r:id="rId151"/>
    <p:sldId id="364" r:id="rId152"/>
    <p:sldId id="365" r:id="rId153"/>
    <p:sldId id="366" r:id="rId154"/>
    <p:sldId id="367" r:id="rId155"/>
    <p:sldId id="368" r:id="rId156"/>
    <p:sldId id="369" r:id="rId157"/>
    <p:sldId id="370" r:id="rId158"/>
    <p:sldId id="371" r:id="rId159"/>
    <p:sldId id="372" r:id="rId160"/>
    <p:sldId id="373" r:id="rId161"/>
    <p:sldId id="375" r:id="rId162"/>
    <p:sldId id="453" r:id="rId163"/>
    <p:sldId id="374" r:id="rId164"/>
    <p:sldId id="376" r:id="rId165"/>
    <p:sldId id="377" r:id="rId166"/>
    <p:sldId id="378" r:id="rId167"/>
    <p:sldId id="379" r:id="rId168"/>
    <p:sldId id="380" r:id="rId169"/>
    <p:sldId id="381" r:id="rId170"/>
    <p:sldId id="382" r:id="rId171"/>
    <p:sldId id="383" r:id="rId172"/>
    <p:sldId id="454" r:id="rId173"/>
    <p:sldId id="384" r:id="rId174"/>
    <p:sldId id="385" r:id="rId175"/>
    <p:sldId id="455" r:id="rId176"/>
    <p:sldId id="386" r:id="rId177"/>
    <p:sldId id="387" r:id="rId178"/>
    <p:sldId id="388" r:id="rId179"/>
    <p:sldId id="389" r:id="rId180"/>
    <p:sldId id="456" r:id="rId181"/>
    <p:sldId id="390" r:id="rId182"/>
    <p:sldId id="391" r:id="rId183"/>
    <p:sldId id="392" r:id="rId184"/>
    <p:sldId id="393" r:id="rId185"/>
    <p:sldId id="394" r:id="rId186"/>
    <p:sldId id="395" r:id="rId187"/>
    <p:sldId id="396" r:id="rId188"/>
    <p:sldId id="421" r:id="rId189"/>
    <p:sldId id="397" r:id="rId190"/>
    <p:sldId id="398" r:id="rId191"/>
    <p:sldId id="457" r:id="rId192"/>
    <p:sldId id="399" r:id="rId193"/>
    <p:sldId id="458" r:id="rId194"/>
    <p:sldId id="400" r:id="rId195"/>
    <p:sldId id="401" r:id="rId196"/>
    <p:sldId id="464" r:id="rId197"/>
    <p:sldId id="402" r:id="rId198"/>
    <p:sldId id="403" r:id="rId199"/>
    <p:sldId id="404" r:id="rId200"/>
    <p:sldId id="459" r:id="rId201"/>
    <p:sldId id="405" r:id="rId202"/>
    <p:sldId id="406" r:id="rId203"/>
    <p:sldId id="407" r:id="rId204"/>
    <p:sldId id="408" r:id="rId205"/>
    <p:sldId id="409" r:id="rId206"/>
    <p:sldId id="410" r:id="rId207"/>
    <p:sldId id="411" r:id="rId208"/>
    <p:sldId id="465" r:id="rId209"/>
    <p:sldId id="412" r:id="rId210"/>
    <p:sldId id="414" r:id="rId211"/>
    <p:sldId id="415" r:id="rId212"/>
  </p:sldIdLst>
  <p:sldSz cx="9144000" cy="6858000" type="screen4x3"/>
  <p:notesSz cx="6858000" cy="9144000"/>
  <p:defaultTextStyle>
    <a:defPPr>
      <a:defRPr lang="ar-SA"/>
    </a:defPPr>
    <a:lvl1pPr algn="r" rtl="1" fontAlgn="base">
      <a:spcBef>
        <a:spcPct val="0"/>
      </a:spcBef>
      <a:spcAft>
        <a:spcPct val="0"/>
      </a:spcAft>
      <a:defRPr b="1" kern="1200">
        <a:solidFill>
          <a:schemeClr val="tx1"/>
        </a:solidFill>
        <a:latin typeface="Arial" charset="0"/>
        <a:ea typeface="+mn-ea"/>
        <a:cs typeface="Arial" charset="0"/>
      </a:defRPr>
    </a:lvl1pPr>
    <a:lvl2pPr marL="457200" algn="r" rtl="1" fontAlgn="base">
      <a:spcBef>
        <a:spcPct val="0"/>
      </a:spcBef>
      <a:spcAft>
        <a:spcPct val="0"/>
      </a:spcAft>
      <a:defRPr b="1" kern="1200">
        <a:solidFill>
          <a:schemeClr val="tx1"/>
        </a:solidFill>
        <a:latin typeface="Arial" charset="0"/>
        <a:ea typeface="+mn-ea"/>
        <a:cs typeface="Arial" charset="0"/>
      </a:defRPr>
    </a:lvl2pPr>
    <a:lvl3pPr marL="914400" algn="r" rtl="1" fontAlgn="base">
      <a:spcBef>
        <a:spcPct val="0"/>
      </a:spcBef>
      <a:spcAft>
        <a:spcPct val="0"/>
      </a:spcAft>
      <a:defRPr b="1" kern="1200">
        <a:solidFill>
          <a:schemeClr val="tx1"/>
        </a:solidFill>
        <a:latin typeface="Arial" charset="0"/>
        <a:ea typeface="+mn-ea"/>
        <a:cs typeface="Arial" charset="0"/>
      </a:defRPr>
    </a:lvl3pPr>
    <a:lvl4pPr marL="1371600" algn="r" rtl="1" fontAlgn="base">
      <a:spcBef>
        <a:spcPct val="0"/>
      </a:spcBef>
      <a:spcAft>
        <a:spcPct val="0"/>
      </a:spcAft>
      <a:defRPr b="1" kern="1200">
        <a:solidFill>
          <a:schemeClr val="tx1"/>
        </a:solidFill>
        <a:latin typeface="Arial" charset="0"/>
        <a:ea typeface="+mn-ea"/>
        <a:cs typeface="Arial" charset="0"/>
      </a:defRPr>
    </a:lvl4pPr>
    <a:lvl5pPr marL="1828800" algn="r" rtl="1"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90000"/>
    <a:srgbClr val="0000FF"/>
    <a:srgbClr val="FF0000"/>
    <a:srgbClr val="3366FF"/>
    <a:srgbClr val="66FFFF"/>
    <a:srgbClr val="FFFF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4" d="100"/>
          <a:sy n="44" d="100"/>
        </p:scale>
        <p:origin x="806"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EE07D8-C753-415E-A5C7-89670DE59CE7}"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77FFE1-830C-46E5-8E85-B561A7D6648C}"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6B243F-48A1-4BC5-828A-92E631A7663C}"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EEEDAB-0D93-4529-9973-F5A29B29D10E}"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A89C4B-CE0A-4C33-BD84-747827C51096}"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F70DCD-418F-4F53-9E7D-02A6EFBCDFE7}"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0F5B5FE-E5B3-4B07-9C00-84127612AD9F}"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FD4D69-BF56-49C3-9B79-80A0E6B4B31D}"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D0F472-E2A2-483A-BB50-B55D41992D1D}"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C58F9F-6D1E-4FE8-B5C9-170C7F69F0B4}"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EA5DC0-408F-47FF-A3C3-CAB6DF571CDF}"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fld id="{F871CDC2-10C1-4E20-A204-AC0B8509BF1C}"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start.pp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end.pps" TargetMode="Externa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cognitive.pp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5288" y="1052513"/>
            <a:ext cx="7786687" cy="2303462"/>
          </a:xfrm>
        </p:spPr>
        <p:txBody>
          <a:bodyPr/>
          <a:lstStyle/>
          <a:p>
            <a:r>
              <a:rPr lang="fa-IR" sz="4800" b="1">
                <a:solidFill>
                  <a:schemeClr val="bg1"/>
                </a:solidFill>
              </a:rPr>
              <a:t>نام درس:آسِِیب شناسی روانی(1)</a:t>
            </a:r>
            <a:br>
              <a:rPr lang="fa-IR" sz="4800" b="1">
                <a:solidFill>
                  <a:schemeClr val="bg1"/>
                </a:solidFill>
              </a:rPr>
            </a:br>
            <a:r>
              <a:rPr lang="en-US" sz="4800" b="1" dirty="0">
                <a:solidFill>
                  <a:schemeClr val="bg1"/>
                </a:solidFill>
              </a:rPr>
              <a:t>psychopathology</a:t>
            </a:r>
            <a:br>
              <a:rPr lang="en-US" sz="4800" b="1" dirty="0">
                <a:solidFill>
                  <a:schemeClr val="bg1"/>
                </a:solidFill>
              </a:rPr>
            </a:br>
            <a:r>
              <a:rPr lang="fa-IR" sz="4800" b="1" dirty="0">
                <a:solidFill>
                  <a:schemeClr val="bg1"/>
                </a:solidFill>
              </a:rPr>
              <a:t>3واحد نظری</a:t>
            </a:r>
            <a:endParaRPr lang="en-US" sz="4800" b="1" dirty="0">
              <a:solidFill>
                <a:schemeClr val="bg1"/>
              </a:solidFill>
            </a:endParaRPr>
          </a:p>
        </p:txBody>
      </p:sp>
      <p:sp>
        <p:nvSpPr>
          <p:cNvPr id="71683" name="Rectangle 3"/>
          <p:cNvSpPr>
            <a:spLocks noGrp="1" noChangeArrowheads="1"/>
          </p:cNvSpPr>
          <p:nvPr>
            <p:ph type="body" idx="1"/>
          </p:nvPr>
        </p:nvSpPr>
        <p:spPr>
          <a:xfrm>
            <a:off x="468313" y="3429000"/>
            <a:ext cx="8229600" cy="1800225"/>
          </a:xfrm>
        </p:spPr>
        <p:txBody>
          <a:bodyPr/>
          <a:lstStyle/>
          <a:p>
            <a:pPr algn="ctr">
              <a:buFontTx/>
              <a:buNone/>
            </a:pPr>
            <a:r>
              <a:rPr lang="fa-IR" sz="3600" b="1" dirty="0" smtClean="0">
                <a:solidFill>
                  <a:schemeClr val="bg1"/>
                </a:solidFill>
                <a:effectLst>
                  <a:outerShdw blurRad="38100" dist="38100" dir="2700000" algn="tl">
                    <a:srgbClr val="C0C0C0"/>
                  </a:outerShdw>
                </a:effectLst>
              </a:rPr>
              <a:t>از کتاب دکتر </a:t>
            </a:r>
            <a:r>
              <a:rPr lang="fa-IR" sz="3600" b="1" dirty="0">
                <a:solidFill>
                  <a:schemeClr val="bg1"/>
                </a:solidFill>
                <a:effectLst>
                  <a:outerShdw blurRad="38100" dist="38100" dir="2700000" algn="tl">
                    <a:srgbClr val="C0C0C0"/>
                  </a:outerShdw>
                </a:effectLst>
              </a:rPr>
              <a:t>دهستانی</a:t>
            </a:r>
          </a:p>
          <a:p>
            <a:pPr algn="ctr">
              <a:buFontTx/>
              <a:buNone/>
            </a:pPr>
            <a:r>
              <a:rPr lang="fa-IR" sz="3600" b="1" dirty="0">
                <a:solidFill>
                  <a:schemeClr val="bg1"/>
                </a:solidFill>
                <a:effectLst>
                  <a:outerShdw blurRad="38100" dist="38100" dir="2700000" algn="tl">
                    <a:srgbClr val="C0C0C0"/>
                  </a:outerShdw>
                </a:effectLst>
                <a:latin typeface="F_Ferdosi" pitchFamily="2" charset="2"/>
                <a:cs typeface="B Titr" pitchFamily="2" charset="-78"/>
              </a:rPr>
              <a:t>رشته:روان شناسی عمومی</a:t>
            </a:r>
          </a:p>
          <a:p>
            <a:pPr algn="ctr">
              <a:buFontTx/>
              <a:buNone/>
            </a:pPr>
            <a:endParaRPr lang="fa-IR" sz="3600" b="1" dirty="0">
              <a:solidFill>
                <a:schemeClr val="bg1"/>
              </a:solidFill>
              <a:effectLst>
                <a:outerShdw blurRad="38100" dist="38100" dir="2700000" algn="tl">
                  <a:srgbClr val="C0C0C0"/>
                </a:outerShdw>
              </a:effectLst>
            </a:endParaRPr>
          </a:p>
        </p:txBody>
      </p:sp>
      <p:sp>
        <p:nvSpPr>
          <p:cNvPr id="71686" name="Text Box 6"/>
          <p:cNvSpPr txBox="1">
            <a:spLocks noChangeArrowheads="1"/>
          </p:cNvSpPr>
          <p:nvPr/>
        </p:nvSpPr>
        <p:spPr bwMode="auto">
          <a:xfrm>
            <a:off x="323850" y="6237288"/>
            <a:ext cx="8532813" cy="336550"/>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1600">
                <a:solidFill>
                  <a:schemeClr val="accent2"/>
                </a:solidFill>
                <a:cs typeface="0 Zar" pitchFamily="2" charset="-78"/>
              </a:rPr>
              <a:t>تهیه کننده:</a:t>
            </a:r>
            <a:r>
              <a:rPr lang="fa-IR" sz="1600">
                <a:solidFill>
                  <a:srgbClr val="0033CC"/>
                </a:solidFill>
                <a:effectLst>
                  <a:outerShdw blurRad="38100" dist="38100" dir="2700000" algn="tl">
                    <a:srgbClr val="000000"/>
                  </a:outerShdw>
                </a:effectLst>
                <a:cs typeface="0 Zar" pitchFamily="2" charset="-78"/>
              </a:rPr>
              <a:t>حسن عبداله زاده (عضو هيات علمی روان شناسی دانشگاه پیام نور مرکز بهشهر)</a:t>
            </a:r>
            <a:endParaRPr lang="en-US" sz="1600">
              <a:solidFill>
                <a:srgbClr val="0033CC"/>
              </a:solidFill>
              <a:effectLst>
                <a:outerShdw blurRad="38100" dist="38100" dir="2700000" algn="tl">
                  <a:srgbClr val="000000"/>
                </a:outerShdw>
              </a:effectLst>
              <a:cs typeface="0 Zar" pitchFamily="2" charset="-78"/>
            </a:endParaRPr>
          </a:p>
        </p:txBody>
      </p:sp>
      <p:sp>
        <p:nvSpPr>
          <p:cNvPr id="71688" name="Text Box 8"/>
          <p:cNvSpPr txBox="1">
            <a:spLocks noChangeArrowheads="1"/>
          </p:cNvSpPr>
          <p:nvPr/>
        </p:nvSpPr>
        <p:spPr bwMode="auto">
          <a:xfrm>
            <a:off x="2195513" y="317500"/>
            <a:ext cx="4103687" cy="519113"/>
          </a:xfrm>
          <a:prstGeom prst="rect">
            <a:avLst/>
          </a:prstGeom>
          <a:noFill/>
          <a:ln w="9525">
            <a:noFill/>
            <a:miter lim="800000"/>
            <a:headEnd/>
            <a:tailEnd/>
          </a:ln>
          <a:effectLst/>
        </p:spPr>
        <p:txBody>
          <a:bodyPr>
            <a:spAutoFit/>
          </a:bodyPr>
          <a:lstStyle/>
          <a:p>
            <a:pPr algn="ctr">
              <a:spcBef>
                <a:spcPct val="50000"/>
              </a:spcBef>
            </a:pPr>
            <a:r>
              <a:rPr lang="fa-IR" sz="2800">
                <a:solidFill>
                  <a:srgbClr val="0033CC"/>
                </a:solidFill>
              </a:rPr>
              <a:t>به نام آرامش دهنده دلها</a:t>
            </a:r>
            <a:endParaRPr lang="en-US" sz="2800">
              <a:solidFill>
                <a:srgbClr val="0033CC"/>
              </a:solidFill>
            </a:endParaRPr>
          </a:p>
        </p:txBody>
      </p:sp>
      <p:pic>
        <p:nvPicPr>
          <p:cNvPr id="71691" name="Picture 11"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71692" name="Text Box 12"/>
          <p:cNvSpPr txBox="1">
            <a:spLocks noChangeArrowheads="1"/>
          </p:cNvSpPr>
          <p:nvPr/>
        </p:nvSpPr>
        <p:spPr bwMode="auto">
          <a:xfrm>
            <a:off x="179388" y="5734050"/>
            <a:ext cx="1944687" cy="336550"/>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1600">
                <a:solidFill>
                  <a:schemeClr val="accent2"/>
                </a:solidFill>
                <a:cs typeface="0 Zar" pitchFamily="2" charset="-78"/>
                <a:hlinkClick r:id="rId4" action="ppaction://hlinkpres?slideindex=1&amp;slidetitle="/>
              </a:rPr>
              <a:t>اینجا کلیک کنید</a:t>
            </a:r>
            <a:endParaRPr lang="en-US" sz="1600">
              <a:solidFill>
                <a:srgbClr val="0033CC"/>
              </a:solidFill>
              <a:effectLst>
                <a:outerShdw blurRad="38100" dist="38100" dir="2700000" algn="tl">
                  <a:srgbClr val="000000"/>
                </a:outerShdw>
              </a:effectLst>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p:cTn id="7" dur="5000" fill="hold"/>
                                        <p:tgtEl>
                                          <p:spTgt spid="71688"/>
                                        </p:tgtEl>
                                        <p:attrNameLst>
                                          <p:attrName>ppt_w</p:attrName>
                                        </p:attrNameLst>
                                      </p:cBhvr>
                                      <p:tavLst>
                                        <p:tav tm="0">
                                          <p:val>
                                            <p:fltVal val="0"/>
                                          </p:val>
                                        </p:tav>
                                        <p:tav tm="100000">
                                          <p:val>
                                            <p:strVal val="#ppt_w"/>
                                          </p:val>
                                        </p:tav>
                                      </p:tavLst>
                                    </p:anim>
                                    <p:anim calcmode="lin" valueType="num">
                                      <p:cBhvr>
                                        <p:cTn id="8" dur="5000" fill="hold"/>
                                        <p:tgtEl>
                                          <p:spTgt spid="71688"/>
                                        </p:tgtEl>
                                        <p:attrNameLst>
                                          <p:attrName>ppt_h</p:attrName>
                                        </p:attrNameLst>
                                      </p:cBhvr>
                                      <p:tavLst>
                                        <p:tav tm="0">
                                          <p:val>
                                            <p:fltVal val="0"/>
                                          </p:val>
                                        </p:tav>
                                        <p:tav tm="100000">
                                          <p:val>
                                            <p:strVal val="#ppt_h"/>
                                          </p:val>
                                        </p:tav>
                                      </p:tavLst>
                                    </p:anim>
                                    <p:animEffect transition="in" filter="fade">
                                      <p:cBhvr>
                                        <p:cTn id="9" dur="5000"/>
                                        <p:tgtEl>
                                          <p:spTgt spid="7168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71682"/>
                                        </p:tgtEl>
                                        <p:attrNameLst>
                                          <p:attrName>style.visibility</p:attrName>
                                        </p:attrNameLst>
                                      </p:cBhvr>
                                      <p:to>
                                        <p:strVal val="visible"/>
                                      </p:to>
                                    </p:set>
                                    <p:anim calcmode="lin" valueType="num">
                                      <p:cBhvr additive="base">
                                        <p:cTn id="14" dur="3000" fill="hold"/>
                                        <p:tgtEl>
                                          <p:spTgt spid="71682"/>
                                        </p:tgtEl>
                                        <p:attrNameLst>
                                          <p:attrName>ppt_x</p:attrName>
                                        </p:attrNameLst>
                                      </p:cBhvr>
                                      <p:tavLst>
                                        <p:tav tm="0">
                                          <p:val>
                                            <p:strVal val="0-#ppt_w/2"/>
                                          </p:val>
                                        </p:tav>
                                        <p:tav tm="100000">
                                          <p:val>
                                            <p:strVal val="#ppt_x"/>
                                          </p:val>
                                        </p:tav>
                                      </p:tavLst>
                                    </p:anim>
                                    <p:anim calcmode="lin" valueType="num">
                                      <p:cBhvr additive="base">
                                        <p:cTn id="15" dur="3000" fill="hold"/>
                                        <p:tgtEl>
                                          <p:spTgt spid="7168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71683">
                                            <p:txEl>
                                              <p:pRg st="0" end="0"/>
                                            </p:txEl>
                                          </p:spTgt>
                                        </p:tgtEl>
                                        <p:attrNameLst>
                                          <p:attrName>style.visibility</p:attrName>
                                        </p:attrNameLst>
                                      </p:cBhvr>
                                      <p:to>
                                        <p:strVal val="visible"/>
                                      </p:to>
                                    </p:set>
                                    <p:anim calcmode="lin" valueType="num">
                                      <p:cBhvr additive="base">
                                        <p:cTn id="20" dur="30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21" dur="30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71683">
                                            <p:txEl>
                                              <p:pRg st="1" end="1"/>
                                            </p:txEl>
                                          </p:spTgt>
                                        </p:tgtEl>
                                        <p:attrNameLst>
                                          <p:attrName>style.visibility</p:attrName>
                                        </p:attrNameLst>
                                      </p:cBhvr>
                                      <p:to>
                                        <p:strVal val="visible"/>
                                      </p:to>
                                    </p:set>
                                    <p:anim calcmode="lin" valueType="num">
                                      <p:cBhvr additive="base">
                                        <p:cTn id="26" dur="30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27" dur="30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71686"/>
                                        </p:tgtEl>
                                        <p:attrNameLst>
                                          <p:attrName>style.visibility</p:attrName>
                                        </p:attrNameLst>
                                      </p:cBhvr>
                                      <p:to>
                                        <p:strVal val="visible"/>
                                      </p:to>
                                    </p:set>
                                    <p:anim calcmode="lin" valueType="num">
                                      <p:cBhvr additive="base">
                                        <p:cTn id="32" dur="5000" fill="hold"/>
                                        <p:tgtEl>
                                          <p:spTgt spid="71686"/>
                                        </p:tgtEl>
                                        <p:attrNameLst>
                                          <p:attrName>ppt_x</p:attrName>
                                        </p:attrNameLst>
                                      </p:cBhvr>
                                      <p:tavLst>
                                        <p:tav tm="0">
                                          <p:val>
                                            <p:strVal val="0-#ppt_w/2"/>
                                          </p:val>
                                        </p:tav>
                                        <p:tav tm="100000">
                                          <p:val>
                                            <p:strVal val="#ppt_x"/>
                                          </p:val>
                                        </p:tav>
                                      </p:tavLst>
                                    </p:anim>
                                    <p:anim calcmode="lin" valueType="num">
                                      <p:cBhvr additive="base">
                                        <p:cTn id="33" dur="5000" fill="hold"/>
                                        <p:tgtEl>
                                          <p:spTgt spid="71686"/>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71692"/>
                                        </p:tgtEl>
                                        <p:attrNameLst>
                                          <p:attrName>style.visibility</p:attrName>
                                        </p:attrNameLst>
                                      </p:cBhvr>
                                      <p:to>
                                        <p:strVal val="visible"/>
                                      </p:to>
                                    </p:set>
                                    <p:anim calcmode="lin" valueType="num">
                                      <p:cBhvr additive="base">
                                        <p:cTn id="38" dur="5000" fill="hold"/>
                                        <p:tgtEl>
                                          <p:spTgt spid="71692"/>
                                        </p:tgtEl>
                                        <p:attrNameLst>
                                          <p:attrName>ppt_x</p:attrName>
                                        </p:attrNameLst>
                                      </p:cBhvr>
                                      <p:tavLst>
                                        <p:tav tm="0">
                                          <p:val>
                                            <p:strVal val="0-#ppt_w/2"/>
                                          </p:val>
                                        </p:tav>
                                        <p:tav tm="100000">
                                          <p:val>
                                            <p:strVal val="#ppt_x"/>
                                          </p:val>
                                        </p:tav>
                                      </p:tavLst>
                                    </p:anim>
                                    <p:anim calcmode="lin" valueType="num">
                                      <p:cBhvr additive="base">
                                        <p:cTn id="39" dur="5000" fill="hold"/>
                                        <p:tgtEl>
                                          <p:spTgt spid="716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P spid="71686" grpId="0" animBg="1"/>
      <p:bldP spid="71688" grpId="0"/>
      <p:bldP spid="7169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18900000" scaled="1"/>
        </a:gra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806450" y="331788"/>
            <a:ext cx="8229600" cy="3744912"/>
          </a:xfrm>
        </p:spPr>
        <p:txBody>
          <a:bodyPr/>
          <a:lstStyle/>
          <a:p>
            <a:pPr algn="just"/>
            <a:r>
              <a:rPr lang="fa-IR" b="1">
                <a:solidFill>
                  <a:srgbClr val="003366"/>
                </a:solidFill>
              </a:rPr>
              <a:t>- </a:t>
            </a:r>
            <a:r>
              <a:rPr lang="fa-IR" sz="3600" b="1">
                <a:solidFill>
                  <a:srgbClr val="FF3300"/>
                </a:solidFill>
                <a:effectLst>
                  <a:outerShdw blurRad="38100" dist="38100" dir="2700000" algn="tl">
                    <a:srgbClr val="C0C0C0"/>
                  </a:outerShdw>
                </a:effectLst>
              </a:rPr>
              <a:t>نا توانی یا بد کاری :</a:t>
            </a:r>
            <a:r>
              <a:rPr lang="fa-IR" b="1">
                <a:solidFill>
                  <a:srgbClr val="003366"/>
                </a:solidFill>
              </a:rPr>
              <a:t>  زمانی که فرد در حیطه های زندگی مثل شغل ، تحصیل و روابط دچار نا توانی شود:ایراد=&gt;فقط در برخی اختلالات صادق است مثلاً در مورد مبدل پوشی جنسی با وجود اینکه فرد ناتوانی یا    بد کاری ندارد ولی رفتارش نا بهنجار می شود.</a:t>
            </a:r>
            <a:endParaRPr lang="en-AU" b="1">
              <a:solidFill>
                <a:srgbClr val="003366"/>
              </a:solidFill>
            </a:endParaRPr>
          </a:p>
          <a:p>
            <a:r>
              <a:rPr lang="fa-IR" b="1">
                <a:solidFill>
                  <a:srgbClr val="0033CC"/>
                </a:solidFill>
              </a:rPr>
              <a:t>- پیش بینی ناپذیری: پاسخهای فرد غیر منتظره و غیر قابل انتظارند.</a:t>
            </a:r>
            <a:endParaRPr lang="en-US" b="1">
              <a:solidFill>
                <a:srgbClr val="0033CC"/>
              </a:solidFill>
            </a:endParaRPr>
          </a:p>
        </p:txBody>
      </p:sp>
      <p:pic>
        <p:nvPicPr>
          <p:cNvPr id="5126"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5127" name="Picture 7" descr="normalcurve_2"/>
          <p:cNvPicPr>
            <a:picLocks noChangeAspect="1" noChangeArrowheads="1"/>
          </p:cNvPicPr>
          <p:nvPr/>
        </p:nvPicPr>
        <p:blipFill>
          <a:blip r:embed="rId3"/>
          <a:srcRect/>
          <a:stretch>
            <a:fillRect/>
          </a:stretch>
        </p:blipFill>
        <p:spPr bwMode="auto">
          <a:xfrm>
            <a:off x="34925" y="3644900"/>
            <a:ext cx="5472113" cy="3213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3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30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3000"/>
                                        <p:tgtEl>
                                          <p:spTgt spid="5123">
                                            <p:txEl>
                                              <p:pRg st="1" end="1"/>
                                            </p:txEl>
                                          </p:spTgt>
                                        </p:tgtEl>
                                      </p:cBhvr>
                                    </p:animEffect>
                                  </p:childTnLst>
                                </p:cTn>
                              </p:par>
                              <p:par>
                                <p:cTn id="10" presetID="8" presetClass="emph" presetSubtype="0" fill="hold" nodeType="withEffect">
                                  <p:stCondLst>
                                    <p:cond delay="0"/>
                                  </p:stCondLst>
                                  <p:childTnLst>
                                    <p:animRot by="21600000">
                                      <p:cBhvr>
                                        <p:cTn id="11" dur="2000" fill="hold"/>
                                        <p:tgtEl>
                                          <p:spTgt spid="51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0" y="1422400"/>
            <a:ext cx="8964613" cy="1214438"/>
          </a:xfrm>
        </p:spPr>
        <p:txBody>
          <a:bodyPr/>
          <a:lstStyle/>
          <a:p>
            <a:pPr algn="just"/>
            <a:r>
              <a:rPr lang="fa-IR" b="1">
                <a:solidFill>
                  <a:srgbClr val="6600CC"/>
                </a:solidFill>
              </a:rPr>
              <a:t>فنون سنجش روانی</a:t>
            </a:r>
            <a:r>
              <a:rPr lang="fa-IR" b="1"/>
              <a:t> به منظور تعیین عوامل شناختی،هیجانی، شخصیتی و رفتاری در آسیب روانی .</a:t>
            </a:r>
            <a:r>
              <a:rPr lang="en-US"/>
              <a:t> </a:t>
            </a:r>
            <a:endParaRPr lang="fa-IR"/>
          </a:p>
          <a:p>
            <a:pPr algn="just"/>
            <a:endParaRPr lang="en-US"/>
          </a:p>
        </p:txBody>
      </p:sp>
      <p:pic>
        <p:nvPicPr>
          <p:cNvPr id="7270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72708" name="Rectangle 4"/>
          <p:cNvSpPr>
            <a:spLocks noGrp="1" noChangeArrowheads="1"/>
          </p:cNvSpPr>
          <p:nvPr>
            <p:ph type="title"/>
          </p:nvPr>
        </p:nvSpPr>
        <p:spPr>
          <a:xfrm>
            <a:off x="2051050" y="260350"/>
            <a:ext cx="4835525" cy="882650"/>
          </a:xfrm>
          <a:solidFill>
            <a:srgbClr val="B9C5E5"/>
          </a:solidFill>
          <a:ln/>
        </p:spPr>
        <p:txBody>
          <a:bodyPr/>
          <a:lstStyle/>
          <a:p>
            <a:r>
              <a:rPr lang="fa-IR" b="1"/>
              <a:t>سنجش روانی</a:t>
            </a:r>
            <a:r>
              <a:rPr lang="fa-IR"/>
              <a:t> </a:t>
            </a:r>
            <a:endParaRPr lang="en-US"/>
          </a:p>
        </p:txBody>
      </p:sp>
      <p:sp>
        <p:nvSpPr>
          <p:cNvPr id="72709"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
        <p:nvSpPr>
          <p:cNvPr id="72710" name="Rectangle 6"/>
          <p:cNvSpPr>
            <a:spLocks noChangeArrowheads="1"/>
          </p:cNvSpPr>
          <p:nvPr/>
        </p:nvSpPr>
        <p:spPr bwMode="auto">
          <a:xfrm>
            <a:off x="179388" y="2852738"/>
            <a:ext cx="8964612" cy="3455987"/>
          </a:xfrm>
          <a:prstGeom prst="rect">
            <a:avLst/>
          </a:prstGeom>
          <a:noFill/>
          <a:ln w="9525">
            <a:noFill/>
            <a:miter lim="800000"/>
            <a:headEnd/>
            <a:tailEnd/>
          </a:ln>
          <a:effectLst/>
        </p:spPr>
        <p:txBody>
          <a:bodyPr/>
          <a:lstStyle/>
          <a:p>
            <a:pPr marL="342900" indent="-342900" algn="just">
              <a:spcBef>
                <a:spcPct val="20000"/>
              </a:spcBef>
              <a:buFontTx/>
              <a:buChar char="•"/>
            </a:pPr>
            <a:r>
              <a:rPr lang="fa-IR" sz="3200">
                <a:solidFill>
                  <a:srgbClr val="FF3300"/>
                </a:solidFill>
              </a:rPr>
              <a:t>مصاحبه </a:t>
            </a:r>
            <a:r>
              <a:rPr lang="en-US" sz="3200">
                <a:solidFill>
                  <a:srgbClr val="FF3300"/>
                </a:solidFill>
              </a:rPr>
              <a:t>:</a:t>
            </a:r>
            <a:r>
              <a:rPr lang="en-US" sz="3200" b="0">
                <a:solidFill>
                  <a:srgbClr val="FF3300"/>
                </a:solidFill>
              </a:rPr>
              <a:t> (interview) </a:t>
            </a:r>
            <a:r>
              <a:rPr lang="fa-IR" sz="3200"/>
              <a:t>ویژگی مصاحبه های بالینی:</a:t>
            </a:r>
          </a:p>
          <a:p>
            <a:pPr marL="342900" indent="-342900" algn="just">
              <a:spcBef>
                <a:spcPct val="20000"/>
              </a:spcBef>
              <a:buFontTx/>
              <a:buChar char="•"/>
            </a:pPr>
            <a:r>
              <a:rPr lang="fa-IR" sz="3200"/>
              <a:t>-</a:t>
            </a:r>
            <a:r>
              <a:rPr lang="fa-IR" sz="3200">
                <a:solidFill>
                  <a:srgbClr val="0033CC"/>
                </a:solidFill>
              </a:rPr>
              <a:t>مصاحبه گر</a:t>
            </a:r>
            <a:r>
              <a:rPr lang="fa-IR" sz="3200"/>
              <a:t> به نحوه پاسخ یا عدم پاسخ طرف مقابل به  سوالات توجه دارد.</a:t>
            </a:r>
            <a:r>
              <a:rPr lang="en-US" sz="3200" b="0"/>
              <a:t> </a:t>
            </a:r>
            <a:r>
              <a:rPr lang="fa-IR" sz="3200"/>
              <a:t> </a:t>
            </a:r>
          </a:p>
          <a:p>
            <a:pPr marL="342900" indent="-342900" algn="just">
              <a:spcBef>
                <a:spcPct val="20000"/>
              </a:spcBef>
              <a:buFontTx/>
              <a:buChar char="•"/>
            </a:pPr>
            <a:r>
              <a:rPr lang="fa-IR" sz="3200"/>
              <a:t>-</a:t>
            </a:r>
            <a:r>
              <a:rPr lang="fa-IR" sz="3200">
                <a:solidFill>
                  <a:srgbClr val="0033CC"/>
                </a:solidFill>
              </a:rPr>
              <a:t>پارادیمی </a:t>
            </a:r>
            <a:r>
              <a:rPr lang="fa-IR" sz="3200"/>
              <a:t>که مصاحبه گربراساس آن عمل می کند،نوع اطلاعات مورد کنکاش،نحوه به دست آوردن آن وچگونگی تفسیر آن را تحت تأثیر قرار می دهد.</a:t>
            </a:r>
            <a:r>
              <a:rPr lang="en-US" sz="3200" b="0"/>
              <a:t> </a:t>
            </a:r>
            <a:r>
              <a:rPr lang="fa-IR" sz="3200"/>
              <a:t>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fade">
                                      <p:cBhvr>
                                        <p:cTn id="7" dur="500"/>
                                        <p:tgtEl>
                                          <p:spTgt spid="72706">
                                            <p:txEl>
                                              <p:pRg st="0" end="0"/>
                                            </p:txEl>
                                          </p:spTgt>
                                        </p:tgtEl>
                                      </p:cBhvr>
                                    </p:animEffect>
                                    <p:anim calcmode="lin" valueType="num">
                                      <p:cBhvr>
                                        <p:cTn id="8" dur="500" fill="hold"/>
                                        <p:tgtEl>
                                          <p:spTgt spid="72706">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727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nodePh="1">
                                  <p:stCondLst>
                                    <p:cond delay="0"/>
                                  </p:stCondLst>
                                  <p:endCondLst>
                                    <p:cond evt="begin" delay="0">
                                      <p:tn val="12"/>
                                    </p:cond>
                                  </p:endCondLst>
                                  <p:iterate type="lt">
                                    <p:tmPct val="10000"/>
                                  </p:iterate>
                                  <p:childTnLst>
                                    <p:set>
                                      <p:cBhvr>
                                        <p:cTn id="13" dur="1" fill="hold">
                                          <p:stCondLst>
                                            <p:cond delay="0"/>
                                          </p:stCondLst>
                                        </p:cTn>
                                        <p:tgtEl>
                                          <p:spTgt spid="72709">
                                            <p:txEl>
                                              <p:pRg st="0" end="0"/>
                                            </p:txEl>
                                          </p:spTgt>
                                        </p:tgtEl>
                                        <p:attrNameLst>
                                          <p:attrName>style.visibility</p:attrName>
                                        </p:attrNameLst>
                                      </p:cBhvr>
                                      <p:to>
                                        <p:strVal val="visible"/>
                                      </p:to>
                                    </p:set>
                                    <p:animEffect transition="in" filter="fade">
                                      <p:cBhvr>
                                        <p:cTn id="14" dur="500"/>
                                        <p:tgtEl>
                                          <p:spTgt spid="72709">
                                            <p:txEl>
                                              <p:pRg st="0" end="0"/>
                                            </p:txEl>
                                          </p:spTgt>
                                        </p:tgtEl>
                                      </p:cBhvr>
                                    </p:animEffect>
                                    <p:anim calcmode="lin" valueType="num">
                                      <p:cBhvr>
                                        <p:cTn id="15" dur="500" fill="hold"/>
                                        <p:tgtEl>
                                          <p:spTgt spid="72709">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7270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72710">
                                            <p:txEl>
                                              <p:pRg st="0" end="0"/>
                                            </p:txEl>
                                          </p:spTgt>
                                        </p:tgtEl>
                                        <p:attrNameLst>
                                          <p:attrName>style.visibility</p:attrName>
                                        </p:attrNameLst>
                                      </p:cBhvr>
                                      <p:to>
                                        <p:strVal val="visible"/>
                                      </p:to>
                                    </p:set>
                                    <p:animEffect transition="in" filter="fade">
                                      <p:cBhvr>
                                        <p:cTn id="21" dur="500"/>
                                        <p:tgtEl>
                                          <p:spTgt spid="72710">
                                            <p:txEl>
                                              <p:pRg st="0" end="0"/>
                                            </p:txEl>
                                          </p:spTgt>
                                        </p:tgtEl>
                                      </p:cBhvr>
                                    </p:animEffect>
                                    <p:anim calcmode="lin" valueType="num">
                                      <p:cBhvr>
                                        <p:cTn id="22" dur="500" fill="hold"/>
                                        <p:tgtEl>
                                          <p:spTgt spid="72710">
                                            <p:txEl>
                                              <p:pRg st="0" end="0"/>
                                            </p:txEl>
                                          </p:spTgt>
                                        </p:tgtEl>
                                        <p:attrNameLst>
                                          <p:attrName>ppt_w</p:attrName>
                                        </p:attrNameLst>
                                      </p:cBhvr>
                                      <p:tavLst>
                                        <p:tav tm="0" fmla="#ppt_w*sin(2.5*pi*$)">
                                          <p:val>
                                            <p:fltVal val="0"/>
                                          </p:val>
                                        </p:tav>
                                        <p:tav tm="100000">
                                          <p:val>
                                            <p:fltVal val="1"/>
                                          </p:val>
                                        </p:tav>
                                      </p:tavLst>
                                    </p:anim>
                                    <p:anim calcmode="lin" valueType="num">
                                      <p:cBhvr>
                                        <p:cTn id="23" dur="500" fill="hold"/>
                                        <p:tgtEl>
                                          <p:spTgt spid="727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72710">
                                            <p:txEl>
                                              <p:pRg st="1" end="1"/>
                                            </p:txEl>
                                          </p:spTgt>
                                        </p:tgtEl>
                                        <p:attrNameLst>
                                          <p:attrName>style.visibility</p:attrName>
                                        </p:attrNameLst>
                                      </p:cBhvr>
                                      <p:to>
                                        <p:strVal val="visible"/>
                                      </p:to>
                                    </p:set>
                                    <p:animEffect transition="in" filter="fade">
                                      <p:cBhvr>
                                        <p:cTn id="28" dur="500"/>
                                        <p:tgtEl>
                                          <p:spTgt spid="72710">
                                            <p:txEl>
                                              <p:pRg st="1" end="1"/>
                                            </p:txEl>
                                          </p:spTgt>
                                        </p:tgtEl>
                                      </p:cBhvr>
                                    </p:animEffect>
                                    <p:anim calcmode="lin" valueType="num">
                                      <p:cBhvr>
                                        <p:cTn id="29" dur="500" fill="hold"/>
                                        <p:tgtEl>
                                          <p:spTgt spid="72710">
                                            <p:txEl>
                                              <p:pRg st="1" end="1"/>
                                            </p:txEl>
                                          </p:spTgt>
                                        </p:tgtEl>
                                        <p:attrNameLst>
                                          <p:attrName>ppt_w</p:attrName>
                                        </p:attrNameLst>
                                      </p:cBhvr>
                                      <p:tavLst>
                                        <p:tav tm="0" fmla="#ppt_w*sin(2.5*pi*$)">
                                          <p:val>
                                            <p:fltVal val="0"/>
                                          </p:val>
                                        </p:tav>
                                        <p:tav tm="100000">
                                          <p:val>
                                            <p:fltVal val="1"/>
                                          </p:val>
                                        </p:tav>
                                      </p:tavLst>
                                    </p:anim>
                                    <p:anim calcmode="lin" valueType="num">
                                      <p:cBhvr>
                                        <p:cTn id="30" dur="500" fill="hold"/>
                                        <p:tgtEl>
                                          <p:spTgt spid="727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72710">
                                            <p:txEl>
                                              <p:pRg st="2" end="2"/>
                                            </p:txEl>
                                          </p:spTgt>
                                        </p:tgtEl>
                                        <p:attrNameLst>
                                          <p:attrName>style.visibility</p:attrName>
                                        </p:attrNameLst>
                                      </p:cBhvr>
                                      <p:to>
                                        <p:strVal val="visible"/>
                                      </p:to>
                                    </p:set>
                                    <p:animEffect transition="in" filter="fade">
                                      <p:cBhvr>
                                        <p:cTn id="35" dur="500"/>
                                        <p:tgtEl>
                                          <p:spTgt spid="72710">
                                            <p:txEl>
                                              <p:pRg st="2" end="2"/>
                                            </p:txEl>
                                          </p:spTgt>
                                        </p:tgtEl>
                                      </p:cBhvr>
                                    </p:animEffect>
                                    <p:anim calcmode="lin" valueType="num">
                                      <p:cBhvr>
                                        <p:cTn id="36" dur="500" fill="hold"/>
                                        <p:tgtEl>
                                          <p:spTgt spid="72710">
                                            <p:txEl>
                                              <p:pRg st="2" end="2"/>
                                            </p:txEl>
                                          </p:spTgt>
                                        </p:tgtEl>
                                        <p:attrNameLst>
                                          <p:attrName>ppt_w</p:attrName>
                                        </p:attrNameLst>
                                      </p:cBhvr>
                                      <p:tavLst>
                                        <p:tav tm="0" fmla="#ppt_w*sin(2.5*pi*$)">
                                          <p:val>
                                            <p:fltVal val="0"/>
                                          </p:val>
                                        </p:tav>
                                        <p:tav tm="100000">
                                          <p:val>
                                            <p:fltVal val="1"/>
                                          </p:val>
                                        </p:tav>
                                      </p:tavLst>
                                    </p:anim>
                                    <p:anim calcmode="lin" valueType="num">
                                      <p:cBhvr>
                                        <p:cTn id="37" dur="500" fill="hold"/>
                                        <p:tgtEl>
                                          <p:spTgt spid="727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P spid="72709" grpId="0" build="p"/>
      <p:bldP spid="72710"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50000">
              <a:srgbClr val="66CCFF">
                <a:gamma/>
                <a:tint val="23922"/>
                <a:invGamma/>
              </a:srgbClr>
            </a:gs>
            <a:gs pos="100000">
              <a:srgbClr val="66CCFF"/>
            </a:gs>
          </a:gsLst>
          <a:lin ang="189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250825" y="763588"/>
            <a:ext cx="8713788" cy="1944687"/>
          </a:xfrm>
        </p:spPr>
        <p:txBody>
          <a:bodyPr/>
          <a:lstStyle/>
          <a:p>
            <a:pPr algn="just"/>
            <a:r>
              <a:rPr lang="fa-IR" b="1">
                <a:solidFill>
                  <a:srgbClr val="663300"/>
                </a:solidFill>
              </a:rPr>
              <a:t>انواع مصاحبه:</a:t>
            </a:r>
            <a:r>
              <a:rPr lang="fa-IR" b="1">
                <a:solidFill>
                  <a:srgbClr val="6600CC"/>
                </a:solidFill>
              </a:rPr>
              <a:t>1- مصاحبه ساخت دار 2-مصاحبه بدون ساختار 3- مصاحبه نیمه ساختار یافته</a:t>
            </a:r>
          </a:p>
          <a:p>
            <a:pPr algn="just"/>
            <a:r>
              <a:rPr lang="fa-IR" b="1">
                <a:solidFill>
                  <a:srgbClr val="336699"/>
                </a:solidFill>
              </a:rPr>
              <a:t>پایایی مصاحبه های ساخت دار در مجموع خوب است.</a:t>
            </a:r>
            <a:r>
              <a:rPr lang="en-US">
                <a:solidFill>
                  <a:srgbClr val="336699"/>
                </a:solidFill>
              </a:rPr>
              <a:t> </a:t>
            </a:r>
            <a:endParaRPr lang="fa-IR">
              <a:solidFill>
                <a:srgbClr val="336699"/>
              </a:solidFill>
            </a:endParaRPr>
          </a:p>
          <a:p>
            <a:pPr algn="just"/>
            <a:endParaRPr lang="en-US">
              <a:solidFill>
                <a:srgbClr val="336699"/>
              </a:solidFill>
            </a:endParaRPr>
          </a:p>
        </p:txBody>
      </p:sp>
      <p:pic>
        <p:nvPicPr>
          <p:cNvPr id="7373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73736" name="Picture 8" descr="psychologydd"/>
          <p:cNvPicPr>
            <a:picLocks noChangeAspect="1" noChangeArrowheads="1"/>
          </p:cNvPicPr>
          <p:nvPr/>
        </p:nvPicPr>
        <p:blipFill>
          <a:blip r:embed="rId3"/>
          <a:srcRect/>
          <a:stretch>
            <a:fillRect/>
          </a:stretch>
        </p:blipFill>
        <p:spPr bwMode="auto">
          <a:xfrm>
            <a:off x="2195513" y="2781300"/>
            <a:ext cx="4017962" cy="3960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fade">
                                      <p:cBhvr>
                                        <p:cTn id="7" dur="500"/>
                                        <p:tgtEl>
                                          <p:spTgt spid="73730">
                                            <p:txEl>
                                              <p:pRg st="0" end="0"/>
                                            </p:txEl>
                                          </p:spTgt>
                                        </p:tgtEl>
                                      </p:cBhvr>
                                    </p:animEffect>
                                    <p:anim calcmode="lin" valueType="num">
                                      <p:cBhvr>
                                        <p:cTn id="8" dur="500" fill="hold"/>
                                        <p:tgtEl>
                                          <p:spTgt spid="73730">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737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73730">
                                            <p:txEl>
                                              <p:pRg st="1" end="1"/>
                                            </p:txEl>
                                          </p:spTgt>
                                        </p:tgtEl>
                                        <p:attrNameLst>
                                          <p:attrName>style.visibility</p:attrName>
                                        </p:attrNameLst>
                                      </p:cBhvr>
                                      <p:to>
                                        <p:strVal val="visible"/>
                                      </p:to>
                                    </p:set>
                                    <p:animEffect transition="in" filter="fade">
                                      <p:cBhvr>
                                        <p:cTn id="14" dur="500"/>
                                        <p:tgtEl>
                                          <p:spTgt spid="73730">
                                            <p:txEl>
                                              <p:pRg st="1" end="1"/>
                                            </p:txEl>
                                          </p:spTgt>
                                        </p:tgtEl>
                                      </p:cBhvr>
                                    </p:animEffect>
                                    <p:anim calcmode="lin" valueType="num">
                                      <p:cBhvr>
                                        <p:cTn id="15" dur="500" fill="hold"/>
                                        <p:tgtEl>
                                          <p:spTgt spid="73730">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7373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100000">
              <a:schemeClr val="bg1"/>
            </a:gs>
          </a:gsLst>
          <a:lin ang="5400000" scaled="1"/>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0" y="1268413"/>
            <a:ext cx="8964613" cy="638175"/>
          </a:xfrm>
        </p:spPr>
        <p:txBody>
          <a:bodyPr/>
          <a:lstStyle/>
          <a:p>
            <a:pPr algn="just"/>
            <a:r>
              <a:rPr lang="fa-IR"/>
              <a:t> </a:t>
            </a:r>
            <a:r>
              <a:rPr lang="fa-IR" b="1"/>
              <a:t>استاندارد کردن</a:t>
            </a:r>
            <a:r>
              <a:rPr lang="fa-IR"/>
              <a:t> یا هنجاریابی آزمونهای روانی</a:t>
            </a:r>
          </a:p>
          <a:p>
            <a:pPr algn="just"/>
            <a:endParaRPr lang="fa-IR"/>
          </a:p>
          <a:p>
            <a:pPr algn="just"/>
            <a:endParaRPr lang="en-US"/>
          </a:p>
        </p:txBody>
      </p:sp>
      <p:pic>
        <p:nvPicPr>
          <p:cNvPr id="7475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74756" name="Rectangle 4"/>
          <p:cNvSpPr>
            <a:spLocks noGrp="1" noChangeArrowheads="1"/>
          </p:cNvSpPr>
          <p:nvPr>
            <p:ph type="title"/>
          </p:nvPr>
        </p:nvSpPr>
        <p:spPr>
          <a:xfrm>
            <a:off x="2051050" y="260350"/>
            <a:ext cx="4835525" cy="882650"/>
          </a:xfrm>
          <a:solidFill>
            <a:srgbClr val="00FF99"/>
          </a:solidFill>
          <a:ln/>
        </p:spPr>
        <p:txBody>
          <a:bodyPr/>
          <a:lstStyle/>
          <a:p>
            <a:r>
              <a:rPr lang="fa-IR" b="1">
                <a:solidFill>
                  <a:srgbClr val="6600CC"/>
                </a:solidFill>
              </a:rPr>
              <a:t>آزمونهای روانی:</a:t>
            </a:r>
            <a:r>
              <a:rPr lang="fa-IR">
                <a:solidFill>
                  <a:srgbClr val="6600CC"/>
                </a:solidFill>
              </a:rPr>
              <a:t> </a:t>
            </a:r>
            <a:endParaRPr lang="en-US">
              <a:solidFill>
                <a:srgbClr val="6600CC"/>
              </a:solidFill>
            </a:endParaRPr>
          </a:p>
        </p:txBody>
      </p:sp>
      <p:sp>
        <p:nvSpPr>
          <p:cNvPr id="74757"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
        <p:nvSpPr>
          <p:cNvPr id="74758" name="Rectangle 6"/>
          <p:cNvSpPr>
            <a:spLocks noChangeArrowheads="1"/>
          </p:cNvSpPr>
          <p:nvPr/>
        </p:nvSpPr>
        <p:spPr bwMode="auto">
          <a:xfrm>
            <a:off x="1979613" y="1844675"/>
            <a:ext cx="7092950" cy="2233613"/>
          </a:xfrm>
          <a:prstGeom prst="rect">
            <a:avLst/>
          </a:prstGeom>
          <a:noFill/>
          <a:ln w="9525">
            <a:noFill/>
            <a:miter lim="800000"/>
            <a:headEnd/>
            <a:tailEnd/>
          </a:ln>
          <a:effectLst/>
        </p:spPr>
        <p:txBody>
          <a:bodyPr/>
          <a:lstStyle/>
          <a:p>
            <a:pPr marL="342900" indent="-342900" algn="just">
              <a:spcBef>
                <a:spcPct val="20000"/>
              </a:spcBef>
              <a:buFontTx/>
              <a:buChar char="•"/>
            </a:pPr>
            <a:r>
              <a:rPr lang="fa-IR" sz="3200"/>
              <a:t>سه نوع آزمون روانی :</a:t>
            </a:r>
          </a:p>
          <a:p>
            <a:pPr marL="342900" indent="-342900" algn="just">
              <a:spcBef>
                <a:spcPct val="20000"/>
              </a:spcBef>
            </a:pPr>
            <a:r>
              <a:rPr lang="fa-IR" sz="3200" b="0"/>
              <a:t> 1- </a:t>
            </a:r>
            <a:r>
              <a:rPr lang="fa-IR" sz="3200"/>
              <a:t>پرسشنامه های شخصیتی مبتنی بر خود سنجی</a:t>
            </a:r>
          </a:p>
          <a:p>
            <a:pPr marL="342900" indent="-342900" algn="just">
              <a:spcBef>
                <a:spcPct val="20000"/>
              </a:spcBef>
            </a:pPr>
            <a:r>
              <a:rPr lang="fa-IR" sz="3200"/>
              <a:t>2-</a:t>
            </a:r>
            <a:r>
              <a:rPr lang="en-US" sz="3200"/>
              <a:t> </a:t>
            </a:r>
            <a:r>
              <a:rPr lang="fa-IR" sz="3200"/>
              <a:t>آزمونهای شخصیتی فرافکن</a:t>
            </a:r>
            <a:r>
              <a:rPr lang="en-US" sz="3200" b="0"/>
              <a:t> </a:t>
            </a:r>
            <a:endParaRPr lang="fa-IR" sz="3200" b="0"/>
          </a:p>
          <a:p>
            <a:pPr marL="342900" indent="-342900" algn="just">
              <a:spcBef>
                <a:spcPct val="20000"/>
              </a:spcBef>
            </a:pPr>
            <a:r>
              <a:rPr lang="fa-IR" sz="3200" b="0"/>
              <a:t>3- </a:t>
            </a:r>
            <a:r>
              <a:rPr lang="fa-IR" sz="3200"/>
              <a:t>آزمونهای هوش </a:t>
            </a:r>
            <a:r>
              <a:rPr lang="en-US" sz="3200" b="0"/>
              <a:t> </a:t>
            </a:r>
          </a:p>
        </p:txBody>
      </p:sp>
      <p:pic>
        <p:nvPicPr>
          <p:cNvPr id="74759" name="Picture 7" descr="~max0003"/>
          <p:cNvPicPr>
            <a:picLocks noChangeAspect="1" noChangeArrowheads="1"/>
          </p:cNvPicPr>
          <p:nvPr/>
        </p:nvPicPr>
        <p:blipFill>
          <a:blip r:embed="rId3"/>
          <a:srcRect/>
          <a:stretch>
            <a:fillRect/>
          </a:stretch>
        </p:blipFill>
        <p:spPr bwMode="auto">
          <a:xfrm>
            <a:off x="0" y="3284538"/>
            <a:ext cx="4643438" cy="3494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4758">
                                            <p:txEl>
                                              <p:pRg st="0" end="0"/>
                                            </p:txEl>
                                          </p:spTgt>
                                        </p:tgtEl>
                                        <p:attrNameLst>
                                          <p:attrName>style.visibility</p:attrName>
                                        </p:attrNameLst>
                                      </p:cBhvr>
                                      <p:to>
                                        <p:strVal val="visible"/>
                                      </p:to>
                                    </p:set>
                                    <p:animEffect transition="in" filter="fade">
                                      <p:cBhvr>
                                        <p:cTn id="7" dur="500"/>
                                        <p:tgtEl>
                                          <p:spTgt spid="74758">
                                            <p:txEl>
                                              <p:pRg st="0" end="0"/>
                                            </p:txEl>
                                          </p:spTgt>
                                        </p:tgtEl>
                                      </p:cBhvr>
                                    </p:animEffect>
                                    <p:anim calcmode="lin" valueType="num">
                                      <p:cBhvr>
                                        <p:cTn id="8" dur="500" fill="hold"/>
                                        <p:tgtEl>
                                          <p:spTgt spid="74758">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747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74758">
                                            <p:txEl>
                                              <p:pRg st="1" end="1"/>
                                            </p:txEl>
                                          </p:spTgt>
                                        </p:tgtEl>
                                        <p:attrNameLst>
                                          <p:attrName>style.visibility</p:attrName>
                                        </p:attrNameLst>
                                      </p:cBhvr>
                                      <p:to>
                                        <p:strVal val="visible"/>
                                      </p:to>
                                    </p:set>
                                    <p:animEffect transition="in" filter="fade">
                                      <p:cBhvr>
                                        <p:cTn id="14" dur="500"/>
                                        <p:tgtEl>
                                          <p:spTgt spid="74758">
                                            <p:txEl>
                                              <p:pRg st="1" end="1"/>
                                            </p:txEl>
                                          </p:spTgt>
                                        </p:tgtEl>
                                      </p:cBhvr>
                                    </p:animEffect>
                                    <p:anim calcmode="lin" valueType="num">
                                      <p:cBhvr>
                                        <p:cTn id="15" dur="500" fill="hold"/>
                                        <p:tgtEl>
                                          <p:spTgt spid="74758">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7475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74758">
                                            <p:txEl>
                                              <p:pRg st="2" end="2"/>
                                            </p:txEl>
                                          </p:spTgt>
                                        </p:tgtEl>
                                        <p:attrNameLst>
                                          <p:attrName>style.visibility</p:attrName>
                                        </p:attrNameLst>
                                      </p:cBhvr>
                                      <p:to>
                                        <p:strVal val="visible"/>
                                      </p:to>
                                    </p:set>
                                    <p:animEffect transition="in" filter="fade">
                                      <p:cBhvr>
                                        <p:cTn id="21" dur="500"/>
                                        <p:tgtEl>
                                          <p:spTgt spid="74758">
                                            <p:txEl>
                                              <p:pRg st="2" end="2"/>
                                            </p:txEl>
                                          </p:spTgt>
                                        </p:tgtEl>
                                      </p:cBhvr>
                                    </p:animEffect>
                                    <p:anim calcmode="lin" valueType="num">
                                      <p:cBhvr>
                                        <p:cTn id="22" dur="500" fill="hold"/>
                                        <p:tgtEl>
                                          <p:spTgt spid="74758">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7475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74758">
                                            <p:txEl>
                                              <p:pRg st="3" end="3"/>
                                            </p:txEl>
                                          </p:spTgt>
                                        </p:tgtEl>
                                        <p:attrNameLst>
                                          <p:attrName>style.visibility</p:attrName>
                                        </p:attrNameLst>
                                      </p:cBhvr>
                                      <p:to>
                                        <p:strVal val="visible"/>
                                      </p:to>
                                    </p:set>
                                    <p:animEffect transition="in" filter="fade">
                                      <p:cBhvr>
                                        <p:cTn id="28" dur="500"/>
                                        <p:tgtEl>
                                          <p:spTgt spid="74758">
                                            <p:txEl>
                                              <p:pRg st="3" end="3"/>
                                            </p:txEl>
                                          </p:spTgt>
                                        </p:tgtEl>
                                      </p:cBhvr>
                                    </p:animEffect>
                                    <p:anim calcmode="lin" valueType="num">
                                      <p:cBhvr>
                                        <p:cTn id="29" dur="500" fill="hold"/>
                                        <p:tgtEl>
                                          <p:spTgt spid="74758">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7475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79388" y="2636838"/>
            <a:ext cx="8640762" cy="2663825"/>
          </a:xfrm>
        </p:spPr>
        <p:txBody>
          <a:bodyPr/>
          <a:lstStyle/>
          <a:p>
            <a:pPr algn="just"/>
            <a:r>
              <a:rPr lang="fa-IR" b="1"/>
              <a:t>مشهوترین:پرسشنامه </a:t>
            </a:r>
            <a:r>
              <a:rPr lang="fa-IR" b="1">
                <a:solidFill>
                  <a:schemeClr val="accent2"/>
                </a:solidFill>
              </a:rPr>
              <a:t>شخصیت سنج چند وجهی مینه سوتا</a:t>
            </a:r>
            <a:r>
              <a:rPr lang="fa-IR" b="1"/>
              <a:t> </a:t>
            </a:r>
          </a:p>
          <a:p>
            <a:pPr algn="just">
              <a:buFontTx/>
              <a:buNone/>
            </a:pPr>
            <a:r>
              <a:rPr lang="en-US">
                <a:solidFill>
                  <a:srgbClr val="FF3300"/>
                </a:solidFill>
              </a:rPr>
              <a:t>(MMPI)</a:t>
            </a:r>
            <a:r>
              <a:rPr lang="en-US"/>
              <a:t> </a:t>
            </a:r>
            <a:r>
              <a:rPr lang="fa-IR" b="1"/>
              <a:t>می باشد که توسط هنه وی و مکینلی</a:t>
            </a:r>
            <a:r>
              <a:rPr lang="en-US"/>
              <a:t> </a:t>
            </a:r>
            <a:r>
              <a:rPr lang="fa-IR" b="1"/>
              <a:t>ابداع شده است.</a:t>
            </a:r>
          </a:p>
          <a:p>
            <a:pPr algn="just">
              <a:buFontTx/>
              <a:buNone/>
            </a:pPr>
            <a:r>
              <a:rPr lang="fa-IR" b="1"/>
              <a:t> - این پرسشنامه از اعتبار و پایایی کافی برخوردار است.</a:t>
            </a:r>
            <a:endParaRPr lang="en-US"/>
          </a:p>
        </p:txBody>
      </p:sp>
      <p:pic>
        <p:nvPicPr>
          <p:cNvPr id="7577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75780" name="Rectangle 4"/>
          <p:cNvSpPr>
            <a:spLocks noGrp="1" noChangeArrowheads="1"/>
          </p:cNvSpPr>
          <p:nvPr>
            <p:ph type="title"/>
          </p:nvPr>
        </p:nvSpPr>
        <p:spPr>
          <a:xfrm>
            <a:off x="2051050" y="890588"/>
            <a:ext cx="4835525" cy="882650"/>
          </a:xfrm>
          <a:solidFill>
            <a:srgbClr val="B9C5E5"/>
          </a:solidFill>
          <a:ln/>
        </p:spPr>
        <p:txBody>
          <a:bodyPr/>
          <a:lstStyle/>
          <a:p>
            <a:r>
              <a:rPr lang="fa-IR" sz="4000" b="1"/>
              <a:t>پرسشنامه های شخصیتی:</a:t>
            </a:r>
            <a:r>
              <a:rPr lang="fa-IR" sz="4000"/>
              <a:t> </a:t>
            </a:r>
            <a:endParaRPr lang="en-US" sz="4000"/>
          </a:p>
        </p:txBody>
      </p:sp>
      <p:sp>
        <p:nvSpPr>
          <p:cNvPr id="75781"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fade">
                                      <p:cBhvr>
                                        <p:cTn id="7" dur="500"/>
                                        <p:tgtEl>
                                          <p:spTgt spid="75778">
                                            <p:txEl>
                                              <p:pRg st="0" end="0"/>
                                            </p:txEl>
                                          </p:spTgt>
                                        </p:tgtEl>
                                      </p:cBhvr>
                                    </p:animEffect>
                                    <p:anim calcmode="lin" valueType="num">
                                      <p:cBhvr>
                                        <p:cTn id="8" dur="500" fill="hold"/>
                                        <p:tgtEl>
                                          <p:spTgt spid="75778">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757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75778">
                                            <p:txEl>
                                              <p:pRg st="1" end="1"/>
                                            </p:txEl>
                                          </p:spTgt>
                                        </p:tgtEl>
                                        <p:attrNameLst>
                                          <p:attrName>style.visibility</p:attrName>
                                        </p:attrNameLst>
                                      </p:cBhvr>
                                      <p:to>
                                        <p:strVal val="visible"/>
                                      </p:to>
                                    </p:set>
                                    <p:animEffect transition="in" filter="fade">
                                      <p:cBhvr>
                                        <p:cTn id="14" dur="500"/>
                                        <p:tgtEl>
                                          <p:spTgt spid="75778">
                                            <p:txEl>
                                              <p:pRg st="1" end="1"/>
                                            </p:txEl>
                                          </p:spTgt>
                                        </p:tgtEl>
                                      </p:cBhvr>
                                    </p:animEffect>
                                    <p:anim calcmode="lin" valueType="num">
                                      <p:cBhvr>
                                        <p:cTn id="15" dur="500" fill="hold"/>
                                        <p:tgtEl>
                                          <p:spTgt spid="75778">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7577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75778">
                                            <p:txEl>
                                              <p:pRg st="2" end="2"/>
                                            </p:txEl>
                                          </p:spTgt>
                                        </p:tgtEl>
                                        <p:attrNameLst>
                                          <p:attrName>style.visibility</p:attrName>
                                        </p:attrNameLst>
                                      </p:cBhvr>
                                      <p:to>
                                        <p:strVal val="visible"/>
                                      </p:to>
                                    </p:set>
                                    <p:animEffect transition="in" filter="fade">
                                      <p:cBhvr>
                                        <p:cTn id="21" dur="500"/>
                                        <p:tgtEl>
                                          <p:spTgt spid="75778">
                                            <p:txEl>
                                              <p:pRg st="2" end="2"/>
                                            </p:txEl>
                                          </p:spTgt>
                                        </p:tgtEl>
                                      </p:cBhvr>
                                    </p:animEffect>
                                    <p:anim calcmode="lin" valueType="num">
                                      <p:cBhvr>
                                        <p:cTn id="22" dur="500" fill="hold"/>
                                        <p:tgtEl>
                                          <p:spTgt spid="75778">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7577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06853"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
        <p:nvSpPr>
          <p:cNvPr id="206854" name="Rectangle 6"/>
          <p:cNvSpPr>
            <a:spLocks noChangeArrowheads="1"/>
          </p:cNvSpPr>
          <p:nvPr/>
        </p:nvSpPr>
        <p:spPr bwMode="auto">
          <a:xfrm>
            <a:off x="179388" y="1412875"/>
            <a:ext cx="8964612" cy="3455988"/>
          </a:xfrm>
          <a:prstGeom prst="rect">
            <a:avLst/>
          </a:prstGeom>
          <a:noFill/>
          <a:ln w="9525">
            <a:noFill/>
            <a:miter lim="800000"/>
            <a:headEnd/>
            <a:tailEnd/>
          </a:ln>
          <a:effectLst/>
        </p:spPr>
        <p:txBody>
          <a:bodyPr/>
          <a:lstStyle/>
          <a:p>
            <a:pPr marL="342900" indent="-342900" algn="just">
              <a:spcBef>
                <a:spcPct val="20000"/>
              </a:spcBef>
              <a:buFontTx/>
              <a:buChar char="•"/>
            </a:pPr>
            <a:r>
              <a:rPr lang="fa-IR" sz="3200"/>
              <a:t>علاوه بر مقیاسهای روایی در پرسشنامه </a:t>
            </a:r>
            <a:r>
              <a:rPr lang="en-US" sz="3200"/>
              <a:t>MMPI</a:t>
            </a:r>
            <a:r>
              <a:rPr lang="fa-IR" sz="3200"/>
              <a:t> که شامل</a:t>
            </a:r>
            <a:r>
              <a:rPr lang="en-US" sz="3200">
                <a:solidFill>
                  <a:schemeClr val="accent2"/>
                </a:solidFill>
              </a:rPr>
              <a:t>(?,L,F.K)</a:t>
            </a:r>
            <a:r>
              <a:rPr lang="fa-IR" sz="3200"/>
              <a:t> می شود/</a:t>
            </a:r>
            <a:r>
              <a:rPr lang="fa-IR" sz="3200">
                <a:solidFill>
                  <a:srgbClr val="FF3300"/>
                </a:solidFill>
              </a:rPr>
              <a:t>مقیاسهای بالینی</a:t>
            </a:r>
            <a:r>
              <a:rPr lang="fa-IR" sz="3200"/>
              <a:t> این پرسشنامه عبارتند از:1- خودبیمارانگاری</a:t>
            </a:r>
            <a:r>
              <a:rPr lang="en-US" sz="3200">
                <a:solidFill>
                  <a:schemeClr val="folHlink"/>
                </a:solidFill>
              </a:rPr>
              <a:t>(HS)</a:t>
            </a:r>
            <a:r>
              <a:rPr lang="fa-IR" sz="3200"/>
              <a:t> 2- افسردگی</a:t>
            </a:r>
            <a:r>
              <a:rPr lang="en-US" sz="3200">
                <a:solidFill>
                  <a:schemeClr val="folHlink"/>
                </a:solidFill>
              </a:rPr>
              <a:t>(D)</a:t>
            </a:r>
            <a:r>
              <a:rPr lang="fa-IR" sz="3200"/>
              <a:t> 3- هیستری</a:t>
            </a:r>
            <a:r>
              <a:rPr lang="en-US" sz="3200">
                <a:solidFill>
                  <a:schemeClr val="folHlink"/>
                </a:solidFill>
              </a:rPr>
              <a:t>(HY)</a:t>
            </a:r>
            <a:r>
              <a:rPr lang="fa-IR" sz="3200"/>
              <a:t> 4- انحراف اجتماعی</a:t>
            </a:r>
            <a:r>
              <a:rPr lang="en-US" sz="3200">
                <a:solidFill>
                  <a:schemeClr val="folHlink"/>
                </a:solidFill>
              </a:rPr>
              <a:t>(PD)</a:t>
            </a:r>
            <a:r>
              <a:rPr lang="fa-IR" sz="3200"/>
              <a:t> 5-مردانگی زنانگی</a:t>
            </a:r>
            <a:r>
              <a:rPr lang="en-US" sz="3200">
                <a:solidFill>
                  <a:schemeClr val="folHlink"/>
                </a:solidFill>
              </a:rPr>
              <a:t>(MF)</a:t>
            </a:r>
            <a:r>
              <a:rPr lang="fa-IR" sz="3200"/>
              <a:t> 6-پارانویا</a:t>
            </a:r>
            <a:r>
              <a:rPr lang="en-US" sz="3200">
                <a:solidFill>
                  <a:schemeClr val="folHlink"/>
                </a:solidFill>
              </a:rPr>
              <a:t>(PA)</a:t>
            </a:r>
            <a:r>
              <a:rPr lang="fa-IR" sz="3200"/>
              <a:t> 7-ضعف روانی</a:t>
            </a:r>
            <a:r>
              <a:rPr lang="en-US" sz="3200">
                <a:solidFill>
                  <a:schemeClr val="folHlink"/>
                </a:solidFill>
              </a:rPr>
              <a:t>(PT)</a:t>
            </a:r>
            <a:r>
              <a:rPr lang="fa-IR" sz="3200"/>
              <a:t> 8-اسکیزوفرنیا</a:t>
            </a:r>
            <a:r>
              <a:rPr lang="en-US" sz="3200">
                <a:solidFill>
                  <a:schemeClr val="folHlink"/>
                </a:solidFill>
              </a:rPr>
              <a:t>(SC)</a:t>
            </a:r>
            <a:r>
              <a:rPr lang="fa-IR" sz="3200"/>
              <a:t> 9-مانی</a:t>
            </a:r>
            <a:r>
              <a:rPr lang="en-US" sz="3200">
                <a:solidFill>
                  <a:schemeClr val="folHlink"/>
                </a:solidFill>
              </a:rPr>
              <a:t>(MA)</a:t>
            </a:r>
            <a:r>
              <a:rPr lang="fa-IR" sz="3200"/>
              <a:t> 10-درون و برونگرایی اجتماعی</a:t>
            </a:r>
            <a:r>
              <a:rPr lang="en-US" sz="3200">
                <a:solidFill>
                  <a:schemeClr val="folHlink"/>
                </a:solidFill>
              </a:rPr>
              <a:t>(SI)</a:t>
            </a:r>
            <a:r>
              <a:rPr lang="fa-IR" sz="3200"/>
              <a:t>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06853">
                                            <p:txEl>
                                              <p:pRg st="0" end="0"/>
                                            </p:txEl>
                                          </p:spTgt>
                                        </p:tgtEl>
                                        <p:attrNameLst>
                                          <p:attrName>style.visibility</p:attrName>
                                        </p:attrNameLst>
                                      </p:cBhvr>
                                      <p:to>
                                        <p:strVal val="visible"/>
                                      </p:to>
                                    </p:set>
                                    <p:animEffect transition="in" filter="fade">
                                      <p:cBhvr>
                                        <p:cTn id="7" dur="500"/>
                                        <p:tgtEl>
                                          <p:spTgt spid="206853">
                                            <p:txEl>
                                              <p:pRg st="0" end="0"/>
                                            </p:txEl>
                                          </p:spTgt>
                                        </p:tgtEl>
                                      </p:cBhvr>
                                    </p:animEffect>
                                    <p:anim calcmode="lin" valueType="num">
                                      <p:cBhvr>
                                        <p:cTn id="8" dur="500" fill="hold"/>
                                        <p:tgtEl>
                                          <p:spTgt spid="20685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0685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06854">
                                            <p:txEl>
                                              <p:pRg st="0" end="0"/>
                                            </p:txEl>
                                          </p:spTgt>
                                        </p:tgtEl>
                                        <p:attrNameLst>
                                          <p:attrName>style.visibility</p:attrName>
                                        </p:attrNameLst>
                                      </p:cBhvr>
                                      <p:to>
                                        <p:strVal val="visible"/>
                                      </p:to>
                                    </p:set>
                                    <p:animEffect transition="in" filter="fade">
                                      <p:cBhvr>
                                        <p:cTn id="14" dur="500"/>
                                        <p:tgtEl>
                                          <p:spTgt spid="206854">
                                            <p:txEl>
                                              <p:pRg st="0" end="0"/>
                                            </p:txEl>
                                          </p:spTgt>
                                        </p:tgtEl>
                                      </p:cBhvr>
                                    </p:animEffect>
                                    <p:anim calcmode="lin" valueType="num">
                                      <p:cBhvr>
                                        <p:cTn id="15" dur="500" fill="hold"/>
                                        <p:tgtEl>
                                          <p:spTgt spid="206854">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20685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p:bldP spid="20685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323850" y="2133600"/>
            <a:ext cx="8640763" cy="2519363"/>
          </a:xfrm>
        </p:spPr>
        <p:txBody>
          <a:bodyPr/>
          <a:lstStyle/>
          <a:p>
            <a:pPr algn="just">
              <a:lnSpc>
                <a:spcPct val="90000"/>
              </a:lnSpc>
            </a:pPr>
            <a:r>
              <a:rPr lang="fa-IR" b="1">
                <a:solidFill>
                  <a:schemeClr val="folHlink"/>
                </a:solidFill>
              </a:rPr>
              <a:t>فرضیه فرافکن =&gt;</a:t>
            </a:r>
            <a:r>
              <a:rPr lang="fa-IR" b="1">
                <a:solidFill>
                  <a:schemeClr val="hlink"/>
                </a:solidFill>
              </a:rPr>
              <a:t>چون ماده های در نظر گرفته شده مبهم و بدون ساخت معینی هستند،پاسخهای فرد به دست فرایند های ناهشیار تعیین می شوند و بیانگر نگرشها،انگیزشها،وشیوه های رفتاری واقعی وی خواهد بود به این تصور فرضیه فرافکنی گفته می شود .</a:t>
            </a:r>
            <a:r>
              <a:rPr lang="en-US"/>
              <a:t> </a:t>
            </a:r>
          </a:p>
        </p:txBody>
      </p:sp>
      <p:pic>
        <p:nvPicPr>
          <p:cNvPr id="7680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76804" name="Rectangle 4"/>
          <p:cNvSpPr>
            <a:spLocks noGrp="1" noChangeArrowheads="1"/>
          </p:cNvSpPr>
          <p:nvPr>
            <p:ph type="title"/>
          </p:nvPr>
        </p:nvSpPr>
        <p:spPr>
          <a:xfrm>
            <a:off x="1331913" y="817563"/>
            <a:ext cx="5554662" cy="882650"/>
          </a:xfrm>
          <a:solidFill>
            <a:srgbClr val="B9C5E5"/>
          </a:solidFill>
          <a:ln/>
        </p:spPr>
        <p:txBody>
          <a:bodyPr/>
          <a:lstStyle/>
          <a:p>
            <a:r>
              <a:rPr lang="fa-IR" b="1"/>
              <a:t>آزمون های فرافکن:</a:t>
            </a:r>
            <a:r>
              <a:rPr lang="fa-IR"/>
              <a:t> </a:t>
            </a:r>
            <a:endParaRPr lang="en-US"/>
          </a:p>
        </p:txBody>
      </p:sp>
      <p:sp>
        <p:nvSpPr>
          <p:cNvPr id="76805"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fade">
                                      <p:cBhvr>
                                        <p:cTn id="7" dur="500"/>
                                        <p:tgtEl>
                                          <p:spTgt spid="76802">
                                            <p:txEl>
                                              <p:pRg st="0" end="0"/>
                                            </p:txEl>
                                          </p:spTgt>
                                        </p:tgtEl>
                                      </p:cBhvr>
                                    </p:animEffect>
                                    <p:anim calcmode="lin" valueType="num">
                                      <p:cBhvr>
                                        <p:cTn id="8" dur="500" fill="hold"/>
                                        <p:tgtEl>
                                          <p:spTgt spid="76802">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768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nodePh="1">
                                  <p:stCondLst>
                                    <p:cond delay="0"/>
                                  </p:stCondLst>
                                  <p:endCondLst>
                                    <p:cond evt="begin" delay="0">
                                      <p:tn val="12"/>
                                    </p:cond>
                                  </p:endCondLst>
                                  <p:iterate type="lt">
                                    <p:tmPct val="10000"/>
                                  </p:iterate>
                                  <p:childTnLst>
                                    <p:set>
                                      <p:cBhvr>
                                        <p:cTn id="13" dur="1" fill="hold">
                                          <p:stCondLst>
                                            <p:cond delay="0"/>
                                          </p:stCondLst>
                                        </p:cTn>
                                        <p:tgtEl>
                                          <p:spTgt spid="76805">
                                            <p:txEl>
                                              <p:pRg st="0" end="0"/>
                                            </p:txEl>
                                          </p:spTgt>
                                        </p:tgtEl>
                                        <p:attrNameLst>
                                          <p:attrName>style.visibility</p:attrName>
                                        </p:attrNameLst>
                                      </p:cBhvr>
                                      <p:to>
                                        <p:strVal val="visible"/>
                                      </p:to>
                                    </p:set>
                                    <p:animEffect transition="in" filter="fade">
                                      <p:cBhvr>
                                        <p:cTn id="14" dur="500"/>
                                        <p:tgtEl>
                                          <p:spTgt spid="76805">
                                            <p:txEl>
                                              <p:pRg st="0" end="0"/>
                                            </p:txEl>
                                          </p:spTgt>
                                        </p:tgtEl>
                                      </p:cBhvr>
                                    </p:animEffect>
                                    <p:anim calcmode="lin" valueType="num">
                                      <p:cBhvr>
                                        <p:cTn id="15" dur="500" fill="hold"/>
                                        <p:tgtEl>
                                          <p:spTgt spid="76805">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7680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P spid="7680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07876" name="Rectangle 4"/>
          <p:cNvSpPr>
            <a:spLocks noGrp="1" noChangeArrowheads="1"/>
          </p:cNvSpPr>
          <p:nvPr>
            <p:ph type="title"/>
          </p:nvPr>
        </p:nvSpPr>
        <p:spPr>
          <a:xfrm>
            <a:off x="1681163" y="746125"/>
            <a:ext cx="5554662" cy="882650"/>
          </a:xfrm>
          <a:solidFill>
            <a:srgbClr val="B9C5E5"/>
          </a:solidFill>
          <a:ln/>
        </p:spPr>
        <p:txBody>
          <a:bodyPr/>
          <a:lstStyle/>
          <a:p>
            <a:r>
              <a:rPr lang="fa-IR" b="1">
                <a:solidFill>
                  <a:srgbClr val="FF0000"/>
                </a:solidFill>
              </a:rPr>
              <a:t>آزمون های فرافکن:</a:t>
            </a:r>
            <a:r>
              <a:rPr lang="fa-IR">
                <a:solidFill>
                  <a:srgbClr val="FF0000"/>
                </a:solidFill>
              </a:rPr>
              <a:t> </a:t>
            </a:r>
            <a:endParaRPr lang="en-US">
              <a:solidFill>
                <a:srgbClr val="FF0000"/>
              </a:solidFill>
            </a:endParaRPr>
          </a:p>
        </p:txBody>
      </p:sp>
      <p:sp>
        <p:nvSpPr>
          <p:cNvPr id="207877"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
        <p:nvSpPr>
          <p:cNvPr id="207878" name="Rectangle 6"/>
          <p:cNvSpPr>
            <a:spLocks noChangeArrowheads="1"/>
          </p:cNvSpPr>
          <p:nvPr/>
        </p:nvSpPr>
        <p:spPr bwMode="auto">
          <a:xfrm>
            <a:off x="179388" y="2349500"/>
            <a:ext cx="8713787" cy="2592388"/>
          </a:xfrm>
          <a:prstGeom prst="rect">
            <a:avLst/>
          </a:prstGeom>
          <a:noFill/>
          <a:ln w="9525">
            <a:noFill/>
            <a:miter lim="800000"/>
            <a:headEnd/>
            <a:tailEnd/>
          </a:ln>
          <a:effectLst/>
        </p:spPr>
        <p:txBody>
          <a:bodyPr/>
          <a:lstStyle/>
          <a:p>
            <a:pPr marL="342900" indent="-342900" algn="just">
              <a:spcBef>
                <a:spcPct val="20000"/>
              </a:spcBef>
              <a:buFontTx/>
              <a:buChar char="•"/>
            </a:pPr>
            <a:r>
              <a:rPr lang="fa-IR" sz="3200">
                <a:solidFill>
                  <a:srgbClr val="6600CC"/>
                </a:solidFill>
              </a:rPr>
              <a:t>دو نوع آزمون فرافکن =&gt;</a:t>
            </a:r>
            <a:r>
              <a:rPr lang="fa-IR" sz="3200" b="0">
                <a:solidFill>
                  <a:srgbClr val="6600CC"/>
                </a:solidFill>
              </a:rPr>
              <a:t> </a:t>
            </a:r>
          </a:p>
          <a:p>
            <a:pPr marL="342900" indent="-342900" algn="just">
              <a:spcBef>
                <a:spcPct val="20000"/>
              </a:spcBef>
            </a:pPr>
            <a:r>
              <a:rPr lang="fa-IR" sz="3200" b="0">
                <a:solidFill>
                  <a:srgbClr val="6600CC"/>
                </a:solidFill>
              </a:rPr>
              <a:t>1- </a:t>
            </a:r>
            <a:r>
              <a:rPr lang="fa-IR" sz="3200">
                <a:solidFill>
                  <a:srgbClr val="6600CC"/>
                </a:solidFill>
              </a:rPr>
              <a:t>ازمون لکه های جوهر رورشاخ</a:t>
            </a:r>
            <a:r>
              <a:rPr lang="fa-IR" sz="3200" b="0">
                <a:solidFill>
                  <a:srgbClr val="6600CC"/>
                </a:solidFill>
              </a:rPr>
              <a:t> </a:t>
            </a:r>
          </a:p>
          <a:p>
            <a:pPr marL="342900" indent="-342900" algn="just">
              <a:spcBef>
                <a:spcPct val="20000"/>
              </a:spcBef>
            </a:pPr>
            <a:r>
              <a:rPr lang="fa-IR" sz="3200" b="0">
                <a:solidFill>
                  <a:srgbClr val="6600CC"/>
                </a:solidFill>
              </a:rPr>
              <a:t>2- </a:t>
            </a:r>
            <a:r>
              <a:rPr lang="fa-IR" sz="3200">
                <a:solidFill>
                  <a:srgbClr val="6600CC"/>
                </a:solidFill>
              </a:rPr>
              <a:t>آزمون اندر یافت موضوع</a:t>
            </a:r>
            <a:r>
              <a:rPr lang="en-US" sz="3200" b="0">
                <a:solidFill>
                  <a:srgbClr val="6600CC"/>
                </a:solidFill>
              </a:rPr>
              <a:t> (TAT)</a:t>
            </a:r>
            <a:r>
              <a:rPr lang="fa-IR" sz="3200" b="0">
                <a:solidFill>
                  <a:srgbClr val="6600CC"/>
                </a:solidFill>
              </a:rPr>
              <a:t>.</a:t>
            </a:r>
          </a:p>
          <a:p>
            <a:pPr marL="342900" indent="-342900" algn="just">
              <a:spcBef>
                <a:spcPct val="20000"/>
              </a:spcBef>
            </a:pPr>
            <a:r>
              <a:rPr lang="fa-IR" sz="3200" b="0"/>
              <a:t>-- </a:t>
            </a:r>
            <a:r>
              <a:rPr lang="fa-IR" sz="3200"/>
              <a:t>فنون فرا فکن از </a:t>
            </a:r>
            <a:r>
              <a:rPr lang="fa-IR" sz="3200">
                <a:solidFill>
                  <a:srgbClr val="FF3300"/>
                </a:solidFill>
              </a:rPr>
              <a:t>پارادایم روانکاوی</a:t>
            </a:r>
            <a:r>
              <a:rPr lang="fa-IR" sz="3200"/>
              <a:t> بدست آمده است.</a:t>
            </a:r>
            <a:r>
              <a:rPr lang="en-US" sz="3200" b="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07877">
                                            <p:txEl>
                                              <p:pRg st="0" end="0"/>
                                            </p:txEl>
                                          </p:spTgt>
                                        </p:tgtEl>
                                        <p:attrNameLst>
                                          <p:attrName>style.visibility</p:attrName>
                                        </p:attrNameLst>
                                      </p:cBhvr>
                                      <p:to>
                                        <p:strVal val="visible"/>
                                      </p:to>
                                    </p:set>
                                    <p:animEffect transition="in" filter="fade">
                                      <p:cBhvr>
                                        <p:cTn id="7" dur="500"/>
                                        <p:tgtEl>
                                          <p:spTgt spid="207877">
                                            <p:txEl>
                                              <p:pRg st="0" end="0"/>
                                            </p:txEl>
                                          </p:spTgt>
                                        </p:tgtEl>
                                      </p:cBhvr>
                                    </p:animEffect>
                                    <p:anim calcmode="lin" valueType="num">
                                      <p:cBhvr>
                                        <p:cTn id="8" dur="500" fill="hold"/>
                                        <p:tgtEl>
                                          <p:spTgt spid="20787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078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07878">
                                            <p:txEl>
                                              <p:pRg st="0" end="0"/>
                                            </p:txEl>
                                          </p:spTgt>
                                        </p:tgtEl>
                                        <p:attrNameLst>
                                          <p:attrName>style.visibility</p:attrName>
                                        </p:attrNameLst>
                                      </p:cBhvr>
                                      <p:to>
                                        <p:strVal val="visible"/>
                                      </p:to>
                                    </p:set>
                                    <p:animEffect transition="in" filter="fade">
                                      <p:cBhvr>
                                        <p:cTn id="14" dur="500"/>
                                        <p:tgtEl>
                                          <p:spTgt spid="207878">
                                            <p:txEl>
                                              <p:pRg st="0" end="0"/>
                                            </p:txEl>
                                          </p:spTgt>
                                        </p:tgtEl>
                                      </p:cBhvr>
                                    </p:animEffect>
                                    <p:anim calcmode="lin" valueType="num">
                                      <p:cBhvr>
                                        <p:cTn id="15" dur="500" fill="hold"/>
                                        <p:tgtEl>
                                          <p:spTgt spid="207878">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2078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07878">
                                            <p:txEl>
                                              <p:pRg st="1" end="1"/>
                                            </p:txEl>
                                          </p:spTgt>
                                        </p:tgtEl>
                                        <p:attrNameLst>
                                          <p:attrName>style.visibility</p:attrName>
                                        </p:attrNameLst>
                                      </p:cBhvr>
                                      <p:to>
                                        <p:strVal val="visible"/>
                                      </p:to>
                                    </p:set>
                                    <p:animEffect transition="in" filter="fade">
                                      <p:cBhvr>
                                        <p:cTn id="21" dur="500"/>
                                        <p:tgtEl>
                                          <p:spTgt spid="207878">
                                            <p:txEl>
                                              <p:pRg st="1" end="1"/>
                                            </p:txEl>
                                          </p:spTgt>
                                        </p:tgtEl>
                                      </p:cBhvr>
                                    </p:animEffect>
                                    <p:anim calcmode="lin" valueType="num">
                                      <p:cBhvr>
                                        <p:cTn id="22" dur="500" fill="hold"/>
                                        <p:tgtEl>
                                          <p:spTgt spid="207878">
                                            <p:txEl>
                                              <p:pRg st="1" end="1"/>
                                            </p:txEl>
                                          </p:spTgt>
                                        </p:tgtEl>
                                        <p:attrNameLst>
                                          <p:attrName>ppt_w</p:attrName>
                                        </p:attrNameLst>
                                      </p:cBhvr>
                                      <p:tavLst>
                                        <p:tav tm="0" fmla="#ppt_w*sin(2.5*pi*$)">
                                          <p:val>
                                            <p:fltVal val="0"/>
                                          </p:val>
                                        </p:tav>
                                        <p:tav tm="100000">
                                          <p:val>
                                            <p:fltVal val="1"/>
                                          </p:val>
                                        </p:tav>
                                      </p:tavLst>
                                    </p:anim>
                                    <p:anim calcmode="lin" valueType="num">
                                      <p:cBhvr>
                                        <p:cTn id="23" dur="500" fill="hold"/>
                                        <p:tgtEl>
                                          <p:spTgt spid="20787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207878">
                                            <p:txEl>
                                              <p:pRg st="2" end="2"/>
                                            </p:txEl>
                                          </p:spTgt>
                                        </p:tgtEl>
                                        <p:attrNameLst>
                                          <p:attrName>style.visibility</p:attrName>
                                        </p:attrNameLst>
                                      </p:cBhvr>
                                      <p:to>
                                        <p:strVal val="visible"/>
                                      </p:to>
                                    </p:set>
                                    <p:animEffect transition="in" filter="fade">
                                      <p:cBhvr>
                                        <p:cTn id="28" dur="500"/>
                                        <p:tgtEl>
                                          <p:spTgt spid="207878">
                                            <p:txEl>
                                              <p:pRg st="2" end="2"/>
                                            </p:txEl>
                                          </p:spTgt>
                                        </p:tgtEl>
                                      </p:cBhvr>
                                    </p:animEffect>
                                    <p:anim calcmode="lin" valueType="num">
                                      <p:cBhvr>
                                        <p:cTn id="29" dur="500" fill="hold"/>
                                        <p:tgtEl>
                                          <p:spTgt spid="207878">
                                            <p:txEl>
                                              <p:pRg st="2" end="2"/>
                                            </p:txEl>
                                          </p:spTgt>
                                        </p:tgtEl>
                                        <p:attrNameLst>
                                          <p:attrName>ppt_w</p:attrName>
                                        </p:attrNameLst>
                                      </p:cBhvr>
                                      <p:tavLst>
                                        <p:tav tm="0" fmla="#ppt_w*sin(2.5*pi*$)">
                                          <p:val>
                                            <p:fltVal val="0"/>
                                          </p:val>
                                        </p:tav>
                                        <p:tav tm="100000">
                                          <p:val>
                                            <p:fltVal val="1"/>
                                          </p:val>
                                        </p:tav>
                                      </p:tavLst>
                                    </p:anim>
                                    <p:anim calcmode="lin" valueType="num">
                                      <p:cBhvr>
                                        <p:cTn id="30" dur="500" fill="hold"/>
                                        <p:tgtEl>
                                          <p:spTgt spid="20787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207878">
                                            <p:txEl>
                                              <p:pRg st="3" end="3"/>
                                            </p:txEl>
                                          </p:spTgt>
                                        </p:tgtEl>
                                        <p:attrNameLst>
                                          <p:attrName>style.visibility</p:attrName>
                                        </p:attrNameLst>
                                      </p:cBhvr>
                                      <p:to>
                                        <p:strVal val="visible"/>
                                      </p:to>
                                    </p:set>
                                    <p:animEffect transition="in" filter="fade">
                                      <p:cBhvr>
                                        <p:cTn id="35" dur="500"/>
                                        <p:tgtEl>
                                          <p:spTgt spid="207878">
                                            <p:txEl>
                                              <p:pRg st="3" end="3"/>
                                            </p:txEl>
                                          </p:spTgt>
                                        </p:tgtEl>
                                      </p:cBhvr>
                                    </p:animEffect>
                                    <p:anim calcmode="lin" valueType="num">
                                      <p:cBhvr>
                                        <p:cTn id="36" dur="500" fill="hold"/>
                                        <p:tgtEl>
                                          <p:spTgt spid="207878">
                                            <p:txEl>
                                              <p:pRg st="3" end="3"/>
                                            </p:txEl>
                                          </p:spTgt>
                                        </p:tgtEl>
                                        <p:attrNameLst>
                                          <p:attrName>ppt_w</p:attrName>
                                        </p:attrNameLst>
                                      </p:cBhvr>
                                      <p:tavLst>
                                        <p:tav tm="0" fmla="#ppt_w*sin(2.5*pi*$)">
                                          <p:val>
                                            <p:fltVal val="0"/>
                                          </p:val>
                                        </p:tav>
                                        <p:tav tm="100000">
                                          <p:val>
                                            <p:fltVal val="1"/>
                                          </p:val>
                                        </p:tav>
                                      </p:tavLst>
                                    </p:anim>
                                    <p:anim calcmode="lin" valueType="num">
                                      <p:cBhvr>
                                        <p:cTn id="37" dur="500" fill="hold"/>
                                        <p:tgtEl>
                                          <p:spTgt spid="20787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build="p"/>
      <p:bldP spid="207878"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7827"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323850" y="1196975"/>
            <a:ext cx="8640763" cy="2808288"/>
          </a:xfrm>
        </p:spPr>
        <p:txBody>
          <a:bodyPr/>
          <a:lstStyle/>
          <a:p>
            <a:pPr algn="just"/>
            <a:r>
              <a:rPr lang="fa-IR"/>
              <a:t>تعریف:</a:t>
            </a:r>
            <a:r>
              <a:rPr lang="fa-IR" b="1"/>
              <a:t>وسیله ای است استاندارد برای سنجش توان ذهنی فعلی فرد.</a:t>
            </a:r>
            <a:r>
              <a:rPr lang="en-US"/>
              <a:t> </a:t>
            </a:r>
            <a:endParaRPr lang="fa-IR"/>
          </a:p>
          <a:p>
            <a:pPr algn="just"/>
            <a:r>
              <a:rPr lang="fa-IR" b="1">
                <a:solidFill>
                  <a:srgbClr val="336600"/>
                </a:solidFill>
              </a:rPr>
              <a:t>مقیاس هو ش و کسلر برای  بزرگسالان</a:t>
            </a:r>
            <a:r>
              <a:rPr lang="en-US">
                <a:solidFill>
                  <a:srgbClr val="336600"/>
                </a:solidFill>
              </a:rPr>
              <a:t> (WAIS)</a:t>
            </a:r>
            <a:r>
              <a:rPr lang="fa-IR">
                <a:solidFill>
                  <a:srgbClr val="336600"/>
                </a:solidFill>
              </a:rPr>
              <a:t> - </a:t>
            </a:r>
            <a:r>
              <a:rPr lang="fa-IR" b="1">
                <a:solidFill>
                  <a:srgbClr val="336600"/>
                </a:solidFill>
              </a:rPr>
              <a:t>مقیاس هو ش و کسلر برای  کودکان</a:t>
            </a:r>
            <a:r>
              <a:rPr lang="en-US" b="1">
                <a:solidFill>
                  <a:srgbClr val="336600"/>
                </a:solidFill>
              </a:rPr>
              <a:t>(WAIC)</a:t>
            </a:r>
            <a:r>
              <a:rPr lang="fa-IR" b="1">
                <a:solidFill>
                  <a:srgbClr val="336600"/>
                </a:solidFill>
              </a:rPr>
              <a:t> – آزمون هوش استنفورد بینه –آزمون هوش ریون –</a:t>
            </a:r>
            <a:endParaRPr lang="en-US">
              <a:solidFill>
                <a:srgbClr val="336600"/>
              </a:solidFill>
            </a:endParaRPr>
          </a:p>
        </p:txBody>
      </p:sp>
      <p:pic>
        <p:nvPicPr>
          <p:cNvPr id="7885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78852" name="Rectangle 4"/>
          <p:cNvSpPr>
            <a:spLocks noGrp="1" noChangeArrowheads="1"/>
          </p:cNvSpPr>
          <p:nvPr>
            <p:ph type="title"/>
          </p:nvPr>
        </p:nvSpPr>
        <p:spPr>
          <a:xfrm>
            <a:off x="1331913" y="260350"/>
            <a:ext cx="5554662" cy="882650"/>
          </a:xfrm>
          <a:solidFill>
            <a:srgbClr val="B9C5E5"/>
          </a:solidFill>
          <a:ln/>
        </p:spPr>
        <p:txBody>
          <a:bodyPr/>
          <a:lstStyle/>
          <a:p>
            <a:r>
              <a:rPr lang="fa-IR" b="1"/>
              <a:t>آزمون های هوش</a:t>
            </a:r>
            <a:r>
              <a:rPr lang="fa-IR"/>
              <a:t> </a:t>
            </a:r>
            <a:endParaRPr lang="en-US"/>
          </a:p>
        </p:txBody>
      </p:sp>
      <p:sp>
        <p:nvSpPr>
          <p:cNvPr id="78853" name="Rectangle 5"/>
          <p:cNvSpPr>
            <a:spLocks noChangeArrowheads="1"/>
          </p:cNvSpPr>
          <p:nvPr/>
        </p:nvSpPr>
        <p:spPr bwMode="auto">
          <a:xfrm>
            <a:off x="4716463" y="4076700"/>
            <a:ext cx="4032250" cy="1214438"/>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pic>
        <p:nvPicPr>
          <p:cNvPr id="78855" name="Picture 7" descr="cognition"/>
          <p:cNvPicPr>
            <a:picLocks noChangeAspect="1" noChangeArrowheads="1"/>
          </p:cNvPicPr>
          <p:nvPr/>
        </p:nvPicPr>
        <p:blipFill>
          <a:blip r:embed="rId3"/>
          <a:srcRect/>
          <a:stretch>
            <a:fillRect/>
          </a:stretch>
        </p:blipFill>
        <p:spPr bwMode="auto">
          <a:xfrm>
            <a:off x="107950" y="3644900"/>
            <a:ext cx="3600450" cy="3213100"/>
          </a:xfrm>
          <a:prstGeom prst="rect">
            <a:avLst/>
          </a:prstGeom>
          <a:noFill/>
        </p:spPr>
      </p:pic>
      <p:sp>
        <p:nvSpPr>
          <p:cNvPr id="78856" name="Rectangle 8"/>
          <p:cNvSpPr>
            <a:spLocks noChangeArrowheads="1"/>
          </p:cNvSpPr>
          <p:nvPr/>
        </p:nvSpPr>
        <p:spPr bwMode="auto">
          <a:xfrm>
            <a:off x="3924300" y="3933825"/>
            <a:ext cx="5003800" cy="1582738"/>
          </a:xfrm>
          <a:prstGeom prst="rect">
            <a:avLst/>
          </a:prstGeom>
          <a:solidFill>
            <a:srgbClr val="B9C5E5"/>
          </a:solidFill>
          <a:ln w="9525">
            <a:noFill/>
            <a:miter lim="800000"/>
            <a:headEnd/>
            <a:tailEnd/>
          </a:ln>
          <a:effectLst/>
        </p:spPr>
        <p:txBody>
          <a:bodyPr anchor="ctr"/>
          <a:lstStyle/>
          <a:p>
            <a:pPr algn="ctr"/>
            <a:r>
              <a:rPr lang="en-US" sz="4400" b="0">
                <a:solidFill>
                  <a:schemeClr val="tx2"/>
                </a:solidFill>
              </a:rPr>
              <a:t>I.Q=intelligence quotient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5000" fill="hold"/>
                                        <p:tgtEl>
                                          <p:spTgt spid="78852"/>
                                        </p:tgtEl>
                                        <p:attrNameLst>
                                          <p:attrName>ppt_w</p:attrName>
                                        </p:attrNameLst>
                                      </p:cBhvr>
                                      <p:tavLst>
                                        <p:tav tm="0">
                                          <p:val>
                                            <p:fltVal val="0"/>
                                          </p:val>
                                        </p:tav>
                                        <p:tav tm="100000">
                                          <p:val>
                                            <p:strVal val="#ppt_w"/>
                                          </p:val>
                                        </p:tav>
                                      </p:tavLst>
                                    </p:anim>
                                    <p:anim calcmode="lin" valueType="num">
                                      <p:cBhvr>
                                        <p:cTn id="8" dur="5000" fill="hold"/>
                                        <p:tgtEl>
                                          <p:spTgt spid="78852"/>
                                        </p:tgtEl>
                                        <p:attrNameLst>
                                          <p:attrName>ppt_h</p:attrName>
                                        </p:attrNameLst>
                                      </p:cBhvr>
                                      <p:tavLst>
                                        <p:tav tm="0">
                                          <p:val>
                                            <p:fltVal val="0"/>
                                          </p:val>
                                        </p:tav>
                                        <p:tav tm="100000">
                                          <p:val>
                                            <p:strVal val="#ppt_h"/>
                                          </p:val>
                                        </p:tav>
                                      </p:tavLst>
                                    </p:anim>
                                    <p:animEffect transition="in" filter="fade">
                                      <p:cBhvr>
                                        <p:cTn id="9" dur="5000"/>
                                        <p:tgtEl>
                                          <p:spTgt spid="7885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78850">
                                            <p:txEl>
                                              <p:pRg st="0" end="0"/>
                                            </p:txEl>
                                          </p:spTgt>
                                        </p:tgtEl>
                                        <p:attrNameLst>
                                          <p:attrName>style.visibility</p:attrName>
                                        </p:attrNameLst>
                                      </p:cBhvr>
                                      <p:to>
                                        <p:strVal val="visible"/>
                                      </p:to>
                                    </p:set>
                                    <p:animEffect transition="in" filter="fade">
                                      <p:cBhvr>
                                        <p:cTn id="14" dur="500"/>
                                        <p:tgtEl>
                                          <p:spTgt spid="78850">
                                            <p:txEl>
                                              <p:pRg st="0" end="0"/>
                                            </p:txEl>
                                          </p:spTgt>
                                        </p:tgtEl>
                                      </p:cBhvr>
                                    </p:animEffect>
                                    <p:anim calcmode="lin" valueType="num">
                                      <p:cBhvr>
                                        <p:cTn id="15" dur="500" fill="hold"/>
                                        <p:tgtEl>
                                          <p:spTgt spid="78850">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7885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8855"/>
                                        </p:tgtEl>
                                        <p:attrNameLst>
                                          <p:attrName>style.visibility</p:attrName>
                                        </p:attrNameLst>
                                      </p:cBhvr>
                                      <p:to>
                                        <p:strVal val="visible"/>
                                      </p:to>
                                    </p:set>
                                    <p:animEffect transition="in" filter="fade">
                                      <p:cBhvr>
                                        <p:cTn id="21" dur="20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uiExpand="1" build="p"/>
      <p:bldP spid="7885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503238" y="2205038"/>
            <a:ext cx="8640762" cy="2519362"/>
          </a:xfrm>
        </p:spPr>
        <p:txBody>
          <a:bodyPr/>
          <a:lstStyle/>
          <a:p>
            <a:pPr algn="just"/>
            <a:r>
              <a:rPr lang="fa-IR" b="1">
                <a:solidFill>
                  <a:srgbClr val="336600"/>
                </a:solidFill>
              </a:rPr>
              <a:t>-برای تشخیص ناتوانی یادگیری جهت برنامه ریزی تحصیلی.</a:t>
            </a:r>
          </a:p>
          <a:p>
            <a:pPr algn="just"/>
            <a:r>
              <a:rPr lang="fa-IR" b="1">
                <a:solidFill>
                  <a:srgbClr val="336600"/>
                </a:solidFill>
              </a:rPr>
              <a:t>- تعیین عقب ماندگی ذهنی فرد.</a:t>
            </a:r>
          </a:p>
          <a:p>
            <a:pPr algn="just"/>
            <a:r>
              <a:rPr lang="fa-IR" b="1">
                <a:solidFill>
                  <a:srgbClr val="336600"/>
                </a:solidFill>
              </a:rPr>
              <a:t>- شناسایی کودکان سر آمد هوشی.</a:t>
            </a:r>
          </a:p>
          <a:p>
            <a:pPr algn="just"/>
            <a:r>
              <a:rPr lang="fa-IR" b="1">
                <a:solidFill>
                  <a:srgbClr val="336600"/>
                </a:solidFill>
              </a:rPr>
              <a:t>- به صورت بخشی از ارزیابی عصب – روان شناختی .</a:t>
            </a:r>
            <a:endParaRPr lang="en-US" b="1">
              <a:solidFill>
                <a:srgbClr val="336600"/>
              </a:solidFill>
            </a:endParaRPr>
          </a:p>
        </p:txBody>
      </p:sp>
      <p:pic>
        <p:nvPicPr>
          <p:cNvPr id="7987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79876" name="Rectangle 4"/>
          <p:cNvSpPr>
            <a:spLocks noGrp="1" noChangeArrowheads="1"/>
          </p:cNvSpPr>
          <p:nvPr>
            <p:ph type="title"/>
          </p:nvPr>
        </p:nvSpPr>
        <p:spPr>
          <a:xfrm>
            <a:off x="1547813" y="692150"/>
            <a:ext cx="5554662" cy="882650"/>
          </a:xfrm>
          <a:solidFill>
            <a:srgbClr val="B9C5E5"/>
          </a:solidFill>
          <a:ln/>
        </p:spPr>
        <p:txBody>
          <a:bodyPr/>
          <a:lstStyle/>
          <a:p>
            <a:r>
              <a:rPr lang="fa-IR" b="1">
                <a:solidFill>
                  <a:srgbClr val="FFFF00"/>
                </a:solidFill>
              </a:rPr>
              <a:t>موارد کاربرد آزمون هوش:</a:t>
            </a:r>
            <a:r>
              <a:rPr lang="fa-IR">
                <a:solidFill>
                  <a:srgbClr val="FFFF00"/>
                </a:solidFill>
              </a:rPr>
              <a:t> </a:t>
            </a:r>
            <a:endParaRPr lang="en-US">
              <a:solidFill>
                <a:srgbClr val="FFFF00"/>
              </a:solidFill>
            </a:endParaRPr>
          </a:p>
        </p:txBody>
      </p:sp>
      <p:sp>
        <p:nvSpPr>
          <p:cNvPr id="79877"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iterate type="lt">
                                    <p:tmPct val="0"/>
                                  </p:iterate>
                                  <p:childTnLst>
                                    <p:set>
                                      <p:cBhvr>
                                        <p:cTn id="6" dur="1" fill="hold">
                                          <p:stCondLst>
                                            <p:cond delay="0"/>
                                          </p:stCondLst>
                                        </p:cTn>
                                        <p:tgtEl>
                                          <p:spTgt spid="79876"/>
                                        </p:tgtEl>
                                        <p:attrNameLst>
                                          <p:attrName>style.visibility</p:attrName>
                                        </p:attrNameLst>
                                      </p:cBhvr>
                                      <p:to>
                                        <p:strVal val="visible"/>
                                      </p:to>
                                    </p:set>
                                    <p:anim calcmode="lin" valueType="num">
                                      <p:cBhvr>
                                        <p:cTn id="7" dur="5000" fill="hold"/>
                                        <p:tgtEl>
                                          <p:spTgt spid="79876"/>
                                        </p:tgtEl>
                                        <p:attrNameLst>
                                          <p:attrName>ppt_w</p:attrName>
                                        </p:attrNameLst>
                                      </p:cBhvr>
                                      <p:tavLst>
                                        <p:tav tm="0">
                                          <p:val>
                                            <p:fltVal val="0"/>
                                          </p:val>
                                        </p:tav>
                                        <p:tav tm="100000">
                                          <p:val>
                                            <p:strVal val="#ppt_w"/>
                                          </p:val>
                                        </p:tav>
                                      </p:tavLst>
                                    </p:anim>
                                    <p:anim calcmode="lin" valueType="num">
                                      <p:cBhvr>
                                        <p:cTn id="8" dur="5000" fill="hold"/>
                                        <p:tgtEl>
                                          <p:spTgt spid="79876"/>
                                        </p:tgtEl>
                                        <p:attrNameLst>
                                          <p:attrName>ppt_h</p:attrName>
                                        </p:attrNameLst>
                                      </p:cBhvr>
                                      <p:tavLst>
                                        <p:tav tm="0">
                                          <p:val>
                                            <p:fltVal val="0"/>
                                          </p:val>
                                        </p:tav>
                                        <p:tav tm="100000">
                                          <p:val>
                                            <p:strVal val="#ppt_h"/>
                                          </p:val>
                                        </p:tav>
                                      </p:tavLst>
                                    </p:anim>
                                    <p:animEffect transition="in" filter="fade">
                                      <p:cBhvr>
                                        <p:cTn id="9" dur="5000"/>
                                        <p:tgtEl>
                                          <p:spTgt spid="7987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3000" tmFilter="0, 0; .2, .5; .8, .5; 1, 0"/>
                                        <p:tgtEl>
                                          <p:spTgt spid="79874">
                                            <p:txEl>
                                              <p:pRg st="0" end="0"/>
                                            </p:txEl>
                                          </p:spTgt>
                                        </p:tgtEl>
                                      </p:cBhvr>
                                    </p:animEffect>
                                    <p:animScale>
                                      <p:cBhvr>
                                        <p:cTn id="14" dur="1500" autoRev="1" fill="hold"/>
                                        <p:tgtEl>
                                          <p:spTgt spid="79874">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3000" tmFilter="0, 0; .2, .5; .8, .5; 1, 0"/>
                                        <p:tgtEl>
                                          <p:spTgt spid="79874">
                                            <p:txEl>
                                              <p:pRg st="1" end="1"/>
                                            </p:txEl>
                                          </p:spTgt>
                                        </p:tgtEl>
                                      </p:cBhvr>
                                    </p:animEffect>
                                    <p:animScale>
                                      <p:cBhvr>
                                        <p:cTn id="19" dur="1500" autoRev="1" fill="hold"/>
                                        <p:tgtEl>
                                          <p:spTgt spid="79874">
                                            <p:txEl>
                                              <p:pRg st="1" end="1"/>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3000" tmFilter="0, 0; .2, .5; .8, .5; 1, 0"/>
                                        <p:tgtEl>
                                          <p:spTgt spid="79874">
                                            <p:txEl>
                                              <p:pRg st="2" end="2"/>
                                            </p:txEl>
                                          </p:spTgt>
                                        </p:tgtEl>
                                      </p:cBhvr>
                                    </p:animEffect>
                                    <p:animScale>
                                      <p:cBhvr>
                                        <p:cTn id="24" dur="1500" autoRev="1" fill="hold"/>
                                        <p:tgtEl>
                                          <p:spTgt spid="79874">
                                            <p:txEl>
                                              <p:pRg st="2" end="2"/>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3000" tmFilter="0, 0; .2, .5; .8, .5; 1, 0"/>
                                        <p:tgtEl>
                                          <p:spTgt spid="79874">
                                            <p:txEl>
                                              <p:pRg st="3" end="3"/>
                                            </p:txEl>
                                          </p:spTgt>
                                        </p:tgtEl>
                                      </p:cBhvr>
                                    </p:animEffect>
                                    <p:animScale>
                                      <p:cBhvr>
                                        <p:cTn id="29" dur="1500" autoRev="1" fill="hold"/>
                                        <p:tgtEl>
                                          <p:spTgt spid="79874">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uiExpand="1" build="p"/>
      <p:bldP spid="798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400050"/>
            <a:ext cx="8748712" cy="796925"/>
          </a:xfrm>
        </p:spPr>
        <p:txBody>
          <a:bodyPr/>
          <a:lstStyle/>
          <a:p>
            <a:pPr algn="r"/>
            <a:r>
              <a:rPr lang="fa-IR" sz="3600" b="1">
                <a:effectLst>
                  <a:outerShdw blurRad="38100" dist="38100" dir="2700000" algn="tl">
                    <a:srgbClr val="FFFFFF"/>
                  </a:outerShdw>
                </a:effectLst>
              </a:rPr>
              <a:t>تاریخچه آسیب شناسی روانی </a:t>
            </a:r>
            <a:r>
              <a:rPr lang="fa-IR" sz="2800" b="1">
                <a:effectLst>
                  <a:outerShdw blurRad="38100" dist="38100" dir="2700000" algn="tl">
                    <a:srgbClr val="FFFFFF"/>
                  </a:outerShdw>
                </a:effectLst>
              </a:rPr>
              <a:t>( علل ایجاد رفتارهای انحرافی ):</a:t>
            </a:r>
            <a:endParaRPr lang="en-US" sz="2800" b="1">
              <a:effectLst>
                <a:outerShdw blurRad="38100" dist="38100" dir="2700000" algn="tl">
                  <a:srgbClr val="FFFFFF"/>
                </a:outerShdw>
              </a:effectLst>
            </a:endParaRPr>
          </a:p>
        </p:txBody>
      </p:sp>
      <p:sp>
        <p:nvSpPr>
          <p:cNvPr id="6147" name="Rectangle 3"/>
          <p:cNvSpPr>
            <a:spLocks noGrp="1" noChangeArrowheads="1"/>
          </p:cNvSpPr>
          <p:nvPr>
            <p:ph type="body" idx="1"/>
          </p:nvPr>
        </p:nvSpPr>
        <p:spPr>
          <a:xfrm>
            <a:off x="457200" y="1412875"/>
            <a:ext cx="8229600" cy="3960813"/>
          </a:xfrm>
        </p:spPr>
        <p:txBody>
          <a:bodyPr/>
          <a:lstStyle/>
          <a:p>
            <a:pPr algn="just"/>
            <a:r>
              <a:rPr lang="fa-IR" b="1">
                <a:solidFill>
                  <a:srgbClr val="0033CC"/>
                </a:solidFill>
              </a:rPr>
              <a:t>- دیو شناسی قدیم : اعتقاد به وجود و تسخیر موجودی از اهریمن در بدن فرد. برای درمان =&gt; جن گیری</a:t>
            </a:r>
            <a:r>
              <a:rPr lang="fa-IR" b="1"/>
              <a:t> </a:t>
            </a:r>
          </a:p>
          <a:p>
            <a:pPr algn="just"/>
            <a:r>
              <a:rPr lang="fa-IR" b="1">
                <a:solidFill>
                  <a:srgbClr val="FF0000"/>
                </a:solidFill>
              </a:rPr>
              <a:t>- بدن زاد انگاری:</a:t>
            </a:r>
          </a:p>
          <a:p>
            <a:pPr algn="just">
              <a:buFontTx/>
              <a:buNone/>
            </a:pPr>
            <a:r>
              <a:rPr lang="fa-IR" b="1">
                <a:solidFill>
                  <a:srgbClr val="FF0000"/>
                </a:solidFill>
              </a:rPr>
              <a:t>=&gt; تأثیر علتهای طبیعی در بیماریها- آسیب مغزی علت رفتار ناهنجار است</a:t>
            </a:r>
          </a:p>
          <a:p>
            <a:pPr algn="just">
              <a:buFontTx/>
              <a:buNone/>
            </a:pPr>
            <a:r>
              <a:rPr lang="fa-IR" b="1">
                <a:solidFill>
                  <a:srgbClr val="FF0000"/>
                </a:solidFill>
              </a:rPr>
              <a:t>=&gt;اختلال در فکر و عمل نتیجه وجود نقص بدنی است( در مقابل روان زاد انگاری).</a:t>
            </a:r>
            <a:endParaRPr lang="en-US" b="1">
              <a:solidFill>
                <a:srgbClr val="FF0000"/>
              </a:solidFill>
            </a:endParaRPr>
          </a:p>
        </p:txBody>
      </p:sp>
      <p:pic>
        <p:nvPicPr>
          <p:cNvPr id="6148"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30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3000" fill="hold"/>
                                        <p:tgtEl>
                                          <p:spTgt spid="6147">
                                            <p:txEl>
                                              <p:pRg st="1" end="1"/>
                                            </p:txEl>
                                          </p:spTgt>
                                        </p:tgtEl>
                                        <p:attrNameLst>
                                          <p:attrName>ppt_w</p:attrName>
                                        </p:attrNameLst>
                                      </p:cBhvr>
                                      <p:tavLst>
                                        <p:tav tm="0">
                                          <p:val>
                                            <p:strVal val="#ppt_w*0.70"/>
                                          </p:val>
                                        </p:tav>
                                        <p:tav tm="100000">
                                          <p:val>
                                            <p:strVal val="#ppt_w"/>
                                          </p:val>
                                        </p:tav>
                                      </p:tavLst>
                                    </p:anim>
                                    <p:anim calcmode="lin" valueType="num">
                                      <p:cBhvr>
                                        <p:cTn id="15" dur="3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3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3000" fill="hold"/>
                                        <p:tgtEl>
                                          <p:spTgt spid="6147">
                                            <p:txEl>
                                              <p:pRg st="2" end="2"/>
                                            </p:txEl>
                                          </p:spTgt>
                                        </p:tgtEl>
                                        <p:attrNameLst>
                                          <p:attrName>ppt_w</p:attrName>
                                        </p:attrNameLst>
                                      </p:cBhvr>
                                      <p:tavLst>
                                        <p:tav tm="0">
                                          <p:val>
                                            <p:strVal val="#ppt_w*0.70"/>
                                          </p:val>
                                        </p:tav>
                                        <p:tav tm="100000">
                                          <p:val>
                                            <p:strVal val="#ppt_w"/>
                                          </p:val>
                                        </p:tav>
                                      </p:tavLst>
                                    </p:anim>
                                    <p:anim calcmode="lin" valueType="num">
                                      <p:cBhvr>
                                        <p:cTn id="22" dur="3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3" dur="3000"/>
                                        <p:tgtEl>
                                          <p:spTgt spid="61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3000" fill="hold"/>
                                        <p:tgtEl>
                                          <p:spTgt spid="6147">
                                            <p:txEl>
                                              <p:pRg st="3" end="3"/>
                                            </p:txEl>
                                          </p:spTgt>
                                        </p:tgtEl>
                                        <p:attrNameLst>
                                          <p:attrName>ppt_w</p:attrName>
                                        </p:attrNameLst>
                                      </p:cBhvr>
                                      <p:tavLst>
                                        <p:tav tm="0">
                                          <p:val>
                                            <p:strVal val="#ppt_w*0.70"/>
                                          </p:val>
                                        </p:tav>
                                        <p:tav tm="100000">
                                          <p:val>
                                            <p:strVal val="#ppt_w"/>
                                          </p:val>
                                        </p:tav>
                                      </p:tavLst>
                                    </p:anim>
                                    <p:anim calcmode="lin" valueType="num">
                                      <p:cBhvr>
                                        <p:cTn id="29" dur="3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0" dur="3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76078"/>
                <a:invGamma/>
              </a:schemeClr>
            </a:gs>
            <a:gs pos="50000">
              <a:schemeClr val="bg1"/>
            </a:gs>
            <a:gs pos="100000">
              <a:schemeClr val="bg1">
                <a:gamma/>
                <a:shade val="76078"/>
                <a:invGamma/>
              </a:schemeClr>
            </a:gs>
          </a:gsLst>
          <a:lin ang="2700000" scaled="1"/>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323850" y="1989138"/>
            <a:ext cx="8640763" cy="2879725"/>
          </a:xfrm>
        </p:spPr>
        <p:txBody>
          <a:bodyPr/>
          <a:lstStyle/>
          <a:p>
            <a:pPr algn="just">
              <a:lnSpc>
                <a:spcPct val="90000"/>
              </a:lnSpc>
            </a:pPr>
            <a:r>
              <a:rPr lang="fa-IR" sz="4000" b="1">
                <a:solidFill>
                  <a:schemeClr val="accent2"/>
                </a:solidFill>
              </a:rPr>
              <a:t>سنجش </a:t>
            </a:r>
            <a:r>
              <a:rPr lang="en-US" sz="4000" b="1">
                <a:solidFill>
                  <a:schemeClr val="accent2"/>
                </a:solidFill>
              </a:rPr>
              <a:t>(SORC)</a:t>
            </a:r>
            <a:r>
              <a:rPr lang="fa-IR" sz="4000" b="1">
                <a:solidFill>
                  <a:schemeClr val="accent2"/>
                </a:solidFill>
              </a:rPr>
              <a:t>:</a:t>
            </a:r>
          </a:p>
          <a:p>
            <a:pPr algn="just">
              <a:lnSpc>
                <a:spcPct val="90000"/>
              </a:lnSpc>
            </a:pPr>
            <a:r>
              <a:rPr lang="en-US" b="1">
                <a:solidFill>
                  <a:srgbClr val="336699"/>
                </a:solidFill>
              </a:rPr>
              <a:t>S</a:t>
            </a:r>
            <a:r>
              <a:rPr lang="fa-IR">
                <a:solidFill>
                  <a:srgbClr val="66CCFF"/>
                </a:solidFill>
              </a:rPr>
              <a:t> </a:t>
            </a:r>
            <a:r>
              <a:rPr lang="en-US">
                <a:solidFill>
                  <a:srgbClr val="66CCFF"/>
                </a:solidFill>
              </a:rPr>
              <a:t>  </a:t>
            </a:r>
            <a:r>
              <a:rPr lang="fa-IR" b="1">
                <a:solidFill>
                  <a:srgbClr val="66CCFF"/>
                </a:solidFill>
              </a:rPr>
              <a:t>:</a:t>
            </a:r>
            <a:r>
              <a:rPr lang="fa-IR" b="1">
                <a:solidFill>
                  <a:srgbClr val="336699"/>
                </a:solidFill>
              </a:rPr>
              <a:t>محرکها یا موقعیتهای محیطی</a:t>
            </a:r>
          </a:p>
          <a:p>
            <a:pPr algn="just">
              <a:lnSpc>
                <a:spcPct val="90000"/>
              </a:lnSpc>
            </a:pPr>
            <a:r>
              <a:rPr lang="en-US" b="1">
                <a:solidFill>
                  <a:srgbClr val="336699"/>
                </a:solidFill>
              </a:rPr>
              <a:t>O</a:t>
            </a:r>
            <a:r>
              <a:rPr lang="fa-IR" b="1">
                <a:solidFill>
                  <a:srgbClr val="336699"/>
                </a:solidFill>
              </a:rPr>
              <a:t>   :عوامل ارگانیسمی</a:t>
            </a:r>
          </a:p>
          <a:p>
            <a:pPr algn="just">
              <a:lnSpc>
                <a:spcPct val="90000"/>
              </a:lnSpc>
            </a:pPr>
            <a:r>
              <a:rPr lang="en-US" b="1">
                <a:solidFill>
                  <a:srgbClr val="336699"/>
                </a:solidFill>
              </a:rPr>
              <a:t>R</a:t>
            </a:r>
            <a:r>
              <a:rPr lang="fa-IR" b="1">
                <a:solidFill>
                  <a:srgbClr val="336699"/>
                </a:solidFill>
              </a:rPr>
              <a:t>   :معادل پاسخهای آشکار</a:t>
            </a:r>
          </a:p>
          <a:p>
            <a:pPr algn="just">
              <a:lnSpc>
                <a:spcPct val="90000"/>
              </a:lnSpc>
            </a:pPr>
            <a:r>
              <a:rPr lang="en-US" b="1">
                <a:solidFill>
                  <a:srgbClr val="336699"/>
                </a:solidFill>
              </a:rPr>
              <a:t>C</a:t>
            </a:r>
            <a:r>
              <a:rPr lang="fa-IR" b="1">
                <a:solidFill>
                  <a:srgbClr val="336699"/>
                </a:solidFill>
              </a:rPr>
              <a:t>   :متغیرهای پسایند</a:t>
            </a:r>
            <a:r>
              <a:rPr lang="en-US" b="1">
                <a:solidFill>
                  <a:srgbClr val="336699"/>
                </a:solidFill>
              </a:rPr>
              <a:t> </a:t>
            </a:r>
          </a:p>
        </p:txBody>
      </p:sp>
      <p:pic>
        <p:nvPicPr>
          <p:cNvPr id="8089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0900" name="Rectangle 4"/>
          <p:cNvSpPr>
            <a:spLocks noGrp="1" noChangeArrowheads="1"/>
          </p:cNvSpPr>
          <p:nvPr>
            <p:ph type="title"/>
          </p:nvPr>
        </p:nvSpPr>
        <p:spPr>
          <a:xfrm>
            <a:off x="1465263" y="746125"/>
            <a:ext cx="5554662" cy="882650"/>
          </a:xfrm>
          <a:solidFill>
            <a:srgbClr val="B9C5E5"/>
          </a:solidFill>
          <a:ln/>
        </p:spPr>
        <p:txBody>
          <a:bodyPr/>
          <a:lstStyle/>
          <a:p>
            <a:r>
              <a:rPr lang="fa-IR" b="1"/>
              <a:t>سنجش رفتاری و شناختی :</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fade">
                                      <p:cBhvr>
                                        <p:cTn id="7" dur="500"/>
                                        <p:tgtEl>
                                          <p:spTgt spid="80898">
                                            <p:txEl>
                                              <p:pRg st="0" end="0"/>
                                            </p:txEl>
                                          </p:spTgt>
                                        </p:tgtEl>
                                      </p:cBhvr>
                                    </p:animEffect>
                                    <p:anim calcmode="lin" valueType="num">
                                      <p:cBhvr>
                                        <p:cTn id="8" dur="500" fill="hold"/>
                                        <p:tgtEl>
                                          <p:spTgt spid="80898">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8089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80898">
                                            <p:txEl>
                                              <p:pRg st="1" end="1"/>
                                            </p:txEl>
                                          </p:spTgt>
                                        </p:tgtEl>
                                        <p:attrNameLst>
                                          <p:attrName>style.visibility</p:attrName>
                                        </p:attrNameLst>
                                      </p:cBhvr>
                                      <p:to>
                                        <p:strVal val="visible"/>
                                      </p:to>
                                    </p:set>
                                    <p:animEffect transition="in" filter="fade">
                                      <p:cBhvr>
                                        <p:cTn id="14" dur="500"/>
                                        <p:tgtEl>
                                          <p:spTgt spid="80898">
                                            <p:txEl>
                                              <p:pRg st="1" end="1"/>
                                            </p:txEl>
                                          </p:spTgt>
                                        </p:tgtEl>
                                      </p:cBhvr>
                                    </p:animEffect>
                                    <p:anim calcmode="lin" valueType="num">
                                      <p:cBhvr>
                                        <p:cTn id="15" dur="500" fill="hold"/>
                                        <p:tgtEl>
                                          <p:spTgt spid="80898">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8089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80898">
                                            <p:txEl>
                                              <p:pRg st="2" end="2"/>
                                            </p:txEl>
                                          </p:spTgt>
                                        </p:tgtEl>
                                        <p:attrNameLst>
                                          <p:attrName>style.visibility</p:attrName>
                                        </p:attrNameLst>
                                      </p:cBhvr>
                                      <p:to>
                                        <p:strVal val="visible"/>
                                      </p:to>
                                    </p:set>
                                    <p:animEffect transition="in" filter="fade">
                                      <p:cBhvr>
                                        <p:cTn id="21" dur="500"/>
                                        <p:tgtEl>
                                          <p:spTgt spid="80898">
                                            <p:txEl>
                                              <p:pRg st="2" end="2"/>
                                            </p:txEl>
                                          </p:spTgt>
                                        </p:tgtEl>
                                      </p:cBhvr>
                                    </p:animEffect>
                                    <p:anim calcmode="lin" valueType="num">
                                      <p:cBhvr>
                                        <p:cTn id="22" dur="500" fill="hold"/>
                                        <p:tgtEl>
                                          <p:spTgt spid="80898">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8089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80898">
                                            <p:txEl>
                                              <p:pRg st="3" end="3"/>
                                            </p:txEl>
                                          </p:spTgt>
                                        </p:tgtEl>
                                        <p:attrNameLst>
                                          <p:attrName>style.visibility</p:attrName>
                                        </p:attrNameLst>
                                      </p:cBhvr>
                                      <p:to>
                                        <p:strVal val="visible"/>
                                      </p:to>
                                    </p:set>
                                    <p:animEffect transition="in" filter="fade">
                                      <p:cBhvr>
                                        <p:cTn id="28" dur="500"/>
                                        <p:tgtEl>
                                          <p:spTgt spid="80898">
                                            <p:txEl>
                                              <p:pRg st="3" end="3"/>
                                            </p:txEl>
                                          </p:spTgt>
                                        </p:tgtEl>
                                      </p:cBhvr>
                                    </p:animEffect>
                                    <p:anim calcmode="lin" valueType="num">
                                      <p:cBhvr>
                                        <p:cTn id="29" dur="500" fill="hold"/>
                                        <p:tgtEl>
                                          <p:spTgt spid="80898">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8089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80898">
                                            <p:txEl>
                                              <p:pRg st="4" end="4"/>
                                            </p:txEl>
                                          </p:spTgt>
                                        </p:tgtEl>
                                        <p:attrNameLst>
                                          <p:attrName>style.visibility</p:attrName>
                                        </p:attrNameLst>
                                      </p:cBhvr>
                                      <p:to>
                                        <p:strVal val="visible"/>
                                      </p:to>
                                    </p:set>
                                    <p:animEffect transition="in" filter="fade">
                                      <p:cBhvr>
                                        <p:cTn id="35" dur="500"/>
                                        <p:tgtEl>
                                          <p:spTgt spid="80898">
                                            <p:txEl>
                                              <p:pRg st="4" end="4"/>
                                            </p:txEl>
                                          </p:spTgt>
                                        </p:tgtEl>
                                      </p:cBhvr>
                                    </p:animEffect>
                                    <p:anim calcmode="lin" valueType="num">
                                      <p:cBhvr>
                                        <p:cTn id="36" dur="500" fill="hold"/>
                                        <p:tgtEl>
                                          <p:spTgt spid="80898">
                                            <p:txEl>
                                              <p:pRg st="4" end="4"/>
                                            </p:txEl>
                                          </p:spTgt>
                                        </p:tgtEl>
                                        <p:attrNameLst>
                                          <p:attrName>ppt_w</p:attrName>
                                        </p:attrNameLst>
                                      </p:cBhvr>
                                      <p:tavLst>
                                        <p:tav tm="0" fmla="#ppt_w*sin(2.5*pi*$)">
                                          <p:val>
                                            <p:fltVal val="0"/>
                                          </p:val>
                                        </p:tav>
                                        <p:tav tm="100000">
                                          <p:val>
                                            <p:fltVal val="1"/>
                                          </p:val>
                                        </p:tav>
                                      </p:tavLst>
                                    </p:anim>
                                    <p:anim calcmode="lin" valueType="num">
                                      <p:cBhvr>
                                        <p:cTn id="37" dur="500" fill="hold"/>
                                        <p:tgtEl>
                                          <p:spTgt spid="8089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08901" name="Rectangle 5"/>
          <p:cNvSpPr>
            <a:spLocks noChangeArrowheads="1"/>
          </p:cNvSpPr>
          <p:nvPr/>
        </p:nvSpPr>
        <p:spPr bwMode="auto">
          <a:xfrm>
            <a:off x="179388" y="1268413"/>
            <a:ext cx="8748712" cy="2519362"/>
          </a:xfrm>
          <a:prstGeom prst="rect">
            <a:avLst/>
          </a:prstGeom>
          <a:noFill/>
          <a:ln w="9525">
            <a:noFill/>
            <a:miter lim="800000"/>
            <a:headEnd/>
            <a:tailEnd/>
          </a:ln>
          <a:effectLst/>
        </p:spPr>
        <p:txBody>
          <a:bodyPr/>
          <a:lstStyle/>
          <a:p>
            <a:pPr marL="342900" indent="-342900" algn="just">
              <a:spcBef>
                <a:spcPct val="20000"/>
              </a:spcBef>
              <a:buFontTx/>
              <a:buChar char="•"/>
            </a:pPr>
            <a:r>
              <a:rPr lang="fa-IR" sz="3200">
                <a:solidFill>
                  <a:srgbClr val="FF3300"/>
                </a:solidFill>
                <a:effectLst>
                  <a:outerShdw blurRad="38100" dist="38100" dir="2700000" algn="tl">
                    <a:srgbClr val="C0C0C0"/>
                  </a:outerShdw>
                </a:effectLst>
              </a:rPr>
              <a:t>روش جمع آوری اطلاعات  سنجش رفتاری و شناختی:</a:t>
            </a:r>
          </a:p>
          <a:p>
            <a:pPr marL="342900" indent="-342900" algn="just">
              <a:spcBef>
                <a:spcPct val="20000"/>
              </a:spcBef>
            </a:pPr>
            <a:r>
              <a:rPr lang="fa-IR" sz="3200"/>
              <a:t>   _ </a:t>
            </a:r>
            <a:r>
              <a:rPr lang="fa-IR" sz="2800"/>
              <a:t>مشاهده مستقیم رفتار در زندگی واقعی و موقعیتهای مصنوعی</a:t>
            </a:r>
          </a:p>
          <a:p>
            <a:pPr marL="342900" indent="-342900" algn="just">
              <a:spcBef>
                <a:spcPct val="20000"/>
              </a:spcBef>
            </a:pPr>
            <a:r>
              <a:rPr lang="fa-IR" sz="2800"/>
              <a:t>   </a:t>
            </a:r>
            <a:r>
              <a:rPr lang="fa-IR" sz="3200"/>
              <a:t> – خویشتن نگری  </a:t>
            </a:r>
          </a:p>
          <a:p>
            <a:pPr marL="342900" indent="-342900" algn="just">
              <a:spcBef>
                <a:spcPct val="20000"/>
              </a:spcBef>
            </a:pPr>
            <a:r>
              <a:rPr lang="fa-IR" sz="3200"/>
              <a:t>  – مصاحبه  آزمون خود سنجی</a:t>
            </a:r>
            <a:endParaRPr lang="en-US" sz="3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8901">
                                            <p:txEl>
                                              <p:pRg st="0" end="0"/>
                                            </p:txEl>
                                          </p:spTgt>
                                        </p:tgtEl>
                                        <p:attrNameLst>
                                          <p:attrName>style.visibility</p:attrName>
                                        </p:attrNameLst>
                                      </p:cBhvr>
                                      <p:to>
                                        <p:strVal val="visible"/>
                                      </p:to>
                                    </p:set>
                                    <p:animEffect transition="in" filter="fade">
                                      <p:cBhvr>
                                        <p:cTn id="7" dur="500"/>
                                        <p:tgtEl>
                                          <p:spTgt spid="208901">
                                            <p:txEl>
                                              <p:pRg st="0" end="0"/>
                                            </p:txEl>
                                          </p:spTgt>
                                        </p:tgtEl>
                                      </p:cBhvr>
                                    </p:animEffect>
                                    <p:anim calcmode="lin" valueType="num">
                                      <p:cBhvr>
                                        <p:cTn id="8" dur="500" fill="hold"/>
                                        <p:tgtEl>
                                          <p:spTgt spid="20890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0890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08901">
                                            <p:txEl>
                                              <p:pRg st="1" end="1"/>
                                            </p:txEl>
                                          </p:spTgt>
                                        </p:tgtEl>
                                        <p:attrNameLst>
                                          <p:attrName>style.visibility</p:attrName>
                                        </p:attrNameLst>
                                      </p:cBhvr>
                                      <p:to>
                                        <p:strVal val="visible"/>
                                      </p:to>
                                    </p:set>
                                    <p:animEffect transition="in" filter="fade">
                                      <p:cBhvr>
                                        <p:cTn id="14" dur="500"/>
                                        <p:tgtEl>
                                          <p:spTgt spid="208901">
                                            <p:txEl>
                                              <p:pRg st="1" end="1"/>
                                            </p:txEl>
                                          </p:spTgt>
                                        </p:tgtEl>
                                      </p:cBhvr>
                                    </p:animEffect>
                                    <p:anim calcmode="lin" valueType="num">
                                      <p:cBhvr>
                                        <p:cTn id="15" dur="500" fill="hold"/>
                                        <p:tgtEl>
                                          <p:spTgt spid="208901">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20890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08901">
                                            <p:txEl>
                                              <p:pRg st="2" end="2"/>
                                            </p:txEl>
                                          </p:spTgt>
                                        </p:tgtEl>
                                        <p:attrNameLst>
                                          <p:attrName>style.visibility</p:attrName>
                                        </p:attrNameLst>
                                      </p:cBhvr>
                                      <p:to>
                                        <p:strVal val="visible"/>
                                      </p:to>
                                    </p:set>
                                    <p:animEffect transition="in" filter="fade">
                                      <p:cBhvr>
                                        <p:cTn id="21" dur="500"/>
                                        <p:tgtEl>
                                          <p:spTgt spid="208901">
                                            <p:txEl>
                                              <p:pRg st="2" end="2"/>
                                            </p:txEl>
                                          </p:spTgt>
                                        </p:tgtEl>
                                      </p:cBhvr>
                                    </p:animEffect>
                                    <p:anim calcmode="lin" valueType="num">
                                      <p:cBhvr>
                                        <p:cTn id="22" dur="500" fill="hold"/>
                                        <p:tgtEl>
                                          <p:spTgt spid="208901">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20890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208901">
                                            <p:txEl>
                                              <p:pRg st="3" end="3"/>
                                            </p:txEl>
                                          </p:spTgt>
                                        </p:tgtEl>
                                        <p:attrNameLst>
                                          <p:attrName>style.visibility</p:attrName>
                                        </p:attrNameLst>
                                      </p:cBhvr>
                                      <p:to>
                                        <p:strVal val="visible"/>
                                      </p:to>
                                    </p:set>
                                    <p:animEffect transition="in" filter="fade">
                                      <p:cBhvr>
                                        <p:cTn id="28" dur="500"/>
                                        <p:tgtEl>
                                          <p:spTgt spid="208901">
                                            <p:txEl>
                                              <p:pRg st="3" end="3"/>
                                            </p:txEl>
                                          </p:spTgt>
                                        </p:tgtEl>
                                      </p:cBhvr>
                                    </p:animEffect>
                                    <p:anim calcmode="lin" valueType="num">
                                      <p:cBhvr>
                                        <p:cTn id="29" dur="500" fill="hold"/>
                                        <p:tgtEl>
                                          <p:spTgt spid="208901">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20890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1924" name="Rectangle 4"/>
          <p:cNvSpPr>
            <a:spLocks noGrp="1" noChangeArrowheads="1"/>
          </p:cNvSpPr>
          <p:nvPr>
            <p:ph type="title"/>
          </p:nvPr>
        </p:nvSpPr>
        <p:spPr>
          <a:xfrm>
            <a:off x="2195513" y="1196975"/>
            <a:ext cx="4835525" cy="882650"/>
          </a:xfrm>
          <a:solidFill>
            <a:srgbClr val="00FF99"/>
          </a:solidFill>
          <a:ln/>
        </p:spPr>
        <p:txBody>
          <a:bodyPr/>
          <a:lstStyle/>
          <a:p>
            <a:r>
              <a:rPr lang="fa-IR" b="1">
                <a:solidFill>
                  <a:srgbClr val="336600"/>
                </a:solidFill>
              </a:rPr>
              <a:t>مشاهده مستقیم رفتار :</a:t>
            </a:r>
            <a:r>
              <a:rPr lang="fa-IR">
                <a:solidFill>
                  <a:srgbClr val="336600"/>
                </a:solidFill>
              </a:rPr>
              <a:t> </a:t>
            </a:r>
            <a:endParaRPr lang="en-US">
              <a:solidFill>
                <a:srgbClr val="336600"/>
              </a:solidFill>
            </a:endParaRPr>
          </a:p>
        </p:txBody>
      </p:sp>
      <p:sp>
        <p:nvSpPr>
          <p:cNvPr id="81926" name="Rectangle 6"/>
          <p:cNvSpPr>
            <a:spLocks noChangeArrowheads="1"/>
          </p:cNvSpPr>
          <p:nvPr/>
        </p:nvSpPr>
        <p:spPr bwMode="auto">
          <a:xfrm>
            <a:off x="611188" y="2492375"/>
            <a:ext cx="8245475" cy="1727200"/>
          </a:xfrm>
          <a:prstGeom prst="rect">
            <a:avLst/>
          </a:prstGeom>
          <a:noFill/>
          <a:ln w="9525">
            <a:noFill/>
            <a:miter lim="800000"/>
            <a:headEnd/>
            <a:tailEnd/>
          </a:ln>
          <a:effectLst/>
        </p:spPr>
        <p:txBody>
          <a:bodyPr/>
          <a:lstStyle/>
          <a:p>
            <a:pPr marL="342900" indent="-342900" algn="just">
              <a:spcBef>
                <a:spcPct val="20000"/>
              </a:spcBef>
              <a:buFontTx/>
              <a:buChar char="•"/>
            </a:pPr>
            <a:r>
              <a:rPr lang="fa-IR" sz="3200">
                <a:solidFill>
                  <a:schemeClr val="folHlink"/>
                </a:solidFill>
              </a:rPr>
              <a:t>به مشاهده امور پرداخته و رویدادها را در چارچوبی همسان با نقطه نظرهایشان  قرار می دهند.</a:t>
            </a:r>
          </a:p>
          <a:p>
            <a:pPr marL="342900" indent="-342900" algn="just">
              <a:spcBef>
                <a:spcPct val="20000"/>
              </a:spcBef>
              <a:buFontTx/>
              <a:buChar char="•"/>
            </a:pPr>
            <a:r>
              <a:rPr lang="fa-IR" sz="3200">
                <a:solidFill>
                  <a:srgbClr val="336699"/>
                </a:solidFill>
              </a:rPr>
              <a:t>مثال گزارش موردی کوین </a:t>
            </a:r>
            <a:endParaRPr lang="en-US" sz="3200" b="0">
              <a:solidFill>
                <a:srgbClr val="33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1926">
                                            <p:txEl>
                                              <p:pRg st="0" end="0"/>
                                            </p:txEl>
                                          </p:spTgt>
                                        </p:tgtEl>
                                        <p:attrNameLst>
                                          <p:attrName>style.visibility</p:attrName>
                                        </p:attrNameLst>
                                      </p:cBhvr>
                                      <p:to>
                                        <p:strVal val="visible"/>
                                      </p:to>
                                    </p:set>
                                    <p:animEffect transition="in" filter="fade">
                                      <p:cBhvr>
                                        <p:cTn id="7" dur="500"/>
                                        <p:tgtEl>
                                          <p:spTgt spid="81926">
                                            <p:txEl>
                                              <p:pRg st="0" end="0"/>
                                            </p:txEl>
                                          </p:spTgt>
                                        </p:tgtEl>
                                      </p:cBhvr>
                                    </p:animEffect>
                                    <p:anim calcmode="lin" valueType="num">
                                      <p:cBhvr>
                                        <p:cTn id="8" dur="500" fill="hold"/>
                                        <p:tgtEl>
                                          <p:spTgt spid="81926">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819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81926">
                                            <p:txEl>
                                              <p:pRg st="1" end="1"/>
                                            </p:txEl>
                                          </p:spTgt>
                                        </p:tgtEl>
                                        <p:attrNameLst>
                                          <p:attrName>style.visibility</p:attrName>
                                        </p:attrNameLst>
                                      </p:cBhvr>
                                      <p:to>
                                        <p:strVal val="visible"/>
                                      </p:to>
                                    </p:set>
                                    <p:animEffect transition="in" filter="fade">
                                      <p:cBhvr>
                                        <p:cTn id="14" dur="500"/>
                                        <p:tgtEl>
                                          <p:spTgt spid="81926">
                                            <p:txEl>
                                              <p:pRg st="1" end="1"/>
                                            </p:txEl>
                                          </p:spTgt>
                                        </p:tgtEl>
                                      </p:cBhvr>
                                    </p:animEffect>
                                    <p:anim calcmode="lin" valueType="num">
                                      <p:cBhvr>
                                        <p:cTn id="15" dur="500" fill="hold"/>
                                        <p:tgtEl>
                                          <p:spTgt spid="81926">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8192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09925" name="Rectangle 5"/>
          <p:cNvSpPr>
            <a:spLocks noChangeArrowheads="1"/>
          </p:cNvSpPr>
          <p:nvPr/>
        </p:nvSpPr>
        <p:spPr bwMode="auto">
          <a:xfrm>
            <a:off x="395288" y="1557338"/>
            <a:ext cx="8137525" cy="882650"/>
          </a:xfrm>
          <a:prstGeom prst="rect">
            <a:avLst/>
          </a:prstGeom>
          <a:solidFill>
            <a:srgbClr val="00FF99"/>
          </a:solidFill>
          <a:ln w="9525">
            <a:noFill/>
            <a:miter lim="800000"/>
            <a:headEnd/>
            <a:tailEnd/>
          </a:ln>
          <a:effectLst/>
        </p:spPr>
        <p:txBody>
          <a:bodyPr anchor="ctr"/>
          <a:lstStyle/>
          <a:p>
            <a:pPr algn="ctr"/>
            <a:r>
              <a:rPr lang="fa-IR" sz="4400">
                <a:solidFill>
                  <a:srgbClr val="FF3300"/>
                </a:solidFill>
              </a:rPr>
              <a:t>خویشتن نگری :</a:t>
            </a:r>
            <a:r>
              <a:rPr lang="fa-IR" sz="4400" b="0">
                <a:solidFill>
                  <a:srgbClr val="FF3300"/>
                </a:solidFill>
              </a:rPr>
              <a:t> </a:t>
            </a:r>
            <a:r>
              <a:rPr lang="fa-IR" sz="4400">
                <a:solidFill>
                  <a:srgbClr val="FF3300"/>
                </a:solidFill>
              </a:rPr>
              <a:t>رویکرد خود پایی</a:t>
            </a:r>
            <a:r>
              <a:rPr lang="en-US" sz="4400" b="0">
                <a:solidFill>
                  <a:srgbClr val="FF3300"/>
                </a:solidFill>
              </a:rPr>
              <a:t> </a:t>
            </a:r>
          </a:p>
        </p:txBody>
      </p:sp>
      <p:sp>
        <p:nvSpPr>
          <p:cNvPr id="209926" name="Rectangle 6"/>
          <p:cNvSpPr>
            <a:spLocks noChangeArrowheads="1"/>
          </p:cNvSpPr>
          <p:nvPr/>
        </p:nvSpPr>
        <p:spPr bwMode="auto">
          <a:xfrm>
            <a:off x="287338" y="2852738"/>
            <a:ext cx="8677275" cy="2663825"/>
          </a:xfrm>
          <a:prstGeom prst="rect">
            <a:avLst/>
          </a:prstGeom>
          <a:noFill/>
          <a:ln w="9525">
            <a:noFill/>
            <a:miter lim="800000"/>
            <a:headEnd/>
            <a:tailEnd/>
          </a:ln>
          <a:effectLst/>
        </p:spPr>
        <p:txBody>
          <a:bodyPr/>
          <a:lstStyle/>
          <a:p>
            <a:pPr marL="342900" indent="-342900" algn="just">
              <a:spcBef>
                <a:spcPct val="20000"/>
              </a:spcBef>
              <a:buFontTx/>
              <a:buChar char="•"/>
            </a:pPr>
            <a:r>
              <a:rPr lang="fa-IR" sz="3200">
                <a:solidFill>
                  <a:srgbClr val="336699"/>
                </a:solidFill>
              </a:rPr>
              <a:t>سنجش بوم شناختی فوری</a:t>
            </a:r>
            <a:r>
              <a:rPr lang="en-US" sz="3200" b="0">
                <a:solidFill>
                  <a:srgbClr val="336699"/>
                </a:solidFill>
              </a:rPr>
              <a:t> EMA </a:t>
            </a:r>
            <a:r>
              <a:rPr lang="fa-IR" sz="3200" b="0">
                <a:solidFill>
                  <a:srgbClr val="336699"/>
                </a:solidFill>
              </a:rPr>
              <a:t>:</a:t>
            </a:r>
            <a:r>
              <a:rPr lang="fa-IR" sz="3200"/>
              <a:t>جمع آوری داده ها در زمان رخ دادن یک واقعه</a:t>
            </a:r>
            <a:r>
              <a:rPr lang="en-US" sz="3200" b="0"/>
              <a:t> </a:t>
            </a:r>
            <a:endParaRPr lang="fa-IR" sz="3200" b="0"/>
          </a:p>
          <a:p>
            <a:pPr marL="342900" indent="-342900" algn="just">
              <a:spcBef>
                <a:spcPct val="20000"/>
              </a:spcBef>
              <a:buFontTx/>
              <a:buChar char="•"/>
            </a:pPr>
            <a:r>
              <a:rPr lang="fa-IR" sz="3000">
                <a:solidFill>
                  <a:srgbClr val="336699"/>
                </a:solidFill>
              </a:rPr>
              <a:t>محصول طبیعی خود پایی=&gt;</a:t>
            </a:r>
            <a:r>
              <a:rPr lang="fa-IR" sz="3000"/>
              <a:t> ظاهر فریبی است که عبارت است از این که رفتار به خاطر تحت مشاهده بودن تغییر می کند .</a:t>
            </a:r>
            <a:r>
              <a:rPr lang="en-US" sz="3000" b="0"/>
              <a:t> </a:t>
            </a:r>
          </a:p>
          <a:p>
            <a:pPr marL="342900" indent="-342900" algn="just">
              <a:spcBef>
                <a:spcPct val="20000"/>
              </a:spcBef>
              <a:buFontTx/>
              <a:buChar char="•"/>
            </a:pPr>
            <a:endParaRPr lang="en-US" sz="30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9926">
                                            <p:txEl>
                                              <p:pRg st="0" end="0"/>
                                            </p:txEl>
                                          </p:spTgt>
                                        </p:tgtEl>
                                        <p:attrNameLst>
                                          <p:attrName>style.visibility</p:attrName>
                                        </p:attrNameLst>
                                      </p:cBhvr>
                                      <p:to>
                                        <p:strVal val="visible"/>
                                      </p:to>
                                    </p:set>
                                    <p:animEffect transition="in" filter="fade">
                                      <p:cBhvr>
                                        <p:cTn id="7" dur="500"/>
                                        <p:tgtEl>
                                          <p:spTgt spid="209926">
                                            <p:txEl>
                                              <p:pRg st="0" end="0"/>
                                            </p:txEl>
                                          </p:spTgt>
                                        </p:tgtEl>
                                      </p:cBhvr>
                                    </p:animEffect>
                                    <p:anim calcmode="lin" valueType="num">
                                      <p:cBhvr>
                                        <p:cTn id="8" dur="500" fill="hold"/>
                                        <p:tgtEl>
                                          <p:spTgt spid="209926">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099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09926">
                                            <p:txEl>
                                              <p:pRg st="1" end="1"/>
                                            </p:txEl>
                                          </p:spTgt>
                                        </p:tgtEl>
                                        <p:attrNameLst>
                                          <p:attrName>style.visibility</p:attrName>
                                        </p:attrNameLst>
                                      </p:cBhvr>
                                      <p:to>
                                        <p:strVal val="visible"/>
                                      </p:to>
                                    </p:set>
                                    <p:animEffect transition="in" filter="fade">
                                      <p:cBhvr>
                                        <p:cTn id="14" dur="500"/>
                                        <p:tgtEl>
                                          <p:spTgt spid="209926">
                                            <p:txEl>
                                              <p:pRg st="1" end="1"/>
                                            </p:txEl>
                                          </p:spTgt>
                                        </p:tgtEl>
                                      </p:cBhvr>
                                    </p:animEffect>
                                    <p:anim calcmode="lin" valueType="num">
                                      <p:cBhvr>
                                        <p:cTn id="15" dur="500" fill="hold"/>
                                        <p:tgtEl>
                                          <p:spTgt spid="209926">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20992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1116013" y="1844675"/>
            <a:ext cx="6985000" cy="792163"/>
          </a:xfrm>
          <a:solidFill>
            <a:srgbClr val="00FF99"/>
          </a:solidFill>
        </p:spPr>
        <p:txBody>
          <a:bodyPr/>
          <a:lstStyle/>
          <a:p>
            <a:pPr algn="ctr"/>
            <a:r>
              <a:rPr lang="fa-IR" b="1">
                <a:solidFill>
                  <a:srgbClr val="6600CC"/>
                </a:solidFill>
              </a:rPr>
              <a:t>رویکردهای خاص به سنجش شناختی</a:t>
            </a:r>
            <a:r>
              <a:rPr lang="en-US">
                <a:solidFill>
                  <a:srgbClr val="6600CC"/>
                </a:solidFill>
              </a:rPr>
              <a:t> </a:t>
            </a:r>
            <a:r>
              <a:rPr lang="fa-IR">
                <a:solidFill>
                  <a:srgbClr val="6600CC"/>
                </a:solidFill>
              </a:rPr>
              <a:t>:</a:t>
            </a:r>
            <a:endParaRPr lang="en-US">
              <a:solidFill>
                <a:srgbClr val="6600CC"/>
              </a:solidFill>
            </a:endParaRPr>
          </a:p>
        </p:txBody>
      </p:sp>
      <p:pic>
        <p:nvPicPr>
          <p:cNvPr id="8294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2948" name="Rectangle 4"/>
          <p:cNvSpPr>
            <a:spLocks noGrp="1" noChangeArrowheads="1"/>
          </p:cNvSpPr>
          <p:nvPr>
            <p:ph type="title"/>
          </p:nvPr>
        </p:nvSpPr>
        <p:spPr>
          <a:xfrm>
            <a:off x="827088" y="530225"/>
            <a:ext cx="7416800" cy="882650"/>
          </a:xfrm>
          <a:solidFill>
            <a:srgbClr val="B9C5E5"/>
          </a:solidFill>
          <a:ln/>
        </p:spPr>
        <p:txBody>
          <a:bodyPr/>
          <a:lstStyle/>
          <a:p>
            <a:r>
              <a:rPr lang="fa-IR" sz="4000"/>
              <a:t> </a:t>
            </a:r>
            <a:r>
              <a:rPr lang="fa-IR" sz="4000" b="1"/>
              <a:t>مصاحبه ها و پرسشنامه های خود سنجی :</a:t>
            </a:r>
            <a:endParaRPr lang="en-US" sz="4000" b="1"/>
          </a:p>
        </p:txBody>
      </p:sp>
      <p:sp>
        <p:nvSpPr>
          <p:cNvPr id="82949" name="Rectangle 5"/>
          <p:cNvSpPr>
            <a:spLocks noChangeArrowheads="1"/>
          </p:cNvSpPr>
          <p:nvPr/>
        </p:nvSpPr>
        <p:spPr bwMode="auto">
          <a:xfrm>
            <a:off x="0" y="2851150"/>
            <a:ext cx="9144000" cy="3457575"/>
          </a:xfrm>
          <a:prstGeom prst="rect">
            <a:avLst/>
          </a:prstGeom>
          <a:noFill/>
          <a:ln w="9525">
            <a:noFill/>
            <a:miter lim="800000"/>
            <a:headEnd/>
            <a:tailEnd/>
          </a:ln>
          <a:effectLst/>
        </p:spPr>
        <p:txBody>
          <a:bodyPr/>
          <a:lstStyle/>
          <a:p>
            <a:pPr marL="342900" indent="-342900" algn="just">
              <a:spcBef>
                <a:spcPct val="20000"/>
              </a:spcBef>
              <a:buFontTx/>
              <a:buChar char="•"/>
            </a:pPr>
            <a:r>
              <a:rPr lang="fa-IR" sz="3600">
                <a:solidFill>
                  <a:srgbClr val="FF0000"/>
                </a:solidFill>
                <a:effectLst>
                  <a:outerShdw blurRad="38100" dist="38100" dir="2700000" algn="tl">
                    <a:srgbClr val="C0C0C0"/>
                  </a:outerShdw>
                </a:effectLst>
              </a:rPr>
              <a:t>روشهای مورد استفاده برای سنجش شناختی :</a:t>
            </a:r>
          </a:p>
          <a:p>
            <a:pPr marL="342900" indent="-342900" algn="just">
              <a:spcBef>
                <a:spcPct val="20000"/>
              </a:spcBef>
              <a:buFontTx/>
              <a:buChar char="•"/>
            </a:pPr>
            <a:r>
              <a:rPr lang="fa-IR" sz="3200">
                <a:solidFill>
                  <a:srgbClr val="FF0000"/>
                </a:solidFill>
              </a:rPr>
              <a:t>پرسشنامه خودسنجی</a:t>
            </a:r>
            <a:r>
              <a:rPr lang="en-US" sz="3200" b="0">
                <a:solidFill>
                  <a:srgbClr val="FF0000"/>
                </a:solidFill>
              </a:rPr>
              <a:t> </a:t>
            </a:r>
            <a:endParaRPr lang="fa-IR" sz="3200" b="0">
              <a:solidFill>
                <a:srgbClr val="FF0000"/>
              </a:solidFill>
            </a:endParaRPr>
          </a:p>
          <a:p>
            <a:pPr marL="342900" indent="-342900" algn="just">
              <a:spcBef>
                <a:spcPct val="20000"/>
              </a:spcBef>
              <a:buFontTx/>
              <a:buChar char="•"/>
            </a:pPr>
            <a:r>
              <a:rPr lang="fa-IR" sz="3200">
                <a:solidFill>
                  <a:srgbClr val="FF0000"/>
                </a:solidFill>
              </a:rPr>
              <a:t>مقیاس نگرش بد کار</a:t>
            </a:r>
            <a:r>
              <a:rPr lang="en-US" sz="3200">
                <a:solidFill>
                  <a:srgbClr val="FF0000"/>
                </a:solidFill>
              </a:rPr>
              <a:t>(DAS)</a:t>
            </a:r>
          </a:p>
          <a:p>
            <a:pPr marL="342900" indent="-342900" algn="just">
              <a:spcBef>
                <a:spcPct val="20000"/>
              </a:spcBef>
              <a:buFontTx/>
              <a:buChar char="•"/>
            </a:pPr>
            <a:r>
              <a:rPr lang="en-US" sz="3200" b="0">
                <a:solidFill>
                  <a:srgbClr val="FF0000"/>
                </a:solidFill>
              </a:rPr>
              <a:t> </a:t>
            </a:r>
            <a:r>
              <a:rPr lang="fa-IR" sz="3000">
                <a:solidFill>
                  <a:srgbClr val="FF0000"/>
                </a:solidFill>
              </a:rPr>
              <a:t>روش تولید افکار در موقعیت های شبیه سازی شده</a:t>
            </a:r>
            <a:r>
              <a:rPr lang="en-US" sz="3200" b="0">
                <a:solidFill>
                  <a:srgbClr val="FF0000"/>
                </a:solidFill>
              </a:rPr>
              <a:t> (ATSS)</a:t>
            </a:r>
            <a:endParaRPr lang="fa-IR" sz="3200" b="0">
              <a:solidFill>
                <a:srgbClr val="FF0000"/>
              </a:solidFill>
            </a:endParaRPr>
          </a:p>
          <a:p>
            <a:pPr marL="342900" indent="-342900" algn="just">
              <a:spcBef>
                <a:spcPct val="20000"/>
              </a:spcBef>
              <a:buFontTx/>
              <a:buChar char="•"/>
            </a:pPr>
            <a:r>
              <a:rPr lang="fa-IR" sz="3200">
                <a:solidFill>
                  <a:srgbClr val="FF0000"/>
                </a:solidFill>
              </a:rPr>
              <a:t>– روش فهرست بندی افکار</a:t>
            </a:r>
            <a:endParaRPr lang="en-US" sz="3200" b="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2946">
                                            <p:bg/>
                                          </p:spTgt>
                                        </p:tgtEl>
                                        <p:attrNameLst>
                                          <p:attrName>style.visibility</p:attrName>
                                        </p:attrNameLst>
                                      </p:cBhvr>
                                      <p:to>
                                        <p:strVal val="visible"/>
                                      </p:to>
                                    </p:set>
                                    <p:animEffect transition="in" filter="fade">
                                      <p:cBhvr>
                                        <p:cTn id="7" dur="500"/>
                                        <p:tgtEl>
                                          <p:spTgt spid="82946">
                                            <p:bg/>
                                          </p:spTgt>
                                        </p:tgtEl>
                                      </p:cBhvr>
                                    </p:animEffect>
                                    <p:anim calcmode="lin" valueType="num">
                                      <p:cBhvr>
                                        <p:cTn id="8" dur="500" fill="hold"/>
                                        <p:tgtEl>
                                          <p:spTgt spid="82946">
                                            <p:bg/>
                                          </p:spTgt>
                                        </p:tgtEl>
                                        <p:attrNameLst>
                                          <p:attrName>ppt_w</p:attrName>
                                        </p:attrNameLst>
                                      </p:cBhvr>
                                      <p:tavLst>
                                        <p:tav tm="0" fmla="#ppt_w*sin(2.5*pi*$)">
                                          <p:val>
                                            <p:fltVal val="0"/>
                                          </p:val>
                                        </p:tav>
                                        <p:tav tm="100000">
                                          <p:val>
                                            <p:fltVal val="1"/>
                                          </p:val>
                                        </p:tav>
                                      </p:tavLst>
                                    </p:anim>
                                    <p:anim calcmode="lin" valueType="num">
                                      <p:cBhvr>
                                        <p:cTn id="9" dur="500" fill="hold"/>
                                        <p:tgtEl>
                                          <p:spTgt spid="82946">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82946">
                                            <p:txEl>
                                              <p:pRg st="0" end="0"/>
                                            </p:txEl>
                                          </p:spTgt>
                                        </p:tgtEl>
                                        <p:attrNameLst>
                                          <p:attrName>style.visibility</p:attrName>
                                        </p:attrNameLst>
                                      </p:cBhvr>
                                      <p:to>
                                        <p:strVal val="visible"/>
                                      </p:to>
                                    </p:set>
                                    <p:animEffect transition="in" filter="fade">
                                      <p:cBhvr>
                                        <p:cTn id="14" dur="500"/>
                                        <p:tgtEl>
                                          <p:spTgt spid="82946">
                                            <p:txEl>
                                              <p:pRg st="0" end="0"/>
                                            </p:txEl>
                                          </p:spTgt>
                                        </p:tgtEl>
                                      </p:cBhvr>
                                    </p:animEffect>
                                    <p:anim calcmode="lin" valueType="num">
                                      <p:cBhvr>
                                        <p:cTn id="15" dur="500" fill="hold"/>
                                        <p:tgtEl>
                                          <p:spTgt spid="82946">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8294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0" y="908050"/>
            <a:ext cx="8964613" cy="2447925"/>
          </a:xfrm>
        </p:spPr>
        <p:txBody>
          <a:bodyPr/>
          <a:lstStyle/>
          <a:p>
            <a:pPr algn="just"/>
            <a:r>
              <a:rPr lang="fa-IR" b="1">
                <a:solidFill>
                  <a:srgbClr val="6600CC"/>
                </a:solidFill>
              </a:rPr>
              <a:t>مغز نگاری: « دیدن مغز » .</a:t>
            </a:r>
          </a:p>
          <a:p>
            <a:pPr algn="just">
              <a:buFontTx/>
              <a:buNone/>
            </a:pPr>
            <a:r>
              <a:rPr lang="fa-IR" b="1">
                <a:solidFill>
                  <a:srgbClr val="6600CC"/>
                </a:solidFill>
              </a:rPr>
              <a:t>- توموگرافی محوری کامپیوتر</a:t>
            </a:r>
            <a:r>
              <a:rPr lang="fa-IR">
                <a:solidFill>
                  <a:srgbClr val="6600CC"/>
                </a:solidFill>
              </a:rPr>
              <a:t> </a:t>
            </a:r>
            <a:r>
              <a:rPr lang="en-US">
                <a:solidFill>
                  <a:srgbClr val="6600CC"/>
                </a:solidFill>
              </a:rPr>
              <a:t>CT SCAN</a:t>
            </a:r>
          </a:p>
          <a:p>
            <a:pPr algn="just">
              <a:buFontTx/>
              <a:buNone/>
            </a:pPr>
            <a:r>
              <a:rPr lang="fa-IR" b="1">
                <a:solidFill>
                  <a:srgbClr val="6600CC"/>
                </a:solidFill>
              </a:rPr>
              <a:t>- تصویر برداری رزونانس مغناطیسی</a:t>
            </a:r>
            <a:r>
              <a:rPr lang="en-US">
                <a:solidFill>
                  <a:srgbClr val="6600CC"/>
                </a:solidFill>
              </a:rPr>
              <a:t> MRI(FMRI)</a:t>
            </a:r>
          </a:p>
          <a:p>
            <a:pPr algn="just">
              <a:buFontTx/>
              <a:buNone/>
            </a:pPr>
            <a:r>
              <a:rPr lang="en-US" b="1">
                <a:solidFill>
                  <a:srgbClr val="6600CC"/>
                </a:solidFill>
              </a:rPr>
              <a:t>-</a:t>
            </a:r>
            <a:r>
              <a:rPr lang="fa-IR" b="1">
                <a:solidFill>
                  <a:srgbClr val="6600CC"/>
                </a:solidFill>
              </a:rPr>
              <a:t> توموگرافی با نشر پوزیترون یا اسکن</a:t>
            </a:r>
            <a:r>
              <a:rPr lang="fa-IR">
                <a:solidFill>
                  <a:srgbClr val="6600CC"/>
                </a:solidFill>
              </a:rPr>
              <a:t> </a:t>
            </a:r>
            <a:r>
              <a:rPr lang="en-US">
                <a:solidFill>
                  <a:srgbClr val="6600CC"/>
                </a:solidFill>
              </a:rPr>
              <a:t>PET</a:t>
            </a:r>
          </a:p>
          <a:p>
            <a:pPr algn="just"/>
            <a:endParaRPr lang="en-US"/>
          </a:p>
        </p:txBody>
      </p:sp>
      <p:pic>
        <p:nvPicPr>
          <p:cNvPr id="8499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4996" name="Rectangle 4"/>
          <p:cNvSpPr>
            <a:spLocks noGrp="1" noChangeArrowheads="1"/>
          </p:cNvSpPr>
          <p:nvPr>
            <p:ph type="title"/>
          </p:nvPr>
        </p:nvSpPr>
        <p:spPr>
          <a:xfrm>
            <a:off x="1331913" y="115888"/>
            <a:ext cx="5554662" cy="882650"/>
          </a:xfrm>
          <a:solidFill>
            <a:srgbClr val="B9C5E5"/>
          </a:solidFill>
          <a:ln/>
        </p:spPr>
        <p:txBody>
          <a:bodyPr/>
          <a:lstStyle/>
          <a:p>
            <a:r>
              <a:rPr lang="fa-IR" b="1">
                <a:solidFill>
                  <a:srgbClr val="336600"/>
                </a:solidFill>
              </a:rPr>
              <a:t>سنجش زیستی </a:t>
            </a:r>
            <a:endParaRPr lang="en-US" b="1">
              <a:solidFill>
                <a:srgbClr val="336600"/>
              </a:solidFill>
            </a:endParaRPr>
          </a:p>
        </p:txBody>
      </p:sp>
      <p:sp>
        <p:nvSpPr>
          <p:cNvPr id="84997"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pic>
        <p:nvPicPr>
          <p:cNvPr id="84999" name="Picture 7" descr="brainimaging"/>
          <p:cNvPicPr>
            <a:picLocks noChangeAspect="1" noChangeArrowheads="1"/>
          </p:cNvPicPr>
          <p:nvPr/>
        </p:nvPicPr>
        <p:blipFill>
          <a:blip r:embed="rId3"/>
          <a:srcRect/>
          <a:stretch>
            <a:fillRect/>
          </a:stretch>
        </p:blipFill>
        <p:spPr bwMode="auto">
          <a:xfrm>
            <a:off x="684213" y="3213100"/>
            <a:ext cx="7848600" cy="3384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fade">
                                      <p:cBhvr>
                                        <p:cTn id="7" dur="500"/>
                                        <p:tgtEl>
                                          <p:spTgt spid="84994">
                                            <p:txEl>
                                              <p:pRg st="0" end="0"/>
                                            </p:txEl>
                                          </p:spTgt>
                                        </p:tgtEl>
                                      </p:cBhvr>
                                    </p:animEffect>
                                    <p:anim calcmode="lin" valueType="num">
                                      <p:cBhvr>
                                        <p:cTn id="8" dur="500" fill="hold"/>
                                        <p:tgtEl>
                                          <p:spTgt spid="84994">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8499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fade">
                                      <p:cBhvr>
                                        <p:cTn id="12" dur="500"/>
                                        <p:tgtEl>
                                          <p:spTgt spid="84994">
                                            <p:txEl>
                                              <p:pRg st="1" end="1"/>
                                            </p:txEl>
                                          </p:spTgt>
                                        </p:tgtEl>
                                      </p:cBhvr>
                                    </p:animEffect>
                                    <p:anim calcmode="lin" valueType="num">
                                      <p:cBhvr>
                                        <p:cTn id="13" dur="500" fill="hold"/>
                                        <p:tgtEl>
                                          <p:spTgt spid="84994">
                                            <p:txEl>
                                              <p:pRg st="1" end="1"/>
                                            </p:txEl>
                                          </p:spTgt>
                                        </p:tgtEl>
                                        <p:attrNameLst>
                                          <p:attrName>ppt_w</p:attrName>
                                        </p:attrNameLst>
                                      </p:cBhvr>
                                      <p:tavLst>
                                        <p:tav tm="0" fmla="#ppt_w*sin(2.5*pi*$)">
                                          <p:val>
                                            <p:fltVal val="0"/>
                                          </p:val>
                                        </p:tav>
                                        <p:tav tm="100000">
                                          <p:val>
                                            <p:fltVal val="1"/>
                                          </p:val>
                                        </p:tav>
                                      </p:tavLst>
                                    </p:anim>
                                    <p:anim calcmode="lin" valueType="num">
                                      <p:cBhvr>
                                        <p:cTn id="14" dur="500" fill="hold"/>
                                        <p:tgtEl>
                                          <p:spTgt spid="8499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84994">
                                            <p:txEl>
                                              <p:pRg st="2" end="2"/>
                                            </p:txEl>
                                          </p:spTgt>
                                        </p:tgtEl>
                                        <p:attrNameLst>
                                          <p:attrName>style.visibility</p:attrName>
                                        </p:attrNameLst>
                                      </p:cBhvr>
                                      <p:to>
                                        <p:strVal val="visible"/>
                                      </p:to>
                                    </p:set>
                                    <p:animEffect transition="in" filter="fade">
                                      <p:cBhvr>
                                        <p:cTn id="17" dur="500"/>
                                        <p:tgtEl>
                                          <p:spTgt spid="84994">
                                            <p:txEl>
                                              <p:pRg st="2" end="2"/>
                                            </p:txEl>
                                          </p:spTgt>
                                        </p:tgtEl>
                                      </p:cBhvr>
                                    </p:animEffect>
                                    <p:anim calcmode="lin" valueType="num">
                                      <p:cBhvr>
                                        <p:cTn id="18" dur="500" fill="hold"/>
                                        <p:tgtEl>
                                          <p:spTgt spid="84994">
                                            <p:txEl>
                                              <p:pRg st="2" end="2"/>
                                            </p:txEl>
                                          </p:spTgt>
                                        </p:tgtEl>
                                        <p:attrNameLst>
                                          <p:attrName>ppt_w</p:attrName>
                                        </p:attrNameLst>
                                      </p:cBhvr>
                                      <p:tavLst>
                                        <p:tav tm="0" fmla="#ppt_w*sin(2.5*pi*$)">
                                          <p:val>
                                            <p:fltVal val="0"/>
                                          </p:val>
                                        </p:tav>
                                        <p:tav tm="100000">
                                          <p:val>
                                            <p:fltVal val="1"/>
                                          </p:val>
                                        </p:tav>
                                      </p:tavLst>
                                    </p:anim>
                                    <p:anim calcmode="lin" valueType="num">
                                      <p:cBhvr>
                                        <p:cTn id="19" dur="500" fill="hold"/>
                                        <p:tgtEl>
                                          <p:spTgt spid="849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84994">
                                            <p:txEl>
                                              <p:pRg st="3" end="3"/>
                                            </p:txEl>
                                          </p:spTgt>
                                        </p:tgtEl>
                                        <p:attrNameLst>
                                          <p:attrName>style.visibility</p:attrName>
                                        </p:attrNameLst>
                                      </p:cBhvr>
                                      <p:to>
                                        <p:strVal val="visible"/>
                                      </p:to>
                                    </p:set>
                                    <p:animEffect transition="in" filter="fade">
                                      <p:cBhvr>
                                        <p:cTn id="24" dur="500"/>
                                        <p:tgtEl>
                                          <p:spTgt spid="84994">
                                            <p:txEl>
                                              <p:pRg st="3" end="3"/>
                                            </p:txEl>
                                          </p:spTgt>
                                        </p:tgtEl>
                                      </p:cBhvr>
                                    </p:animEffect>
                                    <p:anim calcmode="lin" valueType="num">
                                      <p:cBhvr>
                                        <p:cTn id="25" dur="500" fill="hold"/>
                                        <p:tgtEl>
                                          <p:spTgt spid="84994">
                                            <p:txEl>
                                              <p:pRg st="3" end="3"/>
                                            </p:txEl>
                                          </p:spTgt>
                                        </p:tgtEl>
                                        <p:attrNameLst>
                                          <p:attrName>ppt_w</p:attrName>
                                        </p:attrNameLst>
                                      </p:cBhvr>
                                      <p:tavLst>
                                        <p:tav tm="0" fmla="#ppt_w*sin(2.5*pi*$)">
                                          <p:val>
                                            <p:fltVal val="0"/>
                                          </p:val>
                                        </p:tav>
                                        <p:tav tm="100000">
                                          <p:val>
                                            <p:fltVal val="1"/>
                                          </p:val>
                                        </p:tav>
                                      </p:tavLst>
                                    </p:anim>
                                    <p:anim calcmode="lin" valueType="num">
                                      <p:cBhvr>
                                        <p:cTn id="26" dur="500" fill="hold"/>
                                        <p:tgtEl>
                                          <p:spTgt spid="8499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50000">
              <a:srgbClr val="66CCFF">
                <a:gamma/>
                <a:tint val="23922"/>
                <a:invGamma/>
              </a:srgbClr>
            </a:gs>
            <a:gs pos="100000">
              <a:srgbClr val="66CCFF"/>
            </a:gs>
          </a:gsLst>
          <a:lin ang="2700000" scaled="1"/>
        </a:gra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0" y="2205038"/>
            <a:ext cx="9144000" cy="3095625"/>
          </a:xfrm>
        </p:spPr>
        <p:txBody>
          <a:bodyPr/>
          <a:lstStyle/>
          <a:p>
            <a:pPr algn="just"/>
            <a:r>
              <a:rPr lang="fa-IR" b="1">
                <a:solidFill>
                  <a:srgbClr val="6600CC"/>
                </a:solidFill>
              </a:rPr>
              <a:t>روش رایج در سنجش عصبی – شیمیایی =&gt; بررسی متابولیک های انتقال دهنده های عصبی که توسط آنزیمها تجزیه شده اند .</a:t>
            </a:r>
          </a:p>
          <a:p>
            <a:pPr algn="just"/>
            <a:r>
              <a:rPr lang="fa-IR" b="1">
                <a:solidFill>
                  <a:srgbClr val="336699"/>
                </a:solidFill>
              </a:rPr>
              <a:t>تعریف متا بولیت=&gt; معمولاً یک اسید است و زمانی  تولید     می شود که انتقال دهنده های عصبی نا فعال باشد .</a:t>
            </a:r>
            <a:endParaRPr lang="en-US" b="1">
              <a:solidFill>
                <a:srgbClr val="336699"/>
              </a:solidFill>
            </a:endParaRPr>
          </a:p>
        </p:txBody>
      </p:sp>
      <p:pic>
        <p:nvPicPr>
          <p:cNvPr id="8601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6020" name="Rectangle 4"/>
          <p:cNvSpPr>
            <a:spLocks noGrp="1" noChangeArrowheads="1"/>
          </p:cNvSpPr>
          <p:nvPr>
            <p:ph type="title"/>
          </p:nvPr>
        </p:nvSpPr>
        <p:spPr>
          <a:xfrm>
            <a:off x="1547813" y="692150"/>
            <a:ext cx="5554662" cy="882650"/>
          </a:xfrm>
          <a:solidFill>
            <a:srgbClr val="B9C5E5"/>
          </a:solidFill>
          <a:ln/>
        </p:spPr>
        <p:txBody>
          <a:bodyPr/>
          <a:lstStyle/>
          <a:p>
            <a:r>
              <a:rPr lang="fa-IR" b="1"/>
              <a:t>سنجش عصبی – شیمیایی:</a:t>
            </a:r>
            <a:r>
              <a:rPr lang="en-US"/>
              <a:t> </a:t>
            </a:r>
          </a:p>
        </p:txBody>
      </p:sp>
      <p:sp>
        <p:nvSpPr>
          <p:cNvPr id="86021" name="Rectangle 5"/>
          <p:cNvSpPr>
            <a:spLocks noChangeArrowheads="1"/>
          </p:cNvSpPr>
          <p:nvPr/>
        </p:nvSpPr>
        <p:spPr bwMode="auto">
          <a:xfrm>
            <a:off x="0" y="3500438"/>
            <a:ext cx="8964613" cy="1214437"/>
          </a:xfrm>
          <a:prstGeom prst="rect">
            <a:avLst/>
          </a:prstGeom>
          <a:noFill/>
          <a:ln w="9525">
            <a:noFill/>
            <a:miter lim="800000"/>
            <a:headEnd/>
            <a:tailEnd/>
          </a:ln>
          <a:effectLst/>
        </p:spPr>
        <p:txBody>
          <a:bodyPr/>
          <a:lstStyle/>
          <a:p>
            <a:pPr marL="342900" indent="-342900" algn="just">
              <a:spcBef>
                <a:spcPct val="20000"/>
              </a:spcBef>
              <a:buFontTx/>
              <a:buChar char="•"/>
            </a:pPr>
            <a:endParaRPr lang="en-US" sz="3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iterate type="lt">
                                    <p:tmPct val="0"/>
                                  </p:iterate>
                                  <p:childTnLst>
                                    <p:set>
                                      <p:cBhvr>
                                        <p:cTn id="6" dur="1" fill="hold">
                                          <p:stCondLst>
                                            <p:cond delay="0"/>
                                          </p:stCondLst>
                                        </p:cTn>
                                        <p:tgtEl>
                                          <p:spTgt spid="86020"/>
                                        </p:tgtEl>
                                        <p:attrNameLst>
                                          <p:attrName>style.visibility</p:attrName>
                                        </p:attrNameLst>
                                      </p:cBhvr>
                                      <p:to>
                                        <p:strVal val="visible"/>
                                      </p:to>
                                    </p:set>
                                    <p:anim calcmode="lin" valueType="num">
                                      <p:cBhvr>
                                        <p:cTn id="7" dur="5000" fill="hold"/>
                                        <p:tgtEl>
                                          <p:spTgt spid="86020"/>
                                        </p:tgtEl>
                                        <p:attrNameLst>
                                          <p:attrName>ppt_w</p:attrName>
                                        </p:attrNameLst>
                                      </p:cBhvr>
                                      <p:tavLst>
                                        <p:tav tm="0">
                                          <p:val>
                                            <p:fltVal val="0"/>
                                          </p:val>
                                        </p:tav>
                                        <p:tav tm="100000">
                                          <p:val>
                                            <p:strVal val="#ppt_w"/>
                                          </p:val>
                                        </p:tav>
                                      </p:tavLst>
                                    </p:anim>
                                    <p:anim calcmode="lin" valueType="num">
                                      <p:cBhvr>
                                        <p:cTn id="8" dur="5000" fill="hold"/>
                                        <p:tgtEl>
                                          <p:spTgt spid="86020"/>
                                        </p:tgtEl>
                                        <p:attrNameLst>
                                          <p:attrName>ppt_h</p:attrName>
                                        </p:attrNameLst>
                                      </p:cBhvr>
                                      <p:tavLst>
                                        <p:tav tm="0">
                                          <p:val>
                                            <p:fltVal val="0"/>
                                          </p:val>
                                        </p:tav>
                                        <p:tav tm="100000">
                                          <p:val>
                                            <p:strVal val="#ppt_h"/>
                                          </p:val>
                                        </p:tav>
                                      </p:tavLst>
                                    </p:anim>
                                    <p:animEffect transition="in" filter="fade">
                                      <p:cBhvr>
                                        <p:cTn id="9" dur="5000"/>
                                        <p:tgtEl>
                                          <p:spTgt spid="8602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3000" tmFilter="0, 0; .2, .5; .8, .5; 1, 0"/>
                                        <p:tgtEl>
                                          <p:spTgt spid="86018">
                                            <p:txEl>
                                              <p:pRg st="0" end="0"/>
                                            </p:txEl>
                                          </p:spTgt>
                                        </p:tgtEl>
                                      </p:cBhvr>
                                    </p:animEffect>
                                    <p:animScale>
                                      <p:cBhvr>
                                        <p:cTn id="14" dur="1500" autoRev="1" fill="hold"/>
                                        <p:tgtEl>
                                          <p:spTgt spid="86018">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3000" tmFilter="0, 0; .2, .5; .8, .5; 1, 0"/>
                                        <p:tgtEl>
                                          <p:spTgt spid="86018">
                                            <p:txEl>
                                              <p:pRg st="1" end="1"/>
                                            </p:txEl>
                                          </p:spTgt>
                                        </p:tgtEl>
                                      </p:cBhvr>
                                    </p:animEffect>
                                    <p:animScale>
                                      <p:cBhvr>
                                        <p:cTn id="19" dur="1500" autoRev="1" fill="hold"/>
                                        <p:tgtEl>
                                          <p:spTgt spid="86018">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8602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539750" y="1268413"/>
            <a:ext cx="8604250" cy="3529012"/>
          </a:xfrm>
        </p:spPr>
        <p:txBody>
          <a:bodyPr/>
          <a:lstStyle/>
          <a:p>
            <a:pPr algn="just"/>
            <a:r>
              <a:rPr lang="fa-IR" b="1">
                <a:solidFill>
                  <a:srgbClr val="336699"/>
                </a:solidFill>
              </a:rPr>
              <a:t>تفاوت بین متخصص اعصاب و عصب روان شناس</a:t>
            </a:r>
            <a:r>
              <a:rPr lang="en-US" b="1">
                <a:solidFill>
                  <a:srgbClr val="336699"/>
                </a:solidFill>
              </a:rPr>
              <a:t>:</a:t>
            </a:r>
          </a:p>
          <a:p>
            <a:pPr algn="just"/>
            <a:r>
              <a:rPr lang="en-US"/>
              <a:t> </a:t>
            </a:r>
            <a:r>
              <a:rPr lang="fa-IR"/>
              <a:t> </a:t>
            </a:r>
            <a:r>
              <a:rPr lang="fa-IR" b="1">
                <a:solidFill>
                  <a:srgbClr val="FF3300"/>
                </a:solidFill>
              </a:rPr>
              <a:t>آزمونهای عصب و روان شناسی:مجموعه آزمونهای رایتن</a:t>
            </a:r>
            <a:r>
              <a:rPr lang="en-US">
                <a:solidFill>
                  <a:srgbClr val="FF3300"/>
                </a:solidFill>
              </a:rPr>
              <a:t> </a:t>
            </a:r>
            <a:endParaRPr lang="fa-IR">
              <a:solidFill>
                <a:srgbClr val="FF3300"/>
              </a:solidFill>
            </a:endParaRPr>
          </a:p>
          <a:p>
            <a:pPr algn="just">
              <a:buFontTx/>
              <a:buNone/>
            </a:pPr>
            <a:r>
              <a:rPr lang="fa-IR" b="1">
                <a:solidFill>
                  <a:srgbClr val="FF3300"/>
                </a:solidFill>
              </a:rPr>
              <a:t>                         </a:t>
            </a:r>
            <a:r>
              <a:rPr lang="fa-IR" b="1">
                <a:solidFill>
                  <a:schemeClr val="accent2"/>
                </a:solidFill>
              </a:rPr>
              <a:t>سه نوع آزمونهای رایتن:</a:t>
            </a:r>
          </a:p>
          <a:p>
            <a:pPr algn="just"/>
            <a:r>
              <a:rPr lang="fa-IR" b="1">
                <a:solidFill>
                  <a:srgbClr val="66CCFF"/>
                </a:solidFill>
              </a:rPr>
              <a:t>1- آزمون عملکرد بساوشی – زمان . </a:t>
            </a:r>
          </a:p>
          <a:p>
            <a:pPr algn="just"/>
            <a:r>
              <a:rPr lang="fa-IR" b="1">
                <a:solidFill>
                  <a:srgbClr val="66CCFF"/>
                </a:solidFill>
              </a:rPr>
              <a:t>2-آزمون عملکرد بساوشی – حافظه.</a:t>
            </a:r>
          </a:p>
          <a:p>
            <a:pPr algn="just"/>
            <a:r>
              <a:rPr lang="fa-IR">
                <a:solidFill>
                  <a:srgbClr val="66CCFF"/>
                </a:solidFill>
              </a:rPr>
              <a:t>3-</a:t>
            </a:r>
            <a:r>
              <a:rPr lang="fa-IR" b="1">
                <a:solidFill>
                  <a:srgbClr val="66CCFF"/>
                </a:solidFill>
              </a:rPr>
              <a:t>آزمون ادراک اصوات گفتار</a:t>
            </a:r>
            <a:r>
              <a:rPr lang="en-US">
                <a:solidFill>
                  <a:srgbClr val="66CCFF"/>
                </a:solidFill>
              </a:rPr>
              <a:t> </a:t>
            </a:r>
          </a:p>
        </p:txBody>
      </p:sp>
      <p:pic>
        <p:nvPicPr>
          <p:cNvPr id="8704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7044" name="Rectangle 4"/>
          <p:cNvSpPr>
            <a:spLocks noGrp="1" noChangeArrowheads="1"/>
          </p:cNvSpPr>
          <p:nvPr>
            <p:ph type="title"/>
          </p:nvPr>
        </p:nvSpPr>
        <p:spPr>
          <a:xfrm>
            <a:off x="2051050" y="260350"/>
            <a:ext cx="5976938" cy="882650"/>
          </a:xfrm>
          <a:solidFill>
            <a:srgbClr val="B9C5E5"/>
          </a:solidFill>
          <a:ln/>
        </p:spPr>
        <p:txBody>
          <a:bodyPr/>
          <a:lstStyle/>
          <a:p>
            <a:r>
              <a:rPr lang="fa-IR" b="1">
                <a:solidFill>
                  <a:srgbClr val="FFFF00"/>
                </a:solidFill>
              </a:rPr>
              <a:t>سنجش عصب- روان شناختی:</a:t>
            </a:r>
            <a:r>
              <a:rPr lang="fa-IR">
                <a:solidFill>
                  <a:srgbClr val="FFFF00"/>
                </a:solidFill>
              </a:rPr>
              <a:t> </a:t>
            </a:r>
            <a:endParaRPr lang="en-US">
              <a:solidFill>
                <a:srgbClr val="FFFF00"/>
              </a:solidFill>
            </a:endParaRPr>
          </a:p>
        </p:txBody>
      </p:sp>
      <p:pic>
        <p:nvPicPr>
          <p:cNvPr id="87046" name="Picture 6" descr="c3-neuron"/>
          <p:cNvPicPr>
            <a:picLocks noChangeAspect="1" noChangeArrowheads="1"/>
          </p:cNvPicPr>
          <p:nvPr/>
        </p:nvPicPr>
        <p:blipFill>
          <a:blip r:embed="rId3"/>
          <a:srcRect/>
          <a:stretch>
            <a:fillRect/>
          </a:stretch>
        </p:blipFill>
        <p:spPr bwMode="auto">
          <a:xfrm>
            <a:off x="0" y="3357563"/>
            <a:ext cx="3622675" cy="3500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87042">
                                            <p:txEl>
                                              <p:pRg st="0" end="0"/>
                                            </p:txEl>
                                          </p:spTgt>
                                        </p:tgtEl>
                                      </p:cBhvr>
                                    </p:animEffect>
                                    <p:animScale>
                                      <p:cBhvr>
                                        <p:cTn id="7" dur="1500" autoRev="1" fill="hold"/>
                                        <p:tgtEl>
                                          <p:spTgt spid="8704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3000" tmFilter="0, 0; .2, .5; .8, .5; 1, 0"/>
                                        <p:tgtEl>
                                          <p:spTgt spid="87042">
                                            <p:txEl>
                                              <p:pRg st="1" end="1"/>
                                            </p:txEl>
                                          </p:spTgt>
                                        </p:tgtEl>
                                      </p:cBhvr>
                                    </p:animEffect>
                                    <p:animScale>
                                      <p:cBhvr>
                                        <p:cTn id="12" dur="1500" autoRev="1" fill="hold"/>
                                        <p:tgtEl>
                                          <p:spTgt spid="8704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3000" tmFilter="0, 0; .2, .5; .8, .5; 1, 0"/>
                                        <p:tgtEl>
                                          <p:spTgt spid="87042">
                                            <p:txEl>
                                              <p:pRg st="2" end="2"/>
                                            </p:txEl>
                                          </p:spTgt>
                                        </p:tgtEl>
                                      </p:cBhvr>
                                    </p:animEffect>
                                    <p:animScale>
                                      <p:cBhvr>
                                        <p:cTn id="17" dur="1500" autoRev="1" fill="hold"/>
                                        <p:tgtEl>
                                          <p:spTgt spid="8704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3000" tmFilter="0, 0; .2, .5; .8, .5; 1, 0"/>
                                        <p:tgtEl>
                                          <p:spTgt spid="87042">
                                            <p:txEl>
                                              <p:pRg st="3" end="3"/>
                                            </p:txEl>
                                          </p:spTgt>
                                        </p:tgtEl>
                                      </p:cBhvr>
                                    </p:animEffect>
                                    <p:animScale>
                                      <p:cBhvr>
                                        <p:cTn id="22" dur="1500" autoRev="1" fill="hold"/>
                                        <p:tgtEl>
                                          <p:spTgt spid="87042">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3000" tmFilter="0, 0; .2, .5; .8, .5; 1, 0"/>
                                        <p:tgtEl>
                                          <p:spTgt spid="87042">
                                            <p:txEl>
                                              <p:pRg st="4" end="4"/>
                                            </p:txEl>
                                          </p:spTgt>
                                        </p:tgtEl>
                                      </p:cBhvr>
                                    </p:animEffect>
                                    <p:animScale>
                                      <p:cBhvr>
                                        <p:cTn id="27" dur="1500" autoRev="1" fill="hold"/>
                                        <p:tgtEl>
                                          <p:spTgt spid="87042">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3000" tmFilter="0, 0; .2, .5; .8, .5; 1, 0"/>
                                        <p:tgtEl>
                                          <p:spTgt spid="87042">
                                            <p:txEl>
                                              <p:pRg st="5" end="5"/>
                                            </p:txEl>
                                          </p:spTgt>
                                        </p:tgtEl>
                                      </p:cBhvr>
                                    </p:animEffect>
                                    <p:animScale>
                                      <p:cBhvr>
                                        <p:cTn id="32" dur="1500" autoRev="1" fill="hold"/>
                                        <p:tgtEl>
                                          <p:spTgt spid="87042">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33"/>
            </a:gs>
            <a:gs pos="50000">
              <a:srgbClr val="FF9933">
                <a:gamma/>
                <a:tint val="10196"/>
                <a:invGamma/>
              </a:srgbClr>
            </a:gs>
            <a:gs pos="100000">
              <a:srgbClr val="FF9933"/>
            </a:gs>
          </a:gsLst>
          <a:lin ang="18900000" scaled="1"/>
        </a:gra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107950" y="2347913"/>
            <a:ext cx="8893175" cy="3168650"/>
          </a:xfrm>
        </p:spPr>
        <p:txBody>
          <a:bodyPr/>
          <a:lstStyle/>
          <a:p>
            <a:pPr algn="just"/>
            <a:r>
              <a:rPr lang="fa-IR" b="1">
                <a:solidFill>
                  <a:schemeClr val="accent2"/>
                </a:solidFill>
              </a:rPr>
              <a:t>روانشناسی فیزیولوژیک:تغییرات بدنی همراه با رخداد های  روانشناختی را مورد بررسی قرار می دهد.</a:t>
            </a:r>
            <a:endParaRPr lang="en-US" b="1">
              <a:solidFill>
                <a:schemeClr val="accent2"/>
              </a:solidFill>
            </a:endParaRPr>
          </a:p>
          <a:p>
            <a:pPr algn="just"/>
            <a:r>
              <a:rPr lang="fa-IR" b="1"/>
              <a:t>انداره گیری فعالیت  دستگاه عصبی خود مختار</a:t>
            </a:r>
            <a:r>
              <a:rPr lang="en-US"/>
              <a:t> :</a:t>
            </a:r>
          </a:p>
          <a:p>
            <a:pPr algn="just"/>
            <a:r>
              <a:rPr lang="fa-IR"/>
              <a:t>1-</a:t>
            </a:r>
            <a:r>
              <a:rPr lang="en-US">
                <a:solidFill>
                  <a:schemeClr val="accent2"/>
                </a:solidFill>
              </a:rPr>
              <a:t> </a:t>
            </a:r>
            <a:r>
              <a:rPr lang="fa-IR" b="1"/>
              <a:t>پاسخ برقی پوست با هدایت</a:t>
            </a:r>
            <a:r>
              <a:rPr lang="fa-IR"/>
              <a:t> </a:t>
            </a:r>
            <a:r>
              <a:rPr lang="fa-IR" b="1"/>
              <a:t>پوستی</a:t>
            </a:r>
            <a:r>
              <a:rPr lang="en-US"/>
              <a:t> </a:t>
            </a:r>
            <a:endParaRPr lang="fa-IR"/>
          </a:p>
          <a:p>
            <a:pPr algn="just"/>
            <a:r>
              <a:rPr lang="fa-IR"/>
              <a:t>2- </a:t>
            </a:r>
            <a:r>
              <a:rPr lang="fa-IR" b="1"/>
              <a:t>نگاره برقی قلب</a:t>
            </a:r>
            <a:r>
              <a:rPr lang="en-US"/>
              <a:t> (EKG)</a:t>
            </a:r>
          </a:p>
          <a:p>
            <a:pPr algn="just">
              <a:buFontTx/>
              <a:buNone/>
            </a:pPr>
            <a:endParaRPr lang="en-US"/>
          </a:p>
        </p:txBody>
      </p:sp>
      <p:pic>
        <p:nvPicPr>
          <p:cNvPr id="8806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8068" name="Rectangle 4"/>
          <p:cNvSpPr>
            <a:spLocks noGrp="1" noChangeArrowheads="1"/>
          </p:cNvSpPr>
          <p:nvPr>
            <p:ph type="title"/>
          </p:nvPr>
        </p:nvSpPr>
        <p:spPr>
          <a:xfrm>
            <a:off x="1835150" y="890588"/>
            <a:ext cx="5976938" cy="882650"/>
          </a:xfrm>
          <a:solidFill>
            <a:srgbClr val="B9C5E5"/>
          </a:solidFill>
          <a:ln/>
        </p:spPr>
        <p:txBody>
          <a:bodyPr/>
          <a:lstStyle/>
          <a:p>
            <a:r>
              <a:rPr lang="fa-IR"/>
              <a:t> </a:t>
            </a:r>
            <a:r>
              <a:rPr lang="fa-IR" b="1"/>
              <a:t>سنجش روان- فیزیولوژیابی</a:t>
            </a:r>
            <a:r>
              <a:rPr lang="fa-IR"/>
              <a:t> </a:t>
            </a:r>
            <a:endParaRPr lang="en-US"/>
          </a:p>
        </p:txBody>
      </p:sp>
      <p:sp>
        <p:nvSpPr>
          <p:cNvPr id="88071" name="Rectangle 7"/>
          <p:cNvSpPr>
            <a:spLocks noChangeArrowheads="1"/>
          </p:cNvSpPr>
          <p:nvPr/>
        </p:nvSpPr>
        <p:spPr bwMode="auto">
          <a:xfrm>
            <a:off x="0" y="3933825"/>
            <a:ext cx="9144000" cy="2060575"/>
          </a:xfrm>
          <a:prstGeom prst="rect">
            <a:avLst/>
          </a:prstGeom>
          <a:noFill/>
          <a:ln w="9525">
            <a:noFill/>
            <a:miter lim="800000"/>
            <a:headEnd/>
            <a:tailEnd/>
          </a:ln>
          <a:effectLst/>
        </p:spPr>
        <p:txBody>
          <a:bodyPr/>
          <a:lstStyle/>
          <a:p>
            <a:pPr marL="342900" indent="-342900" algn="just">
              <a:spcBef>
                <a:spcPct val="20000"/>
              </a:spcBef>
            </a:pPr>
            <a:endParaRPr lang="en-US" sz="3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ipe(down)">
                                      <p:cBhvr>
                                        <p:cTn id="7" dur="5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8066">
                                            <p:txEl>
                                              <p:pRg st="0" end="0"/>
                                            </p:txEl>
                                          </p:spTgt>
                                        </p:tgtEl>
                                        <p:attrNameLst>
                                          <p:attrName>style.visibility</p:attrName>
                                        </p:attrNameLst>
                                      </p:cBhvr>
                                      <p:to>
                                        <p:strVal val="visible"/>
                                      </p:to>
                                    </p:set>
                                    <p:anim calcmode="lin" valueType="num">
                                      <p:cBhvr>
                                        <p:cTn id="12" dur="2000" fill="hold"/>
                                        <p:tgtEl>
                                          <p:spTgt spid="88066">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880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8066">
                                            <p:txEl>
                                              <p:pRg st="1" end="1"/>
                                            </p:txEl>
                                          </p:spTgt>
                                        </p:tgtEl>
                                        <p:attrNameLst>
                                          <p:attrName>style.visibility</p:attrName>
                                        </p:attrNameLst>
                                      </p:cBhvr>
                                      <p:to>
                                        <p:strVal val="visible"/>
                                      </p:to>
                                    </p:set>
                                    <p:anim calcmode="lin" valueType="num">
                                      <p:cBhvr>
                                        <p:cTn id="18" dur="2000" fill="hold"/>
                                        <p:tgtEl>
                                          <p:spTgt spid="88066">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8806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8066">
                                            <p:txEl>
                                              <p:pRg st="2" end="2"/>
                                            </p:txEl>
                                          </p:spTgt>
                                        </p:tgtEl>
                                        <p:attrNameLst>
                                          <p:attrName>style.visibility</p:attrName>
                                        </p:attrNameLst>
                                      </p:cBhvr>
                                      <p:to>
                                        <p:strVal val="visible"/>
                                      </p:to>
                                    </p:set>
                                    <p:anim calcmode="lin" valueType="num">
                                      <p:cBhvr>
                                        <p:cTn id="24" dur="2000" fill="hold"/>
                                        <p:tgtEl>
                                          <p:spTgt spid="88066">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8806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8066">
                                            <p:txEl>
                                              <p:pRg st="3" end="3"/>
                                            </p:txEl>
                                          </p:spTgt>
                                        </p:tgtEl>
                                        <p:attrNameLst>
                                          <p:attrName>style.visibility</p:attrName>
                                        </p:attrNameLst>
                                      </p:cBhvr>
                                      <p:to>
                                        <p:strVal val="visible"/>
                                      </p:to>
                                    </p:set>
                                    <p:anim calcmode="lin" valueType="num">
                                      <p:cBhvr>
                                        <p:cTn id="30" dur="2000" fill="hold"/>
                                        <p:tgtEl>
                                          <p:spTgt spid="88066">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8806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P spid="8806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66FF"/>
            </a:gs>
            <a:gs pos="50000">
              <a:srgbClr val="CC66FF">
                <a:gamma/>
                <a:tint val="3922"/>
                <a:invGamma/>
              </a:srgbClr>
            </a:gs>
            <a:gs pos="100000">
              <a:srgbClr val="CC66FF"/>
            </a:gs>
          </a:gsLst>
          <a:lin ang="5400000" scaled="1"/>
        </a:gradFill>
        <a:effectLst/>
      </p:bgPr>
    </p:bg>
    <p:spTree>
      <p:nvGrpSpPr>
        <p:cNvPr id="1" name=""/>
        <p:cNvGrpSpPr/>
        <p:nvPr/>
      </p:nvGrpSpPr>
      <p:grpSpPr>
        <a:xfrm>
          <a:off x="0" y="0"/>
          <a:ext cx="0" cy="0"/>
          <a:chOff x="0" y="0"/>
          <a:chExt cx="0" cy="0"/>
        </a:xfrm>
      </p:grpSpPr>
      <p:pic>
        <p:nvPicPr>
          <p:cNvPr id="21094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10949" name="Rectangle 5"/>
          <p:cNvSpPr>
            <a:spLocks noChangeArrowheads="1"/>
          </p:cNvSpPr>
          <p:nvPr/>
        </p:nvSpPr>
        <p:spPr bwMode="auto">
          <a:xfrm>
            <a:off x="0" y="3933825"/>
            <a:ext cx="9144000" cy="2060575"/>
          </a:xfrm>
          <a:prstGeom prst="rect">
            <a:avLst/>
          </a:prstGeom>
          <a:noFill/>
          <a:ln w="9525">
            <a:noFill/>
            <a:miter lim="800000"/>
            <a:headEnd/>
            <a:tailEnd/>
          </a:ln>
          <a:effectLst/>
        </p:spPr>
        <p:txBody>
          <a:bodyPr/>
          <a:lstStyle/>
          <a:p>
            <a:pPr marL="342900" indent="-342900" algn="just">
              <a:spcBef>
                <a:spcPct val="20000"/>
              </a:spcBef>
            </a:pPr>
            <a:endParaRPr lang="en-US" sz="3200" b="0"/>
          </a:p>
        </p:txBody>
      </p:sp>
      <p:sp>
        <p:nvSpPr>
          <p:cNvPr id="210950" name="Rectangle 6"/>
          <p:cNvSpPr>
            <a:spLocks noChangeArrowheads="1"/>
          </p:cNvSpPr>
          <p:nvPr/>
        </p:nvSpPr>
        <p:spPr bwMode="auto">
          <a:xfrm>
            <a:off x="0" y="1341438"/>
            <a:ext cx="8820150" cy="3095625"/>
          </a:xfrm>
          <a:prstGeom prst="rect">
            <a:avLst/>
          </a:prstGeom>
          <a:noFill/>
          <a:ln w="9525">
            <a:noFill/>
            <a:miter lim="800000"/>
            <a:headEnd/>
            <a:tailEnd/>
          </a:ln>
          <a:effectLst/>
        </p:spPr>
        <p:txBody>
          <a:bodyPr/>
          <a:lstStyle/>
          <a:p>
            <a:pPr marL="342900" indent="-342900" algn="just">
              <a:spcBef>
                <a:spcPct val="20000"/>
              </a:spcBef>
              <a:buFontTx/>
              <a:buChar char="•"/>
            </a:pPr>
            <a:r>
              <a:rPr lang="fa-IR" sz="3600">
                <a:solidFill>
                  <a:schemeClr val="accent2"/>
                </a:solidFill>
                <a:effectLst>
                  <a:outerShdw blurRad="38100" dist="38100" dir="2700000" algn="tl">
                    <a:srgbClr val="000000"/>
                  </a:outerShdw>
                </a:effectLst>
              </a:rPr>
              <a:t>برای سنجش زیستی باید :</a:t>
            </a:r>
          </a:p>
          <a:p>
            <a:pPr marL="342900" indent="-342900" algn="just">
              <a:spcBef>
                <a:spcPct val="20000"/>
              </a:spcBef>
              <a:buFontTx/>
              <a:buChar char="•"/>
            </a:pPr>
            <a:r>
              <a:rPr lang="fa-IR" sz="3200"/>
              <a:t>- </a:t>
            </a:r>
            <a:r>
              <a:rPr lang="fa-IR" sz="2800"/>
              <a:t>ماهیت ناقص ابزارهای سنجش زیستی .</a:t>
            </a:r>
          </a:p>
          <a:p>
            <a:pPr marL="342900" indent="-342900" algn="just">
              <a:spcBef>
                <a:spcPct val="20000"/>
              </a:spcBef>
              <a:buFontTx/>
              <a:buChar char="•"/>
            </a:pPr>
            <a:r>
              <a:rPr lang="fa-IR" sz="2800"/>
              <a:t>– دانش ناکافی ما از نحوه کار کرد واقعی مغز . </a:t>
            </a:r>
          </a:p>
          <a:p>
            <a:pPr marL="342900" indent="-342900" algn="just">
              <a:spcBef>
                <a:spcPct val="20000"/>
              </a:spcBef>
              <a:buFontTx/>
              <a:buChar char="•"/>
            </a:pPr>
            <a:r>
              <a:rPr lang="fa-IR" sz="2800"/>
              <a:t>– عوامل مربوط به تجربه .</a:t>
            </a:r>
          </a:p>
          <a:p>
            <a:pPr marL="342900" indent="-342900" algn="just">
              <a:spcBef>
                <a:spcPct val="20000"/>
              </a:spcBef>
              <a:buFontTx/>
              <a:buChar char="•"/>
            </a:pPr>
            <a:r>
              <a:rPr lang="fa-IR" sz="2800"/>
              <a:t>– تواناییهای بیمار در هنگام وقوع آن واقعه را </a:t>
            </a:r>
            <a:r>
              <a:rPr lang="fa-IR" sz="2800">
                <a:solidFill>
                  <a:srgbClr val="336699"/>
                </a:solidFill>
              </a:rPr>
              <a:t>در نظر داشته باشیم</a:t>
            </a:r>
            <a:r>
              <a:rPr lang="fa-IR" sz="2800"/>
              <a:t>.</a:t>
            </a:r>
            <a:r>
              <a:rPr lang="fa-IR" sz="2800" b="0"/>
              <a:t> </a:t>
            </a:r>
            <a:endParaRPr lang="en-US" sz="2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10950"/>
                                        </p:tgtEl>
                                        <p:attrNameLst>
                                          <p:attrName>style.visibility</p:attrName>
                                        </p:attrNameLst>
                                      </p:cBhvr>
                                      <p:to>
                                        <p:strVal val="visible"/>
                                      </p:to>
                                    </p:set>
                                    <p:animEffect transition="in" filter="fade">
                                      <p:cBhvr>
                                        <p:cTn id="7" dur="3000"/>
                                        <p:tgtEl>
                                          <p:spTgt spid="210950"/>
                                        </p:tgtEl>
                                      </p:cBhvr>
                                    </p:animEffect>
                                    <p:anim calcmode="lin" valueType="num">
                                      <p:cBhvr>
                                        <p:cTn id="8" dur="3000" fill="hold"/>
                                        <p:tgtEl>
                                          <p:spTgt spid="210950"/>
                                        </p:tgtEl>
                                        <p:attrNameLst>
                                          <p:attrName>style.rotation</p:attrName>
                                        </p:attrNameLst>
                                      </p:cBhvr>
                                      <p:tavLst>
                                        <p:tav tm="0">
                                          <p:val>
                                            <p:fltVal val="720"/>
                                          </p:val>
                                        </p:tav>
                                        <p:tav tm="100000">
                                          <p:val>
                                            <p:fltVal val="0"/>
                                          </p:val>
                                        </p:tav>
                                      </p:tavLst>
                                    </p:anim>
                                    <p:anim calcmode="lin" valueType="num">
                                      <p:cBhvr>
                                        <p:cTn id="9" dur="3000" fill="hold"/>
                                        <p:tgtEl>
                                          <p:spTgt spid="210950"/>
                                        </p:tgtEl>
                                        <p:attrNameLst>
                                          <p:attrName>ppt_h</p:attrName>
                                        </p:attrNameLst>
                                      </p:cBhvr>
                                      <p:tavLst>
                                        <p:tav tm="0">
                                          <p:val>
                                            <p:fltVal val="0"/>
                                          </p:val>
                                        </p:tav>
                                        <p:tav tm="100000">
                                          <p:val>
                                            <p:strVal val="#ppt_h"/>
                                          </p:val>
                                        </p:tav>
                                      </p:tavLst>
                                    </p:anim>
                                    <p:anim calcmode="lin" valueType="num">
                                      <p:cBhvr>
                                        <p:cTn id="10" dur="3000" fill="hold"/>
                                        <p:tgtEl>
                                          <p:spTgt spid="2109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50000">
              <a:schemeClr val="bg1"/>
            </a:gs>
            <a:gs pos="100000">
              <a:srgbClr val="99CCFF"/>
            </a:gs>
          </a:gsLst>
          <a:lin ang="2700000" scaled="1"/>
        </a:gra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8313" y="1700213"/>
            <a:ext cx="7894637" cy="2952750"/>
          </a:xfrm>
        </p:spPr>
        <p:txBody>
          <a:bodyPr/>
          <a:lstStyle/>
          <a:p>
            <a:pPr>
              <a:lnSpc>
                <a:spcPct val="90000"/>
              </a:lnSpc>
              <a:spcBef>
                <a:spcPct val="0"/>
              </a:spcBef>
              <a:buFontTx/>
              <a:buNone/>
            </a:pPr>
            <a:r>
              <a:rPr lang="fa-IR" b="1">
                <a:solidFill>
                  <a:srgbClr val="FF0000"/>
                </a:solidFill>
              </a:rPr>
              <a:t>بقراط</a:t>
            </a:r>
          </a:p>
          <a:p>
            <a:pPr algn="just">
              <a:lnSpc>
                <a:spcPct val="90000"/>
              </a:lnSpc>
              <a:spcBef>
                <a:spcPct val="0"/>
              </a:spcBef>
              <a:buFontTx/>
              <a:buNone/>
            </a:pPr>
            <a:r>
              <a:rPr lang="fa-IR" sz="3600" b="1">
                <a:effectLst>
                  <a:outerShdw blurRad="38100" dist="38100" dir="2700000" algn="tl">
                    <a:srgbClr val="C0C0C0"/>
                  </a:outerShdw>
                </a:effectLst>
              </a:rPr>
              <a:t>--دسته بندی اختلالات روانی از دیدگاه بقراط:</a:t>
            </a:r>
            <a:r>
              <a:rPr lang="en-US" sz="3600" b="1">
                <a:effectLst>
                  <a:outerShdw blurRad="38100" dist="38100" dir="2700000" algn="tl">
                    <a:srgbClr val="C0C0C0"/>
                  </a:outerShdw>
                </a:effectLst>
              </a:rPr>
              <a:t> </a:t>
            </a:r>
            <a:endParaRPr lang="fa-IR" sz="3600" b="1">
              <a:effectLst>
                <a:outerShdw blurRad="38100" dist="38100" dir="2700000" algn="tl">
                  <a:srgbClr val="C0C0C0"/>
                </a:outerShdw>
              </a:effectLst>
            </a:endParaRPr>
          </a:p>
          <a:p>
            <a:pPr algn="just">
              <a:lnSpc>
                <a:spcPct val="90000"/>
              </a:lnSpc>
              <a:spcBef>
                <a:spcPct val="0"/>
              </a:spcBef>
              <a:buFontTx/>
              <a:buNone/>
            </a:pPr>
            <a:r>
              <a:rPr lang="fa-IR" b="1"/>
              <a:t>   شیدایی</a:t>
            </a:r>
            <a:r>
              <a:rPr lang="fa-IR"/>
              <a:t> – </a:t>
            </a:r>
            <a:r>
              <a:rPr lang="fa-IR" b="1"/>
              <a:t>مالیخولایی</a:t>
            </a:r>
            <a:r>
              <a:rPr lang="fa-IR"/>
              <a:t> - </a:t>
            </a:r>
            <a:r>
              <a:rPr lang="fa-IR" b="1"/>
              <a:t>التهاب ( تب مغزی)</a:t>
            </a:r>
            <a:endParaRPr lang="en-US" b="1"/>
          </a:p>
          <a:p>
            <a:pPr algn="just">
              <a:lnSpc>
                <a:spcPct val="90000"/>
              </a:lnSpc>
              <a:spcBef>
                <a:spcPct val="0"/>
              </a:spcBef>
              <a:buFontTx/>
              <a:buNone/>
            </a:pPr>
            <a:r>
              <a:rPr lang="en-US"/>
              <a:t> </a:t>
            </a:r>
            <a:r>
              <a:rPr lang="fa-IR" b="1"/>
              <a:t>-- </a:t>
            </a:r>
            <a:r>
              <a:rPr lang="fa-IR" b="1">
                <a:solidFill>
                  <a:srgbClr val="0000FF"/>
                </a:solidFill>
              </a:rPr>
              <a:t>توازن دقیق مزاجهای چهارگانه بدن</a:t>
            </a:r>
          </a:p>
          <a:p>
            <a:pPr algn="just">
              <a:lnSpc>
                <a:spcPct val="90000"/>
              </a:lnSpc>
              <a:spcBef>
                <a:spcPct val="0"/>
              </a:spcBef>
              <a:buFontTx/>
              <a:buNone/>
            </a:pPr>
            <a:r>
              <a:rPr lang="fa-IR" b="1">
                <a:solidFill>
                  <a:srgbClr val="0000FF"/>
                </a:solidFill>
              </a:rPr>
              <a:t>(خون – صفرای سیاه – صفرای زرد و بلغم ) منجر به عملکرد طبیعی مغز و انسان می شود.</a:t>
            </a:r>
            <a:r>
              <a:rPr lang="fa-IR">
                <a:solidFill>
                  <a:srgbClr val="0000FF"/>
                </a:solidFill>
              </a:rPr>
              <a:t> </a:t>
            </a:r>
          </a:p>
        </p:txBody>
      </p:sp>
      <p:pic>
        <p:nvPicPr>
          <p:cNvPr id="717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9091"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50000">
              <a:schemeClr val="bg1"/>
            </a:gs>
            <a:gs pos="100000">
              <a:srgbClr val="66CCFF"/>
            </a:gs>
          </a:gsLst>
          <a:lin ang="2700000" scaled="1"/>
        </a:gra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0" y="1339850"/>
            <a:ext cx="9144000" cy="3168650"/>
          </a:xfrm>
        </p:spPr>
        <p:txBody>
          <a:bodyPr/>
          <a:lstStyle/>
          <a:p>
            <a:pPr algn="just">
              <a:buFontTx/>
              <a:buNone/>
            </a:pPr>
            <a:r>
              <a:rPr lang="fa-IR" b="1"/>
              <a:t>  </a:t>
            </a:r>
            <a:r>
              <a:rPr lang="fa-IR" b="1">
                <a:solidFill>
                  <a:srgbClr val="FF3300"/>
                </a:solidFill>
                <a:effectLst>
                  <a:outerShdw blurRad="38100" dist="38100" dir="2700000" algn="tl">
                    <a:srgbClr val="C0C0C0"/>
                  </a:outerShdw>
                </a:effectLst>
              </a:rPr>
              <a:t>سو داری فرهنگی در کار سنجش :</a:t>
            </a:r>
            <a:r>
              <a:rPr lang="fa-IR" b="1">
                <a:solidFill>
                  <a:srgbClr val="663300"/>
                </a:solidFill>
              </a:rPr>
              <a:t>عوامل فرهنگی ونژادی در سنجش بالینی نقش دارند. سوداری فرهنگی باعث می شود که مشکلات روانی اعضای سایر فرهنگها را کمتر یا بیشتر بر آورد کنیم. تفاوتهای فرهنگی زیاد ممکن است موجب سو داری فرهنگی شود.</a:t>
            </a:r>
            <a:endParaRPr lang="en-US" b="1">
              <a:solidFill>
                <a:srgbClr val="663300"/>
              </a:solidFill>
            </a:endParaRPr>
          </a:p>
        </p:txBody>
      </p:sp>
      <p:pic>
        <p:nvPicPr>
          <p:cNvPr id="9011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90116" name="Rectangle 4"/>
          <p:cNvSpPr>
            <a:spLocks noGrp="1" noChangeArrowheads="1"/>
          </p:cNvSpPr>
          <p:nvPr>
            <p:ph type="title"/>
          </p:nvPr>
        </p:nvSpPr>
        <p:spPr>
          <a:xfrm>
            <a:off x="971550" y="115888"/>
            <a:ext cx="7416800" cy="882650"/>
          </a:xfrm>
          <a:solidFill>
            <a:srgbClr val="B9C5E5"/>
          </a:solidFill>
          <a:ln/>
        </p:spPr>
        <p:txBody>
          <a:bodyPr/>
          <a:lstStyle/>
          <a:p>
            <a:r>
              <a:rPr lang="fa-IR" b="1"/>
              <a:t>گونا گونی فرهنگی و سنجش بالینی</a:t>
            </a:r>
            <a:r>
              <a:rPr lang="fa-IR"/>
              <a:t> </a:t>
            </a:r>
            <a:endParaRPr lang="en-US"/>
          </a:p>
        </p:txBody>
      </p:sp>
      <p:pic>
        <p:nvPicPr>
          <p:cNvPr id="90119" name="Picture 7" descr="people"/>
          <p:cNvPicPr>
            <a:picLocks noChangeAspect="1" noChangeArrowheads="1"/>
          </p:cNvPicPr>
          <p:nvPr/>
        </p:nvPicPr>
        <p:blipFill>
          <a:blip r:embed="rId3"/>
          <a:srcRect/>
          <a:stretch>
            <a:fillRect/>
          </a:stretch>
        </p:blipFill>
        <p:spPr bwMode="auto">
          <a:xfrm>
            <a:off x="34925" y="3357563"/>
            <a:ext cx="6481763" cy="3455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 calcmode="lin" valueType="num">
                                      <p:cBhvr>
                                        <p:cTn id="7" dur="2000" fill="hold"/>
                                        <p:tgtEl>
                                          <p:spTgt spid="9011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01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90119"/>
                                        </p:tgtEl>
                                        <p:attrNameLst>
                                          <p:attrName>style.visibility</p:attrName>
                                        </p:attrNameLst>
                                      </p:cBhvr>
                                      <p:to>
                                        <p:strVal val="visible"/>
                                      </p:to>
                                    </p:set>
                                    <p:anim calcmode="lin" valueType="num">
                                      <p:cBhvr>
                                        <p:cTn id="13" dur="5000" fill="hold"/>
                                        <p:tgtEl>
                                          <p:spTgt spid="90119"/>
                                        </p:tgtEl>
                                        <p:attrNameLst>
                                          <p:attrName>ppt_w</p:attrName>
                                        </p:attrNameLst>
                                      </p:cBhvr>
                                      <p:tavLst>
                                        <p:tav tm="0">
                                          <p:val>
                                            <p:fltVal val="0"/>
                                          </p:val>
                                        </p:tav>
                                        <p:tav tm="100000">
                                          <p:val>
                                            <p:strVal val="#ppt_w"/>
                                          </p:val>
                                        </p:tav>
                                      </p:tavLst>
                                    </p:anim>
                                    <p:anim calcmode="lin" valueType="num">
                                      <p:cBhvr>
                                        <p:cTn id="14" dur="5000" fill="hold"/>
                                        <p:tgtEl>
                                          <p:spTgt spid="90119"/>
                                        </p:tgtEl>
                                        <p:attrNameLst>
                                          <p:attrName>ppt_h</p:attrName>
                                        </p:attrNameLst>
                                      </p:cBhvr>
                                      <p:tavLst>
                                        <p:tav tm="0">
                                          <p:val>
                                            <p:fltVal val="0"/>
                                          </p:val>
                                        </p:tav>
                                        <p:tav tm="100000">
                                          <p:val>
                                            <p:strVal val="#ppt_h"/>
                                          </p:val>
                                        </p:tav>
                                      </p:tavLst>
                                    </p:anim>
                                    <p:anim calcmode="lin" valueType="num">
                                      <p:cBhvr>
                                        <p:cTn id="15" dur="5000" fill="hold"/>
                                        <p:tgtEl>
                                          <p:spTgt spid="90119"/>
                                        </p:tgtEl>
                                        <p:attrNameLst>
                                          <p:attrName>style.rotation</p:attrName>
                                        </p:attrNameLst>
                                      </p:cBhvr>
                                      <p:tavLst>
                                        <p:tav tm="0">
                                          <p:val>
                                            <p:fltVal val="90"/>
                                          </p:val>
                                        </p:tav>
                                        <p:tav tm="100000">
                                          <p:val>
                                            <p:fltVal val="0"/>
                                          </p:val>
                                        </p:tav>
                                      </p:tavLst>
                                    </p:anim>
                                    <p:animEffect transition="in" filter="fade">
                                      <p:cBhvr>
                                        <p:cTn id="16" dur="5000"/>
                                        <p:tgtEl>
                                          <p:spTgt spid="90119"/>
                                        </p:tgtEl>
                                      </p:cBhvr>
                                    </p:animEffect>
                                  </p:childTnLst>
                                </p:cTn>
                              </p:par>
                              <p:par>
                                <p:cTn id="17" presetID="36" presetClass="emph" presetSubtype="0" fill="hold" grpId="1" nodeType="withEffect">
                                  <p:stCondLst>
                                    <p:cond delay="0"/>
                                  </p:stCondLst>
                                  <p:iterate type="lt">
                                    <p:tmPct val="10000"/>
                                  </p:iterate>
                                  <p:childTnLst>
                                    <p:animScale>
                                      <p:cBhvr>
                                        <p:cTn id="18" dur="250" autoRev="1" fill="hold">
                                          <p:stCondLst>
                                            <p:cond delay="0"/>
                                          </p:stCondLst>
                                        </p:cTn>
                                        <p:tgtEl>
                                          <p:spTgt spid="90116"/>
                                        </p:tgtEl>
                                      </p:cBhvr>
                                      <p:to x="80000" y="100000"/>
                                    </p:animScale>
                                    <p:anim by="(#ppt_w*0.10)" calcmode="lin" valueType="num">
                                      <p:cBhvr>
                                        <p:cTn id="19" dur="250" autoRev="1" fill="hold">
                                          <p:stCondLst>
                                            <p:cond delay="0"/>
                                          </p:stCondLst>
                                        </p:cTn>
                                        <p:tgtEl>
                                          <p:spTgt spid="90116"/>
                                        </p:tgtEl>
                                        <p:attrNameLst>
                                          <p:attrName>ppt_x</p:attrName>
                                        </p:attrNameLst>
                                      </p:cBhvr>
                                    </p:anim>
                                    <p:anim by="(-#ppt_w*0.10)" calcmode="lin" valueType="num">
                                      <p:cBhvr>
                                        <p:cTn id="20" dur="250" autoRev="1" fill="hold">
                                          <p:stCondLst>
                                            <p:cond delay="0"/>
                                          </p:stCondLst>
                                        </p:cTn>
                                        <p:tgtEl>
                                          <p:spTgt spid="90116"/>
                                        </p:tgtEl>
                                        <p:attrNameLst>
                                          <p:attrName>ppt_y</p:attrName>
                                        </p:attrNameLst>
                                      </p:cBhvr>
                                    </p:anim>
                                    <p:animRot by="-480000">
                                      <p:cBhvr>
                                        <p:cTn id="21" dur="250" autoRev="1" fill="hold">
                                          <p:stCondLst>
                                            <p:cond delay="0"/>
                                          </p:stCondLst>
                                        </p:cTn>
                                        <p:tgtEl>
                                          <p:spTgt spid="90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P spid="90116" grpId="1"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07950" y="2347913"/>
            <a:ext cx="8893175" cy="4176712"/>
          </a:xfrm>
        </p:spPr>
        <p:txBody>
          <a:bodyPr/>
          <a:lstStyle/>
          <a:p>
            <a:pPr algn="just">
              <a:buFontTx/>
              <a:buNone/>
            </a:pPr>
            <a:r>
              <a:rPr lang="fa-IR" sz="2800" b="1"/>
              <a:t> </a:t>
            </a:r>
            <a:r>
              <a:rPr lang="fa-IR" sz="2800" b="1">
                <a:solidFill>
                  <a:srgbClr val="FF3300"/>
                </a:solidFill>
              </a:rPr>
              <a:t> - والتر میشل:</a:t>
            </a:r>
            <a:r>
              <a:rPr lang="fa-IR" sz="2800" b="1">
                <a:solidFill>
                  <a:srgbClr val="336699"/>
                </a:solidFill>
              </a:rPr>
              <a:t>رفتار آدمیان غالباً از یک موقعیت به موقعیت دیکر همسان نیست.</a:t>
            </a:r>
            <a:r>
              <a:rPr lang="fa-IR" sz="2800">
                <a:solidFill>
                  <a:srgbClr val="336699"/>
                </a:solidFill>
              </a:rPr>
              <a:t> </a:t>
            </a:r>
          </a:p>
          <a:p>
            <a:pPr algn="ctr">
              <a:buFontTx/>
              <a:buNone/>
            </a:pPr>
            <a:r>
              <a:rPr lang="fa-IR" b="1">
                <a:solidFill>
                  <a:srgbClr val="FF0000"/>
                </a:solidFill>
                <a:effectLst>
                  <a:outerShdw blurRad="38100" dist="38100" dir="2700000" algn="tl">
                    <a:srgbClr val="C0C0C0"/>
                  </a:outerShdw>
                </a:effectLst>
              </a:rPr>
              <a:t>مثال بیمار پارانویید</a:t>
            </a:r>
          </a:p>
          <a:p>
            <a:pPr algn="ctr">
              <a:buFontTx/>
              <a:buNone/>
            </a:pPr>
            <a:endParaRPr lang="fa-IR" b="1">
              <a:solidFill>
                <a:srgbClr val="FF0000"/>
              </a:solidFill>
              <a:effectLst>
                <a:outerShdw blurRad="38100" dist="38100" dir="2700000" algn="tl">
                  <a:srgbClr val="C0C0C0"/>
                </a:outerShdw>
              </a:effectLst>
            </a:endParaRPr>
          </a:p>
          <a:p>
            <a:pPr algn="just">
              <a:buFontTx/>
              <a:buNone/>
            </a:pPr>
            <a:r>
              <a:rPr lang="fa-IR" sz="2800" b="1"/>
              <a:t>   -</a:t>
            </a:r>
            <a:r>
              <a:rPr lang="fa-IR" sz="2800" b="1">
                <a:solidFill>
                  <a:srgbClr val="FF3300"/>
                </a:solidFill>
              </a:rPr>
              <a:t>اپستاین</a:t>
            </a:r>
            <a:r>
              <a:rPr lang="fa-IR" sz="2800" b="1"/>
              <a:t> :</a:t>
            </a:r>
            <a:r>
              <a:rPr lang="fa-IR" sz="2800" b="1">
                <a:solidFill>
                  <a:srgbClr val="336699"/>
                </a:solidFill>
              </a:rPr>
              <a:t>روش مناسب تر برای اندازه گیری همسانی رفتار عبارت است از میانگین گیری رفتار درگستره ای از موقعیت ها .</a:t>
            </a:r>
            <a:r>
              <a:rPr lang="fa-IR" sz="2800"/>
              <a:t> </a:t>
            </a:r>
          </a:p>
          <a:p>
            <a:pPr algn="just">
              <a:buFontTx/>
              <a:buNone/>
            </a:pPr>
            <a:endParaRPr lang="fa-IR" sz="2800"/>
          </a:p>
          <a:p>
            <a:pPr algn="just">
              <a:buFontTx/>
              <a:buNone/>
            </a:pPr>
            <a:r>
              <a:rPr lang="fa-IR" b="1">
                <a:solidFill>
                  <a:srgbClr val="FF9933"/>
                </a:solidFill>
                <a:effectLst>
                  <a:outerShdw blurRad="38100" dist="38100" dir="2700000" algn="tl">
                    <a:srgbClr val="C0C0C0"/>
                  </a:outerShdw>
                </a:effectLst>
              </a:rPr>
              <a:t>  </a:t>
            </a:r>
            <a:endParaRPr lang="en-US" sz="2800">
              <a:solidFill>
                <a:srgbClr val="FF9933"/>
              </a:solidFill>
              <a:effectLst>
                <a:outerShdw blurRad="38100" dist="38100" dir="2700000" algn="tl">
                  <a:srgbClr val="C0C0C0"/>
                </a:outerShdw>
              </a:effectLst>
            </a:endParaRPr>
          </a:p>
        </p:txBody>
      </p:sp>
      <p:pic>
        <p:nvPicPr>
          <p:cNvPr id="9113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91140" name="Rectangle 4"/>
          <p:cNvSpPr>
            <a:spLocks noGrp="1" noChangeArrowheads="1"/>
          </p:cNvSpPr>
          <p:nvPr>
            <p:ph type="title"/>
          </p:nvPr>
        </p:nvSpPr>
        <p:spPr>
          <a:xfrm>
            <a:off x="900113" y="962025"/>
            <a:ext cx="7416800" cy="882650"/>
          </a:xfrm>
          <a:solidFill>
            <a:srgbClr val="B9C5E5"/>
          </a:solidFill>
          <a:ln/>
        </p:spPr>
        <p:txBody>
          <a:bodyPr/>
          <a:lstStyle/>
          <a:p>
            <a:r>
              <a:rPr lang="fa-IR" b="1"/>
              <a:t>همسانی و تغییر پذیری رفتار</a:t>
            </a:r>
            <a:r>
              <a:rPr lang="fa-I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 calcmode="lin" valueType="num">
                                      <p:cBhvr>
                                        <p:cTn id="7" dur="2000" fill="hold"/>
                                        <p:tgtEl>
                                          <p:spTgt spid="9113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113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1138">
                                            <p:txEl>
                                              <p:pRg st="1" end="1"/>
                                            </p:txEl>
                                          </p:spTgt>
                                        </p:tgtEl>
                                        <p:attrNameLst>
                                          <p:attrName>style.visibility</p:attrName>
                                        </p:attrNameLst>
                                      </p:cBhvr>
                                      <p:to>
                                        <p:strVal val="visible"/>
                                      </p:to>
                                    </p:set>
                                    <p:anim calcmode="lin" valueType="num">
                                      <p:cBhvr>
                                        <p:cTn id="13" dur="2000" fill="hold"/>
                                        <p:tgtEl>
                                          <p:spTgt spid="91138">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9113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1138">
                                            <p:txEl>
                                              <p:pRg st="3" end="3"/>
                                            </p:txEl>
                                          </p:spTgt>
                                        </p:tgtEl>
                                        <p:attrNameLst>
                                          <p:attrName>style.visibility</p:attrName>
                                        </p:attrNameLst>
                                      </p:cBhvr>
                                      <p:to>
                                        <p:strVal val="visible"/>
                                      </p:to>
                                    </p:set>
                                    <p:anim calcmode="lin" valueType="num">
                                      <p:cBhvr>
                                        <p:cTn id="19" dur="2000" fill="hold"/>
                                        <p:tgtEl>
                                          <p:spTgt spid="91138">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9113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1138">
                                            <p:txEl>
                                              <p:pRg st="5" end="5"/>
                                            </p:txEl>
                                          </p:spTgt>
                                        </p:tgtEl>
                                        <p:attrNameLst>
                                          <p:attrName>style.visibility</p:attrName>
                                        </p:attrNameLst>
                                      </p:cBhvr>
                                      <p:to>
                                        <p:strVal val="visible"/>
                                      </p:to>
                                    </p:set>
                                    <p:anim calcmode="lin" valueType="num">
                                      <p:cBhvr>
                                        <p:cTn id="25" dur="2000" fill="hold"/>
                                        <p:tgtEl>
                                          <p:spTgt spid="91138">
                                            <p:txEl>
                                              <p:pRg st="5" end="5"/>
                                            </p:txEl>
                                          </p:spTgt>
                                        </p:tgtEl>
                                        <p:attrNameLst>
                                          <p:attrName>ppt_w</p:attrName>
                                        </p:attrNameLst>
                                      </p:cBhvr>
                                      <p:tavLst>
                                        <p:tav tm="0">
                                          <p:val>
                                            <p:fltVal val="0"/>
                                          </p:val>
                                        </p:tav>
                                        <p:tav tm="100000">
                                          <p:val>
                                            <p:strVal val="#ppt_w"/>
                                          </p:val>
                                        </p:tav>
                                      </p:tavLst>
                                    </p:anim>
                                    <p:anim calcmode="lin" valueType="num">
                                      <p:cBhvr>
                                        <p:cTn id="26" dur="2000" fill="hold"/>
                                        <p:tgtEl>
                                          <p:spTgt spid="91138">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250825" y="1341438"/>
            <a:ext cx="8893175" cy="3241675"/>
          </a:xfrm>
        </p:spPr>
        <p:txBody>
          <a:bodyPr/>
          <a:lstStyle/>
          <a:p>
            <a:pPr algn="just">
              <a:lnSpc>
                <a:spcPct val="90000"/>
              </a:lnSpc>
              <a:buFontTx/>
              <a:buNone/>
            </a:pPr>
            <a:endParaRPr lang="fa-IR"/>
          </a:p>
          <a:p>
            <a:pPr algn="just">
              <a:lnSpc>
                <a:spcPct val="90000"/>
              </a:lnSpc>
              <a:buFontTx/>
              <a:buNone/>
            </a:pPr>
            <a:r>
              <a:rPr lang="fa-IR" sz="3600" b="1">
                <a:solidFill>
                  <a:srgbClr val="FF9933"/>
                </a:solidFill>
                <a:effectLst>
                  <a:outerShdw blurRad="38100" dist="38100" dir="2700000" algn="tl">
                    <a:srgbClr val="C0C0C0"/>
                  </a:outerShdw>
                </a:effectLst>
              </a:rPr>
              <a:t>  - </a:t>
            </a:r>
            <a:r>
              <a:rPr lang="fa-IR" sz="3600" b="1">
                <a:effectLst>
                  <a:outerShdw blurRad="38100" dist="38100" dir="2700000" algn="tl">
                    <a:srgbClr val="C0C0C0"/>
                  </a:outerShdw>
                </a:effectLst>
              </a:rPr>
              <a:t>توجه بندورا به مفهوم تابعیت و کارکرد داشتن</a:t>
            </a:r>
          </a:p>
          <a:p>
            <a:pPr algn="just">
              <a:lnSpc>
                <a:spcPct val="90000"/>
              </a:lnSpc>
              <a:buFontTx/>
              <a:buNone/>
            </a:pPr>
            <a:r>
              <a:rPr lang="fa-IR">
                <a:solidFill>
                  <a:srgbClr val="990000"/>
                </a:solidFill>
                <a:effectLst>
                  <a:outerShdw blurRad="38100" dist="38100" dir="2700000" algn="tl">
                    <a:srgbClr val="C0C0C0"/>
                  </a:outerShdw>
                </a:effectLst>
              </a:rPr>
              <a:t>      رفتار در موقعیتهای مختلف متغیرتر از آنی است که نظریه پردازان سنتی شخصیت تصور می کردند و استوارتر از آن چیزی است که بسیاری از دست اندرکاران رفتارگرایی بدان معتقدند.</a:t>
            </a:r>
            <a:endParaRPr lang="en-US">
              <a:solidFill>
                <a:srgbClr val="990000"/>
              </a:solidFill>
              <a:effectLst>
                <a:outerShdw blurRad="38100" dist="38100" dir="2700000" algn="tl">
                  <a:srgbClr val="C0C0C0"/>
                </a:outerShdw>
              </a:effectLst>
            </a:endParaRPr>
          </a:p>
        </p:txBody>
      </p:sp>
      <p:pic>
        <p:nvPicPr>
          <p:cNvPr id="21197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1970">
                                            <p:txEl>
                                              <p:pRg st="1" end="1"/>
                                            </p:txEl>
                                          </p:spTgt>
                                        </p:tgtEl>
                                        <p:attrNameLst>
                                          <p:attrName>style.visibility</p:attrName>
                                        </p:attrNameLst>
                                      </p:cBhvr>
                                      <p:to>
                                        <p:strVal val="visible"/>
                                      </p:to>
                                    </p:set>
                                    <p:anim calcmode="lin" valueType="num">
                                      <p:cBhvr>
                                        <p:cTn id="7" dur="2000" fill="hold"/>
                                        <p:tgtEl>
                                          <p:spTgt spid="211970">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21197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1970">
                                            <p:txEl>
                                              <p:pRg st="2" end="2"/>
                                            </p:txEl>
                                          </p:spTgt>
                                        </p:tgtEl>
                                        <p:attrNameLst>
                                          <p:attrName>style.visibility</p:attrName>
                                        </p:attrNameLst>
                                      </p:cBhvr>
                                      <p:to>
                                        <p:strVal val="visible"/>
                                      </p:to>
                                    </p:set>
                                    <p:anim calcmode="lin" valueType="num">
                                      <p:cBhvr>
                                        <p:cTn id="13" dur="2000" fill="hold"/>
                                        <p:tgtEl>
                                          <p:spTgt spid="211970">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21197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fa-IR" sz="4800" b="1">
                <a:effectLst>
                  <a:outerShdw blurRad="38100" dist="38100" dir="2700000" algn="tl">
                    <a:srgbClr val="C0C0C0"/>
                  </a:outerShdw>
                </a:effectLst>
              </a:rPr>
              <a:t>فصل پنجم</a:t>
            </a:r>
            <a:endParaRPr lang="en-US" sz="4800" b="1">
              <a:effectLst>
                <a:outerShdw blurRad="38100" dist="38100" dir="2700000" algn="tl">
                  <a:srgbClr val="C0C0C0"/>
                </a:outerShdw>
              </a:effectLst>
            </a:endParaRPr>
          </a:p>
        </p:txBody>
      </p:sp>
      <p:sp>
        <p:nvSpPr>
          <p:cNvPr id="183299" name="Rectangle 3"/>
          <p:cNvSpPr>
            <a:spLocks noGrp="1" noChangeArrowheads="1"/>
          </p:cNvSpPr>
          <p:nvPr>
            <p:ph type="body" idx="1"/>
          </p:nvPr>
        </p:nvSpPr>
        <p:spPr>
          <a:xfrm>
            <a:off x="457200" y="1600200"/>
            <a:ext cx="8229600" cy="676275"/>
          </a:xfrm>
        </p:spPr>
        <p:txBody>
          <a:bodyPr/>
          <a:lstStyle/>
          <a:p>
            <a:pPr algn="ctr">
              <a:lnSpc>
                <a:spcPct val="90000"/>
              </a:lnSpc>
            </a:pPr>
            <a:r>
              <a:rPr lang="fa-IR" sz="4000" b="1">
                <a:effectLst>
                  <a:outerShdw blurRad="38100" dist="38100" dir="2700000" algn="tl">
                    <a:srgbClr val="C0C0C0"/>
                  </a:outerShdw>
                </a:effectLst>
              </a:rPr>
              <a:t>اختلالات اضطرابی</a:t>
            </a:r>
            <a:endParaRPr lang="en-US" sz="40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50000">
              <a:srgbClr val="FF66FF">
                <a:gamma/>
                <a:tint val="23529"/>
                <a:invGamma/>
              </a:srgbClr>
            </a:gs>
            <a:gs pos="100000">
              <a:srgbClr val="FF66FF"/>
            </a:gs>
          </a:gsLst>
          <a:lin ang="18900000" scaled="1"/>
        </a:gra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107950" y="1557338"/>
            <a:ext cx="8893175" cy="3097212"/>
          </a:xfrm>
        </p:spPr>
        <p:txBody>
          <a:bodyPr/>
          <a:lstStyle/>
          <a:p>
            <a:pPr algn="just">
              <a:lnSpc>
                <a:spcPct val="90000"/>
              </a:lnSpc>
              <a:buFontTx/>
              <a:buNone/>
            </a:pPr>
            <a:r>
              <a:rPr lang="fa-IR" b="1"/>
              <a:t> </a:t>
            </a:r>
            <a:r>
              <a:rPr lang="fa-IR" b="1">
                <a:solidFill>
                  <a:srgbClr val="FF3300"/>
                </a:solidFill>
              </a:rPr>
              <a:t> - مطالعه موردی:</a:t>
            </a:r>
            <a:r>
              <a:rPr lang="fa-IR" b="1"/>
              <a:t>اضطراب شدید پسرک نه ساله از معلم ورزش و کلاس ورزش.</a:t>
            </a:r>
            <a:r>
              <a:rPr lang="en-US"/>
              <a:t> </a:t>
            </a:r>
            <a:endParaRPr lang="fa-IR"/>
          </a:p>
          <a:p>
            <a:pPr algn="just">
              <a:lnSpc>
                <a:spcPct val="90000"/>
              </a:lnSpc>
              <a:buFontTx/>
              <a:buNone/>
            </a:pPr>
            <a:r>
              <a:rPr lang="fa-IR"/>
              <a:t>  - مفهوم </a:t>
            </a:r>
            <a:r>
              <a:rPr lang="fa-IR" b="1"/>
              <a:t>روان رنجوری=&gt; نوروز</a:t>
            </a:r>
            <a:r>
              <a:rPr lang="en-US"/>
              <a:t> </a:t>
            </a:r>
            <a:endParaRPr lang="fa-IR"/>
          </a:p>
          <a:p>
            <a:pPr algn="just">
              <a:lnSpc>
                <a:spcPct val="90000"/>
              </a:lnSpc>
              <a:buFontTx/>
              <a:buNone/>
            </a:pPr>
            <a:r>
              <a:rPr lang="fa-IR"/>
              <a:t>  - </a:t>
            </a:r>
            <a:r>
              <a:rPr lang="fa-IR" b="1">
                <a:effectLst>
                  <a:outerShdw blurRad="38100" dist="38100" dir="2700000" algn="tl">
                    <a:srgbClr val="FFFFFF"/>
                  </a:outerShdw>
                </a:effectLst>
              </a:rPr>
              <a:t>اختلاف اضطرابی</a:t>
            </a:r>
            <a:r>
              <a:rPr lang="fa-IR" b="1"/>
              <a:t>  هنگامی </a:t>
            </a:r>
            <a:r>
              <a:rPr lang="fa-IR" b="1">
                <a:solidFill>
                  <a:schemeClr val="accent2"/>
                </a:solidFill>
                <a:effectLst>
                  <a:outerShdw blurRad="38100" dist="38100" dir="2700000" algn="tl">
                    <a:srgbClr val="000000"/>
                  </a:outerShdw>
                </a:effectLst>
              </a:rPr>
              <a:t>تشخیص</a:t>
            </a:r>
            <a:r>
              <a:rPr lang="fa-IR" b="1"/>
              <a:t> داده می شود که تجربه ذهنی احساس اضطراب به وضوح وجود داشته باشد.</a:t>
            </a:r>
            <a:r>
              <a:rPr lang="fa-IR"/>
              <a:t> </a:t>
            </a:r>
          </a:p>
          <a:p>
            <a:pPr algn="just">
              <a:lnSpc>
                <a:spcPct val="90000"/>
              </a:lnSpc>
              <a:buFontTx/>
              <a:buNone/>
            </a:pPr>
            <a:r>
              <a:rPr lang="fa-IR"/>
              <a:t>  - </a:t>
            </a:r>
            <a:r>
              <a:rPr lang="fa-IR" b="1">
                <a:solidFill>
                  <a:srgbClr val="99FF33"/>
                </a:solidFill>
                <a:effectLst>
                  <a:outerShdw blurRad="38100" dist="38100" dir="2700000" algn="tl">
                    <a:srgbClr val="000000"/>
                  </a:outerShdw>
                </a:effectLst>
              </a:rPr>
              <a:t>همایندی مرضی در اختلالات اضطرابی</a:t>
            </a:r>
            <a:endParaRPr lang="en-US" b="1">
              <a:solidFill>
                <a:srgbClr val="99FF33"/>
              </a:solidFill>
              <a:effectLst>
                <a:outerShdw blurRad="38100" dist="38100" dir="2700000" algn="tl">
                  <a:srgbClr val="000000"/>
                </a:outerShdw>
              </a:effectLst>
            </a:endParaRPr>
          </a:p>
        </p:txBody>
      </p:sp>
      <p:pic>
        <p:nvPicPr>
          <p:cNvPr id="9216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92164" name="Rectangle 4"/>
          <p:cNvSpPr>
            <a:spLocks noGrp="1" noChangeArrowheads="1"/>
          </p:cNvSpPr>
          <p:nvPr>
            <p:ph type="title"/>
          </p:nvPr>
        </p:nvSpPr>
        <p:spPr>
          <a:xfrm>
            <a:off x="971550" y="242888"/>
            <a:ext cx="7416800" cy="1169987"/>
          </a:xfrm>
          <a:solidFill>
            <a:srgbClr val="B9C5E5"/>
          </a:solidFill>
          <a:ln/>
        </p:spPr>
        <p:txBody>
          <a:bodyPr/>
          <a:lstStyle/>
          <a:p>
            <a:r>
              <a:rPr lang="fa-IR" sz="4000" b="1"/>
              <a:t>«اختلالات اضطرابی»</a:t>
            </a:r>
            <a:br>
              <a:rPr lang="fa-IR" sz="4000" b="1"/>
            </a:br>
            <a:r>
              <a:rPr lang="en-US" sz="4000" b="1"/>
              <a:t>anxiety disorder</a:t>
            </a:r>
          </a:p>
        </p:txBody>
      </p:sp>
      <p:pic>
        <p:nvPicPr>
          <p:cNvPr id="92165" name="Picture 5" descr="1134942839XbB1sq"/>
          <p:cNvPicPr>
            <a:picLocks noChangeAspect="1" noChangeArrowheads="1"/>
          </p:cNvPicPr>
          <p:nvPr/>
        </p:nvPicPr>
        <p:blipFill>
          <a:blip r:embed="rId3"/>
          <a:srcRect/>
          <a:stretch>
            <a:fillRect/>
          </a:stretch>
        </p:blipFill>
        <p:spPr bwMode="auto">
          <a:xfrm>
            <a:off x="0" y="4005263"/>
            <a:ext cx="3348038" cy="28527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92164"/>
                                        </p:tgtEl>
                                        <p:attrNameLst>
                                          <p:attrName>style.visibility</p:attrName>
                                        </p:attrNameLst>
                                      </p:cBhvr>
                                      <p:to>
                                        <p:strVal val="visible"/>
                                      </p:to>
                                    </p:set>
                                    <p:animEffect transition="in" filter="wipe(down)">
                                      <p:cBhvr>
                                        <p:cTn id="7" dur="500"/>
                                        <p:tgtEl>
                                          <p:spTgt spid="9216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2162">
                                            <p:txEl>
                                              <p:pRg st="0" end="0"/>
                                            </p:txEl>
                                          </p:spTgt>
                                        </p:tgtEl>
                                        <p:attrNameLst>
                                          <p:attrName>style.visibility</p:attrName>
                                        </p:attrNameLst>
                                      </p:cBhvr>
                                      <p:to>
                                        <p:strVal val="visible"/>
                                      </p:to>
                                    </p:set>
                                    <p:anim calcmode="lin" valueType="num">
                                      <p:cBhvr>
                                        <p:cTn id="12" dur="2000" fill="hold"/>
                                        <p:tgtEl>
                                          <p:spTgt spid="92162">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921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2162">
                                            <p:txEl>
                                              <p:pRg st="1" end="1"/>
                                            </p:txEl>
                                          </p:spTgt>
                                        </p:tgtEl>
                                        <p:attrNameLst>
                                          <p:attrName>style.visibility</p:attrName>
                                        </p:attrNameLst>
                                      </p:cBhvr>
                                      <p:to>
                                        <p:strVal val="visible"/>
                                      </p:to>
                                    </p:set>
                                    <p:anim calcmode="lin" valueType="num">
                                      <p:cBhvr>
                                        <p:cTn id="18" dur="2000" fill="hold"/>
                                        <p:tgtEl>
                                          <p:spTgt spid="92162">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9216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2162">
                                            <p:txEl>
                                              <p:pRg st="2" end="2"/>
                                            </p:txEl>
                                          </p:spTgt>
                                        </p:tgtEl>
                                        <p:attrNameLst>
                                          <p:attrName>style.visibility</p:attrName>
                                        </p:attrNameLst>
                                      </p:cBhvr>
                                      <p:to>
                                        <p:strVal val="visible"/>
                                      </p:to>
                                    </p:set>
                                    <p:anim calcmode="lin" valueType="num">
                                      <p:cBhvr>
                                        <p:cTn id="24" dur="2000" fill="hold"/>
                                        <p:tgtEl>
                                          <p:spTgt spid="92162">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9216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2162">
                                            <p:txEl>
                                              <p:pRg st="3" end="3"/>
                                            </p:txEl>
                                          </p:spTgt>
                                        </p:tgtEl>
                                        <p:attrNameLst>
                                          <p:attrName>style.visibility</p:attrName>
                                        </p:attrNameLst>
                                      </p:cBhvr>
                                      <p:to>
                                        <p:strVal val="visible"/>
                                      </p:to>
                                    </p:set>
                                    <p:anim calcmode="lin" valueType="num">
                                      <p:cBhvr>
                                        <p:cTn id="30" dur="2000" fill="hold"/>
                                        <p:tgtEl>
                                          <p:spTgt spid="92162">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9216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P spid="9216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18900000" scaled="1"/>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0" y="1339850"/>
            <a:ext cx="9144000" cy="5113338"/>
          </a:xfrm>
        </p:spPr>
        <p:txBody>
          <a:bodyPr/>
          <a:lstStyle/>
          <a:p>
            <a:pPr algn="just">
              <a:buFontTx/>
              <a:buNone/>
            </a:pPr>
            <a:r>
              <a:rPr lang="fa-IR">
                <a:solidFill>
                  <a:srgbClr val="0000FF"/>
                </a:solidFill>
              </a:rPr>
              <a:t>1- </a:t>
            </a:r>
            <a:r>
              <a:rPr lang="fa-IR" b="1">
                <a:solidFill>
                  <a:srgbClr val="0000FF"/>
                </a:solidFill>
              </a:rPr>
              <a:t>فوبی و هراس</a:t>
            </a:r>
            <a:r>
              <a:rPr lang="en-US">
                <a:solidFill>
                  <a:srgbClr val="0000FF"/>
                </a:solidFill>
              </a:rPr>
              <a:t> </a:t>
            </a:r>
            <a:r>
              <a:rPr lang="en-US" b="1">
                <a:solidFill>
                  <a:srgbClr val="0000FF"/>
                </a:solidFill>
              </a:rPr>
              <a:t>(phobia)</a:t>
            </a:r>
            <a:r>
              <a:rPr lang="en-US">
                <a:solidFill>
                  <a:srgbClr val="0000FF"/>
                </a:solidFill>
              </a:rPr>
              <a:t>        </a:t>
            </a:r>
            <a:endParaRPr lang="fa-IR">
              <a:solidFill>
                <a:srgbClr val="0000FF"/>
              </a:solidFill>
            </a:endParaRPr>
          </a:p>
          <a:p>
            <a:pPr algn="just">
              <a:buFontTx/>
              <a:buNone/>
            </a:pPr>
            <a:r>
              <a:rPr lang="fa-IR">
                <a:solidFill>
                  <a:srgbClr val="0000FF"/>
                </a:solidFill>
              </a:rPr>
              <a:t>2- </a:t>
            </a:r>
            <a:r>
              <a:rPr lang="fa-IR" b="1">
                <a:solidFill>
                  <a:srgbClr val="0000FF"/>
                </a:solidFill>
              </a:rPr>
              <a:t>اختلال وحشتزدگی</a:t>
            </a:r>
            <a:r>
              <a:rPr lang="fa-IR">
                <a:solidFill>
                  <a:srgbClr val="0000FF"/>
                </a:solidFill>
              </a:rPr>
              <a:t> </a:t>
            </a:r>
            <a:r>
              <a:rPr lang="en-US" b="1">
                <a:solidFill>
                  <a:srgbClr val="0000FF"/>
                </a:solidFill>
              </a:rPr>
              <a:t>(panic)</a:t>
            </a:r>
            <a:r>
              <a:rPr lang="en-US">
                <a:solidFill>
                  <a:srgbClr val="0000FF"/>
                </a:solidFill>
              </a:rPr>
              <a:t>   </a:t>
            </a:r>
            <a:endParaRPr lang="fa-IR">
              <a:solidFill>
                <a:srgbClr val="0000FF"/>
              </a:solidFill>
            </a:endParaRPr>
          </a:p>
          <a:p>
            <a:pPr algn="just">
              <a:buFontTx/>
              <a:buNone/>
            </a:pPr>
            <a:r>
              <a:rPr lang="fa-IR">
                <a:solidFill>
                  <a:srgbClr val="0000FF"/>
                </a:solidFill>
              </a:rPr>
              <a:t>3- </a:t>
            </a:r>
            <a:r>
              <a:rPr lang="fa-IR" b="1">
                <a:solidFill>
                  <a:srgbClr val="0000FF"/>
                </a:solidFill>
              </a:rPr>
              <a:t>اختلال اضطراب فراگیر</a:t>
            </a:r>
            <a:r>
              <a:rPr lang="en-US" sz="2400" b="1">
                <a:solidFill>
                  <a:srgbClr val="0000FF"/>
                </a:solidFill>
                <a:effectLst>
                  <a:outerShdw blurRad="38100" dist="38100" dir="2700000" algn="tl">
                    <a:srgbClr val="C0C0C0"/>
                  </a:outerShdw>
                </a:effectLst>
              </a:rPr>
              <a:t>(generalized anxiety disorder-GAD-)</a:t>
            </a:r>
            <a:r>
              <a:rPr lang="fa-IR" sz="2400">
                <a:solidFill>
                  <a:srgbClr val="0000FF"/>
                </a:solidFill>
              </a:rPr>
              <a:t> </a:t>
            </a:r>
          </a:p>
          <a:p>
            <a:pPr algn="just">
              <a:buFontTx/>
              <a:buNone/>
            </a:pPr>
            <a:r>
              <a:rPr lang="fa-IR">
                <a:solidFill>
                  <a:srgbClr val="0000FF"/>
                </a:solidFill>
              </a:rPr>
              <a:t>4- </a:t>
            </a:r>
            <a:r>
              <a:rPr lang="fa-IR" b="1">
                <a:solidFill>
                  <a:srgbClr val="0000FF"/>
                </a:solidFill>
              </a:rPr>
              <a:t>اختلال فشار روانی حاد</a:t>
            </a:r>
            <a:r>
              <a:rPr lang="en-US" b="1">
                <a:solidFill>
                  <a:srgbClr val="0000FF"/>
                </a:solidFill>
              </a:rPr>
              <a:t>(acute stress)</a:t>
            </a:r>
            <a:r>
              <a:rPr lang="en-US">
                <a:solidFill>
                  <a:srgbClr val="0000FF"/>
                </a:solidFill>
              </a:rPr>
              <a:t> </a:t>
            </a:r>
            <a:endParaRPr lang="fa-IR">
              <a:solidFill>
                <a:srgbClr val="0000FF"/>
              </a:solidFill>
            </a:endParaRPr>
          </a:p>
          <a:p>
            <a:pPr algn="just">
              <a:buFontTx/>
              <a:buNone/>
            </a:pPr>
            <a:r>
              <a:rPr lang="fa-IR">
                <a:solidFill>
                  <a:srgbClr val="0000FF"/>
                </a:solidFill>
              </a:rPr>
              <a:t>5- </a:t>
            </a:r>
            <a:r>
              <a:rPr lang="fa-IR" b="1">
                <a:solidFill>
                  <a:srgbClr val="0000FF"/>
                </a:solidFill>
              </a:rPr>
              <a:t>اختلال وسواس فکری- عملی</a:t>
            </a:r>
            <a:r>
              <a:rPr lang="fa-IR">
                <a:solidFill>
                  <a:srgbClr val="0000FF"/>
                </a:solidFill>
              </a:rPr>
              <a:t> </a:t>
            </a:r>
            <a:r>
              <a:rPr lang="en-US" b="1">
                <a:solidFill>
                  <a:srgbClr val="0000FF"/>
                </a:solidFill>
              </a:rPr>
              <a:t>(OCD)</a:t>
            </a:r>
            <a:endParaRPr lang="fa-IR" b="1">
              <a:solidFill>
                <a:srgbClr val="0000FF"/>
              </a:solidFill>
            </a:endParaRPr>
          </a:p>
          <a:p>
            <a:pPr algn="just">
              <a:buFontTx/>
              <a:buNone/>
            </a:pPr>
            <a:r>
              <a:rPr lang="fa-IR">
                <a:solidFill>
                  <a:srgbClr val="0000FF"/>
                </a:solidFill>
              </a:rPr>
              <a:t>6- </a:t>
            </a:r>
            <a:r>
              <a:rPr lang="fa-IR" b="1">
                <a:solidFill>
                  <a:srgbClr val="0000FF"/>
                </a:solidFill>
              </a:rPr>
              <a:t>اختلال فشار روانی پس آسیبی</a:t>
            </a:r>
            <a:r>
              <a:rPr lang="en-US" b="1">
                <a:solidFill>
                  <a:srgbClr val="0000FF"/>
                </a:solidFill>
              </a:rPr>
              <a:t>(PTSD)</a:t>
            </a:r>
            <a:r>
              <a:rPr lang="en-US">
                <a:solidFill>
                  <a:srgbClr val="0000FF"/>
                </a:solidFill>
              </a:rPr>
              <a:t> </a:t>
            </a:r>
          </a:p>
        </p:txBody>
      </p:sp>
      <p:pic>
        <p:nvPicPr>
          <p:cNvPr id="9318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93188" name="Rectangle 4"/>
          <p:cNvSpPr>
            <a:spLocks noGrp="1" noChangeArrowheads="1"/>
          </p:cNvSpPr>
          <p:nvPr>
            <p:ph type="title"/>
          </p:nvPr>
        </p:nvSpPr>
        <p:spPr>
          <a:xfrm>
            <a:off x="971550" y="242888"/>
            <a:ext cx="7416800" cy="882650"/>
          </a:xfrm>
          <a:solidFill>
            <a:srgbClr val="B9C5E5"/>
          </a:solidFill>
          <a:ln/>
        </p:spPr>
        <p:txBody>
          <a:bodyPr/>
          <a:lstStyle/>
          <a:p>
            <a:r>
              <a:rPr lang="fa-IR" sz="3200" b="1">
                <a:effectLst>
                  <a:outerShdw blurRad="38100" dist="38100" dir="2700000" algn="tl">
                    <a:srgbClr val="FFFFFF"/>
                  </a:outerShdw>
                </a:effectLst>
              </a:rPr>
              <a:t>شش طبقه عمده اختلالات اضطرابی در</a:t>
            </a:r>
            <a:r>
              <a:rPr lang="en-US" sz="3200" b="1">
                <a:effectLst>
                  <a:outerShdw blurRad="38100" dist="38100" dir="2700000" algn="tl">
                    <a:srgbClr val="FFFFFF"/>
                  </a:outerShdw>
                </a:effectLst>
              </a:rPr>
              <a:t>DSM IV-TR</a:t>
            </a:r>
          </a:p>
        </p:txBody>
      </p:sp>
      <p:pic>
        <p:nvPicPr>
          <p:cNvPr id="93189" name="Picture 5" descr="gors%20x22"/>
          <p:cNvPicPr>
            <a:picLocks noChangeAspect="1" noChangeArrowheads="1"/>
          </p:cNvPicPr>
          <p:nvPr/>
        </p:nvPicPr>
        <p:blipFill>
          <a:blip r:embed="rId3"/>
          <a:srcRect/>
          <a:stretch>
            <a:fillRect/>
          </a:stretch>
        </p:blipFill>
        <p:spPr bwMode="auto">
          <a:xfrm>
            <a:off x="0" y="3716338"/>
            <a:ext cx="3132138" cy="3141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 calcmode="lin" valueType="num">
                                      <p:cBhvr>
                                        <p:cTn id="7" dur="2000" fill="hold"/>
                                        <p:tgtEl>
                                          <p:spTgt spid="9318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31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3186">
                                            <p:txEl>
                                              <p:pRg st="1" end="1"/>
                                            </p:txEl>
                                          </p:spTgt>
                                        </p:tgtEl>
                                        <p:attrNameLst>
                                          <p:attrName>style.visibility</p:attrName>
                                        </p:attrNameLst>
                                      </p:cBhvr>
                                      <p:to>
                                        <p:strVal val="visible"/>
                                      </p:to>
                                    </p:set>
                                    <p:anim calcmode="lin" valueType="num">
                                      <p:cBhvr>
                                        <p:cTn id="13" dur="2000" fill="hold"/>
                                        <p:tgtEl>
                                          <p:spTgt spid="9318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93186">
                                            <p:txEl>
                                              <p:pRg st="1" end="1"/>
                                            </p:txEl>
                                          </p:spTgt>
                                        </p:tgtEl>
                                        <p:attrNameLst>
                                          <p:attrName>ppt_h</p:attrName>
                                        </p:attrNameLst>
                                      </p:cBhvr>
                                      <p:tavLst>
                                        <p:tav tm="0">
                                          <p:val>
                                            <p:fltVal val="0"/>
                                          </p:val>
                                        </p:tav>
                                        <p:tav tm="100000">
                                          <p:val>
                                            <p:strVal val="#ppt_h"/>
                                          </p:val>
                                        </p:tav>
                                      </p:tavLst>
                                    </p:anim>
                                  </p:childTnLst>
                                </p:cTn>
                              </p:par>
                              <p:par>
                                <p:cTn id="15" presetID="32" presetClass="emph" presetSubtype="0" fill="hold" nodeType="withEffect">
                                  <p:stCondLst>
                                    <p:cond delay="0"/>
                                  </p:stCondLst>
                                  <p:childTnLst>
                                    <p:animClr clrSpc="rgb" dir="cw">
                                      <p:cBhvr override="childStyle">
                                        <p:cTn id="16" dur="300" fill="hold"/>
                                        <p:tgtEl>
                                          <p:spTgt spid="93189"/>
                                        </p:tgtEl>
                                        <p:attrNameLst>
                                          <p:attrName>style.color</p:attrName>
                                        </p:attrNameLst>
                                      </p:cBhvr>
                                      <p:to>
                                        <a:schemeClr val="accent2"/>
                                      </p:to>
                                    </p:animClr>
                                    <p:animClr clrSpc="rgb" dir="cw">
                                      <p:cBhvr>
                                        <p:cTn id="17" dur="300" fill="hold"/>
                                        <p:tgtEl>
                                          <p:spTgt spid="93189"/>
                                        </p:tgtEl>
                                        <p:attrNameLst>
                                          <p:attrName>fillcolor</p:attrName>
                                        </p:attrNameLst>
                                      </p:cBhvr>
                                      <p:to>
                                        <a:schemeClr val="accent2"/>
                                      </p:to>
                                    </p:animClr>
                                    <p:set>
                                      <p:cBhvr>
                                        <p:cTn id="18" dur="300" fill="hold"/>
                                        <p:tgtEl>
                                          <p:spTgt spid="93189"/>
                                        </p:tgtEl>
                                        <p:attrNameLst>
                                          <p:attrName>fill.type</p:attrName>
                                        </p:attrNameLst>
                                      </p:cBhvr>
                                      <p:to>
                                        <p:strVal val="solid"/>
                                      </p:to>
                                    </p:set>
                                    <p:set>
                                      <p:cBhvr>
                                        <p:cTn id="19" dur="300" fill="hold"/>
                                        <p:tgtEl>
                                          <p:spTgt spid="93189"/>
                                        </p:tgtEl>
                                        <p:attrNameLst>
                                          <p:attrName>fill.on</p:attrName>
                                        </p:attrNameLst>
                                      </p:cBhvr>
                                      <p:to>
                                        <p:strVal val="true"/>
                                      </p:to>
                                    </p:set>
                                    <p:animRot by="120000">
                                      <p:cBhvr>
                                        <p:cTn id="20" dur="300" fill="hold">
                                          <p:stCondLst>
                                            <p:cond delay="0"/>
                                          </p:stCondLst>
                                        </p:cTn>
                                        <p:tgtEl>
                                          <p:spTgt spid="93189"/>
                                        </p:tgtEl>
                                        <p:attrNameLst>
                                          <p:attrName>r</p:attrName>
                                        </p:attrNameLst>
                                      </p:cBhvr>
                                    </p:animRot>
                                    <p:animRot by="-240000">
                                      <p:cBhvr>
                                        <p:cTn id="21" dur="600" fill="hold">
                                          <p:stCondLst>
                                            <p:cond delay="600"/>
                                          </p:stCondLst>
                                        </p:cTn>
                                        <p:tgtEl>
                                          <p:spTgt spid="93189"/>
                                        </p:tgtEl>
                                        <p:attrNameLst>
                                          <p:attrName>r</p:attrName>
                                        </p:attrNameLst>
                                      </p:cBhvr>
                                    </p:animRot>
                                    <p:animRot by="240000">
                                      <p:cBhvr>
                                        <p:cTn id="22" dur="600" fill="hold">
                                          <p:stCondLst>
                                            <p:cond delay="1200"/>
                                          </p:stCondLst>
                                        </p:cTn>
                                        <p:tgtEl>
                                          <p:spTgt spid="93189"/>
                                        </p:tgtEl>
                                        <p:attrNameLst>
                                          <p:attrName>r</p:attrName>
                                        </p:attrNameLst>
                                      </p:cBhvr>
                                    </p:animRot>
                                    <p:animRot by="-240000">
                                      <p:cBhvr>
                                        <p:cTn id="23" dur="600" fill="hold">
                                          <p:stCondLst>
                                            <p:cond delay="1800"/>
                                          </p:stCondLst>
                                        </p:cTn>
                                        <p:tgtEl>
                                          <p:spTgt spid="93189"/>
                                        </p:tgtEl>
                                        <p:attrNameLst>
                                          <p:attrName>r</p:attrName>
                                        </p:attrNameLst>
                                      </p:cBhvr>
                                    </p:animRot>
                                    <p:animRot by="120000">
                                      <p:cBhvr>
                                        <p:cTn id="24" dur="600" fill="hold">
                                          <p:stCondLst>
                                            <p:cond delay="2400"/>
                                          </p:stCondLst>
                                        </p:cTn>
                                        <p:tgtEl>
                                          <p:spTgt spid="9318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3186">
                                            <p:txEl>
                                              <p:pRg st="2" end="2"/>
                                            </p:txEl>
                                          </p:spTgt>
                                        </p:tgtEl>
                                        <p:attrNameLst>
                                          <p:attrName>style.visibility</p:attrName>
                                        </p:attrNameLst>
                                      </p:cBhvr>
                                      <p:to>
                                        <p:strVal val="visible"/>
                                      </p:to>
                                    </p:set>
                                    <p:anim calcmode="lin" valueType="num">
                                      <p:cBhvr>
                                        <p:cTn id="29" dur="2000" fill="hold"/>
                                        <p:tgtEl>
                                          <p:spTgt spid="93186">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931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93186">
                                            <p:txEl>
                                              <p:pRg st="3" end="3"/>
                                            </p:txEl>
                                          </p:spTgt>
                                        </p:tgtEl>
                                        <p:attrNameLst>
                                          <p:attrName>style.visibility</p:attrName>
                                        </p:attrNameLst>
                                      </p:cBhvr>
                                      <p:to>
                                        <p:strVal val="visible"/>
                                      </p:to>
                                    </p:set>
                                    <p:anim calcmode="lin" valueType="num">
                                      <p:cBhvr>
                                        <p:cTn id="35" dur="2000" fill="hold"/>
                                        <p:tgtEl>
                                          <p:spTgt spid="93186">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9318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3186">
                                            <p:txEl>
                                              <p:pRg st="4" end="4"/>
                                            </p:txEl>
                                          </p:spTgt>
                                        </p:tgtEl>
                                        <p:attrNameLst>
                                          <p:attrName>style.visibility</p:attrName>
                                        </p:attrNameLst>
                                      </p:cBhvr>
                                      <p:to>
                                        <p:strVal val="visible"/>
                                      </p:to>
                                    </p:set>
                                    <p:anim calcmode="lin" valueType="num">
                                      <p:cBhvr>
                                        <p:cTn id="41" dur="2000" fill="hold"/>
                                        <p:tgtEl>
                                          <p:spTgt spid="93186">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9318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93186">
                                            <p:txEl>
                                              <p:pRg st="5" end="5"/>
                                            </p:txEl>
                                          </p:spTgt>
                                        </p:tgtEl>
                                        <p:attrNameLst>
                                          <p:attrName>style.visibility</p:attrName>
                                        </p:attrNameLst>
                                      </p:cBhvr>
                                      <p:to>
                                        <p:strVal val="visible"/>
                                      </p:to>
                                    </p:set>
                                    <p:anim calcmode="lin" valueType="num">
                                      <p:cBhvr>
                                        <p:cTn id="47" dur="2000" fill="hold"/>
                                        <p:tgtEl>
                                          <p:spTgt spid="93186">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9318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amma/>
                <a:tint val="33725"/>
                <a:invGamma/>
              </a:srgbClr>
            </a:gs>
            <a:gs pos="100000">
              <a:srgbClr val="FF66FF"/>
            </a:gs>
          </a:gsLst>
          <a:lin ang="5400000" scaled="1"/>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0" y="1773238"/>
            <a:ext cx="9144000" cy="4895850"/>
          </a:xfrm>
          <a:noFill/>
        </p:spPr>
        <p:txBody>
          <a:bodyPr/>
          <a:lstStyle/>
          <a:p>
            <a:pPr algn="just">
              <a:buFontTx/>
              <a:buNone/>
            </a:pPr>
            <a:r>
              <a:rPr lang="fa-IR" b="1"/>
              <a:t> </a:t>
            </a:r>
            <a:r>
              <a:rPr lang="fa-IR" b="1">
                <a:solidFill>
                  <a:srgbClr val="FF3300"/>
                </a:solidFill>
              </a:rPr>
              <a:t> - </a:t>
            </a:r>
            <a:r>
              <a:rPr lang="fa-IR" b="1"/>
              <a:t>نوعی اجتناب ناراحت کننده و ناشی از ترس است که تناسبی با میزان خطر موجود در یک</a:t>
            </a:r>
            <a:r>
              <a:rPr lang="en-US"/>
              <a:t> </a:t>
            </a:r>
            <a:r>
              <a:rPr lang="fa-IR" b="1"/>
              <a:t>شی یا یک موقعیت خاص ندارد و بیمار آن را بی پایه می داند و به قدری ناراحت کننده باشد که منجر به آشفتگی زندگی شخص شود.</a:t>
            </a:r>
          </a:p>
        </p:txBody>
      </p:sp>
      <p:pic>
        <p:nvPicPr>
          <p:cNvPr id="9421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94212" name="Rectangle 4"/>
          <p:cNvSpPr>
            <a:spLocks noGrp="1" noChangeArrowheads="1"/>
          </p:cNvSpPr>
          <p:nvPr>
            <p:ph type="title"/>
          </p:nvPr>
        </p:nvSpPr>
        <p:spPr>
          <a:xfrm>
            <a:off x="971550" y="242888"/>
            <a:ext cx="7416800" cy="1241425"/>
          </a:xfrm>
          <a:solidFill>
            <a:srgbClr val="B9C5E5"/>
          </a:solidFill>
          <a:ln/>
        </p:spPr>
        <p:txBody>
          <a:bodyPr/>
          <a:lstStyle/>
          <a:p>
            <a:r>
              <a:rPr lang="fa-IR" b="1">
                <a:effectLst>
                  <a:outerShdw blurRad="38100" dist="38100" dir="2700000" algn="tl">
                    <a:srgbClr val="FFFFFF"/>
                  </a:outerShdw>
                </a:effectLst>
              </a:rPr>
              <a:t>فوبی</a:t>
            </a:r>
            <a:r>
              <a:rPr lang="en-US" b="1">
                <a:effectLst>
                  <a:outerShdw blurRad="38100" dist="38100" dir="2700000" algn="tl">
                    <a:srgbClr val="FFFFFF"/>
                  </a:outerShdw>
                </a:effectLst>
              </a:rPr>
              <a:t>  (phobia)</a:t>
            </a:r>
            <a:r>
              <a:rPr lang="en-US"/>
              <a:t> </a:t>
            </a:r>
          </a:p>
        </p:txBody>
      </p:sp>
      <p:pic>
        <p:nvPicPr>
          <p:cNvPr id="94213" name="Picture 5" descr="ab"/>
          <p:cNvPicPr>
            <a:picLocks noChangeAspect="1" noChangeArrowheads="1"/>
          </p:cNvPicPr>
          <p:nvPr/>
        </p:nvPicPr>
        <p:blipFill>
          <a:blip r:embed="rId3"/>
          <a:srcRect/>
          <a:stretch>
            <a:fillRect/>
          </a:stretch>
        </p:blipFill>
        <p:spPr bwMode="auto">
          <a:xfrm>
            <a:off x="0" y="3779838"/>
            <a:ext cx="2738438" cy="3033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94212"/>
                                        </p:tgtEl>
                                        <p:attrNameLst>
                                          <p:attrName>style.visibility</p:attrName>
                                        </p:attrNameLst>
                                      </p:cBhvr>
                                      <p:to>
                                        <p:strVal val="visible"/>
                                      </p:to>
                                    </p:set>
                                    <p:animEffect transition="in" filter="wipe(down)">
                                      <p:cBhvr>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4210">
                                            <p:txEl>
                                              <p:pRg st="0" end="0"/>
                                            </p:txEl>
                                          </p:spTgt>
                                        </p:tgtEl>
                                        <p:attrNameLst>
                                          <p:attrName>style.visibility</p:attrName>
                                        </p:attrNameLst>
                                      </p:cBhvr>
                                      <p:to>
                                        <p:strVal val="visible"/>
                                      </p:to>
                                    </p:set>
                                    <p:anim calcmode="lin" valueType="num">
                                      <p:cBhvr>
                                        <p:cTn id="12" dur="2000" fill="hold"/>
                                        <p:tgtEl>
                                          <p:spTgt spid="94210">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94210">
                                            <p:txEl>
                                              <p:pRg st="0" end="0"/>
                                            </p:txEl>
                                          </p:spTgt>
                                        </p:tgtEl>
                                        <p:attrNameLst>
                                          <p:attrName>ppt_h</p:attrName>
                                        </p:attrNameLst>
                                      </p:cBhvr>
                                      <p:tavLst>
                                        <p:tav tm="0">
                                          <p:val>
                                            <p:flt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94213"/>
                                        </p:tgtEl>
                                        <p:attrNameLst>
                                          <p:attrName>style.visibility</p:attrName>
                                        </p:attrNameLst>
                                      </p:cBhvr>
                                      <p:to>
                                        <p:strVal val="visible"/>
                                      </p:to>
                                    </p:set>
                                    <p:animEffect transition="in" filter="fade">
                                      <p:cBhvr>
                                        <p:cTn id="16" dur="50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P spid="9421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body" idx="1"/>
          </p:nvPr>
        </p:nvSpPr>
        <p:spPr>
          <a:xfrm>
            <a:off x="144463" y="1773238"/>
            <a:ext cx="8820150" cy="2519362"/>
          </a:xfrm>
          <a:noFill/>
        </p:spPr>
        <p:txBody>
          <a:bodyPr/>
          <a:lstStyle/>
          <a:p>
            <a:pPr algn="just">
              <a:buFontTx/>
              <a:buNone/>
            </a:pPr>
            <a:r>
              <a:rPr lang="fa-IR" b="1"/>
              <a:t> </a:t>
            </a:r>
            <a:r>
              <a:rPr lang="fa-IR" b="1">
                <a:solidFill>
                  <a:srgbClr val="FF3300"/>
                </a:solidFill>
              </a:rPr>
              <a:t> - </a:t>
            </a:r>
            <a:r>
              <a:rPr lang="fa-IR" b="1">
                <a:solidFill>
                  <a:srgbClr val="FF0000"/>
                </a:solidFill>
                <a:effectLst>
                  <a:outerShdw blurRad="38100" dist="38100" dir="2700000" algn="tl">
                    <a:srgbClr val="C0C0C0"/>
                  </a:outerShdw>
                </a:effectLst>
              </a:rPr>
              <a:t>رایج ترین فوبی ها:</a:t>
            </a:r>
          </a:p>
          <a:p>
            <a:r>
              <a:rPr lang="fa-IR" b="1"/>
              <a:t>فوبی از مکان های بسته</a:t>
            </a:r>
          </a:p>
          <a:p>
            <a:r>
              <a:rPr lang="fa-IR" b="1"/>
              <a:t>آگورافوبی یا ترس از مکان های عمومی</a:t>
            </a:r>
          </a:p>
          <a:p>
            <a:r>
              <a:rPr lang="fa-IR" b="1"/>
              <a:t>فوبی از ارتفاعات</a:t>
            </a:r>
            <a:r>
              <a:rPr lang="en-US"/>
              <a:t> </a:t>
            </a:r>
          </a:p>
        </p:txBody>
      </p:sp>
      <p:pic>
        <p:nvPicPr>
          <p:cNvPr id="21299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12996" name="Rectangle 4"/>
          <p:cNvSpPr>
            <a:spLocks noGrp="1" noChangeArrowheads="1"/>
          </p:cNvSpPr>
          <p:nvPr>
            <p:ph type="title"/>
          </p:nvPr>
        </p:nvSpPr>
        <p:spPr>
          <a:xfrm>
            <a:off x="971550" y="242888"/>
            <a:ext cx="7416800" cy="1241425"/>
          </a:xfrm>
          <a:solidFill>
            <a:srgbClr val="B9C5E5"/>
          </a:solidFill>
          <a:ln/>
        </p:spPr>
        <p:txBody>
          <a:bodyPr/>
          <a:lstStyle/>
          <a:p>
            <a:r>
              <a:rPr lang="fa-IR" b="1">
                <a:effectLst>
                  <a:outerShdw blurRad="38100" dist="38100" dir="2700000" algn="tl">
                    <a:srgbClr val="FFFFFF"/>
                  </a:outerShdw>
                </a:effectLst>
              </a:rPr>
              <a:t>فوبی</a:t>
            </a:r>
            <a:r>
              <a:rPr lang="en-US" b="1">
                <a:effectLst>
                  <a:outerShdw blurRad="38100" dist="38100" dir="2700000" algn="tl">
                    <a:srgbClr val="FFFFFF"/>
                  </a:outerShdw>
                </a:effectLst>
              </a:rPr>
              <a:t>  (phobia)</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2994">
                                            <p:txEl>
                                              <p:pRg st="0" end="0"/>
                                            </p:txEl>
                                          </p:spTgt>
                                        </p:tgtEl>
                                        <p:attrNameLst>
                                          <p:attrName>style.visibility</p:attrName>
                                        </p:attrNameLst>
                                      </p:cBhvr>
                                      <p:to>
                                        <p:strVal val="visible"/>
                                      </p:to>
                                    </p:set>
                                    <p:anim calcmode="lin" valueType="num">
                                      <p:cBhvr>
                                        <p:cTn id="7" dur="2000" fill="hold"/>
                                        <p:tgtEl>
                                          <p:spTgt spid="21299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129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2994">
                                            <p:txEl>
                                              <p:pRg st="1" end="1"/>
                                            </p:txEl>
                                          </p:spTgt>
                                        </p:tgtEl>
                                        <p:attrNameLst>
                                          <p:attrName>style.visibility</p:attrName>
                                        </p:attrNameLst>
                                      </p:cBhvr>
                                      <p:to>
                                        <p:strVal val="visible"/>
                                      </p:to>
                                    </p:set>
                                    <p:anim calcmode="lin" valueType="num">
                                      <p:cBhvr>
                                        <p:cTn id="13" dur="2000" fill="hold"/>
                                        <p:tgtEl>
                                          <p:spTgt spid="21299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21299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2994">
                                            <p:txEl>
                                              <p:pRg st="2" end="2"/>
                                            </p:txEl>
                                          </p:spTgt>
                                        </p:tgtEl>
                                        <p:attrNameLst>
                                          <p:attrName>style.visibility</p:attrName>
                                        </p:attrNameLst>
                                      </p:cBhvr>
                                      <p:to>
                                        <p:strVal val="visible"/>
                                      </p:to>
                                    </p:set>
                                    <p:anim calcmode="lin" valueType="num">
                                      <p:cBhvr>
                                        <p:cTn id="19" dur="2000" fill="hold"/>
                                        <p:tgtEl>
                                          <p:spTgt spid="212994">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21299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2994">
                                            <p:txEl>
                                              <p:pRg st="3" end="3"/>
                                            </p:txEl>
                                          </p:spTgt>
                                        </p:tgtEl>
                                        <p:attrNameLst>
                                          <p:attrName>style.visibility</p:attrName>
                                        </p:attrNameLst>
                                      </p:cBhvr>
                                      <p:to>
                                        <p:strVal val="visible"/>
                                      </p:to>
                                    </p:set>
                                    <p:anim calcmode="lin" valueType="num">
                                      <p:cBhvr>
                                        <p:cTn id="25" dur="2000" fill="hold"/>
                                        <p:tgtEl>
                                          <p:spTgt spid="212994">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21299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107950" y="692150"/>
            <a:ext cx="8893175" cy="3673475"/>
          </a:xfrm>
        </p:spPr>
        <p:txBody>
          <a:bodyPr/>
          <a:lstStyle/>
          <a:p>
            <a:pPr algn="just">
              <a:buFontTx/>
              <a:buNone/>
            </a:pPr>
            <a:r>
              <a:rPr lang="fa-IR" b="1"/>
              <a:t> </a:t>
            </a:r>
            <a:r>
              <a:rPr lang="fa-IR" b="1">
                <a:solidFill>
                  <a:srgbClr val="FF3300"/>
                </a:solidFill>
              </a:rPr>
              <a:t> - </a:t>
            </a:r>
            <a:r>
              <a:rPr lang="fa-IR" b="1"/>
              <a:t>فوبی های خاص</a:t>
            </a:r>
            <a:r>
              <a:rPr lang="fa-IR"/>
              <a:t> </a:t>
            </a:r>
            <a:r>
              <a:rPr lang="en-US"/>
              <a:t>(especific phobia)</a:t>
            </a:r>
          </a:p>
          <a:p>
            <a:pPr algn="just">
              <a:buFontTx/>
              <a:buNone/>
            </a:pPr>
            <a:r>
              <a:rPr lang="fa-IR"/>
              <a:t>  </a:t>
            </a:r>
            <a:r>
              <a:rPr lang="fa-IR" b="1"/>
              <a:t>ترس نا موجهی هستند که در اثر حضور یا پیش بینی یک</a:t>
            </a:r>
            <a:r>
              <a:rPr lang="en-US"/>
              <a:t> </a:t>
            </a:r>
            <a:r>
              <a:rPr lang="fa-IR"/>
              <a:t> </a:t>
            </a:r>
            <a:r>
              <a:rPr lang="fa-IR" b="1" i="1">
                <a:solidFill>
                  <a:srgbClr val="FF0000"/>
                </a:solidFill>
                <a:effectLst>
                  <a:outerShdw blurRad="38100" dist="38100" dir="2700000" algn="tl">
                    <a:srgbClr val="C0C0C0"/>
                  </a:outerShdw>
                </a:effectLst>
              </a:rPr>
              <a:t>موضوع یا موقعیت خاص</a:t>
            </a:r>
            <a:r>
              <a:rPr lang="fa-IR" b="1"/>
              <a:t>  به وجود می آیند</a:t>
            </a:r>
            <a:r>
              <a:rPr lang="fa-IR"/>
              <a:t>.</a:t>
            </a:r>
          </a:p>
          <a:p>
            <a:pPr algn="just">
              <a:buFontTx/>
              <a:buNone/>
            </a:pPr>
            <a:r>
              <a:rPr lang="fa-IR"/>
              <a:t> در</a:t>
            </a:r>
            <a:r>
              <a:rPr lang="en-AU" b="1"/>
              <a:t>DSM-IV-TR</a:t>
            </a:r>
            <a:r>
              <a:rPr lang="en-US"/>
              <a:t> </a:t>
            </a:r>
            <a:r>
              <a:rPr lang="fa-IR"/>
              <a:t> </a:t>
            </a:r>
            <a:r>
              <a:rPr lang="fa-IR" b="1">
                <a:solidFill>
                  <a:srgbClr val="FF0000"/>
                </a:solidFill>
              </a:rPr>
              <a:t>فوبی های خاص</a:t>
            </a:r>
            <a:r>
              <a:rPr lang="fa-IR" b="1"/>
              <a:t> به چند نوع فرعی تقسیم شده است: </a:t>
            </a:r>
          </a:p>
          <a:p>
            <a:pPr algn="just">
              <a:buFontTx/>
              <a:buNone/>
            </a:pPr>
            <a:r>
              <a:rPr lang="fa-IR" b="1"/>
              <a:t>     </a:t>
            </a:r>
            <a:r>
              <a:rPr lang="fa-IR" b="1">
                <a:solidFill>
                  <a:srgbClr val="0000FF"/>
                </a:solidFill>
                <a:effectLst>
                  <a:outerShdw blurRad="38100" dist="38100" dir="2700000" algn="tl">
                    <a:srgbClr val="C0C0C0"/>
                  </a:outerShdw>
                </a:effectLst>
              </a:rPr>
              <a:t>خون- جراحت- تزریق – موقعیتها</a:t>
            </a:r>
            <a:r>
              <a:rPr lang="en-US" b="1">
                <a:solidFill>
                  <a:srgbClr val="0000FF"/>
                </a:solidFill>
                <a:effectLst>
                  <a:outerShdw blurRad="38100" dist="38100" dir="2700000" algn="tl">
                    <a:srgbClr val="C0C0C0"/>
                  </a:outerShdw>
                </a:effectLst>
              </a:rPr>
              <a:t>  </a:t>
            </a:r>
            <a:r>
              <a:rPr lang="fa-IR" b="1">
                <a:solidFill>
                  <a:srgbClr val="0000FF"/>
                </a:solidFill>
                <a:effectLst>
                  <a:outerShdw blurRad="38100" dist="38100" dir="2700000" algn="tl">
                    <a:srgbClr val="C0C0C0"/>
                  </a:outerShdw>
                </a:effectLst>
              </a:rPr>
              <a:t>-حیوانات و محیط طبیعی</a:t>
            </a:r>
            <a:r>
              <a:rPr lang="fa-IR">
                <a:solidFill>
                  <a:srgbClr val="0000FF"/>
                </a:solidFill>
              </a:rPr>
              <a:t> </a:t>
            </a:r>
            <a:endParaRPr lang="en-US">
              <a:solidFill>
                <a:srgbClr val="0000FF"/>
              </a:solidFill>
            </a:endParaRPr>
          </a:p>
        </p:txBody>
      </p:sp>
      <p:pic>
        <p:nvPicPr>
          <p:cNvPr id="95235"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 calcmode="lin" valueType="num">
                                      <p:cBhvr>
                                        <p:cTn id="7" dur="2000" fill="hold"/>
                                        <p:tgtEl>
                                          <p:spTgt spid="9523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52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5234">
                                            <p:txEl>
                                              <p:pRg st="1" end="1"/>
                                            </p:txEl>
                                          </p:spTgt>
                                        </p:tgtEl>
                                        <p:attrNameLst>
                                          <p:attrName>style.visibility</p:attrName>
                                        </p:attrNameLst>
                                      </p:cBhvr>
                                      <p:to>
                                        <p:strVal val="visible"/>
                                      </p:to>
                                    </p:set>
                                    <p:anim calcmode="lin" valueType="num">
                                      <p:cBhvr>
                                        <p:cTn id="13" dur="2000" fill="hold"/>
                                        <p:tgtEl>
                                          <p:spTgt spid="9523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9523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5234">
                                            <p:txEl>
                                              <p:pRg st="2" end="2"/>
                                            </p:txEl>
                                          </p:spTgt>
                                        </p:tgtEl>
                                        <p:attrNameLst>
                                          <p:attrName>style.visibility</p:attrName>
                                        </p:attrNameLst>
                                      </p:cBhvr>
                                      <p:to>
                                        <p:strVal val="visible"/>
                                      </p:to>
                                    </p:set>
                                    <p:anim calcmode="lin" valueType="num">
                                      <p:cBhvr>
                                        <p:cTn id="19" dur="2000" fill="hold"/>
                                        <p:tgtEl>
                                          <p:spTgt spid="95234">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952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5234">
                                            <p:txEl>
                                              <p:pRg st="3" end="3"/>
                                            </p:txEl>
                                          </p:spTgt>
                                        </p:tgtEl>
                                        <p:attrNameLst>
                                          <p:attrName>style.visibility</p:attrName>
                                        </p:attrNameLst>
                                      </p:cBhvr>
                                      <p:to>
                                        <p:strVal val="visible"/>
                                      </p:to>
                                    </p:set>
                                    <p:anim calcmode="lin" valueType="num">
                                      <p:cBhvr>
                                        <p:cTn id="25" dur="2000" fill="hold"/>
                                        <p:tgtEl>
                                          <p:spTgt spid="95234">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9523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66FFFF">
                <a:gamma/>
                <a:tint val="0"/>
                <a:invGamma/>
              </a:srgbClr>
            </a:gs>
            <a:gs pos="100000">
              <a:srgbClr val="66FFFF"/>
            </a:gs>
          </a:gsLst>
          <a:lin ang="2700000" scaled="1"/>
        </a:gradFill>
        <a:effectLst/>
      </p:bgPr>
    </p:bg>
    <p:spTree>
      <p:nvGrpSpPr>
        <p:cNvPr id="1" name=""/>
        <p:cNvGrpSpPr/>
        <p:nvPr/>
      </p:nvGrpSpPr>
      <p:grpSpPr>
        <a:xfrm>
          <a:off x="0" y="0"/>
          <a:ext cx="0" cy="0"/>
          <a:chOff x="0" y="0"/>
          <a:chExt cx="0" cy="0"/>
        </a:xfrm>
      </p:grpSpPr>
      <p:pic>
        <p:nvPicPr>
          <p:cNvPr id="19046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90468" name="Text Box 4"/>
          <p:cNvSpPr txBox="1">
            <a:spLocks noChangeArrowheads="1"/>
          </p:cNvSpPr>
          <p:nvPr/>
        </p:nvSpPr>
        <p:spPr bwMode="auto">
          <a:xfrm>
            <a:off x="179388" y="1412875"/>
            <a:ext cx="8642350" cy="2930525"/>
          </a:xfrm>
          <a:prstGeom prst="rect">
            <a:avLst/>
          </a:prstGeom>
          <a:noFill/>
          <a:ln w="9525">
            <a:noFill/>
            <a:miter lim="800000"/>
            <a:headEnd/>
            <a:tailEnd/>
          </a:ln>
          <a:effectLst/>
        </p:spPr>
        <p:txBody>
          <a:bodyPr>
            <a:spAutoFit/>
          </a:bodyPr>
          <a:lstStyle/>
          <a:p>
            <a:pPr>
              <a:spcBef>
                <a:spcPct val="50000"/>
              </a:spcBef>
              <a:buFontTx/>
              <a:buChar char="-"/>
            </a:pPr>
            <a:r>
              <a:rPr lang="fa-IR" sz="3200">
                <a:solidFill>
                  <a:srgbClr val="FF0000"/>
                </a:solidFill>
              </a:rPr>
              <a:t> قرون تاریکی و دیو شناسی</a:t>
            </a:r>
            <a:r>
              <a:rPr lang="fa-IR" sz="3200" b="0">
                <a:solidFill>
                  <a:srgbClr val="FF0000"/>
                </a:solidFill>
              </a:rPr>
              <a:t> </a:t>
            </a:r>
          </a:p>
          <a:p>
            <a:pPr>
              <a:spcBef>
                <a:spcPct val="50000"/>
              </a:spcBef>
              <a:buFontTx/>
              <a:buChar char="-"/>
            </a:pPr>
            <a:r>
              <a:rPr lang="fa-IR" sz="2400"/>
              <a:t> </a:t>
            </a:r>
            <a:r>
              <a:rPr lang="fa-IR" sz="2800"/>
              <a:t>تعقیب و آزار جادوگران</a:t>
            </a:r>
          </a:p>
          <a:p>
            <a:pPr>
              <a:spcBef>
                <a:spcPct val="50000"/>
              </a:spcBef>
              <a:buFontTx/>
              <a:buChar char="-"/>
            </a:pPr>
            <a:r>
              <a:rPr lang="fa-IR" sz="2800"/>
              <a:t> جادوگری و بیماری روانی : - گسترش تیمارستانها : بیماریتانهای روانی بیت اللحم(1243 میلادی) و انگلستان(1547 میلادی)</a:t>
            </a:r>
          </a:p>
          <a:p>
            <a:pPr>
              <a:spcBef>
                <a:spcPct val="50000"/>
              </a:spcBef>
              <a:buFontTx/>
              <a:buChar char="-"/>
            </a:pPr>
            <a:r>
              <a:rPr lang="fa-IR" sz="2800">
                <a:solidFill>
                  <a:srgbClr val="FF0000"/>
                </a:solidFill>
              </a:rPr>
              <a:t> فرضیه ها و درمانهای بنجامین</a:t>
            </a:r>
            <a:r>
              <a:rPr lang="en-US" sz="2800">
                <a:solidFill>
                  <a:srgbClr val="FF0000"/>
                </a:solidFill>
              </a:rPr>
              <a:t> </a:t>
            </a:r>
            <a:r>
              <a:rPr lang="fa-IR" sz="2800">
                <a:solidFill>
                  <a:srgbClr val="FF0000"/>
                </a:solidFill>
              </a:rPr>
              <a:t> راش پدر روان پزشکی آمریکا</a:t>
            </a:r>
            <a:endParaRPr 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p:cTn id="7" dur="2000" fill="hold"/>
                                        <p:tgtEl>
                                          <p:spTgt spid="190468"/>
                                        </p:tgtEl>
                                        <p:attrNameLst>
                                          <p:attrName>ppt_w</p:attrName>
                                        </p:attrNameLst>
                                      </p:cBhvr>
                                      <p:tavLst>
                                        <p:tav tm="0">
                                          <p:val>
                                            <p:fltVal val="0"/>
                                          </p:val>
                                        </p:tav>
                                        <p:tav tm="100000">
                                          <p:val>
                                            <p:strVal val="#ppt_w"/>
                                          </p:val>
                                        </p:tav>
                                      </p:tavLst>
                                    </p:anim>
                                    <p:anim calcmode="lin" valueType="num">
                                      <p:cBhvr>
                                        <p:cTn id="8" dur="2000" fill="hold"/>
                                        <p:tgtEl>
                                          <p:spTgt spid="190468"/>
                                        </p:tgtEl>
                                        <p:attrNameLst>
                                          <p:attrName>ppt_h</p:attrName>
                                        </p:attrNameLst>
                                      </p:cBhvr>
                                      <p:tavLst>
                                        <p:tav tm="0">
                                          <p:val>
                                            <p:fltVal val="0"/>
                                          </p:val>
                                        </p:tav>
                                        <p:tav tm="100000">
                                          <p:val>
                                            <p:strVal val="#ppt_h"/>
                                          </p:val>
                                        </p:tav>
                                      </p:tavLst>
                                    </p:anim>
                                    <p:anim calcmode="lin" valueType="num">
                                      <p:cBhvr>
                                        <p:cTn id="9" dur="2000" fill="hold"/>
                                        <p:tgtEl>
                                          <p:spTgt spid="190468"/>
                                        </p:tgtEl>
                                        <p:attrNameLst>
                                          <p:attrName>ppt_x</p:attrName>
                                        </p:attrNameLst>
                                      </p:cBhvr>
                                      <p:tavLst>
                                        <p:tav tm="0">
                                          <p:val>
                                            <p:fltVal val="0.5"/>
                                          </p:val>
                                        </p:tav>
                                        <p:tav tm="100000">
                                          <p:val>
                                            <p:strVal val="#ppt_x"/>
                                          </p:val>
                                        </p:tav>
                                      </p:tavLst>
                                    </p:anim>
                                    <p:anim calcmode="lin" valueType="num">
                                      <p:cBhvr>
                                        <p:cTn id="10" dur="2000" fill="hold"/>
                                        <p:tgtEl>
                                          <p:spTgt spid="1904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50000">
              <a:schemeClr val="bg1"/>
            </a:gs>
            <a:gs pos="100000">
              <a:srgbClr val="66CCFF"/>
            </a:gs>
          </a:gsLst>
          <a:lin ang="0" scaled="1"/>
        </a:gra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179388" y="1627188"/>
            <a:ext cx="8605837" cy="2665412"/>
          </a:xfrm>
        </p:spPr>
        <p:txBody>
          <a:bodyPr/>
          <a:lstStyle/>
          <a:p>
            <a:pPr algn="just">
              <a:buFontTx/>
              <a:buNone/>
            </a:pPr>
            <a:r>
              <a:rPr lang="fa-IR" b="1"/>
              <a:t> </a:t>
            </a:r>
            <a:r>
              <a:rPr lang="fa-IR" b="1">
                <a:solidFill>
                  <a:srgbClr val="FF3300"/>
                </a:solidFill>
              </a:rPr>
              <a:t> - </a:t>
            </a:r>
            <a:r>
              <a:rPr lang="fa-IR" sz="4800" b="1">
                <a:solidFill>
                  <a:srgbClr val="990000"/>
                </a:solidFill>
                <a:effectLst>
                  <a:outerShdw blurRad="38100" dist="38100" dir="2700000" algn="tl">
                    <a:srgbClr val="C0C0C0"/>
                  </a:outerShdw>
                </a:effectLst>
              </a:rPr>
              <a:t>فوبی اجتماعی :</a:t>
            </a:r>
            <a:r>
              <a:rPr lang="fa-IR" sz="4800" b="1"/>
              <a:t> </a:t>
            </a:r>
          </a:p>
          <a:p>
            <a:pPr algn="just">
              <a:buFontTx/>
              <a:buNone/>
            </a:pPr>
            <a:r>
              <a:rPr lang="fa-IR" b="1"/>
              <a:t>  </a:t>
            </a:r>
            <a:r>
              <a:rPr lang="fa-IR" b="1">
                <a:solidFill>
                  <a:srgbClr val="990099"/>
                </a:solidFill>
              </a:rPr>
              <a:t>ترس غیر منطقی و پایداری که معمولاً به خاطر دیگران به وجود می آید،شدیداً توانکاه است،نرخ خود کشی در میان این افراد بالاتر از سایر اختلالا ت این طبقه است . </a:t>
            </a:r>
            <a:endParaRPr lang="en-US" b="1">
              <a:solidFill>
                <a:srgbClr val="0000FF"/>
              </a:solidFill>
            </a:endParaRPr>
          </a:p>
        </p:txBody>
      </p:sp>
      <p:pic>
        <p:nvPicPr>
          <p:cNvPr id="9728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p:cTn id="7" dur="2000" fill="hold"/>
                                        <p:tgtEl>
                                          <p:spTgt spid="9728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728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7282">
                                            <p:txEl>
                                              <p:pRg st="1" end="1"/>
                                            </p:txEl>
                                          </p:spTgt>
                                        </p:tgtEl>
                                        <p:attrNameLst>
                                          <p:attrName>style.visibility</p:attrName>
                                        </p:attrNameLst>
                                      </p:cBhvr>
                                      <p:to>
                                        <p:strVal val="visible"/>
                                      </p:to>
                                    </p:set>
                                    <p:anim calcmode="lin" valueType="num">
                                      <p:cBhvr>
                                        <p:cTn id="13" dur="2000" fill="hold"/>
                                        <p:tgtEl>
                                          <p:spTgt spid="97282">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9728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body" idx="1"/>
          </p:nvPr>
        </p:nvSpPr>
        <p:spPr>
          <a:xfrm>
            <a:off x="250825" y="1123950"/>
            <a:ext cx="8605838" cy="3889375"/>
          </a:xfrm>
        </p:spPr>
        <p:txBody>
          <a:bodyPr/>
          <a:lstStyle/>
          <a:p>
            <a:pPr algn="just">
              <a:buFontTx/>
              <a:buNone/>
            </a:pPr>
            <a:r>
              <a:rPr lang="fa-IR" b="1"/>
              <a:t> </a:t>
            </a:r>
            <a:r>
              <a:rPr lang="fa-IR" b="1">
                <a:solidFill>
                  <a:srgbClr val="FF3300"/>
                </a:solidFill>
              </a:rPr>
              <a:t> - </a:t>
            </a:r>
            <a:r>
              <a:rPr lang="fa-IR" sz="4800" b="1">
                <a:solidFill>
                  <a:srgbClr val="990000"/>
                </a:solidFill>
                <a:effectLst>
                  <a:outerShdw blurRad="38100" dist="38100" dir="2700000" algn="tl">
                    <a:srgbClr val="C0C0C0"/>
                  </a:outerShdw>
                </a:effectLst>
              </a:rPr>
              <a:t>فوبی اجتماعی :</a:t>
            </a:r>
            <a:r>
              <a:rPr lang="fa-IR" sz="4800" b="1"/>
              <a:t> </a:t>
            </a:r>
          </a:p>
          <a:p>
            <a:pPr algn="just">
              <a:buFontTx/>
              <a:buNone/>
            </a:pPr>
            <a:r>
              <a:rPr lang="fa-IR" b="1">
                <a:solidFill>
                  <a:srgbClr val="990099"/>
                </a:solidFill>
              </a:rPr>
              <a:t>  این افراد سعی می کنند از موقعیت خاصی که در آن ممکن است مورد ارزیابی و قضاوت قرار گیرند اجتناب ورزند.</a:t>
            </a:r>
            <a:r>
              <a:rPr lang="fa-IR">
                <a:solidFill>
                  <a:srgbClr val="990099"/>
                </a:solidFill>
              </a:rPr>
              <a:t> </a:t>
            </a:r>
          </a:p>
          <a:p>
            <a:pPr algn="just">
              <a:buFontTx/>
              <a:buNone/>
            </a:pPr>
            <a:r>
              <a:rPr lang="fa-IR"/>
              <a:t> </a:t>
            </a:r>
            <a:r>
              <a:rPr lang="fa-IR" b="1">
                <a:solidFill>
                  <a:srgbClr val="0000FF"/>
                </a:solidFill>
              </a:rPr>
              <a:t>فوبی اجتماعی بسته به دامنه موقعیتهایی که ترس و اجتناب را فرا می خواند دو نوع است: </a:t>
            </a:r>
            <a:r>
              <a:rPr lang="fa-IR" b="1">
                <a:solidFill>
                  <a:srgbClr val="0000FF"/>
                </a:solidFill>
                <a:effectLst>
                  <a:outerShdw blurRad="38100" dist="38100" dir="2700000" algn="tl">
                    <a:srgbClr val="C0C0C0"/>
                  </a:outerShdw>
                </a:effectLst>
              </a:rPr>
              <a:t>اختصاصی و فراگیر</a:t>
            </a:r>
            <a:r>
              <a:rPr lang="fa-IR" b="1">
                <a:solidFill>
                  <a:srgbClr val="0000FF"/>
                </a:solidFill>
              </a:rPr>
              <a:t>.</a:t>
            </a:r>
            <a:endParaRPr lang="en-US" b="1">
              <a:solidFill>
                <a:srgbClr val="0000FF"/>
              </a:solidFill>
            </a:endParaRPr>
          </a:p>
        </p:txBody>
      </p:sp>
      <p:pic>
        <p:nvPicPr>
          <p:cNvPr id="21401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4018">
                                            <p:txEl>
                                              <p:pRg st="1" end="1"/>
                                            </p:txEl>
                                          </p:spTgt>
                                        </p:tgtEl>
                                        <p:attrNameLst>
                                          <p:attrName>style.visibility</p:attrName>
                                        </p:attrNameLst>
                                      </p:cBhvr>
                                      <p:to>
                                        <p:strVal val="visible"/>
                                      </p:to>
                                    </p:set>
                                    <p:anim calcmode="lin" valueType="num">
                                      <p:cBhvr>
                                        <p:cTn id="7" dur="2000" fill="hold"/>
                                        <p:tgtEl>
                                          <p:spTgt spid="214018">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21401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4018">
                                            <p:txEl>
                                              <p:pRg st="2" end="2"/>
                                            </p:txEl>
                                          </p:spTgt>
                                        </p:tgtEl>
                                        <p:attrNameLst>
                                          <p:attrName>style.visibility</p:attrName>
                                        </p:attrNameLst>
                                      </p:cBhvr>
                                      <p:to>
                                        <p:strVal val="visible"/>
                                      </p:to>
                                    </p:set>
                                    <p:anim calcmode="lin" valueType="num">
                                      <p:cBhvr>
                                        <p:cTn id="13" dur="2000" fill="hold"/>
                                        <p:tgtEl>
                                          <p:spTgt spid="214018">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21401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0" y="1339850"/>
            <a:ext cx="9144000" cy="5113338"/>
          </a:xfrm>
        </p:spPr>
        <p:txBody>
          <a:bodyPr/>
          <a:lstStyle/>
          <a:p>
            <a:pPr algn="just">
              <a:buFontTx/>
              <a:buNone/>
            </a:pPr>
            <a:r>
              <a:rPr lang="fa-IR" b="1"/>
              <a:t> </a:t>
            </a:r>
            <a:r>
              <a:rPr lang="fa-IR" b="1">
                <a:solidFill>
                  <a:srgbClr val="FF3300"/>
                </a:solidFill>
              </a:rPr>
              <a:t> -</a:t>
            </a:r>
            <a:r>
              <a:rPr lang="fa-IR" b="1">
                <a:solidFill>
                  <a:srgbClr val="0000FF"/>
                </a:solidFill>
                <a:effectLst>
                  <a:outerShdw blurRad="38100" dist="38100" dir="2700000" algn="tl">
                    <a:srgbClr val="000000"/>
                  </a:outerShdw>
                </a:effectLst>
              </a:rPr>
              <a:t>نظریه های روانپویشی</a:t>
            </a:r>
            <a:r>
              <a:rPr lang="en-US"/>
              <a:t> </a:t>
            </a:r>
            <a:endParaRPr lang="fa-IR"/>
          </a:p>
          <a:p>
            <a:pPr algn="just">
              <a:buFontTx/>
              <a:buNone/>
            </a:pPr>
            <a:r>
              <a:rPr lang="fa-IR"/>
              <a:t>-- </a:t>
            </a:r>
            <a:r>
              <a:rPr lang="fa-IR" b="1">
                <a:solidFill>
                  <a:srgbClr val="9933FF"/>
                </a:solidFill>
              </a:rPr>
              <a:t>فروید اولین کسی بود که تلاش کرده به طور نظامدار ابتلا به رفتار فوبیایی را</a:t>
            </a:r>
            <a:r>
              <a:rPr lang="fa-IR">
                <a:solidFill>
                  <a:srgbClr val="9933FF"/>
                </a:solidFill>
              </a:rPr>
              <a:t> </a:t>
            </a:r>
            <a:r>
              <a:rPr lang="fa-IR" b="1">
                <a:solidFill>
                  <a:srgbClr val="9933FF"/>
                </a:solidFill>
              </a:rPr>
              <a:t>تبین کند.</a:t>
            </a:r>
            <a:r>
              <a:rPr lang="fa-IR">
                <a:solidFill>
                  <a:srgbClr val="9933FF"/>
                </a:solidFill>
              </a:rPr>
              <a:t> </a:t>
            </a:r>
          </a:p>
          <a:p>
            <a:pPr algn="just">
              <a:buFontTx/>
              <a:buNone/>
            </a:pPr>
            <a:r>
              <a:rPr lang="fa-IR"/>
              <a:t>-- </a:t>
            </a:r>
            <a:r>
              <a:rPr lang="fa-IR" b="1">
                <a:solidFill>
                  <a:srgbClr val="3366FF"/>
                </a:solidFill>
              </a:rPr>
              <a:t>فوبیها نوعی دفاع در برابر اضطراب حاصل از تکانه های واپس رانده شده ی نهاد است</a:t>
            </a:r>
            <a:r>
              <a:rPr lang="en-US" b="1">
                <a:solidFill>
                  <a:srgbClr val="3366FF"/>
                </a:solidFill>
              </a:rPr>
              <a:t>.</a:t>
            </a:r>
          </a:p>
          <a:p>
            <a:pPr algn="just">
              <a:buFontTx/>
              <a:buNone/>
            </a:pPr>
            <a:r>
              <a:rPr lang="fa-IR" b="1"/>
              <a:t>-- </a:t>
            </a:r>
            <a:r>
              <a:rPr lang="fa-IR" b="1">
                <a:solidFill>
                  <a:srgbClr val="990000"/>
                </a:solidFill>
              </a:rPr>
              <a:t>تعارضات واپس رانده دوران</a:t>
            </a:r>
            <a:r>
              <a:rPr lang="en-US">
                <a:solidFill>
                  <a:srgbClr val="990000"/>
                </a:solidFill>
              </a:rPr>
              <a:t> </a:t>
            </a:r>
            <a:r>
              <a:rPr lang="fa-IR">
                <a:solidFill>
                  <a:srgbClr val="990000"/>
                </a:solidFill>
              </a:rPr>
              <a:t>کودکی</a:t>
            </a:r>
          </a:p>
          <a:p>
            <a:pPr algn="just">
              <a:buFontTx/>
              <a:buNone/>
            </a:pPr>
            <a:r>
              <a:rPr lang="fa-IR">
                <a:solidFill>
                  <a:srgbClr val="990000"/>
                </a:solidFill>
              </a:rPr>
              <a:t>-- </a:t>
            </a:r>
            <a:r>
              <a:rPr lang="fa-IR" b="1">
                <a:solidFill>
                  <a:srgbClr val="990000"/>
                </a:solidFill>
              </a:rPr>
              <a:t>نمونه : ترس هانس کوچولو از اسب ها به خاطر ترس شدید او از پدرش.</a:t>
            </a:r>
            <a:r>
              <a:rPr lang="en-US">
                <a:solidFill>
                  <a:srgbClr val="990000"/>
                </a:solidFill>
              </a:rPr>
              <a:t> </a:t>
            </a:r>
          </a:p>
        </p:txBody>
      </p:sp>
      <p:pic>
        <p:nvPicPr>
          <p:cNvPr id="98307"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98308" name="Rectangle 4"/>
          <p:cNvSpPr>
            <a:spLocks noGrp="1" noChangeArrowheads="1"/>
          </p:cNvSpPr>
          <p:nvPr>
            <p:ph type="title"/>
          </p:nvPr>
        </p:nvSpPr>
        <p:spPr>
          <a:xfrm>
            <a:off x="971550" y="242888"/>
            <a:ext cx="7416800" cy="882650"/>
          </a:xfrm>
          <a:solidFill>
            <a:srgbClr val="B9C5E5"/>
          </a:solidFill>
          <a:ln/>
        </p:spPr>
        <p:txBody>
          <a:bodyPr/>
          <a:lstStyle/>
          <a:p>
            <a:r>
              <a:rPr lang="fa-IR" b="1">
                <a:solidFill>
                  <a:srgbClr val="FF0000"/>
                </a:solidFill>
              </a:rPr>
              <a:t>سبب شناسی فوبیها:</a:t>
            </a:r>
            <a:r>
              <a:rPr lang="fa-IR">
                <a:solidFill>
                  <a:srgbClr val="FF0000"/>
                </a:solidFill>
              </a:rPr>
              <a:t> </a:t>
            </a:r>
            <a:endParaRPr lang="en-US">
              <a:solidFill>
                <a:srgbClr val="FF0000"/>
              </a:solidFill>
            </a:endParaRPr>
          </a:p>
        </p:txBody>
      </p:sp>
      <p:pic>
        <p:nvPicPr>
          <p:cNvPr id="98309" name="Picture 5" descr="ab"/>
          <p:cNvPicPr>
            <a:picLocks noChangeAspect="1" noChangeArrowheads="1"/>
          </p:cNvPicPr>
          <p:nvPr/>
        </p:nvPicPr>
        <p:blipFill>
          <a:blip r:embed="rId4"/>
          <a:srcRect/>
          <a:stretch>
            <a:fillRect/>
          </a:stretch>
        </p:blipFill>
        <p:spPr bwMode="auto">
          <a:xfrm>
            <a:off x="0" y="1374775"/>
            <a:ext cx="9144000" cy="5483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2000" fill="hold"/>
                                        <p:tgtEl>
                                          <p:spTgt spid="9830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830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306">
                                            <p:txEl>
                                              <p:pRg st="1" end="1"/>
                                            </p:txEl>
                                          </p:spTgt>
                                        </p:tgtEl>
                                        <p:attrNameLst>
                                          <p:attrName>style.visibility</p:attrName>
                                        </p:attrNameLst>
                                      </p:cBhvr>
                                      <p:to>
                                        <p:strVal val="visible"/>
                                      </p:to>
                                    </p:set>
                                    <p:anim calcmode="lin" valueType="num">
                                      <p:cBhvr>
                                        <p:cTn id="13" dur="2000" fill="hold"/>
                                        <p:tgtEl>
                                          <p:spTgt spid="9830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9830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306">
                                            <p:txEl>
                                              <p:pRg st="2" end="2"/>
                                            </p:txEl>
                                          </p:spTgt>
                                        </p:tgtEl>
                                        <p:attrNameLst>
                                          <p:attrName>style.visibility</p:attrName>
                                        </p:attrNameLst>
                                      </p:cBhvr>
                                      <p:to>
                                        <p:strVal val="visible"/>
                                      </p:to>
                                    </p:set>
                                    <p:anim calcmode="lin" valueType="num">
                                      <p:cBhvr>
                                        <p:cTn id="19" dur="2000" fill="hold"/>
                                        <p:tgtEl>
                                          <p:spTgt spid="98306">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9830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306">
                                            <p:txEl>
                                              <p:pRg st="3" end="3"/>
                                            </p:txEl>
                                          </p:spTgt>
                                        </p:tgtEl>
                                        <p:attrNameLst>
                                          <p:attrName>style.visibility</p:attrName>
                                        </p:attrNameLst>
                                      </p:cBhvr>
                                      <p:to>
                                        <p:strVal val="visible"/>
                                      </p:to>
                                    </p:set>
                                    <p:anim calcmode="lin" valueType="num">
                                      <p:cBhvr>
                                        <p:cTn id="25" dur="2000" fill="hold"/>
                                        <p:tgtEl>
                                          <p:spTgt spid="98306">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9830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8306">
                                            <p:txEl>
                                              <p:pRg st="4" end="4"/>
                                            </p:txEl>
                                          </p:spTgt>
                                        </p:tgtEl>
                                        <p:attrNameLst>
                                          <p:attrName>style.visibility</p:attrName>
                                        </p:attrNameLst>
                                      </p:cBhvr>
                                      <p:to>
                                        <p:strVal val="visible"/>
                                      </p:to>
                                    </p:set>
                                    <p:anim calcmode="lin" valueType="num">
                                      <p:cBhvr>
                                        <p:cTn id="31" dur="2000" fill="hold"/>
                                        <p:tgtEl>
                                          <p:spTgt spid="98306">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9830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98309"/>
                                        </p:tgtEl>
                                        <p:attrNameLst>
                                          <p:attrName>style.visibility</p:attrName>
                                        </p:attrNameLst>
                                      </p:cBhvr>
                                      <p:to>
                                        <p:strVal val="visible"/>
                                      </p:to>
                                    </p:set>
                                    <p:anim calcmode="lin" valueType="num">
                                      <p:cBhvr>
                                        <p:cTn id="37" dur="5000" fill="hold"/>
                                        <p:tgtEl>
                                          <p:spTgt spid="98309"/>
                                        </p:tgtEl>
                                        <p:attrNameLst>
                                          <p:attrName>ppt_w</p:attrName>
                                        </p:attrNameLst>
                                      </p:cBhvr>
                                      <p:tavLst>
                                        <p:tav tm="0" fmla="#ppt_w*sin(2.5*pi*$)">
                                          <p:val>
                                            <p:fltVal val="0"/>
                                          </p:val>
                                        </p:tav>
                                        <p:tav tm="100000">
                                          <p:val>
                                            <p:fltVal val="1"/>
                                          </p:val>
                                        </p:tav>
                                      </p:tavLst>
                                    </p:anim>
                                    <p:anim calcmode="lin" valueType="num">
                                      <p:cBhvr>
                                        <p:cTn id="38" dur="5000" fill="hold"/>
                                        <p:tgtEl>
                                          <p:spTgt spid="983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100000">
              <a:srgbClr val="FF66FF">
                <a:gamma/>
                <a:tint val="13725"/>
                <a:invGamma/>
              </a:srgbClr>
            </a:gs>
          </a:gsLst>
          <a:path path="rect">
            <a:fillToRect t="100000" r="100000"/>
          </a:path>
        </a:gra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179388" y="1844675"/>
            <a:ext cx="8785225" cy="3744913"/>
          </a:xfrm>
        </p:spPr>
        <p:txBody>
          <a:bodyPr/>
          <a:lstStyle/>
          <a:p>
            <a:pPr algn="ctr">
              <a:buFontTx/>
              <a:buNone/>
            </a:pPr>
            <a:r>
              <a:rPr lang="fa-IR" b="1"/>
              <a:t> </a:t>
            </a:r>
            <a:r>
              <a:rPr lang="fa-IR" b="1">
                <a:solidFill>
                  <a:srgbClr val="FF9900"/>
                </a:solidFill>
              </a:rPr>
              <a:t>((</a:t>
            </a:r>
            <a:r>
              <a:rPr lang="fa-IR" b="1">
                <a:solidFill>
                  <a:srgbClr val="FF3300"/>
                </a:solidFill>
              </a:rPr>
              <a:t> </a:t>
            </a:r>
            <a:r>
              <a:rPr lang="fa-IR" sz="3600" b="1">
                <a:solidFill>
                  <a:srgbClr val="FF0000"/>
                </a:solidFill>
                <a:effectLst>
                  <a:outerShdw blurRad="38100" dist="38100" dir="2700000" algn="tl">
                    <a:srgbClr val="000000"/>
                  </a:outerShdw>
                </a:effectLst>
              </a:rPr>
              <a:t>فوبی ها از راه یادگیری کسب می شوند</a:t>
            </a:r>
            <a:r>
              <a:rPr lang="fa-IR" sz="3600">
                <a:solidFill>
                  <a:srgbClr val="FF9900"/>
                </a:solidFill>
                <a:effectLst>
                  <a:outerShdw blurRad="38100" dist="38100" dir="2700000" algn="tl">
                    <a:srgbClr val="000000"/>
                  </a:outerShdw>
                </a:effectLst>
              </a:rPr>
              <a:t>))</a:t>
            </a:r>
          </a:p>
          <a:p>
            <a:pPr algn="just">
              <a:buFontTx/>
              <a:buNone/>
            </a:pPr>
            <a:r>
              <a:rPr lang="fa-IR"/>
              <a:t>  </a:t>
            </a:r>
            <a:r>
              <a:rPr lang="fa-IR">
                <a:solidFill>
                  <a:srgbClr val="0000FF"/>
                </a:solidFill>
              </a:rPr>
              <a:t>-- </a:t>
            </a:r>
            <a:r>
              <a:rPr lang="fa-IR" sz="4000" b="1">
                <a:solidFill>
                  <a:srgbClr val="0000FF"/>
                </a:solidFill>
                <a:effectLst>
                  <a:outerShdw blurRad="38100" dist="38100" dir="2700000" algn="tl">
                    <a:srgbClr val="000000"/>
                  </a:outerShdw>
                </a:effectLst>
              </a:rPr>
              <a:t>شرطی شدن اجتنابی</a:t>
            </a:r>
            <a:r>
              <a:rPr lang="en-US" sz="4000">
                <a:solidFill>
                  <a:srgbClr val="0000FF"/>
                </a:solidFill>
                <a:effectLst>
                  <a:outerShdw blurRad="38100" dist="38100" dir="2700000" algn="tl">
                    <a:srgbClr val="000000"/>
                  </a:outerShdw>
                </a:effectLst>
              </a:rPr>
              <a:t> :</a:t>
            </a:r>
          </a:p>
          <a:p>
            <a:pPr algn="just">
              <a:buFontTx/>
              <a:buNone/>
            </a:pPr>
            <a:r>
              <a:rPr lang="en-US"/>
              <a:t>  </a:t>
            </a:r>
            <a:r>
              <a:rPr lang="fa-IR"/>
              <a:t>-- </a:t>
            </a:r>
            <a:r>
              <a:rPr lang="fa-IR" b="1"/>
              <a:t>فوبی در اثر دو مجموعه یادگیری مرتب به هم ایجاد می شود :</a:t>
            </a:r>
          </a:p>
          <a:p>
            <a:pPr algn="just">
              <a:buFontTx/>
              <a:buNone/>
            </a:pPr>
            <a:r>
              <a:rPr lang="fa-IR" b="1"/>
              <a:t>   </a:t>
            </a:r>
            <a:r>
              <a:rPr lang="fa-IR" b="1">
                <a:solidFill>
                  <a:srgbClr val="0000FF"/>
                </a:solidFill>
              </a:rPr>
              <a:t>الف) </a:t>
            </a:r>
            <a:r>
              <a:rPr lang="fa-IR" b="1">
                <a:solidFill>
                  <a:srgbClr val="0000FF"/>
                </a:solidFill>
                <a:effectLst>
                  <a:outerShdw blurRad="38100" dist="38100" dir="2700000" algn="tl">
                    <a:srgbClr val="000000"/>
                  </a:outerShdw>
                </a:effectLst>
              </a:rPr>
              <a:t>از طریق شرطی سازی کلاسیک</a:t>
            </a:r>
            <a:endParaRPr lang="en-US" b="1">
              <a:solidFill>
                <a:srgbClr val="0000FF"/>
              </a:solidFill>
              <a:effectLst>
                <a:outerShdw blurRad="38100" dist="38100" dir="2700000" algn="tl">
                  <a:srgbClr val="000000"/>
                </a:outerShdw>
              </a:effectLst>
            </a:endParaRPr>
          </a:p>
          <a:p>
            <a:pPr algn="just">
              <a:buFontTx/>
              <a:buNone/>
            </a:pPr>
            <a:r>
              <a:rPr lang="en-US" b="1">
                <a:solidFill>
                  <a:srgbClr val="0000FF"/>
                </a:solidFill>
                <a:effectLst>
                  <a:outerShdw blurRad="38100" dist="38100" dir="2700000" algn="tl">
                    <a:srgbClr val="000000"/>
                  </a:outerShdw>
                </a:effectLst>
              </a:rPr>
              <a:t>   </a:t>
            </a:r>
            <a:r>
              <a:rPr lang="en-US"/>
              <a:t> </a:t>
            </a:r>
            <a:r>
              <a:rPr lang="fa-IR" b="1">
                <a:solidFill>
                  <a:srgbClr val="0000FF"/>
                </a:solidFill>
              </a:rPr>
              <a:t>ب)</a:t>
            </a:r>
            <a:r>
              <a:rPr lang="fa-IR" b="1">
                <a:solidFill>
                  <a:srgbClr val="0000FF"/>
                </a:solidFill>
                <a:effectLst>
                  <a:outerShdw blurRad="38100" dist="38100" dir="2700000" algn="tl">
                    <a:srgbClr val="000000"/>
                  </a:outerShdw>
                </a:effectLst>
              </a:rPr>
              <a:t>  شرطی سازی کنشگر</a:t>
            </a:r>
            <a:endParaRPr lang="en-US"/>
          </a:p>
        </p:txBody>
      </p:sp>
      <p:pic>
        <p:nvPicPr>
          <p:cNvPr id="9933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99332" name="Rectangle 4"/>
          <p:cNvSpPr>
            <a:spLocks noGrp="1" noChangeArrowheads="1"/>
          </p:cNvSpPr>
          <p:nvPr>
            <p:ph type="title"/>
          </p:nvPr>
        </p:nvSpPr>
        <p:spPr>
          <a:xfrm>
            <a:off x="971550" y="530225"/>
            <a:ext cx="7416800" cy="882650"/>
          </a:xfrm>
          <a:noFill/>
          <a:ln/>
        </p:spPr>
        <p:txBody>
          <a:bodyPr/>
          <a:lstStyle/>
          <a:p>
            <a:r>
              <a:rPr lang="fa-IR" b="1">
                <a:solidFill>
                  <a:srgbClr val="FF9900"/>
                </a:solidFill>
                <a:effectLst>
                  <a:outerShdw blurRad="38100" dist="38100" dir="2700000" algn="tl">
                    <a:srgbClr val="000000"/>
                  </a:outerShdw>
                </a:effectLst>
              </a:rPr>
              <a:t> نظریه های رفتاری :</a:t>
            </a:r>
            <a:r>
              <a:rPr lang="en-US">
                <a:solidFill>
                  <a:srgbClr val="FF9900"/>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 calcmode="lin" valueType="num">
                                      <p:cBhvr>
                                        <p:cTn id="7" dur="2000" fill="hold"/>
                                        <p:tgtEl>
                                          <p:spTgt spid="99330">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93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330">
                                            <p:txEl>
                                              <p:pRg st="1" end="1"/>
                                            </p:txEl>
                                          </p:spTgt>
                                        </p:tgtEl>
                                        <p:attrNameLst>
                                          <p:attrName>style.visibility</p:attrName>
                                        </p:attrNameLst>
                                      </p:cBhvr>
                                      <p:to>
                                        <p:strVal val="visible"/>
                                      </p:to>
                                    </p:set>
                                    <p:anim calcmode="lin" valueType="num">
                                      <p:cBhvr>
                                        <p:cTn id="13" dur="2000" fill="hold"/>
                                        <p:tgtEl>
                                          <p:spTgt spid="99330">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9933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9330">
                                            <p:txEl>
                                              <p:pRg st="2" end="2"/>
                                            </p:txEl>
                                          </p:spTgt>
                                        </p:tgtEl>
                                        <p:attrNameLst>
                                          <p:attrName>style.visibility</p:attrName>
                                        </p:attrNameLst>
                                      </p:cBhvr>
                                      <p:to>
                                        <p:strVal val="visible"/>
                                      </p:to>
                                    </p:set>
                                    <p:anim calcmode="lin" valueType="num">
                                      <p:cBhvr>
                                        <p:cTn id="19" dur="2000" fill="hold"/>
                                        <p:tgtEl>
                                          <p:spTgt spid="99330">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9933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9330">
                                            <p:txEl>
                                              <p:pRg st="3" end="3"/>
                                            </p:txEl>
                                          </p:spTgt>
                                        </p:tgtEl>
                                        <p:attrNameLst>
                                          <p:attrName>style.visibility</p:attrName>
                                        </p:attrNameLst>
                                      </p:cBhvr>
                                      <p:to>
                                        <p:strVal val="visible"/>
                                      </p:to>
                                    </p:set>
                                    <p:anim calcmode="lin" valueType="num">
                                      <p:cBhvr>
                                        <p:cTn id="25" dur="2000" fill="hold"/>
                                        <p:tgtEl>
                                          <p:spTgt spid="99330">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9933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9330">
                                            <p:txEl>
                                              <p:pRg st="4" end="4"/>
                                            </p:txEl>
                                          </p:spTgt>
                                        </p:tgtEl>
                                        <p:attrNameLst>
                                          <p:attrName>style.visibility</p:attrName>
                                        </p:attrNameLst>
                                      </p:cBhvr>
                                      <p:to>
                                        <p:strVal val="visible"/>
                                      </p:to>
                                    </p:set>
                                    <p:anim calcmode="lin" valueType="num">
                                      <p:cBhvr>
                                        <p:cTn id="31" dur="2000" fill="hold"/>
                                        <p:tgtEl>
                                          <p:spTgt spid="99330">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9933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34925" y="2132013"/>
            <a:ext cx="8893175" cy="2881312"/>
          </a:xfrm>
        </p:spPr>
        <p:txBody>
          <a:bodyPr/>
          <a:lstStyle/>
          <a:p>
            <a:pPr algn="ctr">
              <a:buFontTx/>
              <a:buNone/>
            </a:pPr>
            <a:r>
              <a:rPr lang="fa-IR" b="1">
                <a:solidFill>
                  <a:srgbClr val="0000FF"/>
                </a:solidFill>
              </a:rPr>
              <a:t>الف) </a:t>
            </a:r>
            <a:r>
              <a:rPr lang="fa-IR" b="1">
                <a:solidFill>
                  <a:srgbClr val="0000FF"/>
                </a:solidFill>
                <a:effectLst>
                  <a:outerShdw blurRad="38100" dist="38100" dir="2700000" algn="tl">
                    <a:srgbClr val="C0C0C0"/>
                  </a:outerShdw>
                </a:effectLst>
              </a:rPr>
              <a:t>از طریق شرطی سازی کلاسیک</a:t>
            </a:r>
            <a:r>
              <a:rPr lang="en-US"/>
              <a:t> </a:t>
            </a:r>
            <a:r>
              <a:rPr lang="fa-IR" b="1"/>
              <a:t>فرد می آموزد که محرک خنثی</a:t>
            </a:r>
            <a:r>
              <a:rPr lang="fa-IR"/>
              <a:t> </a:t>
            </a:r>
            <a:r>
              <a:rPr lang="en-US"/>
              <a:t>(cs)</a:t>
            </a:r>
            <a:r>
              <a:rPr lang="fa-IR"/>
              <a:t> </a:t>
            </a:r>
            <a:r>
              <a:rPr lang="fa-IR" b="1"/>
              <a:t>در صورت همایندی یا رویداد تهدید کننده یا دردناک</a:t>
            </a:r>
            <a:r>
              <a:rPr lang="en-US"/>
              <a:t> (ucs)</a:t>
            </a:r>
            <a:r>
              <a:rPr lang="fa-IR"/>
              <a:t> </a:t>
            </a:r>
            <a:r>
              <a:rPr lang="fa-IR" b="1"/>
              <a:t>بترسد</a:t>
            </a:r>
            <a:r>
              <a:rPr lang="en-US"/>
              <a:t> </a:t>
            </a:r>
            <a:r>
              <a:rPr lang="fa-IR"/>
              <a:t>.</a:t>
            </a:r>
          </a:p>
          <a:p>
            <a:pPr algn="just">
              <a:buFontTx/>
              <a:buNone/>
            </a:pPr>
            <a:r>
              <a:rPr lang="fa-IR"/>
              <a:t>  </a:t>
            </a:r>
            <a:r>
              <a:rPr lang="fa-IR" b="1">
                <a:solidFill>
                  <a:srgbClr val="0000FF"/>
                </a:solidFill>
              </a:rPr>
              <a:t>ب)</a:t>
            </a:r>
            <a:r>
              <a:rPr lang="fa-IR" b="1"/>
              <a:t> فرد یادمی گیرد با فرار از محرک خنثی</a:t>
            </a:r>
            <a:r>
              <a:rPr lang="fa-IR"/>
              <a:t>، </a:t>
            </a:r>
            <a:r>
              <a:rPr lang="fa-IR" b="1"/>
              <a:t>ترس شرطی  شده را کاهش دهد</a:t>
            </a:r>
            <a:r>
              <a:rPr lang="fa-IR" b="1">
                <a:solidFill>
                  <a:srgbClr val="0000FF"/>
                </a:solidFill>
                <a:effectLst>
                  <a:outerShdw blurRad="38100" dist="38100" dir="2700000" algn="tl">
                    <a:srgbClr val="C0C0C0"/>
                  </a:outerShdw>
                </a:effectLst>
              </a:rPr>
              <a:t>.((شرطی سازی کنشگر)) </a:t>
            </a:r>
            <a:r>
              <a:rPr lang="fa-IR" b="1">
                <a:effectLst>
                  <a:outerShdw blurRad="38100" dist="38100" dir="2700000" algn="tl">
                    <a:srgbClr val="C0C0C0"/>
                  </a:outerShdw>
                </a:effectLst>
              </a:rPr>
              <a:t>ترس البرت کوچولو</a:t>
            </a:r>
            <a:r>
              <a:rPr lang="fa-IR"/>
              <a:t> </a:t>
            </a:r>
            <a:endParaRPr lang="en-US"/>
          </a:p>
        </p:txBody>
      </p:sp>
      <p:pic>
        <p:nvPicPr>
          <p:cNvPr id="21504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15044" name="Rectangle 4"/>
          <p:cNvSpPr>
            <a:spLocks noGrp="1" noChangeArrowheads="1"/>
          </p:cNvSpPr>
          <p:nvPr>
            <p:ph type="title"/>
          </p:nvPr>
        </p:nvSpPr>
        <p:spPr>
          <a:xfrm>
            <a:off x="971550" y="890588"/>
            <a:ext cx="7416800" cy="882650"/>
          </a:xfrm>
          <a:noFill/>
          <a:ln/>
        </p:spPr>
        <p:txBody>
          <a:bodyPr/>
          <a:lstStyle/>
          <a:p>
            <a:r>
              <a:rPr lang="fa-IR" b="1">
                <a:solidFill>
                  <a:srgbClr val="FF9900"/>
                </a:solidFill>
                <a:effectLst>
                  <a:outerShdw blurRad="38100" dist="38100" dir="2700000" algn="tl">
                    <a:srgbClr val="C0C0C0"/>
                  </a:outerShdw>
                </a:effectLst>
              </a:rPr>
              <a:t> نظریه های رفتاری :</a:t>
            </a:r>
            <a:r>
              <a:rPr lang="en-US">
                <a:solidFill>
                  <a:srgbClr val="FF9900"/>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42">
                                            <p:txEl>
                                              <p:pRg st="0" end="0"/>
                                            </p:txEl>
                                          </p:spTgt>
                                        </p:tgtEl>
                                        <p:attrNameLst>
                                          <p:attrName>style.visibility</p:attrName>
                                        </p:attrNameLst>
                                      </p:cBhvr>
                                      <p:to>
                                        <p:strVal val="visible"/>
                                      </p:to>
                                    </p:set>
                                    <p:anim calcmode="lin" valueType="num">
                                      <p:cBhvr>
                                        <p:cTn id="7" dur="2000" fill="hold"/>
                                        <p:tgtEl>
                                          <p:spTgt spid="21504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150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42">
                                            <p:txEl>
                                              <p:pRg st="1" end="1"/>
                                            </p:txEl>
                                          </p:spTgt>
                                        </p:tgtEl>
                                        <p:attrNameLst>
                                          <p:attrName>style.visibility</p:attrName>
                                        </p:attrNameLst>
                                      </p:cBhvr>
                                      <p:to>
                                        <p:strVal val="visible"/>
                                      </p:to>
                                    </p:set>
                                    <p:anim calcmode="lin" valueType="num">
                                      <p:cBhvr>
                                        <p:cTn id="13" dur="2000" fill="hold"/>
                                        <p:tgtEl>
                                          <p:spTgt spid="215042">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21504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6CCFF"/>
            </a:gs>
            <a:gs pos="100000">
              <a:srgbClr val="66CCFF">
                <a:gamma/>
                <a:tint val="0"/>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0" y="765175"/>
            <a:ext cx="9144000" cy="5040313"/>
          </a:xfrm>
        </p:spPr>
        <p:txBody>
          <a:bodyPr/>
          <a:lstStyle/>
          <a:p>
            <a:pPr algn="just">
              <a:buFontTx/>
              <a:buNone/>
            </a:pPr>
            <a:r>
              <a:rPr lang="fa-IR" sz="4000" b="1"/>
              <a:t> </a:t>
            </a:r>
            <a:r>
              <a:rPr lang="fa-IR" sz="4000" b="1">
                <a:solidFill>
                  <a:srgbClr val="FF3300"/>
                </a:solidFill>
              </a:rPr>
              <a:t> </a:t>
            </a:r>
            <a:r>
              <a:rPr lang="fa-IR" sz="4000" b="1">
                <a:solidFill>
                  <a:srgbClr val="0000FF"/>
                </a:solidFill>
                <a:effectLst>
                  <a:outerShdw blurRad="38100" dist="38100" dir="2700000" algn="tl">
                    <a:srgbClr val="000000"/>
                  </a:outerShdw>
                </a:effectLst>
              </a:rPr>
              <a:t>- سرمشق دهی :</a:t>
            </a:r>
          </a:p>
          <a:p>
            <a:pPr algn="just">
              <a:buFontTx/>
              <a:buNone/>
            </a:pPr>
            <a:r>
              <a:rPr lang="fa-IR" sz="2800" b="1"/>
              <a:t> - </a:t>
            </a:r>
            <a:r>
              <a:rPr lang="fa-IR" sz="2800" b="1">
                <a:solidFill>
                  <a:srgbClr val="FF0000"/>
                </a:solidFill>
              </a:rPr>
              <a:t>ترس با </a:t>
            </a:r>
            <a:r>
              <a:rPr lang="fa-IR" sz="2800" b="1">
                <a:solidFill>
                  <a:srgbClr val="990000"/>
                </a:solidFill>
              </a:rPr>
              <a:t>تقلید</a:t>
            </a:r>
            <a:r>
              <a:rPr lang="fa-IR" sz="2800" b="1">
                <a:solidFill>
                  <a:srgbClr val="FF0000"/>
                </a:solidFill>
              </a:rPr>
              <a:t> واکنش های دیگران آموخته می شود. به این نوع یادگیری، </a:t>
            </a:r>
            <a:r>
              <a:rPr lang="fa-IR" sz="2800" b="1">
                <a:solidFill>
                  <a:srgbClr val="990000"/>
                </a:solidFill>
              </a:rPr>
              <a:t>یادگیری جانشینی</a:t>
            </a:r>
            <a:r>
              <a:rPr lang="fa-IR" sz="2800" b="1">
                <a:solidFill>
                  <a:srgbClr val="FF0000"/>
                </a:solidFill>
              </a:rPr>
              <a:t> می گویند .</a:t>
            </a:r>
            <a:r>
              <a:rPr lang="fa-IR" sz="2800">
                <a:solidFill>
                  <a:srgbClr val="FF0000"/>
                </a:solidFill>
              </a:rPr>
              <a:t> </a:t>
            </a:r>
          </a:p>
          <a:p>
            <a:pPr algn="just">
              <a:buFontTx/>
              <a:buNone/>
            </a:pPr>
            <a:r>
              <a:rPr lang="fa-IR" sz="2800">
                <a:solidFill>
                  <a:srgbClr val="FF0000"/>
                </a:solidFill>
              </a:rPr>
              <a:t> </a:t>
            </a:r>
            <a:r>
              <a:rPr lang="fa-IR" sz="4000" b="1">
                <a:solidFill>
                  <a:srgbClr val="0000FF"/>
                </a:solidFill>
                <a:effectLst>
                  <a:outerShdw blurRad="38100" dist="38100" dir="2700000" algn="tl">
                    <a:srgbClr val="000000"/>
                  </a:outerShdw>
                </a:effectLst>
              </a:rPr>
              <a:t>- آمادگی برای یادگیری :</a:t>
            </a:r>
          </a:p>
          <a:p>
            <a:pPr algn="just">
              <a:buFontTx/>
              <a:buNone/>
            </a:pPr>
            <a:r>
              <a:rPr lang="fa-IR" sz="2800" b="1"/>
              <a:t> - </a:t>
            </a:r>
            <a:r>
              <a:rPr lang="fa-IR" sz="2800" b="1">
                <a:solidFill>
                  <a:srgbClr val="990000"/>
                </a:solidFill>
              </a:rPr>
              <a:t>برخی محرک های خنثی موسوم به </a:t>
            </a:r>
            <a:r>
              <a:rPr lang="fa-IR" sz="2800" b="1">
                <a:solidFill>
                  <a:schemeClr val="accent2"/>
                </a:solidFill>
              </a:rPr>
              <a:t>محرکهای آماده</a:t>
            </a:r>
            <a:r>
              <a:rPr lang="fa-IR" sz="2800" b="1">
                <a:solidFill>
                  <a:srgbClr val="990000"/>
                </a:solidFill>
              </a:rPr>
              <a:t> نسبت به سایر محرکها به احتمال بیشتری به محرک شرطی تبدیل می شوند.</a:t>
            </a:r>
            <a:r>
              <a:rPr lang="fa-IR" sz="2800">
                <a:solidFill>
                  <a:srgbClr val="990000"/>
                </a:solidFill>
              </a:rPr>
              <a:t> </a:t>
            </a:r>
            <a:r>
              <a:rPr lang="fa-IR" sz="2800" b="1">
                <a:solidFill>
                  <a:srgbClr val="FF9900"/>
                </a:solidFill>
              </a:rPr>
              <a:t>نمو نه: تداعی مزه با حالت تهوع در موش ها.</a:t>
            </a:r>
            <a:r>
              <a:rPr lang="fa-IR" sz="2800"/>
              <a:t> </a:t>
            </a:r>
          </a:p>
          <a:p>
            <a:pPr algn="just">
              <a:buFontTx/>
              <a:buNone/>
            </a:pPr>
            <a:r>
              <a:rPr lang="fa-IR" sz="4000" b="1">
                <a:solidFill>
                  <a:srgbClr val="0000FF"/>
                </a:solidFill>
                <a:effectLst>
                  <a:outerShdw blurRad="38100" dist="38100" dir="2700000" algn="tl">
                    <a:srgbClr val="000000"/>
                  </a:outerShdw>
                </a:effectLst>
              </a:rPr>
              <a:t>- کاستی مهارتهای اجتماعی در فوبی های اجتماعی</a:t>
            </a:r>
            <a:r>
              <a:rPr lang="en-US" sz="2800"/>
              <a:t> </a:t>
            </a:r>
            <a:endParaRPr lang="fa-IR" sz="2800">
              <a:solidFill>
                <a:srgbClr val="990000"/>
              </a:solidFill>
            </a:endParaRPr>
          </a:p>
          <a:p>
            <a:pPr algn="just">
              <a:buFontTx/>
              <a:buNone/>
            </a:pPr>
            <a:r>
              <a:rPr lang="fa-IR" sz="2800">
                <a:solidFill>
                  <a:srgbClr val="990000"/>
                </a:solidFill>
              </a:rPr>
              <a:t> </a:t>
            </a:r>
          </a:p>
          <a:p>
            <a:pPr algn="just">
              <a:buFontTx/>
              <a:buNone/>
            </a:pPr>
            <a:endParaRPr lang="en-US" sz="2800">
              <a:solidFill>
                <a:srgbClr val="990000"/>
              </a:solidFill>
            </a:endParaRPr>
          </a:p>
        </p:txBody>
      </p:sp>
      <p:pic>
        <p:nvPicPr>
          <p:cNvPr id="10035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354">
                                            <p:txEl>
                                              <p:pRg st="3" end="3"/>
                                            </p:txEl>
                                          </p:spTgt>
                                        </p:tgtEl>
                                        <p:attrNameLst>
                                          <p:attrName>style.visibility</p:attrName>
                                        </p:attrNameLst>
                                      </p:cBhvr>
                                      <p:to>
                                        <p:strVal val="visible"/>
                                      </p:to>
                                    </p:set>
                                    <p:anim calcmode="lin" valueType="num">
                                      <p:cBhvr>
                                        <p:cTn id="7" dur="2000" fill="hold"/>
                                        <p:tgtEl>
                                          <p:spTgt spid="100354">
                                            <p:txEl>
                                              <p:pRg st="3" end="3"/>
                                            </p:txEl>
                                          </p:spTgt>
                                        </p:tgtEl>
                                        <p:attrNameLst>
                                          <p:attrName>ppt_w</p:attrName>
                                        </p:attrNameLst>
                                      </p:cBhvr>
                                      <p:tavLst>
                                        <p:tav tm="0">
                                          <p:val>
                                            <p:fltVal val="0"/>
                                          </p:val>
                                        </p:tav>
                                        <p:tav tm="100000">
                                          <p:val>
                                            <p:strVal val="#ppt_w"/>
                                          </p:val>
                                        </p:tav>
                                      </p:tavLst>
                                    </p:anim>
                                    <p:anim calcmode="lin" valueType="num">
                                      <p:cBhvr>
                                        <p:cTn id="8" dur="2000" fill="hold"/>
                                        <p:tgtEl>
                                          <p:spTgt spid="10035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0354">
                                            <p:txEl>
                                              <p:pRg st="4" end="4"/>
                                            </p:txEl>
                                          </p:spTgt>
                                        </p:tgtEl>
                                        <p:attrNameLst>
                                          <p:attrName>style.visibility</p:attrName>
                                        </p:attrNameLst>
                                      </p:cBhvr>
                                      <p:to>
                                        <p:strVal val="visible"/>
                                      </p:to>
                                    </p:set>
                                    <p:anim calcmode="lin" valueType="num">
                                      <p:cBhvr>
                                        <p:cTn id="13" dur="2000" fill="hold"/>
                                        <p:tgtEl>
                                          <p:spTgt spid="100354">
                                            <p:txEl>
                                              <p:pRg st="4" end="4"/>
                                            </p:txEl>
                                          </p:spTgt>
                                        </p:tgtEl>
                                        <p:attrNameLst>
                                          <p:attrName>ppt_w</p:attrName>
                                        </p:attrNameLst>
                                      </p:cBhvr>
                                      <p:tavLst>
                                        <p:tav tm="0">
                                          <p:val>
                                            <p:fltVal val="0"/>
                                          </p:val>
                                        </p:tav>
                                        <p:tav tm="100000">
                                          <p:val>
                                            <p:strVal val="#ppt_w"/>
                                          </p:val>
                                        </p:tav>
                                      </p:tavLst>
                                    </p:anim>
                                    <p:anim calcmode="lin" valueType="num">
                                      <p:cBhvr>
                                        <p:cTn id="14" dur="2000" fill="hold"/>
                                        <p:tgtEl>
                                          <p:spTgt spid="10035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0354">
                                            <p:txEl>
                                              <p:pRg st="5" end="5"/>
                                            </p:txEl>
                                          </p:spTgt>
                                        </p:tgtEl>
                                        <p:attrNameLst>
                                          <p:attrName>style.visibility</p:attrName>
                                        </p:attrNameLst>
                                      </p:cBhvr>
                                      <p:to>
                                        <p:strVal val="visible"/>
                                      </p:to>
                                    </p:set>
                                    <p:anim calcmode="lin" valueType="num">
                                      <p:cBhvr>
                                        <p:cTn id="19" dur="2000" fill="hold"/>
                                        <p:tgtEl>
                                          <p:spTgt spid="100354">
                                            <p:txEl>
                                              <p:pRg st="5" end="5"/>
                                            </p:txEl>
                                          </p:spTgt>
                                        </p:tgtEl>
                                        <p:attrNameLst>
                                          <p:attrName>ppt_w</p:attrName>
                                        </p:attrNameLst>
                                      </p:cBhvr>
                                      <p:tavLst>
                                        <p:tav tm="0">
                                          <p:val>
                                            <p:fltVal val="0"/>
                                          </p:val>
                                        </p:tav>
                                        <p:tav tm="100000">
                                          <p:val>
                                            <p:strVal val="#ppt_w"/>
                                          </p:val>
                                        </p:tav>
                                      </p:tavLst>
                                    </p:anim>
                                    <p:anim calcmode="lin" valueType="num">
                                      <p:cBhvr>
                                        <p:cTn id="20" dur="2000" fill="hold"/>
                                        <p:tgtEl>
                                          <p:spTgt spid="100354">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uiExpand="1" build="p"/>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50000">
              <a:srgbClr val="9999FF">
                <a:gamma/>
                <a:tint val="10196"/>
                <a:invGamma/>
              </a:srgbClr>
            </a:gs>
            <a:gs pos="100000">
              <a:srgbClr val="9999FF"/>
            </a:gs>
          </a:gsLst>
          <a:lin ang="2700000" scaled="1"/>
        </a:gra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0" y="981075"/>
            <a:ext cx="9144000" cy="2232025"/>
          </a:xfrm>
        </p:spPr>
        <p:txBody>
          <a:bodyPr/>
          <a:lstStyle/>
          <a:p>
            <a:pPr algn="just">
              <a:buFontTx/>
              <a:buNone/>
            </a:pPr>
            <a:r>
              <a:rPr lang="fa-IR" b="1"/>
              <a:t> </a:t>
            </a:r>
            <a:r>
              <a:rPr lang="fa-IR" b="1">
                <a:solidFill>
                  <a:srgbClr val="990000"/>
                </a:solidFill>
              </a:rPr>
              <a:t>--این دیدگاه بر این نکته توجه دارد که </a:t>
            </a:r>
            <a:r>
              <a:rPr lang="fa-IR" b="1">
                <a:solidFill>
                  <a:srgbClr val="0000FF"/>
                </a:solidFill>
              </a:rPr>
              <a:t>فرایند های فکری</a:t>
            </a:r>
            <a:r>
              <a:rPr lang="fa-IR" b="1">
                <a:solidFill>
                  <a:srgbClr val="990000"/>
                </a:solidFill>
              </a:rPr>
              <a:t> آدمیان چگونه می تواند آنها را</a:t>
            </a:r>
            <a:r>
              <a:rPr lang="fa-IR">
                <a:solidFill>
                  <a:srgbClr val="990000"/>
                </a:solidFill>
              </a:rPr>
              <a:t> </a:t>
            </a:r>
            <a:r>
              <a:rPr lang="fa-IR" b="1">
                <a:solidFill>
                  <a:srgbClr val="990000"/>
                </a:solidFill>
              </a:rPr>
              <a:t>بیمار کند</a:t>
            </a:r>
            <a:r>
              <a:rPr lang="en-US" b="1">
                <a:solidFill>
                  <a:srgbClr val="990000"/>
                </a:solidFill>
              </a:rPr>
              <a:t>.</a:t>
            </a:r>
          </a:p>
          <a:p>
            <a:pPr algn="just">
              <a:buFontTx/>
              <a:buNone/>
            </a:pPr>
            <a:r>
              <a:rPr lang="fa-IR" b="1">
                <a:solidFill>
                  <a:srgbClr val="3366FF"/>
                </a:solidFill>
              </a:rPr>
              <a:t>--نکته اصلی در این نظریه: آیا این شناختها هستند که باعث اضطراب می شوند یا اضطراب موجب آنها می شود .</a:t>
            </a:r>
            <a:r>
              <a:rPr lang="en-US">
                <a:solidFill>
                  <a:srgbClr val="3366FF"/>
                </a:solidFill>
              </a:rPr>
              <a:t> </a:t>
            </a:r>
          </a:p>
        </p:txBody>
      </p:sp>
      <p:pic>
        <p:nvPicPr>
          <p:cNvPr id="10137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01380" name="Rectangle 4"/>
          <p:cNvSpPr>
            <a:spLocks noGrp="1" noChangeArrowheads="1"/>
          </p:cNvSpPr>
          <p:nvPr>
            <p:ph type="title"/>
          </p:nvPr>
        </p:nvSpPr>
        <p:spPr>
          <a:xfrm>
            <a:off x="971550" y="242888"/>
            <a:ext cx="7416800" cy="882650"/>
          </a:xfrm>
          <a:noFill/>
          <a:ln/>
        </p:spPr>
        <p:txBody>
          <a:bodyPr/>
          <a:lstStyle/>
          <a:p>
            <a:r>
              <a:rPr lang="fa-IR" b="1">
                <a:effectLst>
                  <a:outerShdw blurRad="38100" dist="38100" dir="2700000" algn="tl">
                    <a:srgbClr val="FFFFFF"/>
                  </a:outerShdw>
                </a:effectLst>
              </a:rPr>
              <a:t>نظریه های شناختی:</a:t>
            </a:r>
            <a:r>
              <a:rPr lang="en-US"/>
              <a:t> </a:t>
            </a:r>
          </a:p>
        </p:txBody>
      </p:sp>
      <p:pic>
        <p:nvPicPr>
          <p:cNvPr id="101382" name="Picture 6" descr="screening"/>
          <p:cNvPicPr>
            <a:picLocks noChangeAspect="1" noChangeArrowheads="1"/>
          </p:cNvPicPr>
          <p:nvPr/>
        </p:nvPicPr>
        <p:blipFill>
          <a:blip r:embed="rId3"/>
          <a:srcRect/>
          <a:stretch>
            <a:fillRect/>
          </a:stretch>
        </p:blipFill>
        <p:spPr bwMode="auto">
          <a:xfrm>
            <a:off x="1835150" y="3068638"/>
            <a:ext cx="3889375" cy="3716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p:cTn id="7" dur="500" fill="hold"/>
                                        <p:tgtEl>
                                          <p:spTgt spid="101382"/>
                                        </p:tgtEl>
                                        <p:attrNameLst>
                                          <p:attrName>ppt_w</p:attrName>
                                        </p:attrNameLst>
                                      </p:cBhvr>
                                      <p:tavLst>
                                        <p:tav tm="0">
                                          <p:val>
                                            <p:fltVal val="0"/>
                                          </p:val>
                                        </p:tav>
                                        <p:tav tm="100000">
                                          <p:val>
                                            <p:strVal val="#ppt_w"/>
                                          </p:val>
                                        </p:tav>
                                      </p:tavLst>
                                    </p:anim>
                                    <p:anim calcmode="lin" valueType="num">
                                      <p:cBhvr>
                                        <p:cTn id="8" dur="500" fill="hold"/>
                                        <p:tgtEl>
                                          <p:spTgt spid="1013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1378">
                                            <p:txEl>
                                              <p:pRg st="0" end="0"/>
                                            </p:txEl>
                                          </p:spTgt>
                                        </p:tgtEl>
                                        <p:attrNameLst>
                                          <p:attrName>style.visibility</p:attrName>
                                        </p:attrNameLst>
                                      </p:cBhvr>
                                      <p:to>
                                        <p:strVal val="visible"/>
                                      </p:to>
                                    </p:set>
                                    <p:anim calcmode="lin" valueType="num">
                                      <p:cBhvr>
                                        <p:cTn id="13" dur="2000" fill="hold"/>
                                        <p:tgtEl>
                                          <p:spTgt spid="10137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013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1378">
                                            <p:txEl>
                                              <p:pRg st="1" end="1"/>
                                            </p:txEl>
                                          </p:spTgt>
                                        </p:tgtEl>
                                        <p:attrNameLst>
                                          <p:attrName>style.visibility</p:attrName>
                                        </p:attrNameLst>
                                      </p:cBhvr>
                                      <p:to>
                                        <p:strVal val="visible"/>
                                      </p:to>
                                    </p:set>
                                    <p:anim calcmode="lin" valueType="num">
                                      <p:cBhvr>
                                        <p:cTn id="19" dur="2000" fill="hold"/>
                                        <p:tgtEl>
                                          <p:spTgt spid="101378">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10137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1403350" y="2420938"/>
            <a:ext cx="6551613" cy="2592387"/>
          </a:xfrm>
        </p:spPr>
        <p:txBody>
          <a:bodyPr/>
          <a:lstStyle/>
          <a:p>
            <a:pPr algn="ctr">
              <a:buFontTx/>
              <a:buNone/>
            </a:pPr>
            <a:r>
              <a:rPr lang="fa-IR" b="1">
                <a:solidFill>
                  <a:srgbClr val="0000FF"/>
                </a:solidFill>
              </a:rPr>
              <a:t>-- </a:t>
            </a:r>
            <a:r>
              <a:rPr lang="fa-IR" sz="4000" b="1">
                <a:solidFill>
                  <a:srgbClr val="990000"/>
                </a:solidFill>
                <a:effectLst>
                  <a:outerShdw blurRad="38100" dist="38100" dir="2700000" algn="tl">
                    <a:srgbClr val="C0C0C0"/>
                  </a:outerShdw>
                </a:effectLst>
              </a:rPr>
              <a:t>عصبی خود مختار</a:t>
            </a:r>
            <a:r>
              <a:rPr lang="en-US" sz="4000" b="1">
                <a:solidFill>
                  <a:srgbClr val="990000"/>
                </a:solidFill>
                <a:effectLst>
                  <a:outerShdw blurRad="38100" dist="38100" dir="2700000" algn="tl">
                    <a:srgbClr val="C0C0C0"/>
                  </a:outerShdw>
                </a:effectLst>
              </a:rPr>
              <a:t> </a:t>
            </a:r>
            <a:endParaRPr lang="fa-IR" sz="4000" b="1">
              <a:solidFill>
                <a:srgbClr val="990000"/>
              </a:solidFill>
              <a:effectLst>
                <a:outerShdw blurRad="38100" dist="38100" dir="2700000" algn="tl">
                  <a:srgbClr val="C0C0C0"/>
                </a:outerShdw>
              </a:effectLst>
            </a:endParaRPr>
          </a:p>
          <a:p>
            <a:pPr algn="ctr">
              <a:buFontTx/>
              <a:buNone/>
            </a:pPr>
            <a:endParaRPr lang="fa-IR" sz="4000" b="1">
              <a:solidFill>
                <a:srgbClr val="990000"/>
              </a:solidFill>
              <a:effectLst>
                <a:outerShdw blurRad="38100" dist="38100" dir="2700000" algn="tl">
                  <a:srgbClr val="C0C0C0"/>
                </a:outerShdw>
              </a:effectLst>
            </a:endParaRPr>
          </a:p>
          <a:p>
            <a:pPr algn="ctr">
              <a:buFontTx/>
              <a:buNone/>
            </a:pPr>
            <a:r>
              <a:rPr lang="fa-IR" sz="4000" b="1">
                <a:solidFill>
                  <a:srgbClr val="990000"/>
                </a:solidFill>
                <a:effectLst>
                  <a:outerShdw blurRad="38100" dist="38100" dir="2700000" algn="tl">
                    <a:srgbClr val="C0C0C0"/>
                  </a:outerShdw>
                </a:effectLst>
              </a:rPr>
              <a:t>-- عوامل ارثی</a:t>
            </a:r>
            <a:endParaRPr lang="en-US" sz="4000" b="1">
              <a:solidFill>
                <a:srgbClr val="990000"/>
              </a:solidFill>
              <a:effectLst>
                <a:outerShdw blurRad="38100" dist="38100" dir="2700000" algn="tl">
                  <a:srgbClr val="C0C0C0"/>
                </a:outerShdw>
              </a:effectLst>
            </a:endParaRPr>
          </a:p>
        </p:txBody>
      </p:sp>
      <p:pic>
        <p:nvPicPr>
          <p:cNvPr id="103427"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103428" name="Rectangle 4"/>
          <p:cNvSpPr>
            <a:spLocks noGrp="1" noChangeArrowheads="1"/>
          </p:cNvSpPr>
          <p:nvPr>
            <p:ph type="title"/>
          </p:nvPr>
        </p:nvSpPr>
        <p:spPr>
          <a:xfrm>
            <a:off x="1331913" y="1052513"/>
            <a:ext cx="6624637" cy="882650"/>
          </a:xfrm>
          <a:noFill/>
          <a:ln>
            <a:solidFill>
              <a:srgbClr val="FF9900"/>
            </a:solidFill>
          </a:ln>
        </p:spPr>
        <p:txBody>
          <a:bodyPr/>
          <a:lstStyle/>
          <a:p>
            <a:r>
              <a:rPr lang="fa-IR" sz="4800" b="1">
                <a:solidFill>
                  <a:srgbClr val="0000FF"/>
                </a:solidFill>
                <a:effectLst>
                  <a:outerShdw blurRad="38100" dist="38100" dir="2700000" algn="tl">
                    <a:srgbClr val="C0C0C0"/>
                  </a:outerShdw>
                </a:effectLst>
              </a:rPr>
              <a:t>عوامل زمینه ساز زیستی:</a:t>
            </a:r>
            <a:r>
              <a:rPr lang="en-US" sz="480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103428"/>
                                        </p:tgtEl>
                                        <p:attrNameLst>
                                          <p:attrName>style.visibility</p:attrName>
                                        </p:attrNameLst>
                                      </p:cBhvr>
                                      <p:to>
                                        <p:strVal val="visible"/>
                                      </p:to>
                                    </p:set>
                                    <p:animEffect transition="in" filter="wipe(down)">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3426">
                                            <p:txEl>
                                              <p:pRg st="0" end="0"/>
                                            </p:txEl>
                                          </p:spTgt>
                                        </p:tgtEl>
                                        <p:attrNameLst>
                                          <p:attrName>style.visibility</p:attrName>
                                        </p:attrNameLst>
                                      </p:cBhvr>
                                      <p:to>
                                        <p:strVal val="visible"/>
                                      </p:to>
                                    </p:set>
                                    <p:anim calcmode="lin" valueType="num">
                                      <p:cBhvr>
                                        <p:cTn id="12" dur="2000" fill="hold"/>
                                        <p:tgtEl>
                                          <p:spTgt spid="103426">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10342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3426">
                                            <p:txEl>
                                              <p:pRg st="2" end="2"/>
                                            </p:txEl>
                                          </p:spTgt>
                                        </p:tgtEl>
                                        <p:attrNameLst>
                                          <p:attrName>style.visibility</p:attrName>
                                        </p:attrNameLst>
                                      </p:cBhvr>
                                      <p:to>
                                        <p:strVal val="visible"/>
                                      </p:to>
                                    </p:set>
                                    <p:anim calcmode="lin" valueType="num">
                                      <p:cBhvr>
                                        <p:cTn id="18" dur="2000" fill="hold"/>
                                        <p:tgtEl>
                                          <p:spTgt spid="103426">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10342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P spid="10342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0" y="1700213"/>
            <a:ext cx="9144000" cy="4321175"/>
          </a:xfrm>
          <a:noFill/>
          <a:ln>
            <a:solidFill>
              <a:schemeClr val="folHlink"/>
            </a:solidFill>
          </a:ln>
        </p:spPr>
        <p:txBody>
          <a:bodyPr/>
          <a:lstStyle/>
          <a:p>
            <a:pPr algn="just">
              <a:buFontTx/>
              <a:buNone/>
            </a:pPr>
            <a:r>
              <a:rPr lang="fa-IR" b="1"/>
              <a:t> </a:t>
            </a:r>
            <a:r>
              <a:rPr lang="fa-IR" sz="4000" b="1">
                <a:effectLst>
                  <a:outerShdw blurRad="38100" dist="38100" dir="2700000" algn="tl">
                    <a:srgbClr val="FFFFFF"/>
                  </a:outerShdw>
                </a:effectLst>
              </a:rPr>
              <a:t>رویکرد روانکاوی:</a:t>
            </a:r>
            <a:r>
              <a:rPr lang="en-US" sz="4000" b="1">
                <a:effectLst>
                  <a:outerShdw blurRad="38100" dist="38100" dir="2700000" algn="tl">
                    <a:srgbClr val="FFFFFF"/>
                  </a:outerShdw>
                </a:effectLst>
              </a:rPr>
              <a:t> </a:t>
            </a:r>
            <a:endParaRPr lang="fa-IR" sz="4000" b="1">
              <a:effectLst>
                <a:outerShdw blurRad="38100" dist="38100" dir="2700000" algn="tl">
                  <a:srgbClr val="FFFFFF"/>
                </a:outerShdw>
              </a:effectLst>
            </a:endParaRPr>
          </a:p>
          <a:p>
            <a:pPr algn="just">
              <a:buFontTx/>
              <a:buNone/>
            </a:pPr>
            <a:r>
              <a:rPr lang="fa-IR"/>
              <a:t> -- </a:t>
            </a:r>
            <a:r>
              <a:rPr lang="fa-IR" b="1">
                <a:solidFill>
                  <a:srgbClr val="FF0000"/>
                </a:solidFill>
              </a:rPr>
              <a:t>پرده برداری از </a:t>
            </a:r>
            <a:r>
              <a:rPr lang="fa-IR" b="1">
                <a:solidFill>
                  <a:srgbClr val="0000FF"/>
                </a:solidFill>
              </a:rPr>
              <a:t>تعارضات واپس رانده ای</a:t>
            </a:r>
            <a:r>
              <a:rPr lang="fa-IR" b="1">
                <a:solidFill>
                  <a:srgbClr val="FF0000"/>
                </a:solidFill>
              </a:rPr>
              <a:t> که فرض می شود زیر بنای ترس و اجتناب شدید است</a:t>
            </a:r>
            <a:r>
              <a:rPr lang="en-US"/>
              <a:t> .</a:t>
            </a:r>
          </a:p>
          <a:p>
            <a:pPr algn="just">
              <a:buFontTx/>
              <a:buNone/>
            </a:pPr>
            <a:r>
              <a:rPr lang="fa-IR"/>
              <a:t>-- </a:t>
            </a:r>
            <a:r>
              <a:rPr lang="fa-IR" b="1">
                <a:solidFill>
                  <a:srgbClr val="990000"/>
                </a:solidFill>
              </a:rPr>
              <a:t>استفاده از روش </a:t>
            </a:r>
            <a:r>
              <a:rPr lang="fa-IR" b="1">
                <a:solidFill>
                  <a:srgbClr val="0000FF"/>
                </a:solidFill>
              </a:rPr>
              <a:t>تداعی آزاد</a:t>
            </a:r>
            <a:r>
              <a:rPr lang="en-US">
                <a:solidFill>
                  <a:srgbClr val="990000"/>
                </a:solidFill>
              </a:rPr>
              <a:t> </a:t>
            </a:r>
            <a:r>
              <a:rPr lang="fa-IR">
                <a:solidFill>
                  <a:srgbClr val="990000"/>
                </a:solidFill>
              </a:rPr>
              <a:t>:</a:t>
            </a:r>
            <a:r>
              <a:rPr lang="fa-IR" b="1">
                <a:solidFill>
                  <a:srgbClr val="990000"/>
                </a:solidFill>
              </a:rPr>
              <a:t>بیمار سخنانش را بدون سانسور و هر چه که به فکرش برسد را بازگو می کند .</a:t>
            </a:r>
            <a:r>
              <a:rPr lang="fa-IR"/>
              <a:t> </a:t>
            </a:r>
          </a:p>
          <a:p>
            <a:pPr algn="just">
              <a:buFontTx/>
              <a:buNone/>
            </a:pPr>
            <a:r>
              <a:rPr lang="fa-IR"/>
              <a:t>-- </a:t>
            </a:r>
            <a:r>
              <a:rPr lang="fa-IR" b="1">
                <a:solidFill>
                  <a:srgbClr val="A50021"/>
                </a:solidFill>
              </a:rPr>
              <a:t>روان تحلیل گران معاصر ایگو:تجربه عاطفی اصلاحی و </a:t>
            </a:r>
            <a:r>
              <a:rPr lang="fa-IR" b="1">
                <a:solidFill>
                  <a:srgbClr val="0000FF"/>
                </a:solidFill>
              </a:rPr>
              <a:t>مواجهه</a:t>
            </a:r>
            <a:r>
              <a:rPr lang="fa-IR" b="1">
                <a:solidFill>
                  <a:srgbClr val="A50021"/>
                </a:solidFill>
              </a:rPr>
              <a:t> بیمار با موضوع ترس آور</a:t>
            </a:r>
            <a:endParaRPr lang="en-US" b="1">
              <a:solidFill>
                <a:srgbClr val="A50021"/>
              </a:solidFill>
            </a:endParaRPr>
          </a:p>
        </p:txBody>
      </p:sp>
      <p:pic>
        <p:nvPicPr>
          <p:cNvPr id="10240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02404" name="Rectangle 4"/>
          <p:cNvSpPr>
            <a:spLocks noGrp="1" noChangeArrowheads="1"/>
          </p:cNvSpPr>
          <p:nvPr>
            <p:ph type="title"/>
          </p:nvPr>
        </p:nvSpPr>
        <p:spPr>
          <a:xfrm>
            <a:off x="971550" y="404813"/>
            <a:ext cx="7416800" cy="882650"/>
          </a:xfrm>
          <a:noFill/>
          <a:ln>
            <a:solidFill>
              <a:srgbClr val="FF9900"/>
            </a:solidFill>
          </a:ln>
        </p:spPr>
        <p:txBody>
          <a:bodyPr/>
          <a:lstStyle/>
          <a:p>
            <a:r>
              <a:rPr lang="fa-IR">
                <a:solidFill>
                  <a:srgbClr val="990000"/>
                </a:solidFill>
              </a:rPr>
              <a:t> </a:t>
            </a:r>
            <a:r>
              <a:rPr lang="fa-IR" b="1">
                <a:solidFill>
                  <a:srgbClr val="990000"/>
                </a:solidFill>
              </a:rPr>
              <a:t>درمان های فوبی :</a:t>
            </a:r>
            <a:r>
              <a:rPr lang="en-US">
                <a:solidFill>
                  <a:srgbClr val="99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2402">
                                            <p:bg/>
                                          </p:spTgt>
                                        </p:tgtEl>
                                        <p:attrNameLst>
                                          <p:attrName>style.visibility</p:attrName>
                                        </p:attrNameLst>
                                      </p:cBhvr>
                                      <p:to>
                                        <p:strVal val="visible"/>
                                      </p:to>
                                    </p:set>
                                    <p:anim calcmode="lin" valueType="num">
                                      <p:cBhvr>
                                        <p:cTn id="7" dur="2000" fill="hold"/>
                                        <p:tgtEl>
                                          <p:spTgt spid="102402">
                                            <p:bg/>
                                          </p:spTgt>
                                        </p:tgtEl>
                                        <p:attrNameLst>
                                          <p:attrName>ppt_w</p:attrName>
                                        </p:attrNameLst>
                                      </p:cBhvr>
                                      <p:tavLst>
                                        <p:tav tm="0">
                                          <p:val>
                                            <p:strVal val="2/3*#ppt_w"/>
                                          </p:val>
                                        </p:tav>
                                        <p:tav tm="100000">
                                          <p:val>
                                            <p:strVal val="#ppt_w"/>
                                          </p:val>
                                        </p:tav>
                                      </p:tavLst>
                                    </p:anim>
                                    <p:anim calcmode="lin" valueType="num">
                                      <p:cBhvr>
                                        <p:cTn id="8" dur="2000" fill="hold"/>
                                        <p:tgtEl>
                                          <p:spTgt spid="102402">
                                            <p:bg/>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2402">
                                            <p:txEl>
                                              <p:pRg st="0" end="0"/>
                                            </p:txEl>
                                          </p:spTgt>
                                        </p:tgtEl>
                                        <p:attrNameLst>
                                          <p:attrName>style.visibility</p:attrName>
                                        </p:attrNameLst>
                                      </p:cBhvr>
                                      <p:to>
                                        <p:strVal val="visible"/>
                                      </p:to>
                                    </p:set>
                                    <p:anim calcmode="lin" valueType="num">
                                      <p:cBhvr>
                                        <p:cTn id="13" dur="2000" fill="hold"/>
                                        <p:tgtEl>
                                          <p:spTgt spid="102402">
                                            <p:txEl>
                                              <p:pRg st="0" end="0"/>
                                            </p:txEl>
                                          </p:spTgt>
                                        </p:tgtEl>
                                        <p:attrNameLst>
                                          <p:attrName>ppt_w</p:attrName>
                                        </p:attrNameLst>
                                      </p:cBhvr>
                                      <p:tavLst>
                                        <p:tav tm="0">
                                          <p:val>
                                            <p:strVal val="2/3*#ppt_w"/>
                                          </p:val>
                                        </p:tav>
                                        <p:tav tm="100000">
                                          <p:val>
                                            <p:strVal val="#ppt_w"/>
                                          </p:val>
                                        </p:tav>
                                      </p:tavLst>
                                    </p:anim>
                                    <p:anim calcmode="lin" valueType="num">
                                      <p:cBhvr>
                                        <p:cTn id="14" dur="2000" fill="hold"/>
                                        <p:tgtEl>
                                          <p:spTgt spid="10240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02402">
                                            <p:txEl>
                                              <p:pRg st="1" end="1"/>
                                            </p:txEl>
                                          </p:spTgt>
                                        </p:tgtEl>
                                        <p:attrNameLst>
                                          <p:attrName>style.visibility</p:attrName>
                                        </p:attrNameLst>
                                      </p:cBhvr>
                                      <p:to>
                                        <p:strVal val="visible"/>
                                      </p:to>
                                    </p:set>
                                    <p:anim calcmode="lin" valueType="num">
                                      <p:cBhvr>
                                        <p:cTn id="19" dur="2000" fill="hold"/>
                                        <p:tgtEl>
                                          <p:spTgt spid="102402">
                                            <p:txEl>
                                              <p:pRg st="1" end="1"/>
                                            </p:txEl>
                                          </p:spTgt>
                                        </p:tgtEl>
                                        <p:attrNameLst>
                                          <p:attrName>ppt_w</p:attrName>
                                        </p:attrNameLst>
                                      </p:cBhvr>
                                      <p:tavLst>
                                        <p:tav tm="0">
                                          <p:val>
                                            <p:strVal val="2/3*#ppt_w"/>
                                          </p:val>
                                        </p:tav>
                                        <p:tav tm="100000">
                                          <p:val>
                                            <p:strVal val="#ppt_w"/>
                                          </p:val>
                                        </p:tav>
                                      </p:tavLst>
                                    </p:anim>
                                    <p:anim calcmode="lin" valueType="num">
                                      <p:cBhvr>
                                        <p:cTn id="20" dur="2000" fill="hold"/>
                                        <p:tgtEl>
                                          <p:spTgt spid="10240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02402">
                                            <p:txEl>
                                              <p:pRg st="2" end="2"/>
                                            </p:txEl>
                                          </p:spTgt>
                                        </p:tgtEl>
                                        <p:attrNameLst>
                                          <p:attrName>style.visibility</p:attrName>
                                        </p:attrNameLst>
                                      </p:cBhvr>
                                      <p:to>
                                        <p:strVal val="visible"/>
                                      </p:to>
                                    </p:set>
                                    <p:anim calcmode="lin" valueType="num">
                                      <p:cBhvr>
                                        <p:cTn id="25" dur="2000" fill="hold"/>
                                        <p:tgtEl>
                                          <p:spTgt spid="102402">
                                            <p:txEl>
                                              <p:pRg st="2" end="2"/>
                                            </p:txEl>
                                          </p:spTgt>
                                        </p:tgtEl>
                                        <p:attrNameLst>
                                          <p:attrName>ppt_w</p:attrName>
                                        </p:attrNameLst>
                                      </p:cBhvr>
                                      <p:tavLst>
                                        <p:tav tm="0">
                                          <p:val>
                                            <p:strVal val="2/3*#ppt_w"/>
                                          </p:val>
                                        </p:tav>
                                        <p:tav tm="100000">
                                          <p:val>
                                            <p:strVal val="#ppt_w"/>
                                          </p:val>
                                        </p:tav>
                                      </p:tavLst>
                                    </p:anim>
                                    <p:anim calcmode="lin" valueType="num">
                                      <p:cBhvr>
                                        <p:cTn id="26" dur="2000" fill="hold"/>
                                        <p:tgtEl>
                                          <p:spTgt spid="10240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02402">
                                            <p:txEl>
                                              <p:pRg st="3" end="3"/>
                                            </p:txEl>
                                          </p:spTgt>
                                        </p:tgtEl>
                                        <p:attrNameLst>
                                          <p:attrName>style.visibility</p:attrName>
                                        </p:attrNameLst>
                                      </p:cBhvr>
                                      <p:to>
                                        <p:strVal val="visible"/>
                                      </p:to>
                                    </p:set>
                                    <p:anim calcmode="lin" valueType="num">
                                      <p:cBhvr>
                                        <p:cTn id="31" dur="2000" fill="hold"/>
                                        <p:tgtEl>
                                          <p:spTgt spid="102402">
                                            <p:txEl>
                                              <p:pRg st="3" end="3"/>
                                            </p:txEl>
                                          </p:spTgt>
                                        </p:tgtEl>
                                        <p:attrNameLst>
                                          <p:attrName>ppt_w</p:attrName>
                                        </p:attrNameLst>
                                      </p:cBhvr>
                                      <p:tavLst>
                                        <p:tav tm="0">
                                          <p:val>
                                            <p:strVal val="2/3*#ppt_w"/>
                                          </p:val>
                                        </p:tav>
                                        <p:tav tm="100000">
                                          <p:val>
                                            <p:strVal val="#ppt_w"/>
                                          </p:val>
                                        </p:tav>
                                      </p:tavLst>
                                    </p:anim>
                                    <p:anim calcmode="lin" valueType="num">
                                      <p:cBhvr>
                                        <p:cTn id="32" dur="2000" fill="hold"/>
                                        <p:tgtEl>
                                          <p:spTgt spid="10240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nimBg="1"/>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107950" y="1700213"/>
            <a:ext cx="8893175" cy="2952750"/>
          </a:xfrm>
          <a:noFill/>
          <a:ln>
            <a:solidFill>
              <a:schemeClr val="folHlink"/>
            </a:solidFill>
          </a:ln>
        </p:spPr>
        <p:txBody>
          <a:bodyPr/>
          <a:lstStyle/>
          <a:p>
            <a:pPr algn="just">
              <a:buFontTx/>
              <a:buNone/>
            </a:pPr>
            <a:r>
              <a:rPr lang="fa-IR" b="1"/>
              <a:t> --</a:t>
            </a:r>
            <a:r>
              <a:rPr lang="fa-IR" b="1">
                <a:effectLst>
                  <a:outerShdw blurRad="38100" dist="38100" dir="2700000" algn="tl">
                    <a:srgbClr val="FFFFFF"/>
                  </a:outerShdw>
                </a:effectLst>
              </a:rPr>
              <a:t> حساسیت زدایی منظم(ولپی):تصور مجموعه ای از صحنه های ترس آور در حالت آرمیدگی بیمار.</a:t>
            </a:r>
            <a:endParaRPr lang="en-US" b="1">
              <a:effectLst>
                <a:outerShdw blurRad="38100" dist="38100" dir="2700000" algn="tl">
                  <a:srgbClr val="FFFFFF"/>
                </a:outerShdw>
              </a:effectLst>
            </a:endParaRPr>
          </a:p>
          <a:p>
            <a:pPr algn="just">
              <a:buFontTx/>
              <a:buNone/>
            </a:pPr>
            <a:r>
              <a:rPr lang="fa-IR" b="1">
                <a:effectLst>
                  <a:outerShdw blurRad="38100" dist="38100" dir="2700000" algn="tl">
                    <a:srgbClr val="FFFFFF"/>
                  </a:outerShdw>
                </a:effectLst>
              </a:rPr>
              <a:t>-- آموزش مهارتهای اجتماعی:</a:t>
            </a:r>
            <a:r>
              <a:rPr lang="en-US"/>
              <a:t> </a:t>
            </a:r>
            <a:endParaRPr lang="fa-IR"/>
          </a:p>
          <a:p>
            <a:pPr algn="just">
              <a:buFontTx/>
              <a:buNone/>
            </a:pPr>
            <a:r>
              <a:rPr lang="fa-IR"/>
              <a:t>-- </a:t>
            </a:r>
            <a:r>
              <a:rPr lang="fa-IR" b="1"/>
              <a:t>سرمشق دهی :</a:t>
            </a:r>
            <a:r>
              <a:rPr lang="en-US"/>
              <a:t> </a:t>
            </a:r>
            <a:endParaRPr lang="fa-IR"/>
          </a:p>
          <a:p>
            <a:pPr algn="just">
              <a:buFontTx/>
              <a:buNone/>
            </a:pPr>
            <a:r>
              <a:rPr lang="fa-IR"/>
              <a:t>-- </a:t>
            </a:r>
            <a:r>
              <a:rPr lang="fa-IR" b="1"/>
              <a:t>غرقه سازی</a:t>
            </a:r>
            <a:r>
              <a:rPr lang="en-US"/>
              <a:t> </a:t>
            </a:r>
            <a:r>
              <a:rPr lang="fa-IR"/>
              <a:t>:(</a:t>
            </a:r>
            <a:r>
              <a:rPr lang="fa-IR" b="1"/>
              <a:t>منبع هراس با حداکثر شدت ارائه می شود).</a:t>
            </a:r>
            <a:r>
              <a:rPr lang="en-US"/>
              <a:t> </a:t>
            </a:r>
          </a:p>
        </p:txBody>
      </p:sp>
      <p:pic>
        <p:nvPicPr>
          <p:cNvPr id="104451"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104452" name="Rectangle 4"/>
          <p:cNvSpPr>
            <a:spLocks noGrp="1" noChangeArrowheads="1"/>
          </p:cNvSpPr>
          <p:nvPr>
            <p:ph type="title"/>
          </p:nvPr>
        </p:nvSpPr>
        <p:spPr>
          <a:xfrm>
            <a:off x="971550" y="404813"/>
            <a:ext cx="7416800" cy="882650"/>
          </a:xfrm>
          <a:noFill/>
          <a:ln>
            <a:solidFill>
              <a:srgbClr val="FF9900"/>
            </a:solidFill>
          </a:ln>
        </p:spPr>
        <p:txBody>
          <a:bodyPr/>
          <a:lstStyle/>
          <a:p>
            <a:r>
              <a:rPr lang="fa-IR" b="1"/>
              <a:t>رویکرد رفتاری:</a:t>
            </a:r>
            <a:r>
              <a:rPr lang="fa-IR"/>
              <a:t> </a:t>
            </a:r>
            <a:endParaRPr lang="en-US"/>
          </a:p>
        </p:txBody>
      </p:sp>
      <p:sp>
        <p:nvSpPr>
          <p:cNvPr id="104453" name="Rectangle 5"/>
          <p:cNvSpPr>
            <a:spLocks noChangeArrowheads="1"/>
          </p:cNvSpPr>
          <p:nvPr/>
        </p:nvSpPr>
        <p:spPr bwMode="auto">
          <a:xfrm>
            <a:off x="250825" y="5013325"/>
            <a:ext cx="8893175" cy="1511300"/>
          </a:xfrm>
          <a:prstGeom prst="rect">
            <a:avLst/>
          </a:prstGeom>
          <a:noFill/>
          <a:ln w="9525">
            <a:solidFill>
              <a:schemeClr val="folHlink"/>
            </a:solidFill>
            <a:miter lim="800000"/>
            <a:headEnd/>
            <a:tailEnd/>
          </a:ln>
          <a:effectLst/>
        </p:spPr>
        <p:txBody>
          <a:bodyPr/>
          <a:lstStyle/>
          <a:p>
            <a:pPr marL="342900" indent="-342900" algn="just">
              <a:spcBef>
                <a:spcPct val="20000"/>
              </a:spcBef>
            </a:pPr>
            <a:r>
              <a:rPr lang="fa-IR" sz="3200"/>
              <a:t> --پدیده نفع ثانوی: جبران ناتوانی فرد فوبی از سوی دیگران و در نهایت تقویت فرد به خاطر داشتن فوبی</a:t>
            </a:r>
            <a:r>
              <a:rPr lang="fa-IR" sz="3200" b="0"/>
              <a:t> </a:t>
            </a:r>
            <a:endParaRPr lang="en-US" sz="3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104452"/>
                                        </p:tgtEl>
                                        <p:attrNameLst>
                                          <p:attrName>style.visibility</p:attrName>
                                        </p:attrNameLst>
                                      </p:cBhvr>
                                      <p:to>
                                        <p:strVal val="visible"/>
                                      </p:to>
                                    </p:set>
                                    <p:animEffect transition="in" filter="wipe(left)">
                                      <p:cBhvr>
                                        <p:cTn id="7" dur="50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04450">
                                            <p:bg/>
                                          </p:spTgt>
                                        </p:tgtEl>
                                        <p:attrNameLst>
                                          <p:attrName>style.visibility</p:attrName>
                                        </p:attrNameLst>
                                      </p:cBhvr>
                                      <p:to>
                                        <p:strVal val="visible"/>
                                      </p:to>
                                    </p:set>
                                    <p:anim calcmode="lin" valueType="num">
                                      <p:cBhvr>
                                        <p:cTn id="12" dur="2000" fill="hold"/>
                                        <p:tgtEl>
                                          <p:spTgt spid="104450">
                                            <p:bg/>
                                          </p:spTgt>
                                        </p:tgtEl>
                                        <p:attrNameLst>
                                          <p:attrName>ppt_w</p:attrName>
                                        </p:attrNameLst>
                                      </p:cBhvr>
                                      <p:tavLst>
                                        <p:tav tm="0">
                                          <p:val>
                                            <p:strVal val="2/3*#ppt_w"/>
                                          </p:val>
                                        </p:tav>
                                        <p:tav tm="100000">
                                          <p:val>
                                            <p:strVal val="#ppt_w"/>
                                          </p:val>
                                        </p:tav>
                                      </p:tavLst>
                                    </p:anim>
                                    <p:anim calcmode="lin" valueType="num">
                                      <p:cBhvr>
                                        <p:cTn id="13" dur="2000" fill="hold"/>
                                        <p:tgtEl>
                                          <p:spTgt spid="104450">
                                            <p:bg/>
                                          </p:spTgt>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104450">
                                            <p:txEl>
                                              <p:pRg st="0" end="0"/>
                                            </p:txEl>
                                          </p:spTgt>
                                        </p:tgtEl>
                                        <p:attrNameLst>
                                          <p:attrName>style.visibility</p:attrName>
                                        </p:attrNameLst>
                                      </p:cBhvr>
                                      <p:to>
                                        <p:strVal val="visible"/>
                                      </p:to>
                                    </p:set>
                                    <p:anim calcmode="lin" valueType="num">
                                      <p:cBhvr>
                                        <p:cTn id="18" dur="2000" fill="hold"/>
                                        <p:tgtEl>
                                          <p:spTgt spid="104450">
                                            <p:txEl>
                                              <p:pRg st="0" end="0"/>
                                            </p:txEl>
                                          </p:spTgt>
                                        </p:tgtEl>
                                        <p:attrNameLst>
                                          <p:attrName>ppt_w</p:attrName>
                                        </p:attrNameLst>
                                      </p:cBhvr>
                                      <p:tavLst>
                                        <p:tav tm="0">
                                          <p:val>
                                            <p:strVal val="2/3*#ppt_w"/>
                                          </p:val>
                                        </p:tav>
                                        <p:tav tm="100000">
                                          <p:val>
                                            <p:strVal val="#ppt_w"/>
                                          </p:val>
                                        </p:tav>
                                      </p:tavLst>
                                    </p:anim>
                                    <p:anim calcmode="lin" valueType="num">
                                      <p:cBhvr>
                                        <p:cTn id="19" dur="2000" fill="hold"/>
                                        <p:tgtEl>
                                          <p:spTgt spid="10445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104450">
                                            <p:txEl>
                                              <p:pRg st="1" end="1"/>
                                            </p:txEl>
                                          </p:spTgt>
                                        </p:tgtEl>
                                        <p:attrNameLst>
                                          <p:attrName>style.visibility</p:attrName>
                                        </p:attrNameLst>
                                      </p:cBhvr>
                                      <p:to>
                                        <p:strVal val="visible"/>
                                      </p:to>
                                    </p:set>
                                    <p:anim calcmode="lin" valueType="num">
                                      <p:cBhvr>
                                        <p:cTn id="24" dur="2000" fill="hold"/>
                                        <p:tgtEl>
                                          <p:spTgt spid="104450">
                                            <p:txEl>
                                              <p:pRg st="1" end="1"/>
                                            </p:txEl>
                                          </p:spTgt>
                                        </p:tgtEl>
                                        <p:attrNameLst>
                                          <p:attrName>ppt_w</p:attrName>
                                        </p:attrNameLst>
                                      </p:cBhvr>
                                      <p:tavLst>
                                        <p:tav tm="0">
                                          <p:val>
                                            <p:strVal val="2/3*#ppt_w"/>
                                          </p:val>
                                        </p:tav>
                                        <p:tav tm="100000">
                                          <p:val>
                                            <p:strVal val="#ppt_w"/>
                                          </p:val>
                                        </p:tav>
                                      </p:tavLst>
                                    </p:anim>
                                    <p:anim calcmode="lin" valueType="num">
                                      <p:cBhvr>
                                        <p:cTn id="25" dur="2000" fill="hold"/>
                                        <p:tgtEl>
                                          <p:spTgt spid="10445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104450">
                                            <p:txEl>
                                              <p:pRg st="2" end="2"/>
                                            </p:txEl>
                                          </p:spTgt>
                                        </p:tgtEl>
                                        <p:attrNameLst>
                                          <p:attrName>style.visibility</p:attrName>
                                        </p:attrNameLst>
                                      </p:cBhvr>
                                      <p:to>
                                        <p:strVal val="visible"/>
                                      </p:to>
                                    </p:set>
                                    <p:anim calcmode="lin" valueType="num">
                                      <p:cBhvr>
                                        <p:cTn id="30" dur="2000" fill="hold"/>
                                        <p:tgtEl>
                                          <p:spTgt spid="104450">
                                            <p:txEl>
                                              <p:pRg st="2" end="2"/>
                                            </p:txEl>
                                          </p:spTgt>
                                        </p:tgtEl>
                                        <p:attrNameLst>
                                          <p:attrName>ppt_w</p:attrName>
                                        </p:attrNameLst>
                                      </p:cBhvr>
                                      <p:tavLst>
                                        <p:tav tm="0">
                                          <p:val>
                                            <p:strVal val="2/3*#ppt_w"/>
                                          </p:val>
                                        </p:tav>
                                        <p:tav tm="100000">
                                          <p:val>
                                            <p:strVal val="#ppt_w"/>
                                          </p:val>
                                        </p:tav>
                                      </p:tavLst>
                                    </p:anim>
                                    <p:anim calcmode="lin" valueType="num">
                                      <p:cBhvr>
                                        <p:cTn id="31" dur="2000" fill="hold"/>
                                        <p:tgtEl>
                                          <p:spTgt spid="10445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104450">
                                            <p:txEl>
                                              <p:pRg st="3" end="3"/>
                                            </p:txEl>
                                          </p:spTgt>
                                        </p:tgtEl>
                                        <p:attrNameLst>
                                          <p:attrName>style.visibility</p:attrName>
                                        </p:attrNameLst>
                                      </p:cBhvr>
                                      <p:to>
                                        <p:strVal val="visible"/>
                                      </p:to>
                                    </p:set>
                                    <p:anim calcmode="lin" valueType="num">
                                      <p:cBhvr>
                                        <p:cTn id="36" dur="2000" fill="hold"/>
                                        <p:tgtEl>
                                          <p:spTgt spid="104450">
                                            <p:txEl>
                                              <p:pRg st="3" end="3"/>
                                            </p:txEl>
                                          </p:spTgt>
                                        </p:tgtEl>
                                        <p:attrNameLst>
                                          <p:attrName>ppt_w</p:attrName>
                                        </p:attrNameLst>
                                      </p:cBhvr>
                                      <p:tavLst>
                                        <p:tav tm="0">
                                          <p:val>
                                            <p:strVal val="2/3*#ppt_w"/>
                                          </p:val>
                                        </p:tav>
                                        <p:tav tm="100000">
                                          <p:val>
                                            <p:strVal val="#ppt_w"/>
                                          </p:val>
                                        </p:tav>
                                      </p:tavLst>
                                    </p:anim>
                                    <p:anim calcmode="lin" valueType="num">
                                      <p:cBhvr>
                                        <p:cTn id="37" dur="2000" fill="hold"/>
                                        <p:tgtEl>
                                          <p:spTgt spid="104450">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104453">
                                            <p:bg/>
                                          </p:spTgt>
                                        </p:tgtEl>
                                        <p:attrNameLst>
                                          <p:attrName>style.visibility</p:attrName>
                                        </p:attrNameLst>
                                      </p:cBhvr>
                                      <p:to>
                                        <p:strVal val="visible"/>
                                      </p:to>
                                    </p:set>
                                    <p:anim calcmode="lin" valueType="num">
                                      <p:cBhvr>
                                        <p:cTn id="42" dur="2000" fill="hold"/>
                                        <p:tgtEl>
                                          <p:spTgt spid="104453">
                                            <p:bg/>
                                          </p:spTgt>
                                        </p:tgtEl>
                                        <p:attrNameLst>
                                          <p:attrName>ppt_w</p:attrName>
                                        </p:attrNameLst>
                                      </p:cBhvr>
                                      <p:tavLst>
                                        <p:tav tm="0">
                                          <p:val>
                                            <p:strVal val="2/3*#ppt_w"/>
                                          </p:val>
                                        </p:tav>
                                        <p:tav tm="100000">
                                          <p:val>
                                            <p:strVal val="#ppt_w"/>
                                          </p:val>
                                        </p:tav>
                                      </p:tavLst>
                                    </p:anim>
                                    <p:anim calcmode="lin" valueType="num">
                                      <p:cBhvr>
                                        <p:cTn id="43" dur="2000" fill="hold"/>
                                        <p:tgtEl>
                                          <p:spTgt spid="104453">
                                            <p:bg/>
                                          </p:spTgt>
                                        </p:tgtEl>
                                        <p:attrNameLst>
                                          <p:attrName>ppt_h</p:attrName>
                                        </p:attrNameLst>
                                      </p:cBhvr>
                                      <p:tavLst>
                                        <p:tav tm="0">
                                          <p:val>
                                            <p:strVal val="2/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272" fill="hold" grpId="0" nodeType="clickEffect">
                                  <p:stCondLst>
                                    <p:cond delay="0"/>
                                  </p:stCondLst>
                                  <p:childTnLst>
                                    <p:set>
                                      <p:cBhvr>
                                        <p:cTn id="47" dur="1" fill="hold">
                                          <p:stCondLst>
                                            <p:cond delay="0"/>
                                          </p:stCondLst>
                                        </p:cTn>
                                        <p:tgtEl>
                                          <p:spTgt spid="104453">
                                            <p:txEl>
                                              <p:pRg st="0" end="0"/>
                                            </p:txEl>
                                          </p:spTgt>
                                        </p:tgtEl>
                                        <p:attrNameLst>
                                          <p:attrName>style.visibility</p:attrName>
                                        </p:attrNameLst>
                                      </p:cBhvr>
                                      <p:to>
                                        <p:strVal val="visible"/>
                                      </p:to>
                                    </p:set>
                                    <p:anim calcmode="lin" valueType="num">
                                      <p:cBhvr>
                                        <p:cTn id="48" dur="2000" fill="hold"/>
                                        <p:tgtEl>
                                          <p:spTgt spid="104453">
                                            <p:txEl>
                                              <p:pRg st="0" end="0"/>
                                            </p:txEl>
                                          </p:spTgt>
                                        </p:tgtEl>
                                        <p:attrNameLst>
                                          <p:attrName>ppt_w</p:attrName>
                                        </p:attrNameLst>
                                      </p:cBhvr>
                                      <p:tavLst>
                                        <p:tav tm="0">
                                          <p:val>
                                            <p:strVal val="2/3*#ppt_w"/>
                                          </p:val>
                                        </p:tav>
                                        <p:tav tm="100000">
                                          <p:val>
                                            <p:strVal val="#ppt_w"/>
                                          </p:val>
                                        </p:tav>
                                      </p:tavLst>
                                    </p:anim>
                                    <p:anim calcmode="lin" valueType="num">
                                      <p:cBhvr>
                                        <p:cTn id="49" dur="2000" fill="hold"/>
                                        <p:tgtEl>
                                          <p:spTgt spid="104453">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nimBg="1"/>
      <p:bldP spid="104452" grpId="0" animBg="1"/>
      <p:bldP spid="10445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100000">
              <a:schemeClr val="accent1"/>
            </a:gs>
          </a:gsLst>
          <a:lin ang="18900000" scaled="1"/>
        </a:gra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50825" y="1196975"/>
            <a:ext cx="8447088" cy="1368425"/>
          </a:xfrm>
        </p:spPr>
        <p:txBody>
          <a:bodyPr/>
          <a:lstStyle/>
          <a:p>
            <a:pPr algn="just"/>
            <a:r>
              <a:rPr lang="fa-IR" b="1">
                <a:solidFill>
                  <a:srgbClr val="0000FF"/>
                </a:solidFill>
              </a:rPr>
              <a:t>اقدامات فیلیپ پینل(1745-1826):آغازدرمانهای انسان دوستانه در مورد بیماران روانی</a:t>
            </a:r>
            <a:r>
              <a:rPr lang="en-US"/>
              <a:t> </a:t>
            </a:r>
            <a:endParaRPr lang="fa-IR"/>
          </a:p>
        </p:txBody>
      </p:sp>
      <p:pic>
        <p:nvPicPr>
          <p:cNvPr id="8197"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8199" name="Text Box 7"/>
          <p:cNvSpPr txBox="1">
            <a:spLocks noChangeArrowheads="1"/>
          </p:cNvSpPr>
          <p:nvPr/>
        </p:nvSpPr>
        <p:spPr bwMode="auto">
          <a:xfrm>
            <a:off x="250825" y="2997200"/>
            <a:ext cx="8642350" cy="2163763"/>
          </a:xfrm>
          <a:prstGeom prst="rect">
            <a:avLst/>
          </a:prstGeom>
          <a:noFill/>
          <a:ln w="9525">
            <a:noFill/>
            <a:miter lim="800000"/>
            <a:headEnd/>
            <a:tailEnd/>
          </a:ln>
          <a:effectLst/>
        </p:spPr>
        <p:txBody>
          <a:bodyPr>
            <a:spAutoFit/>
          </a:bodyPr>
          <a:lstStyle/>
          <a:p>
            <a:pPr algn="just">
              <a:spcBef>
                <a:spcPct val="50000"/>
              </a:spcBef>
            </a:pPr>
            <a:r>
              <a:rPr lang="fa-IR" sz="3200"/>
              <a:t>- </a:t>
            </a:r>
            <a:r>
              <a:rPr lang="fa-IR" sz="4000"/>
              <a:t>نظام اولیه طبقه بندی :</a:t>
            </a:r>
            <a:r>
              <a:rPr lang="fa-IR" sz="3200">
                <a:solidFill>
                  <a:srgbClr val="990000"/>
                </a:solidFill>
              </a:rPr>
              <a:t> کراپلین ( اعتقاد وی به بدن زادانگاری ) : به کار بردن اصطلاح </a:t>
            </a:r>
            <a:r>
              <a:rPr lang="fa-IR" sz="3200" i="1">
                <a:solidFill>
                  <a:srgbClr val="990000"/>
                </a:solidFill>
                <a:effectLst>
                  <a:outerShdw blurRad="38100" dist="38100" dir="2700000" algn="tl">
                    <a:srgbClr val="000000"/>
                  </a:outerShdw>
                </a:effectLst>
              </a:rPr>
              <a:t>نشانگان یا سندرم</a:t>
            </a:r>
            <a:r>
              <a:rPr lang="fa-IR" sz="3200">
                <a:solidFill>
                  <a:srgbClr val="990000"/>
                </a:solidFill>
              </a:rPr>
              <a:t> به معنای گروه معینی از نشانه ها به علت همایندی و ظهور با هم بیانگر اختلال خاصی هستند. </a:t>
            </a:r>
            <a:endParaRPr lang="en-US" sz="32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8199"/>
                                        </p:tgtEl>
                                        <p:attrNameLst>
                                          <p:attrName>style.color</p:attrName>
                                        </p:attrNameLst>
                                      </p:cBhvr>
                                      <p:to>
                                        <a:schemeClr val="accent2"/>
                                      </p:to>
                                    </p:animClr>
                                    <p:animClr clrSpc="rgb" dir="cw">
                                      <p:cBhvr>
                                        <p:cTn id="7" dur="1500" accel="50000" autoRev="1" fill="hold" tmFilter="0, 0; .33333, 1; 1, 1">
                                          <p:stCondLst>
                                            <p:cond delay="0"/>
                                          </p:stCondLst>
                                        </p:cTn>
                                        <p:tgtEl>
                                          <p:spTgt spid="8199"/>
                                        </p:tgtEl>
                                        <p:attrNameLst>
                                          <p:attrName>fillcolor</p:attrName>
                                        </p:attrNameLst>
                                      </p:cBhvr>
                                      <p:to>
                                        <a:schemeClr val="accent2"/>
                                      </p:to>
                                    </p:animClr>
                                    <p:set>
                                      <p:cBhvr>
                                        <p:cTn id="8" dur="3000" fill="hold"/>
                                        <p:tgtEl>
                                          <p:spTgt spid="8199"/>
                                        </p:tgtEl>
                                        <p:attrNameLst>
                                          <p:attrName>fill.type</p:attrName>
                                        </p:attrNameLst>
                                      </p:cBhvr>
                                      <p:to>
                                        <p:strVal val="solid"/>
                                      </p:to>
                                    </p:set>
                                    <p:set>
                                      <p:cBhvr>
                                        <p:cTn id="9" dur="3000" fill="hold"/>
                                        <p:tgtEl>
                                          <p:spTgt spid="8199"/>
                                        </p:tgtEl>
                                        <p:attrNameLst>
                                          <p:attrName>fill.on</p:attrName>
                                        </p:attrNameLst>
                                      </p:cBhvr>
                                      <p:to>
                                        <p:strVal val="true"/>
                                      </p:to>
                                    </p:set>
                                    <p:animScale>
                                      <p:cBhvr>
                                        <p:cTn id="10" dur="1500" accel="50000" autoRev="1" fill="hold" tmFilter="0, 0; .33333, 1; 1, 1">
                                          <p:stCondLst>
                                            <p:cond delay="0"/>
                                          </p:stCondLst>
                                        </p:cTn>
                                        <p:tgtEl>
                                          <p:spTgt spid="819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50000">
              <a:schemeClr val="bg1"/>
            </a:gs>
            <a:gs pos="100000">
              <a:srgbClr val="9999FF"/>
            </a:gs>
          </a:gsLst>
          <a:lin ang="2700000" scaled="1"/>
        </a:gra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07950" y="1700213"/>
            <a:ext cx="8893175" cy="3097212"/>
          </a:xfrm>
          <a:noFill/>
          <a:ln/>
        </p:spPr>
        <p:txBody>
          <a:bodyPr/>
          <a:lstStyle/>
          <a:p>
            <a:pPr algn="just">
              <a:buFontTx/>
              <a:buNone/>
            </a:pPr>
            <a:r>
              <a:rPr lang="fa-IR" b="1"/>
              <a:t> --</a:t>
            </a:r>
            <a:r>
              <a:rPr lang="fa-IR" b="1">
                <a:effectLst>
                  <a:outerShdw blurRad="38100" dist="38100" dir="2700000" algn="tl">
                    <a:srgbClr val="C0C0C0"/>
                  </a:outerShdw>
                </a:effectLst>
              </a:rPr>
              <a:t> استفاده از دیدگاه بک و الیس</a:t>
            </a:r>
          </a:p>
          <a:p>
            <a:pPr algn="just">
              <a:buFontTx/>
              <a:buNone/>
            </a:pPr>
            <a:r>
              <a:rPr lang="fa-IR" b="1">
                <a:effectLst>
                  <a:outerShdw blurRad="38100" dist="38100" dir="2700000" algn="tl">
                    <a:srgbClr val="C0C0C0"/>
                  </a:outerShdw>
                </a:effectLst>
              </a:rPr>
              <a:t> -- درمان رفتاری-شناختی</a:t>
            </a:r>
          </a:p>
          <a:p>
            <a:pPr algn="just">
              <a:buFontTx/>
              <a:buNone/>
            </a:pPr>
            <a:r>
              <a:rPr lang="fa-IR" b="1">
                <a:effectLst>
                  <a:outerShdw blurRad="38100" dist="38100" dir="2700000" algn="tl">
                    <a:srgbClr val="C0C0C0"/>
                  </a:outerShdw>
                </a:effectLst>
              </a:rPr>
              <a:t> -- تلفیق رویکردهای شناختی با روش مواجهه با موقعیتهای ترس آور بسیار موثر است.</a:t>
            </a:r>
          </a:p>
          <a:p>
            <a:pPr algn="just">
              <a:buFontTx/>
              <a:buNone/>
            </a:pPr>
            <a:r>
              <a:rPr lang="en-US"/>
              <a:t>Cognitive-behavior therapy(CBT)</a:t>
            </a:r>
          </a:p>
        </p:txBody>
      </p:sp>
      <p:pic>
        <p:nvPicPr>
          <p:cNvPr id="10547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05476" name="Rectangle 4"/>
          <p:cNvSpPr>
            <a:spLocks noGrp="1" noChangeArrowheads="1"/>
          </p:cNvSpPr>
          <p:nvPr>
            <p:ph type="title"/>
          </p:nvPr>
        </p:nvSpPr>
        <p:spPr>
          <a:xfrm>
            <a:off x="971550" y="404813"/>
            <a:ext cx="7416800" cy="882650"/>
          </a:xfrm>
          <a:noFill/>
          <a:ln>
            <a:solidFill>
              <a:srgbClr val="990000"/>
            </a:solidFill>
          </a:ln>
        </p:spPr>
        <p:txBody>
          <a:bodyPr/>
          <a:lstStyle/>
          <a:p>
            <a:r>
              <a:rPr lang="fa-IR" b="1"/>
              <a:t>رویکرد شناختی :</a:t>
            </a:r>
            <a:r>
              <a:rPr lang="en-US"/>
              <a:t> </a:t>
            </a:r>
          </a:p>
        </p:txBody>
      </p:sp>
      <p:pic>
        <p:nvPicPr>
          <p:cNvPr id="105478" name="Picture 6" descr="6d6b"/>
          <p:cNvPicPr>
            <a:picLocks noChangeAspect="1" noChangeArrowheads="1"/>
          </p:cNvPicPr>
          <p:nvPr/>
        </p:nvPicPr>
        <p:blipFill>
          <a:blip r:embed="rId3"/>
          <a:srcRect/>
          <a:stretch>
            <a:fillRect/>
          </a:stretch>
        </p:blipFill>
        <p:spPr bwMode="auto">
          <a:xfrm>
            <a:off x="34925" y="3789363"/>
            <a:ext cx="2665413" cy="30241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 calcmode="lin" valueType="num">
                                      <p:cBhvr>
                                        <p:cTn id="7" dur="2000" fill="hold"/>
                                        <p:tgtEl>
                                          <p:spTgt spid="105474">
                                            <p:txEl>
                                              <p:pRg st="0" end="0"/>
                                            </p:txEl>
                                          </p:spTgt>
                                        </p:tgtEl>
                                        <p:attrNameLst>
                                          <p:attrName>ppt_w</p:attrName>
                                        </p:attrNameLst>
                                      </p:cBhvr>
                                      <p:tavLst>
                                        <p:tav tm="0">
                                          <p:val>
                                            <p:strVal val="2/3*#ppt_w"/>
                                          </p:val>
                                        </p:tav>
                                        <p:tav tm="100000">
                                          <p:val>
                                            <p:strVal val="#ppt_w"/>
                                          </p:val>
                                        </p:tav>
                                      </p:tavLst>
                                    </p:anim>
                                    <p:anim calcmode="lin" valueType="num">
                                      <p:cBhvr>
                                        <p:cTn id="8" dur="2000" fill="hold"/>
                                        <p:tgtEl>
                                          <p:spTgt spid="10547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5474">
                                            <p:txEl>
                                              <p:pRg st="1" end="1"/>
                                            </p:txEl>
                                          </p:spTgt>
                                        </p:tgtEl>
                                        <p:attrNameLst>
                                          <p:attrName>style.visibility</p:attrName>
                                        </p:attrNameLst>
                                      </p:cBhvr>
                                      <p:to>
                                        <p:strVal val="visible"/>
                                      </p:to>
                                    </p:set>
                                    <p:anim calcmode="lin" valueType="num">
                                      <p:cBhvr>
                                        <p:cTn id="13" dur="2000" fill="hold"/>
                                        <p:tgtEl>
                                          <p:spTgt spid="105474">
                                            <p:txEl>
                                              <p:pRg st="1" end="1"/>
                                            </p:txEl>
                                          </p:spTgt>
                                        </p:tgtEl>
                                        <p:attrNameLst>
                                          <p:attrName>ppt_w</p:attrName>
                                        </p:attrNameLst>
                                      </p:cBhvr>
                                      <p:tavLst>
                                        <p:tav tm="0">
                                          <p:val>
                                            <p:strVal val="2/3*#ppt_w"/>
                                          </p:val>
                                        </p:tav>
                                        <p:tav tm="100000">
                                          <p:val>
                                            <p:strVal val="#ppt_w"/>
                                          </p:val>
                                        </p:tav>
                                      </p:tavLst>
                                    </p:anim>
                                    <p:anim calcmode="lin" valueType="num">
                                      <p:cBhvr>
                                        <p:cTn id="14" dur="2000" fill="hold"/>
                                        <p:tgtEl>
                                          <p:spTgt spid="10547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05474">
                                            <p:txEl>
                                              <p:pRg st="2" end="2"/>
                                            </p:txEl>
                                          </p:spTgt>
                                        </p:tgtEl>
                                        <p:attrNameLst>
                                          <p:attrName>style.visibility</p:attrName>
                                        </p:attrNameLst>
                                      </p:cBhvr>
                                      <p:to>
                                        <p:strVal val="visible"/>
                                      </p:to>
                                    </p:set>
                                    <p:anim calcmode="lin" valueType="num">
                                      <p:cBhvr>
                                        <p:cTn id="19" dur="2000" fill="hold"/>
                                        <p:tgtEl>
                                          <p:spTgt spid="105474">
                                            <p:txEl>
                                              <p:pRg st="2" end="2"/>
                                            </p:txEl>
                                          </p:spTgt>
                                        </p:tgtEl>
                                        <p:attrNameLst>
                                          <p:attrName>ppt_w</p:attrName>
                                        </p:attrNameLst>
                                      </p:cBhvr>
                                      <p:tavLst>
                                        <p:tav tm="0">
                                          <p:val>
                                            <p:strVal val="2/3*#ppt_w"/>
                                          </p:val>
                                        </p:tav>
                                        <p:tav tm="100000">
                                          <p:val>
                                            <p:strVal val="#ppt_w"/>
                                          </p:val>
                                        </p:tav>
                                      </p:tavLst>
                                    </p:anim>
                                    <p:anim calcmode="lin" valueType="num">
                                      <p:cBhvr>
                                        <p:cTn id="20" dur="2000" fill="hold"/>
                                        <p:tgtEl>
                                          <p:spTgt spid="10547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05474">
                                            <p:txEl>
                                              <p:pRg st="3" end="3"/>
                                            </p:txEl>
                                          </p:spTgt>
                                        </p:tgtEl>
                                        <p:attrNameLst>
                                          <p:attrName>style.visibility</p:attrName>
                                        </p:attrNameLst>
                                      </p:cBhvr>
                                      <p:to>
                                        <p:strVal val="visible"/>
                                      </p:to>
                                    </p:set>
                                    <p:anim calcmode="lin" valueType="num">
                                      <p:cBhvr>
                                        <p:cTn id="25" dur="2000" fill="hold"/>
                                        <p:tgtEl>
                                          <p:spTgt spid="105474">
                                            <p:txEl>
                                              <p:pRg st="3" end="3"/>
                                            </p:txEl>
                                          </p:spTgt>
                                        </p:tgtEl>
                                        <p:attrNameLst>
                                          <p:attrName>ppt_w</p:attrName>
                                        </p:attrNameLst>
                                      </p:cBhvr>
                                      <p:tavLst>
                                        <p:tav tm="0">
                                          <p:val>
                                            <p:strVal val="2/3*#ppt_w"/>
                                          </p:val>
                                        </p:tav>
                                        <p:tav tm="100000">
                                          <p:val>
                                            <p:strVal val="#ppt_w"/>
                                          </p:val>
                                        </p:tav>
                                      </p:tavLst>
                                    </p:anim>
                                    <p:anim calcmode="lin" valueType="num">
                                      <p:cBhvr>
                                        <p:cTn id="26" dur="2000" fill="hold"/>
                                        <p:tgtEl>
                                          <p:spTgt spid="105474">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86275"/>
                <a:invGamma/>
              </a:schemeClr>
            </a:gs>
          </a:gsLst>
          <a:lin ang="18900000" scaled="1"/>
        </a:gra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107950" y="1700213"/>
            <a:ext cx="8893175" cy="2952750"/>
          </a:xfrm>
          <a:noFill/>
          <a:ln>
            <a:solidFill>
              <a:schemeClr val="folHlink"/>
            </a:solidFill>
          </a:ln>
        </p:spPr>
        <p:txBody>
          <a:bodyPr/>
          <a:lstStyle/>
          <a:p>
            <a:pPr algn="just">
              <a:buFontTx/>
              <a:buNone/>
            </a:pPr>
            <a:r>
              <a:rPr lang="fa-IR" b="1"/>
              <a:t> --داروهای ضد اضطراب(باربیوتوراتها</a:t>
            </a:r>
            <a:r>
              <a:rPr lang="en-US"/>
              <a:t> </a:t>
            </a:r>
            <a:r>
              <a:rPr lang="fa-IR"/>
              <a:t>، </a:t>
            </a:r>
            <a:r>
              <a:rPr lang="fa-IR" b="1"/>
              <a:t>پروپاندیولها و بنرودیازپین ها)</a:t>
            </a:r>
            <a:r>
              <a:rPr lang="fa-IR"/>
              <a:t> </a:t>
            </a:r>
          </a:p>
          <a:p>
            <a:pPr algn="just">
              <a:buFontTx/>
              <a:buNone/>
            </a:pPr>
            <a:r>
              <a:rPr lang="fa-IR"/>
              <a:t> -- </a:t>
            </a:r>
            <a:r>
              <a:rPr lang="fa-IR" b="1"/>
              <a:t>استفاده از ضد افسردگی ها در درمان اختلالات اضطرابی : مثل منوآمین اکسیداز</a:t>
            </a:r>
            <a:r>
              <a:rPr lang="en-US"/>
              <a:t> (MAO)</a:t>
            </a:r>
          </a:p>
        </p:txBody>
      </p:sp>
      <p:pic>
        <p:nvPicPr>
          <p:cNvPr id="10649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06500" name="Rectangle 4"/>
          <p:cNvSpPr>
            <a:spLocks noGrp="1" noChangeArrowheads="1"/>
          </p:cNvSpPr>
          <p:nvPr>
            <p:ph type="title"/>
          </p:nvPr>
        </p:nvSpPr>
        <p:spPr>
          <a:xfrm>
            <a:off x="971550" y="404813"/>
            <a:ext cx="7416800" cy="882650"/>
          </a:xfrm>
          <a:noFill/>
          <a:ln>
            <a:solidFill>
              <a:srgbClr val="FF9900"/>
            </a:solidFill>
          </a:ln>
        </p:spPr>
        <p:txBody>
          <a:bodyPr/>
          <a:lstStyle/>
          <a:p>
            <a:r>
              <a:rPr lang="fa-IR" b="1"/>
              <a:t>درمان رویکرد زیستی</a:t>
            </a:r>
            <a:r>
              <a:rPr lang="en-US"/>
              <a:t> </a:t>
            </a:r>
          </a:p>
        </p:txBody>
      </p:sp>
      <p:sp>
        <p:nvSpPr>
          <p:cNvPr id="106501" name="Rectangle 5"/>
          <p:cNvSpPr>
            <a:spLocks noChangeArrowheads="1"/>
          </p:cNvSpPr>
          <p:nvPr/>
        </p:nvSpPr>
        <p:spPr bwMode="auto">
          <a:xfrm>
            <a:off x="179388" y="4941888"/>
            <a:ext cx="8893175" cy="1511300"/>
          </a:xfrm>
          <a:prstGeom prst="rect">
            <a:avLst/>
          </a:prstGeom>
          <a:noFill/>
          <a:ln w="9525">
            <a:solidFill>
              <a:schemeClr val="folHlink"/>
            </a:solidFill>
            <a:miter lim="800000"/>
            <a:headEnd/>
            <a:tailEnd/>
          </a:ln>
          <a:effectLst/>
        </p:spPr>
        <p:txBody>
          <a:bodyPr/>
          <a:lstStyle/>
          <a:p>
            <a:pPr marL="342900" indent="-342900" algn="just">
              <a:spcBef>
                <a:spcPct val="20000"/>
              </a:spcBef>
            </a:pPr>
            <a:r>
              <a:rPr lang="fa-IR" sz="3200"/>
              <a:t>مشکل اساسی در استفاده از دارها =&gt; در صورت قطع دارو احتمال بازگشت بیماری فراوان است</a:t>
            </a:r>
            <a:r>
              <a:rPr lang="en-US" sz="3200" b="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6498">
                                            <p:bg/>
                                          </p:spTgt>
                                        </p:tgtEl>
                                        <p:attrNameLst>
                                          <p:attrName>style.visibility</p:attrName>
                                        </p:attrNameLst>
                                      </p:cBhvr>
                                      <p:to>
                                        <p:strVal val="visible"/>
                                      </p:to>
                                    </p:set>
                                    <p:anim calcmode="lin" valueType="num">
                                      <p:cBhvr>
                                        <p:cTn id="7" dur="2000" fill="hold"/>
                                        <p:tgtEl>
                                          <p:spTgt spid="106498">
                                            <p:bg/>
                                          </p:spTgt>
                                        </p:tgtEl>
                                        <p:attrNameLst>
                                          <p:attrName>ppt_w</p:attrName>
                                        </p:attrNameLst>
                                      </p:cBhvr>
                                      <p:tavLst>
                                        <p:tav tm="0">
                                          <p:val>
                                            <p:strVal val="2/3*#ppt_w"/>
                                          </p:val>
                                        </p:tav>
                                        <p:tav tm="100000">
                                          <p:val>
                                            <p:strVal val="#ppt_w"/>
                                          </p:val>
                                        </p:tav>
                                      </p:tavLst>
                                    </p:anim>
                                    <p:anim calcmode="lin" valueType="num">
                                      <p:cBhvr>
                                        <p:cTn id="8" dur="2000" fill="hold"/>
                                        <p:tgtEl>
                                          <p:spTgt spid="106498">
                                            <p:bg/>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6498">
                                            <p:txEl>
                                              <p:pRg st="0" end="0"/>
                                            </p:txEl>
                                          </p:spTgt>
                                        </p:tgtEl>
                                        <p:attrNameLst>
                                          <p:attrName>style.visibility</p:attrName>
                                        </p:attrNameLst>
                                      </p:cBhvr>
                                      <p:to>
                                        <p:strVal val="visible"/>
                                      </p:to>
                                    </p:set>
                                    <p:anim calcmode="lin" valueType="num">
                                      <p:cBhvr>
                                        <p:cTn id="13" dur="2000" fill="hold"/>
                                        <p:tgtEl>
                                          <p:spTgt spid="106498">
                                            <p:txEl>
                                              <p:pRg st="0" end="0"/>
                                            </p:txEl>
                                          </p:spTgt>
                                        </p:tgtEl>
                                        <p:attrNameLst>
                                          <p:attrName>ppt_w</p:attrName>
                                        </p:attrNameLst>
                                      </p:cBhvr>
                                      <p:tavLst>
                                        <p:tav tm="0">
                                          <p:val>
                                            <p:strVal val="2/3*#ppt_w"/>
                                          </p:val>
                                        </p:tav>
                                        <p:tav tm="100000">
                                          <p:val>
                                            <p:strVal val="#ppt_w"/>
                                          </p:val>
                                        </p:tav>
                                      </p:tavLst>
                                    </p:anim>
                                    <p:anim calcmode="lin" valueType="num">
                                      <p:cBhvr>
                                        <p:cTn id="14" dur="2000" fill="hold"/>
                                        <p:tgtEl>
                                          <p:spTgt spid="10649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06498">
                                            <p:txEl>
                                              <p:pRg st="1" end="1"/>
                                            </p:txEl>
                                          </p:spTgt>
                                        </p:tgtEl>
                                        <p:attrNameLst>
                                          <p:attrName>style.visibility</p:attrName>
                                        </p:attrNameLst>
                                      </p:cBhvr>
                                      <p:to>
                                        <p:strVal val="visible"/>
                                      </p:to>
                                    </p:set>
                                    <p:anim calcmode="lin" valueType="num">
                                      <p:cBhvr>
                                        <p:cTn id="19" dur="2000" fill="hold"/>
                                        <p:tgtEl>
                                          <p:spTgt spid="106498">
                                            <p:txEl>
                                              <p:pRg st="1" end="1"/>
                                            </p:txEl>
                                          </p:spTgt>
                                        </p:tgtEl>
                                        <p:attrNameLst>
                                          <p:attrName>ppt_w</p:attrName>
                                        </p:attrNameLst>
                                      </p:cBhvr>
                                      <p:tavLst>
                                        <p:tav tm="0">
                                          <p:val>
                                            <p:strVal val="2/3*#ppt_w"/>
                                          </p:val>
                                        </p:tav>
                                        <p:tav tm="100000">
                                          <p:val>
                                            <p:strVal val="#ppt_w"/>
                                          </p:val>
                                        </p:tav>
                                      </p:tavLst>
                                    </p:anim>
                                    <p:anim calcmode="lin" valueType="num">
                                      <p:cBhvr>
                                        <p:cTn id="20" dur="2000" fill="hold"/>
                                        <p:tgtEl>
                                          <p:spTgt spid="10649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06501">
                                            <p:bg/>
                                          </p:spTgt>
                                        </p:tgtEl>
                                        <p:attrNameLst>
                                          <p:attrName>style.visibility</p:attrName>
                                        </p:attrNameLst>
                                      </p:cBhvr>
                                      <p:to>
                                        <p:strVal val="visible"/>
                                      </p:to>
                                    </p:set>
                                    <p:anim calcmode="lin" valueType="num">
                                      <p:cBhvr>
                                        <p:cTn id="25" dur="2000" fill="hold"/>
                                        <p:tgtEl>
                                          <p:spTgt spid="106501">
                                            <p:bg/>
                                          </p:spTgt>
                                        </p:tgtEl>
                                        <p:attrNameLst>
                                          <p:attrName>ppt_w</p:attrName>
                                        </p:attrNameLst>
                                      </p:cBhvr>
                                      <p:tavLst>
                                        <p:tav tm="0">
                                          <p:val>
                                            <p:strVal val="2/3*#ppt_w"/>
                                          </p:val>
                                        </p:tav>
                                        <p:tav tm="100000">
                                          <p:val>
                                            <p:strVal val="#ppt_w"/>
                                          </p:val>
                                        </p:tav>
                                      </p:tavLst>
                                    </p:anim>
                                    <p:anim calcmode="lin" valueType="num">
                                      <p:cBhvr>
                                        <p:cTn id="26" dur="2000" fill="hold"/>
                                        <p:tgtEl>
                                          <p:spTgt spid="106501">
                                            <p:bg/>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06501">
                                            <p:txEl>
                                              <p:pRg st="0" end="0"/>
                                            </p:txEl>
                                          </p:spTgt>
                                        </p:tgtEl>
                                        <p:attrNameLst>
                                          <p:attrName>style.visibility</p:attrName>
                                        </p:attrNameLst>
                                      </p:cBhvr>
                                      <p:to>
                                        <p:strVal val="visible"/>
                                      </p:to>
                                    </p:set>
                                    <p:anim calcmode="lin" valueType="num">
                                      <p:cBhvr>
                                        <p:cTn id="31" dur="2000" fill="hold"/>
                                        <p:tgtEl>
                                          <p:spTgt spid="106501">
                                            <p:txEl>
                                              <p:pRg st="0" end="0"/>
                                            </p:txEl>
                                          </p:spTgt>
                                        </p:tgtEl>
                                        <p:attrNameLst>
                                          <p:attrName>ppt_w</p:attrName>
                                        </p:attrNameLst>
                                      </p:cBhvr>
                                      <p:tavLst>
                                        <p:tav tm="0">
                                          <p:val>
                                            <p:strVal val="2/3*#ppt_w"/>
                                          </p:val>
                                        </p:tav>
                                        <p:tav tm="100000">
                                          <p:val>
                                            <p:strVal val="#ppt_w"/>
                                          </p:val>
                                        </p:tav>
                                      </p:tavLst>
                                    </p:anim>
                                    <p:anim calcmode="lin" valueType="num">
                                      <p:cBhvr>
                                        <p:cTn id="32" dur="2000" fill="hold"/>
                                        <p:tgtEl>
                                          <p:spTgt spid="106501">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nimBg="1"/>
      <p:bldP spid="106501" grpId="0" build="p" animBg="1"/>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76078"/>
                <a:invGamma/>
              </a:schemeClr>
            </a:gs>
          </a:gsLst>
          <a:path path="rect">
            <a:fillToRect l="100000" b="100000"/>
          </a:path>
        </a:gra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07950" y="2132013"/>
            <a:ext cx="8893175" cy="2952750"/>
          </a:xfrm>
          <a:noFill/>
          <a:ln>
            <a:solidFill>
              <a:schemeClr val="folHlink"/>
            </a:solidFill>
          </a:ln>
        </p:spPr>
        <p:txBody>
          <a:bodyPr/>
          <a:lstStyle/>
          <a:p>
            <a:pPr algn="just">
              <a:buFontTx/>
              <a:buNone/>
            </a:pPr>
            <a:r>
              <a:rPr lang="fa-IR" b="1"/>
              <a:t> --</a:t>
            </a:r>
            <a:r>
              <a:rPr lang="fa-IR" b="1">
                <a:effectLst>
                  <a:outerShdw blurRad="38100" dist="38100" dir="2700000" algn="tl">
                    <a:srgbClr val="C0C0C0"/>
                  </a:outerShdw>
                </a:effectLst>
              </a:rPr>
              <a:t> ملاکهای تشخیص</a:t>
            </a:r>
            <a:r>
              <a:rPr lang="fa-IR"/>
              <a:t> براساس </a:t>
            </a:r>
            <a:r>
              <a:rPr lang="en-US"/>
              <a:t>DSM IV-TR</a:t>
            </a:r>
            <a:r>
              <a:rPr lang="fa-IR"/>
              <a:t> شامل</a:t>
            </a:r>
            <a:r>
              <a:rPr lang="fa-IR" b="1"/>
              <a:t>: حملات وحشتزدگی مکرر ناگهانی و غیرمنتظره</a:t>
            </a:r>
            <a:r>
              <a:rPr lang="en-US"/>
              <a:t> .</a:t>
            </a:r>
          </a:p>
          <a:p>
            <a:pPr algn="just">
              <a:buFontTx/>
              <a:buNone/>
            </a:pPr>
            <a:r>
              <a:rPr lang="en-US"/>
              <a:t> </a:t>
            </a:r>
            <a:r>
              <a:rPr lang="fa-IR" b="1"/>
              <a:t>-- دست کم این نگرانی به مدت یک ماه از وقوع حملات بیشتر وجود داشته باشد یا نگرانی از وقوع این حمله در آینده یا پیامدهای ان با تغییرات رفتاری ناشی از این حملات .</a:t>
            </a:r>
            <a:endParaRPr lang="en-US" b="1"/>
          </a:p>
        </p:txBody>
      </p:sp>
      <p:pic>
        <p:nvPicPr>
          <p:cNvPr id="10752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07524" name="Rectangle 4"/>
          <p:cNvSpPr>
            <a:spLocks noGrp="1" noChangeArrowheads="1"/>
          </p:cNvSpPr>
          <p:nvPr>
            <p:ph type="title"/>
          </p:nvPr>
        </p:nvSpPr>
        <p:spPr>
          <a:xfrm>
            <a:off x="971550" y="530225"/>
            <a:ext cx="7416800" cy="882650"/>
          </a:xfrm>
          <a:noFill/>
          <a:ln>
            <a:solidFill>
              <a:srgbClr val="FF9900"/>
            </a:solidFill>
          </a:ln>
        </p:spPr>
        <p:txBody>
          <a:bodyPr/>
          <a:lstStyle/>
          <a:p>
            <a:r>
              <a:rPr lang="fa-IR" b="1"/>
              <a:t>اختلال وحشت زدگی :پانیک</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107524"/>
                                        </p:tgtEl>
                                        <p:attrNameLst>
                                          <p:attrName>style.visibility</p:attrName>
                                        </p:attrNameLst>
                                      </p:cBhvr>
                                      <p:to>
                                        <p:strVal val="visible"/>
                                      </p:to>
                                    </p:set>
                                    <p:animEffect transition="in" filter="wipe(left)">
                                      <p:cBhvr>
                                        <p:cTn id="7" dur="50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07522">
                                            <p:bg/>
                                          </p:spTgt>
                                        </p:tgtEl>
                                        <p:attrNameLst>
                                          <p:attrName>style.visibility</p:attrName>
                                        </p:attrNameLst>
                                      </p:cBhvr>
                                      <p:to>
                                        <p:strVal val="visible"/>
                                      </p:to>
                                    </p:set>
                                    <p:anim calcmode="lin" valueType="num">
                                      <p:cBhvr>
                                        <p:cTn id="12" dur="2000" fill="hold"/>
                                        <p:tgtEl>
                                          <p:spTgt spid="107522">
                                            <p:bg/>
                                          </p:spTgt>
                                        </p:tgtEl>
                                        <p:attrNameLst>
                                          <p:attrName>ppt_w</p:attrName>
                                        </p:attrNameLst>
                                      </p:cBhvr>
                                      <p:tavLst>
                                        <p:tav tm="0">
                                          <p:val>
                                            <p:strVal val="2/3*#ppt_w"/>
                                          </p:val>
                                        </p:tav>
                                        <p:tav tm="100000">
                                          <p:val>
                                            <p:strVal val="#ppt_w"/>
                                          </p:val>
                                        </p:tav>
                                      </p:tavLst>
                                    </p:anim>
                                    <p:anim calcmode="lin" valueType="num">
                                      <p:cBhvr>
                                        <p:cTn id="13" dur="2000" fill="hold"/>
                                        <p:tgtEl>
                                          <p:spTgt spid="107522">
                                            <p:bg/>
                                          </p:spTgt>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107522">
                                            <p:txEl>
                                              <p:pRg st="0" end="0"/>
                                            </p:txEl>
                                          </p:spTgt>
                                        </p:tgtEl>
                                        <p:attrNameLst>
                                          <p:attrName>style.visibility</p:attrName>
                                        </p:attrNameLst>
                                      </p:cBhvr>
                                      <p:to>
                                        <p:strVal val="visible"/>
                                      </p:to>
                                    </p:set>
                                    <p:anim calcmode="lin" valueType="num">
                                      <p:cBhvr>
                                        <p:cTn id="18" dur="2000" fill="hold"/>
                                        <p:tgtEl>
                                          <p:spTgt spid="107522">
                                            <p:txEl>
                                              <p:pRg st="0" end="0"/>
                                            </p:txEl>
                                          </p:spTgt>
                                        </p:tgtEl>
                                        <p:attrNameLst>
                                          <p:attrName>ppt_w</p:attrName>
                                        </p:attrNameLst>
                                      </p:cBhvr>
                                      <p:tavLst>
                                        <p:tav tm="0">
                                          <p:val>
                                            <p:strVal val="2/3*#ppt_w"/>
                                          </p:val>
                                        </p:tav>
                                        <p:tav tm="100000">
                                          <p:val>
                                            <p:strVal val="#ppt_w"/>
                                          </p:val>
                                        </p:tav>
                                      </p:tavLst>
                                    </p:anim>
                                    <p:anim calcmode="lin" valueType="num">
                                      <p:cBhvr>
                                        <p:cTn id="19" dur="2000" fill="hold"/>
                                        <p:tgtEl>
                                          <p:spTgt spid="10752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107522">
                                            <p:txEl>
                                              <p:pRg st="1" end="1"/>
                                            </p:txEl>
                                          </p:spTgt>
                                        </p:tgtEl>
                                        <p:attrNameLst>
                                          <p:attrName>style.visibility</p:attrName>
                                        </p:attrNameLst>
                                      </p:cBhvr>
                                      <p:to>
                                        <p:strVal val="visible"/>
                                      </p:to>
                                    </p:set>
                                    <p:anim calcmode="lin" valueType="num">
                                      <p:cBhvr>
                                        <p:cTn id="24" dur="2000" fill="hold"/>
                                        <p:tgtEl>
                                          <p:spTgt spid="107522">
                                            <p:txEl>
                                              <p:pRg st="1" end="1"/>
                                            </p:txEl>
                                          </p:spTgt>
                                        </p:tgtEl>
                                        <p:attrNameLst>
                                          <p:attrName>ppt_w</p:attrName>
                                        </p:attrNameLst>
                                      </p:cBhvr>
                                      <p:tavLst>
                                        <p:tav tm="0">
                                          <p:val>
                                            <p:strVal val="2/3*#ppt_w"/>
                                          </p:val>
                                        </p:tav>
                                        <p:tav tm="100000">
                                          <p:val>
                                            <p:strVal val="#ppt_w"/>
                                          </p:val>
                                        </p:tav>
                                      </p:tavLst>
                                    </p:anim>
                                    <p:anim calcmode="lin" valueType="num">
                                      <p:cBhvr>
                                        <p:cTn id="25" dur="2000" fill="hold"/>
                                        <p:tgtEl>
                                          <p:spTgt spid="107522">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animBg="1"/>
      <p:bldP spid="10752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107950" y="2132013"/>
            <a:ext cx="8893175" cy="2592387"/>
          </a:xfrm>
          <a:gradFill rotWithShape="1">
            <a:gsLst>
              <a:gs pos="0">
                <a:srgbClr val="FF66FF"/>
              </a:gs>
              <a:gs pos="50000">
                <a:srgbClr val="FF66FF">
                  <a:gamma/>
                  <a:tint val="23922"/>
                  <a:invGamma/>
                  <a:alpha val="62000"/>
                </a:srgbClr>
              </a:gs>
              <a:gs pos="100000">
                <a:srgbClr val="FF66FF"/>
              </a:gs>
            </a:gsLst>
            <a:lin ang="5400000" scaled="1"/>
          </a:gradFill>
          <a:ln>
            <a:solidFill>
              <a:srgbClr val="FF0000"/>
            </a:solidFill>
          </a:ln>
        </p:spPr>
        <p:txBody>
          <a:bodyPr/>
          <a:lstStyle/>
          <a:p>
            <a:pPr algn="just">
              <a:buFontTx/>
              <a:buNone/>
            </a:pPr>
            <a:r>
              <a:rPr lang="fa-IR" b="1"/>
              <a:t> --</a:t>
            </a:r>
            <a:r>
              <a:rPr lang="fa-IR" b="1">
                <a:effectLst>
                  <a:outerShdw blurRad="38100" dist="38100" dir="2700000" algn="tl">
                    <a:srgbClr val="FFFFFF"/>
                  </a:outerShdw>
                </a:effectLst>
              </a:rPr>
              <a:t> </a:t>
            </a:r>
            <a:r>
              <a:rPr lang="fa-IR" b="1"/>
              <a:t>تنگی نفس – طپش قلب – حالت تهوع- درد سینه- احساس خفگی – سر گیجه – تعریق واحساس مرگ قریب والوقوع.</a:t>
            </a:r>
            <a:r>
              <a:rPr lang="en-US"/>
              <a:t> </a:t>
            </a:r>
          </a:p>
          <a:p>
            <a:pPr algn="just">
              <a:buFontTx/>
              <a:buNone/>
            </a:pPr>
            <a:r>
              <a:rPr lang="fa-IR" b="1"/>
              <a:t>-- دگر سان بینی خود</a:t>
            </a:r>
            <a:r>
              <a:rPr lang="en-US"/>
              <a:t> (</a:t>
            </a:r>
            <a:r>
              <a:rPr lang="en-AU" b="1"/>
              <a:t>DEPRSONALIZATION)</a:t>
            </a:r>
            <a:endParaRPr lang="fa-IR" b="1"/>
          </a:p>
          <a:p>
            <a:pPr algn="just">
              <a:buFontTx/>
              <a:buNone/>
            </a:pPr>
            <a:r>
              <a:rPr lang="fa-IR" b="1"/>
              <a:t>-- دگر سان بینی محیط</a:t>
            </a:r>
            <a:r>
              <a:rPr lang="en-US" b="1"/>
              <a:t>(</a:t>
            </a:r>
            <a:r>
              <a:rPr lang="en-US"/>
              <a:t> </a:t>
            </a:r>
            <a:r>
              <a:rPr lang="en-AU" b="1"/>
              <a:t>DEREALIZATION</a:t>
            </a:r>
            <a:r>
              <a:rPr lang="en-US"/>
              <a:t>)</a:t>
            </a:r>
          </a:p>
        </p:txBody>
      </p:sp>
      <p:pic>
        <p:nvPicPr>
          <p:cNvPr id="10854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08548" name="Rectangle 4" descr="Water droplets"/>
          <p:cNvSpPr>
            <a:spLocks noGrp="1" noChangeArrowheads="1"/>
          </p:cNvSpPr>
          <p:nvPr>
            <p:ph type="title"/>
          </p:nvPr>
        </p:nvSpPr>
        <p:spPr>
          <a:xfrm>
            <a:off x="971550" y="530225"/>
            <a:ext cx="7416800" cy="882650"/>
          </a:xfrm>
          <a:blipFill dpi="0" rotWithShape="1">
            <a:blip r:embed="rId3"/>
            <a:srcRect/>
            <a:tile tx="0" ty="0" sx="100000" sy="100000" flip="none" algn="tl"/>
          </a:blipFill>
          <a:ln>
            <a:solidFill>
              <a:srgbClr val="FF9900"/>
            </a:solidFill>
          </a:ln>
        </p:spPr>
        <p:txBody>
          <a:bodyPr/>
          <a:lstStyle/>
          <a:p>
            <a:r>
              <a:rPr lang="fa-IR" b="1"/>
              <a:t>علائم اختلال وحشتزدگی:</a:t>
            </a:r>
            <a:endParaRPr lang="en-US" b="1"/>
          </a:p>
        </p:txBody>
      </p:sp>
      <p:sp>
        <p:nvSpPr>
          <p:cNvPr id="108549" name="Rectangle 5" descr="Bouquet"/>
          <p:cNvSpPr>
            <a:spLocks noChangeArrowheads="1"/>
          </p:cNvSpPr>
          <p:nvPr/>
        </p:nvSpPr>
        <p:spPr bwMode="auto">
          <a:xfrm>
            <a:off x="179388" y="4941888"/>
            <a:ext cx="8893175" cy="1511300"/>
          </a:xfrm>
          <a:prstGeom prst="rect">
            <a:avLst/>
          </a:prstGeom>
          <a:blipFill dpi="0" rotWithShape="1">
            <a:blip r:embed="rId4"/>
            <a:srcRect/>
            <a:tile tx="0" ty="0" sx="100000" sy="100000" flip="none" algn="tl"/>
          </a:blipFill>
          <a:ln w="9525">
            <a:solidFill>
              <a:schemeClr val="folHlink"/>
            </a:solidFill>
            <a:miter lim="800000"/>
            <a:headEnd/>
            <a:tailEnd/>
          </a:ln>
          <a:effectLst/>
        </p:spPr>
        <p:txBody>
          <a:bodyPr/>
          <a:lstStyle/>
          <a:p>
            <a:pPr marL="342900" indent="-342900" algn="ctr">
              <a:spcBef>
                <a:spcPct val="20000"/>
              </a:spcBef>
            </a:pPr>
            <a:r>
              <a:rPr lang="fa-IR" sz="3200" b="0"/>
              <a:t>(</a:t>
            </a:r>
            <a:r>
              <a:rPr lang="fa-IR" sz="3200"/>
              <a:t>حملات وحشتزدگی نشانه دار، حمله برخوردار از زمینه موقعیتی</a:t>
            </a:r>
            <a:r>
              <a:rPr lang="en-US" sz="3200" b="0"/>
              <a:t> </a:t>
            </a:r>
            <a:r>
              <a:rPr lang="fa-IR" sz="3200"/>
              <a:t>حملات فاقد نشانه</a:t>
            </a:r>
            <a:r>
              <a:rPr lang="fa-IR" sz="3200" b="0"/>
              <a:t>)</a:t>
            </a:r>
            <a:r>
              <a:rPr lang="en-US" sz="3200" b="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8546">
                                            <p:bg/>
                                          </p:spTgt>
                                        </p:tgtEl>
                                        <p:attrNameLst>
                                          <p:attrName>style.visibility</p:attrName>
                                        </p:attrNameLst>
                                      </p:cBhvr>
                                      <p:to>
                                        <p:strVal val="visible"/>
                                      </p:to>
                                    </p:set>
                                    <p:anim calcmode="lin" valueType="num">
                                      <p:cBhvr>
                                        <p:cTn id="7" dur="2000" fill="hold"/>
                                        <p:tgtEl>
                                          <p:spTgt spid="108546">
                                            <p:bg/>
                                          </p:spTgt>
                                        </p:tgtEl>
                                        <p:attrNameLst>
                                          <p:attrName>ppt_w</p:attrName>
                                        </p:attrNameLst>
                                      </p:cBhvr>
                                      <p:tavLst>
                                        <p:tav tm="0">
                                          <p:val>
                                            <p:strVal val="2/3*#ppt_w"/>
                                          </p:val>
                                        </p:tav>
                                        <p:tav tm="100000">
                                          <p:val>
                                            <p:strVal val="#ppt_w"/>
                                          </p:val>
                                        </p:tav>
                                      </p:tavLst>
                                    </p:anim>
                                    <p:anim calcmode="lin" valueType="num">
                                      <p:cBhvr>
                                        <p:cTn id="8" dur="2000" fill="hold"/>
                                        <p:tgtEl>
                                          <p:spTgt spid="108546">
                                            <p:bg/>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8546">
                                            <p:txEl>
                                              <p:pRg st="0" end="0"/>
                                            </p:txEl>
                                          </p:spTgt>
                                        </p:tgtEl>
                                        <p:attrNameLst>
                                          <p:attrName>style.visibility</p:attrName>
                                        </p:attrNameLst>
                                      </p:cBhvr>
                                      <p:to>
                                        <p:strVal val="visible"/>
                                      </p:to>
                                    </p:set>
                                    <p:anim calcmode="lin" valueType="num">
                                      <p:cBhvr>
                                        <p:cTn id="13" dur="2000" fill="hold"/>
                                        <p:tgtEl>
                                          <p:spTgt spid="108546">
                                            <p:txEl>
                                              <p:pRg st="0" end="0"/>
                                            </p:txEl>
                                          </p:spTgt>
                                        </p:tgtEl>
                                        <p:attrNameLst>
                                          <p:attrName>ppt_w</p:attrName>
                                        </p:attrNameLst>
                                      </p:cBhvr>
                                      <p:tavLst>
                                        <p:tav tm="0">
                                          <p:val>
                                            <p:strVal val="2/3*#ppt_w"/>
                                          </p:val>
                                        </p:tav>
                                        <p:tav tm="100000">
                                          <p:val>
                                            <p:strVal val="#ppt_w"/>
                                          </p:val>
                                        </p:tav>
                                      </p:tavLst>
                                    </p:anim>
                                    <p:anim calcmode="lin" valueType="num">
                                      <p:cBhvr>
                                        <p:cTn id="14" dur="2000" fill="hold"/>
                                        <p:tgtEl>
                                          <p:spTgt spid="108546">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08546">
                                            <p:txEl>
                                              <p:pRg st="1" end="1"/>
                                            </p:txEl>
                                          </p:spTgt>
                                        </p:tgtEl>
                                        <p:attrNameLst>
                                          <p:attrName>style.visibility</p:attrName>
                                        </p:attrNameLst>
                                      </p:cBhvr>
                                      <p:to>
                                        <p:strVal val="visible"/>
                                      </p:to>
                                    </p:set>
                                    <p:anim calcmode="lin" valueType="num">
                                      <p:cBhvr>
                                        <p:cTn id="19" dur="2000" fill="hold"/>
                                        <p:tgtEl>
                                          <p:spTgt spid="108546">
                                            <p:txEl>
                                              <p:pRg st="1" end="1"/>
                                            </p:txEl>
                                          </p:spTgt>
                                        </p:tgtEl>
                                        <p:attrNameLst>
                                          <p:attrName>ppt_w</p:attrName>
                                        </p:attrNameLst>
                                      </p:cBhvr>
                                      <p:tavLst>
                                        <p:tav tm="0">
                                          <p:val>
                                            <p:strVal val="2/3*#ppt_w"/>
                                          </p:val>
                                        </p:tav>
                                        <p:tav tm="100000">
                                          <p:val>
                                            <p:strVal val="#ppt_w"/>
                                          </p:val>
                                        </p:tav>
                                      </p:tavLst>
                                    </p:anim>
                                    <p:anim calcmode="lin" valueType="num">
                                      <p:cBhvr>
                                        <p:cTn id="20" dur="2000" fill="hold"/>
                                        <p:tgtEl>
                                          <p:spTgt spid="10854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08546">
                                            <p:txEl>
                                              <p:pRg st="2" end="2"/>
                                            </p:txEl>
                                          </p:spTgt>
                                        </p:tgtEl>
                                        <p:attrNameLst>
                                          <p:attrName>style.visibility</p:attrName>
                                        </p:attrNameLst>
                                      </p:cBhvr>
                                      <p:to>
                                        <p:strVal val="visible"/>
                                      </p:to>
                                    </p:set>
                                    <p:anim calcmode="lin" valueType="num">
                                      <p:cBhvr>
                                        <p:cTn id="25" dur="2000" fill="hold"/>
                                        <p:tgtEl>
                                          <p:spTgt spid="108546">
                                            <p:txEl>
                                              <p:pRg st="2" end="2"/>
                                            </p:txEl>
                                          </p:spTgt>
                                        </p:tgtEl>
                                        <p:attrNameLst>
                                          <p:attrName>ppt_w</p:attrName>
                                        </p:attrNameLst>
                                      </p:cBhvr>
                                      <p:tavLst>
                                        <p:tav tm="0">
                                          <p:val>
                                            <p:strVal val="2/3*#ppt_w"/>
                                          </p:val>
                                        </p:tav>
                                        <p:tav tm="100000">
                                          <p:val>
                                            <p:strVal val="#ppt_w"/>
                                          </p:val>
                                        </p:tav>
                                      </p:tavLst>
                                    </p:anim>
                                    <p:anim calcmode="lin" valueType="num">
                                      <p:cBhvr>
                                        <p:cTn id="26" dur="2000" fill="hold"/>
                                        <p:tgtEl>
                                          <p:spTgt spid="10854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08549">
                                            <p:bg/>
                                          </p:spTgt>
                                        </p:tgtEl>
                                        <p:attrNameLst>
                                          <p:attrName>style.visibility</p:attrName>
                                        </p:attrNameLst>
                                      </p:cBhvr>
                                      <p:to>
                                        <p:strVal val="visible"/>
                                      </p:to>
                                    </p:set>
                                    <p:anim calcmode="lin" valueType="num">
                                      <p:cBhvr>
                                        <p:cTn id="31" dur="2000" fill="hold"/>
                                        <p:tgtEl>
                                          <p:spTgt spid="108549">
                                            <p:bg/>
                                          </p:spTgt>
                                        </p:tgtEl>
                                        <p:attrNameLst>
                                          <p:attrName>ppt_w</p:attrName>
                                        </p:attrNameLst>
                                      </p:cBhvr>
                                      <p:tavLst>
                                        <p:tav tm="0">
                                          <p:val>
                                            <p:strVal val="2/3*#ppt_w"/>
                                          </p:val>
                                        </p:tav>
                                        <p:tav tm="100000">
                                          <p:val>
                                            <p:strVal val="#ppt_w"/>
                                          </p:val>
                                        </p:tav>
                                      </p:tavLst>
                                    </p:anim>
                                    <p:anim calcmode="lin" valueType="num">
                                      <p:cBhvr>
                                        <p:cTn id="32" dur="2000" fill="hold"/>
                                        <p:tgtEl>
                                          <p:spTgt spid="108549">
                                            <p:bg/>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08549">
                                            <p:txEl>
                                              <p:pRg st="0" end="0"/>
                                            </p:txEl>
                                          </p:spTgt>
                                        </p:tgtEl>
                                        <p:attrNameLst>
                                          <p:attrName>style.visibility</p:attrName>
                                        </p:attrNameLst>
                                      </p:cBhvr>
                                      <p:to>
                                        <p:strVal val="visible"/>
                                      </p:to>
                                    </p:set>
                                    <p:anim calcmode="lin" valueType="num">
                                      <p:cBhvr>
                                        <p:cTn id="37" dur="2000" fill="hold"/>
                                        <p:tgtEl>
                                          <p:spTgt spid="108549">
                                            <p:txEl>
                                              <p:pRg st="0" end="0"/>
                                            </p:txEl>
                                          </p:spTgt>
                                        </p:tgtEl>
                                        <p:attrNameLst>
                                          <p:attrName>ppt_w</p:attrName>
                                        </p:attrNameLst>
                                      </p:cBhvr>
                                      <p:tavLst>
                                        <p:tav tm="0">
                                          <p:val>
                                            <p:strVal val="2/3*#ppt_w"/>
                                          </p:val>
                                        </p:tav>
                                        <p:tav tm="100000">
                                          <p:val>
                                            <p:strVal val="#ppt_w"/>
                                          </p:val>
                                        </p:tav>
                                      </p:tavLst>
                                    </p:anim>
                                    <p:anim calcmode="lin" valueType="num">
                                      <p:cBhvr>
                                        <p:cTn id="38" dur="2000" fill="hold"/>
                                        <p:tgtEl>
                                          <p:spTgt spid="108549">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nimBg="1"/>
      <p:bldP spid="108549" grpId="0"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0" y="115888"/>
            <a:ext cx="9144000" cy="3600450"/>
          </a:xfrm>
        </p:spPr>
        <p:txBody>
          <a:bodyPr/>
          <a:lstStyle/>
          <a:p>
            <a:r>
              <a:rPr lang="fa-IR" b="1">
                <a:solidFill>
                  <a:srgbClr val="FF0000"/>
                </a:solidFill>
              </a:rPr>
              <a:t>حمله عصبی</a:t>
            </a:r>
            <a:r>
              <a:rPr lang="fa-IR">
                <a:solidFill>
                  <a:srgbClr val="FF0000"/>
                </a:solidFill>
              </a:rPr>
              <a:t> </a:t>
            </a:r>
            <a:r>
              <a:rPr lang="en-US">
                <a:solidFill>
                  <a:srgbClr val="FF0000"/>
                </a:solidFill>
              </a:rPr>
              <a:t>(ataque de nervios)</a:t>
            </a:r>
            <a:endParaRPr lang="fa-IR">
              <a:solidFill>
                <a:srgbClr val="FF0000"/>
              </a:solidFill>
            </a:endParaRPr>
          </a:p>
          <a:p>
            <a:r>
              <a:rPr lang="fa-IR" b="1">
                <a:solidFill>
                  <a:srgbClr val="0000FF"/>
                </a:solidFill>
              </a:rPr>
              <a:t>آگورافوبی</a:t>
            </a:r>
            <a:r>
              <a:rPr lang="en-US">
                <a:solidFill>
                  <a:srgbClr val="0000FF"/>
                </a:solidFill>
              </a:rPr>
              <a:t> (agoraphobia) </a:t>
            </a:r>
            <a:r>
              <a:rPr lang="fa-IR" b="1">
                <a:solidFill>
                  <a:srgbClr val="0000FF"/>
                </a:solidFill>
              </a:rPr>
              <a:t>=&gt; ترس از مکان های عمومی.</a:t>
            </a:r>
            <a:r>
              <a:rPr lang="en-US">
                <a:solidFill>
                  <a:srgbClr val="0000FF"/>
                </a:solidFill>
              </a:rPr>
              <a:t> </a:t>
            </a:r>
          </a:p>
          <a:p>
            <a:pPr>
              <a:buFontTx/>
              <a:buNone/>
            </a:pPr>
            <a:r>
              <a:rPr lang="fa-IR" b="1">
                <a:solidFill>
                  <a:srgbClr val="0000FF"/>
                </a:solidFill>
              </a:rPr>
              <a:t>  =&gt; اجتناب از موقعیت هایی که ممکن است حملاتشان خطر ساز بوده و یا باعث شرمندگی آنان شوند.</a:t>
            </a:r>
            <a:r>
              <a:rPr lang="en-US">
                <a:solidFill>
                  <a:srgbClr val="0000FF"/>
                </a:solidFill>
              </a:rPr>
              <a:t> </a:t>
            </a:r>
          </a:p>
          <a:p>
            <a:pPr>
              <a:buFontTx/>
              <a:buNone/>
            </a:pPr>
            <a:r>
              <a:rPr lang="fa-IR" b="1">
                <a:solidFill>
                  <a:srgbClr val="0000FF"/>
                </a:solidFill>
              </a:rPr>
              <a:t>  اختلال وحشت زدگی(همراه با آگورافوبیا یا بدون آن) در زنان بیشتر است.</a:t>
            </a:r>
            <a:r>
              <a:rPr lang="en-US">
                <a:solidFill>
                  <a:srgbClr val="0000FF"/>
                </a:solidFill>
              </a:rPr>
              <a:t> </a:t>
            </a:r>
          </a:p>
          <a:p>
            <a:endParaRPr lang="en-US">
              <a:solidFill>
                <a:srgbClr val="0000FF"/>
              </a:solidFill>
            </a:endParaRPr>
          </a:p>
        </p:txBody>
      </p:sp>
      <p:pic>
        <p:nvPicPr>
          <p:cNvPr id="109572" name="Picture 4" descr="1126574242aw47ZS"/>
          <p:cNvPicPr>
            <a:picLocks noChangeAspect="1" noChangeArrowheads="1"/>
          </p:cNvPicPr>
          <p:nvPr/>
        </p:nvPicPr>
        <p:blipFill>
          <a:blip r:embed="rId2"/>
          <a:srcRect/>
          <a:stretch>
            <a:fillRect/>
          </a:stretch>
        </p:blipFill>
        <p:spPr bwMode="auto">
          <a:xfrm>
            <a:off x="395288" y="3213100"/>
            <a:ext cx="6769100" cy="3187700"/>
          </a:xfrm>
          <a:prstGeom prst="rect">
            <a:avLst/>
          </a:prstGeom>
          <a:noFill/>
        </p:spPr>
      </p:pic>
      <p:pic>
        <p:nvPicPr>
          <p:cNvPr id="109573" name="Picture 5"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animEffect transition="in" filter="fade">
                                      <p:cBhvr>
                                        <p:cTn id="7" dur="2000"/>
                                        <p:tgtEl>
                                          <p:spTgt spid="109571">
                                            <p:txEl>
                                              <p:pRg st="1" end="1"/>
                                            </p:txEl>
                                          </p:spTgt>
                                        </p:tgtEl>
                                      </p:cBhvr>
                                    </p:animEffect>
                                    <p:anim calcmode="lin" valueType="num">
                                      <p:cBhvr>
                                        <p:cTn id="8" dur="2000" fill="hold"/>
                                        <p:tgtEl>
                                          <p:spTgt spid="109571">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09571">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09571">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Effect transition="in" filter="fade">
                                      <p:cBhvr>
                                        <p:cTn id="15" dur="2000"/>
                                        <p:tgtEl>
                                          <p:spTgt spid="109571">
                                            <p:txEl>
                                              <p:pRg st="2" end="2"/>
                                            </p:txEl>
                                          </p:spTgt>
                                        </p:tgtEl>
                                      </p:cBhvr>
                                    </p:animEffect>
                                    <p:anim calcmode="lin" valueType="num">
                                      <p:cBhvr>
                                        <p:cTn id="16" dur="2000" fill="hold"/>
                                        <p:tgtEl>
                                          <p:spTgt spid="109571">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109571">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10957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09571">
                                            <p:txEl>
                                              <p:pRg st="3" end="3"/>
                                            </p:txEl>
                                          </p:spTgt>
                                        </p:tgtEl>
                                        <p:attrNameLst>
                                          <p:attrName>style.visibility</p:attrName>
                                        </p:attrNameLst>
                                      </p:cBhvr>
                                      <p:to>
                                        <p:strVal val="visible"/>
                                      </p:to>
                                    </p:set>
                                    <p:animEffect transition="in" filter="fade">
                                      <p:cBhvr>
                                        <p:cTn id="23" dur="2000"/>
                                        <p:tgtEl>
                                          <p:spTgt spid="109571">
                                            <p:txEl>
                                              <p:pRg st="3" end="3"/>
                                            </p:txEl>
                                          </p:spTgt>
                                        </p:tgtEl>
                                      </p:cBhvr>
                                    </p:animEffect>
                                    <p:anim calcmode="lin" valueType="num">
                                      <p:cBhvr>
                                        <p:cTn id="24" dur="2000" fill="hold"/>
                                        <p:tgtEl>
                                          <p:spTgt spid="109571">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109571">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10957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109572"/>
                                        </p:tgtEl>
                                        <p:attrNameLst>
                                          <p:attrName>style.visibility</p:attrName>
                                        </p:attrNameLst>
                                      </p:cBhvr>
                                      <p:to>
                                        <p:strVal val="visible"/>
                                      </p:to>
                                    </p:set>
                                    <p:anim calcmode="lin" valueType="num">
                                      <p:cBhvr>
                                        <p:cTn id="31" dur="5000" fill="hold"/>
                                        <p:tgtEl>
                                          <p:spTgt spid="109572"/>
                                        </p:tgtEl>
                                        <p:attrNameLst>
                                          <p:attrName>ppt_w</p:attrName>
                                        </p:attrNameLst>
                                      </p:cBhvr>
                                      <p:tavLst>
                                        <p:tav tm="0">
                                          <p:val>
                                            <p:fltVal val="0"/>
                                          </p:val>
                                        </p:tav>
                                        <p:tav tm="100000">
                                          <p:val>
                                            <p:strVal val="#ppt_w"/>
                                          </p:val>
                                        </p:tav>
                                      </p:tavLst>
                                    </p:anim>
                                    <p:anim calcmode="lin" valueType="num">
                                      <p:cBhvr>
                                        <p:cTn id="32" dur="5000" fill="hold"/>
                                        <p:tgtEl>
                                          <p:spTgt spid="109572"/>
                                        </p:tgtEl>
                                        <p:attrNameLst>
                                          <p:attrName>ppt_h</p:attrName>
                                        </p:attrNameLst>
                                      </p:cBhvr>
                                      <p:tavLst>
                                        <p:tav tm="0">
                                          <p:val>
                                            <p:fltVal val="0"/>
                                          </p:val>
                                        </p:tav>
                                        <p:tav tm="100000">
                                          <p:val>
                                            <p:strVal val="#ppt_h"/>
                                          </p:val>
                                        </p:tav>
                                      </p:tavLst>
                                    </p:anim>
                                    <p:anim calcmode="lin" valueType="num">
                                      <p:cBhvr>
                                        <p:cTn id="33" dur="5000" fill="hold"/>
                                        <p:tgtEl>
                                          <p:spTgt spid="109572"/>
                                        </p:tgtEl>
                                        <p:attrNameLst>
                                          <p:attrName>ppt_x</p:attrName>
                                        </p:attrNameLst>
                                      </p:cBhvr>
                                      <p:tavLst>
                                        <p:tav tm="0">
                                          <p:val>
                                            <p:fltVal val="0.5"/>
                                          </p:val>
                                        </p:tav>
                                        <p:tav tm="100000">
                                          <p:val>
                                            <p:strVal val="#ppt_x"/>
                                          </p:val>
                                        </p:tav>
                                      </p:tavLst>
                                    </p:anim>
                                    <p:anim calcmode="lin" valueType="num">
                                      <p:cBhvr>
                                        <p:cTn id="34" dur="5000" fill="hold"/>
                                        <p:tgtEl>
                                          <p:spTgt spid="1095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17575"/>
            <a:ext cx="8229600" cy="1143000"/>
          </a:xfrm>
          <a:gradFill rotWithShape="1">
            <a:gsLst>
              <a:gs pos="0">
                <a:srgbClr val="FF0000"/>
              </a:gs>
              <a:gs pos="50000">
                <a:schemeClr val="bg1"/>
              </a:gs>
              <a:gs pos="100000">
                <a:srgbClr val="FF0000"/>
              </a:gs>
            </a:gsLst>
            <a:lin ang="5400000" scaled="1"/>
          </a:gradFill>
        </p:spPr>
        <p:txBody>
          <a:bodyPr/>
          <a:lstStyle/>
          <a:p>
            <a:r>
              <a:rPr lang="fa-IR" b="1"/>
              <a:t>سبب شناسی اختلال وحشت زدگی :</a:t>
            </a:r>
            <a:r>
              <a:rPr lang="en-US"/>
              <a:t> </a:t>
            </a:r>
          </a:p>
        </p:txBody>
      </p:sp>
      <p:sp>
        <p:nvSpPr>
          <p:cNvPr id="110595" name="Rectangle 3"/>
          <p:cNvSpPr>
            <a:spLocks noGrp="1" noChangeArrowheads="1"/>
          </p:cNvSpPr>
          <p:nvPr>
            <p:ph type="body" idx="1"/>
          </p:nvPr>
        </p:nvSpPr>
        <p:spPr>
          <a:xfrm>
            <a:off x="277813" y="2968625"/>
            <a:ext cx="8686800" cy="2765425"/>
          </a:xfrm>
          <a:gradFill rotWithShape="1">
            <a:gsLst>
              <a:gs pos="0">
                <a:srgbClr val="FF66FF">
                  <a:alpha val="30000"/>
                </a:srgbClr>
              </a:gs>
              <a:gs pos="50000">
                <a:srgbClr val="FF66FF">
                  <a:gamma/>
                  <a:tint val="13725"/>
                  <a:invGamma/>
                </a:srgbClr>
              </a:gs>
              <a:gs pos="100000">
                <a:srgbClr val="FF66FF">
                  <a:alpha val="30000"/>
                </a:srgbClr>
              </a:gs>
            </a:gsLst>
            <a:lin ang="2700000" scaled="1"/>
          </a:gradFill>
        </p:spPr>
        <p:txBody>
          <a:bodyPr/>
          <a:lstStyle/>
          <a:p>
            <a:r>
              <a:rPr lang="fa-IR" sz="3600" b="1">
                <a:solidFill>
                  <a:srgbClr val="990000"/>
                </a:solidFill>
                <a:effectLst>
                  <a:outerShdw blurRad="38100" dist="38100" dir="2700000" algn="tl">
                    <a:srgbClr val="000000"/>
                  </a:outerShdw>
                </a:effectLst>
              </a:rPr>
              <a:t>نظریات زیست شناختی:</a:t>
            </a:r>
            <a:endParaRPr lang="en-US" sz="3600" b="1">
              <a:solidFill>
                <a:srgbClr val="990000"/>
              </a:solidFill>
              <a:effectLst>
                <a:outerShdw blurRad="38100" dist="38100" dir="2700000" algn="tl">
                  <a:srgbClr val="000000"/>
                </a:outerShdw>
              </a:effectLst>
            </a:endParaRPr>
          </a:p>
          <a:p>
            <a:pPr algn="just"/>
            <a:r>
              <a:rPr lang="en-US"/>
              <a:t> </a:t>
            </a:r>
            <a:r>
              <a:rPr lang="fa-IR" b="1">
                <a:solidFill>
                  <a:srgbClr val="990000"/>
                </a:solidFill>
              </a:rPr>
              <a:t>فعالیتهای نورآدرنژیک</a:t>
            </a:r>
            <a:r>
              <a:rPr lang="fa-IR" b="1"/>
              <a:t>: فعالیت افراطی نورآدرنژیک – توجه به یکی از هسته های پل مغزی یه نام </a:t>
            </a:r>
            <a:r>
              <a:rPr lang="fa-IR" b="1">
                <a:solidFill>
                  <a:srgbClr val="990000"/>
                </a:solidFill>
              </a:rPr>
              <a:t>لوکوس سرولئوس</a:t>
            </a:r>
            <a:r>
              <a:rPr lang="fa-IR" b="1"/>
              <a:t>.</a:t>
            </a:r>
            <a:r>
              <a:rPr lang="en-US"/>
              <a:t> </a:t>
            </a:r>
            <a:endParaRPr lang="fa-IR"/>
          </a:p>
          <a:p>
            <a:pPr algn="just"/>
            <a:endParaRPr lang="en-US" b="1"/>
          </a:p>
        </p:txBody>
      </p:sp>
      <p:pic>
        <p:nvPicPr>
          <p:cNvPr id="11059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0595">
                                            <p:bg/>
                                          </p:spTgt>
                                        </p:tgtEl>
                                        <p:attrNameLst>
                                          <p:attrName>style.visibility</p:attrName>
                                        </p:attrNameLst>
                                      </p:cBhvr>
                                      <p:to>
                                        <p:strVal val="visible"/>
                                      </p:to>
                                    </p:set>
                                    <p:animEffect transition="in" filter="diamond(in)">
                                      <p:cBhvr>
                                        <p:cTn id="7" dur="2000"/>
                                        <p:tgtEl>
                                          <p:spTgt spid="110595">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diamond(in)">
                                      <p:cBhvr>
                                        <p:cTn id="12" dur="2000"/>
                                        <p:tgtEl>
                                          <p:spTgt spid="1105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0595">
                                            <p:txEl>
                                              <p:pRg st="1" end="1"/>
                                            </p:txEl>
                                          </p:spTgt>
                                        </p:tgtEl>
                                        <p:attrNameLst>
                                          <p:attrName>style.visibility</p:attrName>
                                        </p:attrNameLst>
                                      </p:cBhvr>
                                      <p:to>
                                        <p:strVal val="visible"/>
                                      </p:to>
                                    </p:set>
                                    <p:animEffect transition="in" filter="diamond(in)">
                                      <p:cBhvr>
                                        <p:cTn id="17" dur="20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846138"/>
            <a:ext cx="8229600" cy="1143000"/>
          </a:xfrm>
          <a:gradFill rotWithShape="1">
            <a:gsLst>
              <a:gs pos="0">
                <a:srgbClr val="FF0000"/>
              </a:gs>
              <a:gs pos="50000">
                <a:schemeClr val="bg1"/>
              </a:gs>
              <a:gs pos="100000">
                <a:srgbClr val="FF0000"/>
              </a:gs>
            </a:gsLst>
            <a:lin ang="5400000" scaled="1"/>
          </a:gradFill>
        </p:spPr>
        <p:txBody>
          <a:bodyPr/>
          <a:lstStyle/>
          <a:p>
            <a:r>
              <a:rPr lang="fa-IR" b="1"/>
              <a:t>سبب شناسی اختلال وحشت زدگی :</a:t>
            </a:r>
            <a:r>
              <a:rPr lang="en-US"/>
              <a:t> </a:t>
            </a:r>
          </a:p>
        </p:txBody>
      </p:sp>
      <p:sp>
        <p:nvSpPr>
          <p:cNvPr id="216067" name="Rectangle 3"/>
          <p:cNvSpPr>
            <a:spLocks noGrp="1" noChangeArrowheads="1"/>
          </p:cNvSpPr>
          <p:nvPr>
            <p:ph type="body" idx="1"/>
          </p:nvPr>
        </p:nvSpPr>
        <p:spPr>
          <a:xfrm>
            <a:off x="277813" y="2752725"/>
            <a:ext cx="8686800" cy="2405063"/>
          </a:xfrm>
          <a:gradFill rotWithShape="1">
            <a:gsLst>
              <a:gs pos="0">
                <a:srgbClr val="FF66FF">
                  <a:alpha val="30000"/>
                </a:srgbClr>
              </a:gs>
              <a:gs pos="50000">
                <a:srgbClr val="FF66FF">
                  <a:gamma/>
                  <a:tint val="13725"/>
                  <a:invGamma/>
                </a:srgbClr>
              </a:gs>
              <a:gs pos="100000">
                <a:srgbClr val="FF66FF">
                  <a:alpha val="30000"/>
                </a:srgbClr>
              </a:gs>
            </a:gsLst>
            <a:lin ang="2700000" scaled="1"/>
          </a:gradFill>
        </p:spPr>
        <p:txBody>
          <a:bodyPr/>
          <a:lstStyle/>
          <a:p>
            <a:pPr algn="just"/>
            <a:r>
              <a:rPr lang="fa-IR" b="1"/>
              <a:t>اشکال در نورون های گابا</a:t>
            </a:r>
            <a:r>
              <a:rPr lang="en-US"/>
              <a:t> (GABA)</a:t>
            </a:r>
          </a:p>
          <a:p>
            <a:r>
              <a:rPr lang="fa-IR" b="1">
                <a:solidFill>
                  <a:srgbClr val="990000"/>
                </a:solidFill>
              </a:rPr>
              <a:t>ایجاد حملات و وحشت زدگی به صورت آزمایشی :</a:t>
            </a:r>
            <a:r>
              <a:rPr lang="fa-IR" b="1"/>
              <a:t> نفس نفس زدن:فعال شدن دستگاه عصبی خود مختار به خاطرنفس نفس زدن – تاثیراسید لاکتیک.</a:t>
            </a:r>
            <a:endParaRPr lang="en-US" b="1"/>
          </a:p>
        </p:txBody>
      </p:sp>
      <p:pic>
        <p:nvPicPr>
          <p:cNvPr id="21606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6067">
                                            <p:bg/>
                                          </p:spTgt>
                                        </p:tgtEl>
                                        <p:attrNameLst>
                                          <p:attrName>style.visibility</p:attrName>
                                        </p:attrNameLst>
                                      </p:cBhvr>
                                      <p:to>
                                        <p:strVal val="visible"/>
                                      </p:to>
                                    </p:set>
                                    <p:animEffect transition="in" filter="diamond(in)">
                                      <p:cBhvr>
                                        <p:cTn id="7" dur="2000"/>
                                        <p:tgtEl>
                                          <p:spTgt spid="216067">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Effect transition="in" filter="diamond(in)">
                                      <p:cBhvr>
                                        <p:cTn id="12" dur="2000"/>
                                        <p:tgtEl>
                                          <p:spTgt spid="216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6067">
                                            <p:txEl>
                                              <p:pRg st="1" end="1"/>
                                            </p:txEl>
                                          </p:spTgt>
                                        </p:tgtEl>
                                        <p:attrNameLst>
                                          <p:attrName>style.visibility</p:attrName>
                                        </p:attrNameLst>
                                      </p:cBhvr>
                                      <p:to>
                                        <p:strVal val="visible"/>
                                      </p:to>
                                    </p:set>
                                    <p:animEffect transition="in" filter="diamond(in)">
                                      <p:cBhvr>
                                        <p:cTn id="17" dur="2000"/>
                                        <p:tgtEl>
                                          <p:spTgt spid="216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8313" y="1196975"/>
            <a:ext cx="8229600" cy="1143000"/>
          </a:xfrm>
          <a:gradFill rotWithShape="1">
            <a:gsLst>
              <a:gs pos="0">
                <a:srgbClr val="FF66FF">
                  <a:gamma/>
                  <a:shade val="46275"/>
                  <a:invGamma/>
                </a:srgbClr>
              </a:gs>
              <a:gs pos="50000">
                <a:srgbClr val="FF66FF"/>
              </a:gs>
              <a:gs pos="100000">
                <a:srgbClr val="FF66FF">
                  <a:gamma/>
                  <a:shade val="46275"/>
                  <a:invGamma/>
                </a:srgbClr>
              </a:gs>
            </a:gsLst>
            <a:lin ang="2700000" scaled="1"/>
          </a:gradFill>
        </p:spPr>
        <p:txBody>
          <a:bodyPr/>
          <a:lstStyle/>
          <a:p>
            <a:r>
              <a:rPr lang="fa-IR" b="1"/>
              <a:t>نظریه های روان شناختی :</a:t>
            </a:r>
            <a:r>
              <a:rPr lang="fa-IR"/>
              <a:t> </a:t>
            </a:r>
            <a:endParaRPr lang="en-US"/>
          </a:p>
        </p:txBody>
      </p:sp>
      <p:sp>
        <p:nvSpPr>
          <p:cNvPr id="111619" name="Rectangle 3"/>
          <p:cNvSpPr>
            <a:spLocks noGrp="1" noChangeArrowheads="1"/>
          </p:cNvSpPr>
          <p:nvPr>
            <p:ph type="body" idx="1"/>
          </p:nvPr>
        </p:nvSpPr>
        <p:spPr>
          <a:xfrm>
            <a:off x="323850" y="2997200"/>
            <a:ext cx="8686800" cy="1541463"/>
          </a:xfrm>
          <a:gradFill rotWithShape="1">
            <a:gsLst>
              <a:gs pos="0">
                <a:srgbClr val="FF9900"/>
              </a:gs>
              <a:gs pos="100000">
                <a:srgbClr val="FF9900">
                  <a:gamma/>
                  <a:tint val="13725"/>
                  <a:invGamma/>
                </a:srgbClr>
              </a:gs>
            </a:gsLst>
            <a:lin ang="18900000" scaled="1"/>
          </a:gradFill>
        </p:spPr>
        <p:txBody>
          <a:bodyPr/>
          <a:lstStyle/>
          <a:p>
            <a:pPr algn="just">
              <a:lnSpc>
                <a:spcPct val="90000"/>
              </a:lnSpc>
            </a:pPr>
            <a:r>
              <a:rPr lang="fa-IR" b="1"/>
              <a:t>فرضیه ترس از ترس =&gt; آگورافوبی ترس از مکانهای عمومی نیست بلکه از بیم وقوع حمله وحشتزدگی در ملأ عام است.</a:t>
            </a:r>
          </a:p>
          <a:p>
            <a:pPr algn="just">
              <a:lnSpc>
                <a:spcPct val="90000"/>
              </a:lnSpc>
              <a:buFontTx/>
              <a:buNone/>
            </a:pPr>
            <a:endParaRPr lang="en-US" b="1"/>
          </a:p>
        </p:txBody>
      </p:sp>
      <p:pic>
        <p:nvPicPr>
          <p:cNvPr id="11162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1618"/>
                                        </p:tgtEl>
                                        <p:attrNameLst>
                                          <p:attrName>ppt_y</p:attrName>
                                        </p:attrNameLst>
                                      </p:cBhvr>
                                      <p:tavLst>
                                        <p:tav tm="0">
                                          <p:val>
                                            <p:strVal val="#ppt_y"/>
                                          </p:val>
                                        </p:tav>
                                        <p:tav tm="100000">
                                          <p:val>
                                            <p:strVal val="#ppt_y"/>
                                          </p:val>
                                        </p:tav>
                                      </p:tavLst>
                                    </p:anim>
                                    <p:anim calcmode="lin" valueType="num">
                                      <p:cBhvr>
                                        <p:cTn id="9" dur="500" fill="hold"/>
                                        <p:tgtEl>
                                          <p:spTgt spid="1116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16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68313" y="1412875"/>
            <a:ext cx="8229600" cy="1143000"/>
          </a:xfrm>
          <a:gradFill rotWithShape="1">
            <a:gsLst>
              <a:gs pos="0">
                <a:srgbClr val="FF66FF">
                  <a:gamma/>
                  <a:shade val="46275"/>
                  <a:invGamma/>
                </a:srgbClr>
              </a:gs>
              <a:gs pos="50000">
                <a:srgbClr val="FF66FF"/>
              </a:gs>
              <a:gs pos="100000">
                <a:srgbClr val="FF66FF">
                  <a:gamma/>
                  <a:shade val="46275"/>
                  <a:invGamma/>
                </a:srgbClr>
              </a:gs>
            </a:gsLst>
            <a:lin ang="2700000" scaled="1"/>
          </a:gradFill>
        </p:spPr>
        <p:txBody>
          <a:bodyPr/>
          <a:lstStyle/>
          <a:p>
            <a:r>
              <a:rPr lang="fa-IR" b="1">
                <a:solidFill>
                  <a:schemeClr val="bg1"/>
                </a:solidFill>
              </a:rPr>
              <a:t>نظریه های روان شناختی :</a:t>
            </a:r>
            <a:r>
              <a:rPr lang="fa-IR"/>
              <a:t> </a:t>
            </a:r>
            <a:endParaRPr lang="en-US"/>
          </a:p>
        </p:txBody>
      </p:sp>
      <p:sp>
        <p:nvSpPr>
          <p:cNvPr id="217091" name="Rectangle 3"/>
          <p:cNvSpPr>
            <a:spLocks noGrp="1" noChangeArrowheads="1"/>
          </p:cNvSpPr>
          <p:nvPr>
            <p:ph type="body" idx="1"/>
          </p:nvPr>
        </p:nvSpPr>
        <p:spPr>
          <a:xfrm>
            <a:off x="250825" y="3357563"/>
            <a:ext cx="8686800" cy="2405062"/>
          </a:xfrm>
          <a:gradFill rotWithShape="1">
            <a:gsLst>
              <a:gs pos="0">
                <a:srgbClr val="FF9900"/>
              </a:gs>
              <a:gs pos="100000">
                <a:srgbClr val="FF9900">
                  <a:gamma/>
                  <a:tint val="13725"/>
                  <a:invGamma/>
                </a:srgbClr>
              </a:gs>
            </a:gsLst>
            <a:lin ang="18900000" scaled="1"/>
          </a:gradFill>
        </p:spPr>
        <p:txBody>
          <a:bodyPr/>
          <a:lstStyle/>
          <a:p>
            <a:pPr algn="just"/>
            <a:r>
              <a:rPr lang="fa-IR" b="1"/>
              <a:t>حملات وحشتزدگی وقتی پدیدار می شود که فرد متوجه بعضی از احساسهای بدنی خود می شود و آن را علامتی دال بر وقوع یک فاجعه می داند. نگرانی از وقوع یک حمله وحشتزدگی دیگر احتمال ورود حمله را سرعت</a:t>
            </a:r>
            <a:r>
              <a:rPr lang="en-US"/>
              <a:t> </a:t>
            </a:r>
            <a:r>
              <a:rPr lang="fa-IR"/>
              <a:t> می بخشد</a:t>
            </a:r>
            <a:endParaRPr lang="fa-IR" b="1"/>
          </a:p>
          <a:p>
            <a:pPr algn="just"/>
            <a:endParaRPr lang="en-US" b="1"/>
          </a:p>
        </p:txBody>
      </p:sp>
      <p:pic>
        <p:nvPicPr>
          <p:cNvPr id="21709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7090"/>
                                        </p:tgtEl>
                                        <p:attrNameLst>
                                          <p:attrName>style.visibility</p:attrName>
                                        </p:attrNameLst>
                                      </p:cBhvr>
                                      <p:to>
                                        <p:strVal val="visible"/>
                                      </p:to>
                                    </p:set>
                                    <p:anim calcmode="lin" valueType="num">
                                      <p:cBhvr>
                                        <p:cTn id="7" dur="500" fill="hold"/>
                                        <p:tgtEl>
                                          <p:spTgt spid="2170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7090"/>
                                        </p:tgtEl>
                                        <p:attrNameLst>
                                          <p:attrName>ppt_y</p:attrName>
                                        </p:attrNameLst>
                                      </p:cBhvr>
                                      <p:tavLst>
                                        <p:tav tm="0">
                                          <p:val>
                                            <p:strVal val="#ppt_y"/>
                                          </p:val>
                                        </p:tav>
                                        <p:tav tm="100000">
                                          <p:val>
                                            <p:strVal val="#ppt_y"/>
                                          </p:val>
                                        </p:tav>
                                      </p:tavLst>
                                    </p:anim>
                                    <p:anim calcmode="lin" valueType="num">
                                      <p:cBhvr>
                                        <p:cTn id="9" dur="500" fill="hold"/>
                                        <p:tgtEl>
                                          <p:spTgt spid="2170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70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7090"/>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217091">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217091">
                                            <p:txEl>
                                              <p:pRg st="0" end="0"/>
                                            </p:txEl>
                                          </p:spTgt>
                                        </p:tgtEl>
                                        <p:attrNameLst>
                                          <p:attrName>ppt_w</p:attrName>
                                        </p:attrNameLst>
                                      </p:cBhvr>
                                    </p:anim>
                                    <p:anim by="(#ppt_w*0.50)" calcmode="lin" valueType="num">
                                      <p:cBhvr>
                                        <p:cTn id="17" dur="500" decel="50000" autoRev="1" fill="hold">
                                          <p:stCondLst>
                                            <p:cond delay="0"/>
                                          </p:stCondLst>
                                        </p:cTn>
                                        <p:tgtEl>
                                          <p:spTgt spid="217091">
                                            <p:txEl>
                                              <p:pRg st="0" end="0"/>
                                            </p:txEl>
                                          </p:spTgt>
                                        </p:tgtEl>
                                        <p:attrNameLst>
                                          <p:attrName>ppt_x</p:attrName>
                                        </p:attrNameLst>
                                      </p:cBhvr>
                                    </p:anim>
                                    <p:anim from="(-#ppt_h/2)" to="(#ppt_y)" calcmode="lin" valueType="num">
                                      <p:cBhvr>
                                        <p:cTn id="18" dur="1000" fill="hold">
                                          <p:stCondLst>
                                            <p:cond delay="0"/>
                                          </p:stCondLst>
                                        </p:cTn>
                                        <p:tgtEl>
                                          <p:spTgt spid="217091">
                                            <p:txEl>
                                              <p:pRg st="0" end="0"/>
                                            </p:txEl>
                                          </p:spTgt>
                                        </p:tgtEl>
                                        <p:attrNameLst>
                                          <p:attrName>ppt_y</p:attrName>
                                        </p:attrNameLst>
                                      </p:cBhvr>
                                    </p:anim>
                                    <p:animRot by="21600000">
                                      <p:cBhvr>
                                        <p:cTn id="19" dur="1000" fill="hold">
                                          <p:stCondLst>
                                            <p:cond delay="0"/>
                                          </p:stCondLst>
                                        </p:cTn>
                                        <p:tgtEl>
                                          <p:spTgt spid="21709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50000">
              <a:srgbClr val="FF66FF">
                <a:gamma/>
                <a:tint val="13725"/>
                <a:invGamma/>
              </a:srgbClr>
            </a:gs>
            <a:gs pos="100000">
              <a:srgbClr val="FF66FF"/>
            </a:gs>
          </a:gsLst>
          <a:lin ang="5400000" scaled="1"/>
        </a:gra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fa-IR" sz="3500" b="1">
                <a:effectLst>
                  <a:outerShdw blurRad="38100" dist="38100" dir="2700000" algn="tl">
                    <a:srgbClr val="FFFFFF"/>
                  </a:outerShdw>
                </a:effectLst>
              </a:rPr>
              <a:t>درمانهای مخصوص اختلالات وحشتزدگی و آگورافوبی:</a:t>
            </a:r>
            <a:r>
              <a:rPr lang="fa-IR" sz="4000"/>
              <a:t> </a:t>
            </a:r>
            <a:endParaRPr lang="en-US" sz="4000"/>
          </a:p>
        </p:txBody>
      </p:sp>
      <p:sp>
        <p:nvSpPr>
          <p:cNvPr id="112643" name="Rectangle 3"/>
          <p:cNvSpPr>
            <a:spLocks noGrp="1" noChangeArrowheads="1"/>
          </p:cNvSpPr>
          <p:nvPr>
            <p:ph type="body" idx="1"/>
          </p:nvPr>
        </p:nvSpPr>
        <p:spPr/>
        <p:txBody>
          <a:bodyPr/>
          <a:lstStyle/>
          <a:p>
            <a:r>
              <a:rPr lang="fa-IR" b="1"/>
              <a:t>درمان های زیستی:</a:t>
            </a:r>
          </a:p>
          <a:p>
            <a:r>
              <a:rPr lang="fa-IR" b="1"/>
              <a:t>استفاده از داروهای ضد افسردگی ها(پروزاک و توفرانیل)  ضد اضطرابی ها(آلپرازولام یا زاناکس) .</a:t>
            </a:r>
          </a:p>
          <a:p>
            <a:r>
              <a:rPr lang="fa-IR" b="1"/>
              <a:t>درمان های روان شناختی:</a:t>
            </a:r>
          </a:p>
          <a:p>
            <a:r>
              <a:rPr lang="en-US"/>
              <a:t> </a:t>
            </a:r>
            <a:r>
              <a:rPr lang="fa-IR" b="1"/>
              <a:t>درمان مبتنی بر مواجهه بیمار-درمانهای خانواده مدار</a:t>
            </a:r>
            <a:r>
              <a:rPr lang="en-US"/>
              <a:t>  </a:t>
            </a:r>
          </a:p>
        </p:txBody>
      </p:sp>
      <p:pic>
        <p:nvPicPr>
          <p:cNvPr id="11264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1000" fill="hold"/>
                                        <p:tgtEl>
                                          <p:spTgt spid="11264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26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 calcmode="lin" valueType="num">
                                      <p:cBhvr>
                                        <p:cTn id="14" dur="1000" fill="hold"/>
                                        <p:tgtEl>
                                          <p:spTgt spid="11264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126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26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 calcmode="lin" valueType="num">
                                      <p:cBhvr>
                                        <p:cTn id="21" dur="1000" fill="hold"/>
                                        <p:tgtEl>
                                          <p:spTgt spid="11264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126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26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2643">
                                            <p:txEl>
                                              <p:pRg st="3" end="3"/>
                                            </p:txEl>
                                          </p:spTgt>
                                        </p:tgtEl>
                                        <p:attrNameLst>
                                          <p:attrName>style.visibility</p:attrName>
                                        </p:attrNameLst>
                                      </p:cBhvr>
                                      <p:to>
                                        <p:strVal val="visible"/>
                                      </p:to>
                                    </p:set>
                                    <p:anim calcmode="lin" valueType="num">
                                      <p:cBhvr>
                                        <p:cTn id="28" dur="1000" fill="hold"/>
                                        <p:tgtEl>
                                          <p:spTgt spid="11264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1264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2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50000">
              <a:schemeClr val="bg1"/>
            </a:gs>
            <a:gs pos="100000">
              <a:srgbClr val="99CCFF"/>
            </a:gs>
          </a:gsLst>
          <a:lin ang="18900000" scaled="1"/>
        </a:gra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9388" y="1844675"/>
            <a:ext cx="8748712" cy="1800225"/>
          </a:xfrm>
        </p:spPr>
        <p:txBody>
          <a:bodyPr/>
          <a:lstStyle/>
          <a:p>
            <a:r>
              <a:rPr lang="fa-IR" b="1">
                <a:solidFill>
                  <a:srgbClr val="0000FF"/>
                </a:solidFill>
              </a:rPr>
              <a:t>طبقه بندی اولیه کراپلین از بیماریهای روانی شدید:</a:t>
            </a:r>
            <a:endParaRPr lang="fa-IR" b="1"/>
          </a:p>
          <a:p>
            <a:pPr>
              <a:buFontTx/>
              <a:buNone/>
            </a:pPr>
            <a:r>
              <a:rPr lang="fa-IR" b="1"/>
              <a:t>1- زوال عقل پیش رس ( اصطلاح اولیه اسکیزوفرنی)</a:t>
            </a:r>
          </a:p>
          <a:p>
            <a:pPr>
              <a:buFontTx/>
              <a:buNone/>
            </a:pPr>
            <a:r>
              <a:rPr lang="fa-IR" b="1"/>
              <a:t>2-روان پریشی شیدایی – افسردگی.</a:t>
            </a:r>
            <a:r>
              <a:rPr lang="en-US"/>
              <a:t> </a:t>
            </a:r>
          </a:p>
        </p:txBody>
      </p:sp>
      <p:pic>
        <p:nvPicPr>
          <p:cNvPr id="922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wipe(up)">
                                      <p:cBhvr>
                                        <p:cTn id="7" dur="20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up)">
                                      <p:cBhvr>
                                        <p:cTn id="12"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457200" y="765175"/>
            <a:ext cx="8229600" cy="5688013"/>
          </a:xfrm>
          <a:gradFill rotWithShape="1">
            <a:gsLst>
              <a:gs pos="0">
                <a:srgbClr val="FF0000"/>
              </a:gs>
              <a:gs pos="100000">
                <a:srgbClr val="FF0000">
                  <a:gamma/>
                  <a:tint val="13725"/>
                  <a:invGamma/>
                </a:srgbClr>
              </a:gs>
            </a:gsLst>
            <a:path path="rect">
              <a:fillToRect t="100000" r="100000"/>
            </a:path>
          </a:gradFill>
        </p:spPr>
        <p:txBody>
          <a:bodyPr/>
          <a:lstStyle/>
          <a:p>
            <a:pPr algn="just"/>
            <a:r>
              <a:rPr lang="fa-IR" b="1"/>
              <a:t>سه مؤلفه اصلی در  درمان مهار وحشتزدگی</a:t>
            </a:r>
            <a:r>
              <a:rPr lang="fa-IR"/>
              <a:t> </a:t>
            </a:r>
            <a:r>
              <a:rPr lang="en-US"/>
              <a:t>(PCT)</a:t>
            </a:r>
            <a:r>
              <a:rPr lang="fa-IR"/>
              <a:t>     </a:t>
            </a:r>
            <a:r>
              <a:rPr lang="fa-IR" b="1"/>
              <a:t>( بارلو و همکارانش):</a:t>
            </a:r>
          </a:p>
          <a:p>
            <a:pPr algn="just">
              <a:buFontTx/>
              <a:buNone/>
            </a:pPr>
            <a:r>
              <a:rPr lang="fa-IR" b="1"/>
              <a:t>1-آموزش آرمیدگی.</a:t>
            </a:r>
            <a:r>
              <a:rPr lang="fa-IR"/>
              <a:t> </a:t>
            </a:r>
          </a:p>
          <a:p>
            <a:pPr algn="just">
              <a:buFontTx/>
              <a:buNone/>
            </a:pPr>
            <a:r>
              <a:rPr lang="fa-IR"/>
              <a:t>2- </a:t>
            </a:r>
            <a:r>
              <a:rPr lang="fa-IR" b="1"/>
              <a:t>تلفیقی از ملاحظات رفتاری – شناختی بک والیس</a:t>
            </a:r>
            <a:r>
              <a:rPr lang="en-US"/>
              <a:t> </a:t>
            </a:r>
            <a:endParaRPr lang="fa-IR"/>
          </a:p>
          <a:p>
            <a:pPr algn="just">
              <a:buFontTx/>
              <a:buNone/>
            </a:pPr>
            <a:r>
              <a:rPr lang="fa-IR"/>
              <a:t>3-</a:t>
            </a:r>
            <a:r>
              <a:rPr lang="fa-IR" b="1"/>
              <a:t>مواجهه با نشانه های درونی ای که ماشه چکان وحشت زدگی هستند</a:t>
            </a:r>
            <a:r>
              <a:rPr lang="en-US"/>
              <a:t> </a:t>
            </a:r>
            <a:r>
              <a:rPr lang="fa-IR"/>
              <a:t> </a:t>
            </a:r>
            <a:endParaRPr lang="en-US"/>
          </a:p>
        </p:txBody>
      </p:sp>
      <p:pic>
        <p:nvPicPr>
          <p:cNvPr id="11366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3000" fill="hold"/>
                                        <p:tgtEl>
                                          <p:spTgt spid="113667">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136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p:cTn id="13" dur="3000" fill="hold"/>
                                        <p:tgtEl>
                                          <p:spTgt spid="113667">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11366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p:cTn id="19" dur="3000" fill="hold"/>
                                        <p:tgtEl>
                                          <p:spTgt spid="113667">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11366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p:cTn id="25" dur="3000" fill="hold"/>
                                        <p:tgtEl>
                                          <p:spTgt spid="113667">
                                            <p:txEl>
                                              <p:pRg st="3" end="3"/>
                                            </p:txEl>
                                          </p:spTgt>
                                        </p:tgtEl>
                                        <p:attrNameLst>
                                          <p:attrName>ppt_w</p:attrName>
                                        </p:attrNameLst>
                                      </p:cBhvr>
                                      <p:tavLst>
                                        <p:tav tm="0">
                                          <p:val>
                                            <p:fltVal val="0"/>
                                          </p:val>
                                        </p:tav>
                                        <p:tav tm="100000">
                                          <p:val>
                                            <p:strVal val="#ppt_w"/>
                                          </p:val>
                                        </p:tav>
                                      </p:tavLst>
                                    </p:anim>
                                    <p:anim calcmode="lin" valueType="num">
                                      <p:cBhvr>
                                        <p:cTn id="26" dur="3000" fill="hold"/>
                                        <p:tgtEl>
                                          <p:spTgt spid="11366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descr="Canvas"/>
          <p:cNvSpPr>
            <a:spLocks noGrp="1" noChangeArrowheads="1"/>
          </p:cNvSpPr>
          <p:nvPr>
            <p:ph type="title"/>
          </p:nvPr>
        </p:nvSpPr>
        <p:spPr>
          <a:xfrm>
            <a:off x="457200" y="485775"/>
            <a:ext cx="8229600" cy="1143000"/>
          </a:xfrm>
          <a:blipFill dpi="0" rotWithShape="1">
            <a:blip r:embed="rId2"/>
            <a:srcRect/>
            <a:tile tx="0" ty="0" sx="100000" sy="100000" flip="none" algn="tl"/>
          </a:blipFill>
        </p:spPr>
        <p:txBody>
          <a:bodyPr/>
          <a:lstStyle/>
          <a:p>
            <a:r>
              <a:rPr lang="fa-IR" b="1"/>
              <a:t>اختلال اضطراب فراگیر</a:t>
            </a:r>
            <a:r>
              <a:rPr lang="en-US" b="1"/>
              <a:t>(GAD)</a:t>
            </a:r>
            <a:r>
              <a:rPr lang="fa-IR"/>
              <a:t> </a:t>
            </a:r>
            <a:endParaRPr lang="en-US"/>
          </a:p>
        </p:txBody>
      </p:sp>
      <p:sp>
        <p:nvSpPr>
          <p:cNvPr id="114691" name="Rectangle 3" descr="Bouquet"/>
          <p:cNvSpPr>
            <a:spLocks noGrp="1" noChangeArrowheads="1"/>
          </p:cNvSpPr>
          <p:nvPr>
            <p:ph type="body" idx="1"/>
          </p:nvPr>
        </p:nvSpPr>
        <p:spPr>
          <a:xfrm>
            <a:off x="457200" y="1782763"/>
            <a:ext cx="8229600" cy="4525962"/>
          </a:xfrm>
          <a:blipFill dpi="0" rotWithShape="1">
            <a:blip r:embed="rId3"/>
            <a:srcRect/>
            <a:tile tx="0" ty="0" sx="100000" sy="100000" flip="none" algn="tl"/>
          </a:blipFill>
          <a:ln>
            <a:solidFill>
              <a:srgbClr val="FF0000"/>
            </a:solidFill>
          </a:ln>
        </p:spPr>
        <p:txBody>
          <a:bodyPr/>
          <a:lstStyle/>
          <a:p>
            <a:pPr algn="just"/>
            <a:r>
              <a:rPr lang="fa-IR" b="1">
                <a:effectLst>
                  <a:outerShdw blurRad="38100" dist="38100" dir="2700000" algn="tl">
                    <a:srgbClr val="FFFFFF"/>
                  </a:outerShdw>
                </a:effectLst>
              </a:rPr>
              <a:t>ملاکهای تشخیص</a:t>
            </a:r>
            <a:r>
              <a:rPr lang="fa-IR"/>
              <a:t> براساس </a:t>
            </a:r>
            <a:r>
              <a:rPr lang="en-US"/>
              <a:t>DSM IV-TR</a:t>
            </a:r>
            <a:r>
              <a:rPr lang="fa-IR"/>
              <a:t> شامل</a:t>
            </a:r>
            <a:r>
              <a:rPr lang="fa-IR" b="1"/>
              <a:t>: </a:t>
            </a:r>
          </a:p>
          <a:p>
            <a:pPr algn="just"/>
            <a:r>
              <a:rPr lang="fa-IR" b="1"/>
              <a:t>نگرانی و اضطراب مفرط </a:t>
            </a:r>
          </a:p>
          <a:p>
            <a:pPr algn="just"/>
            <a:r>
              <a:rPr lang="fa-IR" b="1"/>
              <a:t> فرد احساس کند تسلط و</a:t>
            </a:r>
            <a:r>
              <a:rPr lang="en-US"/>
              <a:t> </a:t>
            </a:r>
            <a:r>
              <a:rPr lang="fa-IR" b="1"/>
              <a:t>مهار این نگرانی دشوار است.</a:t>
            </a:r>
          </a:p>
          <a:p>
            <a:pPr algn="just"/>
            <a:r>
              <a:rPr lang="fa-IR"/>
              <a:t> </a:t>
            </a:r>
            <a:r>
              <a:rPr lang="fa-IR" b="1"/>
              <a:t>اضطراب و نگرانی آنها دست کم سه تا از این علائم را دارا است</a:t>
            </a:r>
            <a:r>
              <a:rPr lang="fa-IR" b="1">
                <a:solidFill>
                  <a:srgbClr val="990000"/>
                </a:solidFill>
              </a:rPr>
              <a:t>:بی قراری،به راحتی خسته شدن،مشکلی در تمرکز، تحریک پذیری،تنش عضلانی،دشواری در خواب رفتن.</a:t>
            </a:r>
            <a:r>
              <a:rPr lang="en-US">
                <a:solidFill>
                  <a:srgbClr val="990000"/>
                </a:solidFill>
              </a:rPr>
              <a:t> </a:t>
            </a:r>
          </a:p>
        </p:txBody>
      </p:sp>
      <p:pic>
        <p:nvPicPr>
          <p:cNvPr id="114692" name="Picture 4" descr="???"/>
          <p:cNvPicPr>
            <a:picLocks noChangeAspect="1" noChangeArrowheads="1"/>
          </p:cNvPicPr>
          <p:nvPr/>
        </p:nvPicPr>
        <p:blipFill>
          <a:blip r:embed="rId4"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calcmode="lin" valueType="num">
                                      <p:cBhvr>
                                        <p:cTn id="7"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4691">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4691">
                                            <p:txEl>
                                              <p:pRg st="2" end="2"/>
                                            </p:txEl>
                                          </p:spTgt>
                                        </p:tgtEl>
                                        <p:attrNameLst>
                                          <p:attrName>style.visibility</p:attrName>
                                        </p:attrNameLst>
                                      </p:cBhvr>
                                      <p:to>
                                        <p:strVal val="visible"/>
                                      </p:to>
                                    </p:set>
                                    <p:anim calcmode="lin" valueType="num">
                                      <p:cBhvr>
                                        <p:cTn id="11" dur="500" fill="hold"/>
                                        <p:tgtEl>
                                          <p:spTgt spid="114691">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146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14691">
                                            <p:bg/>
                                          </p:spTgt>
                                        </p:tgtEl>
                                        <p:attrNameLst>
                                          <p:attrName>style.visibility</p:attrName>
                                        </p:attrNameLst>
                                      </p:cBhvr>
                                      <p:to>
                                        <p:strVal val="visible"/>
                                      </p:to>
                                    </p:set>
                                    <p:anim calcmode="lin" valueType="num">
                                      <p:cBhvr>
                                        <p:cTn id="17" dur="500" fill="hold"/>
                                        <p:tgtEl>
                                          <p:spTgt spid="114691">
                                            <p:bg/>
                                          </p:spTgt>
                                        </p:tgtEl>
                                        <p:attrNameLst>
                                          <p:attrName>ppt_w</p:attrName>
                                        </p:attrNameLst>
                                      </p:cBhvr>
                                      <p:tavLst>
                                        <p:tav tm="0">
                                          <p:val>
                                            <p:fltVal val="0"/>
                                          </p:val>
                                        </p:tav>
                                        <p:tav tm="100000">
                                          <p:val>
                                            <p:strVal val="#ppt_w"/>
                                          </p:val>
                                        </p:tav>
                                      </p:tavLst>
                                    </p:anim>
                                    <p:anim calcmode="lin" valueType="num">
                                      <p:cBhvr>
                                        <p:cTn id="18" dur="500" fill="hold"/>
                                        <p:tgtEl>
                                          <p:spTgt spid="114691">
                                            <p:bg/>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14691">
                                            <p:txEl>
                                              <p:pRg st="0" end="0"/>
                                            </p:txEl>
                                          </p:spTgt>
                                        </p:tgtEl>
                                        <p:attrNameLst>
                                          <p:attrName>style.visibility</p:attrName>
                                        </p:attrNameLst>
                                      </p:cBhvr>
                                      <p:to>
                                        <p:strVal val="visible"/>
                                      </p:to>
                                    </p:set>
                                    <p:anim calcmode="lin" valueType="num">
                                      <p:cBhvr>
                                        <p:cTn id="23"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146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14691">
                                            <p:txEl>
                                              <p:pRg st="1" end="1"/>
                                            </p:txEl>
                                          </p:spTgt>
                                        </p:tgtEl>
                                        <p:attrNameLst>
                                          <p:attrName>style.visibility</p:attrName>
                                        </p:attrNameLst>
                                      </p:cBhvr>
                                      <p:to>
                                        <p:strVal val="visible"/>
                                      </p:to>
                                    </p:set>
                                    <p:anim calcmode="lin" valueType="num">
                                      <p:cBhvr>
                                        <p:cTn id="29"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146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14691">
                                            <p:txEl>
                                              <p:pRg st="2" end="2"/>
                                            </p:txEl>
                                          </p:spTgt>
                                        </p:tgtEl>
                                        <p:attrNameLst>
                                          <p:attrName>style.visibility</p:attrName>
                                        </p:attrNameLst>
                                      </p:cBhvr>
                                      <p:to>
                                        <p:strVal val="visible"/>
                                      </p:to>
                                    </p:set>
                                    <p:anim calcmode="lin" valueType="num">
                                      <p:cBhvr>
                                        <p:cTn id="35" dur="500" fill="hold"/>
                                        <p:tgtEl>
                                          <p:spTgt spid="114691">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146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4691">
                                            <p:txEl>
                                              <p:pRg st="3" end="3"/>
                                            </p:txEl>
                                          </p:spTgt>
                                        </p:tgtEl>
                                        <p:attrNameLst>
                                          <p:attrName>style.visibility</p:attrName>
                                        </p:attrNameLst>
                                      </p:cBhvr>
                                      <p:to>
                                        <p:strVal val="visible"/>
                                      </p:to>
                                    </p:set>
                                    <p:anim calcmode="lin" valueType="num">
                                      <p:cBhvr>
                                        <p:cTn id="41" dur="500" fill="hold"/>
                                        <p:tgtEl>
                                          <p:spTgt spid="114691">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1469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descr="Shingle"/>
          <p:cNvSpPr>
            <a:spLocks noGrp="1" noChangeArrowheads="1"/>
          </p:cNvSpPr>
          <p:nvPr>
            <p:ph type="title"/>
          </p:nvPr>
        </p:nvSpPr>
        <p:spPr>
          <a:pattFill prst="shingle">
            <a:fgClr>
              <a:schemeClr val="accent1"/>
            </a:fgClr>
            <a:bgClr>
              <a:schemeClr val="bg1"/>
            </a:bgClr>
          </a:pattFill>
        </p:spPr>
        <p:txBody>
          <a:bodyPr/>
          <a:lstStyle/>
          <a:p>
            <a:r>
              <a:rPr lang="fa-IR"/>
              <a:t> </a:t>
            </a:r>
            <a:r>
              <a:rPr lang="fa-IR" b="1"/>
              <a:t>سبب شناسی اختلال اضطراب فراگیر :</a:t>
            </a:r>
            <a:r>
              <a:rPr lang="en-US"/>
              <a:t> </a:t>
            </a:r>
          </a:p>
        </p:txBody>
      </p:sp>
      <p:sp>
        <p:nvSpPr>
          <p:cNvPr id="123907" name="Rectangle 3" descr="Diagonal brick"/>
          <p:cNvSpPr>
            <a:spLocks noGrp="1" noChangeArrowheads="1"/>
          </p:cNvSpPr>
          <p:nvPr>
            <p:ph type="body" idx="1"/>
          </p:nvPr>
        </p:nvSpPr>
        <p:spPr>
          <a:xfrm>
            <a:off x="457200" y="2176463"/>
            <a:ext cx="8229600" cy="3557587"/>
          </a:xfrm>
          <a:pattFill prst="diagBrick">
            <a:fgClr>
              <a:srgbClr val="66FFFF"/>
            </a:fgClr>
            <a:bgClr>
              <a:schemeClr val="bg1"/>
            </a:bgClr>
          </a:pattFill>
        </p:spPr>
        <p:txBody>
          <a:bodyPr/>
          <a:lstStyle/>
          <a:p>
            <a:r>
              <a:rPr lang="fa-IR" sz="4400" b="1">
                <a:solidFill>
                  <a:srgbClr val="0000FF"/>
                </a:solidFill>
                <a:effectLst>
                  <a:outerShdw blurRad="38100" dist="38100" dir="2700000" algn="tl">
                    <a:srgbClr val="C0C0C0"/>
                  </a:outerShdw>
                </a:effectLst>
              </a:rPr>
              <a:t>دیدگاه روانکاوی:</a:t>
            </a:r>
          </a:p>
          <a:p>
            <a:pPr algn="just"/>
            <a:r>
              <a:rPr lang="fa-IR" b="1"/>
              <a:t> منبع اضطراب را </a:t>
            </a:r>
            <a:r>
              <a:rPr lang="fa-IR" b="1">
                <a:solidFill>
                  <a:srgbClr val="FF0000"/>
                </a:solidFill>
              </a:rPr>
              <a:t>تعارض نا هشیار من با تکانه های نهاد</a:t>
            </a:r>
            <a:r>
              <a:rPr lang="fa-IR" b="1"/>
              <a:t> می داند .</a:t>
            </a:r>
            <a:r>
              <a:rPr lang="en-US"/>
              <a:t> </a:t>
            </a:r>
            <a:r>
              <a:rPr lang="fa-IR" b="1"/>
              <a:t>     </a:t>
            </a:r>
          </a:p>
          <a:p>
            <a:pPr algn="just"/>
            <a:r>
              <a:rPr lang="fa-IR" b="1"/>
              <a:t>منبع اضطراب =&gt; </a:t>
            </a:r>
            <a:r>
              <a:rPr lang="fa-IR" b="1">
                <a:solidFill>
                  <a:srgbClr val="FF0000"/>
                </a:solidFill>
              </a:rPr>
              <a:t>ناهشیار</a:t>
            </a:r>
            <a:r>
              <a:rPr lang="fa-IR" b="1"/>
              <a:t> است.</a:t>
            </a:r>
            <a:r>
              <a:rPr lang="en-US"/>
              <a:t> </a:t>
            </a:r>
            <a:endParaRPr lang="fa-IR"/>
          </a:p>
          <a:p>
            <a:pPr algn="just"/>
            <a:r>
              <a:rPr lang="fa-IR" b="1"/>
              <a:t>تکانه ها </a:t>
            </a:r>
            <a:r>
              <a:rPr lang="fa-IR" b="1">
                <a:solidFill>
                  <a:srgbClr val="FF0000"/>
                </a:solidFill>
              </a:rPr>
              <a:t>ماهیت جنسی یا پرخاشگرانه</a:t>
            </a:r>
            <a:r>
              <a:rPr lang="fa-IR" b="1"/>
              <a:t> دارند.</a:t>
            </a:r>
            <a:r>
              <a:rPr lang="fa-IR"/>
              <a:t> </a:t>
            </a:r>
            <a:endParaRPr lang="en-US"/>
          </a:p>
        </p:txBody>
      </p:sp>
      <p:pic>
        <p:nvPicPr>
          <p:cNvPr id="12390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3907">
                                            <p:bg/>
                                          </p:spTgt>
                                        </p:tgtEl>
                                        <p:attrNameLst>
                                          <p:attrName>style.visibility</p:attrName>
                                        </p:attrNameLst>
                                      </p:cBhvr>
                                      <p:to>
                                        <p:strVal val="visible"/>
                                      </p:to>
                                    </p:set>
                                    <p:anim by="(-#ppt_w*2)" calcmode="lin" valueType="num">
                                      <p:cBhvr rctx="PPT">
                                        <p:cTn id="7" dur="500" autoRev="1" fill="hold">
                                          <p:stCondLst>
                                            <p:cond delay="0"/>
                                          </p:stCondLst>
                                        </p:cTn>
                                        <p:tgtEl>
                                          <p:spTgt spid="123907">
                                            <p:bg/>
                                          </p:spTgt>
                                        </p:tgtEl>
                                        <p:attrNameLst>
                                          <p:attrName>ppt_w</p:attrName>
                                        </p:attrNameLst>
                                      </p:cBhvr>
                                    </p:anim>
                                    <p:anim by="(#ppt_w*0.50)" calcmode="lin" valueType="num">
                                      <p:cBhvr>
                                        <p:cTn id="8" dur="500" decel="50000" autoRev="1" fill="hold">
                                          <p:stCondLst>
                                            <p:cond delay="0"/>
                                          </p:stCondLst>
                                        </p:cTn>
                                        <p:tgtEl>
                                          <p:spTgt spid="123907">
                                            <p:bg/>
                                          </p:spTgt>
                                        </p:tgtEl>
                                        <p:attrNameLst>
                                          <p:attrName>ppt_x</p:attrName>
                                        </p:attrNameLst>
                                      </p:cBhvr>
                                    </p:anim>
                                    <p:anim from="(-#ppt_h/2)" to="(#ppt_y)" calcmode="lin" valueType="num">
                                      <p:cBhvr>
                                        <p:cTn id="9" dur="1000" fill="hold">
                                          <p:stCondLst>
                                            <p:cond delay="0"/>
                                          </p:stCondLst>
                                        </p:cTn>
                                        <p:tgtEl>
                                          <p:spTgt spid="123907">
                                            <p:bg/>
                                          </p:spTgt>
                                        </p:tgtEl>
                                        <p:attrNameLst>
                                          <p:attrName>ppt_y</p:attrName>
                                        </p:attrNameLst>
                                      </p:cBhvr>
                                    </p:anim>
                                    <p:animRot by="21600000">
                                      <p:cBhvr>
                                        <p:cTn id="10" dur="1000" fill="hold">
                                          <p:stCondLst>
                                            <p:cond delay="0"/>
                                          </p:stCondLst>
                                        </p:cTn>
                                        <p:tgtEl>
                                          <p:spTgt spid="123907">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23907">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3907">
                                            <p:txEl>
                                              <p:pRg st="0" end="0"/>
                                            </p:txEl>
                                          </p:spTgt>
                                        </p:tgtEl>
                                        <p:attrNameLst>
                                          <p:attrName>ppt_w</p:attrName>
                                        </p:attrNameLst>
                                      </p:cBhvr>
                                    </p:anim>
                                    <p:anim by="(#ppt_w*0.50)" calcmode="lin" valueType="num">
                                      <p:cBhvr>
                                        <p:cTn id="16" dur="500" decel="50000" autoRev="1" fill="hold">
                                          <p:stCondLst>
                                            <p:cond delay="0"/>
                                          </p:stCondLst>
                                        </p:cTn>
                                        <p:tgtEl>
                                          <p:spTgt spid="123907">
                                            <p:txEl>
                                              <p:pRg st="0" end="0"/>
                                            </p:txEl>
                                          </p:spTgt>
                                        </p:tgtEl>
                                        <p:attrNameLst>
                                          <p:attrName>ppt_x</p:attrName>
                                        </p:attrNameLst>
                                      </p:cBhvr>
                                    </p:anim>
                                    <p:anim from="(-#ppt_h/2)" to="(#ppt_y)" calcmode="lin" valueType="num">
                                      <p:cBhvr>
                                        <p:cTn id="17" dur="1000" fill="hold">
                                          <p:stCondLst>
                                            <p:cond delay="0"/>
                                          </p:stCondLst>
                                        </p:cTn>
                                        <p:tgtEl>
                                          <p:spTgt spid="123907">
                                            <p:txEl>
                                              <p:pRg st="0" end="0"/>
                                            </p:txEl>
                                          </p:spTgt>
                                        </p:tgtEl>
                                        <p:attrNameLst>
                                          <p:attrName>ppt_y</p:attrName>
                                        </p:attrNameLst>
                                      </p:cBhvr>
                                    </p:anim>
                                    <p:animRot by="21600000">
                                      <p:cBhvr>
                                        <p:cTn id="18" dur="1000" fill="hold">
                                          <p:stCondLst>
                                            <p:cond delay="0"/>
                                          </p:stCondLst>
                                        </p:cTn>
                                        <p:tgtEl>
                                          <p:spTgt spid="123907">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23907">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123907">
                                            <p:txEl>
                                              <p:pRg st="1" end="1"/>
                                            </p:txEl>
                                          </p:spTgt>
                                        </p:tgtEl>
                                        <p:attrNameLst>
                                          <p:attrName>ppt_w</p:attrName>
                                        </p:attrNameLst>
                                      </p:cBhvr>
                                    </p:anim>
                                    <p:anim by="(#ppt_w*0.50)" calcmode="lin" valueType="num">
                                      <p:cBhvr>
                                        <p:cTn id="24" dur="500" decel="50000" autoRev="1" fill="hold">
                                          <p:stCondLst>
                                            <p:cond delay="0"/>
                                          </p:stCondLst>
                                        </p:cTn>
                                        <p:tgtEl>
                                          <p:spTgt spid="123907">
                                            <p:txEl>
                                              <p:pRg st="1" end="1"/>
                                            </p:txEl>
                                          </p:spTgt>
                                        </p:tgtEl>
                                        <p:attrNameLst>
                                          <p:attrName>ppt_x</p:attrName>
                                        </p:attrNameLst>
                                      </p:cBhvr>
                                    </p:anim>
                                    <p:anim from="(-#ppt_h/2)" to="(#ppt_y)" calcmode="lin" valueType="num">
                                      <p:cBhvr>
                                        <p:cTn id="25" dur="1000" fill="hold">
                                          <p:stCondLst>
                                            <p:cond delay="0"/>
                                          </p:stCondLst>
                                        </p:cTn>
                                        <p:tgtEl>
                                          <p:spTgt spid="123907">
                                            <p:txEl>
                                              <p:pRg st="1" end="1"/>
                                            </p:txEl>
                                          </p:spTgt>
                                        </p:tgtEl>
                                        <p:attrNameLst>
                                          <p:attrName>ppt_y</p:attrName>
                                        </p:attrNameLst>
                                      </p:cBhvr>
                                    </p:anim>
                                    <p:animRot by="21600000">
                                      <p:cBhvr>
                                        <p:cTn id="26" dur="1000" fill="hold">
                                          <p:stCondLst>
                                            <p:cond delay="0"/>
                                          </p:stCondLst>
                                        </p:cTn>
                                        <p:tgtEl>
                                          <p:spTgt spid="123907">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23907">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123907">
                                            <p:txEl>
                                              <p:pRg st="2" end="2"/>
                                            </p:txEl>
                                          </p:spTgt>
                                        </p:tgtEl>
                                        <p:attrNameLst>
                                          <p:attrName>ppt_w</p:attrName>
                                        </p:attrNameLst>
                                      </p:cBhvr>
                                    </p:anim>
                                    <p:anim by="(#ppt_w*0.50)" calcmode="lin" valueType="num">
                                      <p:cBhvr>
                                        <p:cTn id="32" dur="500" decel="50000" autoRev="1" fill="hold">
                                          <p:stCondLst>
                                            <p:cond delay="0"/>
                                          </p:stCondLst>
                                        </p:cTn>
                                        <p:tgtEl>
                                          <p:spTgt spid="123907">
                                            <p:txEl>
                                              <p:pRg st="2" end="2"/>
                                            </p:txEl>
                                          </p:spTgt>
                                        </p:tgtEl>
                                        <p:attrNameLst>
                                          <p:attrName>ppt_x</p:attrName>
                                        </p:attrNameLst>
                                      </p:cBhvr>
                                    </p:anim>
                                    <p:anim from="(-#ppt_h/2)" to="(#ppt_y)" calcmode="lin" valueType="num">
                                      <p:cBhvr>
                                        <p:cTn id="33" dur="1000" fill="hold">
                                          <p:stCondLst>
                                            <p:cond delay="0"/>
                                          </p:stCondLst>
                                        </p:cTn>
                                        <p:tgtEl>
                                          <p:spTgt spid="123907">
                                            <p:txEl>
                                              <p:pRg st="2" end="2"/>
                                            </p:txEl>
                                          </p:spTgt>
                                        </p:tgtEl>
                                        <p:attrNameLst>
                                          <p:attrName>ppt_y</p:attrName>
                                        </p:attrNameLst>
                                      </p:cBhvr>
                                    </p:anim>
                                    <p:animRot by="21600000">
                                      <p:cBhvr>
                                        <p:cTn id="34" dur="1000" fill="hold">
                                          <p:stCondLst>
                                            <p:cond delay="0"/>
                                          </p:stCondLst>
                                        </p:cTn>
                                        <p:tgtEl>
                                          <p:spTgt spid="123907">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23907">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123907">
                                            <p:txEl>
                                              <p:pRg st="3" end="3"/>
                                            </p:txEl>
                                          </p:spTgt>
                                        </p:tgtEl>
                                        <p:attrNameLst>
                                          <p:attrName>ppt_w</p:attrName>
                                        </p:attrNameLst>
                                      </p:cBhvr>
                                    </p:anim>
                                    <p:anim by="(#ppt_w*0.50)" calcmode="lin" valueType="num">
                                      <p:cBhvr>
                                        <p:cTn id="40" dur="500" decel="50000" autoRev="1" fill="hold">
                                          <p:stCondLst>
                                            <p:cond delay="0"/>
                                          </p:stCondLst>
                                        </p:cTn>
                                        <p:tgtEl>
                                          <p:spTgt spid="123907">
                                            <p:txEl>
                                              <p:pRg st="3" end="3"/>
                                            </p:txEl>
                                          </p:spTgt>
                                        </p:tgtEl>
                                        <p:attrNameLst>
                                          <p:attrName>ppt_x</p:attrName>
                                        </p:attrNameLst>
                                      </p:cBhvr>
                                    </p:anim>
                                    <p:anim from="(-#ppt_h/2)" to="(#ppt_y)" calcmode="lin" valueType="num">
                                      <p:cBhvr>
                                        <p:cTn id="41" dur="1000" fill="hold">
                                          <p:stCondLst>
                                            <p:cond delay="0"/>
                                          </p:stCondLst>
                                        </p:cTn>
                                        <p:tgtEl>
                                          <p:spTgt spid="123907">
                                            <p:txEl>
                                              <p:pRg st="3" end="3"/>
                                            </p:txEl>
                                          </p:spTgt>
                                        </p:tgtEl>
                                        <p:attrNameLst>
                                          <p:attrName>ppt_y</p:attrName>
                                        </p:attrNameLst>
                                      </p:cBhvr>
                                    </p:anim>
                                    <p:animRot by="21600000">
                                      <p:cBhvr>
                                        <p:cTn id="42" dur="1000" fill="hold">
                                          <p:stCondLst>
                                            <p:cond delay="0"/>
                                          </p:stCondLst>
                                        </p:cTn>
                                        <p:tgtEl>
                                          <p:spTgt spid="12390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descr="Papyrus"/>
          <p:cNvSpPr>
            <a:spLocks noGrp="1" noChangeArrowheads="1"/>
          </p:cNvSpPr>
          <p:nvPr>
            <p:ph type="title"/>
          </p:nvPr>
        </p:nvSpPr>
        <p:spPr>
          <a:blipFill dpi="0" rotWithShape="1">
            <a:blip r:embed="rId2"/>
            <a:srcRect/>
            <a:tile tx="0" ty="0" sx="100000" sy="100000" flip="none" algn="tl"/>
          </a:blipFill>
        </p:spPr>
        <p:txBody>
          <a:bodyPr/>
          <a:lstStyle/>
          <a:p>
            <a:r>
              <a:rPr lang="fa-IR" b="1">
                <a:solidFill>
                  <a:srgbClr val="0000FF"/>
                </a:solidFill>
              </a:rPr>
              <a:t>دیدگاه رفتاری- شناختی:</a:t>
            </a:r>
            <a:r>
              <a:rPr lang="fa-IR">
                <a:solidFill>
                  <a:srgbClr val="0000FF"/>
                </a:solidFill>
              </a:rPr>
              <a:t> </a:t>
            </a:r>
            <a:endParaRPr lang="en-US">
              <a:solidFill>
                <a:srgbClr val="0000FF"/>
              </a:solidFill>
            </a:endParaRPr>
          </a:p>
        </p:txBody>
      </p:sp>
      <p:sp>
        <p:nvSpPr>
          <p:cNvPr id="124931" name="Rectangle 3"/>
          <p:cNvSpPr>
            <a:spLocks noGrp="1" noChangeArrowheads="1"/>
          </p:cNvSpPr>
          <p:nvPr>
            <p:ph type="body" idx="1"/>
          </p:nvPr>
        </p:nvSpPr>
        <p:spPr>
          <a:xfrm>
            <a:off x="468313" y="1628775"/>
            <a:ext cx="8229600" cy="4968875"/>
          </a:xfrm>
          <a:gradFill rotWithShape="1">
            <a:gsLst>
              <a:gs pos="0">
                <a:schemeClr val="bg1"/>
              </a:gs>
              <a:gs pos="50000">
                <a:srgbClr val="CCCCFF">
                  <a:alpha val="92000"/>
                </a:srgbClr>
              </a:gs>
              <a:gs pos="100000">
                <a:schemeClr val="bg1"/>
              </a:gs>
            </a:gsLst>
            <a:lin ang="18900000" scaled="1"/>
          </a:gradFill>
        </p:spPr>
        <p:txBody>
          <a:bodyPr/>
          <a:lstStyle/>
          <a:p>
            <a:pPr algn="just"/>
            <a:r>
              <a:rPr lang="fa-IR" b="1"/>
              <a:t>افراد مبتلا به</a:t>
            </a:r>
            <a:r>
              <a:rPr lang="fa-IR"/>
              <a:t> </a:t>
            </a:r>
            <a:r>
              <a:rPr lang="en-AU" b="1">
                <a:solidFill>
                  <a:srgbClr val="FF0000"/>
                </a:solidFill>
              </a:rPr>
              <a:t>GAD</a:t>
            </a:r>
            <a:r>
              <a:rPr lang="en-US"/>
              <a:t> </a:t>
            </a:r>
            <a:r>
              <a:rPr lang="fa-IR"/>
              <a:t> </a:t>
            </a:r>
            <a:r>
              <a:rPr lang="fa-IR" b="1"/>
              <a:t>غالبا رویدادهایی عادی نظیر عبور از خیابان را بد دریافت می کنند</a:t>
            </a:r>
            <a:r>
              <a:rPr lang="en-US"/>
              <a:t> </a:t>
            </a:r>
            <a:r>
              <a:rPr lang="fa-IR" b="1"/>
              <a:t>و آنرا تهدید آمیز می بینند</a:t>
            </a:r>
          </a:p>
          <a:p>
            <a:pPr algn="just"/>
            <a:r>
              <a:rPr lang="fa-IR" b="1">
                <a:solidFill>
                  <a:srgbClr val="FF0000"/>
                </a:solidFill>
              </a:rPr>
              <a:t>تفسیر و برداشت نادرست از محیط و وقایع.</a:t>
            </a:r>
          </a:p>
          <a:p>
            <a:pPr algn="just"/>
            <a:r>
              <a:rPr lang="fa-IR" b="1"/>
              <a:t>نظریه پردازان یادگیری=&gt; علت اضطراب </a:t>
            </a:r>
            <a:r>
              <a:rPr lang="fa-IR" b="1">
                <a:solidFill>
                  <a:srgbClr val="FF0000"/>
                </a:solidFill>
              </a:rPr>
              <a:t>محیط</a:t>
            </a:r>
            <a:r>
              <a:rPr lang="fa-IR" b="1"/>
              <a:t> است.</a:t>
            </a:r>
          </a:p>
          <a:p>
            <a:pPr algn="just">
              <a:buFontTx/>
              <a:buNone/>
            </a:pPr>
            <a:endParaRPr lang="en-US" b="1"/>
          </a:p>
        </p:txBody>
      </p:sp>
      <p:pic>
        <p:nvPicPr>
          <p:cNvPr id="124934" name="Picture 6"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p:cTn id="7" dur="2000" fill="hold"/>
                                        <p:tgtEl>
                                          <p:spTgt spid="1249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24931">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249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249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249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24931">
                                            <p:txEl>
                                              <p:pRg st="1" end="1"/>
                                            </p:txEl>
                                          </p:spTgt>
                                        </p:tgtEl>
                                        <p:attrNameLst>
                                          <p:attrName>style.visibility</p:attrName>
                                        </p:attrNameLst>
                                      </p:cBhvr>
                                      <p:to>
                                        <p:strVal val="visible"/>
                                      </p:to>
                                    </p:set>
                                    <p:anim calcmode="lin" valueType="num">
                                      <p:cBhvr>
                                        <p:cTn id="16" dur="2000" fill="hold"/>
                                        <p:tgtEl>
                                          <p:spTgt spid="1249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000" fill="hold"/>
                                        <p:tgtEl>
                                          <p:spTgt spid="124931">
                                            <p:txEl>
                                              <p:pRg st="1" end="1"/>
                                            </p:txEl>
                                          </p:spTgt>
                                        </p:tgtEl>
                                        <p:attrNameLst>
                                          <p:attrName>ppt_y</p:attrName>
                                        </p:attrNameLst>
                                      </p:cBhvr>
                                      <p:tavLst>
                                        <p:tav tm="0">
                                          <p:val>
                                            <p:strVal val="#ppt_y"/>
                                          </p:val>
                                        </p:tav>
                                        <p:tav tm="100000">
                                          <p:val>
                                            <p:strVal val="#ppt_y"/>
                                          </p:val>
                                        </p:tav>
                                      </p:tavLst>
                                    </p:anim>
                                    <p:anim calcmode="lin" valueType="num">
                                      <p:cBhvr>
                                        <p:cTn id="18" dur="2000" fill="hold"/>
                                        <p:tgtEl>
                                          <p:spTgt spid="1249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000" fill="hold"/>
                                        <p:tgtEl>
                                          <p:spTgt spid="1249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0" tmFilter="0,0; .5, 1; 1, 1"/>
                                        <p:tgtEl>
                                          <p:spTgt spid="1249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4931">
                                            <p:txEl>
                                              <p:pRg st="2" end="2"/>
                                            </p:txEl>
                                          </p:spTgt>
                                        </p:tgtEl>
                                        <p:attrNameLst>
                                          <p:attrName>style.visibility</p:attrName>
                                        </p:attrNameLst>
                                      </p:cBhvr>
                                      <p:to>
                                        <p:strVal val="visible"/>
                                      </p:to>
                                    </p:set>
                                    <p:anim calcmode="lin" valueType="num">
                                      <p:cBhvr>
                                        <p:cTn id="25" dur="2000" fill="hold"/>
                                        <p:tgtEl>
                                          <p:spTgt spid="1249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000" fill="hold"/>
                                        <p:tgtEl>
                                          <p:spTgt spid="124931">
                                            <p:txEl>
                                              <p:pRg st="2" end="2"/>
                                            </p:txEl>
                                          </p:spTgt>
                                        </p:tgtEl>
                                        <p:attrNameLst>
                                          <p:attrName>ppt_y</p:attrName>
                                        </p:attrNameLst>
                                      </p:cBhvr>
                                      <p:tavLst>
                                        <p:tav tm="0">
                                          <p:val>
                                            <p:strVal val="#ppt_y"/>
                                          </p:val>
                                        </p:tav>
                                        <p:tav tm="100000">
                                          <p:val>
                                            <p:strVal val="#ppt_y"/>
                                          </p:val>
                                        </p:tav>
                                      </p:tavLst>
                                    </p:anim>
                                    <p:anim calcmode="lin" valueType="num">
                                      <p:cBhvr>
                                        <p:cTn id="27" dur="2000" fill="hold"/>
                                        <p:tgtEl>
                                          <p:spTgt spid="1249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000" fill="hold"/>
                                        <p:tgtEl>
                                          <p:spTgt spid="1249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0" tmFilter="0,0; .5, 1; 1, 1"/>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solidFill>
            <a:srgbClr val="66FFFF"/>
          </a:solidFill>
        </p:spPr>
        <p:txBody>
          <a:bodyPr/>
          <a:lstStyle/>
          <a:p>
            <a:r>
              <a:rPr lang="fa-IR" b="1"/>
              <a:t>دیدگاه زیست شناختی :</a:t>
            </a:r>
            <a:r>
              <a:rPr lang="fa-IR"/>
              <a:t> </a:t>
            </a:r>
            <a:endParaRPr lang="en-US"/>
          </a:p>
        </p:txBody>
      </p:sp>
      <p:sp>
        <p:nvSpPr>
          <p:cNvPr id="125955" name="Rectangle 3"/>
          <p:cNvSpPr>
            <a:spLocks noGrp="1" noChangeArrowheads="1"/>
          </p:cNvSpPr>
          <p:nvPr>
            <p:ph type="body" idx="1"/>
          </p:nvPr>
        </p:nvSpPr>
        <p:spPr>
          <a:xfrm>
            <a:off x="468313" y="1916113"/>
            <a:ext cx="8229600" cy="2260600"/>
          </a:xfrm>
          <a:solidFill>
            <a:schemeClr val="bg1"/>
          </a:solidFill>
        </p:spPr>
        <p:txBody>
          <a:bodyPr/>
          <a:lstStyle/>
          <a:p>
            <a:r>
              <a:rPr lang="fa-IR" b="1">
                <a:solidFill>
                  <a:srgbClr val="0000FF"/>
                </a:solidFill>
              </a:rPr>
              <a:t>علت ارثی</a:t>
            </a:r>
          </a:p>
          <a:p>
            <a:r>
              <a:rPr lang="fa-IR">
                <a:solidFill>
                  <a:srgbClr val="0000FF"/>
                </a:solidFill>
              </a:rPr>
              <a:t> </a:t>
            </a:r>
            <a:r>
              <a:rPr lang="fa-IR" b="1">
                <a:solidFill>
                  <a:srgbClr val="0000FF"/>
                </a:solidFill>
              </a:rPr>
              <a:t>نرخ همگانی بین دو قلوها </a:t>
            </a:r>
            <a:r>
              <a:rPr lang="en-US" b="1">
                <a:solidFill>
                  <a:srgbClr val="0000FF"/>
                </a:solidFill>
              </a:rPr>
              <a:t>MZ</a:t>
            </a:r>
            <a:r>
              <a:rPr lang="fa-IR" b="1">
                <a:solidFill>
                  <a:srgbClr val="0000FF"/>
                </a:solidFill>
              </a:rPr>
              <a:t> بالاتر از </a:t>
            </a:r>
            <a:r>
              <a:rPr lang="en-US" b="1">
                <a:solidFill>
                  <a:srgbClr val="0000FF"/>
                </a:solidFill>
              </a:rPr>
              <a:t>DZ</a:t>
            </a:r>
            <a:r>
              <a:rPr lang="fa-IR" b="1">
                <a:solidFill>
                  <a:srgbClr val="0000FF"/>
                </a:solidFill>
              </a:rPr>
              <a:t>است</a:t>
            </a:r>
            <a:r>
              <a:rPr lang="fa-IR">
                <a:solidFill>
                  <a:srgbClr val="0000FF"/>
                </a:solidFill>
              </a:rPr>
              <a:t>.</a:t>
            </a:r>
          </a:p>
          <a:p>
            <a:r>
              <a:rPr lang="fa-IR" b="1">
                <a:solidFill>
                  <a:srgbClr val="0000FF"/>
                </a:solidFill>
              </a:rPr>
              <a:t>عملکرد گیرنده های بنزودیازپینی در مغز و ارتباط با اسیدگاماآمینو بوتریک</a:t>
            </a:r>
            <a:r>
              <a:rPr lang="en-US" b="1">
                <a:solidFill>
                  <a:srgbClr val="0000FF"/>
                </a:solidFill>
              </a:rPr>
              <a:t>(GABA)</a:t>
            </a:r>
          </a:p>
        </p:txBody>
      </p:sp>
      <p:pic>
        <p:nvPicPr>
          <p:cNvPr id="125957" name="Picture 5" descr="GABA_synapse"/>
          <p:cNvPicPr>
            <a:picLocks noChangeAspect="1" noChangeArrowheads="1"/>
          </p:cNvPicPr>
          <p:nvPr/>
        </p:nvPicPr>
        <p:blipFill>
          <a:blip r:embed="rId2"/>
          <a:srcRect/>
          <a:stretch>
            <a:fillRect/>
          </a:stretch>
        </p:blipFill>
        <p:spPr bwMode="auto">
          <a:xfrm>
            <a:off x="0" y="1311275"/>
            <a:ext cx="9144000" cy="5502275"/>
          </a:xfrm>
          <a:prstGeom prst="rect">
            <a:avLst/>
          </a:prstGeom>
          <a:noFill/>
        </p:spPr>
      </p:pic>
      <p:pic>
        <p:nvPicPr>
          <p:cNvPr id="125958" name="Picture 6"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5955">
                                            <p:txEl>
                                              <p:pRg st="1" end="1"/>
                                            </p:txEl>
                                          </p:spTgt>
                                        </p:tgtEl>
                                        <p:attrNameLst>
                                          <p:attrName>style.visibility</p:attrName>
                                        </p:attrNameLst>
                                      </p:cBhvr>
                                      <p:to>
                                        <p:strVal val="visible"/>
                                      </p:to>
                                    </p:set>
                                    <p:anim calcmode="lin" valueType="num">
                                      <p:cBhvr>
                                        <p:cTn id="7" dur="1000" fill="hold"/>
                                        <p:tgtEl>
                                          <p:spTgt spid="12595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2595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2595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259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5955">
                                            <p:txEl>
                                              <p:pRg st="2" end="2"/>
                                            </p:txEl>
                                          </p:spTgt>
                                        </p:tgtEl>
                                        <p:attrNameLst>
                                          <p:attrName>style.visibility</p:attrName>
                                        </p:attrNameLst>
                                      </p:cBhvr>
                                      <p:to>
                                        <p:strVal val="visible"/>
                                      </p:to>
                                    </p:set>
                                    <p:anim calcmode="lin" valueType="num">
                                      <p:cBhvr>
                                        <p:cTn id="15" dur="10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2595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2595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2595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25957"/>
                                        </p:tgtEl>
                                        <p:attrNameLst>
                                          <p:attrName>style.visibility</p:attrName>
                                        </p:attrNameLst>
                                      </p:cBhvr>
                                      <p:to>
                                        <p:strVal val="visible"/>
                                      </p:to>
                                    </p:set>
                                    <p:anim calcmode="lin" valueType="num">
                                      <p:cBhvr>
                                        <p:cTn id="23" dur="5000" fill="hold"/>
                                        <p:tgtEl>
                                          <p:spTgt spid="125957"/>
                                        </p:tgtEl>
                                        <p:attrNameLst>
                                          <p:attrName>ppt_w</p:attrName>
                                        </p:attrNameLst>
                                      </p:cBhvr>
                                      <p:tavLst>
                                        <p:tav tm="0">
                                          <p:val>
                                            <p:fltVal val="0"/>
                                          </p:val>
                                        </p:tav>
                                        <p:tav tm="100000">
                                          <p:val>
                                            <p:strVal val="#ppt_w"/>
                                          </p:val>
                                        </p:tav>
                                      </p:tavLst>
                                    </p:anim>
                                    <p:anim calcmode="lin" valueType="num">
                                      <p:cBhvr>
                                        <p:cTn id="24" dur="5000" fill="hold"/>
                                        <p:tgtEl>
                                          <p:spTgt spid="1259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uiExpand="1"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701675"/>
            <a:ext cx="8229600" cy="1143000"/>
          </a:xfrm>
          <a:gradFill rotWithShape="1">
            <a:gsLst>
              <a:gs pos="0">
                <a:srgbClr val="FF66FF"/>
              </a:gs>
              <a:gs pos="50000">
                <a:srgbClr val="FF66FF">
                  <a:gamma/>
                  <a:tint val="43922"/>
                  <a:invGamma/>
                </a:srgbClr>
              </a:gs>
              <a:gs pos="100000">
                <a:srgbClr val="FF66FF"/>
              </a:gs>
            </a:gsLst>
            <a:lin ang="0" scaled="1"/>
          </a:gradFill>
        </p:spPr>
        <p:txBody>
          <a:bodyPr/>
          <a:lstStyle/>
          <a:p>
            <a:r>
              <a:rPr lang="fa-IR" b="1">
                <a:solidFill>
                  <a:schemeClr val="accent2"/>
                </a:solidFill>
              </a:rPr>
              <a:t>درمان اختلال اضطراب فراگیر :</a:t>
            </a:r>
            <a:r>
              <a:rPr lang="fa-IR">
                <a:solidFill>
                  <a:schemeClr val="accent2"/>
                </a:solidFill>
              </a:rPr>
              <a:t> </a:t>
            </a:r>
            <a:endParaRPr lang="en-US">
              <a:solidFill>
                <a:schemeClr val="accent2"/>
              </a:solidFill>
            </a:endParaRPr>
          </a:p>
        </p:txBody>
      </p:sp>
      <p:sp>
        <p:nvSpPr>
          <p:cNvPr id="126979" name="Rectangle 3"/>
          <p:cNvSpPr>
            <a:spLocks noGrp="1" noChangeArrowheads="1"/>
          </p:cNvSpPr>
          <p:nvPr>
            <p:ph type="body" idx="1"/>
          </p:nvPr>
        </p:nvSpPr>
        <p:spPr>
          <a:xfrm>
            <a:off x="195263" y="2071688"/>
            <a:ext cx="8697912" cy="4525962"/>
          </a:xfrm>
          <a:gradFill rotWithShape="1">
            <a:gsLst>
              <a:gs pos="0">
                <a:srgbClr val="66FFFF"/>
              </a:gs>
              <a:gs pos="100000">
                <a:srgbClr val="66FFFF">
                  <a:gamma/>
                  <a:shade val="86275"/>
                  <a:invGamma/>
                </a:srgbClr>
              </a:gs>
            </a:gsLst>
            <a:path path="shape">
              <a:fillToRect l="50000" t="50000" r="50000" b="50000"/>
            </a:path>
          </a:gradFill>
        </p:spPr>
        <p:txBody>
          <a:bodyPr/>
          <a:lstStyle/>
          <a:p>
            <a:pPr algn="just"/>
            <a:r>
              <a:rPr lang="fa-IR" sz="4400" b="1">
                <a:solidFill>
                  <a:srgbClr val="0000FF"/>
                </a:solidFill>
              </a:rPr>
              <a:t>رویکرد روانکاوی :</a:t>
            </a:r>
          </a:p>
          <a:p>
            <a:pPr algn="just">
              <a:buFontTx/>
              <a:buNone/>
            </a:pPr>
            <a:r>
              <a:rPr lang="fa-IR" b="1"/>
              <a:t> -- </a:t>
            </a:r>
            <a:r>
              <a:rPr lang="fa-IR" b="1">
                <a:solidFill>
                  <a:srgbClr val="3366FF"/>
                </a:solidFill>
              </a:rPr>
              <a:t>مواجهه با منابع واقعی </a:t>
            </a:r>
            <a:r>
              <a:rPr lang="fa-IR" b="1">
                <a:solidFill>
                  <a:srgbClr val="990000"/>
                </a:solidFill>
              </a:rPr>
              <a:t>تعارضات واپس رانده</a:t>
            </a:r>
            <a:r>
              <a:rPr lang="fa-IR" b="1">
                <a:solidFill>
                  <a:srgbClr val="3366FF"/>
                </a:solidFill>
              </a:rPr>
              <a:t> روش اصلی است.</a:t>
            </a:r>
          </a:p>
          <a:p>
            <a:pPr algn="just">
              <a:buFontTx/>
              <a:buNone/>
            </a:pPr>
            <a:r>
              <a:rPr lang="fa-IR" b="1">
                <a:solidFill>
                  <a:srgbClr val="3366FF"/>
                </a:solidFill>
              </a:rPr>
              <a:t> -- در رویکرد </a:t>
            </a:r>
            <a:r>
              <a:rPr lang="fa-IR" b="1">
                <a:solidFill>
                  <a:srgbClr val="990000"/>
                </a:solidFill>
              </a:rPr>
              <a:t>روان پوشی</a:t>
            </a:r>
            <a:r>
              <a:rPr lang="fa-IR" b="1">
                <a:solidFill>
                  <a:srgbClr val="3366FF"/>
                </a:solidFill>
              </a:rPr>
              <a:t>  بر تعا رضات </a:t>
            </a:r>
            <a:r>
              <a:rPr lang="fa-IR" b="1">
                <a:solidFill>
                  <a:srgbClr val="990000"/>
                </a:solidFill>
              </a:rPr>
              <a:t>بین فردی</a:t>
            </a:r>
            <a:r>
              <a:rPr lang="fa-IR" b="1">
                <a:solidFill>
                  <a:srgbClr val="3366FF"/>
                </a:solidFill>
              </a:rPr>
              <a:t> متعلق به زندگی قبلی و فعلی بیمار تأکید می شود و تلاش برای انطباق بهتر.</a:t>
            </a:r>
            <a:endParaRPr lang="en-US" b="1">
              <a:solidFill>
                <a:srgbClr val="3366FF"/>
              </a:solidFill>
            </a:endParaRPr>
          </a:p>
        </p:txBody>
      </p:sp>
      <p:pic>
        <p:nvPicPr>
          <p:cNvPr id="12698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6979">
                                            <p:bg/>
                                          </p:spTgt>
                                        </p:tgtEl>
                                        <p:attrNameLst>
                                          <p:attrName>style.visibility</p:attrName>
                                        </p:attrNameLst>
                                      </p:cBhvr>
                                      <p:to>
                                        <p:strVal val="visible"/>
                                      </p:to>
                                    </p:set>
                                    <p:anim calcmode="lin" valueType="num">
                                      <p:cBhvr>
                                        <p:cTn id="7" dur="2000" fill="hold"/>
                                        <p:tgtEl>
                                          <p:spTgt spid="126979">
                                            <p:bg/>
                                          </p:spTgt>
                                        </p:tgtEl>
                                        <p:attrNameLst>
                                          <p:attrName>ppt_x</p:attrName>
                                        </p:attrNameLst>
                                      </p:cBhvr>
                                      <p:tavLst>
                                        <p:tav tm="0">
                                          <p:val>
                                            <p:strVal val="#ppt_x-.2"/>
                                          </p:val>
                                        </p:tav>
                                        <p:tav tm="100000">
                                          <p:val>
                                            <p:strVal val="#ppt_x"/>
                                          </p:val>
                                        </p:tav>
                                      </p:tavLst>
                                    </p:anim>
                                    <p:anim calcmode="lin" valueType="num">
                                      <p:cBhvr>
                                        <p:cTn id="8" dur="2000" fill="hold"/>
                                        <p:tgtEl>
                                          <p:spTgt spid="126979">
                                            <p:bg/>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26979">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6979">
                                            <p:txEl>
                                              <p:pRg st="0" end="0"/>
                                            </p:txEl>
                                          </p:spTgt>
                                        </p:tgtEl>
                                        <p:attrNameLst>
                                          <p:attrName>style.visibility</p:attrName>
                                        </p:attrNameLst>
                                      </p:cBhvr>
                                      <p:to>
                                        <p:strVal val="visible"/>
                                      </p:to>
                                    </p:set>
                                    <p:anim calcmode="lin" valueType="num">
                                      <p:cBhvr>
                                        <p:cTn id="14" dur="2000" fill="hold"/>
                                        <p:tgtEl>
                                          <p:spTgt spid="126979">
                                            <p:txEl>
                                              <p:pRg st="0" end="0"/>
                                            </p:txEl>
                                          </p:spTgt>
                                        </p:tgtEl>
                                        <p:attrNameLst>
                                          <p:attrName>ppt_x</p:attrName>
                                        </p:attrNameLst>
                                      </p:cBhvr>
                                      <p:tavLst>
                                        <p:tav tm="0">
                                          <p:val>
                                            <p:strVal val="#ppt_x-.2"/>
                                          </p:val>
                                        </p:tav>
                                        <p:tav tm="100000">
                                          <p:val>
                                            <p:strVal val="#ppt_x"/>
                                          </p:val>
                                        </p:tav>
                                      </p:tavLst>
                                    </p:anim>
                                    <p:anim calcmode="lin" valueType="num">
                                      <p:cBhvr>
                                        <p:cTn id="15" dur="2000" fill="hold"/>
                                        <p:tgtEl>
                                          <p:spTgt spid="1269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269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6979">
                                            <p:txEl>
                                              <p:pRg st="1" end="1"/>
                                            </p:txEl>
                                          </p:spTgt>
                                        </p:tgtEl>
                                        <p:attrNameLst>
                                          <p:attrName>style.visibility</p:attrName>
                                        </p:attrNameLst>
                                      </p:cBhvr>
                                      <p:to>
                                        <p:strVal val="visible"/>
                                      </p:to>
                                    </p:set>
                                    <p:anim calcmode="lin" valueType="num">
                                      <p:cBhvr>
                                        <p:cTn id="21" dur="2000" fill="hold"/>
                                        <p:tgtEl>
                                          <p:spTgt spid="126979">
                                            <p:txEl>
                                              <p:pRg st="1" end="1"/>
                                            </p:txEl>
                                          </p:spTgt>
                                        </p:tgtEl>
                                        <p:attrNameLst>
                                          <p:attrName>ppt_x</p:attrName>
                                        </p:attrNameLst>
                                      </p:cBhvr>
                                      <p:tavLst>
                                        <p:tav tm="0">
                                          <p:val>
                                            <p:strVal val="#ppt_x-.2"/>
                                          </p:val>
                                        </p:tav>
                                        <p:tav tm="100000">
                                          <p:val>
                                            <p:strVal val="#ppt_x"/>
                                          </p:val>
                                        </p:tav>
                                      </p:tavLst>
                                    </p:anim>
                                    <p:anim calcmode="lin" valueType="num">
                                      <p:cBhvr>
                                        <p:cTn id="22" dur="2000" fill="hold"/>
                                        <p:tgtEl>
                                          <p:spTgt spid="1269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2697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26979">
                                            <p:txEl>
                                              <p:pRg st="2" end="2"/>
                                            </p:txEl>
                                          </p:spTgt>
                                        </p:tgtEl>
                                        <p:attrNameLst>
                                          <p:attrName>style.visibility</p:attrName>
                                        </p:attrNameLst>
                                      </p:cBhvr>
                                      <p:to>
                                        <p:strVal val="visible"/>
                                      </p:to>
                                    </p:set>
                                    <p:anim calcmode="lin" valueType="num">
                                      <p:cBhvr>
                                        <p:cTn id="28" dur="2000" fill="hold"/>
                                        <p:tgtEl>
                                          <p:spTgt spid="126979">
                                            <p:txEl>
                                              <p:pRg st="2" end="2"/>
                                            </p:txEl>
                                          </p:spTgt>
                                        </p:tgtEl>
                                        <p:attrNameLst>
                                          <p:attrName>ppt_x</p:attrName>
                                        </p:attrNameLst>
                                      </p:cBhvr>
                                      <p:tavLst>
                                        <p:tav tm="0">
                                          <p:val>
                                            <p:strVal val="#ppt_x-.2"/>
                                          </p:val>
                                        </p:tav>
                                        <p:tav tm="100000">
                                          <p:val>
                                            <p:strVal val="#ppt_x"/>
                                          </p:val>
                                        </p:tav>
                                      </p:tavLst>
                                    </p:anim>
                                    <p:anim calcmode="lin" valueType="num">
                                      <p:cBhvr>
                                        <p:cTn id="29" dur="2000" fill="hold"/>
                                        <p:tgtEl>
                                          <p:spTgt spid="1269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nimBg="1"/>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66FF"/>
            </a:gs>
          </a:gsLst>
          <a:lin ang="5400000" scaled="1"/>
        </a:gradFill>
        <a:effectLst/>
      </p:bgPr>
    </p:bg>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57200" y="1341438"/>
            <a:ext cx="8229600" cy="2808287"/>
          </a:xfrm>
        </p:spPr>
        <p:txBody>
          <a:bodyPr/>
          <a:lstStyle/>
          <a:p>
            <a:r>
              <a:rPr lang="fa-IR" sz="4400" b="1">
                <a:solidFill>
                  <a:srgbClr val="0000FF"/>
                </a:solidFill>
              </a:rPr>
              <a:t>- رویکرد رفتاری</a:t>
            </a:r>
            <a:r>
              <a:rPr lang="fa-IR" b="1"/>
              <a:t>:</a:t>
            </a:r>
            <a:r>
              <a:rPr lang="fa-IR" b="1">
                <a:solidFill>
                  <a:srgbClr val="A50021"/>
                </a:solidFill>
              </a:rPr>
              <a:t>آموزش آرمیدگی عمیق</a:t>
            </a:r>
          </a:p>
          <a:p>
            <a:r>
              <a:rPr lang="fa-IR" b="1">
                <a:solidFill>
                  <a:srgbClr val="3366FF"/>
                </a:solidFill>
              </a:rPr>
              <a:t>- </a:t>
            </a:r>
            <a:r>
              <a:rPr lang="fa-IR" sz="4400" b="1">
                <a:solidFill>
                  <a:srgbClr val="0000FF"/>
                </a:solidFill>
              </a:rPr>
              <a:t>رویکرد شناختی-رفتاری</a:t>
            </a:r>
          </a:p>
          <a:p>
            <a:r>
              <a:rPr lang="fa-IR" sz="4400" b="1">
                <a:solidFill>
                  <a:srgbClr val="0000FF"/>
                </a:solidFill>
              </a:rPr>
              <a:t>- </a:t>
            </a:r>
            <a:r>
              <a:rPr lang="en-US"/>
              <a:t> </a:t>
            </a:r>
            <a:r>
              <a:rPr lang="fa-IR" sz="4400" b="1">
                <a:solidFill>
                  <a:srgbClr val="0000FF"/>
                </a:solidFill>
              </a:rPr>
              <a:t>رویکرد زیستی</a:t>
            </a:r>
            <a:r>
              <a:rPr lang="en-US"/>
              <a:t> </a:t>
            </a:r>
          </a:p>
        </p:txBody>
      </p:sp>
      <p:pic>
        <p:nvPicPr>
          <p:cNvPr id="12800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1155" decel="100000"/>
                                        <p:tgtEl>
                                          <p:spTgt spid="128003">
                                            <p:txEl>
                                              <p:pRg st="0" end="0"/>
                                            </p:txEl>
                                          </p:spTgt>
                                        </p:tgtEl>
                                      </p:cBhvr>
                                    </p:animEffect>
                                    <p:animScale>
                                      <p:cBhvr>
                                        <p:cTn id="8" dur="1155" decel="100000"/>
                                        <p:tgtEl>
                                          <p:spTgt spid="128003">
                                            <p:txEl>
                                              <p:pRg st="0" end="0"/>
                                            </p:txEl>
                                          </p:spTgt>
                                        </p:tgtEl>
                                      </p:cBhvr>
                                      <p:from x="10000" y="10000"/>
                                      <p:to x="200000" y="450000"/>
                                    </p:animScale>
                                    <p:animScale>
                                      <p:cBhvr>
                                        <p:cTn id="9" dur="1845" accel="100000" fill="hold">
                                          <p:stCondLst>
                                            <p:cond delay="1155"/>
                                          </p:stCondLst>
                                        </p:cTn>
                                        <p:tgtEl>
                                          <p:spTgt spid="128003">
                                            <p:txEl>
                                              <p:pRg st="0" end="0"/>
                                            </p:txEl>
                                          </p:spTgt>
                                        </p:tgtEl>
                                      </p:cBhvr>
                                      <p:from x="200000" y="450000"/>
                                      <p:to x="100000" y="100000"/>
                                    </p:animScale>
                                    <p:set>
                                      <p:cBhvr>
                                        <p:cTn id="10" dur="1155" fill="hold"/>
                                        <p:tgtEl>
                                          <p:spTgt spid="128003">
                                            <p:txEl>
                                              <p:pRg st="0" end="0"/>
                                            </p:txEl>
                                          </p:spTgt>
                                        </p:tgtEl>
                                        <p:attrNameLst>
                                          <p:attrName>ppt_x</p:attrName>
                                        </p:attrNameLst>
                                      </p:cBhvr>
                                      <p:to>
                                        <p:strVal val="(0.5)"/>
                                      </p:to>
                                    </p:set>
                                    <p:anim from="(0.5)" to="(#ppt_x)" calcmode="lin" valueType="num">
                                      <p:cBhvr>
                                        <p:cTn id="11" dur="1845" accel="100000" fill="hold">
                                          <p:stCondLst>
                                            <p:cond delay="1155"/>
                                          </p:stCondLst>
                                        </p:cTn>
                                        <p:tgtEl>
                                          <p:spTgt spid="128003">
                                            <p:txEl>
                                              <p:pRg st="0" end="0"/>
                                            </p:txEl>
                                          </p:spTgt>
                                        </p:tgtEl>
                                        <p:attrNameLst>
                                          <p:attrName>ppt_x</p:attrName>
                                        </p:attrNameLst>
                                      </p:cBhvr>
                                    </p:anim>
                                    <p:set>
                                      <p:cBhvr>
                                        <p:cTn id="12" dur="1155" fill="hold"/>
                                        <p:tgtEl>
                                          <p:spTgt spid="128003">
                                            <p:txEl>
                                              <p:pRg st="0" end="0"/>
                                            </p:txEl>
                                          </p:spTgt>
                                        </p:tgtEl>
                                        <p:attrNameLst>
                                          <p:attrName>ppt_y</p:attrName>
                                        </p:attrNameLst>
                                      </p:cBhvr>
                                      <p:to>
                                        <p:strVal val="(#ppt_y+0.4)"/>
                                      </p:to>
                                    </p:set>
                                    <p:anim from="(#ppt_y+0.4)" to="(#ppt_y)" calcmode="lin" valueType="num">
                                      <p:cBhvr>
                                        <p:cTn id="13" dur="1845" accel="100000" fill="hold">
                                          <p:stCondLst>
                                            <p:cond delay="1155"/>
                                          </p:stCondLst>
                                        </p:cTn>
                                        <p:tgtEl>
                                          <p:spTgt spid="12800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28003">
                                            <p:txEl>
                                              <p:pRg st="1" end="1"/>
                                            </p:txEl>
                                          </p:spTgt>
                                        </p:tgtEl>
                                        <p:attrNameLst>
                                          <p:attrName>style.visibility</p:attrName>
                                        </p:attrNameLst>
                                      </p:cBhvr>
                                      <p:to>
                                        <p:strVal val="visible"/>
                                      </p:to>
                                    </p:set>
                                    <p:animEffect transition="in" filter="fade">
                                      <p:cBhvr>
                                        <p:cTn id="18" dur="1155" decel="100000"/>
                                        <p:tgtEl>
                                          <p:spTgt spid="128003">
                                            <p:txEl>
                                              <p:pRg st="1" end="1"/>
                                            </p:txEl>
                                          </p:spTgt>
                                        </p:tgtEl>
                                      </p:cBhvr>
                                    </p:animEffect>
                                    <p:animScale>
                                      <p:cBhvr>
                                        <p:cTn id="19" dur="1155" decel="100000"/>
                                        <p:tgtEl>
                                          <p:spTgt spid="128003">
                                            <p:txEl>
                                              <p:pRg st="1" end="1"/>
                                            </p:txEl>
                                          </p:spTgt>
                                        </p:tgtEl>
                                      </p:cBhvr>
                                      <p:from x="10000" y="10000"/>
                                      <p:to x="200000" y="450000"/>
                                    </p:animScale>
                                    <p:animScale>
                                      <p:cBhvr>
                                        <p:cTn id="20" dur="1845" accel="100000" fill="hold">
                                          <p:stCondLst>
                                            <p:cond delay="1155"/>
                                          </p:stCondLst>
                                        </p:cTn>
                                        <p:tgtEl>
                                          <p:spTgt spid="128003">
                                            <p:txEl>
                                              <p:pRg st="1" end="1"/>
                                            </p:txEl>
                                          </p:spTgt>
                                        </p:tgtEl>
                                      </p:cBhvr>
                                      <p:from x="200000" y="450000"/>
                                      <p:to x="100000" y="100000"/>
                                    </p:animScale>
                                    <p:set>
                                      <p:cBhvr>
                                        <p:cTn id="21" dur="1155" fill="hold"/>
                                        <p:tgtEl>
                                          <p:spTgt spid="128003">
                                            <p:txEl>
                                              <p:pRg st="1" end="1"/>
                                            </p:txEl>
                                          </p:spTgt>
                                        </p:tgtEl>
                                        <p:attrNameLst>
                                          <p:attrName>ppt_x</p:attrName>
                                        </p:attrNameLst>
                                      </p:cBhvr>
                                      <p:to>
                                        <p:strVal val="(0.5)"/>
                                      </p:to>
                                    </p:set>
                                    <p:anim from="(0.5)" to="(#ppt_x)" calcmode="lin" valueType="num">
                                      <p:cBhvr>
                                        <p:cTn id="22" dur="1845" accel="100000" fill="hold">
                                          <p:stCondLst>
                                            <p:cond delay="1155"/>
                                          </p:stCondLst>
                                        </p:cTn>
                                        <p:tgtEl>
                                          <p:spTgt spid="128003">
                                            <p:txEl>
                                              <p:pRg st="1" end="1"/>
                                            </p:txEl>
                                          </p:spTgt>
                                        </p:tgtEl>
                                        <p:attrNameLst>
                                          <p:attrName>ppt_x</p:attrName>
                                        </p:attrNameLst>
                                      </p:cBhvr>
                                    </p:anim>
                                    <p:set>
                                      <p:cBhvr>
                                        <p:cTn id="23" dur="1155" fill="hold"/>
                                        <p:tgtEl>
                                          <p:spTgt spid="128003">
                                            <p:txEl>
                                              <p:pRg st="1" end="1"/>
                                            </p:txEl>
                                          </p:spTgt>
                                        </p:tgtEl>
                                        <p:attrNameLst>
                                          <p:attrName>ppt_y</p:attrName>
                                        </p:attrNameLst>
                                      </p:cBhvr>
                                      <p:to>
                                        <p:strVal val="(#ppt_y+0.4)"/>
                                      </p:to>
                                    </p:set>
                                    <p:anim from="(#ppt_y+0.4)" to="(#ppt_y)" calcmode="lin" valueType="num">
                                      <p:cBhvr>
                                        <p:cTn id="24" dur="1845" accel="100000" fill="hold">
                                          <p:stCondLst>
                                            <p:cond delay="1155"/>
                                          </p:stCondLst>
                                        </p:cTn>
                                        <p:tgtEl>
                                          <p:spTgt spid="12800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28003">
                                            <p:txEl>
                                              <p:pRg st="2" end="2"/>
                                            </p:txEl>
                                          </p:spTgt>
                                        </p:tgtEl>
                                        <p:attrNameLst>
                                          <p:attrName>style.visibility</p:attrName>
                                        </p:attrNameLst>
                                      </p:cBhvr>
                                      <p:to>
                                        <p:strVal val="visible"/>
                                      </p:to>
                                    </p:set>
                                    <p:animEffect transition="in" filter="fade">
                                      <p:cBhvr>
                                        <p:cTn id="29" dur="1155" decel="100000"/>
                                        <p:tgtEl>
                                          <p:spTgt spid="128003">
                                            <p:txEl>
                                              <p:pRg st="2" end="2"/>
                                            </p:txEl>
                                          </p:spTgt>
                                        </p:tgtEl>
                                      </p:cBhvr>
                                    </p:animEffect>
                                    <p:animScale>
                                      <p:cBhvr>
                                        <p:cTn id="30" dur="1155" decel="100000"/>
                                        <p:tgtEl>
                                          <p:spTgt spid="128003">
                                            <p:txEl>
                                              <p:pRg st="2" end="2"/>
                                            </p:txEl>
                                          </p:spTgt>
                                        </p:tgtEl>
                                      </p:cBhvr>
                                      <p:from x="10000" y="10000"/>
                                      <p:to x="200000" y="450000"/>
                                    </p:animScale>
                                    <p:animScale>
                                      <p:cBhvr>
                                        <p:cTn id="31" dur="1845" accel="100000" fill="hold">
                                          <p:stCondLst>
                                            <p:cond delay="1155"/>
                                          </p:stCondLst>
                                        </p:cTn>
                                        <p:tgtEl>
                                          <p:spTgt spid="128003">
                                            <p:txEl>
                                              <p:pRg st="2" end="2"/>
                                            </p:txEl>
                                          </p:spTgt>
                                        </p:tgtEl>
                                      </p:cBhvr>
                                      <p:from x="200000" y="450000"/>
                                      <p:to x="100000" y="100000"/>
                                    </p:animScale>
                                    <p:set>
                                      <p:cBhvr>
                                        <p:cTn id="32" dur="1155" fill="hold"/>
                                        <p:tgtEl>
                                          <p:spTgt spid="128003">
                                            <p:txEl>
                                              <p:pRg st="2" end="2"/>
                                            </p:txEl>
                                          </p:spTgt>
                                        </p:tgtEl>
                                        <p:attrNameLst>
                                          <p:attrName>ppt_x</p:attrName>
                                        </p:attrNameLst>
                                      </p:cBhvr>
                                      <p:to>
                                        <p:strVal val="(0.5)"/>
                                      </p:to>
                                    </p:set>
                                    <p:anim from="(0.5)" to="(#ppt_x)" calcmode="lin" valueType="num">
                                      <p:cBhvr>
                                        <p:cTn id="33" dur="1845" accel="100000" fill="hold">
                                          <p:stCondLst>
                                            <p:cond delay="1155"/>
                                          </p:stCondLst>
                                        </p:cTn>
                                        <p:tgtEl>
                                          <p:spTgt spid="128003">
                                            <p:txEl>
                                              <p:pRg st="2" end="2"/>
                                            </p:txEl>
                                          </p:spTgt>
                                        </p:tgtEl>
                                        <p:attrNameLst>
                                          <p:attrName>ppt_x</p:attrName>
                                        </p:attrNameLst>
                                      </p:cBhvr>
                                    </p:anim>
                                    <p:set>
                                      <p:cBhvr>
                                        <p:cTn id="34" dur="1155" fill="hold"/>
                                        <p:tgtEl>
                                          <p:spTgt spid="128003">
                                            <p:txEl>
                                              <p:pRg st="2" end="2"/>
                                            </p:txEl>
                                          </p:spTgt>
                                        </p:tgtEl>
                                        <p:attrNameLst>
                                          <p:attrName>ppt_y</p:attrName>
                                        </p:attrNameLst>
                                      </p:cBhvr>
                                      <p:to>
                                        <p:strVal val="(#ppt_y+0.4)"/>
                                      </p:to>
                                    </p:set>
                                    <p:anim from="(#ppt_y+0.4)" to="(#ppt_y)" calcmode="lin" valueType="num">
                                      <p:cBhvr>
                                        <p:cTn id="35" dur="1845" accel="100000" fill="hold">
                                          <p:stCondLst>
                                            <p:cond delay="1155"/>
                                          </p:stCondLst>
                                        </p:cTn>
                                        <p:tgtEl>
                                          <p:spTgt spid="12800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rgbClr val="66FFFF"/>
          </a:bgClr>
        </a:patt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44450"/>
            <a:ext cx="8229600" cy="796925"/>
          </a:xfrm>
        </p:spPr>
        <p:txBody>
          <a:bodyPr/>
          <a:lstStyle/>
          <a:p>
            <a:r>
              <a:rPr lang="fa-IR" b="1"/>
              <a:t>اختلال وسواس فکری- عملی:</a:t>
            </a:r>
            <a:endParaRPr lang="en-US" b="1"/>
          </a:p>
        </p:txBody>
      </p:sp>
      <p:sp>
        <p:nvSpPr>
          <p:cNvPr id="129027" name="Rectangle 3"/>
          <p:cNvSpPr>
            <a:spLocks noGrp="1" noChangeArrowheads="1"/>
          </p:cNvSpPr>
          <p:nvPr>
            <p:ph type="body" idx="1"/>
          </p:nvPr>
        </p:nvSpPr>
        <p:spPr>
          <a:xfrm>
            <a:off x="0" y="765175"/>
            <a:ext cx="9144000" cy="2592388"/>
          </a:xfrm>
        </p:spPr>
        <p:txBody>
          <a:bodyPr/>
          <a:lstStyle/>
          <a:p>
            <a:pPr algn="just">
              <a:lnSpc>
                <a:spcPct val="90000"/>
              </a:lnSpc>
            </a:pPr>
            <a:r>
              <a:rPr lang="fa-IR" b="1">
                <a:effectLst>
                  <a:outerShdw blurRad="38100" dist="38100" dir="2700000" algn="tl">
                    <a:srgbClr val="FFFFFF"/>
                  </a:outerShdw>
                </a:effectLst>
              </a:rPr>
              <a:t>ملاکهای تشخیص</a:t>
            </a:r>
            <a:r>
              <a:rPr lang="fa-IR"/>
              <a:t> براساس </a:t>
            </a:r>
            <a:r>
              <a:rPr lang="en-US"/>
              <a:t>DSM IV-TR</a:t>
            </a:r>
            <a:r>
              <a:rPr lang="fa-IR"/>
              <a:t> شامل</a:t>
            </a:r>
            <a:r>
              <a:rPr lang="fa-IR" b="1"/>
              <a:t>: </a:t>
            </a:r>
          </a:p>
          <a:p>
            <a:pPr algn="just">
              <a:lnSpc>
                <a:spcPct val="90000"/>
              </a:lnSpc>
            </a:pPr>
            <a:r>
              <a:rPr lang="fa-IR" b="1"/>
              <a:t>افکار – تکانه ها یا تصوّرات عود کننده مزاحم و مداومی</a:t>
            </a:r>
            <a:r>
              <a:rPr lang="en-US"/>
              <a:t> </a:t>
            </a:r>
            <a:r>
              <a:rPr lang="fa-IR" b="1"/>
              <a:t>که منجر به اضطراب می شوند.</a:t>
            </a:r>
            <a:r>
              <a:rPr lang="en-US" b="1"/>
              <a:t>obsessive</a:t>
            </a:r>
            <a:endParaRPr lang="fa-IR" b="1"/>
          </a:p>
          <a:p>
            <a:pPr algn="just">
              <a:lnSpc>
                <a:spcPct val="90000"/>
              </a:lnSpc>
            </a:pPr>
            <a:r>
              <a:rPr lang="fa-IR" b="1"/>
              <a:t> رفتارهای تکراری و اعمال ذهنی که فرد به قصد رهایی از ناراحتی و پریشانی مجبور به انجام آنهاست.</a:t>
            </a:r>
            <a:r>
              <a:rPr lang="en-US" b="1"/>
              <a:t>compulsive</a:t>
            </a:r>
            <a:r>
              <a:rPr lang="en-US"/>
              <a:t>  </a:t>
            </a:r>
          </a:p>
        </p:txBody>
      </p:sp>
      <p:pic>
        <p:nvPicPr>
          <p:cNvPr id="129028" name="Picture 4" descr="Angst"/>
          <p:cNvPicPr>
            <a:picLocks noChangeAspect="1" noChangeArrowheads="1"/>
          </p:cNvPicPr>
          <p:nvPr/>
        </p:nvPicPr>
        <p:blipFill>
          <a:blip r:embed="rId2"/>
          <a:srcRect/>
          <a:stretch>
            <a:fillRect/>
          </a:stretch>
        </p:blipFill>
        <p:spPr bwMode="auto">
          <a:xfrm>
            <a:off x="3779838" y="3284538"/>
            <a:ext cx="2817812" cy="3573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29026"/>
                                        </p:tgtEl>
                                        <p:attrNameLst>
                                          <p:attrName>style.visibility</p:attrName>
                                        </p:attrNameLst>
                                      </p:cBhvr>
                                      <p:to>
                                        <p:strVal val="visible"/>
                                      </p:to>
                                    </p:set>
                                    <p:animEffect transition="in" filter="fade">
                                      <p:cBhvr>
                                        <p:cTn id="7" dur="1000"/>
                                        <p:tgtEl>
                                          <p:spTgt spid="129026"/>
                                        </p:tgtEl>
                                      </p:cBhvr>
                                    </p:animEffect>
                                    <p:anim calcmode="lin" valueType="num">
                                      <p:cBhvr>
                                        <p:cTn id="8" dur="1000" fill="hold"/>
                                        <p:tgtEl>
                                          <p:spTgt spid="129026"/>
                                        </p:tgtEl>
                                        <p:attrNameLst>
                                          <p:attrName>ppt_x</p:attrName>
                                        </p:attrNameLst>
                                      </p:cBhvr>
                                      <p:tavLst>
                                        <p:tav tm="0">
                                          <p:val>
                                            <p:strVal val="#ppt_x-.1"/>
                                          </p:val>
                                        </p:tav>
                                        <p:tav tm="100000">
                                          <p:val>
                                            <p:strVal val="#ppt_x"/>
                                          </p:val>
                                        </p:tav>
                                      </p:tavLst>
                                    </p:anim>
                                    <p:anim calcmode="lin" valueType="num">
                                      <p:cBhvr>
                                        <p:cTn id="9" dur="1000" fill="hold"/>
                                        <p:tgtEl>
                                          <p:spTgt spid="12902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29027">
                                            <p:txEl>
                                              <p:pRg st="0" end="0"/>
                                            </p:txEl>
                                          </p:spTgt>
                                        </p:tgtEl>
                                        <p:attrNameLst>
                                          <p:attrName>style.visibility</p:attrName>
                                        </p:attrNameLst>
                                      </p:cBhvr>
                                      <p:to>
                                        <p:strVal val="visible"/>
                                      </p:to>
                                    </p:set>
                                    <p:animEffect transition="in" filter="fade">
                                      <p:cBhvr>
                                        <p:cTn id="14" dur="2000"/>
                                        <p:tgtEl>
                                          <p:spTgt spid="129027">
                                            <p:txEl>
                                              <p:pRg st="0" end="0"/>
                                            </p:txEl>
                                          </p:spTgt>
                                        </p:tgtEl>
                                      </p:cBhvr>
                                    </p:animEffect>
                                    <p:anim calcmode="lin" valueType="num">
                                      <p:cBhvr>
                                        <p:cTn id="15" dur="2000" fill="hold"/>
                                        <p:tgtEl>
                                          <p:spTgt spid="129027">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129027">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12902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129027">
                                            <p:txEl>
                                              <p:pRg st="1" end="1"/>
                                            </p:txEl>
                                          </p:spTgt>
                                        </p:tgtEl>
                                        <p:attrNameLst>
                                          <p:attrName>style.visibility</p:attrName>
                                        </p:attrNameLst>
                                      </p:cBhvr>
                                      <p:to>
                                        <p:strVal val="visible"/>
                                      </p:to>
                                    </p:set>
                                    <p:animEffect transition="in" filter="fade">
                                      <p:cBhvr>
                                        <p:cTn id="22" dur="2000"/>
                                        <p:tgtEl>
                                          <p:spTgt spid="129027">
                                            <p:txEl>
                                              <p:pRg st="1" end="1"/>
                                            </p:txEl>
                                          </p:spTgt>
                                        </p:tgtEl>
                                      </p:cBhvr>
                                    </p:animEffect>
                                    <p:anim calcmode="lin" valueType="num">
                                      <p:cBhvr>
                                        <p:cTn id="23" dur="2000" fill="hold"/>
                                        <p:tgtEl>
                                          <p:spTgt spid="129027">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129027">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129027">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129027">
                                            <p:txEl>
                                              <p:pRg st="2" end="2"/>
                                            </p:txEl>
                                          </p:spTgt>
                                        </p:tgtEl>
                                        <p:attrNameLst>
                                          <p:attrName>style.visibility</p:attrName>
                                        </p:attrNameLst>
                                      </p:cBhvr>
                                      <p:to>
                                        <p:strVal val="visible"/>
                                      </p:to>
                                    </p:set>
                                    <p:animEffect transition="in" filter="fade">
                                      <p:cBhvr>
                                        <p:cTn id="30" dur="2000"/>
                                        <p:tgtEl>
                                          <p:spTgt spid="129027">
                                            <p:txEl>
                                              <p:pRg st="2" end="2"/>
                                            </p:txEl>
                                          </p:spTgt>
                                        </p:tgtEl>
                                      </p:cBhvr>
                                    </p:animEffect>
                                    <p:anim calcmode="lin" valueType="num">
                                      <p:cBhvr>
                                        <p:cTn id="31" dur="2000" fill="hold"/>
                                        <p:tgtEl>
                                          <p:spTgt spid="129027">
                                            <p:txEl>
                                              <p:pRg st="2" end="2"/>
                                            </p:txEl>
                                          </p:spTgt>
                                        </p:tgtEl>
                                        <p:attrNameLst>
                                          <p:attrName>style.rotation</p:attrName>
                                        </p:attrNameLst>
                                      </p:cBhvr>
                                      <p:tavLst>
                                        <p:tav tm="0">
                                          <p:val>
                                            <p:fltVal val="720"/>
                                          </p:val>
                                        </p:tav>
                                        <p:tav tm="100000">
                                          <p:val>
                                            <p:fltVal val="0"/>
                                          </p:val>
                                        </p:tav>
                                      </p:tavLst>
                                    </p:anim>
                                    <p:anim calcmode="lin" valueType="num">
                                      <p:cBhvr>
                                        <p:cTn id="32" dur="2000" fill="hold"/>
                                        <p:tgtEl>
                                          <p:spTgt spid="129027">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12902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129028"/>
                                        </p:tgtEl>
                                        <p:attrNameLst>
                                          <p:attrName>style.visibility</p:attrName>
                                        </p:attrNameLst>
                                      </p:cBhvr>
                                      <p:to>
                                        <p:strVal val="visible"/>
                                      </p:to>
                                    </p:set>
                                    <p:animEffect transition="in" filter="fade">
                                      <p:cBhvr>
                                        <p:cTn id="38" dur="770" decel="100000"/>
                                        <p:tgtEl>
                                          <p:spTgt spid="129028"/>
                                        </p:tgtEl>
                                      </p:cBhvr>
                                    </p:animEffect>
                                    <p:animScale>
                                      <p:cBhvr>
                                        <p:cTn id="39" dur="770" decel="100000"/>
                                        <p:tgtEl>
                                          <p:spTgt spid="129028"/>
                                        </p:tgtEl>
                                      </p:cBhvr>
                                      <p:from x="10000" y="10000"/>
                                      <p:to x="200000" y="450000"/>
                                    </p:animScale>
                                    <p:animScale>
                                      <p:cBhvr>
                                        <p:cTn id="40" dur="1230" accel="100000" fill="hold">
                                          <p:stCondLst>
                                            <p:cond delay="770"/>
                                          </p:stCondLst>
                                        </p:cTn>
                                        <p:tgtEl>
                                          <p:spTgt spid="129028"/>
                                        </p:tgtEl>
                                      </p:cBhvr>
                                      <p:from x="200000" y="450000"/>
                                      <p:to x="100000" y="100000"/>
                                    </p:animScale>
                                    <p:set>
                                      <p:cBhvr>
                                        <p:cTn id="41" dur="770" fill="hold"/>
                                        <p:tgtEl>
                                          <p:spTgt spid="129028"/>
                                        </p:tgtEl>
                                        <p:attrNameLst>
                                          <p:attrName>ppt_x</p:attrName>
                                        </p:attrNameLst>
                                      </p:cBhvr>
                                      <p:to>
                                        <p:strVal val="(0.5)"/>
                                      </p:to>
                                    </p:set>
                                    <p:anim from="(0.5)" to="(#ppt_x)" calcmode="lin" valueType="num">
                                      <p:cBhvr>
                                        <p:cTn id="42" dur="1230" accel="100000" fill="hold">
                                          <p:stCondLst>
                                            <p:cond delay="770"/>
                                          </p:stCondLst>
                                        </p:cTn>
                                        <p:tgtEl>
                                          <p:spTgt spid="129028"/>
                                        </p:tgtEl>
                                        <p:attrNameLst>
                                          <p:attrName>ppt_x</p:attrName>
                                        </p:attrNameLst>
                                      </p:cBhvr>
                                    </p:anim>
                                    <p:set>
                                      <p:cBhvr>
                                        <p:cTn id="43" dur="770" fill="hold"/>
                                        <p:tgtEl>
                                          <p:spTgt spid="129028"/>
                                        </p:tgtEl>
                                        <p:attrNameLst>
                                          <p:attrName>ppt_y</p:attrName>
                                        </p:attrNameLst>
                                      </p:cBhvr>
                                      <p:to>
                                        <p:strVal val="(#ppt_y+0.4)"/>
                                      </p:to>
                                    </p:set>
                                    <p:anim from="(#ppt_y+0.4)" to="(#ppt_y)" calcmode="lin" valueType="num">
                                      <p:cBhvr>
                                        <p:cTn id="44" dur="1230" accel="100000" fill="hold">
                                          <p:stCondLst>
                                            <p:cond delay="770"/>
                                          </p:stCondLst>
                                        </p:cTn>
                                        <p:tgtEl>
                                          <p:spTgt spid="1290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107950" y="1484313"/>
            <a:ext cx="8697913" cy="4525962"/>
          </a:xfrm>
          <a:gradFill rotWithShape="1">
            <a:gsLst>
              <a:gs pos="0">
                <a:srgbClr val="66FFFF"/>
              </a:gs>
              <a:gs pos="100000">
                <a:srgbClr val="66FFFF">
                  <a:gamma/>
                  <a:shade val="86275"/>
                  <a:invGamma/>
                </a:srgbClr>
              </a:gs>
            </a:gsLst>
            <a:path path="shape">
              <a:fillToRect l="50000" t="50000" r="50000" b="50000"/>
            </a:path>
          </a:gradFill>
        </p:spPr>
        <p:txBody>
          <a:bodyPr/>
          <a:lstStyle/>
          <a:p>
            <a:pPr algn="just"/>
            <a:r>
              <a:rPr lang="fa-IR" b="1">
                <a:solidFill>
                  <a:srgbClr val="3366FF"/>
                </a:solidFill>
              </a:rPr>
              <a:t>سن شروع وسواس در زنان و مردان</a:t>
            </a:r>
          </a:p>
          <a:p>
            <a:pPr algn="just"/>
            <a:r>
              <a:rPr lang="fa-IR" sz="3600" b="1">
                <a:effectLst>
                  <a:outerShdw blurRad="38100" dist="38100" dir="2700000" algn="tl">
                    <a:srgbClr val="FFFFFF"/>
                  </a:outerShdw>
                </a:effectLst>
              </a:rPr>
              <a:t>وسواس های عملی که معمولاً گزارش می شود :</a:t>
            </a:r>
          </a:p>
          <a:p>
            <a:pPr algn="just"/>
            <a:r>
              <a:rPr lang="fa-IR" b="1"/>
              <a:t>=&gt;کوشش برای پاکیزگی و نظم</a:t>
            </a:r>
          </a:p>
          <a:p>
            <a:pPr algn="just"/>
            <a:r>
              <a:rPr lang="fa-IR" b="1"/>
              <a:t>=&gt; اجتناب از اشیای خاص</a:t>
            </a:r>
            <a:r>
              <a:rPr lang="fa-IR"/>
              <a:t> </a:t>
            </a:r>
          </a:p>
          <a:p>
            <a:pPr algn="just"/>
            <a:r>
              <a:rPr lang="fa-IR" b="1"/>
              <a:t>=&gt; وارسی کردن</a:t>
            </a:r>
          </a:p>
          <a:p>
            <a:pPr algn="just"/>
            <a:r>
              <a:rPr lang="fa-IR" b="1"/>
              <a:t>=&gt; مبادرت به اعمال تکراری.</a:t>
            </a:r>
          </a:p>
          <a:p>
            <a:pPr algn="just"/>
            <a:endParaRPr lang="en-US" b="1"/>
          </a:p>
        </p:txBody>
      </p:sp>
      <p:pic>
        <p:nvPicPr>
          <p:cNvPr id="13005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0051">
                                            <p:bg/>
                                          </p:spTgt>
                                        </p:tgtEl>
                                        <p:attrNameLst>
                                          <p:attrName>style.visibility</p:attrName>
                                        </p:attrNameLst>
                                      </p:cBhvr>
                                      <p:to>
                                        <p:strVal val="visible"/>
                                      </p:to>
                                    </p:set>
                                    <p:anim calcmode="lin" valueType="num">
                                      <p:cBhvr>
                                        <p:cTn id="7" dur="500" fill="hold"/>
                                        <p:tgtEl>
                                          <p:spTgt spid="130051">
                                            <p:bg/>
                                          </p:spTgt>
                                        </p:tgtEl>
                                        <p:attrNameLst>
                                          <p:attrName>ppt_w</p:attrName>
                                        </p:attrNameLst>
                                      </p:cBhvr>
                                      <p:tavLst>
                                        <p:tav tm="0">
                                          <p:val>
                                            <p:fltVal val="0"/>
                                          </p:val>
                                        </p:tav>
                                        <p:tav tm="100000">
                                          <p:val>
                                            <p:strVal val="#ppt_w"/>
                                          </p:val>
                                        </p:tav>
                                      </p:tavLst>
                                    </p:anim>
                                    <p:anim calcmode="lin" valueType="num">
                                      <p:cBhvr>
                                        <p:cTn id="8" dur="500" fill="hold"/>
                                        <p:tgtEl>
                                          <p:spTgt spid="130051">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p:cTn id="13" dur="500" fill="hold"/>
                                        <p:tgtEl>
                                          <p:spTgt spid="1300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00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p:cTn id="19" dur="500" fill="hold"/>
                                        <p:tgtEl>
                                          <p:spTgt spid="1300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00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0051">
                                            <p:txEl>
                                              <p:pRg st="3" end="3"/>
                                            </p:txEl>
                                          </p:spTgt>
                                        </p:tgtEl>
                                        <p:attrNameLst>
                                          <p:attrName>style.visibility</p:attrName>
                                        </p:attrNameLst>
                                      </p:cBhvr>
                                      <p:to>
                                        <p:strVal val="visible"/>
                                      </p:to>
                                    </p:set>
                                    <p:anim calcmode="lin" valueType="num">
                                      <p:cBhvr>
                                        <p:cTn id="25" dur="500" fill="hold"/>
                                        <p:tgtEl>
                                          <p:spTgt spid="13005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00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0051">
                                            <p:txEl>
                                              <p:pRg st="4" end="4"/>
                                            </p:txEl>
                                          </p:spTgt>
                                        </p:tgtEl>
                                        <p:attrNameLst>
                                          <p:attrName>style.visibility</p:attrName>
                                        </p:attrNameLst>
                                      </p:cBhvr>
                                      <p:to>
                                        <p:strVal val="visible"/>
                                      </p:to>
                                    </p:set>
                                    <p:anim calcmode="lin" valueType="num">
                                      <p:cBhvr>
                                        <p:cTn id="31" dur="500" fill="hold"/>
                                        <p:tgtEl>
                                          <p:spTgt spid="13005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005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0051">
                                            <p:txEl>
                                              <p:pRg st="5" end="5"/>
                                            </p:txEl>
                                          </p:spTgt>
                                        </p:tgtEl>
                                        <p:attrNameLst>
                                          <p:attrName>style.visibility</p:attrName>
                                        </p:attrNameLst>
                                      </p:cBhvr>
                                      <p:to>
                                        <p:strVal val="visible"/>
                                      </p:to>
                                    </p:set>
                                    <p:anim calcmode="lin" valueType="num">
                                      <p:cBhvr>
                                        <p:cTn id="37" dur="500" fill="hold"/>
                                        <p:tgtEl>
                                          <p:spTgt spid="13005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005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descr="Shingle"/>
          <p:cNvSpPr>
            <a:spLocks noGrp="1" noChangeArrowheads="1"/>
          </p:cNvSpPr>
          <p:nvPr>
            <p:ph type="title"/>
          </p:nvPr>
        </p:nvSpPr>
        <p:spPr>
          <a:xfrm>
            <a:off x="457200" y="557213"/>
            <a:ext cx="8229600" cy="1143000"/>
          </a:xfrm>
          <a:pattFill prst="shingle">
            <a:fgClr>
              <a:schemeClr val="accent1"/>
            </a:fgClr>
            <a:bgClr>
              <a:schemeClr val="bg1"/>
            </a:bgClr>
          </a:pattFill>
        </p:spPr>
        <p:txBody>
          <a:bodyPr/>
          <a:lstStyle/>
          <a:p>
            <a:r>
              <a:rPr lang="fa-IR" b="1"/>
              <a:t>سبب شناسی اختلال وسواس فکری -عملی:</a:t>
            </a:r>
            <a:endParaRPr lang="en-US" b="1"/>
          </a:p>
        </p:txBody>
      </p:sp>
      <p:sp>
        <p:nvSpPr>
          <p:cNvPr id="132099" name="Rectangle 3" descr="Diagonal brick"/>
          <p:cNvSpPr>
            <a:spLocks noGrp="1" noChangeArrowheads="1"/>
          </p:cNvSpPr>
          <p:nvPr>
            <p:ph type="body" idx="1"/>
          </p:nvPr>
        </p:nvSpPr>
        <p:spPr>
          <a:xfrm>
            <a:off x="206375" y="2176463"/>
            <a:ext cx="8686800" cy="3557587"/>
          </a:xfrm>
          <a:pattFill prst="diagBrick">
            <a:fgClr>
              <a:srgbClr val="66FFFF"/>
            </a:fgClr>
            <a:bgClr>
              <a:schemeClr val="bg1"/>
            </a:bgClr>
          </a:pattFill>
        </p:spPr>
        <p:txBody>
          <a:bodyPr/>
          <a:lstStyle/>
          <a:p>
            <a:pPr algn="just"/>
            <a:r>
              <a:rPr lang="fa-IR" b="1"/>
              <a:t>-نظریه روانکاوی :</a:t>
            </a:r>
            <a:r>
              <a:rPr lang="en-US"/>
              <a:t> </a:t>
            </a:r>
            <a:r>
              <a:rPr lang="fa-IR"/>
              <a:t>وسواس </a:t>
            </a:r>
            <a:r>
              <a:rPr lang="fa-IR" b="1"/>
              <a:t>از نیروهای جنسی و پرخاشگری سر چشمه</a:t>
            </a:r>
            <a:r>
              <a:rPr lang="fa-IR"/>
              <a:t> می گیرد.</a:t>
            </a:r>
          </a:p>
          <a:p>
            <a:pPr algn="just"/>
            <a:r>
              <a:rPr lang="fa-IR" b="1"/>
              <a:t>-آلفرد آدلر: این اختلال را ناشی از احساس بی کفایتی می داند </a:t>
            </a:r>
          </a:p>
          <a:p>
            <a:pPr algn="just"/>
            <a:r>
              <a:rPr lang="fa-IR" b="1"/>
              <a:t>-نظریه رفتاری و شناختی : آنها را رفتارها ی آموخته شده ای می دانند که از طریق کاهش ترس تقویت شده اند.</a:t>
            </a:r>
            <a:endParaRPr lang="en-US" b="1"/>
          </a:p>
        </p:txBody>
      </p:sp>
      <p:pic>
        <p:nvPicPr>
          <p:cNvPr id="13210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2098"/>
                                        </p:tgtEl>
                                        <p:attrNameLst>
                                          <p:attrName>style.visibility</p:attrName>
                                        </p:attrNameLst>
                                      </p:cBhvr>
                                      <p:to>
                                        <p:strVal val="visible"/>
                                      </p:to>
                                    </p:set>
                                    <p:anim by="(-#ppt_w*2)" calcmode="lin" valueType="num">
                                      <p:cBhvr rctx="PPT">
                                        <p:cTn id="7" dur="500" autoRev="1" fill="hold">
                                          <p:stCondLst>
                                            <p:cond delay="0"/>
                                          </p:stCondLst>
                                        </p:cTn>
                                        <p:tgtEl>
                                          <p:spTgt spid="132098"/>
                                        </p:tgtEl>
                                        <p:attrNameLst>
                                          <p:attrName>ppt_w</p:attrName>
                                        </p:attrNameLst>
                                      </p:cBhvr>
                                    </p:anim>
                                    <p:anim by="(#ppt_w*0.50)" calcmode="lin" valueType="num">
                                      <p:cBhvr>
                                        <p:cTn id="8" dur="500" decel="50000" autoRev="1" fill="hold">
                                          <p:stCondLst>
                                            <p:cond delay="0"/>
                                          </p:stCondLst>
                                        </p:cTn>
                                        <p:tgtEl>
                                          <p:spTgt spid="132098"/>
                                        </p:tgtEl>
                                        <p:attrNameLst>
                                          <p:attrName>ppt_x</p:attrName>
                                        </p:attrNameLst>
                                      </p:cBhvr>
                                    </p:anim>
                                    <p:anim from="(-#ppt_h/2)" to="(#ppt_y)" calcmode="lin" valueType="num">
                                      <p:cBhvr>
                                        <p:cTn id="9" dur="1000" fill="hold">
                                          <p:stCondLst>
                                            <p:cond delay="0"/>
                                          </p:stCondLst>
                                        </p:cTn>
                                        <p:tgtEl>
                                          <p:spTgt spid="132098"/>
                                        </p:tgtEl>
                                        <p:attrNameLst>
                                          <p:attrName>ppt_y</p:attrName>
                                        </p:attrNameLst>
                                      </p:cBhvr>
                                    </p:anim>
                                    <p:animRot by="21600000">
                                      <p:cBhvr>
                                        <p:cTn id="10" dur="1000" fill="hold">
                                          <p:stCondLst>
                                            <p:cond delay="0"/>
                                          </p:stCondLst>
                                        </p:cTn>
                                        <p:tgtEl>
                                          <p:spTgt spid="13209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2099">
                                            <p:bg/>
                                          </p:spTgt>
                                        </p:tgtEl>
                                        <p:attrNameLst>
                                          <p:attrName>style.visibility</p:attrName>
                                        </p:attrNameLst>
                                      </p:cBhvr>
                                      <p:to>
                                        <p:strVal val="visible"/>
                                      </p:to>
                                    </p:set>
                                    <p:animEffect transition="in" filter="fade">
                                      <p:cBhvr>
                                        <p:cTn id="15" dur="2000"/>
                                        <p:tgtEl>
                                          <p:spTgt spid="132099">
                                            <p:bg/>
                                          </p:spTgt>
                                        </p:tgtEl>
                                      </p:cBhvr>
                                    </p:animEffect>
                                    <p:anim calcmode="lin" valueType="num">
                                      <p:cBhvr>
                                        <p:cTn id="16" dur="2000" fill="hold"/>
                                        <p:tgtEl>
                                          <p:spTgt spid="132099">
                                            <p:bg/>
                                          </p:spTgt>
                                        </p:tgtEl>
                                        <p:attrNameLst>
                                          <p:attrName>ppt_x</p:attrName>
                                        </p:attrNameLst>
                                      </p:cBhvr>
                                      <p:tavLst>
                                        <p:tav tm="0">
                                          <p:val>
                                            <p:strVal val="#ppt_x"/>
                                          </p:val>
                                        </p:tav>
                                        <p:tav tm="100000">
                                          <p:val>
                                            <p:strVal val="#ppt_x"/>
                                          </p:val>
                                        </p:tav>
                                      </p:tavLst>
                                    </p:anim>
                                    <p:anim calcmode="lin" valueType="num">
                                      <p:cBhvr>
                                        <p:cTn id="17" dur="2000" fill="hold"/>
                                        <p:tgtEl>
                                          <p:spTgt spid="132099">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32099">
                                            <p:txEl>
                                              <p:pRg st="0" end="0"/>
                                            </p:txEl>
                                          </p:spTgt>
                                        </p:tgtEl>
                                        <p:attrNameLst>
                                          <p:attrName>style.visibility</p:attrName>
                                        </p:attrNameLst>
                                      </p:cBhvr>
                                      <p:to>
                                        <p:strVal val="visible"/>
                                      </p:to>
                                    </p:set>
                                    <p:animEffect transition="in" filter="fade">
                                      <p:cBhvr>
                                        <p:cTn id="22" dur="2000"/>
                                        <p:tgtEl>
                                          <p:spTgt spid="132099">
                                            <p:txEl>
                                              <p:pRg st="0" end="0"/>
                                            </p:txEl>
                                          </p:spTgt>
                                        </p:tgtEl>
                                      </p:cBhvr>
                                    </p:animEffect>
                                    <p:anim calcmode="lin" valueType="num">
                                      <p:cBhvr>
                                        <p:cTn id="23" dur="20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p:cTn id="24" dur="2000" fill="hold"/>
                                        <p:tgtEl>
                                          <p:spTgt spid="132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32099">
                                            <p:txEl>
                                              <p:pRg st="1" end="1"/>
                                            </p:txEl>
                                          </p:spTgt>
                                        </p:tgtEl>
                                        <p:attrNameLst>
                                          <p:attrName>style.visibility</p:attrName>
                                        </p:attrNameLst>
                                      </p:cBhvr>
                                      <p:to>
                                        <p:strVal val="visible"/>
                                      </p:to>
                                    </p:set>
                                    <p:animEffect transition="in" filter="fade">
                                      <p:cBhvr>
                                        <p:cTn id="29" dur="2000"/>
                                        <p:tgtEl>
                                          <p:spTgt spid="132099">
                                            <p:txEl>
                                              <p:pRg st="1" end="1"/>
                                            </p:txEl>
                                          </p:spTgt>
                                        </p:tgtEl>
                                      </p:cBhvr>
                                    </p:animEffect>
                                    <p:anim calcmode="lin" valueType="num">
                                      <p:cBhvr>
                                        <p:cTn id="30" dur="20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p:cTn id="31" dur="2000" fill="hold"/>
                                        <p:tgtEl>
                                          <p:spTgt spid="132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32099">
                                            <p:txEl>
                                              <p:pRg st="2" end="2"/>
                                            </p:txEl>
                                          </p:spTgt>
                                        </p:tgtEl>
                                        <p:attrNameLst>
                                          <p:attrName>style.visibility</p:attrName>
                                        </p:attrNameLst>
                                      </p:cBhvr>
                                      <p:to>
                                        <p:strVal val="visible"/>
                                      </p:to>
                                    </p:set>
                                    <p:animEffect transition="in" filter="fade">
                                      <p:cBhvr>
                                        <p:cTn id="36" dur="2000"/>
                                        <p:tgtEl>
                                          <p:spTgt spid="132099">
                                            <p:txEl>
                                              <p:pRg st="2" end="2"/>
                                            </p:txEl>
                                          </p:spTgt>
                                        </p:tgtEl>
                                      </p:cBhvr>
                                    </p:animEffect>
                                    <p:anim calcmode="lin" valueType="num">
                                      <p:cBhvr>
                                        <p:cTn id="37" dur="20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p:cTn id="38" dur="2000" fill="hold"/>
                                        <p:tgtEl>
                                          <p:spTgt spid="1320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25284" name="Rectangle 4"/>
          <p:cNvSpPr>
            <a:spLocks noChangeArrowheads="1"/>
          </p:cNvSpPr>
          <p:nvPr/>
        </p:nvSpPr>
        <p:spPr bwMode="auto">
          <a:xfrm>
            <a:off x="250825" y="1700213"/>
            <a:ext cx="8713788" cy="3024187"/>
          </a:xfrm>
          <a:prstGeom prst="rect">
            <a:avLst/>
          </a:prstGeom>
          <a:noFill/>
          <a:ln w="9525">
            <a:noFill/>
            <a:miter lim="800000"/>
            <a:headEnd/>
            <a:tailEnd/>
          </a:ln>
          <a:effectLst/>
        </p:spPr>
        <p:txBody>
          <a:bodyPr/>
          <a:lstStyle/>
          <a:p>
            <a:pPr marL="342900" indent="-342900" algn="just">
              <a:spcBef>
                <a:spcPct val="20000"/>
              </a:spcBef>
              <a:buFontTx/>
              <a:buChar char="•"/>
            </a:pPr>
            <a:r>
              <a:rPr lang="fa-IR" sz="3200"/>
              <a:t> مسمر و شارکو پیشگامان کاربرد </a:t>
            </a:r>
            <a:r>
              <a:rPr lang="fa-IR" sz="3200">
                <a:solidFill>
                  <a:srgbClr val="0000FF"/>
                </a:solidFill>
              </a:rPr>
              <a:t>هیپنوتیزم</a:t>
            </a:r>
            <a:r>
              <a:rPr lang="fa-IR" sz="3200"/>
              <a:t> در درمان بیماریهای روانی ( بویژه اختلالات هیستری). </a:t>
            </a:r>
          </a:p>
          <a:p>
            <a:pPr marL="342900" indent="-342900" algn="just">
              <a:spcBef>
                <a:spcPct val="20000"/>
              </a:spcBef>
            </a:pPr>
            <a:endParaRPr lang="fa-IR" sz="3200"/>
          </a:p>
          <a:p>
            <a:pPr marL="342900" indent="-342900" algn="just">
              <a:spcBef>
                <a:spcPct val="20000"/>
              </a:spcBef>
              <a:buFontTx/>
              <a:buChar char="•"/>
            </a:pPr>
            <a:r>
              <a:rPr lang="fa-IR" sz="3200"/>
              <a:t>یافته های </a:t>
            </a:r>
            <a:r>
              <a:rPr lang="fa-IR" sz="3200">
                <a:solidFill>
                  <a:srgbClr val="FF0000"/>
                </a:solidFill>
              </a:rPr>
              <a:t>بروئر در روش پالایشی</a:t>
            </a:r>
            <a:r>
              <a:rPr lang="fa-IR" sz="3200"/>
              <a:t> : به این نتیجه رسید هیجانات آغازین بیماربیرون  ریخته شود .</a:t>
            </a:r>
            <a:r>
              <a:rPr lang="en-US" sz="3200" b="0"/>
              <a:t> </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descr="Bouquet"/>
          <p:cNvSpPr>
            <a:spLocks noGrp="1" noChangeArrowheads="1"/>
          </p:cNvSpPr>
          <p:nvPr>
            <p:ph type="body" idx="1"/>
          </p:nvPr>
        </p:nvSpPr>
        <p:spPr>
          <a:xfrm>
            <a:off x="457200" y="979488"/>
            <a:ext cx="8229600" cy="5329237"/>
          </a:xfrm>
          <a:blipFill dpi="0" rotWithShape="1">
            <a:blip r:embed="rId2"/>
            <a:srcRect/>
            <a:tile tx="0" ty="0" sx="100000" sy="100000" flip="none" algn="tl"/>
          </a:blipFill>
          <a:ln>
            <a:solidFill>
              <a:srgbClr val="FF0000"/>
            </a:solidFill>
          </a:ln>
        </p:spPr>
        <p:txBody>
          <a:bodyPr/>
          <a:lstStyle/>
          <a:p>
            <a:pPr algn="just"/>
            <a:r>
              <a:rPr lang="fa-IR" sz="4000" b="1">
                <a:solidFill>
                  <a:srgbClr val="990000"/>
                </a:solidFill>
                <a:effectLst>
                  <a:outerShdw blurRad="38100" dist="38100" dir="2700000" algn="tl">
                    <a:srgbClr val="000000"/>
                  </a:outerShdw>
                </a:effectLst>
              </a:rPr>
              <a:t>عوامل زیست شناختی : </a:t>
            </a:r>
          </a:p>
          <a:p>
            <a:pPr algn="just">
              <a:buFontTx/>
              <a:buNone/>
            </a:pPr>
            <a:r>
              <a:rPr lang="fa-IR" b="1">
                <a:effectLst>
                  <a:outerShdw blurRad="38100" dist="38100" dir="2700000" algn="tl">
                    <a:srgbClr val="FFFFFF"/>
                  </a:outerShdw>
                </a:effectLst>
              </a:rPr>
              <a:t>-التهاب مغز ( آنسفالیت)</a:t>
            </a:r>
          </a:p>
          <a:p>
            <a:pPr algn="just">
              <a:buFontTx/>
              <a:buNone/>
            </a:pPr>
            <a:r>
              <a:rPr lang="fa-IR" b="1"/>
              <a:t>-</a:t>
            </a:r>
            <a:r>
              <a:rPr lang="fa-IR" b="1">
                <a:effectLst>
                  <a:outerShdw blurRad="38100" dist="38100" dir="2700000" algn="tl">
                    <a:srgbClr val="FFFFFF"/>
                  </a:outerShdw>
                </a:effectLst>
              </a:rPr>
              <a:t>قطعه پیشانی</a:t>
            </a:r>
            <a:r>
              <a:rPr lang="fa-IR">
                <a:effectLst>
                  <a:outerShdw blurRad="38100" dist="38100" dir="2700000" algn="tl">
                    <a:srgbClr val="FFFFFF"/>
                  </a:outerShdw>
                </a:effectLst>
              </a:rPr>
              <a:t> مغز</a:t>
            </a:r>
          </a:p>
          <a:p>
            <a:pPr algn="just">
              <a:buFontTx/>
              <a:buChar char="-"/>
            </a:pPr>
            <a:r>
              <a:rPr lang="fa-IR" b="1">
                <a:effectLst>
                  <a:outerShdw blurRad="38100" dist="38100" dir="2700000" algn="tl">
                    <a:srgbClr val="FFFFFF"/>
                  </a:outerShdw>
                </a:effectLst>
              </a:rPr>
              <a:t>عقده های پایه</a:t>
            </a:r>
            <a:r>
              <a:rPr lang="fa-IR" b="1"/>
              <a:t> =&gt; مجموعه ای از هسته های مغزی شامل</a:t>
            </a:r>
            <a:r>
              <a:rPr lang="fa-IR"/>
              <a:t> </a:t>
            </a:r>
            <a:r>
              <a:rPr lang="fa-IR" b="1"/>
              <a:t>هسته دمی، پوسته مغز و گلوله کمرنگ و بادامه است.</a:t>
            </a:r>
            <a:r>
              <a:rPr lang="en-US"/>
              <a:t>  </a:t>
            </a:r>
          </a:p>
          <a:p>
            <a:pPr algn="just">
              <a:buFontTx/>
              <a:buChar char="-"/>
            </a:pPr>
            <a:r>
              <a:rPr lang="fa-IR" b="1">
                <a:effectLst>
                  <a:outerShdw blurRad="38100" dist="38100" dir="2700000" algn="tl">
                    <a:srgbClr val="FFFFFF"/>
                  </a:outerShdw>
                </a:effectLst>
              </a:rPr>
              <a:t>انتقال دهنده های عصبی(سروتونین)</a:t>
            </a:r>
            <a:endParaRPr lang="en-US" b="1">
              <a:effectLst>
                <a:outerShdw blurRad="38100" dist="38100" dir="2700000" algn="tl">
                  <a:srgbClr val="FFFFFF"/>
                </a:outerShdw>
              </a:effectLst>
            </a:endParaRPr>
          </a:p>
        </p:txBody>
      </p:sp>
      <p:pic>
        <p:nvPicPr>
          <p:cNvPr id="133124"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p:cTn id="7" dur="2000" fill="hold"/>
                                        <p:tgtEl>
                                          <p:spTgt spid="13312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13312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13312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13312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1331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3123">
                                            <p:txEl>
                                              <p:pRg st="1" end="1"/>
                                            </p:txEl>
                                          </p:spTgt>
                                        </p:tgtEl>
                                        <p:attrNameLst>
                                          <p:attrName>style.visibility</p:attrName>
                                        </p:attrNameLst>
                                      </p:cBhvr>
                                      <p:to>
                                        <p:strVal val="visible"/>
                                      </p:to>
                                    </p:set>
                                    <p:anim calcmode="lin" valueType="num">
                                      <p:cBhvr>
                                        <p:cTn id="16" dur="2000" fill="hold"/>
                                        <p:tgtEl>
                                          <p:spTgt spid="133123">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133123">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133123">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133123">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1331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3123">
                                            <p:txEl>
                                              <p:pRg st="2" end="2"/>
                                            </p:txEl>
                                          </p:spTgt>
                                        </p:tgtEl>
                                        <p:attrNameLst>
                                          <p:attrName>style.visibility</p:attrName>
                                        </p:attrNameLst>
                                      </p:cBhvr>
                                      <p:to>
                                        <p:strVal val="visible"/>
                                      </p:to>
                                    </p:set>
                                    <p:anim calcmode="lin" valueType="num">
                                      <p:cBhvr>
                                        <p:cTn id="25" dur="2000" fill="hold"/>
                                        <p:tgtEl>
                                          <p:spTgt spid="133123">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133123">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133123">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133123">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1331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33123">
                                            <p:txEl>
                                              <p:pRg st="3" end="3"/>
                                            </p:txEl>
                                          </p:spTgt>
                                        </p:tgtEl>
                                        <p:attrNameLst>
                                          <p:attrName>style.visibility</p:attrName>
                                        </p:attrNameLst>
                                      </p:cBhvr>
                                      <p:to>
                                        <p:strVal val="visible"/>
                                      </p:to>
                                    </p:set>
                                    <p:anim calcmode="lin" valueType="num">
                                      <p:cBhvr>
                                        <p:cTn id="34" dur="2000" fill="hold"/>
                                        <p:tgtEl>
                                          <p:spTgt spid="133123">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133123">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133123">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133123">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13312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33123">
                                            <p:txEl>
                                              <p:pRg st="4" end="4"/>
                                            </p:txEl>
                                          </p:spTgt>
                                        </p:tgtEl>
                                        <p:attrNameLst>
                                          <p:attrName>style.visibility</p:attrName>
                                        </p:attrNameLst>
                                      </p:cBhvr>
                                      <p:to>
                                        <p:strVal val="visible"/>
                                      </p:to>
                                    </p:set>
                                    <p:anim calcmode="lin" valueType="num">
                                      <p:cBhvr>
                                        <p:cTn id="43" dur="2000" fill="hold"/>
                                        <p:tgtEl>
                                          <p:spTgt spid="133123">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133123">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133123">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133123">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133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descr="Shingle"/>
          <p:cNvSpPr>
            <a:spLocks noGrp="1" noChangeArrowheads="1"/>
          </p:cNvSpPr>
          <p:nvPr>
            <p:ph type="title"/>
          </p:nvPr>
        </p:nvSpPr>
        <p:spPr>
          <a:xfrm>
            <a:off x="539750" y="917575"/>
            <a:ext cx="8229600" cy="1143000"/>
          </a:xfrm>
          <a:pattFill prst="shingle">
            <a:fgClr>
              <a:schemeClr val="accent1"/>
            </a:fgClr>
            <a:bgClr>
              <a:srgbClr val="FF66FF"/>
            </a:bgClr>
          </a:pattFill>
        </p:spPr>
        <p:txBody>
          <a:bodyPr/>
          <a:lstStyle/>
          <a:p>
            <a:r>
              <a:rPr lang="fa-IR" b="1"/>
              <a:t>درمان اختلال وسواس فکری – عملی:</a:t>
            </a:r>
            <a:r>
              <a:rPr lang="fa-IR"/>
              <a:t> </a:t>
            </a:r>
            <a:endParaRPr lang="en-US"/>
          </a:p>
        </p:txBody>
      </p:sp>
      <p:sp>
        <p:nvSpPr>
          <p:cNvPr id="135171" name="Rectangle 3" descr="Dashed horizontal"/>
          <p:cNvSpPr>
            <a:spLocks noGrp="1" noChangeArrowheads="1"/>
          </p:cNvSpPr>
          <p:nvPr>
            <p:ph type="body" idx="1"/>
          </p:nvPr>
        </p:nvSpPr>
        <p:spPr>
          <a:xfrm>
            <a:off x="277813" y="2824163"/>
            <a:ext cx="8686800" cy="1612900"/>
          </a:xfrm>
          <a:pattFill prst="dashHorz">
            <a:fgClr>
              <a:srgbClr val="66FFFF"/>
            </a:fgClr>
            <a:bgClr>
              <a:schemeClr val="bg1"/>
            </a:bgClr>
          </a:pattFill>
        </p:spPr>
        <p:txBody>
          <a:bodyPr/>
          <a:lstStyle/>
          <a:p>
            <a:pPr algn="just"/>
            <a:r>
              <a:rPr lang="fa-IR" b="1"/>
              <a:t>درمان روانکاوی: شبیه به درمان اضطراب فراگیری و فوبی است یهنی رفع واپس رانی و مواجه ساز بیمار .</a:t>
            </a:r>
            <a:endParaRPr lang="en-US"/>
          </a:p>
          <a:p>
            <a:pPr algn="just"/>
            <a:endParaRPr lang="en-US"/>
          </a:p>
        </p:txBody>
      </p:sp>
      <p:pic>
        <p:nvPicPr>
          <p:cNvPr id="13517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5170"/>
                                        </p:tgtEl>
                                        <p:attrNameLst>
                                          <p:attrName>ppt_y</p:attrName>
                                        </p:attrNameLst>
                                      </p:cBhvr>
                                      <p:tavLst>
                                        <p:tav tm="0">
                                          <p:val>
                                            <p:strVal val="#ppt_y"/>
                                          </p:val>
                                        </p:tav>
                                        <p:tav tm="100000">
                                          <p:val>
                                            <p:strVal val="#ppt_y"/>
                                          </p:val>
                                        </p:tav>
                                      </p:tavLst>
                                    </p:anim>
                                    <p:anim calcmode="lin" valueType="num">
                                      <p:cBhvr>
                                        <p:cTn id="9" dur="500" fill="hold"/>
                                        <p:tgtEl>
                                          <p:spTgt spid="1351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51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5170"/>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35171">
                                            <p:bg/>
                                          </p:spTgt>
                                        </p:tgtEl>
                                        <p:attrNameLst>
                                          <p:attrName>style.visibility</p:attrName>
                                        </p:attrNameLst>
                                      </p:cBhvr>
                                      <p:to>
                                        <p:strVal val="visible"/>
                                      </p:to>
                                    </p:set>
                                    <p:animEffect transition="in" filter="wedge">
                                      <p:cBhvr>
                                        <p:cTn id="16" dur="2000"/>
                                        <p:tgtEl>
                                          <p:spTgt spid="135171">
                                            <p:bg/>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35171">
                                            <p:txEl>
                                              <p:pRg st="0" end="0"/>
                                            </p:txEl>
                                          </p:spTgt>
                                        </p:tgtEl>
                                        <p:attrNameLst>
                                          <p:attrName>style.visibility</p:attrName>
                                        </p:attrNameLst>
                                      </p:cBhvr>
                                      <p:to>
                                        <p:strVal val="visible"/>
                                      </p:to>
                                    </p:set>
                                    <p:animEffect transition="in" filter="wedge">
                                      <p:cBhvr>
                                        <p:cTn id="21" dur="2000"/>
                                        <p:tgtEl>
                                          <p:spTgt spid="135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nimBg="1"/>
      <p:bldP spid="135171" grpId="0" build="p"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descr="Shingle"/>
          <p:cNvSpPr>
            <a:spLocks noGrp="1" noChangeArrowheads="1"/>
          </p:cNvSpPr>
          <p:nvPr>
            <p:ph type="title"/>
          </p:nvPr>
        </p:nvSpPr>
        <p:spPr>
          <a:xfrm>
            <a:off x="1547813" y="1196975"/>
            <a:ext cx="6284912" cy="1143000"/>
          </a:xfrm>
          <a:pattFill prst="shingle">
            <a:fgClr>
              <a:schemeClr val="accent1"/>
            </a:fgClr>
            <a:bgClr>
              <a:srgbClr val="FF66FF"/>
            </a:bgClr>
          </a:pattFill>
        </p:spPr>
        <p:txBody>
          <a:bodyPr/>
          <a:lstStyle/>
          <a:p>
            <a:r>
              <a:rPr lang="fa-IR" sz="3600" b="1"/>
              <a:t>درمان اختلال وسواس فکری – عملی:</a:t>
            </a:r>
            <a:r>
              <a:rPr lang="fa-IR" sz="3600"/>
              <a:t> </a:t>
            </a:r>
            <a:endParaRPr lang="en-US" sz="3600"/>
          </a:p>
        </p:txBody>
      </p:sp>
      <p:sp>
        <p:nvSpPr>
          <p:cNvPr id="218115" name="Rectangle 3" descr="Dashed horizontal"/>
          <p:cNvSpPr>
            <a:spLocks noGrp="1" noChangeArrowheads="1"/>
          </p:cNvSpPr>
          <p:nvPr>
            <p:ph type="body" idx="1"/>
          </p:nvPr>
        </p:nvSpPr>
        <p:spPr>
          <a:xfrm>
            <a:off x="277813" y="2824163"/>
            <a:ext cx="8686800" cy="3557587"/>
          </a:xfrm>
          <a:pattFill prst="dashHorz">
            <a:fgClr>
              <a:srgbClr val="66FFFF"/>
            </a:fgClr>
            <a:bgClr>
              <a:schemeClr val="bg1"/>
            </a:bgClr>
          </a:pattFill>
        </p:spPr>
        <p:txBody>
          <a:bodyPr/>
          <a:lstStyle/>
          <a:p>
            <a:pPr algn="just"/>
            <a:r>
              <a:rPr lang="fa-IR" b="1"/>
              <a:t>- مواجهه وبازداری از تشریفات</a:t>
            </a:r>
            <a:r>
              <a:rPr lang="en-US"/>
              <a:t> </a:t>
            </a:r>
            <a:r>
              <a:rPr lang="fa-IR"/>
              <a:t> </a:t>
            </a:r>
            <a:r>
              <a:rPr lang="en-US"/>
              <a:t>(</a:t>
            </a:r>
            <a:r>
              <a:rPr lang="en-AU" b="1"/>
              <a:t>ERP</a:t>
            </a:r>
            <a:r>
              <a:rPr lang="en-US"/>
              <a:t> )</a:t>
            </a:r>
            <a:r>
              <a:rPr lang="fa-IR"/>
              <a:t> </a:t>
            </a:r>
          </a:p>
          <a:p>
            <a:pPr algn="just"/>
            <a:r>
              <a:rPr lang="fa-IR"/>
              <a:t>-</a:t>
            </a:r>
            <a:r>
              <a:rPr lang="fa-IR" b="1"/>
              <a:t>مشارکت خانواده</a:t>
            </a:r>
            <a:r>
              <a:rPr lang="fa-IR"/>
              <a:t> </a:t>
            </a:r>
            <a:endParaRPr lang="en-US"/>
          </a:p>
          <a:p>
            <a:pPr algn="just"/>
            <a:r>
              <a:rPr lang="fa-IR" b="1"/>
              <a:t>مواجهه تجسمی</a:t>
            </a:r>
            <a:r>
              <a:rPr lang="fa-IR"/>
              <a:t> </a:t>
            </a:r>
          </a:p>
          <a:p>
            <a:pPr algn="just"/>
            <a:r>
              <a:rPr lang="fa-IR" b="1"/>
              <a:t>رفتار درمانی عقلی – عاطفی </a:t>
            </a:r>
          </a:p>
          <a:p>
            <a:pPr algn="just"/>
            <a:r>
              <a:rPr lang="fa-IR" b="1"/>
              <a:t>شناخت درمانی بک</a:t>
            </a:r>
            <a:endParaRPr lang="en-US"/>
          </a:p>
          <a:p>
            <a:pPr algn="just"/>
            <a:endParaRPr lang="en-US"/>
          </a:p>
        </p:txBody>
      </p:sp>
      <p:pic>
        <p:nvPicPr>
          <p:cNvPr id="21811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descr="Anterior lateral view of a hippocampus"/>
          <p:cNvSpPr>
            <a:spLocks noGrp="1" noChangeArrowheads="1"/>
          </p:cNvSpPr>
          <p:nvPr>
            <p:ph type="body" idx="1"/>
          </p:nvPr>
        </p:nvSpPr>
        <p:spPr>
          <a:xfrm>
            <a:off x="539750" y="908050"/>
            <a:ext cx="8229600" cy="5688013"/>
          </a:xfrm>
          <a:blipFill dpi="0" rotWithShape="1">
            <a:blip r:embed="rId2"/>
            <a:srcRect/>
            <a:tile tx="0" ty="0" sx="100000" sy="100000" flip="none" algn="tl"/>
          </a:blipFill>
        </p:spPr>
        <p:txBody>
          <a:bodyPr/>
          <a:lstStyle/>
          <a:p>
            <a:pPr algn="just"/>
            <a:r>
              <a:rPr lang="fa-IR" sz="4400" b="1">
                <a:solidFill>
                  <a:srgbClr val="0000FF"/>
                </a:solidFill>
                <a:effectLst>
                  <a:outerShdw blurRad="38100" dist="38100" dir="2700000" algn="tl">
                    <a:srgbClr val="000000"/>
                  </a:outerShdw>
                </a:effectLst>
              </a:rPr>
              <a:t>درمان زیست شناسی: </a:t>
            </a:r>
          </a:p>
          <a:p>
            <a:pPr algn="just"/>
            <a:r>
              <a:rPr lang="fa-IR" b="1">
                <a:solidFill>
                  <a:srgbClr val="0000FF"/>
                </a:solidFill>
                <a:effectLst>
                  <a:outerShdw blurRad="38100" dist="38100" dir="2700000" algn="tl">
                    <a:srgbClr val="000000"/>
                  </a:outerShdw>
                </a:effectLst>
              </a:rPr>
              <a:t>استفاده از داروهای چون</a:t>
            </a:r>
            <a:r>
              <a:rPr lang="en-US" b="1">
                <a:solidFill>
                  <a:srgbClr val="0000FF"/>
                </a:solidFill>
                <a:effectLst>
                  <a:outerShdw blurRad="38100" dist="38100" dir="2700000" algn="tl">
                    <a:srgbClr val="000000"/>
                  </a:outerShdw>
                </a:effectLst>
              </a:rPr>
              <a:t> SSRIs</a:t>
            </a:r>
            <a:r>
              <a:rPr lang="fa-IR" b="1">
                <a:solidFill>
                  <a:srgbClr val="0000FF"/>
                </a:solidFill>
                <a:effectLst>
                  <a:outerShdw blurRad="38100" dist="38100" dir="2700000" algn="tl">
                    <a:srgbClr val="000000"/>
                  </a:outerShdw>
                </a:effectLst>
              </a:rPr>
              <a:t>(بالا بردن سطح سروتونین)</a:t>
            </a:r>
            <a:r>
              <a:rPr lang="en-US">
                <a:solidFill>
                  <a:srgbClr val="0000FF"/>
                </a:solidFill>
                <a:effectLst>
                  <a:outerShdw blurRad="38100" dist="38100" dir="2700000" algn="tl">
                    <a:srgbClr val="000000"/>
                  </a:outerShdw>
                </a:effectLst>
              </a:rPr>
              <a:t> </a:t>
            </a:r>
          </a:p>
          <a:p>
            <a:pPr algn="just"/>
            <a:r>
              <a:rPr lang="fa-IR" b="1">
                <a:solidFill>
                  <a:srgbClr val="0000FF"/>
                </a:solidFill>
                <a:effectLst>
                  <a:outerShdw blurRad="38100" dist="38100" dir="2700000" algn="tl">
                    <a:srgbClr val="000000"/>
                  </a:outerShdw>
                </a:effectLst>
              </a:rPr>
              <a:t>روش دیگربرای درمان اختلال وسواس =&gt; سینگولاتومی ( تخریب دو یا سه سانتی متری از ماده سفید در سینگولوم) سینگولوم =&gt;شکنج کمری ناحیه ای نزدیک به جسم پینه ای) .</a:t>
            </a:r>
            <a:r>
              <a:rPr lang="en-US">
                <a:solidFill>
                  <a:srgbClr val="0000FF"/>
                </a:solidFill>
              </a:rPr>
              <a:t> </a:t>
            </a:r>
          </a:p>
        </p:txBody>
      </p:sp>
      <p:pic>
        <p:nvPicPr>
          <p:cNvPr id="134147"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p:cTn id="7" dur="1000" fill="hold"/>
                                        <p:tgtEl>
                                          <p:spTgt spid="13414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414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414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41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34146">
                                            <p:txEl>
                                              <p:pRg st="1" end="1"/>
                                            </p:txEl>
                                          </p:spTgt>
                                        </p:tgtEl>
                                        <p:attrNameLst>
                                          <p:attrName>style.visibility</p:attrName>
                                        </p:attrNameLst>
                                      </p:cBhvr>
                                      <p:to>
                                        <p:strVal val="visible"/>
                                      </p:to>
                                    </p:set>
                                    <p:anim calcmode="lin" valueType="num">
                                      <p:cBhvr>
                                        <p:cTn id="15" dur="1000" fill="hold"/>
                                        <p:tgtEl>
                                          <p:spTgt spid="13414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414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414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3414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34146">
                                            <p:txEl>
                                              <p:pRg st="2" end="2"/>
                                            </p:txEl>
                                          </p:spTgt>
                                        </p:tgtEl>
                                        <p:attrNameLst>
                                          <p:attrName>style.visibility</p:attrName>
                                        </p:attrNameLst>
                                      </p:cBhvr>
                                      <p:to>
                                        <p:strVal val="visible"/>
                                      </p:to>
                                    </p:set>
                                    <p:anim calcmode="lin" valueType="num">
                                      <p:cBhvr>
                                        <p:cTn id="23" dur="1000" fill="hold"/>
                                        <p:tgtEl>
                                          <p:spTgt spid="13414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3414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3414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34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uiExpand="1"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descr="White marble"/>
          <p:cNvSpPr>
            <a:spLocks noGrp="1" noChangeArrowheads="1"/>
          </p:cNvSpPr>
          <p:nvPr>
            <p:ph type="title"/>
          </p:nvPr>
        </p:nvSpPr>
        <p:spPr>
          <a:xfrm>
            <a:off x="457200" y="274638"/>
            <a:ext cx="8229600" cy="1570037"/>
          </a:xfrm>
          <a:blipFill dpi="0" rotWithShape="0">
            <a:blip r:embed="rId2"/>
            <a:srcRect/>
            <a:tile tx="0" ty="0" sx="100000" sy="100000" flip="none" algn="tl"/>
          </a:blipFill>
        </p:spPr>
        <p:txBody>
          <a:bodyPr/>
          <a:lstStyle/>
          <a:p>
            <a:r>
              <a:rPr lang="fa-IR" b="1">
                <a:effectLst>
                  <a:outerShdw blurRad="38100" dist="38100" dir="2700000" algn="tl">
                    <a:srgbClr val="C0C0C0"/>
                  </a:outerShdw>
                </a:effectLst>
              </a:rPr>
              <a:t>اختلال فشار روانی پس آسیبی </a:t>
            </a:r>
            <a:br>
              <a:rPr lang="fa-IR" b="1">
                <a:effectLst>
                  <a:outerShdw blurRad="38100" dist="38100" dir="2700000" algn="tl">
                    <a:srgbClr val="C0C0C0"/>
                  </a:outerShdw>
                </a:effectLst>
              </a:rPr>
            </a:br>
            <a:r>
              <a:rPr lang="en-US" b="1">
                <a:effectLst>
                  <a:outerShdw blurRad="38100" dist="38100" dir="2700000" algn="tl">
                    <a:srgbClr val="C0C0C0"/>
                  </a:outerShdw>
                </a:effectLst>
              </a:rPr>
              <a:t>PTSD</a:t>
            </a:r>
          </a:p>
        </p:txBody>
      </p:sp>
      <p:sp>
        <p:nvSpPr>
          <p:cNvPr id="136195" name="Rectangle 3" descr="165d"/>
          <p:cNvSpPr>
            <a:spLocks noGrp="1" noChangeArrowheads="1"/>
          </p:cNvSpPr>
          <p:nvPr>
            <p:ph type="body" idx="1"/>
          </p:nvPr>
        </p:nvSpPr>
        <p:spPr>
          <a:xfrm>
            <a:off x="206375" y="2176463"/>
            <a:ext cx="8686800" cy="4205287"/>
          </a:xfrm>
          <a:blipFill dpi="0" rotWithShape="0">
            <a:blip r:embed="rId3"/>
            <a:srcRect/>
            <a:tile tx="0" ty="0" sx="100000" sy="100000" flip="none" algn="tl"/>
          </a:blipFill>
        </p:spPr>
        <p:txBody>
          <a:bodyPr/>
          <a:lstStyle/>
          <a:p>
            <a:pPr algn="just"/>
            <a:r>
              <a:rPr lang="fa-IR" b="1">
                <a:solidFill>
                  <a:srgbClr val="0000FF"/>
                </a:solidFill>
                <a:effectLst>
                  <a:outerShdw blurRad="38100" dist="38100" dir="2700000" algn="tl">
                    <a:srgbClr val="000000"/>
                  </a:outerShdw>
                </a:effectLst>
              </a:rPr>
              <a:t>-ملاکها تشخیص:</a:t>
            </a:r>
          </a:p>
          <a:p>
            <a:pPr algn="just"/>
            <a:r>
              <a:rPr lang="fa-IR" b="1">
                <a:solidFill>
                  <a:srgbClr val="0000FF"/>
                </a:solidFill>
                <a:effectLst>
                  <a:outerShdw blurRad="38100" dist="38100" dir="2700000" algn="tl">
                    <a:srgbClr val="000000"/>
                  </a:outerShdw>
                </a:effectLst>
              </a:rPr>
              <a:t>مواجهه بارویداد آسیب زا ترس شدید ایجاد می کند</a:t>
            </a:r>
            <a:r>
              <a:rPr lang="en-US" b="1">
                <a:solidFill>
                  <a:srgbClr val="0000FF"/>
                </a:solidFill>
                <a:effectLst>
                  <a:outerShdw blurRad="38100" dist="38100" dir="2700000" algn="tl">
                    <a:srgbClr val="000000"/>
                  </a:outerShdw>
                </a:effectLst>
              </a:rPr>
              <a:t> </a:t>
            </a:r>
            <a:endParaRPr lang="fa-IR" b="1">
              <a:solidFill>
                <a:srgbClr val="0000FF"/>
              </a:solidFill>
              <a:effectLst>
                <a:outerShdw blurRad="38100" dist="38100" dir="2700000" algn="tl">
                  <a:srgbClr val="000000"/>
                </a:outerShdw>
              </a:effectLst>
            </a:endParaRPr>
          </a:p>
          <a:p>
            <a:pPr algn="just"/>
            <a:r>
              <a:rPr lang="fa-IR" b="1">
                <a:solidFill>
                  <a:srgbClr val="0000FF"/>
                </a:solidFill>
                <a:effectLst>
                  <a:outerShdw blurRad="38100" dist="38100" dir="2700000" algn="tl">
                    <a:srgbClr val="000000"/>
                  </a:outerShdw>
                </a:effectLst>
              </a:rPr>
              <a:t>تکرار رویداد ناراحت کننده مرتب در ذهن،اجتناب از محرکها مربوط به رویداد </a:t>
            </a:r>
          </a:p>
          <a:p>
            <a:pPr algn="just"/>
            <a:r>
              <a:rPr lang="fa-IR" b="1">
                <a:solidFill>
                  <a:srgbClr val="0000FF"/>
                </a:solidFill>
                <a:effectLst>
                  <a:outerShdw blurRad="38100" dist="38100" dir="2700000" algn="tl">
                    <a:srgbClr val="000000"/>
                  </a:outerShdw>
                </a:effectLst>
              </a:rPr>
              <a:t>طول مدت نشانه های بیشتر از یک ماه است.</a:t>
            </a:r>
            <a:r>
              <a:rPr lang="en-US" b="1">
                <a:solidFill>
                  <a:srgbClr val="0000FF"/>
                </a:solidFill>
                <a:effectLst>
                  <a:outerShdw blurRad="38100" dist="38100" dir="2700000" algn="tl">
                    <a:srgbClr val="000000"/>
                  </a:outerShdw>
                </a:effectLst>
              </a:rPr>
              <a:t> </a:t>
            </a:r>
          </a:p>
        </p:txBody>
      </p:sp>
      <p:pic>
        <p:nvPicPr>
          <p:cNvPr id="136196" name="Picture 4" descr="???"/>
          <p:cNvPicPr>
            <a:picLocks noChangeAspect="1" noChangeArrowheads="1"/>
          </p:cNvPicPr>
          <p:nvPr/>
        </p:nvPicPr>
        <p:blipFill>
          <a:blip r:embed="rId4"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descr="Oak"/>
          <p:cNvSpPr>
            <a:spLocks noGrp="1" noChangeArrowheads="1"/>
          </p:cNvSpPr>
          <p:nvPr>
            <p:ph type="title"/>
          </p:nvPr>
        </p:nvSpPr>
        <p:spPr>
          <a:xfrm>
            <a:off x="539750" y="917575"/>
            <a:ext cx="8229600" cy="1143000"/>
          </a:xfrm>
          <a:blipFill dpi="0" rotWithShape="0">
            <a:blip r:embed="rId2"/>
            <a:srcRect/>
            <a:tile tx="0" ty="0" sx="100000" sy="100000" flip="none" algn="tl"/>
          </a:blipFill>
        </p:spPr>
        <p:txBody>
          <a:bodyPr/>
          <a:lstStyle/>
          <a:p>
            <a:r>
              <a:rPr lang="fa-IR" sz="4000" b="1"/>
              <a:t>- سبب شناسی اختلال فشار روانی پس آسیبی</a:t>
            </a:r>
            <a:r>
              <a:rPr lang="fa-IR" sz="4000"/>
              <a:t> </a:t>
            </a:r>
            <a:endParaRPr lang="en-US" sz="4000"/>
          </a:p>
        </p:txBody>
      </p:sp>
      <p:sp>
        <p:nvSpPr>
          <p:cNvPr id="137219" name="Rectangle 3" descr="Dashed horizontal"/>
          <p:cNvSpPr>
            <a:spLocks noGrp="1" noChangeArrowheads="1"/>
          </p:cNvSpPr>
          <p:nvPr>
            <p:ph type="body" idx="1"/>
          </p:nvPr>
        </p:nvSpPr>
        <p:spPr>
          <a:xfrm>
            <a:off x="277813" y="2420938"/>
            <a:ext cx="8686800" cy="3960812"/>
          </a:xfrm>
          <a:pattFill prst="dashHorz">
            <a:fgClr>
              <a:srgbClr val="66FFFF"/>
            </a:fgClr>
            <a:bgClr>
              <a:schemeClr val="bg1"/>
            </a:bgClr>
          </a:pattFill>
        </p:spPr>
        <p:txBody>
          <a:bodyPr/>
          <a:lstStyle/>
          <a:p>
            <a:pPr algn="just"/>
            <a:r>
              <a:rPr lang="fa-IR" b="1">
                <a:solidFill>
                  <a:srgbClr val="FF0000"/>
                </a:solidFill>
              </a:rPr>
              <a:t>عوامل خطر ساز:=&gt; وجود تهدیدی برای زندگی،مونث بودن، جدایی زود هنگام از والدین- سابقه ارثی و...</a:t>
            </a:r>
          </a:p>
          <a:p>
            <a:r>
              <a:rPr lang="fa-IR" b="1">
                <a:solidFill>
                  <a:srgbClr val="3366FF"/>
                </a:solidFill>
                <a:effectLst>
                  <a:outerShdw blurRad="38100" dist="38100" dir="2700000" algn="tl">
                    <a:srgbClr val="C0C0C0"/>
                  </a:outerShdw>
                </a:effectLst>
              </a:rPr>
              <a:t>برخورداری از هوش بالا =&gt; عامل محافظت کننده در برابر این عوامل .</a:t>
            </a:r>
          </a:p>
          <a:p>
            <a:r>
              <a:rPr lang="fa-IR" b="1">
                <a:solidFill>
                  <a:srgbClr val="3366FF"/>
                </a:solidFill>
              </a:rPr>
              <a:t>میزان بالای حمایت اجتماعی می تواند خطر اختلال را کاهش دهد.</a:t>
            </a:r>
            <a:r>
              <a:rPr lang="en-US">
                <a:solidFill>
                  <a:srgbClr val="3366FF"/>
                </a:solidFill>
              </a:rPr>
              <a:t> </a:t>
            </a:r>
          </a:p>
          <a:p>
            <a:pPr algn="just"/>
            <a:endParaRPr lang="en-US">
              <a:solidFill>
                <a:srgbClr val="3366FF"/>
              </a:solidFill>
            </a:endParaRPr>
          </a:p>
        </p:txBody>
      </p:sp>
      <p:pic>
        <p:nvPicPr>
          <p:cNvPr id="137220"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descr="FeelingalittleBlue"/>
          <p:cNvSpPr>
            <a:spLocks noGrp="1" noChangeArrowheads="1"/>
          </p:cNvSpPr>
          <p:nvPr>
            <p:ph type="body" idx="1"/>
          </p:nvPr>
        </p:nvSpPr>
        <p:spPr>
          <a:xfrm>
            <a:off x="539750" y="908050"/>
            <a:ext cx="8229600" cy="4465638"/>
          </a:xfrm>
          <a:blipFill dpi="0" rotWithShape="1">
            <a:blip r:embed="rId2"/>
            <a:srcRect/>
            <a:tile tx="0" ty="0" sx="100000" sy="100000" flip="none" algn="tl"/>
          </a:blipFill>
        </p:spPr>
        <p:txBody>
          <a:bodyPr/>
          <a:lstStyle/>
          <a:p>
            <a:pPr algn="just"/>
            <a:r>
              <a:rPr lang="fa-IR" sz="4000" b="1">
                <a:solidFill>
                  <a:srgbClr val="0000FF"/>
                </a:solidFill>
                <a:effectLst>
                  <a:outerShdw blurRad="38100" dist="38100" dir="2700000" algn="tl">
                    <a:srgbClr val="000000"/>
                  </a:outerShdw>
                </a:effectLst>
              </a:rPr>
              <a:t>نظریه های روان شناختی</a:t>
            </a:r>
            <a:r>
              <a:rPr lang="en-US" sz="4000" b="1">
                <a:solidFill>
                  <a:srgbClr val="0000FF"/>
                </a:solidFill>
                <a:effectLst>
                  <a:outerShdw blurRad="38100" dist="38100" dir="2700000" algn="tl">
                    <a:srgbClr val="000000"/>
                  </a:outerShdw>
                </a:effectLst>
              </a:rPr>
              <a:t> </a:t>
            </a:r>
            <a:r>
              <a:rPr lang="fa-IR" sz="4000" b="1">
                <a:solidFill>
                  <a:srgbClr val="0000FF"/>
                </a:solidFill>
                <a:effectLst>
                  <a:outerShdw blurRad="38100" dist="38100" dir="2700000" algn="tl">
                    <a:srgbClr val="000000"/>
                  </a:outerShdw>
                </a:effectLst>
              </a:rPr>
              <a:t>:</a:t>
            </a:r>
          </a:p>
          <a:p>
            <a:pPr algn="just"/>
            <a:r>
              <a:rPr lang="fa-IR" b="1">
                <a:solidFill>
                  <a:srgbClr val="0000FF"/>
                </a:solidFill>
                <a:effectLst>
                  <a:outerShdw blurRad="38100" dist="38100" dir="2700000" algn="tl">
                    <a:srgbClr val="000000"/>
                  </a:outerShdw>
                </a:effectLst>
              </a:rPr>
              <a:t>در اثر شرطی شدن ترس به روش کلاسیک ایجاد می شود ،مثل زنی که به</a:t>
            </a:r>
            <a:r>
              <a:rPr lang="en-US" b="1">
                <a:solidFill>
                  <a:srgbClr val="0000FF"/>
                </a:solidFill>
                <a:effectLst>
                  <a:outerShdw blurRad="38100" dist="38100" dir="2700000" algn="tl">
                    <a:srgbClr val="000000"/>
                  </a:outerShdw>
                </a:effectLst>
              </a:rPr>
              <a:t> </a:t>
            </a:r>
            <a:r>
              <a:rPr lang="fa-IR" b="1">
                <a:solidFill>
                  <a:srgbClr val="0000FF"/>
                </a:solidFill>
                <a:effectLst>
                  <a:outerShdw blurRad="38100" dist="38100" dir="2700000" algn="tl">
                    <a:srgbClr val="000000"/>
                  </a:outerShdw>
                </a:effectLst>
              </a:rPr>
              <a:t>او تجاوز شده و او از قدم زدن دربرخی محلّه ها می ترسد</a:t>
            </a:r>
            <a:r>
              <a:rPr lang="en-US" b="1">
                <a:solidFill>
                  <a:srgbClr val="0000FF"/>
                </a:solidFill>
                <a:effectLst>
                  <a:outerShdw blurRad="38100" dist="38100" dir="2700000" algn="tl">
                    <a:srgbClr val="000000"/>
                  </a:outerShdw>
                </a:effectLst>
              </a:rPr>
              <a:t> </a:t>
            </a:r>
            <a:endParaRPr lang="fa-IR" b="1">
              <a:solidFill>
                <a:srgbClr val="0000FF"/>
              </a:solidFill>
              <a:effectLst>
                <a:outerShdw blurRad="38100" dist="38100" dir="2700000" algn="tl">
                  <a:srgbClr val="000000"/>
                </a:outerShdw>
              </a:effectLst>
            </a:endParaRPr>
          </a:p>
          <a:p>
            <a:pPr algn="just"/>
            <a:r>
              <a:rPr lang="fa-IR" b="1">
                <a:solidFill>
                  <a:srgbClr val="0000FF"/>
                </a:solidFill>
                <a:effectLst>
                  <a:outerShdw blurRad="38100" dist="38100" dir="2700000" algn="tl">
                    <a:srgbClr val="000000"/>
                  </a:outerShdw>
                </a:effectLst>
              </a:rPr>
              <a:t>نظریه دو عاملی اجتناب آموزی</a:t>
            </a:r>
            <a:r>
              <a:rPr lang="en-US">
                <a:solidFill>
                  <a:srgbClr val="FF66FF"/>
                </a:solidFill>
              </a:rPr>
              <a:t> </a:t>
            </a:r>
          </a:p>
        </p:txBody>
      </p:sp>
      <p:pic>
        <p:nvPicPr>
          <p:cNvPr id="138243"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138242">
                                            <p:bg/>
                                          </p:spTgt>
                                        </p:tgtEl>
                                        <p:attrNameLst>
                                          <p:attrName>style.visibility</p:attrName>
                                        </p:attrNameLst>
                                      </p:cBhvr>
                                      <p:to>
                                        <p:strVal val="visible"/>
                                      </p:to>
                                    </p:set>
                                    <p:animEffect transition="in" filter="wipe(down)">
                                      <p:cBhvr>
                                        <p:cTn id="7" dur="870">
                                          <p:stCondLst>
                                            <p:cond delay="0"/>
                                          </p:stCondLst>
                                        </p:cTn>
                                        <p:tgtEl>
                                          <p:spTgt spid="138242">
                                            <p:bg/>
                                          </p:spTgt>
                                        </p:tgtEl>
                                      </p:cBhvr>
                                    </p:animEffect>
                                    <p:anim calcmode="lin" valueType="num">
                                      <p:cBhvr>
                                        <p:cTn id="8" dur="2733" tmFilter="0,0; 0.14,0.36; 0.43,0.73; 0.71,0.91; 1.0,1.0">
                                          <p:stCondLst>
                                            <p:cond delay="0"/>
                                          </p:stCondLst>
                                        </p:cTn>
                                        <p:tgtEl>
                                          <p:spTgt spid="138242">
                                            <p:bg/>
                                          </p:spTgt>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138242">
                                            <p:bg/>
                                          </p:spTgt>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138242">
                                            <p:bg/>
                                          </p:spTgt>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138242">
                                            <p:bg/>
                                          </p:spTgt>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138242">
                                            <p:bg/>
                                          </p:spTgt>
                                        </p:tgtEl>
                                        <p:attrNameLst>
                                          <p:attrName>ppt_y</p:attrName>
                                        </p:attrNameLst>
                                      </p:cBhvr>
                                      <p:tavLst>
                                        <p:tav tm="0" fmla="#ppt_y-sin(pi*$)/81">
                                          <p:val>
                                            <p:fltVal val="0"/>
                                          </p:val>
                                        </p:tav>
                                        <p:tav tm="100000">
                                          <p:val>
                                            <p:fltVal val="1"/>
                                          </p:val>
                                        </p:tav>
                                      </p:tavLst>
                                    </p:anim>
                                    <p:animScale>
                                      <p:cBhvr>
                                        <p:cTn id="13" dur="39">
                                          <p:stCondLst>
                                            <p:cond delay="975"/>
                                          </p:stCondLst>
                                        </p:cTn>
                                        <p:tgtEl>
                                          <p:spTgt spid="138242">
                                            <p:bg/>
                                          </p:spTgt>
                                        </p:tgtEl>
                                      </p:cBhvr>
                                      <p:to x="100000" y="60000"/>
                                    </p:animScale>
                                    <p:animScale>
                                      <p:cBhvr>
                                        <p:cTn id="14" dur="249" decel="50000">
                                          <p:stCondLst>
                                            <p:cond delay="1014"/>
                                          </p:stCondLst>
                                        </p:cTn>
                                        <p:tgtEl>
                                          <p:spTgt spid="138242">
                                            <p:bg/>
                                          </p:spTgt>
                                        </p:tgtEl>
                                      </p:cBhvr>
                                      <p:to x="100000" y="100000"/>
                                    </p:animScale>
                                    <p:animScale>
                                      <p:cBhvr>
                                        <p:cTn id="15" dur="39">
                                          <p:stCondLst>
                                            <p:cond delay="1968"/>
                                          </p:stCondLst>
                                        </p:cTn>
                                        <p:tgtEl>
                                          <p:spTgt spid="138242">
                                            <p:bg/>
                                          </p:spTgt>
                                        </p:tgtEl>
                                      </p:cBhvr>
                                      <p:to x="100000" y="80000"/>
                                    </p:animScale>
                                    <p:animScale>
                                      <p:cBhvr>
                                        <p:cTn id="16" dur="249" decel="50000">
                                          <p:stCondLst>
                                            <p:cond delay="2007"/>
                                          </p:stCondLst>
                                        </p:cTn>
                                        <p:tgtEl>
                                          <p:spTgt spid="138242">
                                            <p:bg/>
                                          </p:spTgt>
                                        </p:tgtEl>
                                      </p:cBhvr>
                                      <p:to x="100000" y="100000"/>
                                    </p:animScale>
                                    <p:animScale>
                                      <p:cBhvr>
                                        <p:cTn id="17" dur="39">
                                          <p:stCondLst>
                                            <p:cond delay="2463"/>
                                          </p:stCondLst>
                                        </p:cTn>
                                        <p:tgtEl>
                                          <p:spTgt spid="138242">
                                            <p:bg/>
                                          </p:spTgt>
                                        </p:tgtEl>
                                      </p:cBhvr>
                                      <p:to x="100000" y="90000"/>
                                    </p:animScale>
                                    <p:animScale>
                                      <p:cBhvr>
                                        <p:cTn id="18" dur="249" decel="50000">
                                          <p:stCondLst>
                                            <p:cond delay="2502"/>
                                          </p:stCondLst>
                                        </p:cTn>
                                        <p:tgtEl>
                                          <p:spTgt spid="138242">
                                            <p:bg/>
                                          </p:spTgt>
                                        </p:tgtEl>
                                      </p:cBhvr>
                                      <p:to x="100000" y="100000"/>
                                    </p:animScale>
                                    <p:animScale>
                                      <p:cBhvr>
                                        <p:cTn id="19" dur="39">
                                          <p:stCondLst>
                                            <p:cond delay="2712"/>
                                          </p:stCondLst>
                                        </p:cTn>
                                        <p:tgtEl>
                                          <p:spTgt spid="138242">
                                            <p:bg/>
                                          </p:spTgt>
                                        </p:tgtEl>
                                      </p:cBhvr>
                                      <p:to x="100000" y="95000"/>
                                    </p:animScale>
                                    <p:animScale>
                                      <p:cBhvr>
                                        <p:cTn id="20" dur="249" decel="50000">
                                          <p:stCondLst>
                                            <p:cond delay="2751"/>
                                          </p:stCondLst>
                                        </p:cTn>
                                        <p:tgtEl>
                                          <p:spTgt spid="138242">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iterate type="lt">
                                    <p:tmPct val="0"/>
                                  </p:iterate>
                                  <p:childTnLst>
                                    <p:set>
                                      <p:cBhvr>
                                        <p:cTn id="24" dur="1" fill="hold">
                                          <p:stCondLst>
                                            <p:cond delay="0"/>
                                          </p:stCondLst>
                                        </p:cTn>
                                        <p:tgtEl>
                                          <p:spTgt spid="138242">
                                            <p:txEl>
                                              <p:pRg st="0" end="0"/>
                                            </p:txEl>
                                          </p:spTgt>
                                        </p:tgtEl>
                                        <p:attrNameLst>
                                          <p:attrName>style.visibility</p:attrName>
                                        </p:attrNameLst>
                                      </p:cBhvr>
                                      <p:to>
                                        <p:strVal val="visible"/>
                                      </p:to>
                                    </p:set>
                                    <p:animEffect transition="in" filter="wipe(down)">
                                      <p:cBhvr>
                                        <p:cTn id="25" dur="870">
                                          <p:stCondLst>
                                            <p:cond delay="0"/>
                                          </p:stCondLst>
                                        </p:cTn>
                                        <p:tgtEl>
                                          <p:spTgt spid="138242">
                                            <p:txEl>
                                              <p:pRg st="0" end="0"/>
                                            </p:txEl>
                                          </p:spTgt>
                                        </p:tgtEl>
                                      </p:cBhvr>
                                    </p:animEffect>
                                    <p:anim calcmode="lin" valueType="num">
                                      <p:cBhvr>
                                        <p:cTn id="26" dur="2733" tmFilter="0,0; 0.14,0.36; 0.43,0.73; 0.71,0.91; 1.0,1.0">
                                          <p:stCondLst>
                                            <p:cond delay="0"/>
                                          </p:stCondLst>
                                        </p:cTn>
                                        <p:tgtEl>
                                          <p:spTgt spid="138242">
                                            <p:txEl>
                                              <p:pRg st="0" end="0"/>
                                            </p:txEl>
                                          </p:spTgt>
                                        </p:tgtEl>
                                        <p:attrNameLst>
                                          <p:attrName>ppt_x</p:attrName>
                                        </p:attrNameLst>
                                      </p:cBhvr>
                                      <p:tavLst>
                                        <p:tav tm="0">
                                          <p:val>
                                            <p:strVal val="#ppt_x-0.25"/>
                                          </p:val>
                                        </p:tav>
                                        <p:tav tm="100000">
                                          <p:val>
                                            <p:strVal val="#ppt_x"/>
                                          </p:val>
                                        </p:tav>
                                      </p:tavLst>
                                    </p:anim>
                                    <p:anim calcmode="lin" valueType="num">
                                      <p:cBhvr>
                                        <p:cTn id="27" dur="996" tmFilter="0.0,0.0; 0.25,0.07; 0.50,0.2; 0.75,0.467; 1.0,1.0">
                                          <p:stCondLst>
                                            <p:cond delay="0"/>
                                          </p:stCondLst>
                                        </p:cTn>
                                        <p:tgtEl>
                                          <p:spTgt spid="138242">
                                            <p:txEl>
                                              <p:pRg st="0" end="0"/>
                                            </p:txEl>
                                          </p:spTgt>
                                        </p:tgtEl>
                                        <p:attrNameLst>
                                          <p:attrName>ppt_y</p:attrName>
                                        </p:attrNameLst>
                                      </p:cBhvr>
                                      <p:tavLst>
                                        <p:tav tm="0" fmla="#ppt_y-sin(pi*$)/3">
                                          <p:val>
                                            <p:fltVal val="0.5"/>
                                          </p:val>
                                        </p:tav>
                                        <p:tav tm="100000">
                                          <p:val>
                                            <p:fltVal val="1"/>
                                          </p:val>
                                        </p:tav>
                                      </p:tavLst>
                                    </p:anim>
                                    <p:anim calcmode="lin" valueType="num">
                                      <p:cBhvr>
                                        <p:cTn id="28" dur="996" tmFilter="0, 0; 0.125,0.2665; 0.25,0.4; 0.375,0.465; 0.5,0.5;  0.625,0.535; 0.75,0.6; 0.875,0.7335; 1,1">
                                          <p:stCondLst>
                                            <p:cond delay="996"/>
                                          </p:stCondLst>
                                        </p:cTn>
                                        <p:tgtEl>
                                          <p:spTgt spid="138242">
                                            <p:txEl>
                                              <p:pRg st="0" end="0"/>
                                            </p:txEl>
                                          </p:spTgt>
                                        </p:tgtEl>
                                        <p:attrNameLst>
                                          <p:attrName>ppt_y</p:attrName>
                                        </p:attrNameLst>
                                      </p:cBhvr>
                                      <p:tavLst>
                                        <p:tav tm="0" fmla="#ppt_y-sin(pi*$)/9">
                                          <p:val>
                                            <p:fltVal val="0"/>
                                          </p:val>
                                        </p:tav>
                                        <p:tav tm="100000">
                                          <p:val>
                                            <p:fltVal val="1"/>
                                          </p:val>
                                        </p:tav>
                                      </p:tavLst>
                                    </p:anim>
                                    <p:anim calcmode="lin" valueType="num">
                                      <p:cBhvr>
                                        <p:cTn id="29" dur="498" tmFilter="0, 0; 0.125,0.2665; 0.25,0.4; 0.375,0.465; 0.5,0.5;  0.625,0.535; 0.75,0.6; 0.875,0.7335; 1,1">
                                          <p:stCondLst>
                                            <p:cond delay="1986"/>
                                          </p:stCondLst>
                                        </p:cTn>
                                        <p:tgtEl>
                                          <p:spTgt spid="138242">
                                            <p:txEl>
                                              <p:pRg st="0" end="0"/>
                                            </p:txEl>
                                          </p:spTgt>
                                        </p:tgtEl>
                                        <p:attrNameLst>
                                          <p:attrName>ppt_y</p:attrName>
                                        </p:attrNameLst>
                                      </p:cBhvr>
                                      <p:tavLst>
                                        <p:tav tm="0" fmla="#ppt_y-sin(pi*$)/27">
                                          <p:val>
                                            <p:fltVal val="0"/>
                                          </p:val>
                                        </p:tav>
                                        <p:tav tm="100000">
                                          <p:val>
                                            <p:fltVal val="1"/>
                                          </p:val>
                                        </p:tav>
                                      </p:tavLst>
                                    </p:anim>
                                    <p:anim calcmode="lin" valueType="num">
                                      <p:cBhvr>
                                        <p:cTn id="30" dur="246" tmFilter="0, 0; 0.125,0.2665; 0.25,0.4; 0.375,0.465; 0.5,0.5;  0.625,0.535; 0.75,0.6; 0.875,0.7335; 1,1">
                                          <p:stCondLst>
                                            <p:cond delay="2484"/>
                                          </p:stCondLst>
                                        </p:cTn>
                                        <p:tgtEl>
                                          <p:spTgt spid="138242">
                                            <p:txEl>
                                              <p:pRg st="0" end="0"/>
                                            </p:txEl>
                                          </p:spTgt>
                                        </p:tgtEl>
                                        <p:attrNameLst>
                                          <p:attrName>ppt_y</p:attrName>
                                        </p:attrNameLst>
                                      </p:cBhvr>
                                      <p:tavLst>
                                        <p:tav tm="0" fmla="#ppt_y-sin(pi*$)/81">
                                          <p:val>
                                            <p:fltVal val="0"/>
                                          </p:val>
                                        </p:tav>
                                        <p:tav tm="100000">
                                          <p:val>
                                            <p:fltVal val="1"/>
                                          </p:val>
                                        </p:tav>
                                      </p:tavLst>
                                    </p:anim>
                                    <p:animScale>
                                      <p:cBhvr>
                                        <p:cTn id="31" dur="39">
                                          <p:stCondLst>
                                            <p:cond delay="975"/>
                                          </p:stCondLst>
                                        </p:cTn>
                                        <p:tgtEl>
                                          <p:spTgt spid="138242">
                                            <p:txEl>
                                              <p:pRg st="0" end="0"/>
                                            </p:txEl>
                                          </p:spTgt>
                                        </p:tgtEl>
                                      </p:cBhvr>
                                      <p:to x="100000" y="60000"/>
                                    </p:animScale>
                                    <p:animScale>
                                      <p:cBhvr>
                                        <p:cTn id="32" dur="249" decel="50000">
                                          <p:stCondLst>
                                            <p:cond delay="1014"/>
                                          </p:stCondLst>
                                        </p:cTn>
                                        <p:tgtEl>
                                          <p:spTgt spid="138242">
                                            <p:txEl>
                                              <p:pRg st="0" end="0"/>
                                            </p:txEl>
                                          </p:spTgt>
                                        </p:tgtEl>
                                      </p:cBhvr>
                                      <p:to x="100000" y="100000"/>
                                    </p:animScale>
                                    <p:animScale>
                                      <p:cBhvr>
                                        <p:cTn id="33" dur="39">
                                          <p:stCondLst>
                                            <p:cond delay="1968"/>
                                          </p:stCondLst>
                                        </p:cTn>
                                        <p:tgtEl>
                                          <p:spTgt spid="138242">
                                            <p:txEl>
                                              <p:pRg st="0" end="0"/>
                                            </p:txEl>
                                          </p:spTgt>
                                        </p:tgtEl>
                                      </p:cBhvr>
                                      <p:to x="100000" y="80000"/>
                                    </p:animScale>
                                    <p:animScale>
                                      <p:cBhvr>
                                        <p:cTn id="34" dur="249" decel="50000">
                                          <p:stCondLst>
                                            <p:cond delay="2007"/>
                                          </p:stCondLst>
                                        </p:cTn>
                                        <p:tgtEl>
                                          <p:spTgt spid="138242">
                                            <p:txEl>
                                              <p:pRg st="0" end="0"/>
                                            </p:txEl>
                                          </p:spTgt>
                                        </p:tgtEl>
                                      </p:cBhvr>
                                      <p:to x="100000" y="100000"/>
                                    </p:animScale>
                                    <p:animScale>
                                      <p:cBhvr>
                                        <p:cTn id="35" dur="39">
                                          <p:stCondLst>
                                            <p:cond delay="2463"/>
                                          </p:stCondLst>
                                        </p:cTn>
                                        <p:tgtEl>
                                          <p:spTgt spid="138242">
                                            <p:txEl>
                                              <p:pRg st="0" end="0"/>
                                            </p:txEl>
                                          </p:spTgt>
                                        </p:tgtEl>
                                      </p:cBhvr>
                                      <p:to x="100000" y="90000"/>
                                    </p:animScale>
                                    <p:animScale>
                                      <p:cBhvr>
                                        <p:cTn id="36" dur="249" decel="50000">
                                          <p:stCondLst>
                                            <p:cond delay="2502"/>
                                          </p:stCondLst>
                                        </p:cTn>
                                        <p:tgtEl>
                                          <p:spTgt spid="138242">
                                            <p:txEl>
                                              <p:pRg st="0" end="0"/>
                                            </p:txEl>
                                          </p:spTgt>
                                        </p:tgtEl>
                                      </p:cBhvr>
                                      <p:to x="100000" y="100000"/>
                                    </p:animScale>
                                    <p:animScale>
                                      <p:cBhvr>
                                        <p:cTn id="37" dur="39">
                                          <p:stCondLst>
                                            <p:cond delay="2712"/>
                                          </p:stCondLst>
                                        </p:cTn>
                                        <p:tgtEl>
                                          <p:spTgt spid="138242">
                                            <p:txEl>
                                              <p:pRg st="0" end="0"/>
                                            </p:txEl>
                                          </p:spTgt>
                                        </p:tgtEl>
                                      </p:cBhvr>
                                      <p:to x="100000" y="95000"/>
                                    </p:animScale>
                                    <p:animScale>
                                      <p:cBhvr>
                                        <p:cTn id="38" dur="249" decel="50000">
                                          <p:stCondLst>
                                            <p:cond delay="2751"/>
                                          </p:stCondLst>
                                        </p:cTn>
                                        <p:tgtEl>
                                          <p:spTgt spid="13824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1" nodeType="clickEffect">
                                  <p:stCondLst>
                                    <p:cond delay="0"/>
                                  </p:stCondLst>
                                  <p:iterate type="lt">
                                    <p:tmPct val="0"/>
                                  </p:iterate>
                                  <p:childTnLst>
                                    <p:set>
                                      <p:cBhvr>
                                        <p:cTn id="42" dur="1" fill="hold">
                                          <p:stCondLst>
                                            <p:cond delay="0"/>
                                          </p:stCondLst>
                                        </p:cTn>
                                        <p:tgtEl>
                                          <p:spTgt spid="138242">
                                            <p:txEl>
                                              <p:pRg st="1" end="1"/>
                                            </p:txEl>
                                          </p:spTgt>
                                        </p:tgtEl>
                                        <p:attrNameLst>
                                          <p:attrName>style.visibility</p:attrName>
                                        </p:attrNameLst>
                                      </p:cBhvr>
                                      <p:to>
                                        <p:strVal val="visible"/>
                                      </p:to>
                                    </p:set>
                                    <p:animEffect transition="in" filter="wipe(down)">
                                      <p:cBhvr>
                                        <p:cTn id="43" dur="870">
                                          <p:stCondLst>
                                            <p:cond delay="0"/>
                                          </p:stCondLst>
                                        </p:cTn>
                                        <p:tgtEl>
                                          <p:spTgt spid="138242">
                                            <p:txEl>
                                              <p:pRg st="1" end="1"/>
                                            </p:txEl>
                                          </p:spTgt>
                                        </p:tgtEl>
                                      </p:cBhvr>
                                    </p:animEffect>
                                    <p:anim calcmode="lin" valueType="num">
                                      <p:cBhvr>
                                        <p:cTn id="44" dur="2733" tmFilter="0,0; 0.14,0.36; 0.43,0.73; 0.71,0.91; 1.0,1.0">
                                          <p:stCondLst>
                                            <p:cond delay="0"/>
                                          </p:stCondLst>
                                        </p:cTn>
                                        <p:tgtEl>
                                          <p:spTgt spid="138242">
                                            <p:txEl>
                                              <p:pRg st="1" end="1"/>
                                            </p:txEl>
                                          </p:spTgt>
                                        </p:tgtEl>
                                        <p:attrNameLst>
                                          <p:attrName>ppt_x</p:attrName>
                                        </p:attrNameLst>
                                      </p:cBhvr>
                                      <p:tavLst>
                                        <p:tav tm="0">
                                          <p:val>
                                            <p:strVal val="#ppt_x-0.25"/>
                                          </p:val>
                                        </p:tav>
                                        <p:tav tm="100000">
                                          <p:val>
                                            <p:strVal val="#ppt_x"/>
                                          </p:val>
                                        </p:tav>
                                      </p:tavLst>
                                    </p:anim>
                                    <p:anim calcmode="lin" valueType="num">
                                      <p:cBhvr>
                                        <p:cTn id="45" dur="996" tmFilter="0.0,0.0; 0.25,0.07; 0.50,0.2; 0.75,0.467; 1.0,1.0">
                                          <p:stCondLst>
                                            <p:cond delay="0"/>
                                          </p:stCondLst>
                                        </p:cTn>
                                        <p:tgtEl>
                                          <p:spTgt spid="138242">
                                            <p:txEl>
                                              <p:pRg st="1" end="1"/>
                                            </p:txEl>
                                          </p:spTgt>
                                        </p:tgtEl>
                                        <p:attrNameLst>
                                          <p:attrName>ppt_y</p:attrName>
                                        </p:attrNameLst>
                                      </p:cBhvr>
                                      <p:tavLst>
                                        <p:tav tm="0" fmla="#ppt_y-sin(pi*$)/3">
                                          <p:val>
                                            <p:fltVal val="0.5"/>
                                          </p:val>
                                        </p:tav>
                                        <p:tav tm="100000">
                                          <p:val>
                                            <p:fltVal val="1"/>
                                          </p:val>
                                        </p:tav>
                                      </p:tavLst>
                                    </p:anim>
                                    <p:anim calcmode="lin" valueType="num">
                                      <p:cBhvr>
                                        <p:cTn id="46" dur="996" tmFilter="0, 0; 0.125,0.2665; 0.25,0.4; 0.375,0.465; 0.5,0.5;  0.625,0.535; 0.75,0.6; 0.875,0.7335; 1,1">
                                          <p:stCondLst>
                                            <p:cond delay="996"/>
                                          </p:stCondLst>
                                        </p:cTn>
                                        <p:tgtEl>
                                          <p:spTgt spid="138242">
                                            <p:txEl>
                                              <p:pRg st="1" end="1"/>
                                            </p:txEl>
                                          </p:spTgt>
                                        </p:tgtEl>
                                        <p:attrNameLst>
                                          <p:attrName>ppt_y</p:attrName>
                                        </p:attrNameLst>
                                      </p:cBhvr>
                                      <p:tavLst>
                                        <p:tav tm="0" fmla="#ppt_y-sin(pi*$)/9">
                                          <p:val>
                                            <p:fltVal val="0"/>
                                          </p:val>
                                        </p:tav>
                                        <p:tav tm="100000">
                                          <p:val>
                                            <p:fltVal val="1"/>
                                          </p:val>
                                        </p:tav>
                                      </p:tavLst>
                                    </p:anim>
                                    <p:anim calcmode="lin" valueType="num">
                                      <p:cBhvr>
                                        <p:cTn id="47" dur="498" tmFilter="0, 0; 0.125,0.2665; 0.25,0.4; 0.375,0.465; 0.5,0.5;  0.625,0.535; 0.75,0.6; 0.875,0.7335; 1,1">
                                          <p:stCondLst>
                                            <p:cond delay="1986"/>
                                          </p:stCondLst>
                                        </p:cTn>
                                        <p:tgtEl>
                                          <p:spTgt spid="138242">
                                            <p:txEl>
                                              <p:pRg st="1" end="1"/>
                                            </p:txEl>
                                          </p:spTgt>
                                        </p:tgtEl>
                                        <p:attrNameLst>
                                          <p:attrName>ppt_y</p:attrName>
                                        </p:attrNameLst>
                                      </p:cBhvr>
                                      <p:tavLst>
                                        <p:tav tm="0" fmla="#ppt_y-sin(pi*$)/27">
                                          <p:val>
                                            <p:fltVal val="0"/>
                                          </p:val>
                                        </p:tav>
                                        <p:tav tm="100000">
                                          <p:val>
                                            <p:fltVal val="1"/>
                                          </p:val>
                                        </p:tav>
                                      </p:tavLst>
                                    </p:anim>
                                    <p:anim calcmode="lin" valueType="num">
                                      <p:cBhvr>
                                        <p:cTn id="48" dur="246" tmFilter="0, 0; 0.125,0.2665; 0.25,0.4; 0.375,0.465; 0.5,0.5;  0.625,0.535; 0.75,0.6; 0.875,0.7335; 1,1">
                                          <p:stCondLst>
                                            <p:cond delay="2484"/>
                                          </p:stCondLst>
                                        </p:cTn>
                                        <p:tgtEl>
                                          <p:spTgt spid="138242">
                                            <p:txEl>
                                              <p:pRg st="1" end="1"/>
                                            </p:txEl>
                                          </p:spTgt>
                                        </p:tgtEl>
                                        <p:attrNameLst>
                                          <p:attrName>ppt_y</p:attrName>
                                        </p:attrNameLst>
                                      </p:cBhvr>
                                      <p:tavLst>
                                        <p:tav tm="0" fmla="#ppt_y-sin(pi*$)/81">
                                          <p:val>
                                            <p:fltVal val="0"/>
                                          </p:val>
                                        </p:tav>
                                        <p:tav tm="100000">
                                          <p:val>
                                            <p:fltVal val="1"/>
                                          </p:val>
                                        </p:tav>
                                      </p:tavLst>
                                    </p:anim>
                                    <p:animScale>
                                      <p:cBhvr>
                                        <p:cTn id="49" dur="39">
                                          <p:stCondLst>
                                            <p:cond delay="975"/>
                                          </p:stCondLst>
                                        </p:cTn>
                                        <p:tgtEl>
                                          <p:spTgt spid="138242">
                                            <p:txEl>
                                              <p:pRg st="1" end="1"/>
                                            </p:txEl>
                                          </p:spTgt>
                                        </p:tgtEl>
                                      </p:cBhvr>
                                      <p:to x="100000" y="60000"/>
                                    </p:animScale>
                                    <p:animScale>
                                      <p:cBhvr>
                                        <p:cTn id="50" dur="249" decel="50000">
                                          <p:stCondLst>
                                            <p:cond delay="1014"/>
                                          </p:stCondLst>
                                        </p:cTn>
                                        <p:tgtEl>
                                          <p:spTgt spid="138242">
                                            <p:txEl>
                                              <p:pRg st="1" end="1"/>
                                            </p:txEl>
                                          </p:spTgt>
                                        </p:tgtEl>
                                      </p:cBhvr>
                                      <p:to x="100000" y="100000"/>
                                    </p:animScale>
                                    <p:animScale>
                                      <p:cBhvr>
                                        <p:cTn id="51" dur="39">
                                          <p:stCondLst>
                                            <p:cond delay="1968"/>
                                          </p:stCondLst>
                                        </p:cTn>
                                        <p:tgtEl>
                                          <p:spTgt spid="138242">
                                            <p:txEl>
                                              <p:pRg st="1" end="1"/>
                                            </p:txEl>
                                          </p:spTgt>
                                        </p:tgtEl>
                                      </p:cBhvr>
                                      <p:to x="100000" y="80000"/>
                                    </p:animScale>
                                    <p:animScale>
                                      <p:cBhvr>
                                        <p:cTn id="52" dur="249" decel="50000">
                                          <p:stCondLst>
                                            <p:cond delay="2007"/>
                                          </p:stCondLst>
                                        </p:cTn>
                                        <p:tgtEl>
                                          <p:spTgt spid="138242">
                                            <p:txEl>
                                              <p:pRg st="1" end="1"/>
                                            </p:txEl>
                                          </p:spTgt>
                                        </p:tgtEl>
                                      </p:cBhvr>
                                      <p:to x="100000" y="100000"/>
                                    </p:animScale>
                                    <p:animScale>
                                      <p:cBhvr>
                                        <p:cTn id="53" dur="39">
                                          <p:stCondLst>
                                            <p:cond delay="2463"/>
                                          </p:stCondLst>
                                        </p:cTn>
                                        <p:tgtEl>
                                          <p:spTgt spid="138242">
                                            <p:txEl>
                                              <p:pRg st="1" end="1"/>
                                            </p:txEl>
                                          </p:spTgt>
                                        </p:tgtEl>
                                      </p:cBhvr>
                                      <p:to x="100000" y="90000"/>
                                    </p:animScale>
                                    <p:animScale>
                                      <p:cBhvr>
                                        <p:cTn id="54" dur="249" decel="50000">
                                          <p:stCondLst>
                                            <p:cond delay="2502"/>
                                          </p:stCondLst>
                                        </p:cTn>
                                        <p:tgtEl>
                                          <p:spTgt spid="138242">
                                            <p:txEl>
                                              <p:pRg st="1" end="1"/>
                                            </p:txEl>
                                          </p:spTgt>
                                        </p:tgtEl>
                                      </p:cBhvr>
                                      <p:to x="100000" y="100000"/>
                                    </p:animScale>
                                    <p:animScale>
                                      <p:cBhvr>
                                        <p:cTn id="55" dur="39">
                                          <p:stCondLst>
                                            <p:cond delay="2712"/>
                                          </p:stCondLst>
                                        </p:cTn>
                                        <p:tgtEl>
                                          <p:spTgt spid="138242">
                                            <p:txEl>
                                              <p:pRg st="1" end="1"/>
                                            </p:txEl>
                                          </p:spTgt>
                                        </p:tgtEl>
                                      </p:cBhvr>
                                      <p:to x="100000" y="95000"/>
                                    </p:animScale>
                                    <p:animScale>
                                      <p:cBhvr>
                                        <p:cTn id="56" dur="249" decel="50000">
                                          <p:stCondLst>
                                            <p:cond delay="2751"/>
                                          </p:stCondLst>
                                        </p:cTn>
                                        <p:tgtEl>
                                          <p:spTgt spid="13824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1" nodeType="clickEffect">
                                  <p:stCondLst>
                                    <p:cond delay="0"/>
                                  </p:stCondLst>
                                  <p:iterate type="lt">
                                    <p:tmPct val="0"/>
                                  </p:iterate>
                                  <p:childTnLst>
                                    <p:set>
                                      <p:cBhvr>
                                        <p:cTn id="60" dur="1" fill="hold">
                                          <p:stCondLst>
                                            <p:cond delay="0"/>
                                          </p:stCondLst>
                                        </p:cTn>
                                        <p:tgtEl>
                                          <p:spTgt spid="138242">
                                            <p:txEl>
                                              <p:pRg st="2" end="2"/>
                                            </p:txEl>
                                          </p:spTgt>
                                        </p:tgtEl>
                                        <p:attrNameLst>
                                          <p:attrName>style.visibility</p:attrName>
                                        </p:attrNameLst>
                                      </p:cBhvr>
                                      <p:to>
                                        <p:strVal val="visible"/>
                                      </p:to>
                                    </p:set>
                                    <p:animEffect transition="in" filter="wipe(down)">
                                      <p:cBhvr>
                                        <p:cTn id="61" dur="870">
                                          <p:stCondLst>
                                            <p:cond delay="0"/>
                                          </p:stCondLst>
                                        </p:cTn>
                                        <p:tgtEl>
                                          <p:spTgt spid="138242">
                                            <p:txEl>
                                              <p:pRg st="2" end="2"/>
                                            </p:txEl>
                                          </p:spTgt>
                                        </p:tgtEl>
                                      </p:cBhvr>
                                    </p:animEffect>
                                    <p:anim calcmode="lin" valueType="num">
                                      <p:cBhvr>
                                        <p:cTn id="62" dur="2733" tmFilter="0,0; 0.14,0.36; 0.43,0.73; 0.71,0.91; 1.0,1.0">
                                          <p:stCondLst>
                                            <p:cond delay="0"/>
                                          </p:stCondLst>
                                        </p:cTn>
                                        <p:tgtEl>
                                          <p:spTgt spid="138242">
                                            <p:txEl>
                                              <p:pRg st="2" end="2"/>
                                            </p:txEl>
                                          </p:spTgt>
                                        </p:tgtEl>
                                        <p:attrNameLst>
                                          <p:attrName>ppt_x</p:attrName>
                                        </p:attrNameLst>
                                      </p:cBhvr>
                                      <p:tavLst>
                                        <p:tav tm="0">
                                          <p:val>
                                            <p:strVal val="#ppt_x-0.25"/>
                                          </p:val>
                                        </p:tav>
                                        <p:tav tm="100000">
                                          <p:val>
                                            <p:strVal val="#ppt_x"/>
                                          </p:val>
                                        </p:tav>
                                      </p:tavLst>
                                    </p:anim>
                                    <p:anim calcmode="lin" valueType="num">
                                      <p:cBhvr>
                                        <p:cTn id="63" dur="996" tmFilter="0.0,0.0; 0.25,0.07; 0.50,0.2; 0.75,0.467; 1.0,1.0">
                                          <p:stCondLst>
                                            <p:cond delay="0"/>
                                          </p:stCondLst>
                                        </p:cTn>
                                        <p:tgtEl>
                                          <p:spTgt spid="138242">
                                            <p:txEl>
                                              <p:pRg st="2" end="2"/>
                                            </p:txEl>
                                          </p:spTgt>
                                        </p:tgtEl>
                                        <p:attrNameLst>
                                          <p:attrName>ppt_y</p:attrName>
                                        </p:attrNameLst>
                                      </p:cBhvr>
                                      <p:tavLst>
                                        <p:tav tm="0" fmla="#ppt_y-sin(pi*$)/3">
                                          <p:val>
                                            <p:fltVal val="0.5"/>
                                          </p:val>
                                        </p:tav>
                                        <p:tav tm="100000">
                                          <p:val>
                                            <p:fltVal val="1"/>
                                          </p:val>
                                        </p:tav>
                                      </p:tavLst>
                                    </p:anim>
                                    <p:anim calcmode="lin" valueType="num">
                                      <p:cBhvr>
                                        <p:cTn id="64" dur="996" tmFilter="0, 0; 0.125,0.2665; 0.25,0.4; 0.375,0.465; 0.5,0.5;  0.625,0.535; 0.75,0.6; 0.875,0.7335; 1,1">
                                          <p:stCondLst>
                                            <p:cond delay="996"/>
                                          </p:stCondLst>
                                        </p:cTn>
                                        <p:tgtEl>
                                          <p:spTgt spid="138242">
                                            <p:txEl>
                                              <p:pRg st="2" end="2"/>
                                            </p:txEl>
                                          </p:spTgt>
                                        </p:tgtEl>
                                        <p:attrNameLst>
                                          <p:attrName>ppt_y</p:attrName>
                                        </p:attrNameLst>
                                      </p:cBhvr>
                                      <p:tavLst>
                                        <p:tav tm="0" fmla="#ppt_y-sin(pi*$)/9">
                                          <p:val>
                                            <p:fltVal val="0"/>
                                          </p:val>
                                        </p:tav>
                                        <p:tav tm="100000">
                                          <p:val>
                                            <p:fltVal val="1"/>
                                          </p:val>
                                        </p:tav>
                                      </p:tavLst>
                                    </p:anim>
                                    <p:anim calcmode="lin" valueType="num">
                                      <p:cBhvr>
                                        <p:cTn id="65" dur="498" tmFilter="0, 0; 0.125,0.2665; 0.25,0.4; 0.375,0.465; 0.5,0.5;  0.625,0.535; 0.75,0.6; 0.875,0.7335; 1,1">
                                          <p:stCondLst>
                                            <p:cond delay="1986"/>
                                          </p:stCondLst>
                                        </p:cTn>
                                        <p:tgtEl>
                                          <p:spTgt spid="138242">
                                            <p:txEl>
                                              <p:pRg st="2" end="2"/>
                                            </p:txEl>
                                          </p:spTgt>
                                        </p:tgtEl>
                                        <p:attrNameLst>
                                          <p:attrName>ppt_y</p:attrName>
                                        </p:attrNameLst>
                                      </p:cBhvr>
                                      <p:tavLst>
                                        <p:tav tm="0" fmla="#ppt_y-sin(pi*$)/27">
                                          <p:val>
                                            <p:fltVal val="0"/>
                                          </p:val>
                                        </p:tav>
                                        <p:tav tm="100000">
                                          <p:val>
                                            <p:fltVal val="1"/>
                                          </p:val>
                                        </p:tav>
                                      </p:tavLst>
                                    </p:anim>
                                    <p:anim calcmode="lin" valueType="num">
                                      <p:cBhvr>
                                        <p:cTn id="66" dur="246" tmFilter="0, 0; 0.125,0.2665; 0.25,0.4; 0.375,0.465; 0.5,0.5;  0.625,0.535; 0.75,0.6; 0.875,0.7335; 1,1">
                                          <p:stCondLst>
                                            <p:cond delay="2484"/>
                                          </p:stCondLst>
                                        </p:cTn>
                                        <p:tgtEl>
                                          <p:spTgt spid="138242">
                                            <p:txEl>
                                              <p:pRg st="2" end="2"/>
                                            </p:txEl>
                                          </p:spTgt>
                                        </p:tgtEl>
                                        <p:attrNameLst>
                                          <p:attrName>ppt_y</p:attrName>
                                        </p:attrNameLst>
                                      </p:cBhvr>
                                      <p:tavLst>
                                        <p:tav tm="0" fmla="#ppt_y-sin(pi*$)/81">
                                          <p:val>
                                            <p:fltVal val="0"/>
                                          </p:val>
                                        </p:tav>
                                        <p:tav tm="100000">
                                          <p:val>
                                            <p:fltVal val="1"/>
                                          </p:val>
                                        </p:tav>
                                      </p:tavLst>
                                    </p:anim>
                                    <p:animScale>
                                      <p:cBhvr>
                                        <p:cTn id="67" dur="39">
                                          <p:stCondLst>
                                            <p:cond delay="975"/>
                                          </p:stCondLst>
                                        </p:cTn>
                                        <p:tgtEl>
                                          <p:spTgt spid="138242">
                                            <p:txEl>
                                              <p:pRg st="2" end="2"/>
                                            </p:txEl>
                                          </p:spTgt>
                                        </p:tgtEl>
                                      </p:cBhvr>
                                      <p:to x="100000" y="60000"/>
                                    </p:animScale>
                                    <p:animScale>
                                      <p:cBhvr>
                                        <p:cTn id="68" dur="249" decel="50000">
                                          <p:stCondLst>
                                            <p:cond delay="1014"/>
                                          </p:stCondLst>
                                        </p:cTn>
                                        <p:tgtEl>
                                          <p:spTgt spid="138242">
                                            <p:txEl>
                                              <p:pRg st="2" end="2"/>
                                            </p:txEl>
                                          </p:spTgt>
                                        </p:tgtEl>
                                      </p:cBhvr>
                                      <p:to x="100000" y="100000"/>
                                    </p:animScale>
                                    <p:animScale>
                                      <p:cBhvr>
                                        <p:cTn id="69" dur="39">
                                          <p:stCondLst>
                                            <p:cond delay="1968"/>
                                          </p:stCondLst>
                                        </p:cTn>
                                        <p:tgtEl>
                                          <p:spTgt spid="138242">
                                            <p:txEl>
                                              <p:pRg st="2" end="2"/>
                                            </p:txEl>
                                          </p:spTgt>
                                        </p:tgtEl>
                                      </p:cBhvr>
                                      <p:to x="100000" y="80000"/>
                                    </p:animScale>
                                    <p:animScale>
                                      <p:cBhvr>
                                        <p:cTn id="70" dur="249" decel="50000">
                                          <p:stCondLst>
                                            <p:cond delay="2007"/>
                                          </p:stCondLst>
                                        </p:cTn>
                                        <p:tgtEl>
                                          <p:spTgt spid="138242">
                                            <p:txEl>
                                              <p:pRg st="2" end="2"/>
                                            </p:txEl>
                                          </p:spTgt>
                                        </p:tgtEl>
                                      </p:cBhvr>
                                      <p:to x="100000" y="100000"/>
                                    </p:animScale>
                                    <p:animScale>
                                      <p:cBhvr>
                                        <p:cTn id="71" dur="39">
                                          <p:stCondLst>
                                            <p:cond delay="2463"/>
                                          </p:stCondLst>
                                        </p:cTn>
                                        <p:tgtEl>
                                          <p:spTgt spid="138242">
                                            <p:txEl>
                                              <p:pRg st="2" end="2"/>
                                            </p:txEl>
                                          </p:spTgt>
                                        </p:tgtEl>
                                      </p:cBhvr>
                                      <p:to x="100000" y="90000"/>
                                    </p:animScale>
                                    <p:animScale>
                                      <p:cBhvr>
                                        <p:cTn id="72" dur="249" decel="50000">
                                          <p:stCondLst>
                                            <p:cond delay="2502"/>
                                          </p:stCondLst>
                                        </p:cTn>
                                        <p:tgtEl>
                                          <p:spTgt spid="138242">
                                            <p:txEl>
                                              <p:pRg st="2" end="2"/>
                                            </p:txEl>
                                          </p:spTgt>
                                        </p:tgtEl>
                                      </p:cBhvr>
                                      <p:to x="100000" y="100000"/>
                                    </p:animScale>
                                    <p:animScale>
                                      <p:cBhvr>
                                        <p:cTn id="73" dur="39">
                                          <p:stCondLst>
                                            <p:cond delay="2712"/>
                                          </p:stCondLst>
                                        </p:cTn>
                                        <p:tgtEl>
                                          <p:spTgt spid="138242">
                                            <p:txEl>
                                              <p:pRg st="2" end="2"/>
                                            </p:txEl>
                                          </p:spTgt>
                                        </p:tgtEl>
                                      </p:cBhvr>
                                      <p:to x="100000" y="95000"/>
                                    </p:animScale>
                                    <p:animScale>
                                      <p:cBhvr>
                                        <p:cTn id="74" dur="249" decel="50000">
                                          <p:stCondLst>
                                            <p:cond delay="2751"/>
                                          </p:stCondLst>
                                        </p:cTn>
                                        <p:tgtEl>
                                          <p:spTgt spid="13824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1" build="p"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descr="Bouquet"/>
          <p:cNvSpPr>
            <a:spLocks noGrp="1" noChangeArrowheads="1"/>
          </p:cNvSpPr>
          <p:nvPr>
            <p:ph type="title"/>
          </p:nvPr>
        </p:nvSpPr>
        <p:spPr>
          <a:blipFill dpi="0" rotWithShape="1">
            <a:blip r:embed="rId2"/>
            <a:srcRect/>
            <a:tile tx="0" ty="0" sx="100000" sy="100000" flip="none" algn="tl"/>
          </a:blipFill>
        </p:spPr>
        <p:txBody>
          <a:bodyPr/>
          <a:lstStyle/>
          <a:p>
            <a:r>
              <a:rPr lang="fa-IR" b="1">
                <a:solidFill>
                  <a:srgbClr val="FF0000"/>
                </a:solidFill>
              </a:rPr>
              <a:t>درمان اختلال فشار روانی  پس آسیبی :</a:t>
            </a:r>
            <a:r>
              <a:rPr lang="en-US">
                <a:solidFill>
                  <a:srgbClr val="FF0000"/>
                </a:solidFill>
              </a:rPr>
              <a:t> </a:t>
            </a:r>
          </a:p>
        </p:txBody>
      </p:sp>
      <p:sp>
        <p:nvSpPr>
          <p:cNvPr id="140291" name="Rectangle 3" descr="Pink tissue paper"/>
          <p:cNvSpPr>
            <a:spLocks noGrp="1" noChangeArrowheads="1"/>
          </p:cNvSpPr>
          <p:nvPr>
            <p:ph type="body" idx="1"/>
          </p:nvPr>
        </p:nvSpPr>
        <p:spPr>
          <a:blipFill dpi="0" rotWithShape="1">
            <a:blip r:embed="rId3"/>
            <a:srcRect/>
            <a:tile tx="0" ty="0" sx="100000" sy="100000" flip="none" algn="tl"/>
          </a:blipFill>
        </p:spPr>
        <p:txBody>
          <a:bodyPr/>
          <a:lstStyle/>
          <a:p>
            <a:pPr algn="just"/>
            <a:r>
              <a:rPr lang="fa-IR" b="1">
                <a:solidFill>
                  <a:srgbClr val="0000FF"/>
                </a:solidFill>
              </a:rPr>
              <a:t>اهمیت نظریات فروید و پیرژانه</a:t>
            </a:r>
            <a:endParaRPr lang="en-US" b="1">
              <a:solidFill>
                <a:srgbClr val="0000FF"/>
              </a:solidFill>
            </a:endParaRPr>
          </a:p>
          <a:p>
            <a:pPr algn="just"/>
            <a:r>
              <a:rPr lang="fa-IR">
                <a:solidFill>
                  <a:srgbClr val="0000FF"/>
                </a:solidFill>
              </a:rPr>
              <a:t>آ</a:t>
            </a:r>
            <a:r>
              <a:rPr lang="fa-IR" b="1">
                <a:solidFill>
                  <a:srgbClr val="0000FF"/>
                </a:solidFill>
              </a:rPr>
              <a:t>گاهسازی از فشار روانی در لحظات بحرانی و مشاوره سوگ</a:t>
            </a:r>
            <a:r>
              <a:rPr lang="en-US" b="1">
                <a:solidFill>
                  <a:srgbClr val="0000FF"/>
                </a:solidFill>
              </a:rPr>
              <a:t>  </a:t>
            </a:r>
            <a:r>
              <a:rPr lang="fa-IR" b="1">
                <a:solidFill>
                  <a:srgbClr val="0000FF"/>
                </a:solidFill>
              </a:rPr>
              <a:t> توسط تیم بهداشت روانی</a:t>
            </a:r>
          </a:p>
          <a:p>
            <a:pPr algn="just"/>
            <a:r>
              <a:rPr lang="fa-IR" b="1">
                <a:solidFill>
                  <a:srgbClr val="0000FF"/>
                </a:solidFill>
              </a:rPr>
              <a:t>بهترین خدمت به افراد بعد از این فاجعه : حمایت اجتماعی از سوی خانواده و جامعه .</a:t>
            </a:r>
          </a:p>
          <a:p>
            <a:pPr algn="just"/>
            <a:r>
              <a:rPr lang="fa-IR" b="1">
                <a:solidFill>
                  <a:srgbClr val="0000FF"/>
                </a:solidFill>
              </a:rPr>
              <a:t>فاصله گذاری میان واقعه و درمان</a:t>
            </a:r>
          </a:p>
          <a:p>
            <a:pPr algn="just"/>
            <a:endParaRPr lang="en-US" b="1">
              <a:solidFill>
                <a:srgbClr val="0000FF"/>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descr="Newsprint"/>
          <p:cNvSpPr>
            <a:spLocks noGrp="1" noChangeArrowheads="1"/>
          </p:cNvSpPr>
          <p:nvPr>
            <p:ph type="body" idx="1"/>
          </p:nvPr>
        </p:nvSpPr>
        <p:spPr>
          <a:xfrm>
            <a:off x="179388" y="981075"/>
            <a:ext cx="8893175" cy="5616575"/>
          </a:xfrm>
          <a:blipFill dpi="0" rotWithShape="1">
            <a:blip r:embed="rId2"/>
            <a:srcRect/>
            <a:tile tx="0" ty="0" sx="100000" sy="100000" flip="none" algn="tl"/>
          </a:blipFill>
          <a:ln>
            <a:solidFill>
              <a:srgbClr val="FF0000"/>
            </a:solidFill>
          </a:ln>
        </p:spPr>
        <p:txBody>
          <a:bodyPr/>
          <a:lstStyle/>
          <a:p>
            <a:pPr algn="just"/>
            <a:r>
              <a:rPr lang="fa-IR" b="1">
                <a:solidFill>
                  <a:srgbClr val="990000"/>
                </a:solidFill>
                <a:effectLst>
                  <a:outerShdw blurRad="38100" dist="38100" dir="2700000" algn="tl">
                    <a:srgbClr val="C0C0C0"/>
                  </a:outerShdw>
                </a:effectLst>
              </a:rPr>
              <a:t>رویکردهای متعلق به دوران جنگ:</a:t>
            </a:r>
            <a:r>
              <a:rPr lang="fa-IR">
                <a:solidFill>
                  <a:srgbClr val="990000"/>
                </a:solidFill>
              </a:rPr>
              <a:t> </a:t>
            </a:r>
          </a:p>
          <a:p>
            <a:pPr algn="just"/>
            <a:r>
              <a:rPr lang="fa-IR" b="1">
                <a:solidFill>
                  <a:srgbClr val="990099"/>
                </a:solidFill>
              </a:rPr>
              <a:t>رویکرد شناختی و رفتاری:</a:t>
            </a:r>
          </a:p>
          <a:p>
            <a:pPr algn="just"/>
            <a:r>
              <a:rPr lang="fa-IR" b="1">
                <a:solidFill>
                  <a:srgbClr val="990099"/>
                </a:solidFill>
              </a:rPr>
              <a:t> اصل بنیادی رفتار درمانی=&gt; مواجهه با چیزی که بیمار شدیداً از ان دوری می کند.</a:t>
            </a:r>
          </a:p>
          <a:p>
            <a:pPr algn="just"/>
            <a:r>
              <a:rPr lang="fa-IR" b="1">
                <a:solidFill>
                  <a:srgbClr val="990099"/>
                </a:solidFill>
              </a:rPr>
              <a:t>تاثیر مواجهه در درمان اختلال </a:t>
            </a:r>
            <a:r>
              <a:rPr lang="en-US" b="1">
                <a:solidFill>
                  <a:srgbClr val="990099"/>
                </a:solidFill>
              </a:rPr>
              <a:t>PTSD</a:t>
            </a:r>
          </a:p>
          <a:p>
            <a:pPr algn="just"/>
            <a:r>
              <a:rPr lang="fa-IR" b="1">
                <a:solidFill>
                  <a:srgbClr val="990099"/>
                </a:solidFill>
              </a:rPr>
              <a:t>رویکرد چند وجهی به درمان(آرمیدگی،عقلانی-هیجانی،آموزش مساله گشایی)</a:t>
            </a:r>
            <a:endParaRPr lang="en-US" b="1">
              <a:solidFill>
                <a:srgbClr val="990099"/>
              </a:solidFill>
            </a:endParaRPr>
          </a:p>
        </p:txBody>
      </p:sp>
      <p:pic>
        <p:nvPicPr>
          <p:cNvPr id="141315"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1314">
                                            <p:bg/>
                                          </p:spTgt>
                                        </p:tgtEl>
                                        <p:attrNameLst>
                                          <p:attrName>style.visibility</p:attrName>
                                        </p:attrNameLst>
                                      </p:cBhvr>
                                      <p:to>
                                        <p:strVal val="visible"/>
                                      </p:to>
                                    </p:set>
                                    <p:anim calcmode="lin" valueType="num">
                                      <p:cBhvr>
                                        <p:cTn id="7" dur="2000" fill="hold"/>
                                        <p:tgtEl>
                                          <p:spTgt spid="141314">
                                            <p:bg/>
                                          </p:spTgt>
                                        </p:tgtEl>
                                        <p:attrNameLst>
                                          <p:attrName>ppt_w</p:attrName>
                                        </p:attrNameLst>
                                      </p:cBhvr>
                                      <p:tavLst>
                                        <p:tav tm="0">
                                          <p:val>
                                            <p:strVal val="#ppt_w*0.05"/>
                                          </p:val>
                                        </p:tav>
                                        <p:tav tm="100000">
                                          <p:val>
                                            <p:strVal val="#ppt_w"/>
                                          </p:val>
                                        </p:tav>
                                      </p:tavLst>
                                    </p:anim>
                                    <p:anim calcmode="lin" valueType="num">
                                      <p:cBhvr>
                                        <p:cTn id="8" dur="2000" fill="hold"/>
                                        <p:tgtEl>
                                          <p:spTgt spid="141314">
                                            <p:bg/>
                                          </p:spTgt>
                                        </p:tgtEl>
                                        <p:attrNameLst>
                                          <p:attrName>ppt_h</p:attrName>
                                        </p:attrNameLst>
                                      </p:cBhvr>
                                      <p:tavLst>
                                        <p:tav tm="0">
                                          <p:val>
                                            <p:strVal val="#ppt_h"/>
                                          </p:val>
                                        </p:tav>
                                        <p:tav tm="100000">
                                          <p:val>
                                            <p:strVal val="#ppt_h"/>
                                          </p:val>
                                        </p:tav>
                                      </p:tavLst>
                                    </p:anim>
                                    <p:anim calcmode="lin" valueType="num">
                                      <p:cBhvr>
                                        <p:cTn id="9" dur="2000" fill="hold"/>
                                        <p:tgtEl>
                                          <p:spTgt spid="141314">
                                            <p:bg/>
                                          </p:spTgt>
                                        </p:tgtEl>
                                        <p:attrNameLst>
                                          <p:attrName>ppt_x</p:attrName>
                                        </p:attrNameLst>
                                      </p:cBhvr>
                                      <p:tavLst>
                                        <p:tav tm="0">
                                          <p:val>
                                            <p:strVal val="#ppt_x-.2"/>
                                          </p:val>
                                        </p:tav>
                                        <p:tav tm="100000">
                                          <p:val>
                                            <p:strVal val="#ppt_x"/>
                                          </p:val>
                                        </p:tav>
                                      </p:tavLst>
                                    </p:anim>
                                    <p:anim calcmode="lin" valueType="num">
                                      <p:cBhvr>
                                        <p:cTn id="10" dur="2000" fill="hold"/>
                                        <p:tgtEl>
                                          <p:spTgt spid="141314">
                                            <p:bg/>
                                          </p:spTgt>
                                        </p:tgtEl>
                                        <p:attrNameLst>
                                          <p:attrName>ppt_y</p:attrName>
                                        </p:attrNameLst>
                                      </p:cBhvr>
                                      <p:tavLst>
                                        <p:tav tm="0">
                                          <p:val>
                                            <p:strVal val="#ppt_y"/>
                                          </p:val>
                                        </p:tav>
                                        <p:tav tm="100000">
                                          <p:val>
                                            <p:strVal val="#ppt_y"/>
                                          </p:val>
                                        </p:tav>
                                      </p:tavLst>
                                    </p:anim>
                                    <p:animEffect transition="in" filter="fade">
                                      <p:cBhvr>
                                        <p:cTn id="11" dur="2000"/>
                                        <p:tgtEl>
                                          <p:spTgt spid="141314">
                                            <p:bg/>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41314">
                                            <p:txEl>
                                              <p:pRg st="0" end="0"/>
                                            </p:txEl>
                                          </p:spTgt>
                                        </p:tgtEl>
                                        <p:attrNameLst>
                                          <p:attrName>style.visibility</p:attrName>
                                        </p:attrNameLst>
                                      </p:cBhvr>
                                      <p:to>
                                        <p:strVal val="visible"/>
                                      </p:to>
                                    </p:set>
                                    <p:anim calcmode="lin" valueType="num">
                                      <p:cBhvr>
                                        <p:cTn id="16" dur="2000" fill="hold"/>
                                        <p:tgtEl>
                                          <p:spTgt spid="141314">
                                            <p:txEl>
                                              <p:pRg st="0" end="0"/>
                                            </p:txEl>
                                          </p:spTgt>
                                        </p:tgtEl>
                                        <p:attrNameLst>
                                          <p:attrName>ppt_w</p:attrName>
                                        </p:attrNameLst>
                                      </p:cBhvr>
                                      <p:tavLst>
                                        <p:tav tm="0">
                                          <p:val>
                                            <p:strVal val="#ppt_w*0.05"/>
                                          </p:val>
                                        </p:tav>
                                        <p:tav tm="100000">
                                          <p:val>
                                            <p:strVal val="#ppt_w"/>
                                          </p:val>
                                        </p:tav>
                                      </p:tavLst>
                                    </p:anim>
                                    <p:anim calcmode="lin" valueType="num">
                                      <p:cBhvr>
                                        <p:cTn id="17" dur="2000" fill="hold"/>
                                        <p:tgtEl>
                                          <p:spTgt spid="141314">
                                            <p:txEl>
                                              <p:pRg st="0" end="0"/>
                                            </p:txEl>
                                          </p:spTgt>
                                        </p:tgtEl>
                                        <p:attrNameLst>
                                          <p:attrName>ppt_h</p:attrName>
                                        </p:attrNameLst>
                                      </p:cBhvr>
                                      <p:tavLst>
                                        <p:tav tm="0">
                                          <p:val>
                                            <p:strVal val="#ppt_h"/>
                                          </p:val>
                                        </p:tav>
                                        <p:tav tm="100000">
                                          <p:val>
                                            <p:strVal val="#ppt_h"/>
                                          </p:val>
                                        </p:tav>
                                      </p:tavLst>
                                    </p:anim>
                                    <p:anim calcmode="lin" valueType="num">
                                      <p:cBhvr>
                                        <p:cTn id="18" dur="2000" fill="hold"/>
                                        <p:tgtEl>
                                          <p:spTgt spid="141314">
                                            <p:txEl>
                                              <p:pRg st="0" end="0"/>
                                            </p:txEl>
                                          </p:spTgt>
                                        </p:tgtEl>
                                        <p:attrNameLst>
                                          <p:attrName>ppt_x</p:attrName>
                                        </p:attrNameLst>
                                      </p:cBhvr>
                                      <p:tavLst>
                                        <p:tav tm="0">
                                          <p:val>
                                            <p:strVal val="#ppt_x-.2"/>
                                          </p:val>
                                        </p:tav>
                                        <p:tav tm="100000">
                                          <p:val>
                                            <p:strVal val="#ppt_x"/>
                                          </p:val>
                                        </p:tav>
                                      </p:tavLst>
                                    </p:anim>
                                    <p:anim calcmode="lin" valueType="num">
                                      <p:cBhvr>
                                        <p:cTn id="19" dur="2000" fill="hold"/>
                                        <p:tgtEl>
                                          <p:spTgt spid="141314">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1413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41314">
                                            <p:txEl>
                                              <p:pRg st="1" end="1"/>
                                            </p:txEl>
                                          </p:spTgt>
                                        </p:tgtEl>
                                        <p:attrNameLst>
                                          <p:attrName>style.visibility</p:attrName>
                                        </p:attrNameLst>
                                      </p:cBhvr>
                                      <p:to>
                                        <p:strVal val="visible"/>
                                      </p:to>
                                    </p:set>
                                    <p:anim calcmode="lin" valueType="num">
                                      <p:cBhvr>
                                        <p:cTn id="25" dur="2000" fill="hold"/>
                                        <p:tgtEl>
                                          <p:spTgt spid="141314">
                                            <p:txEl>
                                              <p:pRg st="1" end="1"/>
                                            </p:txEl>
                                          </p:spTgt>
                                        </p:tgtEl>
                                        <p:attrNameLst>
                                          <p:attrName>ppt_w</p:attrName>
                                        </p:attrNameLst>
                                      </p:cBhvr>
                                      <p:tavLst>
                                        <p:tav tm="0">
                                          <p:val>
                                            <p:strVal val="#ppt_w*0.05"/>
                                          </p:val>
                                        </p:tav>
                                        <p:tav tm="100000">
                                          <p:val>
                                            <p:strVal val="#ppt_w"/>
                                          </p:val>
                                        </p:tav>
                                      </p:tavLst>
                                    </p:anim>
                                    <p:anim calcmode="lin" valueType="num">
                                      <p:cBhvr>
                                        <p:cTn id="26" dur="2000" fill="hold"/>
                                        <p:tgtEl>
                                          <p:spTgt spid="141314">
                                            <p:txEl>
                                              <p:pRg st="1" end="1"/>
                                            </p:txEl>
                                          </p:spTgt>
                                        </p:tgtEl>
                                        <p:attrNameLst>
                                          <p:attrName>ppt_h</p:attrName>
                                        </p:attrNameLst>
                                      </p:cBhvr>
                                      <p:tavLst>
                                        <p:tav tm="0">
                                          <p:val>
                                            <p:strVal val="#ppt_h"/>
                                          </p:val>
                                        </p:tav>
                                        <p:tav tm="100000">
                                          <p:val>
                                            <p:strVal val="#ppt_h"/>
                                          </p:val>
                                        </p:tav>
                                      </p:tavLst>
                                    </p:anim>
                                    <p:anim calcmode="lin" valueType="num">
                                      <p:cBhvr>
                                        <p:cTn id="27" dur="2000" fill="hold"/>
                                        <p:tgtEl>
                                          <p:spTgt spid="141314">
                                            <p:txEl>
                                              <p:pRg st="1" end="1"/>
                                            </p:txEl>
                                          </p:spTgt>
                                        </p:tgtEl>
                                        <p:attrNameLst>
                                          <p:attrName>ppt_x</p:attrName>
                                        </p:attrNameLst>
                                      </p:cBhvr>
                                      <p:tavLst>
                                        <p:tav tm="0">
                                          <p:val>
                                            <p:strVal val="#ppt_x-.2"/>
                                          </p:val>
                                        </p:tav>
                                        <p:tav tm="100000">
                                          <p:val>
                                            <p:strVal val="#ppt_x"/>
                                          </p:val>
                                        </p:tav>
                                      </p:tavLst>
                                    </p:anim>
                                    <p:anim calcmode="lin" valueType="num">
                                      <p:cBhvr>
                                        <p:cTn id="28" dur="2000" fill="hold"/>
                                        <p:tgtEl>
                                          <p:spTgt spid="141314">
                                            <p:txEl>
                                              <p:pRg st="1" end="1"/>
                                            </p:txEl>
                                          </p:spTgt>
                                        </p:tgtEl>
                                        <p:attrNameLst>
                                          <p:attrName>ppt_y</p:attrName>
                                        </p:attrNameLst>
                                      </p:cBhvr>
                                      <p:tavLst>
                                        <p:tav tm="0">
                                          <p:val>
                                            <p:strVal val="#ppt_y"/>
                                          </p:val>
                                        </p:tav>
                                        <p:tav tm="100000">
                                          <p:val>
                                            <p:strVal val="#ppt_y"/>
                                          </p:val>
                                        </p:tav>
                                      </p:tavLst>
                                    </p:anim>
                                    <p:animEffect transition="in" filter="fade">
                                      <p:cBhvr>
                                        <p:cTn id="29" dur="2000"/>
                                        <p:tgtEl>
                                          <p:spTgt spid="14131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41314">
                                            <p:txEl>
                                              <p:pRg st="2" end="2"/>
                                            </p:txEl>
                                          </p:spTgt>
                                        </p:tgtEl>
                                        <p:attrNameLst>
                                          <p:attrName>style.visibility</p:attrName>
                                        </p:attrNameLst>
                                      </p:cBhvr>
                                      <p:to>
                                        <p:strVal val="visible"/>
                                      </p:to>
                                    </p:set>
                                    <p:anim calcmode="lin" valueType="num">
                                      <p:cBhvr>
                                        <p:cTn id="34" dur="2000" fill="hold"/>
                                        <p:tgtEl>
                                          <p:spTgt spid="141314">
                                            <p:txEl>
                                              <p:pRg st="2" end="2"/>
                                            </p:txEl>
                                          </p:spTgt>
                                        </p:tgtEl>
                                        <p:attrNameLst>
                                          <p:attrName>ppt_w</p:attrName>
                                        </p:attrNameLst>
                                      </p:cBhvr>
                                      <p:tavLst>
                                        <p:tav tm="0">
                                          <p:val>
                                            <p:strVal val="#ppt_w*0.05"/>
                                          </p:val>
                                        </p:tav>
                                        <p:tav tm="100000">
                                          <p:val>
                                            <p:strVal val="#ppt_w"/>
                                          </p:val>
                                        </p:tav>
                                      </p:tavLst>
                                    </p:anim>
                                    <p:anim calcmode="lin" valueType="num">
                                      <p:cBhvr>
                                        <p:cTn id="35" dur="2000" fill="hold"/>
                                        <p:tgtEl>
                                          <p:spTgt spid="141314">
                                            <p:txEl>
                                              <p:pRg st="2" end="2"/>
                                            </p:txEl>
                                          </p:spTgt>
                                        </p:tgtEl>
                                        <p:attrNameLst>
                                          <p:attrName>ppt_h</p:attrName>
                                        </p:attrNameLst>
                                      </p:cBhvr>
                                      <p:tavLst>
                                        <p:tav tm="0">
                                          <p:val>
                                            <p:strVal val="#ppt_h"/>
                                          </p:val>
                                        </p:tav>
                                        <p:tav tm="100000">
                                          <p:val>
                                            <p:strVal val="#ppt_h"/>
                                          </p:val>
                                        </p:tav>
                                      </p:tavLst>
                                    </p:anim>
                                    <p:anim calcmode="lin" valueType="num">
                                      <p:cBhvr>
                                        <p:cTn id="36" dur="2000" fill="hold"/>
                                        <p:tgtEl>
                                          <p:spTgt spid="141314">
                                            <p:txEl>
                                              <p:pRg st="2" end="2"/>
                                            </p:txEl>
                                          </p:spTgt>
                                        </p:tgtEl>
                                        <p:attrNameLst>
                                          <p:attrName>ppt_x</p:attrName>
                                        </p:attrNameLst>
                                      </p:cBhvr>
                                      <p:tavLst>
                                        <p:tav tm="0">
                                          <p:val>
                                            <p:strVal val="#ppt_x-.2"/>
                                          </p:val>
                                        </p:tav>
                                        <p:tav tm="100000">
                                          <p:val>
                                            <p:strVal val="#ppt_x"/>
                                          </p:val>
                                        </p:tav>
                                      </p:tavLst>
                                    </p:anim>
                                    <p:anim calcmode="lin" valueType="num">
                                      <p:cBhvr>
                                        <p:cTn id="37" dur="2000" fill="hold"/>
                                        <p:tgtEl>
                                          <p:spTgt spid="141314">
                                            <p:txEl>
                                              <p:pRg st="2" end="2"/>
                                            </p:txEl>
                                          </p:spTgt>
                                        </p:tgtEl>
                                        <p:attrNameLst>
                                          <p:attrName>ppt_y</p:attrName>
                                        </p:attrNameLst>
                                      </p:cBhvr>
                                      <p:tavLst>
                                        <p:tav tm="0">
                                          <p:val>
                                            <p:strVal val="#ppt_y"/>
                                          </p:val>
                                        </p:tav>
                                        <p:tav tm="100000">
                                          <p:val>
                                            <p:strVal val="#ppt_y"/>
                                          </p:val>
                                        </p:tav>
                                      </p:tavLst>
                                    </p:anim>
                                    <p:animEffect transition="in" filter="fade">
                                      <p:cBhvr>
                                        <p:cTn id="38" dur="2000"/>
                                        <p:tgtEl>
                                          <p:spTgt spid="14131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41314">
                                            <p:txEl>
                                              <p:pRg st="3" end="3"/>
                                            </p:txEl>
                                          </p:spTgt>
                                        </p:tgtEl>
                                        <p:attrNameLst>
                                          <p:attrName>style.visibility</p:attrName>
                                        </p:attrNameLst>
                                      </p:cBhvr>
                                      <p:to>
                                        <p:strVal val="visible"/>
                                      </p:to>
                                    </p:set>
                                    <p:anim calcmode="lin" valueType="num">
                                      <p:cBhvr>
                                        <p:cTn id="43" dur="2000" fill="hold"/>
                                        <p:tgtEl>
                                          <p:spTgt spid="141314">
                                            <p:txEl>
                                              <p:pRg st="3" end="3"/>
                                            </p:txEl>
                                          </p:spTgt>
                                        </p:tgtEl>
                                        <p:attrNameLst>
                                          <p:attrName>ppt_w</p:attrName>
                                        </p:attrNameLst>
                                      </p:cBhvr>
                                      <p:tavLst>
                                        <p:tav tm="0">
                                          <p:val>
                                            <p:strVal val="#ppt_w*0.05"/>
                                          </p:val>
                                        </p:tav>
                                        <p:tav tm="100000">
                                          <p:val>
                                            <p:strVal val="#ppt_w"/>
                                          </p:val>
                                        </p:tav>
                                      </p:tavLst>
                                    </p:anim>
                                    <p:anim calcmode="lin" valueType="num">
                                      <p:cBhvr>
                                        <p:cTn id="44" dur="2000" fill="hold"/>
                                        <p:tgtEl>
                                          <p:spTgt spid="141314">
                                            <p:txEl>
                                              <p:pRg st="3" end="3"/>
                                            </p:txEl>
                                          </p:spTgt>
                                        </p:tgtEl>
                                        <p:attrNameLst>
                                          <p:attrName>ppt_h</p:attrName>
                                        </p:attrNameLst>
                                      </p:cBhvr>
                                      <p:tavLst>
                                        <p:tav tm="0">
                                          <p:val>
                                            <p:strVal val="#ppt_h"/>
                                          </p:val>
                                        </p:tav>
                                        <p:tav tm="100000">
                                          <p:val>
                                            <p:strVal val="#ppt_h"/>
                                          </p:val>
                                        </p:tav>
                                      </p:tavLst>
                                    </p:anim>
                                    <p:anim calcmode="lin" valueType="num">
                                      <p:cBhvr>
                                        <p:cTn id="45" dur="2000" fill="hold"/>
                                        <p:tgtEl>
                                          <p:spTgt spid="141314">
                                            <p:txEl>
                                              <p:pRg st="3" end="3"/>
                                            </p:txEl>
                                          </p:spTgt>
                                        </p:tgtEl>
                                        <p:attrNameLst>
                                          <p:attrName>ppt_x</p:attrName>
                                        </p:attrNameLst>
                                      </p:cBhvr>
                                      <p:tavLst>
                                        <p:tav tm="0">
                                          <p:val>
                                            <p:strVal val="#ppt_x-.2"/>
                                          </p:val>
                                        </p:tav>
                                        <p:tav tm="100000">
                                          <p:val>
                                            <p:strVal val="#ppt_x"/>
                                          </p:val>
                                        </p:tav>
                                      </p:tavLst>
                                    </p:anim>
                                    <p:anim calcmode="lin" valueType="num">
                                      <p:cBhvr>
                                        <p:cTn id="46" dur="2000" fill="hold"/>
                                        <p:tgtEl>
                                          <p:spTgt spid="141314">
                                            <p:txEl>
                                              <p:pRg st="3" end="3"/>
                                            </p:txEl>
                                          </p:spTgt>
                                        </p:tgtEl>
                                        <p:attrNameLst>
                                          <p:attrName>ppt_y</p:attrName>
                                        </p:attrNameLst>
                                      </p:cBhvr>
                                      <p:tavLst>
                                        <p:tav tm="0">
                                          <p:val>
                                            <p:strVal val="#ppt_y"/>
                                          </p:val>
                                        </p:tav>
                                        <p:tav tm="100000">
                                          <p:val>
                                            <p:strVal val="#ppt_y"/>
                                          </p:val>
                                        </p:tav>
                                      </p:tavLst>
                                    </p:anim>
                                    <p:animEffect transition="in" filter="fade">
                                      <p:cBhvr>
                                        <p:cTn id="47" dur="2000"/>
                                        <p:tgtEl>
                                          <p:spTgt spid="1413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41314">
                                            <p:txEl>
                                              <p:pRg st="4" end="4"/>
                                            </p:txEl>
                                          </p:spTgt>
                                        </p:tgtEl>
                                        <p:attrNameLst>
                                          <p:attrName>style.visibility</p:attrName>
                                        </p:attrNameLst>
                                      </p:cBhvr>
                                      <p:to>
                                        <p:strVal val="visible"/>
                                      </p:to>
                                    </p:set>
                                    <p:anim calcmode="lin" valueType="num">
                                      <p:cBhvr>
                                        <p:cTn id="52" dur="2000" fill="hold"/>
                                        <p:tgtEl>
                                          <p:spTgt spid="141314">
                                            <p:txEl>
                                              <p:pRg st="4" end="4"/>
                                            </p:txEl>
                                          </p:spTgt>
                                        </p:tgtEl>
                                        <p:attrNameLst>
                                          <p:attrName>ppt_w</p:attrName>
                                        </p:attrNameLst>
                                      </p:cBhvr>
                                      <p:tavLst>
                                        <p:tav tm="0">
                                          <p:val>
                                            <p:strVal val="#ppt_w*0.05"/>
                                          </p:val>
                                        </p:tav>
                                        <p:tav tm="100000">
                                          <p:val>
                                            <p:strVal val="#ppt_w"/>
                                          </p:val>
                                        </p:tav>
                                      </p:tavLst>
                                    </p:anim>
                                    <p:anim calcmode="lin" valueType="num">
                                      <p:cBhvr>
                                        <p:cTn id="53" dur="2000" fill="hold"/>
                                        <p:tgtEl>
                                          <p:spTgt spid="141314">
                                            <p:txEl>
                                              <p:pRg st="4" end="4"/>
                                            </p:txEl>
                                          </p:spTgt>
                                        </p:tgtEl>
                                        <p:attrNameLst>
                                          <p:attrName>ppt_h</p:attrName>
                                        </p:attrNameLst>
                                      </p:cBhvr>
                                      <p:tavLst>
                                        <p:tav tm="0">
                                          <p:val>
                                            <p:strVal val="#ppt_h"/>
                                          </p:val>
                                        </p:tav>
                                        <p:tav tm="100000">
                                          <p:val>
                                            <p:strVal val="#ppt_h"/>
                                          </p:val>
                                        </p:tav>
                                      </p:tavLst>
                                    </p:anim>
                                    <p:anim calcmode="lin" valueType="num">
                                      <p:cBhvr>
                                        <p:cTn id="54" dur="2000" fill="hold"/>
                                        <p:tgtEl>
                                          <p:spTgt spid="141314">
                                            <p:txEl>
                                              <p:pRg st="4" end="4"/>
                                            </p:txEl>
                                          </p:spTgt>
                                        </p:tgtEl>
                                        <p:attrNameLst>
                                          <p:attrName>ppt_x</p:attrName>
                                        </p:attrNameLst>
                                      </p:cBhvr>
                                      <p:tavLst>
                                        <p:tav tm="0">
                                          <p:val>
                                            <p:strVal val="#ppt_x-.2"/>
                                          </p:val>
                                        </p:tav>
                                        <p:tav tm="100000">
                                          <p:val>
                                            <p:strVal val="#ppt_x"/>
                                          </p:val>
                                        </p:tav>
                                      </p:tavLst>
                                    </p:anim>
                                    <p:anim calcmode="lin" valueType="num">
                                      <p:cBhvr>
                                        <p:cTn id="55" dur="2000" fill="hold"/>
                                        <p:tgtEl>
                                          <p:spTgt spid="141314">
                                            <p:txEl>
                                              <p:pRg st="4" end="4"/>
                                            </p:txEl>
                                          </p:spTgt>
                                        </p:tgtEl>
                                        <p:attrNameLst>
                                          <p:attrName>ppt_y</p:attrName>
                                        </p:attrNameLst>
                                      </p:cBhvr>
                                      <p:tavLst>
                                        <p:tav tm="0">
                                          <p:val>
                                            <p:strVal val="#ppt_y"/>
                                          </p:val>
                                        </p:tav>
                                        <p:tav tm="100000">
                                          <p:val>
                                            <p:strVal val="#ppt_y"/>
                                          </p:val>
                                        </p:tav>
                                      </p:tavLst>
                                    </p:anim>
                                    <p:animEffect transition="in" filter="fade">
                                      <p:cBhvr>
                                        <p:cTn id="56" dur="2000"/>
                                        <p:tgtEl>
                                          <p:spTgt spid="141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build="p" animBg="1"/>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338" name="Rectangle 2" descr="Newsprint"/>
          <p:cNvSpPr>
            <a:spLocks noGrp="1" noChangeArrowheads="1"/>
          </p:cNvSpPr>
          <p:nvPr>
            <p:ph type="body" idx="1"/>
          </p:nvPr>
        </p:nvSpPr>
        <p:spPr>
          <a:xfrm>
            <a:off x="107950" y="908050"/>
            <a:ext cx="8893175" cy="5616575"/>
          </a:xfrm>
          <a:noFill/>
          <a:ln>
            <a:solidFill>
              <a:srgbClr val="FF0000"/>
            </a:solidFill>
          </a:ln>
        </p:spPr>
        <p:txBody>
          <a:bodyPr/>
          <a:lstStyle/>
          <a:p>
            <a:pPr algn="just"/>
            <a:r>
              <a:rPr lang="fa-IR" sz="4400" b="1">
                <a:solidFill>
                  <a:schemeClr val="bg1"/>
                </a:solidFill>
                <a:effectLst>
                  <a:outerShdw blurRad="38100" dist="38100" dir="2700000" algn="tl">
                    <a:srgbClr val="C0C0C0"/>
                  </a:outerShdw>
                </a:effectLst>
              </a:rPr>
              <a:t>رویکرد روانکاوی :</a:t>
            </a:r>
          </a:p>
          <a:p>
            <a:pPr algn="just"/>
            <a:r>
              <a:rPr lang="fa-IR" b="1">
                <a:solidFill>
                  <a:schemeClr val="bg1"/>
                </a:solidFill>
              </a:rPr>
              <a:t>بحث از دفاع و واکنشهای انتقالی بیمار</a:t>
            </a:r>
          </a:p>
          <a:p>
            <a:pPr algn="just"/>
            <a:r>
              <a:rPr lang="fa-IR" b="1">
                <a:solidFill>
                  <a:schemeClr val="bg1"/>
                </a:solidFill>
              </a:rPr>
              <a:t>روان پویشی هورووتیس(1990-1998) بر شیوه تعامل آسیب با شخصیت پیش مرضی بیمار تأکید دارد.</a:t>
            </a:r>
          </a:p>
          <a:p>
            <a:pPr algn="just"/>
            <a:r>
              <a:rPr lang="fa-IR" sz="4800" b="1">
                <a:solidFill>
                  <a:schemeClr val="bg1"/>
                </a:solidFill>
                <a:effectLst>
                  <a:outerShdw blurRad="38100" dist="38100" dir="2700000" algn="tl">
                    <a:srgbClr val="C0C0C0"/>
                  </a:outerShdw>
                </a:effectLst>
              </a:rPr>
              <a:t>رویکرد زیستی:</a:t>
            </a:r>
          </a:p>
          <a:p>
            <a:pPr algn="just"/>
            <a:r>
              <a:rPr lang="fa-IR" b="1">
                <a:solidFill>
                  <a:schemeClr val="bg1"/>
                </a:solidFill>
              </a:rPr>
              <a:t> تجویز داروهای ضد افسردگی و آرام بخش ها.</a:t>
            </a:r>
            <a:endParaRPr lang="en-US" b="1">
              <a:solidFill>
                <a:schemeClr val="bg1"/>
              </a:solidFill>
            </a:endParaRPr>
          </a:p>
        </p:txBody>
      </p:sp>
      <p:pic>
        <p:nvPicPr>
          <p:cNvPr id="142339"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2338">
                                            <p:bg/>
                                          </p:spTgt>
                                        </p:tgtEl>
                                        <p:attrNameLst>
                                          <p:attrName>style.visibility</p:attrName>
                                        </p:attrNameLst>
                                      </p:cBhvr>
                                      <p:to>
                                        <p:strVal val="visible"/>
                                      </p:to>
                                    </p:set>
                                    <p:anim calcmode="lin" valueType="num">
                                      <p:cBhvr>
                                        <p:cTn id="7" dur="2000" fill="hold"/>
                                        <p:tgtEl>
                                          <p:spTgt spid="142338">
                                            <p:bg/>
                                          </p:spTgt>
                                        </p:tgtEl>
                                        <p:attrNameLst>
                                          <p:attrName>ppt_w</p:attrName>
                                        </p:attrNameLst>
                                      </p:cBhvr>
                                      <p:tavLst>
                                        <p:tav tm="0">
                                          <p:val>
                                            <p:strVal val="#ppt_w*0.05"/>
                                          </p:val>
                                        </p:tav>
                                        <p:tav tm="100000">
                                          <p:val>
                                            <p:strVal val="#ppt_w"/>
                                          </p:val>
                                        </p:tav>
                                      </p:tavLst>
                                    </p:anim>
                                    <p:anim calcmode="lin" valueType="num">
                                      <p:cBhvr>
                                        <p:cTn id="8" dur="2000" fill="hold"/>
                                        <p:tgtEl>
                                          <p:spTgt spid="142338">
                                            <p:bg/>
                                          </p:spTgt>
                                        </p:tgtEl>
                                        <p:attrNameLst>
                                          <p:attrName>ppt_h</p:attrName>
                                        </p:attrNameLst>
                                      </p:cBhvr>
                                      <p:tavLst>
                                        <p:tav tm="0">
                                          <p:val>
                                            <p:strVal val="#ppt_h"/>
                                          </p:val>
                                        </p:tav>
                                        <p:tav tm="100000">
                                          <p:val>
                                            <p:strVal val="#ppt_h"/>
                                          </p:val>
                                        </p:tav>
                                      </p:tavLst>
                                    </p:anim>
                                    <p:anim calcmode="lin" valueType="num">
                                      <p:cBhvr>
                                        <p:cTn id="9" dur="2000" fill="hold"/>
                                        <p:tgtEl>
                                          <p:spTgt spid="142338">
                                            <p:bg/>
                                          </p:spTgt>
                                        </p:tgtEl>
                                        <p:attrNameLst>
                                          <p:attrName>ppt_x</p:attrName>
                                        </p:attrNameLst>
                                      </p:cBhvr>
                                      <p:tavLst>
                                        <p:tav tm="0">
                                          <p:val>
                                            <p:strVal val="#ppt_x-.2"/>
                                          </p:val>
                                        </p:tav>
                                        <p:tav tm="100000">
                                          <p:val>
                                            <p:strVal val="#ppt_x"/>
                                          </p:val>
                                        </p:tav>
                                      </p:tavLst>
                                    </p:anim>
                                    <p:anim calcmode="lin" valueType="num">
                                      <p:cBhvr>
                                        <p:cTn id="10" dur="2000" fill="hold"/>
                                        <p:tgtEl>
                                          <p:spTgt spid="142338">
                                            <p:bg/>
                                          </p:spTgt>
                                        </p:tgtEl>
                                        <p:attrNameLst>
                                          <p:attrName>ppt_y</p:attrName>
                                        </p:attrNameLst>
                                      </p:cBhvr>
                                      <p:tavLst>
                                        <p:tav tm="0">
                                          <p:val>
                                            <p:strVal val="#ppt_y"/>
                                          </p:val>
                                        </p:tav>
                                        <p:tav tm="100000">
                                          <p:val>
                                            <p:strVal val="#ppt_y"/>
                                          </p:val>
                                        </p:tav>
                                      </p:tavLst>
                                    </p:anim>
                                    <p:animEffect transition="in" filter="fade">
                                      <p:cBhvr>
                                        <p:cTn id="11" dur="2000"/>
                                        <p:tgtEl>
                                          <p:spTgt spid="142338">
                                            <p:bg/>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42338">
                                            <p:txEl>
                                              <p:pRg st="1" end="1"/>
                                            </p:txEl>
                                          </p:spTgt>
                                        </p:tgtEl>
                                        <p:attrNameLst>
                                          <p:attrName>style.visibility</p:attrName>
                                        </p:attrNameLst>
                                      </p:cBhvr>
                                      <p:to>
                                        <p:strVal val="visible"/>
                                      </p:to>
                                    </p:set>
                                    <p:anim calcmode="lin" valueType="num">
                                      <p:cBhvr>
                                        <p:cTn id="16" dur="2000" fill="hold"/>
                                        <p:tgtEl>
                                          <p:spTgt spid="142338">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142338">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142338">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142338">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14233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42338">
                                            <p:txEl>
                                              <p:pRg st="2" end="2"/>
                                            </p:txEl>
                                          </p:spTgt>
                                        </p:tgtEl>
                                        <p:attrNameLst>
                                          <p:attrName>style.visibility</p:attrName>
                                        </p:attrNameLst>
                                      </p:cBhvr>
                                      <p:to>
                                        <p:strVal val="visible"/>
                                      </p:to>
                                    </p:set>
                                    <p:anim calcmode="lin" valueType="num">
                                      <p:cBhvr>
                                        <p:cTn id="25" dur="2000" fill="hold"/>
                                        <p:tgtEl>
                                          <p:spTgt spid="142338">
                                            <p:txEl>
                                              <p:pRg st="2" end="2"/>
                                            </p:txEl>
                                          </p:spTgt>
                                        </p:tgtEl>
                                        <p:attrNameLst>
                                          <p:attrName>ppt_w</p:attrName>
                                        </p:attrNameLst>
                                      </p:cBhvr>
                                      <p:tavLst>
                                        <p:tav tm="0">
                                          <p:val>
                                            <p:strVal val="#ppt_w*0.05"/>
                                          </p:val>
                                        </p:tav>
                                        <p:tav tm="100000">
                                          <p:val>
                                            <p:strVal val="#ppt_w"/>
                                          </p:val>
                                        </p:tav>
                                      </p:tavLst>
                                    </p:anim>
                                    <p:anim calcmode="lin" valueType="num">
                                      <p:cBhvr>
                                        <p:cTn id="26" dur="2000" fill="hold"/>
                                        <p:tgtEl>
                                          <p:spTgt spid="142338">
                                            <p:txEl>
                                              <p:pRg st="2" end="2"/>
                                            </p:txEl>
                                          </p:spTgt>
                                        </p:tgtEl>
                                        <p:attrNameLst>
                                          <p:attrName>ppt_h</p:attrName>
                                        </p:attrNameLst>
                                      </p:cBhvr>
                                      <p:tavLst>
                                        <p:tav tm="0">
                                          <p:val>
                                            <p:strVal val="#ppt_h"/>
                                          </p:val>
                                        </p:tav>
                                        <p:tav tm="100000">
                                          <p:val>
                                            <p:strVal val="#ppt_h"/>
                                          </p:val>
                                        </p:tav>
                                      </p:tavLst>
                                    </p:anim>
                                    <p:anim calcmode="lin" valueType="num">
                                      <p:cBhvr>
                                        <p:cTn id="27" dur="2000" fill="hold"/>
                                        <p:tgtEl>
                                          <p:spTgt spid="142338">
                                            <p:txEl>
                                              <p:pRg st="2" end="2"/>
                                            </p:txEl>
                                          </p:spTgt>
                                        </p:tgtEl>
                                        <p:attrNameLst>
                                          <p:attrName>ppt_x</p:attrName>
                                        </p:attrNameLst>
                                      </p:cBhvr>
                                      <p:tavLst>
                                        <p:tav tm="0">
                                          <p:val>
                                            <p:strVal val="#ppt_x-.2"/>
                                          </p:val>
                                        </p:tav>
                                        <p:tav tm="100000">
                                          <p:val>
                                            <p:strVal val="#ppt_x"/>
                                          </p:val>
                                        </p:tav>
                                      </p:tavLst>
                                    </p:anim>
                                    <p:anim calcmode="lin" valueType="num">
                                      <p:cBhvr>
                                        <p:cTn id="28" dur="2000" fill="hold"/>
                                        <p:tgtEl>
                                          <p:spTgt spid="142338">
                                            <p:txEl>
                                              <p:pRg st="2" end="2"/>
                                            </p:txEl>
                                          </p:spTgt>
                                        </p:tgtEl>
                                        <p:attrNameLst>
                                          <p:attrName>ppt_y</p:attrName>
                                        </p:attrNameLst>
                                      </p:cBhvr>
                                      <p:tavLst>
                                        <p:tav tm="0">
                                          <p:val>
                                            <p:strVal val="#ppt_y"/>
                                          </p:val>
                                        </p:tav>
                                        <p:tav tm="100000">
                                          <p:val>
                                            <p:strVal val="#ppt_y"/>
                                          </p:val>
                                        </p:tav>
                                      </p:tavLst>
                                    </p:anim>
                                    <p:animEffect transition="in" filter="fade">
                                      <p:cBhvr>
                                        <p:cTn id="29" dur="2000"/>
                                        <p:tgtEl>
                                          <p:spTgt spid="14233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42338">
                                            <p:txEl>
                                              <p:pRg st="3" end="3"/>
                                            </p:txEl>
                                          </p:spTgt>
                                        </p:tgtEl>
                                        <p:attrNameLst>
                                          <p:attrName>style.visibility</p:attrName>
                                        </p:attrNameLst>
                                      </p:cBhvr>
                                      <p:to>
                                        <p:strVal val="visible"/>
                                      </p:to>
                                    </p:set>
                                    <p:anim calcmode="lin" valueType="num">
                                      <p:cBhvr>
                                        <p:cTn id="34" dur="2000" fill="hold"/>
                                        <p:tgtEl>
                                          <p:spTgt spid="142338">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142338">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142338">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142338">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14233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42338">
                                            <p:txEl>
                                              <p:pRg st="4" end="4"/>
                                            </p:txEl>
                                          </p:spTgt>
                                        </p:tgtEl>
                                        <p:attrNameLst>
                                          <p:attrName>style.visibility</p:attrName>
                                        </p:attrNameLst>
                                      </p:cBhvr>
                                      <p:to>
                                        <p:strVal val="visible"/>
                                      </p:to>
                                    </p:set>
                                    <p:anim calcmode="lin" valueType="num">
                                      <p:cBhvr>
                                        <p:cTn id="43" dur="2000" fill="hold"/>
                                        <p:tgtEl>
                                          <p:spTgt spid="142338">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142338">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142338">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142338">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142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66275"/>
                <a:invGamma/>
              </a:srgbClr>
            </a:gs>
            <a:gs pos="50000">
              <a:srgbClr val="99CCFF"/>
            </a:gs>
            <a:gs pos="100000">
              <a:srgbClr val="99CCFF">
                <a:gamma/>
                <a:shade val="66275"/>
                <a:invGamma/>
              </a:srgbClr>
            </a:gs>
          </a:gsLst>
          <a:lin ang="2700000" scaled="1"/>
        </a:gra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50825" y="1196975"/>
            <a:ext cx="8748713" cy="1511300"/>
          </a:xfrm>
        </p:spPr>
        <p:txBody>
          <a:bodyPr/>
          <a:lstStyle/>
          <a:p>
            <a:pPr algn="justLow">
              <a:lnSpc>
                <a:spcPct val="90000"/>
              </a:lnSpc>
            </a:pPr>
            <a:r>
              <a:rPr lang="fa-IR" b="1">
                <a:solidFill>
                  <a:srgbClr val="FF3300"/>
                </a:solidFill>
                <a:effectLst>
                  <a:outerShdw blurRad="38100" dist="38100" dir="2700000" algn="tl">
                    <a:srgbClr val="000000"/>
                  </a:outerShdw>
                </a:effectLst>
              </a:rPr>
              <a:t>تعریف پالایش:</a:t>
            </a:r>
            <a:r>
              <a:rPr lang="fa-IR" b="1"/>
              <a:t> </a:t>
            </a:r>
            <a:r>
              <a:rPr lang="fa-IR" b="1">
                <a:cs typeface="0 Zar" pitchFamily="2" charset="-78"/>
              </a:rPr>
              <a:t>احیای یک ضایعۀ عاطفی</a:t>
            </a:r>
            <a:r>
              <a:rPr lang="fa-IR" b="1"/>
              <a:t> </a:t>
            </a:r>
            <a:r>
              <a:rPr lang="fa-IR" b="1">
                <a:cs typeface="0 Zar" pitchFamily="2" charset="-78"/>
              </a:rPr>
              <a:t>قبلی و رها سازی تنش هیجانی ناشی از افکار فراموش شده مربوط به رویداد مورد نظر </a:t>
            </a:r>
            <a:r>
              <a:rPr lang="en-US" b="1">
                <a:solidFill>
                  <a:schemeClr val="folHlink"/>
                </a:solidFill>
                <a:effectLst>
                  <a:outerShdw blurRad="38100" dist="38100" dir="2700000" algn="tl">
                    <a:srgbClr val="000000"/>
                  </a:outerShdw>
                </a:effectLst>
                <a:cs typeface="0 Zar" pitchFamily="2" charset="-78"/>
              </a:rPr>
              <a:t>(cathartic)</a:t>
            </a:r>
          </a:p>
        </p:txBody>
      </p:sp>
      <p:pic>
        <p:nvPicPr>
          <p:cNvPr id="10245"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0246" name="Rectangle 6"/>
          <p:cNvSpPr>
            <a:spLocks noChangeArrowheads="1"/>
          </p:cNvSpPr>
          <p:nvPr/>
        </p:nvSpPr>
        <p:spPr bwMode="auto">
          <a:xfrm>
            <a:off x="179388" y="2925763"/>
            <a:ext cx="8748712" cy="2663825"/>
          </a:xfrm>
          <a:prstGeom prst="rect">
            <a:avLst/>
          </a:prstGeom>
          <a:noFill/>
          <a:ln w="9525">
            <a:noFill/>
            <a:miter lim="800000"/>
            <a:headEnd/>
            <a:tailEnd/>
          </a:ln>
          <a:effectLst/>
        </p:spPr>
        <p:txBody>
          <a:bodyPr/>
          <a:lstStyle/>
          <a:p>
            <a:pPr marL="342900" indent="-342900" algn="just">
              <a:spcBef>
                <a:spcPct val="20000"/>
              </a:spcBef>
              <a:buFontTx/>
              <a:buChar char="•"/>
            </a:pPr>
            <a:r>
              <a:rPr lang="fa-IR" sz="3200" b="0"/>
              <a:t> </a:t>
            </a:r>
            <a:r>
              <a:rPr lang="fa-IR" sz="3600">
                <a:solidFill>
                  <a:srgbClr val="0000FF"/>
                </a:solidFill>
                <a:effectLst>
                  <a:outerShdw blurRad="38100" dist="38100" dir="2700000" algn="tl">
                    <a:srgbClr val="000000"/>
                  </a:outerShdw>
                </a:effectLst>
              </a:rPr>
              <a:t>مفهوم پارادایم :</a:t>
            </a:r>
            <a:r>
              <a:rPr lang="fa-IR" sz="3200">
                <a:cs typeface="0 Zar" pitchFamily="2" charset="-78"/>
              </a:rPr>
              <a:t>یک چهارچوب یا رویکرد مفهومی است که دانشمند در درون آن کار می کند. به اعتقاد </a:t>
            </a:r>
            <a:r>
              <a:rPr lang="fa-IR" sz="3200">
                <a:solidFill>
                  <a:srgbClr val="0000FF"/>
                </a:solidFill>
                <a:effectLst>
                  <a:outerShdw blurRad="38100" dist="38100" dir="2700000" algn="tl">
                    <a:srgbClr val="000000"/>
                  </a:outerShdw>
                </a:effectLst>
                <a:cs typeface="0 Zar" pitchFamily="2" charset="-78"/>
              </a:rPr>
              <a:t>کوهن</a:t>
            </a:r>
            <a:r>
              <a:rPr lang="fa-IR" sz="3200">
                <a:cs typeface="0 Zar" pitchFamily="2" charset="-78"/>
              </a:rPr>
              <a:t>  پارادایم مجموعه فرضیاتی بنیادی است که با تعیین انواع مفاهیم و روشهای مجاز برای جمع آوری و تفسیر داده ها، خطوط جستار علمی را روشن می کند.</a:t>
            </a:r>
            <a:endParaRPr lang="en-US" sz="3200">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heel(4)">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246">
                                            <p:txEl>
                                              <p:pRg st="0" end="0"/>
                                            </p:txEl>
                                          </p:spTgt>
                                        </p:tgtEl>
                                        <p:attrNameLst>
                                          <p:attrName>style.visibility</p:attrName>
                                        </p:attrNameLst>
                                      </p:cBhvr>
                                      <p:to>
                                        <p:strVal val="visible"/>
                                      </p:to>
                                    </p:set>
                                    <p:animEffect transition="in" filter="wheel(4)">
                                      <p:cBhvr>
                                        <p:cTn id="12" dur="2000"/>
                                        <p:tgtEl>
                                          <p:spTgt spid="102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6"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62" name="Rectangle 2" descr="Shingle"/>
          <p:cNvSpPr>
            <a:spLocks noGrp="1" noChangeArrowheads="1"/>
          </p:cNvSpPr>
          <p:nvPr>
            <p:ph type="title"/>
          </p:nvPr>
        </p:nvSpPr>
        <p:spPr>
          <a:xfrm>
            <a:off x="914400" y="260350"/>
            <a:ext cx="8229600" cy="1143000"/>
          </a:xfrm>
          <a:noFill/>
        </p:spPr>
        <p:txBody>
          <a:bodyPr/>
          <a:lstStyle/>
          <a:p>
            <a:r>
              <a:rPr lang="fa-IR" sz="4000" b="1">
                <a:solidFill>
                  <a:srgbClr val="FFFF00"/>
                </a:solidFill>
                <a:effectLst>
                  <a:outerShdw blurRad="38100" dist="38100" dir="2700000" algn="tl">
                    <a:srgbClr val="C0C0C0"/>
                  </a:outerShdw>
                </a:effectLst>
              </a:rPr>
              <a:t>فصل ششم</a:t>
            </a:r>
            <a:r>
              <a:rPr lang="fa-IR" b="1">
                <a:solidFill>
                  <a:srgbClr val="FFFF00"/>
                </a:solidFill>
                <a:effectLst>
                  <a:outerShdw blurRad="38100" dist="38100" dir="2700000" algn="tl">
                    <a:srgbClr val="C0C0C0"/>
                  </a:outerShdw>
                </a:effectLst>
              </a:rPr>
              <a:t/>
            </a:r>
            <a:br>
              <a:rPr lang="fa-IR" b="1">
                <a:solidFill>
                  <a:srgbClr val="FFFF00"/>
                </a:solidFill>
                <a:effectLst>
                  <a:outerShdw blurRad="38100" dist="38100" dir="2700000" algn="tl">
                    <a:srgbClr val="C0C0C0"/>
                  </a:outerShdw>
                </a:effectLst>
              </a:rPr>
            </a:br>
            <a:r>
              <a:rPr lang="fa-IR" b="1">
                <a:solidFill>
                  <a:srgbClr val="FFFF00"/>
                </a:solidFill>
                <a:effectLst>
                  <a:outerShdw blurRad="38100" dist="38100" dir="2700000" algn="tl">
                    <a:srgbClr val="C0C0C0"/>
                  </a:outerShdw>
                </a:effectLst>
              </a:rPr>
              <a:t>اختلالات جسمانی شکل و گسستی</a:t>
            </a:r>
            <a:endParaRPr lang="en-US" b="1">
              <a:solidFill>
                <a:srgbClr val="FFFF00"/>
              </a:solidFill>
              <a:effectLst>
                <a:outerShdw blurRad="38100" dist="38100" dir="2700000" algn="tl">
                  <a:srgbClr val="C0C0C0"/>
                </a:outerShdw>
              </a:effectLst>
            </a:endParaRPr>
          </a:p>
        </p:txBody>
      </p:sp>
      <p:pic>
        <p:nvPicPr>
          <p:cNvPr id="143364"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143366" name="Rectangle 6" descr="Shingle"/>
          <p:cNvSpPr>
            <a:spLocks noChangeArrowheads="1"/>
          </p:cNvSpPr>
          <p:nvPr/>
        </p:nvSpPr>
        <p:spPr bwMode="auto">
          <a:xfrm>
            <a:off x="395288" y="4581525"/>
            <a:ext cx="8229600" cy="1484313"/>
          </a:xfrm>
          <a:prstGeom prst="rect">
            <a:avLst/>
          </a:prstGeom>
          <a:noFill/>
          <a:ln w="9525">
            <a:noFill/>
            <a:miter lim="800000"/>
            <a:headEnd/>
            <a:tailEnd/>
          </a:ln>
          <a:effectLst/>
        </p:spPr>
        <p:txBody>
          <a:bodyPr anchor="ctr"/>
          <a:lstStyle/>
          <a:p>
            <a:pPr algn="ctr"/>
            <a:r>
              <a:rPr lang="en-US" sz="4400">
                <a:solidFill>
                  <a:srgbClr val="FFFF00"/>
                </a:solidFill>
              </a:rPr>
              <a:t>somatoform,dissociative disorders</a:t>
            </a:r>
          </a:p>
        </p:txBody>
      </p:sp>
      <p:sp>
        <p:nvSpPr>
          <p:cNvPr id="143367" name="Text Box 7"/>
          <p:cNvSpPr txBox="1">
            <a:spLocks noChangeArrowheads="1"/>
          </p:cNvSpPr>
          <p:nvPr/>
        </p:nvSpPr>
        <p:spPr bwMode="auto">
          <a:xfrm>
            <a:off x="323850" y="6430963"/>
            <a:ext cx="8532813" cy="427037"/>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2200">
                <a:solidFill>
                  <a:schemeClr val="accent2"/>
                </a:solidFill>
                <a:cs typeface="0 Zar" pitchFamily="2" charset="-78"/>
              </a:rPr>
              <a:t>تهیه کننده:</a:t>
            </a:r>
            <a:r>
              <a:rPr lang="fa-IR" sz="2000">
                <a:solidFill>
                  <a:srgbClr val="0033CC"/>
                </a:solidFill>
                <a:effectLst>
                  <a:outerShdw blurRad="38100" dist="38100" dir="2700000" algn="tl">
                    <a:srgbClr val="000000"/>
                  </a:outerShdw>
                </a:effectLst>
                <a:cs typeface="0 Zar" pitchFamily="2" charset="-78"/>
              </a:rPr>
              <a:t>حسن عبداله زاده </a:t>
            </a:r>
            <a:r>
              <a:rPr lang="fa-IR">
                <a:solidFill>
                  <a:srgbClr val="0033CC"/>
                </a:solidFill>
                <a:effectLst>
                  <a:outerShdw blurRad="38100" dist="38100" dir="2700000" algn="tl">
                    <a:srgbClr val="000000"/>
                  </a:outerShdw>
                </a:effectLst>
                <a:cs typeface="0 Zar" pitchFamily="2" charset="-78"/>
              </a:rPr>
              <a:t>(عضو هيات علمی روان شناسی دانشگاه پیام نور مرکز بهشهر)</a:t>
            </a:r>
            <a:endParaRPr lang="en-US">
              <a:solidFill>
                <a:srgbClr val="0033CC"/>
              </a:solidFill>
              <a:effectLst>
                <a:outerShdw blurRad="38100" dist="38100" dir="2700000" algn="tl">
                  <a:srgbClr val="000000"/>
                </a:outerShdw>
              </a:effectLst>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3362"/>
                                        </p:tgtEl>
                                        <p:attrNameLst>
                                          <p:attrName>style.visibility</p:attrName>
                                        </p:attrNameLst>
                                      </p:cBhvr>
                                      <p:to>
                                        <p:strVal val="visible"/>
                                      </p:to>
                                    </p:set>
                                    <p:anim calcmode="lin" valueType="num">
                                      <p:cBhvr>
                                        <p:cTn id="7" dur="5000" fill="hold"/>
                                        <p:tgtEl>
                                          <p:spTgt spid="143362"/>
                                        </p:tgtEl>
                                        <p:attrNameLst>
                                          <p:attrName>ppt_x</p:attrName>
                                        </p:attrNameLst>
                                      </p:cBhvr>
                                      <p:tavLst>
                                        <p:tav tm="0">
                                          <p:val>
                                            <p:strVal val="#ppt_x"/>
                                          </p:val>
                                        </p:tav>
                                        <p:tav tm="50000">
                                          <p:val>
                                            <p:strVal val="#ppt_x+.1"/>
                                          </p:val>
                                        </p:tav>
                                        <p:tav tm="100000">
                                          <p:val>
                                            <p:strVal val="#ppt_x"/>
                                          </p:val>
                                        </p:tav>
                                      </p:tavLst>
                                    </p:anim>
                                    <p:anim calcmode="lin" valueType="num">
                                      <p:cBhvr>
                                        <p:cTn id="8" dur="5000" fill="hold"/>
                                        <p:tgtEl>
                                          <p:spTgt spid="143362"/>
                                        </p:tgtEl>
                                        <p:attrNameLst>
                                          <p:attrName>ppt_y</p:attrName>
                                        </p:attrNameLst>
                                      </p:cBhvr>
                                      <p:tavLst>
                                        <p:tav tm="0">
                                          <p:val>
                                            <p:strVal val="#ppt_y"/>
                                          </p:val>
                                        </p:tav>
                                        <p:tav tm="100000">
                                          <p:val>
                                            <p:strVal val="#ppt_y"/>
                                          </p:val>
                                        </p:tav>
                                      </p:tavLst>
                                    </p:anim>
                                    <p:anim calcmode="lin" valueType="num">
                                      <p:cBhvr>
                                        <p:cTn id="9" dur="5000" fill="hold"/>
                                        <p:tgtEl>
                                          <p:spTgt spid="143362"/>
                                        </p:tgtEl>
                                        <p:attrNameLst>
                                          <p:attrName>ppt_h</p:attrName>
                                        </p:attrNameLst>
                                      </p:cBhvr>
                                      <p:tavLst>
                                        <p:tav tm="0">
                                          <p:val>
                                            <p:strVal val="#ppt_h/10"/>
                                          </p:val>
                                        </p:tav>
                                        <p:tav tm="50000">
                                          <p:val>
                                            <p:strVal val="#ppt_h+.01"/>
                                          </p:val>
                                        </p:tav>
                                        <p:tav tm="100000">
                                          <p:val>
                                            <p:strVal val="#ppt_h"/>
                                          </p:val>
                                        </p:tav>
                                      </p:tavLst>
                                    </p:anim>
                                    <p:anim calcmode="lin" valueType="num">
                                      <p:cBhvr>
                                        <p:cTn id="10" dur="5000" fill="hold"/>
                                        <p:tgtEl>
                                          <p:spTgt spid="1433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0" tmFilter="0,0; .5, 1; 1, 1"/>
                                        <p:tgtEl>
                                          <p:spTgt spid="14336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43366"/>
                                        </p:tgtEl>
                                        <p:attrNameLst>
                                          <p:attrName>style.visibility</p:attrName>
                                        </p:attrNameLst>
                                      </p:cBhvr>
                                      <p:to>
                                        <p:strVal val="visible"/>
                                      </p:to>
                                    </p:set>
                                    <p:animEffect transition="in" filter="fade">
                                      <p:cBhvr>
                                        <p:cTn id="16" dur="2400" decel="100000"/>
                                        <p:tgtEl>
                                          <p:spTgt spid="143366"/>
                                        </p:tgtEl>
                                      </p:cBhvr>
                                    </p:animEffect>
                                    <p:anim calcmode="lin" valueType="num">
                                      <p:cBhvr>
                                        <p:cTn id="17" dur="2400" decel="100000" fill="hold"/>
                                        <p:tgtEl>
                                          <p:spTgt spid="143366"/>
                                        </p:tgtEl>
                                        <p:attrNameLst>
                                          <p:attrName>style.rotation</p:attrName>
                                        </p:attrNameLst>
                                      </p:cBhvr>
                                      <p:tavLst>
                                        <p:tav tm="0">
                                          <p:val>
                                            <p:fltVal val="-90"/>
                                          </p:val>
                                        </p:tav>
                                        <p:tav tm="100000">
                                          <p:val>
                                            <p:fltVal val="0"/>
                                          </p:val>
                                        </p:tav>
                                      </p:tavLst>
                                    </p:anim>
                                    <p:anim calcmode="lin" valueType="num">
                                      <p:cBhvr>
                                        <p:cTn id="18" dur="2400" decel="100000" fill="hold"/>
                                        <p:tgtEl>
                                          <p:spTgt spid="143366"/>
                                        </p:tgtEl>
                                        <p:attrNameLst>
                                          <p:attrName>ppt_x</p:attrName>
                                        </p:attrNameLst>
                                      </p:cBhvr>
                                      <p:tavLst>
                                        <p:tav tm="0">
                                          <p:val>
                                            <p:strVal val="#ppt_x+0.4"/>
                                          </p:val>
                                        </p:tav>
                                        <p:tav tm="100000">
                                          <p:val>
                                            <p:strVal val="#ppt_x-0.05"/>
                                          </p:val>
                                        </p:tav>
                                      </p:tavLst>
                                    </p:anim>
                                    <p:anim calcmode="lin" valueType="num">
                                      <p:cBhvr>
                                        <p:cTn id="19" dur="2400" decel="100000" fill="hold"/>
                                        <p:tgtEl>
                                          <p:spTgt spid="143366"/>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143366"/>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143366"/>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143367"/>
                                        </p:tgtEl>
                                        <p:attrNameLst>
                                          <p:attrName>style.visibility</p:attrName>
                                        </p:attrNameLst>
                                      </p:cBhvr>
                                      <p:to>
                                        <p:strVal val="visible"/>
                                      </p:to>
                                    </p:set>
                                    <p:anim calcmode="lin" valueType="num">
                                      <p:cBhvr additive="base">
                                        <p:cTn id="26" dur="5000" fill="hold"/>
                                        <p:tgtEl>
                                          <p:spTgt spid="143367"/>
                                        </p:tgtEl>
                                        <p:attrNameLst>
                                          <p:attrName>ppt_x</p:attrName>
                                        </p:attrNameLst>
                                      </p:cBhvr>
                                      <p:tavLst>
                                        <p:tav tm="0">
                                          <p:val>
                                            <p:strVal val="0-#ppt_w/2"/>
                                          </p:val>
                                        </p:tav>
                                        <p:tav tm="100000">
                                          <p:val>
                                            <p:strVal val="#ppt_x"/>
                                          </p:val>
                                        </p:tav>
                                      </p:tavLst>
                                    </p:anim>
                                    <p:anim calcmode="lin" valueType="num">
                                      <p:cBhvr additive="base">
                                        <p:cTn id="27" dur="5000" fill="hold"/>
                                        <p:tgtEl>
                                          <p:spTgt spid="1433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6" grpId="0"/>
      <p:bldP spid="143367"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mind2"/>
          <p:cNvPicPr>
            <a:picLocks noGrp="1" noChangeAspect="1" noChangeArrowheads="1"/>
          </p:cNvPicPr>
          <p:nvPr>
            <p:ph type="body" idx="1"/>
          </p:nvPr>
        </p:nvPicPr>
        <p:blipFill>
          <a:blip r:embed="rId2"/>
          <a:srcRect/>
          <a:stretch>
            <a:fillRect/>
          </a:stretch>
        </p:blipFill>
        <p:spPr>
          <a:xfrm>
            <a:off x="0" y="2276475"/>
            <a:ext cx="4356100" cy="4581525"/>
          </a:xfrm>
          <a:noFill/>
          <a:ln/>
        </p:spPr>
      </p:pic>
      <p:sp>
        <p:nvSpPr>
          <p:cNvPr id="144390" name="Rectangle 6" descr="Pink tissue paper"/>
          <p:cNvSpPr>
            <a:spLocks noChangeArrowheads="1"/>
          </p:cNvSpPr>
          <p:nvPr/>
        </p:nvSpPr>
        <p:spPr bwMode="auto">
          <a:xfrm>
            <a:off x="468313" y="404813"/>
            <a:ext cx="8229600" cy="3024187"/>
          </a:xfrm>
          <a:prstGeom prst="rect">
            <a:avLst/>
          </a:prstGeom>
          <a:noFill/>
          <a:ln w="9525">
            <a:noFill/>
            <a:miter lim="800000"/>
            <a:headEnd/>
            <a:tailEnd/>
          </a:ln>
          <a:effectLst/>
        </p:spPr>
        <p:txBody>
          <a:bodyPr/>
          <a:lstStyle/>
          <a:p>
            <a:pPr marL="342900" indent="-342900" algn="just">
              <a:spcBef>
                <a:spcPct val="20000"/>
              </a:spcBef>
              <a:buFontTx/>
              <a:buChar char="•"/>
            </a:pPr>
            <a:r>
              <a:rPr lang="fa-IR" sz="4400">
                <a:solidFill>
                  <a:srgbClr val="FF0000"/>
                </a:solidFill>
                <a:effectLst>
                  <a:outerShdw blurRad="38100" dist="38100" dir="2700000" algn="tl">
                    <a:srgbClr val="C0C0C0"/>
                  </a:outerShdw>
                </a:effectLst>
              </a:rPr>
              <a:t>اختلالا ت جسمانی شکل:</a:t>
            </a:r>
            <a:r>
              <a:rPr lang="en-US" sz="4400" b="0">
                <a:solidFill>
                  <a:srgbClr val="FF0000"/>
                </a:solidFill>
                <a:effectLst>
                  <a:outerShdw blurRad="38100" dist="38100" dir="2700000" algn="tl">
                    <a:srgbClr val="C0C0C0"/>
                  </a:outerShdw>
                </a:effectLst>
              </a:rPr>
              <a:t> </a:t>
            </a:r>
            <a:endParaRPr lang="fa-IR" sz="4400" b="0">
              <a:solidFill>
                <a:srgbClr val="FF0000"/>
              </a:solidFill>
              <a:effectLst>
                <a:outerShdw blurRad="38100" dist="38100" dir="2700000" algn="tl">
                  <a:srgbClr val="C0C0C0"/>
                </a:outerShdw>
              </a:effectLst>
            </a:endParaRPr>
          </a:p>
          <a:p>
            <a:pPr marL="342900" indent="-342900" algn="just">
              <a:spcBef>
                <a:spcPct val="20000"/>
              </a:spcBef>
            </a:pPr>
            <a:r>
              <a:rPr lang="fa-IR" sz="3200" b="0"/>
              <a:t>-- </a:t>
            </a:r>
            <a:r>
              <a:rPr lang="fa-IR" sz="3200">
                <a:solidFill>
                  <a:srgbClr val="990000"/>
                </a:solidFill>
              </a:rPr>
              <a:t>مشکلات روانی شکل جسمانی به خود گرفته و فرد از نشانه های بدنی که اشاره به نوع بدکاری و نقص جسمانی دارند شکایت می کند.</a:t>
            </a:r>
            <a:r>
              <a:rPr lang="en-US" sz="3200" b="0">
                <a:solidFill>
                  <a:srgbClr val="990000"/>
                </a:solidFill>
              </a:rPr>
              <a:t> </a:t>
            </a:r>
            <a:endParaRPr lang="fa-IR" sz="3200" b="0">
              <a:solidFill>
                <a:srgbClr val="990000"/>
              </a:solidFill>
            </a:endParaRPr>
          </a:p>
          <a:p>
            <a:pPr marL="342900" indent="-342900" algn="just">
              <a:spcBef>
                <a:spcPct val="20000"/>
              </a:spcBef>
            </a:pPr>
            <a:endParaRPr lang="en-US" sz="3200" b="0">
              <a:solidFill>
                <a:srgbClr val="0000FF"/>
              </a:solidFill>
            </a:endParaRPr>
          </a:p>
        </p:txBody>
      </p:sp>
      <p:pic>
        <p:nvPicPr>
          <p:cNvPr id="144391" name="Picture 7"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fade">
                                      <p:cBhvr>
                                        <p:cTn id="7" dur="770" decel="100000"/>
                                        <p:tgtEl>
                                          <p:spTgt spid="144388"/>
                                        </p:tgtEl>
                                      </p:cBhvr>
                                    </p:animEffect>
                                    <p:animScale>
                                      <p:cBhvr>
                                        <p:cTn id="8" dur="770" decel="100000"/>
                                        <p:tgtEl>
                                          <p:spTgt spid="144388"/>
                                        </p:tgtEl>
                                      </p:cBhvr>
                                      <p:from x="10000" y="10000"/>
                                      <p:to x="200000" y="450000"/>
                                    </p:animScale>
                                    <p:animScale>
                                      <p:cBhvr>
                                        <p:cTn id="9" dur="1230" accel="100000" fill="hold">
                                          <p:stCondLst>
                                            <p:cond delay="770"/>
                                          </p:stCondLst>
                                        </p:cTn>
                                        <p:tgtEl>
                                          <p:spTgt spid="144388"/>
                                        </p:tgtEl>
                                      </p:cBhvr>
                                      <p:from x="200000" y="450000"/>
                                      <p:to x="100000" y="100000"/>
                                    </p:animScale>
                                    <p:set>
                                      <p:cBhvr>
                                        <p:cTn id="10" dur="770" fill="hold"/>
                                        <p:tgtEl>
                                          <p:spTgt spid="144388"/>
                                        </p:tgtEl>
                                        <p:attrNameLst>
                                          <p:attrName>ppt_x</p:attrName>
                                        </p:attrNameLst>
                                      </p:cBhvr>
                                      <p:to>
                                        <p:strVal val="(0.5)"/>
                                      </p:to>
                                    </p:set>
                                    <p:anim from="(0.5)" to="(#ppt_x)" calcmode="lin" valueType="num">
                                      <p:cBhvr>
                                        <p:cTn id="11" dur="1230" accel="100000" fill="hold">
                                          <p:stCondLst>
                                            <p:cond delay="770"/>
                                          </p:stCondLst>
                                        </p:cTn>
                                        <p:tgtEl>
                                          <p:spTgt spid="144388"/>
                                        </p:tgtEl>
                                        <p:attrNameLst>
                                          <p:attrName>ppt_x</p:attrName>
                                        </p:attrNameLst>
                                      </p:cBhvr>
                                    </p:anim>
                                    <p:set>
                                      <p:cBhvr>
                                        <p:cTn id="12" dur="770" fill="hold"/>
                                        <p:tgtEl>
                                          <p:spTgt spid="144388"/>
                                        </p:tgtEl>
                                        <p:attrNameLst>
                                          <p:attrName>ppt_y</p:attrName>
                                        </p:attrNameLst>
                                      </p:cBhvr>
                                      <p:to>
                                        <p:strVal val="(#ppt_y+0.4)"/>
                                      </p:to>
                                    </p:set>
                                    <p:anim from="(#ppt_y+0.4)" to="(#ppt_y)" calcmode="lin" valueType="num">
                                      <p:cBhvr>
                                        <p:cTn id="13" dur="1230" accel="100000" fill="hold">
                                          <p:stCondLst>
                                            <p:cond delay="770"/>
                                          </p:stCondLst>
                                        </p:cTn>
                                        <p:tgtEl>
                                          <p:spTgt spid="14438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iterate type="lt">
                                    <p:tmPct val="0"/>
                                  </p:iterate>
                                  <p:childTnLst>
                                    <p:set>
                                      <p:cBhvr>
                                        <p:cTn id="17" dur="1" fill="hold">
                                          <p:stCondLst>
                                            <p:cond delay="0"/>
                                          </p:stCondLst>
                                        </p:cTn>
                                        <p:tgtEl>
                                          <p:spTgt spid="144390">
                                            <p:txEl>
                                              <p:pRg st="1" end="1"/>
                                            </p:txEl>
                                          </p:spTgt>
                                        </p:tgtEl>
                                        <p:attrNameLst>
                                          <p:attrName>style.visibility</p:attrName>
                                        </p:attrNameLst>
                                      </p:cBhvr>
                                      <p:to>
                                        <p:strVal val="visible"/>
                                      </p:to>
                                    </p:set>
                                    <p:animEffect transition="in" filter="fade">
                                      <p:cBhvr>
                                        <p:cTn id="18" dur="770" decel="100000"/>
                                        <p:tgtEl>
                                          <p:spTgt spid="144390">
                                            <p:txEl>
                                              <p:pRg st="1" end="1"/>
                                            </p:txEl>
                                          </p:spTgt>
                                        </p:tgtEl>
                                      </p:cBhvr>
                                    </p:animEffect>
                                    <p:animScale>
                                      <p:cBhvr>
                                        <p:cTn id="19" dur="770" decel="100000"/>
                                        <p:tgtEl>
                                          <p:spTgt spid="144390">
                                            <p:txEl>
                                              <p:pRg st="1" end="1"/>
                                            </p:txEl>
                                          </p:spTgt>
                                        </p:tgtEl>
                                      </p:cBhvr>
                                      <p:from x="10000" y="10000"/>
                                      <p:to x="200000" y="450000"/>
                                    </p:animScale>
                                    <p:animScale>
                                      <p:cBhvr>
                                        <p:cTn id="20" dur="1230" accel="100000" fill="hold">
                                          <p:stCondLst>
                                            <p:cond delay="770"/>
                                          </p:stCondLst>
                                        </p:cTn>
                                        <p:tgtEl>
                                          <p:spTgt spid="144390">
                                            <p:txEl>
                                              <p:pRg st="1" end="1"/>
                                            </p:txEl>
                                          </p:spTgt>
                                        </p:tgtEl>
                                      </p:cBhvr>
                                      <p:from x="200000" y="450000"/>
                                      <p:to x="100000" y="100000"/>
                                    </p:animScale>
                                    <p:set>
                                      <p:cBhvr>
                                        <p:cTn id="21" dur="770" fill="hold"/>
                                        <p:tgtEl>
                                          <p:spTgt spid="144390">
                                            <p:txEl>
                                              <p:pRg st="1" end="1"/>
                                            </p:txEl>
                                          </p:spTgt>
                                        </p:tgtEl>
                                        <p:attrNameLst>
                                          <p:attrName>ppt_x</p:attrName>
                                        </p:attrNameLst>
                                      </p:cBhvr>
                                      <p:to>
                                        <p:strVal val="(0.5)"/>
                                      </p:to>
                                    </p:set>
                                    <p:anim from="(0.5)" to="(#ppt_x)" calcmode="lin" valueType="num">
                                      <p:cBhvr>
                                        <p:cTn id="22" dur="1230" accel="100000" fill="hold">
                                          <p:stCondLst>
                                            <p:cond delay="770"/>
                                          </p:stCondLst>
                                        </p:cTn>
                                        <p:tgtEl>
                                          <p:spTgt spid="144390">
                                            <p:txEl>
                                              <p:pRg st="1" end="1"/>
                                            </p:txEl>
                                          </p:spTgt>
                                        </p:tgtEl>
                                        <p:attrNameLst>
                                          <p:attrName>ppt_x</p:attrName>
                                        </p:attrNameLst>
                                      </p:cBhvr>
                                    </p:anim>
                                    <p:set>
                                      <p:cBhvr>
                                        <p:cTn id="23" dur="770" fill="hold"/>
                                        <p:tgtEl>
                                          <p:spTgt spid="144390">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144390">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144388"/>
                                        </p:tgtEl>
                                        <p:attrNameLst>
                                          <p:attrName>style.visibility</p:attrName>
                                        </p:attrNameLst>
                                      </p:cBhvr>
                                      <p:to>
                                        <p:strVal val="visible"/>
                                      </p:to>
                                    </p:set>
                                    <p:animEffect transition="in" filter="fade">
                                      <p:cBhvr>
                                        <p:cTn id="29" dur="2000"/>
                                        <p:tgtEl>
                                          <p:spTgt spid="144388"/>
                                        </p:tgtEl>
                                      </p:cBhvr>
                                    </p:animEffect>
                                    <p:anim calcmode="lin" valueType="num">
                                      <p:cBhvr>
                                        <p:cTn id="30" dur="2000" fill="hold"/>
                                        <p:tgtEl>
                                          <p:spTgt spid="144388"/>
                                        </p:tgtEl>
                                        <p:attrNameLst>
                                          <p:attrName>style.rotation</p:attrName>
                                        </p:attrNameLst>
                                      </p:cBhvr>
                                      <p:tavLst>
                                        <p:tav tm="0">
                                          <p:val>
                                            <p:fltVal val="720"/>
                                          </p:val>
                                        </p:tav>
                                        <p:tav tm="100000">
                                          <p:val>
                                            <p:fltVal val="0"/>
                                          </p:val>
                                        </p:tav>
                                      </p:tavLst>
                                    </p:anim>
                                    <p:anim calcmode="lin" valueType="num">
                                      <p:cBhvr>
                                        <p:cTn id="31" dur="2000" fill="hold"/>
                                        <p:tgtEl>
                                          <p:spTgt spid="144388"/>
                                        </p:tgtEl>
                                        <p:attrNameLst>
                                          <p:attrName>ppt_h</p:attrName>
                                        </p:attrNameLst>
                                      </p:cBhvr>
                                      <p:tavLst>
                                        <p:tav tm="0">
                                          <p:val>
                                            <p:fltVal val="0"/>
                                          </p:val>
                                        </p:tav>
                                        <p:tav tm="100000">
                                          <p:val>
                                            <p:strVal val="#ppt_h"/>
                                          </p:val>
                                        </p:tav>
                                      </p:tavLst>
                                    </p:anim>
                                    <p:anim calcmode="lin" valueType="num">
                                      <p:cBhvr>
                                        <p:cTn id="32" dur="2000" fill="hold"/>
                                        <p:tgtEl>
                                          <p:spTgt spid="144388"/>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3" presetClass="emph" presetSubtype="0" fill="remove" nodeType="clickEffect">
                                  <p:stCondLst>
                                    <p:cond delay="0"/>
                                  </p:stCondLst>
                                  <p:childTnLst>
                                    <p:animClr clrSpc="rgb" dir="cw">
                                      <p:cBhvr override="childStyle">
                                        <p:cTn id="36" dur="1500" accel="50000" autoRev="1" fill="hold" tmFilter="0, 0; .33333, 1; 1, 1">
                                          <p:stCondLst>
                                            <p:cond delay="0"/>
                                          </p:stCondLst>
                                        </p:cTn>
                                        <p:tgtEl>
                                          <p:spTgt spid="144388"/>
                                        </p:tgtEl>
                                        <p:attrNameLst>
                                          <p:attrName>style.color</p:attrName>
                                        </p:attrNameLst>
                                      </p:cBhvr>
                                      <p:to>
                                        <a:schemeClr val="accent2"/>
                                      </p:to>
                                    </p:animClr>
                                    <p:animClr clrSpc="rgb" dir="cw">
                                      <p:cBhvr>
                                        <p:cTn id="37" dur="1500" accel="50000" autoRev="1" fill="hold" tmFilter="0, 0; .33333, 1; 1, 1">
                                          <p:stCondLst>
                                            <p:cond delay="0"/>
                                          </p:stCondLst>
                                        </p:cTn>
                                        <p:tgtEl>
                                          <p:spTgt spid="144388"/>
                                        </p:tgtEl>
                                        <p:attrNameLst>
                                          <p:attrName>fillcolor</p:attrName>
                                        </p:attrNameLst>
                                      </p:cBhvr>
                                      <p:to>
                                        <a:schemeClr val="accent2"/>
                                      </p:to>
                                    </p:animClr>
                                    <p:set>
                                      <p:cBhvr>
                                        <p:cTn id="38" dur="3000" fill="hold"/>
                                        <p:tgtEl>
                                          <p:spTgt spid="144388"/>
                                        </p:tgtEl>
                                        <p:attrNameLst>
                                          <p:attrName>fill.type</p:attrName>
                                        </p:attrNameLst>
                                      </p:cBhvr>
                                      <p:to>
                                        <p:strVal val="solid"/>
                                      </p:to>
                                    </p:set>
                                    <p:set>
                                      <p:cBhvr>
                                        <p:cTn id="39" dur="3000" fill="hold"/>
                                        <p:tgtEl>
                                          <p:spTgt spid="144388"/>
                                        </p:tgtEl>
                                        <p:attrNameLst>
                                          <p:attrName>fill.on</p:attrName>
                                        </p:attrNameLst>
                                      </p:cBhvr>
                                      <p:to>
                                        <p:strVal val="true"/>
                                      </p:to>
                                    </p:set>
                                    <p:animScale>
                                      <p:cBhvr>
                                        <p:cTn id="40" dur="1500" accel="50000" autoRev="1" fill="hold" tmFilter="0, 0; .33333, 1; 1, 1">
                                          <p:stCondLst>
                                            <p:cond delay="0"/>
                                          </p:stCondLst>
                                        </p:cTn>
                                        <p:tgtEl>
                                          <p:spTgt spid="144388"/>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uiExpand="1"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descr="Pink tissue paper"/>
          <p:cNvSpPr>
            <a:spLocks noChangeArrowheads="1"/>
          </p:cNvSpPr>
          <p:nvPr/>
        </p:nvSpPr>
        <p:spPr bwMode="auto">
          <a:xfrm>
            <a:off x="3563938" y="404813"/>
            <a:ext cx="5133975" cy="3816350"/>
          </a:xfrm>
          <a:prstGeom prst="rect">
            <a:avLst/>
          </a:prstGeom>
          <a:noFill/>
          <a:ln w="9525">
            <a:noFill/>
            <a:miter lim="800000"/>
            <a:headEnd/>
            <a:tailEnd/>
          </a:ln>
          <a:effectLst/>
        </p:spPr>
        <p:txBody>
          <a:bodyPr/>
          <a:lstStyle/>
          <a:p>
            <a:pPr marL="342900" indent="-342900" algn="just">
              <a:spcBef>
                <a:spcPct val="20000"/>
              </a:spcBef>
              <a:buFontTx/>
              <a:buChar char="•"/>
            </a:pPr>
            <a:r>
              <a:rPr lang="fa-IR" sz="4400">
                <a:solidFill>
                  <a:srgbClr val="FF0000"/>
                </a:solidFill>
                <a:effectLst>
                  <a:outerShdw blurRad="38100" dist="38100" dir="2700000" algn="tl">
                    <a:srgbClr val="C0C0C0"/>
                  </a:outerShdw>
                </a:effectLst>
              </a:rPr>
              <a:t>اختلالا ت جسمانی شکل:</a:t>
            </a:r>
            <a:r>
              <a:rPr lang="en-US" sz="4400" b="0">
                <a:solidFill>
                  <a:srgbClr val="FF0000"/>
                </a:solidFill>
                <a:effectLst>
                  <a:outerShdw blurRad="38100" dist="38100" dir="2700000" algn="tl">
                    <a:srgbClr val="C0C0C0"/>
                  </a:outerShdw>
                </a:effectLst>
              </a:rPr>
              <a:t> </a:t>
            </a:r>
            <a:endParaRPr lang="fa-IR" sz="4400" b="0">
              <a:solidFill>
                <a:srgbClr val="FF0000"/>
              </a:solidFill>
              <a:effectLst>
                <a:outerShdw blurRad="38100" dist="38100" dir="2700000" algn="tl">
                  <a:srgbClr val="C0C0C0"/>
                </a:outerShdw>
              </a:effectLst>
            </a:endParaRPr>
          </a:p>
          <a:p>
            <a:pPr marL="342900" indent="-342900" algn="just">
              <a:spcBef>
                <a:spcPct val="20000"/>
              </a:spcBef>
            </a:pPr>
            <a:r>
              <a:rPr lang="fa-IR" sz="3200" b="0"/>
              <a:t>-- </a:t>
            </a:r>
            <a:r>
              <a:rPr lang="fa-IR" sz="3200" b="0">
                <a:solidFill>
                  <a:srgbClr val="0000FF"/>
                </a:solidFill>
              </a:rPr>
              <a:t>1-</a:t>
            </a:r>
            <a:r>
              <a:rPr lang="fa-IR" sz="3200">
                <a:solidFill>
                  <a:srgbClr val="0000FF"/>
                </a:solidFill>
              </a:rPr>
              <a:t>اختلال تبدیلی</a:t>
            </a:r>
            <a:r>
              <a:rPr lang="en-US" sz="3200" b="0">
                <a:solidFill>
                  <a:srgbClr val="0000FF"/>
                </a:solidFill>
              </a:rPr>
              <a:t> </a:t>
            </a:r>
            <a:endParaRPr lang="fa-IR" sz="3200" b="0">
              <a:solidFill>
                <a:srgbClr val="0000FF"/>
              </a:solidFill>
            </a:endParaRPr>
          </a:p>
          <a:p>
            <a:pPr marL="342900" indent="-342900" algn="just">
              <a:spcBef>
                <a:spcPct val="20000"/>
              </a:spcBef>
            </a:pPr>
            <a:r>
              <a:rPr lang="fa-IR" sz="3200" b="0">
                <a:solidFill>
                  <a:srgbClr val="0000FF"/>
                </a:solidFill>
              </a:rPr>
              <a:t>2-</a:t>
            </a:r>
            <a:r>
              <a:rPr lang="fa-IR" sz="3200">
                <a:solidFill>
                  <a:srgbClr val="0000FF"/>
                </a:solidFill>
              </a:rPr>
              <a:t>اختلال جسمانی کردن</a:t>
            </a:r>
            <a:r>
              <a:rPr lang="en-US" sz="3200" b="0">
                <a:solidFill>
                  <a:srgbClr val="0000FF"/>
                </a:solidFill>
              </a:rPr>
              <a:t> </a:t>
            </a:r>
            <a:endParaRPr lang="fa-IR" sz="3200" b="0">
              <a:solidFill>
                <a:srgbClr val="0000FF"/>
              </a:solidFill>
            </a:endParaRPr>
          </a:p>
          <a:p>
            <a:pPr marL="342900" indent="-342900" algn="just">
              <a:spcBef>
                <a:spcPct val="20000"/>
              </a:spcBef>
            </a:pPr>
            <a:r>
              <a:rPr lang="fa-IR" sz="3200" b="0">
                <a:solidFill>
                  <a:srgbClr val="0000FF"/>
                </a:solidFill>
              </a:rPr>
              <a:t>3-</a:t>
            </a:r>
            <a:r>
              <a:rPr lang="fa-IR" sz="3200">
                <a:solidFill>
                  <a:srgbClr val="0000FF"/>
                </a:solidFill>
              </a:rPr>
              <a:t>اختلال درد</a:t>
            </a:r>
          </a:p>
          <a:p>
            <a:pPr marL="342900" indent="-342900" algn="just">
              <a:spcBef>
                <a:spcPct val="20000"/>
              </a:spcBef>
            </a:pPr>
            <a:r>
              <a:rPr lang="fa-IR" sz="3200">
                <a:solidFill>
                  <a:srgbClr val="0000FF"/>
                </a:solidFill>
              </a:rPr>
              <a:t>4-</a:t>
            </a:r>
            <a:r>
              <a:rPr lang="en-US" sz="3200" b="0">
                <a:solidFill>
                  <a:srgbClr val="0000FF"/>
                </a:solidFill>
              </a:rPr>
              <a:t> </a:t>
            </a:r>
            <a:r>
              <a:rPr lang="fa-IR" sz="3200">
                <a:solidFill>
                  <a:srgbClr val="0000FF"/>
                </a:solidFill>
              </a:rPr>
              <a:t>اختلال بدریختی بدن</a:t>
            </a:r>
            <a:r>
              <a:rPr lang="fa-IR" sz="3200" b="0">
                <a:solidFill>
                  <a:srgbClr val="0000FF"/>
                </a:solidFill>
              </a:rPr>
              <a:t> </a:t>
            </a:r>
          </a:p>
          <a:p>
            <a:pPr marL="342900" indent="-342900" algn="just">
              <a:spcBef>
                <a:spcPct val="20000"/>
              </a:spcBef>
            </a:pPr>
            <a:r>
              <a:rPr lang="fa-IR" sz="3200" b="0">
                <a:solidFill>
                  <a:srgbClr val="0000FF"/>
                </a:solidFill>
              </a:rPr>
              <a:t>5-</a:t>
            </a:r>
            <a:r>
              <a:rPr lang="fa-IR" sz="3200">
                <a:solidFill>
                  <a:srgbClr val="0000FF"/>
                </a:solidFill>
              </a:rPr>
              <a:t>خود بیمار انگاری</a:t>
            </a:r>
            <a:r>
              <a:rPr lang="en-US" sz="3200" b="0">
                <a:solidFill>
                  <a:srgbClr val="0000FF"/>
                </a:solidFill>
              </a:rPr>
              <a:t> </a:t>
            </a:r>
          </a:p>
        </p:txBody>
      </p:sp>
      <p:pic>
        <p:nvPicPr>
          <p:cNvPr id="21914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219139">
                                            <p:txEl>
                                              <p:pRg st="1" end="1"/>
                                            </p:txEl>
                                          </p:spTgt>
                                        </p:tgtEl>
                                        <p:attrNameLst>
                                          <p:attrName>style.visibility</p:attrName>
                                        </p:attrNameLst>
                                      </p:cBhvr>
                                      <p:to>
                                        <p:strVal val="visible"/>
                                      </p:to>
                                    </p:set>
                                    <p:animEffect transition="in" filter="fade">
                                      <p:cBhvr>
                                        <p:cTn id="7" dur="770" decel="100000"/>
                                        <p:tgtEl>
                                          <p:spTgt spid="219139">
                                            <p:txEl>
                                              <p:pRg st="1" end="1"/>
                                            </p:txEl>
                                          </p:spTgt>
                                        </p:tgtEl>
                                      </p:cBhvr>
                                    </p:animEffect>
                                    <p:animScale>
                                      <p:cBhvr>
                                        <p:cTn id="8" dur="770" decel="100000"/>
                                        <p:tgtEl>
                                          <p:spTgt spid="219139">
                                            <p:txEl>
                                              <p:pRg st="1" end="1"/>
                                            </p:txEl>
                                          </p:spTgt>
                                        </p:tgtEl>
                                      </p:cBhvr>
                                      <p:from x="10000" y="10000"/>
                                      <p:to x="200000" y="450000"/>
                                    </p:animScale>
                                    <p:animScale>
                                      <p:cBhvr>
                                        <p:cTn id="9" dur="1230" accel="100000" fill="hold">
                                          <p:stCondLst>
                                            <p:cond delay="770"/>
                                          </p:stCondLst>
                                        </p:cTn>
                                        <p:tgtEl>
                                          <p:spTgt spid="219139">
                                            <p:txEl>
                                              <p:pRg st="1" end="1"/>
                                            </p:txEl>
                                          </p:spTgt>
                                        </p:tgtEl>
                                      </p:cBhvr>
                                      <p:from x="200000" y="450000"/>
                                      <p:to x="100000" y="100000"/>
                                    </p:animScale>
                                    <p:set>
                                      <p:cBhvr>
                                        <p:cTn id="10" dur="770" fill="hold"/>
                                        <p:tgtEl>
                                          <p:spTgt spid="219139">
                                            <p:txEl>
                                              <p:pRg st="1" end="1"/>
                                            </p:txEl>
                                          </p:spTgt>
                                        </p:tgtEl>
                                        <p:attrNameLst>
                                          <p:attrName>ppt_x</p:attrName>
                                        </p:attrNameLst>
                                      </p:cBhvr>
                                      <p:to>
                                        <p:strVal val="(0.5)"/>
                                      </p:to>
                                    </p:set>
                                    <p:anim from="(0.5)" to="(#ppt_x)" calcmode="lin" valueType="num">
                                      <p:cBhvr>
                                        <p:cTn id="11" dur="1230" accel="100000" fill="hold">
                                          <p:stCondLst>
                                            <p:cond delay="770"/>
                                          </p:stCondLst>
                                        </p:cTn>
                                        <p:tgtEl>
                                          <p:spTgt spid="219139">
                                            <p:txEl>
                                              <p:pRg st="1" end="1"/>
                                            </p:txEl>
                                          </p:spTgt>
                                        </p:tgtEl>
                                        <p:attrNameLst>
                                          <p:attrName>ppt_x</p:attrName>
                                        </p:attrNameLst>
                                      </p:cBhvr>
                                    </p:anim>
                                    <p:set>
                                      <p:cBhvr>
                                        <p:cTn id="12" dur="770" fill="hold"/>
                                        <p:tgtEl>
                                          <p:spTgt spid="219139">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219139">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iterate type="lt">
                                    <p:tmPct val="0"/>
                                  </p:iterate>
                                  <p:childTnLst>
                                    <p:set>
                                      <p:cBhvr>
                                        <p:cTn id="17" dur="1" fill="hold">
                                          <p:stCondLst>
                                            <p:cond delay="0"/>
                                          </p:stCondLst>
                                        </p:cTn>
                                        <p:tgtEl>
                                          <p:spTgt spid="219139">
                                            <p:txEl>
                                              <p:pRg st="2" end="2"/>
                                            </p:txEl>
                                          </p:spTgt>
                                        </p:tgtEl>
                                        <p:attrNameLst>
                                          <p:attrName>style.visibility</p:attrName>
                                        </p:attrNameLst>
                                      </p:cBhvr>
                                      <p:to>
                                        <p:strVal val="visible"/>
                                      </p:to>
                                    </p:set>
                                    <p:animEffect transition="in" filter="fade">
                                      <p:cBhvr>
                                        <p:cTn id="18" dur="770" decel="100000"/>
                                        <p:tgtEl>
                                          <p:spTgt spid="219139">
                                            <p:txEl>
                                              <p:pRg st="2" end="2"/>
                                            </p:txEl>
                                          </p:spTgt>
                                        </p:tgtEl>
                                      </p:cBhvr>
                                    </p:animEffect>
                                    <p:animScale>
                                      <p:cBhvr>
                                        <p:cTn id="19" dur="770" decel="100000"/>
                                        <p:tgtEl>
                                          <p:spTgt spid="219139">
                                            <p:txEl>
                                              <p:pRg st="2" end="2"/>
                                            </p:txEl>
                                          </p:spTgt>
                                        </p:tgtEl>
                                      </p:cBhvr>
                                      <p:from x="10000" y="10000"/>
                                      <p:to x="200000" y="450000"/>
                                    </p:animScale>
                                    <p:animScale>
                                      <p:cBhvr>
                                        <p:cTn id="20" dur="1230" accel="100000" fill="hold">
                                          <p:stCondLst>
                                            <p:cond delay="770"/>
                                          </p:stCondLst>
                                        </p:cTn>
                                        <p:tgtEl>
                                          <p:spTgt spid="219139">
                                            <p:txEl>
                                              <p:pRg st="2" end="2"/>
                                            </p:txEl>
                                          </p:spTgt>
                                        </p:tgtEl>
                                      </p:cBhvr>
                                      <p:from x="200000" y="450000"/>
                                      <p:to x="100000" y="100000"/>
                                    </p:animScale>
                                    <p:set>
                                      <p:cBhvr>
                                        <p:cTn id="21" dur="770" fill="hold"/>
                                        <p:tgtEl>
                                          <p:spTgt spid="219139">
                                            <p:txEl>
                                              <p:pRg st="2" end="2"/>
                                            </p:txEl>
                                          </p:spTgt>
                                        </p:tgtEl>
                                        <p:attrNameLst>
                                          <p:attrName>ppt_x</p:attrName>
                                        </p:attrNameLst>
                                      </p:cBhvr>
                                      <p:to>
                                        <p:strVal val="(0.5)"/>
                                      </p:to>
                                    </p:set>
                                    <p:anim from="(0.5)" to="(#ppt_x)" calcmode="lin" valueType="num">
                                      <p:cBhvr>
                                        <p:cTn id="22" dur="1230" accel="100000" fill="hold">
                                          <p:stCondLst>
                                            <p:cond delay="770"/>
                                          </p:stCondLst>
                                        </p:cTn>
                                        <p:tgtEl>
                                          <p:spTgt spid="219139">
                                            <p:txEl>
                                              <p:pRg st="2" end="2"/>
                                            </p:txEl>
                                          </p:spTgt>
                                        </p:tgtEl>
                                        <p:attrNameLst>
                                          <p:attrName>ppt_x</p:attrName>
                                        </p:attrNameLst>
                                      </p:cBhvr>
                                    </p:anim>
                                    <p:set>
                                      <p:cBhvr>
                                        <p:cTn id="23" dur="770" fill="hold"/>
                                        <p:tgtEl>
                                          <p:spTgt spid="219139">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219139">
                                            <p:txEl>
                                              <p:pRg st="2" end="2"/>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iterate type="lt">
                                    <p:tmPct val="0"/>
                                  </p:iterate>
                                  <p:childTnLst>
                                    <p:set>
                                      <p:cBhvr>
                                        <p:cTn id="28" dur="1" fill="hold">
                                          <p:stCondLst>
                                            <p:cond delay="0"/>
                                          </p:stCondLst>
                                        </p:cTn>
                                        <p:tgtEl>
                                          <p:spTgt spid="219139">
                                            <p:txEl>
                                              <p:pRg st="3" end="3"/>
                                            </p:txEl>
                                          </p:spTgt>
                                        </p:tgtEl>
                                        <p:attrNameLst>
                                          <p:attrName>style.visibility</p:attrName>
                                        </p:attrNameLst>
                                      </p:cBhvr>
                                      <p:to>
                                        <p:strVal val="visible"/>
                                      </p:to>
                                    </p:set>
                                    <p:animEffect transition="in" filter="fade">
                                      <p:cBhvr>
                                        <p:cTn id="29" dur="770" decel="100000"/>
                                        <p:tgtEl>
                                          <p:spTgt spid="219139">
                                            <p:txEl>
                                              <p:pRg st="3" end="3"/>
                                            </p:txEl>
                                          </p:spTgt>
                                        </p:tgtEl>
                                      </p:cBhvr>
                                    </p:animEffect>
                                    <p:animScale>
                                      <p:cBhvr>
                                        <p:cTn id="30" dur="770" decel="100000"/>
                                        <p:tgtEl>
                                          <p:spTgt spid="219139">
                                            <p:txEl>
                                              <p:pRg st="3" end="3"/>
                                            </p:txEl>
                                          </p:spTgt>
                                        </p:tgtEl>
                                      </p:cBhvr>
                                      <p:from x="10000" y="10000"/>
                                      <p:to x="200000" y="450000"/>
                                    </p:animScale>
                                    <p:animScale>
                                      <p:cBhvr>
                                        <p:cTn id="31" dur="1230" accel="100000" fill="hold">
                                          <p:stCondLst>
                                            <p:cond delay="770"/>
                                          </p:stCondLst>
                                        </p:cTn>
                                        <p:tgtEl>
                                          <p:spTgt spid="219139">
                                            <p:txEl>
                                              <p:pRg st="3" end="3"/>
                                            </p:txEl>
                                          </p:spTgt>
                                        </p:tgtEl>
                                      </p:cBhvr>
                                      <p:from x="200000" y="450000"/>
                                      <p:to x="100000" y="100000"/>
                                    </p:animScale>
                                    <p:set>
                                      <p:cBhvr>
                                        <p:cTn id="32" dur="770" fill="hold"/>
                                        <p:tgtEl>
                                          <p:spTgt spid="219139">
                                            <p:txEl>
                                              <p:pRg st="3" end="3"/>
                                            </p:txEl>
                                          </p:spTgt>
                                        </p:tgtEl>
                                        <p:attrNameLst>
                                          <p:attrName>ppt_x</p:attrName>
                                        </p:attrNameLst>
                                      </p:cBhvr>
                                      <p:to>
                                        <p:strVal val="(0.5)"/>
                                      </p:to>
                                    </p:set>
                                    <p:anim from="(0.5)" to="(#ppt_x)" calcmode="lin" valueType="num">
                                      <p:cBhvr>
                                        <p:cTn id="33" dur="1230" accel="100000" fill="hold">
                                          <p:stCondLst>
                                            <p:cond delay="770"/>
                                          </p:stCondLst>
                                        </p:cTn>
                                        <p:tgtEl>
                                          <p:spTgt spid="219139">
                                            <p:txEl>
                                              <p:pRg st="3" end="3"/>
                                            </p:txEl>
                                          </p:spTgt>
                                        </p:tgtEl>
                                        <p:attrNameLst>
                                          <p:attrName>ppt_x</p:attrName>
                                        </p:attrNameLst>
                                      </p:cBhvr>
                                    </p:anim>
                                    <p:set>
                                      <p:cBhvr>
                                        <p:cTn id="34" dur="770" fill="hold"/>
                                        <p:tgtEl>
                                          <p:spTgt spid="219139">
                                            <p:txEl>
                                              <p:pRg st="3" end="3"/>
                                            </p:txEl>
                                          </p:spTgt>
                                        </p:tgtEl>
                                        <p:attrNameLst>
                                          <p:attrName>ppt_y</p:attrName>
                                        </p:attrNameLst>
                                      </p:cBhvr>
                                      <p:to>
                                        <p:strVal val="(#ppt_y+0.4)"/>
                                      </p:to>
                                    </p:set>
                                    <p:anim from="(#ppt_y+0.4)" to="(#ppt_y)" calcmode="lin" valueType="num">
                                      <p:cBhvr>
                                        <p:cTn id="35" dur="1230" accel="100000" fill="hold">
                                          <p:stCondLst>
                                            <p:cond delay="770"/>
                                          </p:stCondLst>
                                        </p:cTn>
                                        <p:tgtEl>
                                          <p:spTgt spid="219139">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uiExpand="1"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descr="Bouquet"/>
          <p:cNvSpPr>
            <a:spLocks noGrp="1" noChangeArrowheads="1"/>
          </p:cNvSpPr>
          <p:nvPr>
            <p:ph type="title"/>
          </p:nvPr>
        </p:nvSpPr>
        <p:spPr>
          <a:xfrm>
            <a:off x="457200" y="274638"/>
            <a:ext cx="8229600" cy="1498600"/>
          </a:xfrm>
          <a:blipFill dpi="0" rotWithShape="1">
            <a:blip r:embed="rId2"/>
            <a:srcRect/>
            <a:tile tx="0" ty="0" sx="100000" sy="100000" flip="none" algn="tl"/>
          </a:blipFill>
        </p:spPr>
        <p:txBody>
          <a:bodyPr/>
          <a:lstStyle/>
          <a:p>
            <a:r>
              <a:rPr lang="fa-IR" b="1">
                <a:solidFill>
                  <a:srgbClr val="FFFF00"/>
                </a:solidFill>
                <a:effectLst>
                  <a:outerShdw blurRad="38100" dist="38100" dir="2700000" algn="tl">
                    <a:srgbClr val="000000"/>
                  </a:outerShdw>
                </a:effectLst>
              </a:rPr>
              <a:t>اختلال درد</a:t>
            </a:r>
            <a:r>
              <a:rPr lang="en-US" b="1">
                <a:solidFill>
                  <a:srgbClr val="FFFF00"/>
                </a:solidFill>
                <a:effectLst>
                  <a:outerShdw blurRad="38100" dist="38100" dir="2700000" algn="tl">
                    <a:srgbClr val="000000"/>
                  </a:outerShdw>
                </a:effectLst>
              </a:rPr>
              <a:t/>
            </a:r>
            <a:br>
              <a:rPr lang="en-US" b="1">
                <a:solidFill>
                  <a:srgbClr val="FFFF00"/>
                </a:solidFill>
                <a:effectLst>
                  <a:outerShdw blurRad="38100" dist="38100" dir="2700000" algn="tl">
                    <a:srgbClr val="000000"/>
                  </a:outerShdw>
                </a:effectLst>
              </a:rPr>
            </a:br>
            <a:r>
              <a:rPr lang="en-US" b="1">
                <a:solidFill>
                  <a:srgbClr val="FFFF00"/>
                </a:solidFill>
                <a:effectLst>
                  <a:outerShdw blurRad="38100" dist="38100" dir="2700000" algn="tl">
                    <a:srgbClr val="000000"/>
                  </a:outerShdw>
                </a:effectLst>
              </a:rPr>
              <a:t>pain disorder </a:t>
            </a:r>
          </a:p>
        </p:txBody>
      </p:sp>
      <p:sp>
        <p:nvSpPr>
          <p:cNvPr id="145411" name="Rectangle 3" descr="Oak"/>
          <p:cNvSpPr>
            <a:spLocks noGrp="1" noChangeArrowheads="1"/>
          </p:cNvSpPr>
          <p:nvPr>
            <p:ph type="body" idx="1"/>
          </p:nvPr>
        </p:nvSpPr>
        <p:spPr>
          <a:xfrm>
            <a:off x="468313" y="1916113"/>
            <a:ext cx="8229600" cy="4525962"/>
          </a:xfrm>
          <a:blipFill dpi="0" rotWithShape="1">
            <a:blip r:embed="rId3"/>
            <a:srcRect/>
            <a:tile tx="0" ty="0" sx="100000" sy="100000" flip="none" algn="tl"/>
          </a:blipFill>
        </p:spPr>
        <p:txBody>
          <a:bodyPr/>
          <a:lstStyle/>
          <a:p>
            <a:pPr algn="just"/>
            <a:r>
              <a:rPr lang="fa-IR" b="1">
                <a:solidFill>
                  <a:schemeClr val="bg1"/>
                </a:solidFill>
              </a:rPr>
              <a:t>فرد به دردی دجار می شود که موجب پریشانی و اختلال شدید در عملکرد می شود.</a:t>
            </a:r>
            <a:r>
              <a:rPr lang="fa-IR">
                <a:solidFill>
                  <a:schemeClr val="bg1"/>
                </a:solidFill>
              </a:rPr>
              <a:t> </a:t>
            </a:r>
          </a:p>
          <a:p>
            <a:pPr algn="just"/>
            <a:r>
              <a:rPr lang="fa-IR" b="1">
                <a:solidFill>
                  <a:schemeClr val="bg1"/>
                </a:solidFill>
              </a:rPr>
              <a:t>عوامل روانشناختی نقش مهمی دارند.</a:t>
            </a:r>
            <a:r>
              <a:rPr lang="en-US">
                <a:solidFill>
                  <a:schemeClr val="bg1"/>
                </a:solidFill>
              </a:rPr>
              <a:t> </a:t>
            </a:r>
          </a:p>
        </p:txBody>
      </p:sp>
      <p:pic>
        <p:nvPicPr>
          <p:cNvPr id="145412" name="Picture 4" descr="???"/>
          <p:cNvPicPr>
            <a:picLocks noChangeAspect="1" noChangeArrowheads="1"/>
          </p:cNvPicPr>
          <p:nvPr/>
        </p:nvPicPr>
        <p:blipFill>
          <a:blip r:embed="rId4"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descr="Papyrus"/>
          <p:cNvSpPr>
            <a:spLocks noGrp="1" noChangeArrowheads="1"/>
          </p:cNvSpPr>
          <p:nvPr>
            <p:ph type="title"/>
          </p:nvPr>
        </p:nvSpPr>
        <p:spPr>
          <a:xfrm>
            <a:off x="457200" y="1570038"/>
            <a:ext cx="8229600" cy="1498600"/>
          </a:xfrm>
          <a:blipFill dpi="0" rotWithShape="1">
            <a:blip r:embed="rId2"/>
            <a:srcRect/>
            <a:tile tx="0" ty="0" sx="100000" sy="100000" flip="none" algn="tl"/>
          </a:blipFill>
        </p:spPr>
        <p:txBody>
          <a:bodyPr/>
          <a:lstStyle/>
          <a:p>
            <a:r>
              <a:rPr lang="fa-IR" sz="4000" b="1"/>
              <a:t>اختلال بد ریختی بدن</a:t>
            </a:r>
            <a:r>
              <a:rPr lang="en-US" sz="4000"/>
              <a:t> </a:t>
            </a:r>
            <a:r>
              <a:rPr lang="fa-IR" sz="4000"/>
              <a:t/>
            </a:r>
            <a:br>
              <a:rPr lang="fa-IR" sz="4000"/>
            </a:br>
            <a:r>
              <a:rPr lang="en-US" sz="4000"/>
              <a:t>body dysmorphic disorder</a:t>
            </a:r>
          </a:p>
        </p:txBody>
      </p:sp>
      <p:sp>
        <p:nvSpPr>
          <p:cNvPr id="146435" name="Rectangle 3"/>
          <p:cNvSpPr>
            <a:spLocks noGrp="1" noChangeArrowheads="1"/>
          </p:cNvSpPr>
          <p:nvPr>
            <p:ph type="body" idx="1"/>
          </p:nvPr>
        </p:nvSpPr>
        <p:spPr>
          <a:xfrm>
            <a:off x="468313" y="4364038"/>
            <a:ext cx="8229600" cy="1225550"/>
          </a:xfrm>
          <a:gradFill rotWithShape="1">
            <a:gsLst>
              <a:gs pos="0">
                <a:srgbClr val="66FFFF"/>
              </a:gs>
              <a:gs pos="100000">
                <a:schemeClr val="bg1"/>
              </a:gs>
            </a:gsLst>
            <a:path path="rect">
              <a:fillToRect t="100000" r="100000"/>
            </a:path>
          </a:gradFill>
        </p:spPr>
        <p:txBody>
          <a:bodyPr/>
          <a:lstStyle/>
          <a:p>
            <a:pPr algn="just"/>
            <a:r>
              <a:rPr lang="fa-IR" b="1"/>
              <a:t>فرد به یک نقص اغراق آمیز یا تخیلی در ظاهر خویش اشتغال ذهنی دارد.</a:t>
            </a:r>
            <a:r>
              <a:rPr lang="en-US"/>
              <a:t> </a:t>
            </a:r>
          </a:p>
        </p:txBody>
      </p:sp>
      <p:sp>
        <p:nvSpPr>
          <p:cNvPr id="146436" name="AutoShape 4"/>
          <p:cNvSpPr>
            <a:spLocks noChangeArrowheads="1"/>
          </p:cNvSpPr>
          <p:nvPr/>
        </p:nvSpPr>
        <p:spPr bwMode="auto">
          <a:xfrm>
            <a:off x="4356100" y="3500438"/>
            <a:ext cx="936625" cy="576262"/>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pic>
        <p:nvPicPr>
          <p:cNvPr id="146440" name="Picture 8"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wedge">
                                      <p:cBhvr>
                                        <p:cTn id="7" dur="2000"/>
                                        <p:tgtEl>
                                          <p:spTgt spid="1464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fade">
                                      <p:cBhvr>
                                        <p:cTn id="12" dur="1000"/>
                                        <p:tgtEl>
                                          <p:spTgt spid="146436"/>
                                        </p:tgtEl>
                                      </p:cBhvr>
                                    </p:animEffect>
                                    <p:anim calcmode="lin" valueType="num">
                                      <p:cBhvr>
                                        <p:cTn id="13" dur="1000" fill="hold"/>
                                        <p:tgtEl>
                                          <p:spTgt spid="146436"/>
                                        </p:tgtEl>
                                        <p:attrNameLst>
                                          <p:attrName>ppt_x</p:attrName>
                                        </p:attrNameLst>
                                      </p:cBhvr>
                                      <p:tavLst>
                                        <p:tav tm="0">
                                          <p:val>
                                            <p:strVal val="#ppt_x"/>
                                          </p:val>
                                        </p:tav>
                                        <p:tav tm="100000">
                                          <p:val>
                                            <p:strVal val="#ppt_x"/>
                                          </p:val>
                                        </p:tav>
                                      </p:tavLst>
                                    </p:anim>
                                    <p:anim calcmode="lin" valueType="num">
                                      <p:cBhvr>
                                        <p:cTn id="14" dur="1000" fill="hold"/>
                                        <p:tgtEl>
                                          <p:spTgt spid="1464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146435">
                                            <p:bg/>
                                          </p:spTgt>
                                        </p:tgtEl>
                                        <p:attrNameLst>
                                          <p:attrName>style.visibility</p:attrName>
                                        </p:attrNameLst>
                                      </p:cBhvr>
                                      <p:to>
                                        <p:strVal val="visible"/>
                                      </p:to>
                                    </p:set>
                                    <p:animEffect transition="in" filter="fade">
                                      <p:cBhvr>
                                        <p:cTn id="19" dur="770" decel="100000"/>
                                        <p:tgtEl>
                                          <p:spTgt spid="146435">
                                            <p:bg/>
                                          </p:spTgt>
                                        </p:tgtEl>
                                      </p:cBhvr>
                                    </p:animEffect>
                                    <p:animScale>
                                      <p:cBhvr>
                                        <p:cTn id="20" dur="770" decel="100000"/>
                                        <p:tgtEl>
                                          <p:spTgt spid="146435">
                                            <p:bg/>
                                          </p:spTgt>
                                        </p:tgtEl>
                                      </p:cBhvr>
                                      <p:from x="10000" y="10000"/>
                                      <p:to x="200000" y="450000"/>
                                    </p:animScale>
                                    <p:animScale>
                                      <p:cBhvr>
                                        <p:cTn id="21" dur="1230" accel="100000" fill="hold">
                                          <p:stCondLst>
                                            <p:cond delay="770"/>
                                          </p:stCondLst>
                                        </p:cTn>
                                        <p:tgtEl>
                                          <p:spTgt spid="146435">
                                            <p:bg/>
                                          </p:spTgt>
                                        </p:tgtEl>
                                      </p:cBhvr>
                                      <p:from x="200000" y="450000"/>
                                      <p:to x="100000" y="100000"/>
                                    </p:animScale>
                                    <p:set>
                                      <p:cBhvr>
                                        <p:cTn id="22" dur="770" fill="hold"/>
                                        <p:tgtEl>
                                          <p:spTgt spid="146435">
                                            <p:bg/>
                                          </p:spTgt>
                                        </p:tgtEl>
                                        <p:attrNameLst>
                                          <p:attrName>ppt_x</p:attrName>
                                        </p:attrNameLst>
                                      </p:cBhvr>
                                      <p:to>
                                        <p:strVal val="(0.5)"/>
                                      </p:to>
                                    </p:set>
                                    <p:anim from="(0.5)" to="(#ppt_x)" calcmode="lin" valueType="num">
                                      <p:cBhvr>
                                        <p:cTn id="23" dur="1230" accel="100000" fill="hold">
                                          <p:stCondLst>
                                            <p:cond delay="770"/>
                                          </p:stCondLst>
                                        </p:cTn>
                                        <p:tgtEl>
                                          <p:spTgt spid="146435">
                                            <p:bg/>
                                          </p:spTgt>
                                        </p:tgtEl>
                                        <p:attrNameLst>
                                          <p:attrName>ppt_x</p:attrName>
                                        </p:attrNameLst>
                                      </p:cBhvr>
                                    </p:anim>
                                    <p:set>
                                      <p:cBhvr>
                                        <p:cTn id="24" dur="770" fill="hold"/>
                                        <p:tgtEl>
                                          <p:spTgt spid="146435">
                                            <p:bg/>
                                          </p:spTgt>
                                        </p:tgtEl>
                                        <p:attrNameLst>
                                          <p:attrName>ppt_y</p:attrName>
                                        </p:attrNameLst>
                                      </p:cBhvr>
                                      <p:to>
                                        <p:strVal val="(#ppt_y+0.4)"/>
                                      </p:to>
                                    </p:set>
                                    <p:anim from="(#ppt_y+0.4)" to="(#ppt_y)" calcmode="lin" valueType="num">
                                      <p:cBhvr>
                                        <p:cTn id="25" dur="1230" accel="100000" fill="hold">
                                          <p:stCondLst>
                                            <p:cond delay="770"/>
                                          </p:stCondLst>
                                        </p:cTn>
                                        <p:tgtEl>
                                          <p:spTgt spid="146435">
                                            <p:bg/>
                                          </p:spTgt>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grpId="0" nodeType="clickEffect">
                                  <p:stCondLst>
                                    <p:cond delay="0"/>
                                  </p:stCondLst>
                                  <p:childTnLst>
                                    <p:set>
                                      <p:cBhvr>
                                        <p:cTn id="29" dur="1" fill="hold">
                                          <p:stCondLst>
                                            <p:cond delay="0"/>
                                          </p:stCondLst>
                                        </p:cTn>
                                        <p:tgtEl>
                                          <p:spTgt spid="146435">
                                            <p:txEl>
                                              <p:pRg st="0" end="0"/>
                                            </p:txEl>
                                          </p:spTgt>
                                        </p:tgtEl>
                                        <p:attrNameLst>
                                          <p:attrName>style.visibility</p:attrName>
                                        </p:attrNameLst>
                                      </p:cBhvr>
                                      <p:to>
                                        <p:strVal val="visible"/>
                                      </p:to>
                                    </p:set>
                                    <p:animEffect transition="in" filter="fade">
                                      <p:cBhvr>
                                        <p:cTn id="30" dur="770" decel="100000"/>
                                        <p:tgtEl>
                                          <p:spTgt spid="146435">
                                            <p:txEl>
                                              <p:pRg st="0" end="0"/>
                                            </p:txEl>
                                          </p:spTgt>
                                        </p:tgtEl>
                                      </p:cBhvr>
                                    </p:animEffect>
                                    <p:animScale>
                                      <p:cBhvr>
                                        <p:cTn id="31" dur="770" decel="100000"/>
                                        <p:tgtEl>
                                          <p:spTgt spid="146435">
                                            <p:txEl>
                                              <p:pRg st="0" end="0"/>
                                            </p:txEl>
                                          </p:spTgt>
                                        </p:tgtEl>
                                      </p:cBhvr>
                                      <p:from x="10000" y="10000"/>
                                      <p:to x="200000" y="450000"/>
                                    </p:animScale>
                                    <p:animScale>
                                      <p:cBhvr>
                                        <p:cTn id="32" dur="1230" accel="100000" fill="hold">
                                          <p:stCondLst>
                                            <p:cond delay="770"/>
                                          </p:stCondLst>
                                        </p:cTn>
                                        <p:tgtEl>
                                          <p:spTgt spid="146435">
                                            <p:txEl>
                                              <p:pRg st="0" end="0"/>
                                            </p:txEl>
                                          </p:spTgt>
                                        </p:tgtEl>
                                      </p:cBhvr>
                                      <p:from x="200000" y="450000"/>
                                      <p:to x="100000" y="100000"/>
                                    </p:animScale>
                                    <p:set>
                                      <p:cBhvr>
                                        <p:cTn id="33" dur="770" fill="hold"/>
                                        <p:tgtEl>
                                          <p:spTgt spid="146435">
                                            <p:txEl>
                                              <p:pRg st="0" end="0"/>
                                            </p:txEl>
                                          </p:spTgt>
                                        </p:tgtEl>
                                        <p:attrNameLst>
                                          <p:attrName>ppt_x</p:attrName>
                                        </p:attrNameLst>
                                      </p:cBhvr>
                                      <p:to>
                                        <p:strVal val="(0.5)"/>
                                      </p:to>
                                    </p:set>
                                    <p:anim from="(0.5)" to="(#ppt_x)" calcmode="lin" valueType="num">
                                      <p:cBhvr>
                                        <p:cTn id="34" dur="1230" accel="100000" fill="hold">
                                          <p:stCondLst>
                                            <p:cond delay="770"/>
                                          </p:stCondLst>
                                        </p:cTn>
                                        <p:tgtEl>
                                          <p:spTgt spid="146435">
                                            <p:txEl>
                                              <p:pRg st="0" end="0"/>
                                            </p:txEl>
                                          </p:spTgt>
                                        </p:tgtEl>
                                        <p:attrNameLst>
                                          <p:attrName>ppt_x</p:attrName>
                                        </p:attrNameLst>
                                      </p:cBhvr>
                                    </p:anim>
                                    <p:set>
                                      <p:cBhvr>
                                        <p:cTn id="35" dur="770" fill="hold"/>
                                        <p:tgtEl>
                                          <p:spTgt spid="146435">
                                            <p:txEl>
                                              <p:pRg st="0" end="0"/>
                                            </p:txEl>
                                          </p:spTgt>
                                        </p:tgtEl>
                                        <p:attrNameLst>
                                          <p:attrName>ppt_y</p:attrName>
                                        </p:attrNameLst>
                                      </p:cBhvr>
                                      <p:to>
                                        <p:strVal val="(#ppt_y+0.4)"/>
                                      </p:to>
                                    </p:set>
                                    <p:anim from="(#ppt_y+0.4)" to="(#ppt_y)" calcmode="lin" valueType="num">
                                      <p:cBhvr>
                                        <p:cTn id="36" dur="1230" accel="100000" fill="hold">
                                          <p:stCondLst>
                                            <p:cond delay="770"/>
                                          </p:stCondLst>
                                        </p:cTn>
                                        <p:tgtEl>
                                          <p:spTgt spid="14643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uiExpand="1" build="p" animBg="1"/>
      <p:bldP spid="14643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Rectangle 5" descr="Papyrus"/>
          <p:cNvSpPr>
            <a:spLocks noChangeArrowheads="1"/>
          </p:cNvSpPr>
          <p:nvPr/>
        </p:nvSpPr>
        <p:spPr bwMode="auto">
          <a:xfrm>
            <a:off x="539750" y="1628775"/>
            <a:ext cx="8229600" cy="1498600"/>
          </a:xfrm>
          <a:prstGeom prst="rect">
            <a:avLst/>
          </a:prstGeom>
          <a:blipFill dpi="0" rotWithShape="1">
            <a:blip r:embed="rId2"/>
            <a:srcRect/>
            <a:tile tx="0" ty="0" sx="100000" sy="100000" flip="none" algn="tl"/>
          </a:blipFill>
          <a:ln w="9525">
            <a:noFill/>
            <a:miter lim="800000"/>
            <a:headEnd/>
            <a:tailEnd/>
          </a:ln>
          <a:effectLst/>
        </p:spPr>
        <p:txBody>
          <a:bodyPr anchor="ctr"/>
          <a:lstStyle/>
          <a:p>
            <a:pPr algn="ctr"/>
            <a:r>
              <a:rPr lang="fa-IR" sz="4400">
                <a:solidFill>
                  <a:schemeClr val="tx2"/>
                </a:solidFill>
              </a:rPr>
              <a:t>اختلال خود بیمار انگاری</a:t>
            </a:r>
            <a:r>
              <a:rPr lang="en-US" sz="4400" b="0">
                <a:solidFill>
                  <a:schemeClr val="tx2"/>
                </a:solidFill>
              </a:rPr>
              <a:t> </a:t>
            </a:r>
            <a:r>
              <a:rPr lang="fa-IR" sz="4400" b="0">
                <a:solidFill>
                  <a:schemeClr val="tx2"/>
                </a:solidFill>
              </a:rPr>
              <a:t/>
            </a:r>
            <a:br>
              <a:rPr lang="fa-IR" sz="4400" b="0">
                <a:solidFill>
                  <a:schemeClr val="tx2"/>
                </a:solidFill>
              </a:rPr>
            </a:br>
            <a:r>
              <a:rPr lang="en-US" sz="4400" b="0">
                <a:solidFill>
                  <a:schemeClr val="tx2"/>
                </a:solidFill>
              </a:rPr>
              <a:t>hypochondriasis</a:t>
            </a:r>
          </a:p>
        </p:txBody>
      </p:sp>
      <p:sp>
        <p:nvSpPr>
          <p:cNvPr id="220166" name="Rectangle 6"/>
          <p:cNvSpPr>
            <a:spLocks noChangeArrowheads="1"/>
          </p:cNvSpPr>
          <p:nvPr/>
        </p:nvSpPr>
        <p:spPr bwMode="auto">
          <a:xfrm>
            <a:off x="590550" y="4149725"/>
            <a:ext cx="8229600" cy="719138"/>
          </a:xfrm>
          <a:prstGeom prst="rect">
            <a:avLst/>
          </a:prstGeom>
          <a:gradFill rotWithShape="1">
            <a:gsLst>
              <a:gs pos="0">
                <a:srgbClr val="66FFFF"/>
              </a:gs>
              <a:gs pos="100000">
                <a:schemeClr val="bg1"/>
              </a:gs>
            </a:gsLst>
            <a:path path="rect">
              <a:fillToRect t="100000" r="100000"/>
            </a:path>
          </a:gradFill>
          <a:ln w="9525">
            <a:noFill/>
            <a:miter lim="800000"/>
            <a:headEnd/>
            <a:tailEnd/>
          </a:ln>
          <a:effectLst/>
        </p:spPr>
        <p:txBody>
          <a:bodyPr/>
          <a:lstStyle/>
          <a:p>
            <a:pPr marL="342900" indent="-342900" algn="just">
              <a:spcBef>
                <a:spcPct val="20000"/>
              </a:spcBef>
              <a:buFontTx/>
              <a:buChar char="•"/>
            </a:pPr>
            <a:r>
              <a:rPr lang="fa-IR" sz="3200"/>
              <a:t>اشتغال فکری به ترس از داشتن یک بیماری جدی</a:t>
            </a:r>
            <a:r>
              <a:rPr lang="en-US" sz="3200" b="0"/>
              <a:t> </a:t>
            </a:r>
          </a:p>
        </p:txBody>
      </p:sp>
      <p:sp>
        <p:nvSpPr>
          <p:cNvPr id="220167" name="AutoShape 7"/>
          <p:cNvSpPr>
            <a:spLocks noChangeArrowheads="1"/>
          </p:cNvSpPr>
          <p:nvPr/>
        </p:nvSpPr>
        <p:spPr bwMode="auto">
          <a:xfrm>
            <a:off x="4500563" y="3284538"/>
            <a:ext cx="936625" cy="576262"/>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pic>
        <p:nvPicPr>
          <p:cNvPr id="220168" name="Picture 8"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animEffect transition="in" filter="fade">
                                      <p:cBhvr>
                                        <p:cTn id="7" dur="1000"/>
                                        <p:tgtEl>
                                          <p:spTgt spid="220167"/>
                                        </p:tgtEl>
                                      </p:cBhvr>
                                    </p:animEffect>
                                    <p:anim calcmode="lin" valueType="num">
                                      <p:cBhvr>
                                        <p:cTn id="8" dur="1000" fill="hold"/>
                                        <p:tgtEl>
                                          <p:spTgt spid="220167"/>
                                        </p:tgtEl>
                                        <p:attrNameLst>
                                          <p:attrName>ppt_x</p:attrName>
                                        </p:attrNameLst>
                                      </p:cBhvr>
                                      <p:tavLst>
                                        <p:tav tm="0">
                                          <p:val>
                                            <p:strVal val="#ppt_x"/>
                                          </p:val>
                                        </p:tav>
                                        <p:tav tm="100000">
                                          <p:val>
                                            <p:strVal val="#ppt_x"/>
                                          </p:val>
                                        </p:tav>
                                      </p:tavLst>
                                    </p:anim>
                                    <p:anim calcmode="lin" valueType="num">
                                      <p:cBhvr>
                                        <p:cTn id="9" dur="1000" fill="hold"/>
                                        <p:tgtEl>
                                          <p:spTgt spid="2201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220166">
                                            <p:txEl>
                                              <p:pRg st="0" end="0"/>
                                            </p:txEl>
                                          </p:spTgt>
                                        </p:tgtEl>
                                        <p:attrNameLst>
                                          <p:attrName>style.visibility</p:attrName>
                                        </p:attrNameLst>
                                      </p:cBhvr>
                                      <p:to>
                                        <p:strVal val="visible"/>
                                      </p:to>
                                    </p:set>
                                    <p:animEffect transition="in" filter="fade">
                                      <p:cBhvr>
                                        <p:cTn id="14" dur="770" decel="100000"/>
                                        <p:tgtEl>
                                          <p:spTgt spid="220166">
                                            <p:txEl>
                                              <p:pRg st="0" end="0"/>
                                            </p:txEl>
                                          </p:spTgt>
                                        </p:tgtEl>
                                      </p:cBhvr>
                                    </p:animEffect>
                                    <p:animScale>
                                      <p:cBhvr>
                                        <p:cTn id="15" dur="770" decel="100000"/>
                                        <p:tgtEl>
                                          <p:spTgt spid="220166">
                                            <p:txEl>
                                              <p:pRg st="0" end="0"/>
                                            </p:txEl>
                                          </p:spTgt>
                                        </p:tgtEl>
                                      </p:cBhvr>
                                      <p:from x="10000" y="10000"/>
                                      <p:to x="200000" y="450000"/>
                                    </p:animScale>
                                    <p:animScale>
                                      <p:cBhvr>
                                        <p:cTn id="16" dur="1230" accel="100000" fill="hold">
                                          <p:stCondLst>
                                            <p:cond delay="770"/>
                                          </p:stCondLst>
                                        </p:cTn>
                                        <p:tgtEl>
                                          <p:spTgt spid="220166">
                                            <p:txEl>
                                              <p:pRg st="0" end="0"/>
                                            </p:txEl>
                                          </p:spTgt>
                                        </p:tgtEl>
                                      </p:cBhvr>
                                      <p:from x="200000" y="450000"/>
                                      <p:to x="100000" y="100000"/>
                                    </p:animScale>
                                    <p:set>
                                      <p:cBhvr>
                                        <p:cTn id="17" dur="770" fill="hold"/>
                                        <p:tgtEl>
                                          <p:spTgt spid="220166">
                                            <p:txEl>
                                              <p:pRg st="0" end="0"/>
                                            </p:txEl>
                                          </p:spTgt>
                                        </p:tgtEl>
                                        <p:attrNameLst>
                                          <p:attrName>ppt_x</p:attrName>
                                        </p:attrNameLst>
                                      </p:cBhvr>
                                      <p:to>
                                        <p:strVal val="(0.5)"/>
                                      </p:to>
                                    </p:set>
                                    <p:anim from="(0.5)" to="(#ppt_x)" calcmode="lin" valueType="num">
                                      <p:cBhvr>
                                        <p:cTn id="18" dur="1230" accel="100000" fill="hold">
                                          <p:stCondLst>
                                            <p:cond delay="770"/>
                                          </p:stCondLst>
                                        </p:cTn>
                                        <p:tgtEl>
                                          <p:spTgt spid="220166">
                                            <p:txEl>
                                              <p:pRg st="0" end="0"/>
                                            </p:txEl>
                                          </p:spTgt>
                                        </p:tgtEl>
                                        <p:attrNameLst>
                                          <p:attrName>ppt_x</p:attrName>
                                        </p:attrNameLst>
                                      </p:cBhvr>
                                    </p:anim>
                                    <p:set>
                                      <p:cBhvr>
                                        <p:cTn id="19" dur="770" fill="hold"/>
                                        <p:tgtEl>
                                          <p:spTgt spid="220166">
                                            <p:txEl>
                                              <p:pRg st="0" end="0"/>
                                            </p:txEl>
                                          </p:spTgt>
                                        </p:tgtEl>
                                        <p:attrNameLst>
                                          <p:attrName>ppt_y</p:attrName>
                                        </p:attrNameLst>
                                      </p:cBhvr>
                                      <p:to>
                                        <p:strVal val="(#ppt_y+0.4)"/>
                                      </p:to>
                                    </p:set>
                                    <p:anim from="(#ppt_y+0.4)" to="(#ppt_y)" calcmode="lin" valueType="num">
                                      <p:cBhvr>
                                        <p:cTn id="20" dur="1230" accel="100000" fill="hold">
                                          <p:stCondLst>
                                            <p:cond delay="770"/>
                                          </p:stCondLst>
                                        </p:cTn>
                                        <p:tgtEl>
                                          <p:spTgt spid="22016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build="p"/>
      <p:bldP spid="220167"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descr="Pink tissue paper"/>
          <p:cNvSpPr>
            <a:spLocks noChangeArrowheads="1"/>
          </p:cNvSpPr>
          <p:nvPr/>
        </p:nvSpPr>
        <p:spPr bwMode="auto">
          <a:xfrm>
            <a:off x="468313" y="404813"/>
            <a:ext cx="8229600" cy="5472112"/>
          </a:xfrm>
          <a:prstGeom prst="rect">
            <a:avLst/>
          </a:prstGeom>
          <a:noFill/>
          <a:ln w="9525">
            <a:noFill/>
            <a:miter lim="800000"/>
            <a:headEnd/>
            <a:tailEnd/>
          </a:ln>
          <a:effectLst/>
        </p:spPr>
        <p:txBody>
          <a:bodyPr/>
          <a:lstStyle/>
          <a:p>
            <a:pPr marL="342900" indent="-342900" algn="ctr">
              <a:spcBef>
                <a:spcPct val="20000"/>
              </a:spcBef>
              <a:buFontTx/>
              <a:buChar char="•"/>
            </a:pPr>
            <a:r>
              <a:rPr lang="fa-IR" sz="4000">
                <a:solidFill>
                  <a:srgbClr val="FF0000"/>
                </a:solidFill>
                <a:effectLst>
                  <a:outerShdw blurRad="38100" dist="38100" dir="2700000" algn="tl">
                    <a:srgbClr val="C0C0C0"/>
                  </a:outerShdw>
                </a:effectLst>
              </a:rPr>
              <a:t>اختلال تبدیلی</a:t>
            </a:r>
            <a:r>
              <a:rPr lang="en-US" sz="4000">
                <a:solidFill>
                  <a:srgbClr val="FF0000"/>
                </a:solidFill>
                <a:effectLst>
                  <a:outerShdw blurRad="38100" dist="38100" dir="2700000" algn="tl">
                    <a:srgbClr val="C0C0C0"/>
                  </a:outerShdw>
                </a:effectLst>
              </a:rPr>
              <a:t> </a:t>
            </a:r>
            <a:r>
              <a:rPr lang="fa-IR" sz="4000">
                <a:solidFill>
                  <a:srgbClr val="FF0000"/>
                </a:solidFill>
                <a:effectLst>
                  <a:outerShdw blurRad="38100" dist="38100" dir="2700000" algn="tl">
                    <a:srgbClr val="C0C0C0"/>
                  </a:outerShdw>
                </a:effectLst>
              </a:rPr>
              <a:t>: </a:t>
            </a:r>
            <a:r>
              <a:rPr lang="en-US" sz="4000">
                <a:solidFill>
                  <a:srgbClr val="FF0000"/>
                </a:solidFill>
                <a:effectLst>
                  <a:outerShdw blurRad="38100" dist="38100" dir="2700000" algn="tl">
                    <a:srgbClr val="C0C0C0"/>
                  </a:outerShdw>
                </a:effectLst>
              </a:rPr>
              <a:t>conversion disorder</a:t>
            </a:r>
          </a:p>
          <a:p>
            <a:pPr marL="342900" indent="-342900" algn="just">
              <a:spcBef>
                <a:spcPct val="20000"/>
              </a:spcBef>
              <a:buFontTx/>
              <a:buChar char="•"/>
            </a:pPr>
            <a:r>
              <a:rPr lang="fa-IR" sz="3200" u="sng">
                <a:solidFill>
                  <a:srgbClr val="0000FF"/>
                </a:solidFill>
              </a:rPr>
              <a:t>ملاکهای تشخیص براساس </a:t>
            </a:r>
            <a:r>
              <a:rPr lang="en-US" sz="3200" u="sng">
                <a:solidFill>
                  <a:srgbClr val="0000FF"/>
                </a:solidFill>
              </a:rPr>
              <a:t>DSM IV-TR</a:t>
            </a:r>
            <a:r>
              <a:rPr lang="fa-IR" sz="3200" u="sng">
                <a:solidFill>
                  <a:srgbClr val="0000FF"/>
                </a:solidFill>
              </a:rPr>
              <a:t> شامل:</a:t>
            </a:r>
            <a:r>
              <a:rPr lang="fa-IR" sz="3200"/>
              <a:t> </a:t>
            </a:r>
          </a:p>
          <a:p>
            <a:pPr marL="342900" indent="-342900" algn="just">
              <a:spcBef>
                <a:spcPct val="20000"/>
              </a:spcBef>
            </a:pPr>
            <a:r>
              <a:rPr lang="fa-IR" sz="3200">
                <a:solidFill>
                  <a:srgbClr val="990000"/>
                </a:solidFill>
              </a:rPr>
              <a:t>1- نشانه های حسی و حرکتی که حاکی از یک عارضه عصبی یا طبی است.</a:t>
            </a:r>
          </a:p>
          <a:p>
            <a:pPr marL="342900" indent="-342900" algn="just">
              <a:spcBef>
                <a:spcPct val="20000"/>
              </a:spcBef>
            </a:pPr>
            <a:r>
              <a:rPr lang="fa-IR" sz="3200">
                <a:solidFill>
                  <a:srgbClr val="990000"/>
                </a:solidFill>
              </a:rPr>
              <a:t>2-نشانه ها متعاقب تعارض یا فشار روانی آشکار می شوند</a:t>
            </a:r>
          </a:p>
          <a:p>
            <a:pPr marL="342900" indent="-342900" algn="just">
              <a:spcBef>
                <a:spcPct val="20000"/>
              </a:spcBef>
            </a:pPr>
            <a:r>
              <a:rPr lang="fa-IR" sz="3200">
                <a:solidFill>
                  <a:srgbClr val="990000"/>
                </a:solidFill>
              </a:rPr>
              <a:t>3-نشانه ها به صورت عمدی ایجاد نمی شوند و با یک عارضه پزشکی هم قابل توجیه نیست.</a:t>
            </a:r>
          </a:p>
          <a:p>
            <a:pPr marL="342900" indent="-342900" algn="just">
              <a:spcBef>
                <a:spcPct val="20000"/>
              </a:spcBef>
            </a:pPr>
            <a:endParaRPr lang="fa-IR" sz="3200">
              <a:solidFill>
                <a:srgbClr val="990000"/>
              </a:solidFill>
            </a:endParaRPr>
          </a:p>
          <a:p>
            <a:pPr marL="342900" indent="-342900" algn="just">
              <a:spcBef>
                <a:spcPct val="20000"/>
              </a:spcBef>
              <a:buFontTx/>
              <a:buChar char="•"/>
            </a:pPr>
            <a:endParaRPr lang="en-US" sz="4000">
              <a:solidFill>
                <a:srgbClr val="990000"/>
              </a:solidFill>
              <a:effectLst>
                <a:outerShdw blurRad="38100" dist="38100" dir="2700000" algn="tl">
                  <a:srgbClr val="C0C0C0"/>
                </a:outerShdw>
              </a:effectLst>
            </a:endParaRPr>
          </a:p>
          <a:p>
            <a:pPr marL="342900" indent="-342900" algn="just">
              <a:spcBef>
                <a:spcPct val="20000"/>
              </a:spcBef>
              <a:buFontTx/>
              <a:buChar char="•"/>
            </a:pPr>
            <a:endParaRPr lang="en-US" sz="3200" b="0">
              <a:solidFill>
                <a:srgbClr val="990000"/>
              </a:solidFill>
            </a:endParaRPr>
          </a:p>
        </p:txBody>
      </p:sp>
      <p:pic>
        <p:nvPicPr>
          <p:cNvPr id="147461"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147459">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147459">
                                            <p:txEl>
                                              <p:pRg st="0" end="0"/>
                                            </p:txEl>
                                          </p:spTgt>
                                        </p:tgtEl>
                                        <p:attrNameLst>
                                          <p:attrName>ppt_w</p:attrName>
                                        </p:attrNameLst>
                                      </p:cBhvr>
                                    </p:anim>
                                    <p:anim by="(#ppt_w*0.50)" calcmode="lin" valueType="num">
                                      <p:cBhvr>
                                        <p:cTn id="8" dur="1000" decel="50000" autoRev="1" fill="hold">
                                          <p:stCondLst>
                                            <p:cond delay="0"/>
                                          </p:stCondLst>
                                        </p:cTn>
                                        <p:tgtEl>
                                          <p:spTgt spid="147459">
                                            <p:txEl>
                                              <p:pRg st="0" end="0"/>
                                            </p:txEl>
                                          </p:spTgt>
                                        </p:tgtEl>
                                        <p:attrNameLst>
                                          <p:attrName>ppt_x</p:attrName>
                                        </p:attrNameLst>
                                      </p:cBhvr>
                                    </p:anim>
                                    <p:anim from="(-#ppt_h/2)" to="(#ppt_y)" calcmode="lin" valueType="num">
                                      <p:cBhvr>
                                        <p:cTn id="9" dur="2000" fill="hold">
                                          <p:stCondLst>
                                            <p:cond delay="0"/>
                                          </p:stCondLst>
                                        </p:cTn>
                                        <p:tgtEl>
                                          <p:spTgt spid="147459">
                                            <p:txEl>
                                              <p:pRg st="0" end="0"/>
                                            </p:txEl>
                                          </p:spTgt>
                                        </p:tgtEl>
                                        <p:attrNameLst>
                                          <p:attrName>ppt_y</p:attrName>
                                        </p:attrNameLst>
                                      </p:cBhvr>
                                    </p:anim>
                                    <p:animRot by="21600000">
                                      <p:cBhvr>
                                        <p:cTn id="10" dur="2000" fill="hold">
                                          <p:stCondLst>
                                            <p:cond delay="0"/>
                                          </p:stCondLst>
                                        </p:cTn>
                                        <p:tgtEl>
                                          <p:spTgt spid="147459">
                                            <p:txEl>
                                              <p:pRg st="0" end="0"/>
                                            </p:txEl>
                                          </p:spTgt>
                                        </p:tgtEl>
                                        <p:attrNameLst>
                                          <p:attrName>r</p:attrName>
                                        </p:attrNameLst>
                                      </p:cBhvr>
                                    </p:animRot>
                                  </p:childTnLst>
                                </p:cTn>
                              </p:par>
                              <p:par>
                                <p:cTn id="11" presetID="56" presetClass="entr" presetSubtype="0" fill="hold" grpId="1" nodeType="withEffect">
                                  <p:stCondLst>
                                    <p:cond delay="0"/>
                                  </p:stCondLst>
                                  <p:iterate type="lt">
                                    <p:tmPct val="10000"/>
                                  </p:iterate>
                                  <p:childTnLst>
                                    <p:set>
                                      <p:cBhvr>
                                        <p:cTn id="12" dur="1" fill="hold">
                                          <p:stCondLst>
                                            <p:cond delay="0"/>
                                          </p:stCondLst>
                                        </p:cTn>
                                        <p:tgtEl>
                                          <p:spTgt spid="147459">
                                            <p:txEl>
                                              <p:pRg st="1" end="1"/>
                                            </p:txEl>
                                          </p:spTgt>
                                        </p:tgtEl>
                                        <p:attrNameLst>
                                          <p:attrName>style.visibility</p:attrName>
                                        </p:attrNameLst>
                                      </p:cBhvr>
                                      <p:to>
                                        <p:strVal val="visible"/>
                                      </p:to>
                                    </p:set>
                                    <p:anim by="(-#ppt_w*2)" calcmode="lin" valueType="num">
                                      <p:cBhvr rctx="PPT">
                                        <p:cTn id="13" dur="1000" autoRev="1" fill="hold">
                                          <p:stCondLst>
                                            <p:cond delay="0"/>
                                          </p:stCondLst>
                                        </p:cTn>
                                        <p:tgtEl>
                                          <p:spTgt spid="147459">
                                            <p:txEl>
                                              <p:pRg st="1" end="1"/>
                                            </p:txEl>
                                          </p:spTgt>
                                        </p:tgtEl>
                                        <p:attrNameLst>
                                          <p:attrName>ppt_w</p:attrName>
                                        </p:attrNameLst>
                                      </p:cBhvr>
                                    </p:anim>
                                    <p:anim by="(#ppt_w*0.50)" calcmode="lin" valueType="num">
                                      <p:cBhvr>
                                        <p:cTn id="14" dur="1000" decel="50000" autoRev="1" fill="hold">
                                          <p:stCondLst>
                                            <p:cond delay="0"/>
                                          </p:stCondLst>
                                        </p:cTn>
                                        <p:tgtEl>
                                          <p:spTgt spid="147459">
                                            <p:txEl>
                                              <p:pRg st="1" end="1"/>
                                            </p:txEl>
                                          </p:spTgt>
                                        </p:tgtEl>
                                        <p:attrNameLst>
                                          <p:attrName>ppt_x</p:attrName>
                                        </p:attrNameLst>
                                      </p:cBhvr>
                                    </p:anim>
                                    <p:anim from="(-#ppt_h/2)" to="(#ppt_y)" calcmode="lin" valueType="num">
                                      <p:cBhvr>
                                        <p:cTn id="15" dur="2000" fill="hold">
                                          <p:stCondLst>
                                            <p:cond delay="0"/>
                                          </p:stCondLst>
                                        </p:cTn>
                                        <p:tgtEl>
                                          <p:spTgt spid="147459">
                                            <p:txEl>
                                              <p:pRg st="1" end="1"/>
                                            </p:txEl>
                                          </p:spTgt>
                                        </p:tgtEl>
                                        <p:attrNameLst>
                                          <p:attrName>ppt_y</p:attrName>
                                        </p:attrNameLst>
                                      </p:cBhvr>
                                    </p:anim>
                                    <p:animRot by="21600000">
                                      <p:cBhvr>
                                        <p:cTn id="16" dur="2000" fill="hold">
                                          <p:stCondLst>
                                            <p:cond delay="0"/>
                                          </p:stCondLst>
                                        </p:cTn>
                                        <p:tgtEl>
                                          <p:spTgt spid="147459">
                                            <p:txEl>
                                              <p:pRg st="1" end="1"/>
                                            </p:txEl>
                                          </p:spTgt>
                                        </p:tgtEl>
                                        <p:attrNameLst>
                                          <p:attrName>r</p:attrName>
                                        </p:attrNameLst>
                                      </p:cBhvr>
                                    </p:animRot>
                                  </p:childTnLst>
                                </p:cTn>
                              </p:par>
                              <p:par>
                                <p:cTn id="17" presetID="56" presetClass="entr" presetSubtype="0" fill="hold" grpId="1" nodeType="withEffect">
                                  <p:stCondLst>
                                    <p:cond delay="0"/>
                                  </p:stCondLst>
                                  <p:iterate type="lt">
                                    <p:tmPct val="10000"/>
                                  </p:iterate>
                                  <p:childTnLst>
                                    <p:set>
                                      <p:cBhvr>
                                        <p:cTn id="18" dur="1" fill="hold">
                                          <p:stCondLst>
                                            <p:cond delay="0"/>
                                          </p:stCondLst>
                                        </p:cTn>
                                        <p:tgtEl>
                                          <p:spTgt spid="147459">
                                            <p:txEl>
                                              <p:pRg st="2" end="2"/>
                                            </p:txEl>
                                          </p:spTgt>
                                        </p:tgtEl>
                                        <p:attrNameLst>
                                          <p:attrName>style.visibility</p:attrName>
                                        </p:attrNameLst>
                                      </p:cBhvr>
                                      <p:to>
                                        <p:strVal val="visible"/>
                                      </p:to>
                                    </p:set>
                                    <p:anim by="(-#ppt_w*2)" calcmode="lin" valueType="num">
                                      <p:cBhvr rctx="PPT">
                                        <p:cTn id="19" dur="1000" autoRev="1" fill="hold">
                                          <p:stCondLst>
                                            <p:cond delay="0"/>
                                          </p:stCondLst>
                                        </p:cTn>
                                        <p:tgtEl>
                                          <p:spTgt spid="147459">
                                            <p:txEl>
                                              <p:pRg st="2" end="2"/>
                                            </p:txEl>
                                          </p:spTgt>
                                        </p:tgtEl>
                                        <p:attrNameLst>
                                          <p:attrName>ppt_w</p:attrName>
                                        </p:attrNameLst>
                                      </p:cBhvr>
                                    </p:anim>
                                    <p:anim by="(#ppt_w*0.50)" calcmode="lin" valueType="num">
                                      <p:cBhvr>
                                        <p:cTn id="20" dur="1000" decel="50000" autoRev="1" fill="hold">
                                          <p:stCondLst>
                                            <p:cond delay="0"/>
                                          </p:stCondLst>
                                        </p:cTn>
                                        <p:tgtEl>
                                          <p:spTgt spid="147459">
                                            <p:txEl>
                                              <p:pRg st="2" end="2"/>
                                            </p:txEl>
                                          </p:spTgt>
                                        </p:tgtEl>
                                        <p:attrNameLst>
                                          <p:attrName>ppt_x</p:attrName>
                                        </p:attrNameLst>
                                      </p:cBhvr>
                                    </p:anim>
                                    <p:anim from="(-#ppt_h/2)" to="(#ppt_y)" calcmode="lin" valueType="num">
                                      <p:cBhvr>
                                        <p:cTn id="21" dur="2000" fill="hold">
                                          <p:stCondLst>
                                            <p:cond delay="0"/>
                                          </p:stCondLst>
                                        </p:cTn>
                                        <p:tgtEl>
                                          <p:spTgt spid="147459">
                                            <p:txEl>
                                              <p:pRg st="2" end="2"/>
                                            </p:txEl>
                                          </p:spTgt>
                                        </p:tgtEl>
                                        <p:attrNameLst>
                                          <p:attrName>ppt_y</p:attrName>
                                        </p:attrNameLst>
                                      </p:cBhvr>
                                    </p:anim>
                                    <p:animRot by="21600000">
                                      <p:cBhvr>
                                        <p:cTn id="22" dur="2000" fill="hold">
                                          <p:stCondLst>
                                            <p:cond delay="0"/>
                                          </p:stCondLst>
                                        </p:cTn>
                                        <p:tgtEl>
                                          <p:spTgt spid="147459">
                                            <p:txEl>
                                              <p:pRg st="2" end="2"/>
                                            </p:txEl>
                                          </p:spTgt>
                                        </p:tgtEl>
                                        <p:attrNameLst>
                                          <p:attrName>r</p:attrName>
                                        </p:attrNameLst>
                                      </p:cBhvr>
                                    </p:animRot>
                                  </p:childTnLst>
                                </p:cTn>
                              </p:par>
                              <p:par>
                                <p:cTn id="23" presetID="56" presetClass="entr" presetSubtype="0" fill="hold" grpId="1" nodeType="withEffect">
                                  <p:stCondLst>
                                    <p:cond delay="0"/>
                                  </p:stCondLst>
                                  <p:iterate type="lt">
                                    <p:tmPct val="10000"/>
                                  </p:iterate>
                                  <p:childTnLst>
                                    <p:set>
                                      <p:cBhvr>
                                        <p:cTn id="24" dur="1" fill="hold">
                                          <p:stCondLst>
                                            <p:cond delay="0"/>
                                          </p:stCondLst>
                                        </p:cTn>
                                        <p:tgtEl>
                                          <p:spTgt spid="147459">
                                            <p:txEl>
                                              <p:pRg st="3" end="3"/>
                                            </p:txEl>
                                          </p:spTgt>
                                        </p:tgtEl>
                                        <p:attrNameLst>
                                          <p:attrName>style.visibility</p:attrName>
                                        </p:attrNameLst>
                                      </p:cBhvr>
                                      <p:to>
                                        <p:strVal val="visible"/>
                                      </p:to>
                                    </p:set>
                                    <p:anim by="(-#ppt_w*2)" calcmode="lin" valueType="num">
                                      <p:cBhvr rctx="PPT">
                                        <p:cTn id="25" dur="1000" autoRev="1" fill="hold">
                                          <p:stCondLst>
                                            <p:cond delay="0"/>
                                          </p:stCondLst>
                                        </p:cTn>
                                        <p:tgtEl>
                                          <p:spTgt spid="147459">
                                            <p:txEl>
                                              <p:pRg st="3" end="3"/>
                                            </p:txEl>
                                          </p:spTgt>
                                        </p:tgtEl>
                                        <p:attrNameLst>
                                          <p:attrName>ppt_w</p:attrName>
                                        </p:attrNameLst>
                                      </p:cBhvr>
                                    </p:anim>
                                    <p:anim by="(#ppt_w*0.50)" calcmode="lin" valueType="num">
                                      <p:cBhvr>
                                        <p:cTn id="26" dur="1000" decel="50000" autoRev="1" fill="hold">
                                          <p:stCondLst>
                                            <p:cond delay="0"/>
                                          </p:stCondLst>
                                        </p:cTn>
                                        <p:tgtEl>
                                          <p:spTgt spid="147459">
                                            <p:txEl>
                                              <p:pRg st="3" end="3"/>
                                            </p:txEl>
                                          </p:spTgt>
                                        </p:tgtEl>
                                        <p:attrNameLst>
                                          <p:attrName>ppt_x</p:attrName>
                                        </p:attrNameLst>
                                      </p:cBhvr>
                                    </p:anim>
                                    <p:anim from="(-#ppt_h/2)" to="(#ppt_y)" calcmode="lin" valueType="num">
                                      <p:cBhvr>
                                        <p:cTn id="27" dur="2000" fill="hold">
                                          <p:stCondLst>
                                            <p:cond delay="0"/>
                                          </p:stCondLst>
                                        </p:cTn>
                                        <p:tgtEl>
                                          <p:spTgt spid="147459">
                                            <p:txEl>
                                              <p:pRg st="3" end="3"/>
                                            </p:txEl>
                                          </p:spTgt>
                                        </p:tgtEl>
                                        <p:attrNameLst>
                                          <p:attrName>ppt_y</p:attrName>
                                        </p:attrNameLst>
                                      </p:cBhvr>
                                    </p:anim>
                                    <p:animRot by="21600000">
                                      <p:cBhvr>
                                        <p:cTn id="28" dur="2000" fill="hold">
                                          <p:stCondLst>
                                            <p:cond delay="0"/>
                                          </p:stCondLst>
                                        </p:cTn>
                                        <p:tgtEl>
                                          <p:spTgt spid="147459">
                                            <p:txEl>
                                              <p:pRg st="3" end="3"/>
                                            </p:txEl>
                                          </p:spTgt>
                                        </p:tgtEl>
                                        <p:attrNameLst>
                                          <p:attrName>r</p:attrName>
                                        </p:attrNameLst>
                                      </p:cBhvr>
                                    </p:animRot>
                                  </p:childTnLst>
                                </p:cTn>
                              </p:par>
                              <p:par>
                                <p:cTn id="29" presetID="56" presetClass="entr" presetSubtype="0" fill="hold" grpId="1" nodeType="withEffect">
                                  <p:stCondLst>
                                    <p:cond delay="0"/>
                                  </p:stCondLst>
                                  <p:iterate type="lt">
                                    <p:tmPct val="10000"/>
                                  </p:iterate>
                                  <p:childTnLst>
                                    <p:set>
                                      <p:cBhvr>
                                        <p:cTn id="30" dur="1" fill="hold">
                                          <p:stCondLst>
                                            <p:cond delay="0"/>
                                          </p:stCondLst>
                                        </p:cTn>
                                        <p:tgtEl>
                                          <p:spTgt spid="147459">
                                            <p:txEl>
                                              <p:pRg st="4" end="4"/>
                                            </p:txEl>
                                          </p:spTgt>
                                        </p:tgtEl>
                                        <p:attrNameLst>
                                          <p:attrName>style.visibility</p:attrName>
                                        </p:attrNameLst>
                                      </p:cBhvr>
                                      <p:to>
                                        <p:strVal val="visible"/>
                                      </p:to>
                                    </p:set>
                                    <p:anim by="(-#ppt_w*2)" calcmode="lin" valueType="num">
                                      <p:cBhvr rctx="PPT">
                                        <p:cTn id="31" dur="1000" autoRev="1" fill="hold">
                                          <p:stCondLst>
                                            <p:cond delay="0"/>
                                          </p:stCondLst>
                                        </p:cTn>
                                        <p:tgtEl>
                                          <p:spTgt spid="147459">
                                            <p:txEl>
                                              <p:pRg st="4" end="4"/>
                                            </p:txEl>
                                          </p:spTgt>
                                        </p:tgtEl>
                                        <p:attrNameLst>
                                          <p:attrName>ppt_w</p:attrName>
                                        </p:attrNameLst>
                                      </p:cBhvr>
                                    </p:anim>
                                    <p:anim by="(#ppt_w*0.50)" calcmode="lin" valueType="num">
                                      <p:cBhvr>
                                        <p:cTn id="32" dur="1000" decel="50000" autoRev="1" fill="hold">
                                          <p:stCondLst>
                                            <p:cond delay="0"/>
                                          </p:stCondLst>
                                        </p:cTn>
                                        <p:tgtEl>
                                          <p:spTgt spid="147459">
                                            <p:txEl>
                                              <p:pRg st="4" end="4"/>
                                            </p:txEl>
                                          </p:spTgt>
                                        </p:tgtEl>
                                        <p:attrNameLst>
                                          <p:attrName>ppt_x</p:attrName>
                                        </p:attrNameLst>
                                      </p:cBhvr>
                                    </p:anim>
                                    <p:anim from="(-#ppt_h/2)" to="(#ppt_y)" calcmode="lin" valueType="num">
                                      <p:cBhvr>
                                        <p:cTn id="33" dur="2000" fill="hold">
                                          <p:stCondLst>
                                            <p:cond delay="0"/>
                                          </p:stCondLst>
                                        </p:cTn>
                                        <p:tgtEl>
                                          <p:spTgt spid="147459">
                                            <p:txEl>
                                              <p:pRg st="4" end="4"/>
                                            </p:txEl>
                                          </p:spTgt>
                                        </p:tgtEl>
                                        <p:attrNameLst>
                                          <p:attrName>ppt_y</p:attrName>
                                        </p:attrNameLst>
                                      </p:cBhvr>
                                    </p:anim>
                                    <p:animRot by="21600000">
                                      <p:cBhvr>
                                        <p:cTn id="34" dur="2000" fill="hold">
                                          <p:stCondLst>
                                            <p:cond delay="0"/>
                                          </p:stCondLst>
                                        </p:cTn>
                                        <p:tgtEl>
                                          <p:spTgt spid="14745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1" build="allAtOnce"/>
    </p:bldLst>
  </p:timing>
</p:sld>
</file>

<file path=ppt/slides/slide1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FF66FF"/>
            </a:gs>
            <a:gs pos="100000">
              <a:srgbClr val="FF0000"/>
            </a:gs>
          </a:gsLst>
          <a:lin ang="2700000" scaled="1"/>
        </a:gradFill>
        <a:effectLst/>
      </p:bgPr>
    </p:bg>
    <p:spTree>
      <p:nvGrpSpPr>
        <p:cNvPr id="1" name=""/>
        <p:cNvGrpSpPr/>
        <p:nvPr/>
      </p:nvGrpSpPr>
      <p:grpSpPr>
        <a:xfrm>
          <a:off x="0" y="0"/>
          <a:ext cx="0" cy="0"/>
          <a:chOff x="0" y="0"/>
          <a:chExt cx="0" cy="0"/>
        </a:xfrm>
      </p:grpSpPr>
      <p:sp>
        <p:nvSpPr>
          <p:cNvPr id="148482" name="Rectangle 2" descr="Pink tissue paper"/>
          <p:cNvSpPr>
            <a:spLocks noChangeArrowheads="1"/>
          </p:cNvSpPr>
          <p:nvPr/>
        </p:nvSpPr>
        <p:spPr bwMode="auto">
          <a:xfrm>
            <a:off x="468313" y="404813"/>
            <a:ext cx="8229600" cy="4752975"/>
          </a:xfrm>
          <a:prstGeom prst="rect">
            <a:avLst/>
          </a:prstGeom>
          <a:noFill/>
          <a:ln w="9525">
            <a:noFill/>
            <a:miter lim="800000"/>
            <a:headEnd/>
            <a:tailEnd/>
          </a:ln>
          <a:effectLst/>
        </p:spPr>
        <p:txBody>
          <a:bodyPr/>
          <a:lstStyle/>
          <a:p>
            <a:pPr marL="342900" indent="-342900" algn="just">
              <a:spcBef>
                <a:spcPct val="20000"/>
              </a:spcBef>
              <a:buFontTx/>
              <a:buChar char="•"/>
            </a:pPr>
            <a:r>
              <a:rPr lang="fa-IR" sz="4400">
                <a:solidFill>
                  <a:srgbClr val="990000"/>
                </a:solidFill>
                <a:effectLst>
                  <a:outerShdw blurRad="38100" dist="38100" dir="2700000" algn="tl">
                    <a:srgbClr val="000000"/>
                  </a:outerShdw>
                </a:effectLst>
              </a:rPr>
              <a:t>اصطلاح هیستری</a:t>
            </a:r>
            <a:r>
              <a:rPr lang="en-US" sz="4400">
                <a:effectLst>
                  <a:outerShdw blurRad="38100" dist="38100" dir="2700000" algn="tl">
                    <a:srgbClr val="FFFFFF"/>
                  </a:outerShdw>
                </a:effectLst>
              </a:rPr>
              <a:t> </a:t>
            </a:r>
            <a:endParaRPr lang="fa-IR" sz="4400">
              <a:effectLst>
                <a:outerShdw blurRad="38100" dist="38100" dir="2700000" algn="tl">
                  <a:srgbClr val="FFFFFF"/>
                </a:outerShdw>
              </a:effectLst>
            </a:endParaRPr>
          </a:p>
          <a:p>
            <a:pPr marL="342900" indent="-342900" algn="just">
              <a:spcBef>
                <a:spcPct val="20000"/>
              </a:spcBef>
              <a:buFontTx/>
              <a:buChar char="•"/>
            </a:pPr>
            <a:r>
              <a:rPr lang="fa-IR" sz="4000">
                <a:solidFill>
                  <a:srgbClr val="0000FF"/>
                </a:solidFill>
              </a:rPr>
              <a:t>بی حسی – نابینایی – فلج کامل یا جزیی – لالی حنجره ای – دید تونلی و ...</a:t>
            </a:r>
          </a:p>
          <a:p>
            <a:pPr marL="342900" indent="-342900" algn="just">
              <a:spcBef>
                <a:spcPct val="20000"/>
              </a:spcBef>
              <a:buFontTx/>
              <a:buChar char="•"/>
            </a:pPr>
            <a:r>
              <a:rPr lang="fa-IR" sz="4000">
                <a:solidFill>
                  <a:srgbClr val="FFFF00"/>
                </a:solidFill>
              </a:rPr>
              <a:t>تشخیص افتراقی با تمارض و اختلالات ساختگی اهمیت دارد.</a:t>
            </a:r>
            <a:endParaRPr lang="en-US" sz="4000">
              <a:solidFill>
                <a:srgbClr val="FFFF00"/>
              </a:solidFill>
            </a:endParaRPr>
          </a:p>
          <a:p>
            <a:pPr marL="342900" indent="-342900" algn="just">
              <a:spcBef>
                <a:spcPct val="20000"/>
              </a:spcBef>
              <a:buFontTx/>
              <a:buChar char="•"/>
            </a:pPr>
            <a:endParaRPr lang="en-US" sz="4000">
              <a:solidFill>
                <a:srgbClr val="FFFF00"/>
              </a:solidFill>
            </a:endParaRPr>
          </a:p>
        </p:txBody>
      </p:sp>
      <p:pic>
        <p:nvPicPr>
          <p:cNvPr id="14848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3000"/>
                                        <p:tgtEl>
                                          <p:spTgt spid="148482"/>
                                        </p:tgtEl>
                                      </p:cBhvr>
                                    </p:animEffect>
                                    <p:anim calcmode="lin" valueType="num">
                                      <p:cBhvr>
                                        <p:cTn id="8" dur="3000" fill="hold"/>
                                        <p:tgtEl>
                                          <p:spTgt spid="148482"/>
                                        </p:tgtEl>
                                        <p:attrNameLst>
                                          <p:attrName>ppt_x</p:attrName>
                                        </p:attrNameLst>
                                      </p:cBhvr>
                                      <p:tavLst>
                                        <p:tav tm="0">
                                          <p:val>
                                            <p:strVal val="#ppt_x"/>
                                          </p:val>
                                        </p:tav>
                                        <p:tav tm="100000">
                                          <p:val>
                                            <p:strVal val="#ppt_x"/>
                                          </p:val>
                                        </p:tav>
                                      </p:tavLst>
                                    </p:anim>
                                    <p:anim calcmode="lin" valueType="num">
                                      <p:cBhvr>
                                        <p:cTn id="9" dur="2700" decel="100000" fill="hold"/>
                                        <p:tgtEl>
                                          <p:spTgt spid="14848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484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0530" name="Rectangle 2" descr="Pink tissue paper"/>
          <p:cNvSpPr>
            <a:spLocks noChangeArrowheads="1"/>
          </p:cNvSpPr>
          <p:nvPr/>
        </p:nvSpPr>
        <p:spPr bwMode="auto">
          <a:xfrm>
            <a:off x="468313" y="404813"/>
            <a:ext cx="8229600" cy="5472112"/>
          </a:xfrm>
          <a:prstGeom prst="rect">
            <a:avLst/>
          </a:prstGeom>
          <a:noFill/>
          <a:ln w="9525">
            <a:noFill/>
            <a:miter lim="800000"/>
            <a:headEnd/>
            <a:tailEnd/>
          </a:ln>
          <a:effectLst/>
        </p:spPr>
        <p:txBody>
          <a:bodyPr/>
          <a:lstStyle/>
          <a:p>
            <a:pPr marL="342900" indent="-342900" algn="ctr">
              <a:spcBef>
                <a:spcPct val="20000"/>
              </a:spcBef>
              <a:buFontTx/>
              <a:buChar char="•"/>
            </a:pPr>
            <a:r>
              <a:rPr lang="fa-IR" sz="4000">
                <a:solidFill>
                  <a:srgbClr val="FF0000"/>
                </a:solidFill>
                <a:effectLst>
                  <a:outerShdw blurRad="38100" dist="38100" dir="2700000" algn="tl">
                    <a:srgbClr val="000000"/>
                  </a:outerShdw>
                </a:effectLst>
              </a:rPr>
              <a:t>اختلال جسمانی کردن</a:t>
            </a:r>
            <a:endParaRPr lang="en-US" sz="4000">
              <a:solidFill>
                <a:srgbClr val="FF0000"/>
              </a:solidFill>
              <a:effectLst>
                <a:outerShdw blurRad="38100" dist="38100" dir="2700000" algn="tl">
                  <a:srgbClr val="000000"/>
                </a:outerShdw>
              </a:effectLst>
            </a:endParaRPr>
          </a:p>
          <a:p>
            <a:pPr marL="342900" indent="-342900" algn="just">
              <a:spcBef>
                <a:spcPct val="20000"/>
              </a:spcBef>
              <a:buFontTx/>
              <a:buChar char="•"/>
            </a:pPr>
            <a:r>
              <a:rPr lang="fa-IR" sz="3200" u="sng">
                <a:solidFill>
                  <a:srgbClr val="0000FF"/>
                </a:solidFill>
              </a:rPr>
              <a:t>ملاکهای تشخیص براساس </a:t>
            </a:r>
            <a:r>
              <a:rPr lang="en-US" sz="3200" u="sng">
                <a:solidFill>
                  <a:srgbClr val="0000FF"/>
                </a:solidFill>
              </a:rPr>
              <a:t>DSM IV-TR</a:t>
            </a:r>
            <a:r>
              <a:rPr lang="fa-IR" sz="3200" u="sng">
                <a:solidFill>
                  <a:srgbClr val="0000FF"/>
                </a:solidFill>
              </a:rPr>
              <a:t> شامل:</a:t>
            </a:r>
            <a:r>
              <a:rPr lang="fa-IR" sz="3200"/>
              <a:t> </a:t>
            </a:r>
          </a:p>
          <a:p>
            <a:pPr marL="342900" indent="-342900" algn="just">
              <a:spcBef>
                <a:spcPct val="20000"/>
              </a:spcBef>
            </a:pPr>
            <a:r>
              <a:rPr lang="fa-IR" sz="3200">
                <a:solidFill>
                  <a:srgbClr val="990000"/>
                </a:solidFill>
              </a:rPr>
              <a:t>1-سابقه شکایتهای جسمی متعدد که تا چند سال دوام یافته</a:t>
            </a:r>
          </a:p>
          <a:p>
            <a:pPr marL="342900" indent="-342900" algn="just">
              <a:spcBef>
                <a:spcPct val="20000"/>
              </a:spcBef>
            </a:pPr>
            <a:r>
              <a:rPr lang="fa-IR" sz="3200">
                <a:solidFill>
                  <a:srgbClr val="990000"/>
                </a:solidFill>
              </a:rPr>
              <a:t>2-چهار نشانه درد در نقاط مختلف بدن:دو نشانه معدی-روده ای،یک نشانه جنسی(بی تفاوتی جنسی)و یک نشانه شبه عصب شناختی.</a:t>
            </a:r>
          </a:p>
          <a:p>
            <a:pPr marL="342900" indent="-342900" algn="just">
              <a:spcBef>
                <a:spcPct val="20000"/>
              </a:spcBef>
            </a:pPr>
            <a:r>
              <a:rPr lang="fa-IR" sz="3200">
                <a:solidFill>
                  <a:srgbClr val="990000"/>
                </a:solidFill>
              </a:rPr>
              <a:t>3-(اختلال تبدیل،اشکال در بلع یا احساس لقمه در گلو،فلج یا ضعف موضعی).</a:t>
            </a:r>
            <a:endParaRPr lang="en-US" sz="4000">
              <a:solidFill>
                <a:srgbClr val="990000"/>
              </a:solidFill>
              <a:effectLst>
                <a:outerShdw blurRad="38100" dist="38100" dir="2700000" algn="tl">
                  <a:srgbClr val="000000"/>
                </a:outerShdw>
              </a:effectLst>
            </a:endParaRPr>
          </a:p>
          <a:p>
            <a:pPr marL="342900" indent="-342900" algn="just">
              <a:spcBef>
                <a:spcPct val="20000"/>
              </a:spcBef>
              <a:buFontTx/>
              <a:buChar char="•"/>
            </a:pPr>
            <a:endParaRPr lang="en-US" sz="3200" b="0">
              <a:solidFill>
                <a:srgbClr val="990000"/>
              </a:solidFill>
            </a:endParaRPr>
          </a:p>
        </p:txBody>
      </p:sp>
      <p:pic>
        <p:nvPicPr>
          <p:cNvPr id="150531" name="Picture 3"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150530">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150530">
                                            <p:txEl>
                                              <p:pRg st="0" end="0"/>
                                            </p:txEl>
                                          </p:spTgt>
                                        </p:tgtEl>
                                        <p:attrNameLst>
                                          <p:attrName>ppt_w</p:attrName>
                                        </p:attrNameLst>
                                      </p:cBhvr>
                                    </p:anim>
                                    <p:anim by="(#ppt_w*0.50)" calcmode="lin" valueType="num">
                                      <p:cBhvr>
                                        <p:cTn id="8" dur="1000" decel="50000" autoRev="1" fill="hold">
                                          <p:stCondLst>
                                            <p:cond delay="0"/>
                                          </p:stCondLst>
                                        </p:cTn>
                                        <p:tgtEl>
                                          <p:spTgt spid="150530">
                                            <p:txEl>
                                              <p:pRg st="0" end="0"/>
                                            </p:txEl>
                                          </p:spTgt>
                                        </p:tgtEl>
                                        <p:attrNameLst>
                                          <p:attrName>ppt_x</p:attrName>
                                        </p:attrNameLst>
                                      </p:cBhvr>
                                    </p:anim>
                                    <p:anim from="(-#ppt_h/2)" to="(#ppt_y)" calcmode="lin" valueType="num">
                                      <p:cBhvr>
                                        <p:cTn id="9" dur="2000" fill="hold">
                                          <p:stCondLst>
                                            <p:cond delay="0"/>
                                          </p:stCondLst>
                                        </p:cTn>
                                        <p:tgtEl>
                                          <p:spTgt spid="150530">
                                            <p:txEl>
                                              <p:pRg st="0" end="0"/>
                                            </p:txEl>
                                          </p:spTgt>
                                        </p:tgtEl>
                                        <p:attrNameLst>
                                          <p:attrName>ppt_y</p:attrName>
                                        </p:attrNameLst>
                                      </p:cBhvr>
                                    </p:anim>
                                    <p:animRot by="21600000">
                                      <p:cBhvr>
                                        <p:cTn id="10" dur="2000" fill="hold">
                                          <p:stCondLst>
                                            <p:cond delay="0"/>
                                          </p:stCondLst>
                                        </p:cTn>
                                        <p:tgtEl>
                                          <p:spTgt spid="150530">
                                            <p:txEl>
                                              <p:pRg st="0" end="0"/>
                                            </p:txEl>
                                          </p:spTgt>
                                        </p:tgtEl>
                                        <p:attrNameLst>
                                          <p:attrName>r</p:attrName>
                                        </p:attrNameLst>
                                      </p:cBhvr>
                                    </p:animRot>
                                  </p:childTnLst>
                                </p:cTn>
                              </p:par>
                              <p:par>
                                <p:cTn id="11" presetID="56" presetClass="entr" presetSubtype="0" fill="hold" grpId="1" nodeType="withEffect">
                                  <p:stCondLst>
                                    <p:cond delay="0"/>
                                  </p:stCondLst>
                                  <p:iterate type="lt">
                                    <p:tmPct val="10000"/>
                                  </p:iterate>
                                  <p:childTnLst>
                                    <p:set>
                                      <p:cBhvr>
                                        <p:cTn id="12" dur="1" fill="hold">
                                          <p:stCondLst>
                                            <p:cond delay="0"/>
                                          </p:stCondLst>
                                        </p:cTn>
                                        <p:tgtEl>
                                          <p:spTgt spid="150530">
                                            <p:txEl>
                                              <p:pRg st="1" end="1"/>
                                            </p:txEl>
                                          </p:spTgt>
                                        </p:tgtEl>
                                        <p:attrNameLst>
                                          <p:attrName>style.visibility</p:attrName>
                                        </p:attrNameLst>
                                      </p:cBhvr>
                                      <p:to>
                                        <p:strVal val="visible"/>
                                      </p:to>
                                    </p:set>
                                    <p:anim by="(-#ppt_w*2)" calcmode="lin" valueType="num">
                                      <p:cBhvr rctx="PPT">
                                        <p:cTn id="13" dur="1000" autoRev="1" fill="hold">
                                          <p:stCondLst>
                                            <p:cond delay="0"/>
                                          </p:stCondLst>
                                        </p:cTn>
                                        <p:tgtEl>
                                          <p:spTgt spid="150530">
                                            <p:txEl>
                                              <p:pRg st="1" end="1"/>
                                            </p:txEl>
                                          </p:spTgt>
                                        </p:tgtEl>
                                        <p:attrNameLst>
                                          <p:attrName>ppt_w</p:attrName>
                                        </p:attrNameLst>
                                      </p:cBhvr>
                                    </p:anim>
                                    <p:anim by="(#ppt_w*0.50)" calcmode="lin" valueType="num">
                                      <p:cBhvr>
                                        <p:cTn id="14" dur="1000" decel="50000" autoRev="1" fill="hold">
                                          <p:stCondLst>
                                            <p:cond delay="0"/>
                                          </p:stCondLst>
                                        </p:cTn>
                                        <p:tgtEl>
                                          <p:spTgt spid="150530">
                                            <p:txEl>
                                              <p:pRg st="1" end="1"/>
                                            </p:txEl>
                                          </p:spTgt>
                                        </p:tgtEl>
                                        <p:attrNameLst>
                                          <p:attrName>ppt_x</p:attrName>
                                        </p:attrNameLst>
                                      </p:cBhvr>
                                    </p:anim>
                                    <p:anim from="(-#ppt_h/2)" to="(#ppt_y)" calcmode="lin" valueType="num">
                                      <p:cBhvr>
                                        <p:cTn id="15" dur="2000" fill="hold">
                                          <p:stCondLst>
                                            <p:cond delay="0"/>
                                          </p:stCondLst>
                                        </p:cTn>
                                        <p:tgtEl>
                                          <p:spTgt spid="150530">
                                            <p:txEl>
                                              <p:pRg st="1" end="1"/>
                                            </p:txEl>
                                          </p:spTgt>
                                        </p:tgtEl>
                                        <p:attrNameLst>
                                          <p:attrName>ppt_y</p:attrName>
                                        </p:attrNameLst>
                                      </p:cBhvr>
                                    </p:anim>
                                    <p:animRot by="21600000">
                                      <p:cBhvr>
                                        <p:cTn id="16" dur="2000" fill="hold">
                                          <p:stCondLst>
                                            <p:cond delay="0"/>
                                          </p:stCondLst>
                                        </p:cTn>
                                        <p:tgtEl>
                                          <p:spTgt spid="150530">
                                            <p:txEl>
                                              <p:pRg st="1" end="1"/>
                                            </p:txEl>
                                          </p:spTgt>
                                        </p:tgtEl>
                                        <p:attrNameLst>
                                          <p:attrName>r</p:attrName>
                                        </p:attrNameLst>
                                      </p:cBhvr>
                                    </p:animRot>
                                  </p:childTnLst>
                                </p:cTn>
                              </p:par>
                              <p:par>
                                <p:cTn id="17" presetID="56" presetClass="entr" presetSubtype="0" fill="hold" grpId="1" nodeType="withEffect">
                                  <p:stCondLst>
                                    <p:cond delay="0"/>
                                  </p:stCondLst>
                                  <p:iterate type="lt">
                                    <p:tmPct val="10000"/>
                                  </p:iterate>
                                  <p:childTnLst>
                                    <p:set>
                                      <p:cBhvr>
                                        <p:cTn id="18" dur="1" fill="hold">
                                          <p:stCondLst>
                                            <p:cond delay="0"/>
                                          </p:stCondLst>
                                        </p:cTn>
                                        <p:tgtEl>
                                          <p:spTgt spid="150530">
                                            <p:txEl>
                                              <p:pRg st="2" end="2"/>
                                            </p:txEl>
                                          </p:spTgt>
                                        </p:tgtEl>
                                        <p:attrNameLst>
                                          <p:attrName>style.visibility</p:attrName>
                                        </p:attrNameLst>
                                      </p:cBhvr>
                                      <p:to>
                                        <p:strVal val="visible"/>
                                      </p:to>
                                    </p:set>
                                    <p:anim by="(-#ppt_w*2)" calcmode="lin" valueType="num">
                                      <p:cBhvr rctx="PPT">
                                        <p:cTn id="19" dur="1000" autoRev="1" fill="hold">
                                          <p:stCondLst>
                                            <p:cond delay="0"/>
                                          </p:stCondLst>
                                        </p:cTn>
                                        <p:tgtEl>
                                          <p:spTgt spid="150530">
                                            <p:txEl>
                                              <p:pRg st="2" end="2"/>
                                            </p:txEl>
                                          </p:spTgt>
                                        </p:tgtEl>
                                        <p:attrNameLst>
                                          <p:attrName>ppt_w</p:attrName>
                                        </p:attrNameLst>
                                      </p:cBhvr>
                                    </p:anim>
                                    <p:anim by="(#ppt_w*0.50)" calcmode="lin" valueType="num">
                                      <p:cBhvr>
                                        <p:cTn id="20" dur="1000" decel="50000" autoRev="1" fill="hold">
                                          <p:stCondLst>
                                            <p:cond delay="0"/>
                                          </p:stCondLst>
                                        </p:cTn>
                                        <p:tgtEl>
                                          <p:spTgt spid="150530">
                                            <p:txEl>
                                              <p:pRg st="2" end="2"/>
                                            </p:txEl>
                                          </p:spTgt>
                                        </p:tgtEl>
                                        <p:attrNameLst>
                                          <p:attrName>ppt_x</p:attrName>
                                        </p:attrNameLst>
                                      </p:cBhvr>
                                    </p:anim>
                                    <p:anim from="(-#ppt_h/2)" to="(#ppt_y)" calcmode="lin" valueType="num">
                                      <p:cBhvr>
                                        <p:cTn id="21" dur="2000" fill="hold">
                                          <p:stCondLst>
                                            <p:cond delay="0"/>
                                          </p:stCondLst>
                                        </p:cTn>
                                        <p:tgtEl>
                                          <p:spTgt spid="150530">
                                            <p:txEl>
                                              <p:pRg st="2" end="2"/>
                                            </p:txEl>
                                          </p:spTgt>
                                        </p:tgtEl>
                                        <p:attrNameLst>
                                          <p:attrName>ppt_y</p:attrName>
                                        </p:attrNameLst>
                                      </p:cBhvr>
                                    </p:anim>
                                    <p:animRot by="21600000">
                                      <p:cBhvr>
                                        <p:cTn id="22" dur="2000" fill="hold">
                                          <p:stCondLst>
                                            <p:cond delay="0"/>
                                          </p:stCondLst>
                                        </p:cTn>
                                        <p:tgtEl>
                                          <p:spTgt spid="150530">
                                            <p:txEl>
                                              <p:pRg st="2" end="2"/>
                                            </p:txEl>
                                          </p:spTgt>
                                        </p:tgtEl>
                                        <p:attrNameLst>
                                          <p:attrName>r</p:attrName>
                                        </p:attrNameLst>
                                      </p:cBhvr>
                                    </p:animRot>
                                  </p:childTnLst>
                                </p:cTn>
                              </p:par>
                              <p:par>
                                <p:cTn id="23" presetID="56" presetClass="entr" presetSubtype="0" fill="hold" grpId="1" nodeType="withEffect">
                                  <p:stCondLst>
                                    <p:cond delay="0"/>
                                  </p:stCondLst>
                                  <p:iterate type="lt">
                                    <p:tmPct val="10000"/>
                                  </p:iterate>
                                  <p:childTnLst>
                                    <p:set>
                                      <p:cBhvr>
                                        <p:cTn id="24" dur="1" fill="hold">
                                          <p:stCondLst>
                                            <p:cond delay="0"/>
                                          </p:stCondLst>
                                        </p:cTn>
                                        <p:tgtEl>
                                          <p:spTgt spid="150530">
                                            <p:txEl>
                                              <p:pRg st="3" end="3"/>
                                            </p:txEl>
                                          </p:spTgt>
                                        </p:tgtEl>
                                        <p:attrNameLst>
                                          <p:attrName>style.visibility</p:attrName>
                                        </p:attrNameLst>
                                      </p:cBhvr>
                                      <p:to>
                                        <p:strVal val="visible"/>
                                      </p:to>
                                    </p:set>
                                    <p:anim by="(-#ppt_w*2)" calcmode="lin" valueType="num">
                                      <p:cBhvr rctx="PPT">
                                        <p:cTn id="25" dur="1000" autoRev="1" fill="hold">
                                          <p:stCondLst>
                                            <p:cond delay="0"/>
                                          </p:stCondLst>
                                        </p:cTn>
                                        <p:tgtEl>
                                          <p:spTgt spid="150530">
                                            <p:txEl>
                                              <p:pRg st="3" end="3"/>
                                            </p:txEl>
                                          </p:spTgt>
                                        </p:tgtEl>
                                        <p:attrNameLst>
                                          <p:attrName>ppt_w</p:attrName>
                                        </p:attrNameLst>
                                      </p:cBhvr>
                                    </p:anim>
                                    <p:anim by="(#ppt_w*0.50)" calcmode="lin" valueType="num">
                                      <p:cBhvr>
                                        <p:cTn id="26" dur="1000" decel="50000" autoRev="1" fill="hold">
                                          <p:stCondLst>
                                            <p:cond delay="0"/>
                                          </p:stCondLst>
                                        </p:cTn>
                                        <p:tgtEl>
                                          <p:spTgt spid="150530">
                                            <p:txEl>
                                              <p:pRg st="3" end="3"/>
                                            </p:txEl>
                                          </p:spTgt>
                                        </p:tgtEl>
                                        <p:attrNameLst>
                                          <p:attrName>ppt_x</p:attrName>
                                        </p:attrNameLst>
                                      </p:cBhvr>
                                    </p:anim>
                                    <p:anim from="(-#ppt_h/2)" to="(#ppt_y)" calcmode="lin" valueType="num">
                                      <p:cBhvr>
                                        <p:cTn id="27" dur="2000" fill="hold">
                                          <p:stCondLst>
                                            <p:cond delay="0"/>
                                          </p:stCondLst>
                                        </p:cTn>
                                        <p:tgtEl>
                                          <p:spTgt spid="150530">
                                            <p:txEl>
                                              <p:pRg st="3" end="3"/>
                                            </p:txEl>
                                          </p:spTgt>
                                        </p:tgtEl>
                                        <p:attrNameLst>
                                          <p:attrName>ppt_y</p:attrName>
                                        </p:attrNameLst>
                                      </p:cBhvr>
                                    </p:anim>
                                    <p:animRot by="21600000">
                                      <p:cBhvr>
                                        <p:cTn id="28" dur="2000" fill="hold">
                                          <p:stCondLst>
                                            <p:cond delay="0"/>
                                          </p:stCondLst>
                                        </p:cTn>
                                        <p:tgtEl>
                                          <p:spTgt spid="150530">
                                            <p:txEl>
                                              <p:pRg st="3" end="3"/>
                                            </p:txEl>
                                          </p:spTgt>
                                        </p:tgtEl>
                                        <p:attrNameLst>
                                          <p:attrName>r</p:attrName>
                                        </p:attrNameLst>
                                      </p:cBhvr>
                                    </p:animRot>
                                  </p:childTnLst>
                                </p:cTn>
                              </p:par>
                              <p:par>
                                <p:cTn id="29" presetID="56" presetClass="entr" presetSubtype="0" fill="hold" grpId="1" nodeType="withEffect">
                                  <p:stCondLst>
                                    <p:cond delay="0"/>
                                  </p:stCondLst>
                                  <p:iterate type="lt">
                                    <p:tmPct val="10000"/>
                                  </p:iterate>
                                  <p:childTnLst>
                                    <p:set>
                                      <p:cBhvr>
                                        <p:cTn id="30" dur="1" fill="hold">
                                          <p:stCondLst>
                                            <p:cond delay="0"/>
                                          </p:stCondLst>
                                        </p:cTn>
                                        <p:tgtEl>
                                          <p:spTgt spid="150530">
                                            <p:txEl>
                                              <p:pRg st="4" end="4"/>
                                            </p:txEl>
                                          </p:spTgt>
                                        </p:tgtEl>
                                        <p:attrNameLst>
                                          <p:attrName>style.visibility</p:attrName>
                                        </p:attrNameLst>
                                      </p:cBhvr>
                                      <p:to>
                                        <p:strVal val="visible"/>
                                      </p:to>
                                    </p:set>
                                    <p:anim by="(-#ppt_w*2)" calcmode="lin" valueType="num">
                                      <p:cBhvr rctx="PPT">
                                        <p:cTn id="31" dur="1000" autoRev="1" fill="hold">
                                          <p:stCondLst>
                                            <p:cond delay="0"/>
                                          </p:stCondLst>
                                        </p:cTn>
                                        <p:tgtEl>
                                          <p:spTgt spid="150530">
                                            <p:txEl>
                                              <p:pRg st="4" end="4"/>
                                            </p:txEl>
                                          </p:spTgt>
                                        </p:tgtEl>
                                        <p:attrNameLst>
                                          <p:attrName>ppt_w</p:attrName>
                                        </p:attrNameLst>
                                      </p:cBhvr>
                                    </p:anim>
                                    <p:anim by="(#ppt_w*0.50)" calcmode="lin" valueType="num">
                                      <p:cBhvr>
                                        <p:cTn id="32" dur="1000" decel="50000" autoRev="1" fill="hold">
                                          <p:stCondLst>
                                            <p:cond delay="0"/>
                                          </p:stCondLst>
                                        </p:cTn>
                                        <p:tgtEl>
                                          <p:spTgt spid="150530">
                                            <p:txEl>
                                              <p:pRg st="4" end="4"/>
                                            </p:txEl>
                                          </p:spTgt>
                                        </p:tgtEl>
                                        <p:attrNameLst>
                                          <p:attrName>ppt_x</p:attrName>
                                        </p:attrNameLst>
                                      </p:cBhvr>
                                    </p:anim>
                                    <p:anim from="(-#ppt_h/2)" to="(#ppt_y)" calcmode="lin" valueType="num">
                                      <p:cBhvr>
                                        <p:cTn id="33" dur="2000" fill="hold">
                                          <p:stCondLst>
                                            <p:cond delay="0"/>
                                          </p:stCondLst>
                                        </p:cTn>
                                        <p:tgtEl>
                                          <p:spTgt spid="150530">
                                            <p:txEl>
                                              <p:pRg st="4" end="4"/>
                                            </p:txEl>
                                          </p:spTgt>
                                        </p:tgtEl>
                                        <p:attrNameLst>
                                          <p:attrName>ppt_y</p:attrName>
                                        </p:attrNameLst>
                                      </p:cBhvr>
                                    </p:anim>
                                    <p:animRot by="21600000">
                                      <p:cBhvr>
                                        <p:cTn id="34" dur="2000" fill="hold">
                                          <p:stCondLst>
                                            <p:cond delay="0"/>
                                          </p:stCondLst>
                                        </p:cTn>
                                        <p:tgtEl>
                                          <p:spTgt spid="150530">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1" build="allAtOnce"/>
    </p:bldLst>
  </p:timing>
</p:sld>
</file>

<file path=ppt/slides/slide1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66FFFF">
                <a:gamma/>
                <a:tint val="0"/>
                <a:invGamma/>
              </a:srgbClr>
            </a:gs>
            <a:gs pos="100000">
              <a:srgbClr val="66FFFF"/>
            </a:gs>
          </a:gsLst>
          <a:lin ang="5400000" scaled="1"/>
        </a:gradFill>
        <a:effectLst/>
      </p:bgPr>
    </p:bg>
    <p:spTree>
      <p:nvGrpSpPr>
        <p:cNvPr id="1" name=""/>
        <p:cNvGrpSpPr/>
        <p:nvPr/>
      </p:nvGrpSpPr>
      <p:grpSpPr>
        <a:xfrm>
          <a:off x="0" y="0"/>
          <a:ext cx="0" cy="0"/>
          <a:chOff x="0" y="0"/>
          <a:chExt cx="0" cy="0"/>
        </a:xfrm>
      </p:grpSpPr>
      <p:sp>
        <p:nvSpPr>
          <p:cNvPr id="151554" name="Rectangle 2" descr="Pink tissue paper"/>
          <p:cNvSpPr>
            <a:spLocks noChangeArrowheads="1"/>
          </p:cNvSpPr>
          <p:nvPr/>
        </p:nvSpPr>
        <p:spPr bwMode="auto">
          <a:xfrm>
            <a:off x="468313" y="1341438"/>
            <a:ext cx="8229600" cy="2519362"/>
          </a:xfrm>
          <a:prstGeom prst="rect">
            <a:avLst/>
          </a:prstGeom>
          <a:noFill/>
          <a:ln w="9525">
            <a:noFill/>
            <a:miter lim="800000"/>
            <a:headEnd/>
            <a:tailEnd/>
          </a:ln>
          <a:effectLst/>
        </p:spPr>
        <p:txBody>
          <a:bodyPr/>
          <a:lstStyle/>
          <a:p>
            <a:pPr marL="342900" indent="-342900" algn="ctr">
              <a:spcBef>
                <a:spcPct val="20000"/>
              </a:spcBef>
              <a:buFontTx/>
              <a:buChar char="•"/>
            </a:pPr>
            <a:r>
              <a:rPr lang="fa-IR" sz="3200">
                <a:solidFill>
                  <a:srgbClr val="0000FF"/>
                </a:solidFill>
              </a:rPr>
              <a:t>سبب شناسی اختلا ل جسمانی شکل</a:t>
            </a:r>
            <a:r>
              <a:rPr lang="en-US" sz="3200" b="0">
                <a:solidFill>
                  <a:srgbClr val="0000FF"/>
                </a:solidFill>
              </a:rPr>
              <a:t> </a:t>
            </a:r>
          </a:p>
          <a:p>
            <a:pPr marL="342900" indent="-342900" algn="just">
              <a:spcBef>
                <a:spcPct val="20000"/>
              </a:spcBef>
              <a:buFontTx/>
              <a:buChar char="-"/>
            </a:pPr>
            <a:r>
              <a:rPr lang="fa-IR" sz="3200"/>
              <a:t>سبب شناسی اختلال جسمانی کردن: </a:t>
            </a:r>
          </a:p>
          <a:p>
            <a:pPr marL="342900" indent="-342900" algn="just">
              <a:spcBef>
                <a:spcPct val="20000"/>
              </a:spcBef>
              <a:buFontTx/>
              <a:buChar char="-"/>
            </a:pPr>
            <a:r>
              <a:rPr lang="fa-IR" sz="3200"/>
              <a:t>دیدگاه رفتاری:تمامی دردها،ناراحتیها و بد کاریها گوناگون تظاهرات بدنی یک اضطراب غیر واقعی بینانه است .</a:t>
            </a:r>
            <a:r>
              <a:rPr lang="en-US" sz="3200" b="0"/>
              <a:t> </a:t>
            </a:r>
          </a:p>
          <a:p>
            <a:pPr marL="342900" indent="-342900" algn="just">
              <a:spcBef>
                <a:spcPct val="20000"/>
              </a:spcBef>
            </a:pPr>
            <a:endParaRPr lang="en-US" sz="3200" b="0"/>
          </a:p>
        </p:txBody>
      </p:sp>
      <p:pic>
        <p:nvPicPr>
          <p:cNvPr id="15155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fa-IR" sz="4800" b="1">
                <a:solidFill>
                  <a:srgbClr val="FF0000"/>
                </a:solidFill>
                <a:effectLst>
                  <a:outerShdw blurRad="38100" dist="38100" dir="2700000" algn="tl">
                    <a:srgbClr val="C0C0C0"/>
                  </a:outerShdw>
                </a:effectLst>
              </a:rPr>
              <a:t>فصل دوم</a:t>
            </a:r>
            <a:endParaRPr lang="en-US" sz="4800" b="1">
              <a:solidFill>
                <a:srgbClr val="FF0000"/>
              </a:solidFill>
              <a:effectLst>
                <a:outerShdw blurRad="38100" dist="38100" dir="2700000" algn="tl">
                  <a:srgbClr val="C0C0C0"/>
                </a:outerShdw>
              </a:effectLst>
            </a:endParaRPr>
          </a:p>
        </p:txBody>
      </p:sp>
      <p:sp>
        <p:nvSpPr>
          <p:cNvPr id="180227" name="Rectangle 3"/>
          <p:cNvSpPr>
            <a:spLocks noGrp="1" noChangeArrowheads="1"/>
          </p:cNvSpPr>
          <p:nvPr>
            <p:ph type="body" idx="1"/>
          </p:nvPr>
        </p:nvSpPr>
        <p:spPr>
          <a:xfrm>
            <a:off x="457200" y="1600200"/>
            <a:ext cx="8229600" cy="820738"/>
          </a:xfrm>
        </p:spPr>
        <p:txBody>
          <a:bodyPr/>
          <a:lstStyle/>
          <a:p>
            <a:pPr algn="ctr"/>
            <a:r>
              <a:rPr lang="fa-IR" sz="4000" b="1">
                <a:effectLst>
                  <a:outerShdw blurRad="38100" dist="38100" dir="2700000" algn="tl">
                    <a:srgbClr val="C0C0C0"/>
                  </a:outerShdw>
                </a:effectLst>
              </a:rPr>
              <a:t>پارادایمهای کنونی در آسیب شناسی و درمان</a:t>
            </a:r>
            <a:endParaRPr lang="en-US" sz="4000" b="1">
              <a:effectLst>
                <a:outerShdw blurRad="38100" dist="38100" dir="2700000" algn="tl">
                  <a:srgbClr val="C0C0C0"/>
                </a:outerShdw>
              </a:effectLst>
            </a:endParaRPr>
          </a:p>
        </p:txBody>
      </p:sp>
      <p:sp>
        <p:nvSpPr>
          <p:cNvPr id="180228" name="Text Box 4"/>
          <p:cNvSpPr txBox="1">
            <a:spLocks noChangeArrowheads="1"/>
          </p:cNvSpPr>
          <p:nvPr/>
        </p:nvSpPr>
        <p:spPr bwMode="auto">
          <a:xfrm>
            <a:off x="287338" y="6092825"/>
            <a:ext cx="8532812" cy="396875"/>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2000">
                <a:solidFill>
                  <a:schemeClr val="accent2"/>
                </a:solidFill>
                <a:cs typeface="0 Zar" pitchFamily="2" charset="-78"/>
              </a:rPr>
              <a:t>تهیه کننده:</a:t>
            </a:r>
            <a:r>
              <a:rPr lang="fa-IR" sz="2000">
                <a:solidFill>
                  <a:srgbClr val="0033CC"/>
                </a:solidFill>
                <a:effectLst>
                  <a:outerShdw blurRad="38100" dist="38100" dir="2700000" algn="tl">
                    <a:srgbClr val="000000"/>
                  </a:outerShdw>
                </a:effectLst>
                <a:cs typeface="0 Zar" pitchFamily="2" charset="-78"/>
              </a:rPr>
              <a:t>حسن عبداله زاده (عضو هيات علمی روان شناسی دانشگاه پیام نور مرکز بهشهر)</a:t>
            </a:r>
            <a:endParaRPr lang="en-US" sz="2000">
              <a:solidFill>
                <a:srgbClr val="0033CC"/>
              </a:solidFill>
              <a:effectLst>
                <a:outerShdw blurRad="38100" dist="38100" dir="2700000" algn="tl">
                  <a:srgbClr val="000000"/>
                </a:outerShdw>
              </a:effectLst>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0228"/>
                                        </p:tgtEl>
                                        <p:attrNameLst>
                                          <p:attrName>style.visibility</p:attrName>
                                        </p:attrNameLst>
                                      </p:cBhvr>
                                      <p:to>
                                        <p:strVal val="visible"/>
                                      </p:to>
                                    </p:set>
                                    <p:anim calcmode="lin" valueType="num">
                                      <p:cBhvr additive="base">
                                        <p:cTn id="7" dur="5000" fill="hold"/>
                                        <p:tgtEl>
                                          <p:spTgt spid="180228"/>
                                        </p:tgtEl>
                                        <p:attrNameLst>
                                          <p:attrName>ppt_x</p:attrName>
                                        </p:attrNameLst>
                                      </p:cBhvr>
                                      <p:tavLst>
                                        <p:tav tm="0">
                                          <p:val>
                                            <p:strVal val="0-#ppt_w/2"/>
                                          </p:val>
                                        </p:tav>
                                        <p:tav tm="100000">
                                          <p:val>
                                            <p:strVal val="#ppt_x"/>
                                          </p:val>
                                        </p:tav>
                                      </p:tavLst>
                                    </p:anim>
                                    <p:anim calcmode="lin" valueType="num">
                                      <p:cBhvr additive="base">
                                        <p:cTn id="8" dur="5000" fill="hold"/>
                                        <p:tgtEl>
                                          <p:spTgt spid="1802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descr="Pink tissue paper"/>
          <p:cNvSpPr>
            <a:spLocks noChangeArrowheads="1"/>
          </p:cNvSpPr>
          <p:nvPr/>
        </p:nvSpPr>
        <p:spPr bwMode="auto">
          <a:xfrm>
            <a:off x="323850" y="1773238"/>
            <a:ext cx="8229600" cy="2303462"/>
          </a:xfrm>
          <a:prstGeom prst="rect">
            <a:avLst/>
          </a:prstGeom>
          <a:noFill/>
          <a:ln w="9525">
            <a:noFill/>
            <a:miter lim="800000"/>
            <a:headEnd/>
            <a:tailEnd/>
          </a:ln>
          <a:effectLst/>
        </p:spPr>
        <p:txBody>
          <a:bodyPr/>
          <a:lstStyle/>
          <a:p>
            <a:pPr marL="342900" indent="-342900" algn="just">
              <a:spcBef>
                <a:spcPct val="20000"/>
              </a:spcBef>
            </a:pPr>
            <a:r>
              <a:rPr lang="fa-IR" sz="3200"/>
              <a:t>_ </a:t>
            </a:r>
            <a:r>
              <a:rPr lang="fa-IR" sz="3200">
                <a:solidFill>
                  <a:schemeClr val="accent2"/>
                </a:solidFill>
              </a:rPr>
              <a:t>نظریه روانکاوی اختلال تبدیلی</a:t>
            </a:r>
            <a:r>
              <a:rPr lang="fa-IR" sz="3200" b="0"/>
              <a:t> </a:t>
            </a:r>
          </a:p>
          <a:p>
            <a:pPr marL="342900" indent="-342900" algn="just">
              <a:spcBef>
                <a:spcPct val="20000"/>
              </a:spcBef>
            </a:pPr>
            <a:r>
              <a:rPr lang="fa-IR" sz="3200" b="0"/>
              <a:t>_ </a:t>
            </a:r>
            <a:r>
              <a:rPr lang="fa-IR" sz="3200"/>
              <a:t>نظریه رفتاری اختلال تبدیلی</a:t>
            </a:r>
            <a:r>
              <a:rPr lang="en-US" sz="3200" b="0"/>
              <a:t> </a:t>
            </a:r>
            <a:endParaRPr lang="fa-IR" sz="3200" b="0"/>
          </a:p>
          <a:p>
            <a:pPr marL="342900" indent="-342900" algn="just">
              <a:spcBef>
                <a:spcPct val="20000"/>
              </a:spcBef>
            </a:pPr>
            <a:r>
              <a:rPr lang="fa-IR" sz="3200"/>
              <a:t>_ عوامل اجتماعی و فرهنگی مؤثر در اختلال تبدیلی</a:t>
            </a:r>
            <a:r>
              <a:rPr lang="fa-IR" sz="3200" b="0"/>
              <a:t> </a:t>
            </a:r>
          </a:p>
          <a:p>
            <a:pPr marL="342900" indent="-342900" algn="just">
              <a:spcBef>
                <a:spcPct val="20000"/>
              </a:spcBef>
            </a:pPr>
            <a:r>
              <a:rPr lang="fa-IR" sz="3200" b="0"/>
              <a:t>_ </a:t>
            </a:r>
            <a:r>
              <a:rPr lang="fa-IR" sz="3200"/>
              <a:t>عوامل زیستی مؤثر در اختلال تبدیلی</a:t>
            </a:r>
            <a:r>
              <a:rPr lang="fa-IR" sz="3200" b="0"/>
              <a:t> (نیمکره راست مغز)</a:t>
            </a:r>
            <a:endParaRPr lang="en-US" sz="3200" b="0"/>
          </a:p>
        </p:txBody>
      </p:sp>
      <p:pic>
        <p:nvPicPr>
          <p:cNvPr id="22118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21186">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221186">
                                            <p:txEl>
                                              <p:pRg st="0" end="0"/>
                                            </p:txEl>
                                          </p:spTgt>
                                        </p:tgtEl>
                                        <p:attrNameLst>
                                          <p:attrName>ppt_w</p:attrName>
                                        </p:attrNameLst>
                                      </p:cBhvr>
                                    </p:anim>
                                    <p:anim by="(#ppt_w*0.50)" calcmode="lin" valueType="num">
                                      <p:cBhvr>
                                        <p:cTn id="8" dur="1000" decel="50000" autoRev="1" fill="hold">
                                          <p:stCondLst>
                                            <p:cond delay="0"/>
                                          </p:stCondLst>
                                        </p:cTn>
                                        <p:tgtEl>
                                          <p:spTgt spid="221186">
                                            <p:txEl>
                                              <p:pRg st="0" end="0"/>
                                            </p:txEl>
                                          </p:spTgt>
                                        </p:tgtEl>
                                        <p:attrNameLst>
                                          <p:attrName>ppt_x</p:attrName>
                                        </p:attrNameLst>
                                      </p:cBhvr>
                                    </p:anim>
                                    <p:anim from="(-#ppt_h/2)" to="(#ppt_y)" calcmode="lin" valueType="num">
                                      <p:cBhvr>
                                        <p:cTn id="9" dur="2000" fill="hold">
                                          <p:stCondLst>
                                            <p:cond delay="0"/>
                                          </p:stCondLst>
                                        </p:cTn>
                                        <p:tgtEl>
                                          <p:spTgt spid="221186">
                                            <p:txEl>
                                              <p:pRg st="0" end="0"/>
                                            </p:txEl>
                                          </p:spTgt>
                                        </p:tgtEl>
                                        <p:attrNameLst>
                                          <p:attrName>ppt_y</p:attrName>
                                        </p:attrNameLst>
                                      </p:cBhvr>
                                    </p:anim>
                                    <p:animRot by="21600000">
                                      <p:cBhvr>
                                        <p:cTn id="10" dur="2000" fill="hold">
                                          <p:stCondLst>
                                            <p:cond delay="0"/>
                                          </p:stCondLst>
                                        </p:cTn>
                                        <p:tgtEl>
                                          <p:spTgt spid="221186">
                                            <p:txEl>
                                              <p:pRg st="0" end="0"/>
                                            </p:txEl>
                                          </p:spTgt>
                                        </p:tgtEl>
                                        <p:attrNameLst>
                                          <p:attrName>r</p:attrName>
                                        </p:attrNameLst>
                                      </p:cBhvr>
                                    </p:animRot>
                                  </p:childTnLst>
                                </p:cTn>
                              </p:par>
                              <p:par>
                                <p:cTn id="11" presetID="56" presetClass="entr" presetSubtype="0" fill="hold" grpId="1" nodeType="withEffect">
                                  <p:stCondLst>
                                    <p:cond delay="0"/>
                                  </p:stCondLst>
                                  <p:iterate type="lt">
                                    <p:tmPct val="10000"/>
                                  </p:iterate>
                                  <p:childTnLst>
                                    <p:set>
                                      <p:cBhvr>
                                        <p:cTn id="12" dur="1" fill="hold">
                                          <p:stCondLst>
                                            <p:cond delay="0"/>
                                          </p:stCondLst>
                                        </p:cTn>
                                        <p:tgtEl>
                                          <p:spTgt spid="221186">
                                            <p:txEl>
                                              <p:pRg st="1" end="1"/>
                                            </p:txEl>
                                          </p:spTgt>
                                        </p:tgtEl>
                                        <p:attrNameLst>
                                          <p:attrName>style.visibility</p:attrName>
                                        </p:attrNameLst>
                                      </p:cBhvr>
                                      <p:to>
                                        <p:strVal val="visible"/>
                                      </p:to>
                                    </p:set>
                                    <p:anim by="(-#ppt_w*2)" calcmode="lin" valueType="num">
                                      <p:cBhvr rctx="PPT">
                                        <p:cTn id="13" dur="1000" autoRev="1" fill="hold">
                                          <p:stCondLst>
                                            <p:cond delay="0"/>
                                          </p:stCondLst>
                                        </p:cTn>
                                        <p:tgtEl>
                                          <p:spTgt spid="221186">
                                            <p:txEl>
                                              <p:pRg st="1" end="1"/>
                                            </p:txEl>
                                          </p:spTgt>
                                        </p:tgtEl>
                                        <p:attrNameLst>
                                          <p:attrName>ppt_w</p:attrName>
                                        </p:attrNameLst>
                                      </p:cBhvr>
                                    </p:anim>
                                    <p:anim by="(#ppt_w*0.50)" calcmode="lin" valueType="num">
                                      <p:cBhvr>
                                        <p:cTn id="14" dur="1000" decel="50000" autoRev="1" fill="hold">
                                          <p:stCondLst>
                                            <p:cond delay="0"/>
                                          </p:stCondLst>
                                        </p:cTn>
                                        <p:tgtEl>
                                          <p:spTgt spid="221186">
                                            <p:txEl>
                                              <p:pRg st="1" end="1"/>
                                            </p:txEl>
                                          </p:spTgt>
                                        </p:tgtEl>
                                        <p:attrNameLst>
                                          <p:attrName>ppt_x</p:attrName>
                                        </p:attrNameLst>
                                      </p:cBhvr>
                                    </p:anim>
                                    <p:anim from="(-#ppt_h/2)" to="(#ppt_y)" calcmode="lin" valueType="num">
                                      <p:cBhvr>
                                        <p:cTn id="15" dur="2000" fill="hold">
                                          <p:stCondLst>
                                            <p:cond delay="0"/>
                                          </p:stCondLst>
                                        </p:cTn>
                                        <p:tgtEl>
                                          <p:spTgt spid="221186">
                                            <p:txEl>
                                              <p:pRg st="1" end="1"/>
                                            </p:txEl>
                                          </p:spTgt>
                                        </p:tgtEl>
                                        <p:attrNameLst>
                                          <p:attrName>ppt_y</p:attrName>
                                        </p:attrNameLst>
                                      </p:cBhvr>
                                    </p:anim>
                                    <p:animRot by="21600000">
                                      <p:cBhvr>
                                        <p:cTn id="16" dur="2000" fill="hold">
                                          <p:stCondLst>
                                            <p:cond delay="0"/>
                                          </p:stCondLst>
                                        </p:cTn>
                                        <p:tgtEl>
                                          <p:spTgt spid="221186">
                                            <p:txEl>
                                              <p:pRg st="1" end="1"/>
                                            </p:txEl>
                                          </p:spTgt>
                                        </p:tgtEl>
                                        <p:attrNameLst>
                                          <p:attrName>r</p:attrName>
                                        </p:attrNameLst>
                                      </p:cBhvr>
                                    </p:animRot>
                                  </p:childTnLst>
                                </p:cTn>
                              </p:par>
                              <p:par>
                                <p:cTn id="17" presetID="56" presetClass="entr" presetSubtype="0" fill="hold" grpId="1" nodeType="withEffect">
                                  <p:stCondLst>
                                    <p:cond delay="0"/>
                                  </p:stCondLst>
                                  <p:iterate type="lt">
                                    <p:tmPct val="10000"/>
                                  </p:iterate>
                                  <p:childTnLst>
                                    <p:set>
                                      <p:cBhvr>
                                        <p:cTn id="18" dur="1" fill="hold">
                                          <p:stCondLst>
                                            <p:cond delay="0"/>
                                          </p:stCondLst>
                                        </p:cTn>
                                        <p:tgtEl>
                                          <p:spTgt spid="221186">
                                            <p:txEl>
                                              <p:pRg st="2" end="2"/>
                                            </p:txEl>
                                          </p:spTgt>
                                        </p:tgtEl>
                                        <p:attrNameLst>
                                          <p:attrName>style.visibility</p:attrName>
                                        </p:attrNameLst>
                                      </p:cBhvr>
                                      <p:to>
                                        <p:strVal val="visible"/>
                                      </p:to>
                                    </p:set>
                                    <p:anim by="(-#ppt_w*2)" calcmode="lin" valueType="num">
                                      <p:cBhvr rctx="PPT">
                                        <p:cTn id="19" dur="1000" autoRev="1" fill="hold">
                                          <p:stCondLst>
                                            <p:cond delay="0"/>
                                          </p:stCondLst>
                                        </p:cTn>
                                        <p:tgtEl>
                                          <p:spTgt spid="221186">
                                            <p:txEl>
                                              <p:pRg st="2" end="2"/>
                                            </p:txEl>
                                          </p:spTgt>
                                        </p:tgtEl>
                                        <p:attrNameLst>
                                          <p:attrName>ppt_w</p:attrName>
                                        </p:attrNameLst>
                                      </p:cBhvr>
                                    </p:anim>
                                    <p:anim by="(#ppt_w*0.50)" calcmode="lin" valueType="num">
                                      <p:cBhvr>
                                        <p:cTn id="20" dur="1000" decel="50000" autoRev="1" fill="hold">
                                          <p:stCondLst>
                                            <p:cond delay="0"/>
                                          </p:stCondLst>
                                        </p:cTn>
                                        <p:tgtEl>
                                          <p:spTgt spid="221186">
                                            <p:txEl>
                                              <p:pRg st="2" end="2"/>
                                            </p:txEl>
                                          </p:spTgt>
                                        </p:tgtEl>
                                        <p:attrNameLst>
                                          <p:attrName>ppt_x</p:attrName>
                                        </p:attrNameLst>
                                      </p:cBhvr>
                                    </p:anim>
                                    <p:anim from="(-#ppt_h/2)" to="(#ppt_y)" calcmode="lin" valueType="num">
                                      <p:cBhvr>
                                        <p:cTn id="21" dur="2000" fill="hold">
                                          <p:stCondLst>
                                            <p:cond delay="0"/>
                                          </p:stCondLst>
                                        </p:cTn>
                                        <p:tgtEl>
                                          <p:spTgt spid="221186">
                                            <p:txEl>
                                              <p:pRg st="2" end="2"/>
                                            </p:txEl>
                                          </p:spTgt>
                                        </p:tgtEl>
                                        <p:attrNameLst>
                                          <p:attrName>ppt_y</p:attrName>
                                        </p:attrNameLst>
                                      </p:cBhvr>
                                    </p:anim>
                                    <p:animRot by="21600000">
                                      <p:cBhvr>
                                        <p:cTn id="22" dur="2000" fill="hold">
                                          <p:stCondLst>
                                            <p:cond delay="0"/>
                                          </p:stCondLst>
                                        </p:cTn>
                                        <p:tgtEl>
                                          <p:spTgt spid="221186">
                                            <p:txEl>
                                              <p:pRg st="2" end="2"/>
                                            </p:txEl>
                                          </p:spTgt>
                                        </p:tgtEl>
                                        <p:attrNameLst>
                                          <p:attrName>r</p:attrName>
                                        </p:attrNameLst>
                                      </p:cBhvr>
                                    </p:animRot>
                                  </p:childTnLst>
                                </p:cTn>
                              </p:par>
                              <p:par>
                                <p:cTn id="23" presetID="56" presetClass="entr" presetSubtype="0" fill="hold" grpId="1" nodeType="withEffect">
                                  <p:stCondLst>
                                    <p:cond delay="0"/>
                                  </p:stCondLst>
                                  <p:iterate type="lt">
                                    <p:tmPct val="10000"/>
                                  </p:iterate>
                                  <p:childTnLst>
                                    <p:set>
                                      <p:cBhvr>
                                        <p:cTn id="24" dur="1" fill="hold">
                                          <p:stCondLst>
                                            <p:cond delay="0"/>
                                          </p:stCondLst>
                                        </p:cTn>
                                        <p:tgtEl>
                                          <p:spTgt spid="221186">
                                            <p:txEl>
                                              <p:pRg st="3" end="3"/>
                                            </p:txEl>
                                          </p:spTgt>
                                        </p:tgtEl>
                                        <p:attrNameLst>
                                          <p:attrName>style.visibility</p:attrName>
                                        </p:attrNameLst>
                                      </p:cBhvr>
                                      <p:to>
                                        <p:strVal val="visible"/>
                                      </p:to>
                                    </p:set>
                                    <p:anim by="(-#ppt_w*2)" calcmode="lin" valueType="num">
                                      <p:cBhvr rctx="PPT">
                                        <p:cTn id="25" dur="1000" autoRev="1" fill="hold">
                                          <p:stCondLst>
                                            <p:cond delay="0"/>
                                          </p:stCondLst>
                                        </p:cTn>
                                        <p:tgtEl>
                                          <p:spTgt spid="221186">
                                            <p:txEl>
                                              <p:pRg st="3" end="3"/>
                                            </p:txEl>
                                          </p:spTgt>
                                        </p:tgtEl>
                                        <p:attrNameLst>
                                          <p:attrName>ppt_w</p:attrName>
                                        </p:attrNameLst>
                                      </p:cBhvr>
                                    </p:anim>
                                    <p:anim by="(#ppt_w*0.50)" calcmode="lin" valueType="num">
                                      <p:cBhvr>
                                        <p:cTn id="26" dur="1000" decel="50000" autoRev="1" fill="hold">
                                          <p:stCondLst>
                                            <p:cond delay="0"/>
                                          </p:stCondLst>
                                        </p:cTn>
                                        <p:tgtEl>
                                          <p:spTgt spid="221186">
                                            <p:txEl>
                                              <p:pRg st="3" end="3"/>
                                            </p:txEl>
                                          </p:spTgt>
                                        </p:tgtEl>
                                        <p:attrNameLst>
                                          <p:attrName>ppt_x</p:attrName>
                                        </p:attrNameLst>
                                      </p:cBhvr>
                                    </p:anim>
                                    <p:anim from="(-#ppt_h/2)" to="(#ppt_y)" calcmode="lin" valueType="num">
                                      <p:cBhvr>
                                        <p:cTn id="27" dur="2000" fill="hold">
                                          <p:stCondLst>
                                            <p:cond delay="0"/>
                                          </p:stCondLst>
                                        </p:cTn>
                                        <p:tgtEl>
                                          <p:spTgt spid="221186">
                                            <p:txEl>
                                              <p:pRg st="3" end="3"/>
                                            </p:txEl>
                                          </p:spTgt>
                                        </p:tgtEl>
                                        <p:attrNameLst>
                                          <p:attrName>ppt_y</p:attrName>
                                        </p:attrNameLst>
                                      </p:cBhvr>
                                    </p:anim>
                                    <p:animRot by="21600000">
                                      <p:cBhvr>
                                        <p:cTn id="28" dur="2000" fill="hold">
                                          <p:stCondLst>
                                            <p:cond delay="0"/>
                                          </p:stCondLst>
                                        </p:cTn>
                                        <p:tgtEl>
                                          <p:spTgt spid="22118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1" build="allAtOnce"/>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descr="White marble"/>
          <p:cNvSpPr>
            <a:spLocks noGrp="1" noChangeArrowheads="1"/>
          </p:cNvSpPr>
          <p:nvPr>
            <p:ph type="title"/>
          </p:nvPr>
        </p:nvSpPr>
        <p:spPr>
          <a:blipFill dpi="0" rotWithShape="1">
            <a:blip r:embed="rId2"/>
            <a:srcRect/>
            <a:tile tx="0" ty="0" sx="100000" sy="100000" flip="none" algn="tl"/>
          </a:blipFill>
        </p:spPr>
        <p:txBody>
          <a:bodyPr/>
          <a:lstStyle/>
          <a:p>
            <a:r>
              <a:rPr lang="fa-IR" b="1"/>
              <a:t>درمان اختلالا ت جسمانی شکل</a:t>
            </a:r>
            <a:r>
              <a:rPr lang="fa-IR"/>
              <a:t> </a:t>
            </a:r>
            <a:endParaRPr lang="en-US"/>
          </a:p>
        </p:txBody>
      </p:sp>
      <p:sp>
        <p:nvSpPr>
          <p:cNvPr id="152579" name="Rectangle 3"/>
          <p:cNvSpPr>
            <a:spLocks noGrp="1" noChangeArrowheads="1"/>
          </p:cNvSpPr>
          <p:nvPr>
            <p:ph type="body" idx="1"/>
          </p:nvPr>
        </p:nvSpPr>
        <p:spPr>
          <a:xfrm>
            <a:off x="206375" y="1600200"/>
            <a:ext cx="8686800" cy="4525963"/>
          </a:xfrm>
        </p:spPr>
        <p:txBody>
          <a:bodyPr/>
          <a:lstStyle/>
          <a:p>
            <a:pPr algn="justLow"/>
            <a:r>
              <a:rPr lang="fa-IR" sz="3000" b="1">
                <a:solidFill>
                  <a:schemeClr val="accent2"/>
                </a:solidFill>
              </a:rPr>
              <a:t>پالایش در هنگام مواجهه بیمار با خاستگاه کودکانه واپس رانی</a:t>
            </a:r>
          </a:p>
          <a:p>
            <a:pPr algn="justLow"/>
            <a:r>
              <a:rPr lang="fa-IR" b="1">
                <a:solidFill>
                  <a:schemeClr val="accent2"/>
                </a:solidFill>
              </a:rPr>
              <a:t>تداعی آزاد </a:t>
            </a:r>
          </a:p>
          <a:p>
            <a:pPr algn="justLow"/>
            <a:r>
              <a:rPr lang="fa-IR" b="1">
                <a:solidFill>
                  <a:schemeClr val="accent2"/>
                </a:solidFill>
              </a:rPr>
              <a:t> درمان روان پویشی کوتاه مدت</a:t>
            </a:r>
          </a:p>
          <a:p>
            <a:pPr algn="justLow"/>
            <a:r>
              <a:rPr lang="fa-IR" b="1">
                <a:solidFill>
                  <a:schemeClr val="accent2"/>
                </a:solidFill>
              </a:rPr>
              <a:t>درمان برگزیده اختلال وسواس  فکری – عملی ( مواجهه و باز داری از پاسخ</a:t>
            </a:r>
            <a:r>
              <a:rPr lang="en-US" b="1">
                <a:solidFill>
                  <a:schemeClr val="accent2"/>
                </a:solidFill>
              </a:rPr>
              <a:t>ERP</a:t>
            </a:r>
            <a:r>
              <a:rPr lang="fa-IR" b="1">
                <a:solidFill>
                  <a:schemeClr val="accent2"/>
                </a:solidFill>
              </a:rPr>
              <a:t> )</a:t>
            </a:r>
            <a:r>
              <a:rPr lang="en-US">
                <a:solidFill>
                  <a:schemeClr val="accent2"/>
                </a:solidFill>
              </a:rPr>
              <a:t> </a:t>
            </a:r>
          </a:p>
        </p:txBody>
      </p:sp>
      <p:pic>
        <p:nvPicPr>
          <p:cNvPr id="152580"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fa-IR" b="1">
                <a:solidFill>
                  <a:schemeClr val="accent2"/>
                </a:solidFill>
              </a:rPr>
              <a:t>درمانهای ویژه اختلال جسمانی کردن</a:t>
            </a:r>
            <a:r>
              <a:rPr lang="fa-IR">
                <a:solidFill>
                  <a:schemeClr val="accent2"/>
                </a:solidFill>
              </a:rPr>
              <a:t> </a:t>
            </a:r>
            <a:endParaRPr lang="en-US">
              <a:solidFill>
                <a:schemeClr val="accent2"/>
              </a:solidFill>
            </a:endParaRPr>
          </a:p>
        </p:txBody>
      </p:sp>
      <p:sp>
        <p:nvSpPr>
          <p:cNvPr id="153603" name="Rectangle 3" descr="Canvas"/>
          <p:cNvSpPr>
            <a:spLocks noGrp="1" noChangeArrowheads="1"/>
          </p:cNvSpPr>
          <p:nvPr>
            <p:ph type="body" idx="1"/>
          </p:nvPr>
        </p:nvSpPr>
        <p:spPr>
          <a:xfrm>
            <a:off x="206375" y="1600200"/>
            <a:ext cx="8686800" cy="4525963"/>
          </a:xfrm>
          <a:blipFill dpi="0" rotWithShape="1">
            <a:blip r:embed="rId2"/>
            <a:srcRect/>
            <a:tile tx="0" ty="0" sx="100000" sy="100000" flip="none" algn="tl"/>
          </a:blipFill>
        </p:spPr>
        <p:txBody>
          <a:bodyPr/>
          <a:lstStyle/>
          <a:p>
            <a:pPr algn="just"/>
            <a:r>
              <a:rPr lang="fa-IR" b="1"/>
              <a:t>در مورد اعتبار شکایت های جسمی با بیمار بحث نمی شود و استفاده از دارو را به حداقل می رساد. توجه بیمار را به منابع اضطراب و افسردگی تغییر داده می شود.</a:t>
            </a:r>
          </a:p>
          <a:p>
            <a:pPr algn="just"/>
            <a:r>
              <a:rPr lang="en-US"/>
              <a:t> </a:t>
            </a:r>
            <a:r>
              <a:rPr lang="fa-IR" b="1"/>
              <a:t>فنونی نظیر </a:t>
            </a:r>
            <a:r>
              <a:rPr lang="fa-IR" b="1">
                <a:solidFill>
                  <a:srgbClr val="0000FF"/>
                </a:solidFill>
              </a:rPr>
              <a:t>آموزش آرمیدگی</a:t>
            </a:r>
            <a:r>
              <a:rPr lang="fa-IR" b="1"/>
              <a:t> و شکلهای متنوع </a:t>
            </a:r>
            <a:r>
              <a:rPr lang="fa-IR" b="1">
                <a:solidFill>
                  <a:srgbClr val="0000FF"/>
                </a:solidFill>
              </a:rPr>
              <a:t>شناخت  درمانی و پسخواندزیستی</a:t>
            </a:r>
            <a:r>
              <a:rPr lang="fa-IR" b="1"/>
              <a:t> در بیماران مبتلا به اختلال جسمانی شکل مؤثر بوده است.</a:t>
            </a:r>
            <a:endParaRPr lang="en-US" b="1"/>
          </a:p>
        </p:txBody>
      </p:sp>
      <p:pic>
        <p:nvPicPr>
          <p:cNvPr id="153604"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ln>
            <a:solidFill>
              <a:srgbClr val="FF0000"/>
            </a:solidFill>
          </a:ln>
        </p:spPr>
        <p:txBody>
          <a:bodyPr/>
          <a:lstStyle/>
          <a:p>
            <a:r>
              <a:rPr lang="fa-IR" b="1"/>
              <a:t>درمانهای مؤثر در اختلال درد:</a:t>
            </a:r>
            <a:endParaRPr lang="en-US" b="1"/>
          </a:p>
        </p:txBody>
      </p:sp>
      <p:sp>
        <p:nvSpPr>
          <p:cNvPr id="154627" name="Rectangle 3"/>
          <p:cNvSpPr>
            <a:spLocks noGrp="1" noChangeArrowheads="1"/>
          </p:cNvSpPr>
          <p:nvPr>
            <p:ph type="body" idx="1"/>
          </p:nvPr>
        </p:nvSpPr>
        <p:spPr>
          <a:xfrm>
            <a:off x="457200" y="1600200"/>
            <a:ext cx="8229600" cy="2189163"/>
          </a:xfrm>
        </p:spPr>
        <p:txBody>
          <a:bodyPr/>
          <a:lstStyle/>
          <a:p>
            <a:pPr>
              <a:lnSpc>
                <a:spcPct val="90000"/>
              </a:lnSpc>
            </a:pPr>
            <a:r>
              <a:rPr lang="fa-IR" b="1"/>
              <a:t>-اعتبار بخشیدن به اینکه درد مزبور واقعی است و صرفاً در ذهن بیمار قرار ندارد.</a:t>
            </a:r>
          </a:p>
          <a:p>
            <a:pPr>
              <a:lnSpc>
                <a:spcPct val="90000"/>
              </a:lnSpc>
            </a:pPr>
            <a:r>
              <a:rPr lang="fa-IR" b="1"/>
              <a:t>- آموزش آرمیدگی.</a:t>
            </a:r>
          </a:p>
          <a:p>
            <a:pPr>
              <a:lnSpc>
                <a:spcPct val="90000"/>
              </a:lnSpc>
            </a:pPr>
            <a:r>
              <a:rPr lang="fa-IR" b="1"/>
              <a:t>- پاداش به فرد به خاطر رفتار به شیوه مغایر با درد.</a:t>
            </a:r>
            <a:r>
              <a:rPr lang="en-US"/>
              <a:t> </a:t>
            </a:r>
          </a:p>
        </p:txBody>
      </p:sp>
      <p:pic>
        <p:nvPicPr>
          <p:cNvPr id="154628" name="Picture 4" descr="ab Head ache expression"/>
          <p:cNvPicPr>
            <a:picLocks noChangeAspect="1" noChangeArrowheads="1"/>
          </p:cNvPicPr>
          <p:nvPr/>
        </p:nvPicPr>
        <p:blipFill>
          <a:blip r:embed="rId3"/>
          <a:srcRect/>
          <a:stretch>
            <a:fillRect/>
          </a:stretch>
        </p:blipFill>
        <p:spPr bwMode="auto">
          <a:xfrm>
            <a:off x="0" y="3789363"/>
            <a:ext cx="4205288" cy="2997200"/>
          </a:xfrm>
          <a:prstGeom prst="rect">
            <a:avLst/>
          </a:prstGeom>
          <a:noFill/>
        </p:spPr>
      </p:pic>
      <p:pic>
        <p:nvPicPr>
          <p:cNvPr id="154629" name="Picture 5" descr="???"/>
          <p:cNvPicPr>
            <a:picLocks noChangeAspect="1" noChangeArrowheads="1"/>
          </p:cNvPicPr>
          <p:nvPr/>
        </p:nvPicPr>
        <p:blipFill>
          <a:blip r:embed="rId4"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fa-IR" b="1">
                <a:solidFill>
                  <a:srgbClr val="0000FF"/>
                </a:solidFill>
              </a:rPr>
              <a:t>اختلالات گسستی ( تجزیه ای )</a:t>
            </a:r>
            <a:endParaRPr lang="en-US" b="1">
              <a:solidFill>
                <a:srgbClr val="0000FF"/>
              </a:solidFill>
            </a:endParaRPr>
          </a:p>
        </p:txBody>
      </p:sp>
      <p:sp>
        <p:nvSpPr>
          <p:cNvPr id="155651" name="Rectangle 3"/>
          <p:cNvSpPr>
            <a:spLocks noGrp="1" noChangeArrowheads="1"/>
          </p:cNvSpPr>
          <p:nvPr>
            <p:ph type="body" idx="1"/>
          </p:nvPr>
        </p:nvSpPr>
        <p:spPr/>
        <p:txBody>
          <a:bodyPr/>
          <a:lstStyle/>
          <a:p>
            <a:r>
              <a:rPr lang="fa-IR" b="1"/>
              <a:t>انواع اختلال گسستی  </a:t>
            </a:r>
          </a:p>
          <a:p>
            <a:r>
              <a:rPr lang="fa-IR" b="1">
                <a:solidFill>
                  <a:srgbClr val="990000"/>
                </a:solidFill>
              </a:rPr>
              <a:t>1- یادزدودگی ( فراموشی) گسستی</a:t>
            </a:r>
            <a:r>
              <a:rPr lang="fa-IR" b="1"/>
              <a:t>:(نقصان حافظه در خلال یک دوره زمانی محدود بدنبال یک تجربه تنش زا مانند شاهد مرگ عزیزان بودن) .</a:t>
            </a:r>
            <a:r>
              <a:rPr lang="en-US"/>
              <a:t> </a:t>
            </a:r>
            <a:endParaRPr lang="fa-IR" b="1"/>
          </a:p>
          <a:p>
            <a:r>
              <a:rPr lang="fa-IR" b="1">
                <a:solidFill>
                  <a:srgbClr val="990000"/>
                </a:solidFill>
              </a:rPr>
              <a:t>2- گریز گسستی</a:t>
            </a:r>
            <a:r>
              <a:rPr lang="fa-IR" b="1"/>
              <a:t>:(نقصان حافظه بدنبال ترک خانه و کار و اتخاذ هویت جدید</a:t>
            </a:r>
            <a:r>
              <a:rPr lang="fa-IR"/>
              <a:t> )</a:t>
            </a:r>
            <a:endParaRPr lang="fa-IR" b="1"/>
          </a:p>
        </p:txBody>
      </p:sp>
      <p:pic>
        <p:nvPicPr>
          <p:cNvPr id="155652"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468313" y="620713"/>
            <a:ext cx="8229600" cy="4525962"/>
          </a:xfrm>
        </p:spPr>
        <p:txBody>
          <a:bodyPr/>
          <a:lstStyle/>
          <a:p>
            <a:r>
              <a:rPr lang="fa-IR" b="1">
                <a:solidFill>
                  <a:srgbClr val="990000"/>
                </a:solidFill>
              </a:rPr>
              <a:t>3- هویت گسستی</a:t>
            </a:r>
            <a:r>
              <a:rPr lang="fa-IR" b="1"/>
              <a:t> :(شخص حد اقل دو حالت ایگو مجزا یا دو شخصیت فرعی داشته باشد)</a:t>
            </a:r>
            <a:r>
              <a:rPr lang="en-US"/>
              <a:t>  </a:t>
            </a:r>
            <a:endParaRPr lang="fa-IR"/>
          </a:p>
          <a:p>
            <a:r>
              <a:rPr lang="fa-IR" b="1">
                <a:solidFill>
                  <a:srgbClr val="990000"/>
                </a:solidFill>
              </a:rPr>
              <a:t>4- دگرسان بینی خود</a:t>
            </a:r>
            <a:r>
              <a:rPr lang="fa-IR" b="1"/>
              <a:t>:(ادراک و تجربه شخصی از خودش به گونه ای نگران کننده و اذیت کننده تغییر می کند</a:t>
            </a:r>
            <a:r>
              <a:rPr lang="fa-IR"/>
              <a:t>).</a:t>
            </a:r>
            <a:endParaRPr lang="en-US"/>
          </a:p>
        </p:txBody>
      </p:sp>
      <p:pic>
        <p:nvPicPr>
          <p:cNvPr id="156676" name="Picture 4" descr="1"/>
          <p:cNvPicPr>
            <a:picLocks noChangeAspect="1" noChangeArrowheads="1"/>
          </p:cNvPicPr>
          <p:nvPr/>
        </p:nvPicPr>
        <p:blipFill>
          <a:blip r:embed="rId3"/>
          <a:srcRect/>
          <a:stretch>
            <a:fillRect/>
          </a:stretch>
        </p:blipFill>
        <p:spPr bwMode="auto">
          <a:xfrm>
            <a:off x="2740025" y="2736850"/>
            <a:ext cx="3487738" cy="4121150"/>
          </a:xfrm>
          <a:prstGeom prst="rect">
            <a:avLst/>
          </a:prstGeom>
          <a:noFill/>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ln>
            <a:solidFill>
              <a:srgbClr val="0000FF"/>
            </a:solidFill>
          </a:ln>
        </p:spPr>
        <p:txBody>
          <a:bodyPr/>
          <a:lstStyle/>
          <a:p>
            <a:r>
              <a:rPr lang="fa-IR" b="1">
                <a:effectLst>
                  <a:outerShdw blurRad="38100" dist="38100" dir="2700000" algn="tl">
                    <a:srgbClr val="C0C0C0"/>
                  </a:outerShdw>
                </a:effectLst>
              </a:rPr>
              <a:t>سبب شناسی</a:t>
            </a:r>
            <a:r>
              <a:rPr lang="en-US">
                <a:effectLst>
                  <a:outerShdw blurRad="38100" dist="38100" dir="2700000" algn="tl">
                    <a:srgbClr val="C0C0C0"/>
                  </a:outerShdw>
                </a:effectLst>
              </a:rPr>
              <a:t>  </a:t>
            </a:r>
            <a:r>
              <a:rPr lang="fa-IR" b="1">
                <a:effectLst>
                  <a:outerShdw blurRad="38100" dist="38100" dir="2700000" algn="tl">
                    <a:srgbClr val="C0C0C0"/>
                  </a:outerShdw>
                </a:effectLst>
              </a:rPr>
              <a:t>اختلالات گسستی</a:t>
            </a:r>
            <a:r>
              <a:rPr lang="en-US">
                <a:effectLst>
                  <a:outerShdw blurRad="38100" dist="38100" dir="2700000" algn="tl">
                    <a:srgbClr val="C0C0C0"/>
                  </a:outerShdw>
                </a:effectLst>
              </a:rPr>
              <a:t>(DID)</a:t>
            </a:r>
          </a:p>
        </p:txBody>
      </p:sp>
      <p:sp>
        <p:nvSpPr>
          <p:cNvPr id="157699" name="Rectangle 3"/>
          <p:cNvSpPr>
            <a:spLocks noGrp="1" noChangeArrowheads="1"/>
          </p:cNvSpPr>
          <p:nvPr>
            <p:ph type="body" idx="1"/>
          </p:nvPr>
        </p:nvSpPr>
        <p:spPr>
          <a:xfrm>
            <a:off x="206375" y="1671638"/>
            <a:ext cx="8686800" cy="1757362"/>
          </a:xfrm>
        </p:spPr>
        <p:txBody>
          <a:bodyPr/>
          <a:lstStyle/>
          <a:p>
            <a:pPr algn="justLow"/>
            <a:r>
              <a:rPr lang="fa-IR" b="1">
                <a:solidFill>
                  <a:srgbClr val="0000FF"/>
                </a:solidFill>
              </a:rPr>
              <a:t>آزار شدید جسمی یا ذهنی</a:t>
            </a:r>
            <a:r>
              <a:rPr lang="fa-IR">
                <a:solidFill>
                  <a:srgbClr val="0000FF"/>
                </a:solidFill>
              </a:rPr>
              <a:t> </a:t>
            </a:r>
            <a:r>
              <a:rPr lang="fa-IR" b="1">
                <a:solidFill>
                  <a:srgbClr val="0000FF"/>
                </a:solidFill>
              </a:rPr>
              <a:t>دوران کودکی و هیپنوتیزم پذیری</a:t>
            </a:r>
          </a:p>
          <a:p>
            <a:pPr algn="justLow"/>
            <a:r>
              <a:rPr lang="fa-IR" b="1">
                <a:solidFill>
                  <a:srgbClr val="0000FF"/>
                </a:solidFill>
              </a:rPr>
              <a:t>نوعی ایفای نقش اجتماعی آموخته شده</a:t>
            </a:r>
            <a:r>
              <a:rPr lang="fa-IR">
                <a:solidFill>
                  <a:srgbClr val="0000FF"/>
                </a:solidFill>
              </a:rPr>
              <a:t> </a:t>
            </a:r>
            <a:endParaRPr lang="en-US">
              <a:solidFill>
                <a:srgbClr val="0000FF"/>
              </a:solidFill>
            </a:endParaRPr>
          </a:p>
        </p:txBody>
      </p:sp>
      <p:pic>
        <p:nvPicPr>
          <p:cNvPr id="15770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fa-IR" b="1">
                <a:solidFill>
                  <a:srgbClr val="0000FF"/>
                </a:solidFill>
              </a:rPr>
              <a:t>درمان اختلالات گسستی</a:t>
            </a:r>
            <a:r>
              <a:rPr lang="en-US">
                <a:solidFill>
                  <a:srgbClr val="0000FF"/>
                </a:solidFill>
              </a:rPr>
              <a:t> </a:t>
            </a:r>
          </a:p>
        </p:txBody>
      </p:sp>
      <p:sp>
        <p:nvSpPr>
          <p:cNvPr id="158723" name="Rectangle 3" descr="Divot"/>
          <p:cNvSpPr>
            <a:spLocks noGrp="1" noChangeArrowheads="1"/>
          </p:cNvSpPr>
          <p:nvPr>
            <p:ph type="body" idx="1"/>
          </p:nvPr>
        </p:nvSpPr>
        <p:spPr>
          <a:pattFill prst="divot">
            <a:fgClr>
              <a:srgbClr val="66FFFF"/>
            </a:fgClr>
            <a:bgClr>
              <a:schemeClr val="bg1"/>
            </a:bgClr>
          </a:pattFill>
        </p:spPr>
        <p:txBody>
          <a:bodyPr/>
          <a:lstStyle/>
          <a:p>
            <a:r>
              <a:rPr lang="fa-IR" b="1">
                <a:solidFill>
                  <a:srgbClr val="FF0000"/>
                </a:solidFill>
              </a:rPr>
              <a:t>اهمیت دیدگاه روانکاوی</a:t>
            </a:r>
            <a:r>
              <a:rPr lang="en-US">
                <a:solidFill>
                  <a:srgbClr val="FF0000"/>
                </a:solidFill>
              </a:rPr>
              <a:t> </a:t>
            </a:r>
            <a:endParaRPr lang="fa-IR">
              <a:solidFill>
                <a:srgbClr val="FF0000"/>
              </a:solidFill>
            </a:endParaRPr>
          </a:p>
          <a:p>
            <a:r>
              <a:rPr lang="fa-IR"/>
              <a:t>همایندی با اختلال</a:t>
            </a:r>
            <a:r>
              <a:rPr lang="en-US"/>
              <a:t>PTSD </a:t>
            </a:r>
            <a:r>
              <a:rPr lang="fa-IR"/>
              <a:t>(</a:t>
            </a:r>
            <a:r>
              <a:rPr lang="fa-IR" b="1"/>
              <a:t>تشویق بیمار به فکر کردن به رویدادهای آسیب زا </a:t>
            </a:r>
            <a:r>
              <a:rPr lang="fa-IR"/>
              <a:t>بویزه آزارهای دوران کودکی </a:t>
            </a:r>
            <a:r>
              <a:rPr lang="fa-IR" b="1"/>
              <a:t>و بر خورداری از محیط امن)</a:t>
            </a:r>
          </a:p>
          <a:p>
            <a:r>
              <a:rPr lang="fa-IR">
                <a:solidFill>
                  <a:srgbClr val="3366FF"/>
                </a:solidFill>
              </a:rPr>
              <a:t>آموزش شیوه های بهتر کنار آمدن با چالشهای روزمره</a:t>
            </a:r>
            <a:r>
              <a:rPr lang="en-US">
                <a:solidFill>
                  <a:srgbClr val="3366FF"/>
                </a:solidFill>
              </a:rPr>
              <a:t> </a:t>
            </a:r>
          </a:p>
        </p:txBody>
      </p:sp>
      <p:pic>
        <p:nvPicPr>
          <p:cNvPr id="15872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xfrm>
            <a:off x="395288" y="2349500"/>
            <a:ext cx="8229600" cy="1641475"/>
          </a:xfrm>
          <a:noFill/>
          <a:ln/>
        </p:spPr>
        <p:txBody>
          <a:bodyPr/>
          <a:lstStyle/>
          <a:p>
            <a:r>
              <a:rPr lang="fa-IR" b="1">
                <a:solidFill>
                  <a:srgbClr val="0000FF"/>
                </a:solidFill>
              </a:rPr>
              <a:t>اختلال های روانی فیزیولوژیایی و روان شناسی تندرستی</a:t>
            </a:r>
            <a:r>
              <a:rPr lang="en-US"/>
              <a:t> </a:t>
            </a:r>
          </a:p>
        </p:txBody>
      </p:sp>
      <p:sp>
        <p:nvSpPr>
          <p:cNvPr id="184325" name="Text Box 5"/>
          <p:cNvSpPr txBox="1">
            <a:spLocks noChangeArrowheads="1"/>
          </p:cNvSpPr>
          <p:nvPr/>
        </p:nvSpPr>
        <p:spPr bwMode="auto">
          <a:xfrm>
            <a:off x="1763713" y="1268413"/>
            <a:ext cx="5329237" cy="701675"/>
          </a:xfrm>
          <a:prstGeom prst="rect">
            <a:avLst/>
          </a:prstGeom>
          <a:noFill/>
          <a:ln w="9525">
            <a:noFill/>
            <a:miter lim="800000"/>
            <a:headEnd/>
            <a:tailEnd/>
          </a:ln>
          <a:effectLst/>
        </p:spPr>
        <p:txBody>
          <a:bodyPr>
            <a:spAutoFit/>
          </a:bodyPr>
          <a:lstStyle/>
          <a:p>
            <a:pPr algn="ctr">
              <a:spcBef>
                <a:spcPct val="50000"/>
              </a:spcBef>
            </a:pPr>
            <a:r>
              <a:rPr lang="fa-IR" sz="4000">
                <a:solidFill>
                  <a:srgbClr val="0000FF"/>
                </a:solidFill>
                <a:effectLst>
                  <a:outerShdw blurRad="38100" dist="38100" dir="2700000" algn="tl">
                    <a:srgbClr val="C0C0C0"/>
                  </a:outerShdw>
                </a:effectLst>
              </a:rPr>
              <a:t>فصل هفتم</a:t>
            </a:r>
            <a:endParaRPr lang="en-US" sz="4000">
              <a:solidFill>
                <a:srgbClr val="0000FF"/>
              </a:solidFill>
              <a:effectLst>
                <a:outerShdw blurRad="38100" dist="38100" dir="2700000" algn="tl">
                  <a:srgbClr val="C0C0C0"/>
                </a:outerShdw>
              </a:effectLst>
            </a:endParaRPr>
          </a:p>
        </p:txBody>
      </p:sp>
      <p:sp>
        <p:nvSpPr>
          <p:cNvPr id="184326" name="Text Box 6"/>
          <p:cNvSpPr txBox="1">
            <a:spLocks noChangeArrowheads="1"/>
          </p:cNvSpPr>
          <p:nvPr/>
        </p:nvSpPr>
        <p:spPr bwMode="auto">
          <a:xfrm>
            <a:off x="250825" y="6430963"/>
            <a:ext cx="8532813" cy="427037"/>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2200">
                <a:solidFill>
                  <a:schemeClr val="accent2"/>
                </a:solidFill>
                <a:cs typeface="0 Zar" pitchFamily="2" charset="-78"/>
              </a:rPr>
              <a:t>تهیه کننده:</a:t>
            </a:r>
            <a:r>
              <a:rPr lang="fa-IR" sz="2000">
                <a:solidFill>
                  <a:srgbClr val="0033CC"/>
                </a:solidFill>
                <a:effectLst>
                  <a:outerShdw blurRad="38100" dist="38100" dir="2700000" algn="tl">
                    <a:srgbClr val="000000"/>
                  </a:outerShdw>
                </a:effectLst>
                <a:cs typeface="0 Zar" pitchFamily="2" charset="-78"/>
              </a:rPr>
              <a:t>حسن عبداله زاده </a:t>
            </a:r>
            <a:r>
              <a:rPr lang="fa-IR">
                <a:solidFill>
                  <a:srgbClr val="0033CC"/>
                </a:solidFill>
                <a:effectLst>
                  <a:outerShdw blurRad="38100" dist="38100" dir="2700000" algn="tl">
                    <a:srgbClr val="000000"/>
                  </a:outerShdw>
                </a:effectLst>
                <a:cs typeface="0 Zar" pitchFamily="2" charset="-78"/>
              </a:rPr>
              <a:t>(عضو هيات علمی روان شناسی دانشگاه پیام نور مرکز بهشهر)</a:t>
            </a:r>
            <a:endParaRPr lang="en-US">
              <a:solidFill>
                <a:srgbClr val="0033CC"/>
              </a:solidFill>
              <a:effectLst>
                <a:outerShdw blurRad="38100" dist="38100" dir="2700000" algn="tl">
                  <a:srgbClr val="000000"/>
                </a:outerShdw>
              </a:effectLst>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 calcmode="lin" valueType="num">
                                      <p:cBhvr additive="base">
                                        <p:cTn id="7" dur="5000" fill="hold"/>
                                        <p:tgtEl>
                                          <p:spTgt spid="184326"/>
                                        </p:tgtEl>
                                        <p:attrNameLst>
                                          <p:attrName>ppt_x</p:attrName>
                                        </p:attrNameLst>
                                      </p:cBhvr>
                                      <p:tavLst>
                                        <p:tav tm="0">
                                          <p:val>
                                            <p:strVal val="0-#ppt_w/2"/>
                                          </p:val>
                                        </p:tav>
                                        <p:tav tm="100000">
                                          <p:val>
                                            <p:strVal val="#ppt_x"/>
                                          </p:val>
                                        </p:tav>
                                      </p:tavLst>
                                    </p:anim>
                                    <p:anim calcmode="lin" valueType="num">
                                      <p:cBhvr additive="base">
                                        <p:cTn id="8" dur="5000" fill="hold"/>
                                        <p:tgtEl>
                                          <p:spTgt spid="1843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184325"/>
                                        </p:tgtEl>
                                        <p:attrNameLst>
                                          <p:attrName>style.visibility</p:attrName>
                                        </p:attrNameLst>
                                      </p:cBhvr>
                                      <p:to>
                                        <p:strVal val="visible"/>
                                      </p:to>
                                    </p:set>
                                    <p:animEffect transition="in" filter="fade">
                                      <p:cBhvr>
                                        <p:cTn id="13" dur="2000"/>
                                        <p:tgtEl>
                                          <p:spTgt spid="184325"/>
                                        </p:tgtEl>
                                      </p:cBhvr>
                                    </p:animEffect>
                                    <p:anim calcmode="lin" valueType="num">
                                      <p:cBhvr>
                                        <p:cTn id="14" dur="2000" fill="hold"/>
                                        <p:tgtEl>
                                          <p:spTgt spid="184325"/>
                                        </p:tgtEl>
                                        <p:attrNameLst>
                                          <p:attrName>style.rotation</p:attrName>
                                        </p:attrNameLst>
                                      </p:cBhvr>
                                      <p:tavLst>
                                        <p:tav tm="0">
                                          <p:val>
                                            <p:fltVal val="720"/>
                                          </p:val>
                                        </p:tav>
                                        <p:tav tm="100000">
                                          <p:val>
                                            <p:fltVal val="0"/>
                                          </p:val>
                                        </p:tav>
                                      </p:tavLst>
                                    </p:anim>
                                    <p:anim calcmode="lin" valueType="num">
                                      <p:cBhvr>
                                        <p:cTn id="15" dur="2000" fill="hold"/>
                                        <p:tgtEl>
                                          <p:spTgt spid="184325"/>
                                        </p:tgtEl>
                                        <p:attrNameLst>
                                          <p:attrName>ppt_h</p:attrName>
                                        </p:attrNameLst>
                                      </p:cBhvr>
                                      <p:tavLst>
                                        <p:tav tm="0">
                                          <p:val>
                                            <p:fltVal val="0"/>
                                          </p:val>
                                        </p:tav>
                                        <p:tav tm="100000">
                                          <p:val>
                                            <p:strVal val="#ppt_h"/>
                                          </p:val>
                                        </p:tav>
                                      </p:tavLst>
                                    </p:anim>
                                    <p:anim calcmode="lin" valueType="num">
                                      <p:cBhvr>
                                        <p:cTn id="16" dur="2000" fill="hold"/>
                                        <p:tgtEl>
                                          <p:spTgt spid="18432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4324"/>
                                        </p:tgtEl>
                                        <p:attrNameLst>
                                          <p:attrName>style.visibility</p:attrName>
                                        </p:attrNameLst>
                                      </p:cBhvr>
                                      <p:to>
                                        <p:strVal val="visible"/>
                                      </p:to>
                                    </p:set>
                                    <p:anim calcmode="lin" valueType="num">
                                      <p:cBhvr>
                                        <p:cTn id="21" dur="1000" fill="hold"/>
                                        <p:tgtEl>
                                          <p:spTgt spid="184324"/>
                                        </p:tgtEl>
                                        <p:attrNameLst>
                                          <p:attrName>ppt_w</p:attrName>
                                        </p:attrNameLst>
                                      </p:cBhvr>
                                      <p:tavLst>
                                        <p:tav tm="0">
                                          <p:val>
                                            <p:strVal val="#ppt_w*0.70"/>
                                          </p:val>
                                        </p:tav>
                                        <p:tav tm="100000">
                                          <p:val>
                                            <p:strVal val="#ppt_w"/>
                                          </p:val>
                                        </p:tav>
                                      </p:tavLst>
                                    </p:anim>
                                    <p:anim calcmode="lin" valueType="num">
                                      <p:cBhvr>
                                        <p:cTn id="22" dur="1000" fill="hold"/>
                                        <p:tgtEl>
                                          <p:spTgt spid="184324"/>
                                        </p:tgtEl>
                                        <p:attrNameLst>
                                          <p:attrName>ppt_h</p:attrName>
                                        </p:attrNameLst>
                                      </p:cBhvr>
                                      <p:tavLst>
                                        <p:tav tm="0">
                                          <p:val>
                                            <p:strVal val="#ppt_h"/>
                                          </p:val>
                                        </p:tav>
                                        <p:tav tm="100000">
                                          <p:val>
                                            <p:strVal val="#ppt_h"/>
                                          </p:val>
                                        </p:tav>
                                      </p:tavLst>
                                    </p:anim>
                                    <p:animEffect transition="in" filter="fade">
                                      <p:cBhvr>
                                        <p:cTn id="23" dur="10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184325" grpId="0"/>
      <p:bldP spid="184326"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FF0000">
                <a:gamma/>
                <a:tint val="3922"/>
                <a:invGamma/>
              </a:srgbClr>
            </a:gs>
            <a:gs pos="100000">
              <a:srgbClr val="FF0000"/>
            </a:gs>
          </a:gsLst>
          <a:lin ang="2700000" scaled="1"/>
        </a:gra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630238"/>
            <a:ext cx="8229600" cy="1143000"/>
          </a:xfrm>
        </p:spPr>
        <p:txBody>
          <a:bodyPr/>
          <a:lstStyle/>
          <a:p>
            <a:r>
              <a:rPr lang="fa-IR" sz="4000" b="1">
                <a:solidFill>
                  <a:srgbClr val="3366FF"/>
                </a:solidFill>
              </a:rPr>
              <a:t>اختلال های روانی فیزیولوژیایی و روان شناسی تندرستی</a:t>
            </a:r>
            <a:r>
              <a:rPr lang="en-US" sz="4000">
                <a:solidFill>
                  <a:srgbClr val="3366FF"/>
                </a:solidFill>
              </a:rPr>
              <a:t> </a:t>
            </a:r>
          </a:p>
        </p:txBody>
      </p:sp>
      <p:sp>
        <p:nvSpPr>
          <p:cNvPr id="159747" name="Rectangle 3"/>
          <p:cNvSpPr>
            <a:spLocks noGrp="1" noChangeArrowheads="1"/>
          </p:cNvSpPr>
          <p:nvPr>
            <p:ph type="body" idx="1"/>
          </p:nvPr>
        </p:nvSpPr>
        <p:spPr>
          <a:xfrm>
            <a:off x="206375" y="2216150"/>
            <a:ext cx="8686800" cy="4525963"/>
          </a:xfrm>
          <a:ln>
            <a:solidFill>
              <a:srgbClr val="0000FF"/>
            </a:solidFill>
          </a:ln>
        </p:spPr>
        <p:txBody>
          <a:bodyPr/>
          <a:lstStyle/>
          <a:p>
            <a:pPr algn="justLow"/>
            <a:r>
              <a:rPr lang="fa-IR" b="1"/>
              <a:t>ملاک های تشخیص برای عوامل روان شناختی تاثیر گذار بر شرایط طبی:</a:t>
            </a:r>
            <a:r>
              <a:rPr lang="en-US"/>
              <a:t> </a:t>
            </a:r>
            <a:endParaRPr lang="fa-IR"/>
          </a:p>
          <a:p>
            <a:pPr algn="justLow"/>
            <a:r>
              <a:rPr lang="fa-IR"/>
              <a:t>1-</a:t>
            </a:r>
            <a:r>
              <a:rPr lang="fa-IR" b="1"/>
              <a:t>وجود بیماری طبی</a:t>
            </a:r>
          </a:p>
          <a:p>
            <a:pPr algn="justLow"/>
            <a:r>
              <a:rPr lang="fa-IR" b="1"/>
              <a:t>2-عوامل روان شناختی که بر سیر بیماری تاثیر می گذارد.</a:t>
            </a:r>
          </a:p>
          <a:p>
            <a:pPr algn="justLow"/>
            <a:r>
              <a:rPr lang="fa-IR" b="1"/>
              <a:t>مقایسه اختلالات روانی فیزیولوژیکی با تبدیلی</a:t>
            </a:r>
            <a:endParaRPr lang="en-US" b="1"/>
          </a:p>
        </p:txBody>
      </p:sp>
      <p:pic>
        <p:nvPicPr>
          <p:cNvPr id="15974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folHlink">
                <a:gamma/>
                <a:tint val="13725"/>
                <a:invGamma/>
              </a:schemeClr>
            </a:gs>
            <a:gs pos="100000">
              <a:schemeClr val="folHlink"/>
            </a:gs>
          </a:gsLst>
          <a:lin ang="18900000" scaled="1"/>
        </a:gra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539750" y="1700213"/>
            <a:ext cx="8229600" cy="2808287"/>
          </a:xfrm>
        </p:spPr>
        <p:txBody>
          <a:bodyPr/>
          <a:lstStyle/>
          <a:p>
            <a:pPr>
              <a:lnSpc>
                <a:spcPct val="90000"/>
              </a:lnSpc>
            </a:pPr>
            <a:r>
              <a:rPr lang="fa-IR" sz="4000" b="1">
                <a:solidFill>
                  <a:schemeClr val="accent2"/>
                </a:solidFill>
                <a:effectLst>
                  <a:outerShdw blurRad="38100" dist="38100" dir="2700000" algn="tl">
                    <a:srgbClr val="000000"/>
                  </a:outerShdw>
                </a:effectLst>
              </a:rPr>
              <a:t>پنج پارادایم مهم : </a:t>
            </a:r>
          </a:p>
          <a:p>
            <a:pPr algn="justLow">
              <a:lnSpc>
                <a:spcPct val="90000"/>
              </a:lnSpc>
              <a:buFontTx/>
              <a:buNone/>
            </a:pPr>
            <a:r>
              <a:rPr lang="fa-IR" b="1"/>
              <a:t>  </a:t>
            </a:r>
            <a:r>
              <a:rPr lang="fa-IR" sz="3700" b="1">
                <a:solidFill>
                  <a:srgbClr val="9933FF"/>
                </a:solidFill>
                <a:effectLst>
                  <a:outerShdw blurRad="38100" dist="38100" dir="2700000" algn="tl">
                    <a:srgbClr val="000000"/>
                  </a:outerShdw>
                </a:effectLst>
              </a:rPr>
              <a:t>زیستی – روانکاوی(روان تحلیل گری) – انسانگرایی و وجودی – یادگیری– و شناختی (+ رویکرد</a:t>
            </a:r>
            <a:r>
              <a:rPr lang="en-US" sz="3700" b="1">
                <a:solidFill>
                  <a:srgbClr val="9933FF"/>
                </a:solidFill>
                <a:effectLst>
                  <a:outerShdw blurRad="38100" dist="38100" dir="2700000" algn="tl">
                    <a:srgbClr val="000000"/>
                  </a:outerShdw>
                </a:effectLst>
              </a:rPr>
              <a:t> </a:t>
            </a:r>
            <a:r>
              <a:rPr lang="fa-IR" sz="3700" b="1">
                <a:solidFill>
                  <a:srgbClr val="9933FF"/>
                </a:solidFill>
                <a:effectLst>
                  <a:outerShdw blurRad="38100" dist="38100" dir="2700000" algn="tl">
                    <a:srgbClr val="000000"/>
                  </a:outerShdw>
                </a:effectLst>
              </a:rPr>
              <a:t>یکپارچه نگر =&gt; پارادایم بیماری پذیری ارثی – فشار روانی ).</a:t>
            </a:r>
            <a:r>
              <a:rPr lang="fa-IR" b="1">
                <a:solidFill>
                  <a:srgbClr val="9933FF"/>
                </a:solidFill>
                <a:effectLst>
                  <a:outerShdw blurRad="38100" dist="38100" dir="2700000" algn="tl">
                    <a:srgbClr val="000000"/>
                  </a:outerShdw>
                </a:effectLst>
              </a:rPr>
              <a:t> </a:t>
            </a:r>
            <a:endParaRPr lang="en-US" b="1">
              <a:solidFill>
                <a:srgbClr val="9933FF"/>
              </a:solidFill>
              <a:effectLst>
                <a:outerShdw blurRad="38100" dist="38100" dir="2700000" algn="tl">
                  <a:srgbClr val="000000"/>
                </a:outerShdw>
              </a:effectLst>
            </a:endParaRPr>
          </a:p>
        </p:txBody>
      </p:sp>
      <p:pic>
        <p:nvPicPr>
          <p:cNvPr id="1126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heel(4)">
                                      <p:cBhvr>
                                        <p:cTn id="7"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059113" y="630238"/>
            <a:ext cx="5627687" cy="1143000"/>
          </a:xfrm>
        </p:spPr>
        <p:txBody>
          <a:bodyPr/>
          <a:lstStyle/>
          <a:p>
            <a:r>
              <a:rPr lang="fa-IR" sz="4000" b="1">
                <a:effectLst>
                  <a:outerShdw blurRad="38100" dist="38100" dir="2700000" algn="tl">
                    <a:srgbClr val="C0C0C0"/>
                  </a:outerShdw>
                </a:effectLst>
              </a:rPr>
              <a:t>فشار روانی یا استرس</a:t>
            </a:r>
            <a:br>
              <a:rPr lang="fa-IR" sz="4000" b="1">
                <a:effectLst>
                  <a:outerShdw blurRad="38100" dist="38100" dir="2700000" algn="tl">
                    <a:srgbClr val="C0C0C0"/>
                  </a:outerShdw>
                </a:effectLst>
              </a:rPr>
            </a:br>
            <a:r>
              <a:rPr lang="en-US" sz="4000" b="1">
                <a:effectLst>
                  <a:outerShdw blurRad="38100" dist="38100" dir="2700000" algn="tl">
                    <a:srgbClr val="C0C0C0"/>
                  </a:outerShdw>
                </a:effectLst>
              </a:rPr>
              <a:t>stress</a:t>
            </a:r>
          </a:p>
        </p:txBody>
      </p:sp>
      <p:sp>
        <p:nvSpPr>
          <p:cNvPr id="160771" name="Rectangle 3"/>
          <p:cNvSpPr>
            <a:spLocks noGrp="1" noChangeArrowheads="1"/>
          </p:cNvSpPr>
          <p:nvPr>
            <p:ph type="body" idx="1"/>
          </p:nvPr>
        </p:nvSpPr>
        <p:spPr>
          <a:xfrm>
            <a:off x="250825" y="3284538"/>
            <a:ext cx="8642350" cy="2952750"/>
          </a:xfrm>
        </p:spPr>
        <p:txBody>
          <a:bodyPr/>
          <a:lstStyle/>
          <a:p>
            <a:r>
              <a:rPr lang="fa-IR" sz="3600" b="1">
                <a:solidFill>
                  <a:srgbClr val="990000"/>
                </a:solidFill>
              </a:rPr>
              <a:t>هانس سلیه</a:t>
            </a:r>
          </a:p>
          <a:p>
            <a:r>
              <a:rPr lang="fa-IR" sz="3600">
                <a:solidFill>
                  <a:srgbClr val="990000"/>
                </a:solidFill>
              </a:rPr>
              <a:t>نشانگان انطباق عمومی یا </a:t>
            </a:r>
            <a:r>
              <a:rPr lang="en-US" sz="3600">
                <a:solidFill>
                  <a:srgbClr val="990000"/>
                </a:solidFill>
              </a:rPr>
              <a:t>GAS</a:t>
            </a:r>
            <a:r>
              <a:rPr lang="fa-IR" sz="3600"/>
              <a:t> و مراحل سه گانه(واکنش هشدار- مقاومت – فرسودگی)</a:t>
            </a:r>
          </a:p>
          <a:p>
            <a:pPr algn="justLow">
              <a:buFontTx/>
              <a:buNone/>
            </a:pPr>
            <a:endParaRPr lang="en-US" sz="3400"/>
          </a:p>
        </p:txBody>
      </p:sp>
      <p:pic>
        <p:nvPicPr>
          <p:cNvPr id="160772" name="Picture 4" descr="11332680931R7687"/>
          <p:cNvPicPr>
            <a:picLocks noChangeAspect="1" noChangeArrowheads="1"/>
          </p:cNvPicPr>
          <p:nvPr/>
        </p:nvPicPr>
        <p:blipFill>
          <a:blip r:embed="rId2"/>
          <a:srcRect/>
          <a:stretch>
            <a:fillRect/>
          </a:stretch>
        </p:blipFill>
        <p:spPr bwMode="auto">
          <a:xfrm>
            <a:off x="1027113" y="106363"/>
            <a:ext cx="2824162" cy="2890837"/>
          </a:xfrm>
          <a:prstGeom prst="rect">
            <a:avLst/>
          </a:prstGeom>
          <a:noFill/>
        </p:spPr>
      </p:pic>
      <p:pic>
        <p:nvPicPr>
          <p:cNvPr id="160773" name="Picture 5"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900113" y="836613"/>
            <a:ext cx="5040312" cy="1143000"/>
          </a:xfrm>
        </p:spPr>
        <p:txBody>
          <a:bodyPr/>
          <a:lstStyle/>
          <a:p>
            <a:r>
              <a:rPr lang="fa-IR" sz="4000" b="1">
                <a:effectLst>
                  <a:outerShdw blurRad="38100" dist="38100" dir="2700000" algn="tl">
                    <a:srgbClr val="C0C0C0"/>
                  </a:outerShdw>
                </a:effectLst>
              </a:rPr>
              <a:t>فشار روانی یا استرس</a:t>
            </a:r>
            <a:br>
              <a:rPr lang="fa-IR" sz="4000" b="1">
                <a:effectLst>
                  <a:outerShdw blurRad="38100" dist="38100" dir="2700000" algn="tl">
                    <a:srgbClr val="C0C0C0"/>
                  </a:outerShdw>
                </a:effectLst>
              </a:rPr>
            </a:br>
            <a:r>
              <a:rPr lang="en-US" sz="4000" b="1">
                <a:effectLst>
                  <a:outerShdw blurRad="38100" dist="38100" dir="2700000" algn="tl">
                    <a:srgbClr val="C0C0C0"/>
                  </a:outerShdw>
                </a:effectLst>
              </a:rPr>
              <a:t>stress</a:t>
            </a:r>
          </a:p>
        </p:txBody>
      </p:sp>
      <p:sp>
        <p:nvSpPr>
          <p:cNvPr id="222211" name="Rectangle 3"/>
          <p:cNvSpPr>
            <a:spLocks noGrp="1" noChangeArrowheads="1"/>
          </p:cNvSpPr>
          <p:nvPr>
            <p:ph type="body" idx="1"/>
          </p:nvPr>
        </p:nvSpPr>
        <p:spPr>
          <a:xfrm>
            <a:off x="0" y="3573463"/>
            <a:ext cx="8964613" cy="2376487"/>
          </a:xfrm>
        </p:spPr>
        <p:txBody>
          <a:bodyPr/>
          <a:lstStyle/>
          <a:p>
            <a:pPr algn="justLow"/>
            <a:r>
              <a:rPr lang="en-US" sz="3400" b="1"/>
              <a:t>)</a:t>
            </a:r>
            <a:r>
              <a:rPr lang="fa-IR" sz="3400" b="1"/>
              <a:t> </a:t>
            </a:r>
            <a:r>
              <a:rPr lang="fa-IR" sz="3400" b="1">
                <a:solidFill>
                  <a:srgbClr val="0000FF"/>
                </a:solidFill>
              </a:rPr>
              <a:t>محرک های تنش ز</a:t>
            </a:r>
            <a:r>
              <a:rPr lang="fa-IR" sz="3400">
                <a:solidFill>
                  <a:srgbClr val="0000FF"/>
                </a:solidFill>
              </a:rPr>
              <a:t>ا =&gt;1- </a:t>
            </a:r>
            <a:r>
              <a:rPr lang="fa-IR" sz="3400" b="1">
                <a:solidFill>
                  <a:srgbClr val="0000FF"/>
                </a:solidFill>
              </a:rPr>
              <a:t>عمده </a:t>
            </a:r>
            <a:r>
              <a:rPr lang="en-US" sz="3400" b="1">
                <a:solidFill>
                  <a:srgbClr val="0000FF"/>
                </a:solidFill>
              </a:rPr>
              <a:t>major</a:t>
            </a:r>
            <a:r>
              <a:rPr lang="fa-IR" sz="3400" b="1">
                <a:solidFill>
                  <a:srgbClr val="0000FF"/>
                </a:solidFill>
              </a:rPr>
              <a:t>(مرگ عزیزان)</a:t>
            </a:r>
          </a:p>
          <a:p>
            <a:pPr algn="justLow">
              <a:buFontTx/>
              <a:buNone/>
            </a:pPr>
            <a:r>
              <a:rPr lang="fa-IR" sz="3400">
                <a:solidFill>
                  <a:srgbClr val="0000FF"/>
                </a:solidFill>
              </a:rPr>
              <a:t>2-</a:t>
            </a:r>
            <a:r>
              <a:rPr lang="fa-IR" sz="3400" b="1">
                <a:solidFill>
                  <a:srgbClr val="0000FF"/>
                </a:solidFill>
              </a:rPr>
              <a:t>جزئی </a:t>
            </a:r>
            <a:r>
              <a:rPr lang="en-US" sz="3400" b="1">
                <a:solidFill>
                  <a:srgbClr val="0000FF"/>
                </a:solidFill>
              </a:rPr>
              <a:t>minor</a:t>
            </a:r>
            <a:r>
              <a:rPr lang="fa-IR" sz="3400" b="1">
                <a:solidFill>
                  <a:srgbClr val="0000FF"/>
                </a:solidFill>
              </a:rPr>
              <a:t>(گرفتاری در راهبندان</a:t>
            </a:r>
            <a:r>
              <a:rPr lang="en-US" sz="3400">
                <a:solidFill>
                  <a:srgbClr val="0000FF"/>
                </a:solidFill>
              </a:rPr>
              <a:t>  </a:t>
            </a:r>
            <a:r>
              <a:rPr lang="fa-IR" sz="3400">
                <a:solidFill>
                  <a:srgbClr val="0000FF"/>
                </a:solidFill>
              </a:rPr>
              <a:t>)3-</a:t>
            </a:r>
            <a:r>
              <a:rPr lang="fa-IR" sz="3400" b="1">
                <a:solidFill>
                  <a:srgbClr val="0000FF"/>
                </a:solidFill>
              </a:rPr>
              <a:t>حاد</a:t>
            </a:r>
            <a:r>
              <a:rPr lang="en-US" sz="3400" b="1">
                <a:solidFill>
                  <a:srgbClr val="0000FF"/>
                </a:solidFill>
              </a:rPr>
              <a:t>acute</a:t>
            </a:r>
            <a:r>
              <a:rPr lang="fa-IR" sz="3400" b="1">
                <a:solidFill>
                  <a:srgbClr val="0000FF"/>
                </a:solidFill>
              </a:rPr>
              <a:t>( مردود شدن درامتحان</a:t>
            </a:r>
            <a:r>
              <a:rPr lang="en-US" sz="3400">
                <a:solidFill>
                  <a:srgbClr val="0000FF"/>
                </a:solidFill>
              </a:rPr>
              <a:t> </a:t>
            </a:r>
            <a:r>
              <a:rPr lang="fa-IR" sz="3400">
                <a:solidFill>
                  <a:srgbClr val="0000FF"/>
                </a:solidFill>
              </a:rPr>
              <a:t>)4-</a:t>
            </a:r>
            <a:r>
              <a:rPr lang="fa-IR" sz="3400" b="1">
                <a:solidFill>
                  <a:srgbClr val="0000FF"/>
                </a:solidFill>
              </a:rPr>
              <a:t>مزمن</a:t>
            </a:r>
            <a:r>
              <a:rPr lang="en-US" sz="3400" b="1">
                <a:solidFill>
                  <a:srgbClr val="0000FF"/>
                </a:solidFill>
              </a:rPr>
              <a:t>chronic</a:t>
            </a:r>
            <a:r>
              <a:rPr lang="fa-IR" sz="3400" b="1">
                <a:solidFill>
                  <a:srgbClr val="0000FF"/>
                </a:solidFill>
              </a:rPr>
              <a:t>( محیط کاری نا خوشایند</a:t>
            </a:r>
            <a:r>
              <a:rPr lang="en-US" sz="3400">
                <a:solidFill>
                  <a:srgbClr val="0000FF"/>
                </a:solidFill>
              </a:rPr>
              <a:t> </a:t>
            </a:r>
            <a:r>
              <a:rPr lang="fa-IR" sz="3400">
                <a:solidFill>
                  <a:srgbClr val="0000FF"/>
                </a:solidFill>
              </a:rPr>
              <a:t>)</a:t>
            </a:r>
            <a:endParaRPr lang="en-US" sz="3400">
              <a:solidFill>
                <a:srgbClr val="0000FF"/>
              </a:solidFill>
            </a:endParaRPr>
          </a:p>
        </p:txBody>
      </p:sp>
      <p:pic>
        <p:nvPicPr>
          <p:cNvPr id="222212" name="Picture 4" descr="11332680931R7687"/>
          <p:cNvPicPr>
            <a:picLocks noChangeAspect="1" noChangeArrowheads="1"/>
          </p:cNvPicPr>
          <p:nvPr/>
        </p:nvPicPr>
        <p:blipFill>
          <a:blip r:embed="rId2"/>
          <a:srcRect/>
          <a:stretch>
            <a:fillRect/>
          </a:stretch>
        </p:blipFill>
        <p:spPr bwMode="auto">
          <a:xfrm>
            <a:off x="6084888" y="188913"/>
            <a:ext cx="2824162" cy="2890837"/>
          </a:xfrm>
          <a:prstGeom prst="rect">
            <a:avLst/>
          </a:prstGeom>
          <a:noFill/>
        </p:spPr>
      </p:pic>
      <p:pic>
        <p:nvPicPr>
          <p:cNvPr id="222213" name="Picture 5"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descr="Blue hills"/>
          <p:cNvSpPr>
            <a:spLocks noGrp="1" noChangeArrowheads="1"/>
          </p:cNvSpPr>
          <p:nvPr>
            <p:ph type="title"/>
          </p:nvPr>
        </p:nvSpPr>
        <p:spPr>
          <a:xfrm>
            <a:off x="468313" y="1196975"/>
            <a:ext cx="8229600" cy="1143000"/>
          </a:xfrm>
          <a:blipFill dpi="0" rotWithShape="1">
            <a:blip r:embed="rId2"/>
            <a:srcRect/>
            <a:stretch>
              <a:fillRect/>
            </a:stretch>
          </a:blipFill>
        </p:spPr>
        <p:txBody>
          <a:bodyPr/>
          <a:lstStyle/>
          <a:p>
            <a:r>
              <a:rPr lang="fa-IR" b="1">
                <a:solidFill>
                  <a:schemeClr val="bg1"/>
                </a:solidFill>
              </a:rPr>
              <a:t>کنار آمد ن و فشار روانی</a:t>
            </a:r>
            <a:r>
              <a:rPr lang="en-US">
                <a:solidFill>
                  <a:schemeClr val="bg1"/>
                </a:solidFill>
              </a:rPr>
              <a:t> </a:t>
            </a:r>
          </a:p>
        </p:txBody>
      </p:sp>
      <p:sp>
        <p:nvSpPr>
          <p:cNvPr id="161795" name="Rectangle 3"/>
          <p:cNvSpPr>
            <a:spLocks noGrp="1" noChangeArrowheads="1"/>
          </p:cNvSpPr>
          <p:nvPr>
            <p:ph type="body" idx="1"/>
          </p:nvPr>
        </p:nvSpPr>
        <p:spPr>
          <a:xfrm>
            <a:off x="206375" y="2636838"/>
            <a:ext cx="8686800" cy="3489325"/>
          </a:xfrm>
        </p:spPr>
        <p:txBody>
          <a:bodyPr/>
          <a:lstStyle/>
          <a:p>
            <a:r>
              <a:rPr lang="fa-IR" b="1">
                <a:solidFill>
                  <a:srgbClr val="3366FF"/>
                </a:solidFill>
              </a:rPr>
              <a:t>کنار آمدن با روش مسئله مدار</a:t>
            </a:r>
            <a:r>
              <a:rPr lang="en-US">
                <a:solidFill>
                  <a:srgbClr val="3366FF"/>
                </a:solidFill>
              </a:rPr>
              <a:t>     </a:t>
            </a:r>
            <a:r>
              <a:rPr lang="en-US" b="1">
                <a:solidFill>
                  <a:srgbClr val="3366FF"/>
                </a:solidFill>
              </a:rPr>
              <a:t>(problem-focused)</a:t>
            </a:r>
          </a:p>
          <a:p>
            <a:r>
              <a:rPr lang="fa-IR" b="1">
                <a:solidFill>
                  <a:srgbClr val="3366FF"/>
                </a:solidFill>
              </a:rPr>
              <a:t>کنار آمدن با روش هیجانی</a:t>
            </a:r>
            <a:r>
              <a:rPr lang="fa-IR">
                <a:solidFill>
                  <a:srgbClr val="3366FF"/>
                </a:solidFill>
              </a:rPr>
              <a:t> </a:t>
            </a:r>
            <a:r>
              <a:rPr lang="en-US">
                <a:solidFill>
                  <a:srgbClr val="3366FF"/>
                </a:solidFill>
              </a:rPr>
              <a:t> </a:t>
            </a:r>
            <a:r>
              <a:rPr lang="en-US" b="1">
                <a:solidFill>
                  <a:srgbClr val="3366FF"/>
                </a:solidFill>
              </a:rPr>
              <a:t>(Emotion-focused)</a:t>
            </a:r>
            <a:endParaRPr lang="en-US">
              <a:solidFill>
                <a:srgbClr val="3366FF"/>
              </a:solidFill>
            </a:endParaRPr>
          </a:p>
          <a:p>
            <a:r>
              <a:rPr lang="en-US">
                <a:solidFill>
                  <a:srgbClr val="3366FF"/>
                </a:solidFill>
              </a:rPr>
              <a:t> </a:t>
            </a:r>
            <a:r>
              <a:rPr lang="fa-IR" b="1">
                <a:solidFill>
                  <a:srgbClr val="3366FF"/>
                </a:solidFill>
              </a:rPr>
              <a:t>کنار آمدن به روش اجتنابی</a:t>
            </a:r>
            <a:r>
              <a:rPr lang="en-US" b="1">
                <a:solidFill>
                  <a:srgbClr val="3366FF"/>
                </a:solidFill>
              </a:rPr>
              <a:t>(avoidance coping)</a:t>
            </a:r>
            <a:r>
              <a:rPr lang="en-US">
                <a:solidFill>
                  <a:srgbClr val="3366FF"/>
                </a:solidFill>
              </a:rPr>
              <a:t> </a:t>
            </a:r>
          </a:p>
          <a:p>
            <a:pPr>
              <a:buFontTx/>
              <a:buNone/>
            </a:pPr>
            <a:endParaRPr lang="en-US">
              <a:solidFill>
                <a:schemeClr val="accent2"/>
              </a:solidFill>
            </a:endParaRPr>
          </a:p>
        </p:txBody>
      </p:sp>
      <p:pic>
        <p:nvPicPr>
          <p:cNvPr id="161796"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body" idx="1"/>
          </p:nvPr>
        </p:nvSpPr>
        <p:spPr>
          <a:xfrm>
            <a:off x="179388" y="1268413"/>
            <a:ext cx="8686800" cy="3921125"/>
          </a:xfrm>
        </p:spPr>
        <p:txBody>
          <a:bodyPr/>
          <a:lstStyle/>
          <a:p>
            <a:pPr>
              <a:buFontTx/>
              <a:buNone/>
            </a:pPr>
            <a:endParaRPr lang="en-US">
              <a:solidFill>
                <a:srgbClr val="3366FF"/>
              </a:solidFill>
            </a:endParaRPr>
          </a:p>
          <a:p>
            <a:r>
              <a:rPr lang="en-US">
                <a:solidFill>
                  <a:srgbClr val="3366FF"/>
                </a:solidFill>
              </a:rPr>
              <a:t> </a:t>
            </a:r>
            <a:r>
              <a:rPr lang="fa-IR" b="1">
                <a:solidFill>
                  <a:srgbClr val="3366FF"/>
                </a:solidFill>
              </a:rPr>
              <a:t>مقیاس های اندازه گیری فشار روانی: =&gt; مقیاس رتبه ای سازگاری مجدد اجتماعی</a:t>
            </a:r>
            <a:r>
              <a:rPr lang="fa-IR">
                <a:solidFill>
                  <a:srgbClr val="3366FF"/>
                </a:solidFill>
              </a:rPr>
              <a:t> </a:t>
            </a:r>
            <a:r>
              <a:rPr lang="en-US">
                <a:solidFill>
                  <a:srgbClr val="3366FF"/>
                </a:solidFill>
              </a:rPr>
              <a:t>SRRS</a:t>
            </a:r>
            <a:r>
              <a:rPr lang="fa-IR">
                <a:solidFill>
                  <a:srgbClr val="3366FF"/>
                </a:solidFill>
              </a:rPr>
              <a:t> هولمز و راهه</a:t>
            </a:r>
          </a:p>
          <a:p>
            <a:pPr>
              <a:buFontTx/>
              <a:buChar char="-"/>
            </a:pPr>
            <a:r>
              <a:rPr lang="fa-IR" b="1">
                <a:solidFill>
                  <a:schemeClr val="accent2"/>
                </a:solidFill>
              </a:rPr>
              <a:t>سنجش تجارت روز مره</a:t>
            </a:r>
            <a:r>
              <a:rPr lang="en-US">
                <a:solidFill>
                  <a:schemeClr val="accent2"/>
                </a:solidFill>
              </a:rPr>
              <a:t> (ADE)</a:t>
            </a:r>
          </a:p>
          <a:p>
            <a:pPr>
              <a:buFontTx/>
              <a:buChar char="-"/>
            </a:pPr>
            <a:r>
              <a:rPr lang="fa-IR" b="1">
                <a:solidFill>
                  <a:schemeClr val="accent2"/>
                </a:solidFill>
              </a:rPr>
              <a:t>سنجش شیوه های کنار آمدن</a:t>
            </a:r>
            <a:r>
              <a:rPr lang="fa-IR">
                <a:solidFill>
                  <a:schemeClr val="accent2"/>
                </a:solidFill>
              </a:rPr>
              <a:t> </a:t>
            </a:r>
            <a:endParaRPr lang="en-US">
              <a:solidFill>
                <a:schemeClr val="accent2"/>
              </a:solidFill>
            </a:endParaRPr>
          </a:p>
        </p:txBody>
      </p:sp>
      <p:pic>
        <p:nvPicPr>
          <p:cNvPr id="22323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50000">
              <a:srgbClr val="3366FF">
                <a:gamma/>
                <a:tint val="0"/>
                <a:invGamma/>
              </a:srgbClr>
            </a:gs>
            <a:gs pos="100000">
              <a:srgbClr val="3366FF"/>
            </a:gs>
          </a:gsLst>
          <a:lin ang="2700000" scaled="1"/>
        </a:gradFill>
        <a:effectLst/>
      </p:bgPr>
    </p:bg>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411163" y="836613"/>
            <a:ext cx="8553450" cy="2663825"/>
          </a:xfrm>
        </p:spPr>
        <p:txBody>
          <a:bodyPr/>
          <a:lstStyle/>
          <a:p>
            <a:pPr algn="justLow"/>
            <a:r>
              <a:rPr lang="fa-IR" b="1"/>
              <a:t>عامل مهم در کاهش عوارض فشار روانی =&gt;حمایت اجتماعی </a:t>
            </a:r>
          </a:p>
          <a:p>
            <a:pPr algn="justLow"/>
            <a:r>
              <a:rPr lang="fa-IR" b="1"/>
              <a:t>انواع حمایت اجتماعی</a:t>
            </a:r>
            <a:r>
              <a:rPr lang="fa-IR"/>
              <a:t> 1- ساختاری(</a:t>
            </a:r>
            <a:r>
              <a:rPr lang="fa-IR" b="1"/>
              <a:t>اشاره به شبکه اصلی روابط اجتماعی فرد دارد</a:t>
            </a:r>
            <a:r>
              <a:rPr lang="en-US"/>
              <a:t> </a:t>
            </a:r>
            <a:r>
              <a:rPr lang="fa-IR"/>
              <a:t>)2- کارکردی(</a:t>
            </a:r>
            <a:r>
              <a:rPr lang="fa-IR" b="1"/>
              <a:t>کیفیت روابط شخص</a:t>
            </a:r>
            <a:r>
              <a:rPr lang="fa-IR"/>
              <a:t>)</a:t>
            </a:r>
            <a:endParaRPr lang="en-US"/>
          </a:p>
        </p:txBody>
      </p:sp>
      <p:pic>
        <p:nvPicPr>
          <p:cNvPr id="162820" name="Picture 4" descr="113576085594he9U"/>
          <p:cNvPicPr>
            <a:picLocks noChangeAspect="1" noChangeArrowheads="1"/>
          </p:cNvPicPr>
          <p:nvPr/>
        </p:nvPicPr>
        <p:blipFill>
          <a:blip r:embed="rId2"/>
          <a:srcRect/>
          <a:stretch>
            <a:fillRect/>
          </a:stretch>
        </p:blipFill>
        <p:spPr bwMode="auto">
          <a:xfrm>
            <a:off x="2555875" y="3478213"/>
            <a:ext cx="3810000" cy="3263900"/>
          </a:xfrm>
          <a:prstGeom prst="rect">
            <a:avLst/>
          </a:prstGeom>
          <a:noFill/>
        </p:spPr>
      </p:pic>
      <p:pic>
        <p:nvPicPr>
          <p:cNvPr id="162821" name="Picture 5"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50000">
              <a:srgbClr val="FF66FF">
                <a:gamma/>
                <a:tint val="13725"/>
                <a:invGamma/>
              </a:srgbClr>
            </a:gs>
            <a:gs pos="100000">
              <a:srgbClr val="FF66FF"/>
            </a:gs>
          </a:gsLst>
          <a:lin ang="2700000" scaled="1"/>
        </a:gra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23850" y="1700213"/>
            <a:ext cx="8229600" cy="1143000"/>
          </a:xfrm>
        </p:spPr>
        <p:txBody>
          <a:bodyPr/>
          <a:lstStyle/>
          <a:p>
            <a:r>
              <a:rPr lang="fa-IR" sz="4000" b="1">
                <a:solidFill>
                  <a:srgbClr val="0000FF"/>
                </a:solidFill>
              </a:rPr>
              <a:t>نظریه های مربوط به به ارتباط فشار روانی و بیماری</a:t>
            </a:r>
            <a:endParaRPr lang="en-US" sz="4000" b="1">
              <a:solidFill>
                <a:srgbClr val="0000FF"/>
              </a:solidFill>
            </a:endParaRPr>
          </a:p>
        </p:txBody>
      </p:sp>
      <p:sp>
        <p:nvSpPr>
          <p:cNvPr id="163843" name="Rectangle 3"/>
          <p:cNvSpPr>
            <a:spLocks noGrp="1" noChangeArrowheads="1"/>
          </p:cNvSpPr>
          <p:nvPr>
            <p:ph type="body" idx="1"/>
          </p:nvPr>
        </p:nvSpPr>
        <p:spPr>
          <a:xfrm>
            <a:off x="250825" y="3284538"/>
            <a:ext cx="8686800" cy="1285875"/>
          </a:xfrm>
        </p:spPr>
        <p:txBody>
          <a:bodyPr/>
          <a:lstStyle/>
          <a:p>
            <a:pPr algn="justLow"/>
            <a:r>
              <a:rPr lang="fa-IR" b="1">
                <a:solidFill>
                  <a:srgbClr val="990000"/>
                </a:solidFill>
              </a:rPr>
              <a:t>نظریه های زیستی=&gt;</a:t>
            </a:r>
            <a:r>
              <a:rPr lang="fa-IR" b="1"/>
              <a:t> به منزله یک جزء طبیعی و متعارف از پاسخ دهی به فشار روانی.</a:t>
            </a:r>
          </a:p>
        </p:txBody>
      </p:sp>
      <p:pic>
        <p:nvPicPr>
          <p:cNvPr id="16384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type="body" idx="1"/>
          </p:nvPr>
        </p:nvSpPr>
        <p:spPr>
          <a:xfrm>
            <a:off x="250825" y="1268413"/>
            <a:ext cx="8686800" cy="3733800"/>
          </a:xfrm>
        </p:spPr>
        <p:txBody>
          <a:bodyPr/>
          <a:lstStyle/>
          <a:p>
            <a:pPr algn="justLow">
              <a:buFontTx/>
              <a:buNone/>
            </a:pPr>
            <a:endParaRPr lang="fa-IR" b="1"/>
          </a:p>
          <a:p>
            <a:pPr algn="justLow">
              <a:buFontTx/>
              <a:buChar char="-"/>
            </a:pPr>
            <a:r>
              <a:rPr lang="fa-IR" b="1">
                <a:solidFill>
                  <a:srgbClr val="0000FF"/>
                </a:solidFill>
              </a:rPr>
              <a:t>نظریه ضعف جسمانی :عوامل ارثی ،بیماری های قلبی ،تغذیه ممکن است یک دستگاه اندامی را دچار مشکل کند.</a:t>
            </a:r>
            <a:r>
              <a:rPr lang="en-US">
                <a:solidFill>
                  <a:srgbClr val="0000FF"/>
                </a:solidFill>
              </a:rPr>
              <a:t> </a:t>
            </a:r>
          </a:p>
          <a:p>
            <a:pPr algn="justLow">
              <a:buFontTx/>
              <a:buChar char="-"/>
            </a:pPr>
            <a:r>
              <a:rPr lang="fa-IR" b="1">
                <a:solidFill>
                  <a:srgbClr val="CC66FF"/>
                </a:solidFill>
              </a:rPr>
              <a:t>نظریه واکنش اختصاصی:افراد به شیوه خاص خودشان در برابر فشار روانی پاسخ می دهند.</a:t>
            </a:r>
            <a:endParaRPr lang="en-US" b="1">
              <a:solidFill>
                <a:srgbClr val="CC66FF"/>
              </a:solidFill>
            </a:endParaRPr>
          </a:p>
        </p:txBody>
      </p:sp>
      <p:pic>
        <p:nvPicPr>
          <p:cNvPr id="23040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a:xfrm>
            <a:off x="206375" y="271463"/>
            <a:ext cx="8686800" cy="2870200"/>
          </a:xfrm>
        </p:spPr>
        <p:txBody>
          <a:bodyPr/>
          <a:lstStyle/>
          <a:p>
            <a:pPr algn="justLow"/>
            <a:r>
              <a:rPr lang="fa-IR" sz="3600" b="1">
                <a:solidFill>
                  <a:srgbClr val="0000FF"/>
                </a:solidFill>
                <a:effectLst>
                  <a:outerShdw blurRad="38100" dist="38100" dir="2700000" algn="tl">
                    <a:srgbClr val="C0C0C0"/>
                  </a:outerShdw>
                </a:effectLst>
              </a:rPr>
              <a:t>پاسخ های زیستی عمده در برابر فشار روانی :</a:t>
            </a:r>
          </a:p>
          <a:p>
            <a:pPr algn="justLow"/>
            <a:r>
              <a:rPr lang="fa-IR" sz="3000" b="1">
                <a:solidFill>
                  <a:srgbClr val="0000FF"/>
                </a:solidFill>
              </a:rPr>
              <a:t>ترشح هورمونها و فعال شدن دستگاه عصبی سمپاتیک و عملکرد هیپوتالاموس–هیپوفیز-غدد فوق کلیوی.</a:t>
            </a:r>
          </a:p>
          <a:p>
            <a:pPr algn="justLow"/>
            <a:r>
              <a:rPr lang="fa-IR" sz="3000" b="1">
                <a:solidFill>
                  <a:srgbClr val="0000FF"/>
                </a:solidFill>
              </a:rPr>
              <a:t>تاثیر فشار روانی بر دستگاه ایمنی بدن و افزایش خطر عفونت ها</a:t>
            </a:r>
            <a:endParaRPr lang="en-US" sz="3000" b="1">
              <a:solidFill>
                <a:srgbClr val="0000FF"/>
              </a:solidFill>
            </a:endParaRPr>
          </a:p>
        </p:txBody>
      </p:sp>
      <p:pic>
        <p:nvPicPr>
          <p:cNvPr id="16486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164869" name="Picture 5" descr="11335358092w1pwO"/>
          <p:cNvPicPr>
            <a:picLocks noChangeAspect="1" noChangeArrowheads="1"/>
          </p:cNvPicPr>
          <p:nvPr/>
        </p:nvPicPr>
        <p:blipFill>
          <a:blip r:embed="rId3"/>
          <a:srcRect/>
          <a:stretch>
            <a:fillRect/>
          </a:stretch>
        </p:blipFill>
        <p:spPr bwMode="auto">
          <a:xfrm>
            <a:off x="107950" y="2997200"/>
            <a:ext cx="9036050" cy="3816350"/>
          </a:xfrm>
          <a:prstGeom prst="rect">
            <a:avLst/>
          </a:prstGeom>
          <a:noFill/>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lin ang="18900000" scaled="1"/>
        </a:gra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fa-IR" b="1"/>
              <a:t>نظریه های روان شناختی</a:t>
            </a:r>
            <a:endParaRPr lang="en-US" b="1"/>
          </a:p>
        </p:txBody>
      </p:sp>
      <p:sp>
        <p:nvSpPr>
          <p:cNvPr id="165891" name="Rectangle 3"/>
          <p:cNvSpPr>
            <a:spLocks noGrp="1" noChangeArrowheads="1"/>
          </p:cNvSpPr>
          <p:nvPr>
            <p:ph type="body" idx="1"/>
          </p:nvPr>
        </p:nvSpPr>
        <p:spPr>
          <a:xfrm>
            <a:off x="206375" y="1600200"/>
            <a:ext cx="8686800" cy="4525963"/>
          </a:xfrm>
          <a:ln>
            <a:solidFill>
              <a:schemeClr val="bg1"/>
            </a:solidFill>
          </a:ln>
        </p:spPr>
        <p:txBody>
          <a:bodyPr/>
          <a:lstStyle/>
          <a:p>
            <a:pPr algn="justLow"/>
            <a:r>
              <a:rPr lang="fa-IR" b="1"/>
              <a:t>نظریه های روانکاوی: تعارضات اختصاصی و حالات هیجانی منفی همراه با آنان موجب ظهور اختلالهای روانی فیزیولوژیایی می شوند.</a:t>
            </a:r>
          </a:p>
          <a:p>
            <a:pPr algn="justLow">
              <a:buFontTx/>
              <a:buNone/>
            </a:pPr>
            <a:r>
              <a:rPr lang="fa-IR" b="1"/>
              <a:t>-آلکساندر نظریه خشم ابراز نشده یا خشم فرو خورده را  صورت بندی کرد.</a:t>
            </a:r>
            <a:r>
              <a:rPr lang="en-US"/>
              <a:t> </a:t>
            </a:r>
            <a:endParaRPr lang="fa-IR"/>
          </a:p>
          <a:p>
            <a:pPr algn="justLow"/>
            <a:r>
              <a:rPr lang="fa-IR" b="1">
                <a:effectLst>
                  <a:outerShdw blurRad="38100" dist="38100" dir="2700000" algn="tl">
                    <a:srgbClr val="FFFFFF"/>
                  </a:outerShdw>
                </a:effectLst>
              </a:rPr>
              <a:t>عوامل شناحتی و رفتاری</a:t>
            </a:r>
            <a:endParaRPr lang="en-US" b="1">
              <a:effectLst>
                <a:outerShdw blurRad="38100" dist="38100" dir="2700000" algn="tl">
                  <a:srgbClr val="FFFFFF"/>
                </a:outerShdw>
              </a:effectLst>
            </a:endParaRPr>
          </a:p>
        </p:txBody>
      </p:sp>
      <p:pic>
        <p:nvPicPr>
          <p:cNvPr id="16589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99"/>
            </a:gs>
          </a:gsLst>
          <a:lin ang="18900000" scaled="1"/>
        </a:gra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68313" y="1125538"/>
            <a:ext cx="8229600" cy="1143000"/>
          </a:xfrm>
        </p:spPr>
        <p:txBody>
          <a:bodyPr/>
          <a:lstStyle/>
          <a:p>
            <a:r>
              <a:rPr lang="fa-IR" b="1"/>
              <a:t>اختلالهای قلبی – عروقی</a:t>
            </a:r>
            <a:r>
              <a:rPr lang="en-US"/>
              <a:t> </a:t>
            </a:r>
          </a:p>
        </p:txBody>
      </p:sp>
      <p:sp>
        <p:nvSpPr>
          <p:cNvPr id="166915" name="Rectangle 3"/>
          <p:cNvSpPr>
            <a:spLocks noGrp="1" noChangeArrowheads="1"/>
          </p:cNvSpPr>
          <p:nvPr>
            <p:ph type="body" idx="1"/>
          </p:nvPr>
        </p:nvSpPr>
        <p:spPr>
          <a:xfrm>
            <a:off x="323850" y="2781300"/>
            <a:ext cx="8686800" cy="2476500"/>
          </a:xfrm>
        </p:spPr>
        <p:txBody>
          <a:bodyPr/>
          <a:lstStyle/>
          <a:p>
            <a:pPr algn="justLow"/>
            <a:r>
              <a:rPr lang="fa-IR"/>
              <a:t>1- </a:t>
            </a:r>
            <a:r>
              <a:rPr lang="fa-IR" b="1"/>
              <a:t>فشار خون اساسی(فشار خون انقباضی (سیستو لیک) و انبساطی (دیاستولیک)-عوامل زمینه ساز-خشم)</a:t>
            </a:r>
            <a:r>
              <a:rPr lang="en-US"/>
              <a:t>  </a:t>
            </a:r>
            <a:endParaRPr lang="fa-IR"/>
          </a:p>
          <a:p>
            <a:pPr algn="justLow"/>
            <a:r>
              <a:rPr lang="fa-IR"/>
              <a:t>2- </a:t>
            </a:r>
            <a:r>
              <a:rPr lang="fa-IR" b="1"/>
              <a:t>بیماری شریان اکلیلی قلب(اختصاص صدری (آنژیناپکتوریس)</a:t>
            </a:r>
            <a:r>
              <a:rPr lang="en-US"/>
              <a:t> (</a:t>
            </a:r>
            <a:r>
              <a:rPr lang="en-US" b="1"/>
              <a:t>anginapectoris</a:t>
            </a:r>
            <a:r>
              <a:rPr lang="en-US"/>
              <a:t> ) </a:t>
            </a:r>
          </a:p>
        </p:txBody>
      </p:sp>
      <p:pic>
        <p:nvPicPr>
          <p:cNvPr id="16691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t="100000" r="100000"/>
          </a:path>
        </a:gra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68313" y="981075"/>
            <a:ext cx="8229600" cy="1143000"/>
          </a:xfrm>
        </p:spPr>
        <p:txBody>
          <a:bodyPr/>
          <a:lstStyle/>
          <a:p>
            <a:r>
              <a:rPr lang="fa-IR" sz="4800" b="1">
                <a:solidFill>
                  <a:srgbClr val="0000FF"/>
                </a:solidFill>
                <a:effectLst>
                  <a:outerShdw blurRad="38100" dist="38100" dir="2700000" algn="tl">
                    <a:srgbClr val="000000"/>
                  </a:outerShdw>
                </a:effectLst>
              </a:rPr>
              <a:t>اهداف درس</a:t>
            </a:r>
            <a:endParaRPr lang="en-US" sz="4800" b="1">
              <a:solidFill>
                <a:srgbClr val="0000FF"/>
              </a:solidFill>
              <a:effectLst>
                <a:outerShdw blurRad="38100" dist="38100" dir="2700000" algn="tl">
                  <a:srgbClr val="000000"/>
                </a:outerShdw>
              </a:effectLst>
            </a:endParaRPr>
          </a:p>
        </p:txBody>
      </p:sp>
      <p:sp>
        <p:nvSpPr>
          <p:cNvPr id="179203" name="Rectangle 3"/>
          <p:cNvSpPr>
            <a:spLocks noGrp="1" noChangeArrowheads="1"/>
          </p:cNvSpPr>
          <p:nvPr>
            <p:ph type="body" idx="1"/>
          </p:nvPr>
        </p:nvSpPr>
        <p:spPr>
          <a:xfrm>
            <a:off x="0" y="2492375"/>
            <a:ext cx="8893175" cy="1973263"/>
          </a:xfrm>
        </p:spPr>
        <p:txBody>
          <a:bodyPr/>
          <a:lstStyle/>
          <a:p>
            <a:pPr algn="justLow"/>
            <a:r>
              <a:rPr lang="fa-IR" b="1">
                <a:solidFill>
                  <a:srgbClr val="990000"/>
                </a:solidFill>
                <a:effectLst>
                  <a:outerShdw blurRad="38100" dist="38100" dir="2700000" algn="tl">
                    <a:srgbClr val="000000"/>
                  </a:outerShdw>
                </a:effectLst>
              </a:rPr>
              <a:t>1- آشنایی دانشجویان با نشانه ها و علایم اختلالات روانی</a:t>
            </a:r>
          </a:p>
          <a:p>
            <a:pPr algn="justLow"/>
            <a:r>
              <a:rPr lang="fa-IR" b="1">
                <a:solidFill>
                  <a:srgbClr val="990000"/>
                </a:solidFill>
                <a:effectLst>
                  <a:outerShdw blurRad="38100" dist="38100" dir="2700000" algn="tl">
                    <a:srgbClr val="000000"/>
                  </a:outerShdw>
                </a:effectLst>
              </a:rPr>
              <a:t>2- تشخیص به موقع و درست  اختلالات روانی</a:t>
            </a:r>
          </a:p>
          <a:p>
            <a:pPr algn="justLow"/>
            <a:r>
              <a:rPr lang="fa-IR" b="1">
                <a:solidFill>
                  <a:srgbClr val="990000"/>
                </a:solidFill>
                <a:effectLst>
                  <a:outerShdw blurRad="38100" dist="38100" dir="2700000" algn="tl">
                    <a:srgbClr val="000000"/>
                  </a:outerShdw>
                </a:effectLst>
              </a:rPr>
              <a:t>3- آشنایی با روشهای درمانی و مداخله ای در اختلالات روانی</a:t>
            </a:r>
            <a:endParaRPr lang="en-US" b="1">
              <a:solidFill>
                <a:srgbClr val="990000"/>
              </a:solidFill>
              <a:effectLst>
                <a:outerShdw blurRad="38100" dist="38100" dir="2700000" algn="tl">
                  <a:srgbClr val="000000"/>
                </a:outerShdw>
              </a:effectLst>
            </a:endParaRPr>
          </a:p>
        </p:txBody>
      </p:sp>
      <p:pic>
        <p:nvPicPr>
          <p:cNvPr id="179205"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5400000" scaled="1"/>
        </a:gradFill>
        <a:effectLst/>
      </p:bgPr>
    </p:bg>
    <p:spTree>
      <p:nvGrpSpPr>
        <p:cNvPr id="1" name=""/>
        <p:cNvGrpSpPr/>
        <p:nvPr/>
      </p:nvGrpSpPr>
      <p:grpSpPr>
        <a:xfrm>
          <a:off x="0" y="0"/>
          <a:ext cx="0" cy="0"/>
          <a:chOff x="0" y="0"/>
          <a:chExt cx="0" cy="0"/>
        </a:xfrm>
      </p:grpSpPr>
      <p:pic>
        <p:nvPicPr>
          <p:cNvPr id="19149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91492" name="Rectangle 4"/>
          <p:cNvSpPr>
            <a:spLocks noChangeArrowheads="1"/>
          </p:cNvSpPr>
          <p:nvPr/>
        </p:nvSpPr>
        <p:spPr bwMode="auto">
          <a:xfrm>
            <a:off x="539750" y="1341438"/>
            <a:ext cx="8299450" cy="4175125"/>
          </a:xfrm>
          <a:prstGeom prst="rect">
            <a:avLst/>
          </a:prstGeom>
          <a:noFill/>
          <a:ln w="9525">
            <a:noFill/>
            <a:miter lim="800000"/>
            <a:headEnd/>
            <a:tailEnd/>
          </a:ln>
          <a:effectLst/>
        </p:spPr>
        <p:txBody>
          <a:bodyPr/>
          <a:lstStyle/>
          <a:p>
            <a:pPr marL="342900" indent="-342900" algn="just">
              <a:spcBef>
                <a:spcPct val="20000"/>
              </a:spcBef>
              <a:buFontTx/>
              <a:buChar char="•"/>
            </a:pPr>
            <a:r>
              <a:rPr lang="fa-IR" sz="3200">
                <a:solidFill>
                  <a:srgbClr val="336600"/>
                </a:solidFill>
              </a:rPr>
              <a:t>پارادایم زیستی ( الگوی پزشکی یا الگوی بیمارنگر ) :</a:t>
            </a:r>
            <a:r>
              <a:rPr lang="fa-IR" sz="3200"/>
              <a:t> اختلالات به علت بهم ریختگی </a:t>
            </a:r>
            <a:r>
              <a:rPr lang="fa-IR" sz="3200">
                <a:solidFill>
                  <a:srgbClr val="0000FF"/>
                </a:solidFill>
              </a:rPr>
              <a:t>فرایند زیستی و بد نی</a:t>
            </a:r>
            <a:r>
              <a:rPr lang="fa-IR" sz="3200"/>
              <a:t> یا کارکرد نابهنجار آن بوجود می آید.</a:t>
            </a:r>
            <a:r>
              <a:rPr lang="en-US" sz="3200" b="0"/>
              <a:t> </a:t>
            </a:r>
            <a:endParaRPr lang="fa-IR" sz="3200" b="0"/>
          </a:p>
          <a:p>
            <a:pPr marL="342900" indent="-342900" algn="just">
              <a:spcBef>
                <a:spcPct val="20000"/>
              </a:spcBef>
              <a:buFontTx/>
              <a:buChar char="•"/>
            </a:pPr>
            <a:r>
              <a:rPr lang="fa-IR" sz="3200"/>
              <a:t>- </a:t>
            </a:r>
            <a:r>
              <a:rPr lang="fa-IR" sz="3200">
                <a:solidFill>
                  <a:srgbClr val="990099"/>
                </a:solidFill>
              </a:rPr>
              <a:t>رویکردهای معاصر و دو حوزه پژوهشی مربوط به پارادایم زیستی:</a:t>
            </a:r>
          </a:p>
          <a:p>
            <a:pPr marL="342900" indent="-342900" algn="just">
              <a:spcBef>
                <a:spcPct val="20000"/>
              </a:spcBef>
            </a:pPr>
            <a:r>
              <a:rPr lang="fa-IR" sz="3200">
                <a:solidFill>
                  <a:srgbClr val="990099"/>
                </a:solidFill>
              </a:rPr>
              <a:t>--الف ) وراثت شناسی رفتار.</a:t>
            </a:r>
          </a:p>
          <a:p>
            <a:pPr marL="342900" indent="-342900" algn="just">
              <a:spcBef>
                <a:spcPct val="20000"/>
              </a:spcBef>
            </a:pPr>
            <a:r>
              <a:rPr lang="fa-IR" sz="3200">
                <a:solidFill>
                  <a:srgbClr val="990099"/>
                </a:solidFill>
              </a:rPr>
              <a:t>-- ب)زیست شیمی.</a:t>
            </a:r>
            <a:r>
              <a:rPr lang="fa-IR" sz="3200" b="0">
                <a:solidFill>
                  <a:srgbClr val="990099"/>
                </a:solidFill>
              </a:rPr>
              <a:t> </a:t>
            </a:r>
            <a:endParaRPr lang="en-US" sz="3200" b="0">
              <a:solidFill>
                <a:srgbClr val="99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Clr clrSpc="rgb" dir="cw">
                                      <p:cBhvr override="childStyle">
                                        <p:cTn id="6" dur="100" fill="hold"/>
                                        <p:tgtEl>
                                          <p:spTgt spid="191492">
                                            <p:txEl>
                                              <p:pRg st="0" end="0"/>
                                            </p:txEl>
                                          </p:spTgt>
                                        </p:tgtEl>
                                        <p:attrNameLst>
                                          <p:attrName>style.color</p:attrName>
                                        </p:attrNameLst>
                                      </p:cBhvr>
                                      <p:to>
                                        <a:schemeClr val="accent2"/>
                                      </p:to>
                                    </p:animClr>
                                    <p:animClr clrSpc="rgb" dir="cw">
                                      <p:cBhvr>
                                        <p:cTn id="7" dur="100" fill="hold"/>
                                        <p:tgtEl>
                                          <p:spTgt spid="191492">
                                            <p:txEl>
                                              <p:pRg st="0" end="0"/>
                                            </p:txEl>
                                          </p:spTgt>
                                        </p:tgtEl>
                                        <p:attrNameLst>
                                          <p:attrName>fillcolor</p:attrName>
                                        </p:attrNameLst>
                                      </p:cBhvr>
                                      <p:to>
                                        <a:schemeClr val="accent2"/>
                                      </p:to>
                                    </p:animClr>
                                    <p:set>
                                      <p:cBhvr>
                                        <p:cTn id="8" dur="100" fill="hold"/>
                                        <p:tgtEl>
                                          <p:spTgt spid="191492">
                                            <p:txEl>
                                              <p:pRg st="0" end="0"/>
                                            </p:txEl>
                                          </p:spTgt>
                                        </p:tgtEl>
                                        <p:attrNameLst>
                                          <p:attrName>fill.type</p:attrName>
                                        </p:attrNameLst>
                                      </p:cBhvr>
                                      <p:to>
                                        <p:strVal val="solid"/>
                                      </p:to>
                                    </p:set>
                                    <p:set>
                                      <p:cBhvr>
                                        <p:cTn id="9" dur="100" fill="hold"/>
                                        <p:tgtEl>
                                          <p:spTgt spid="191492">
                                            <p:txEl>
                                              <p:pRg st="0" end="0"/>
                                            </p:txEl>
                                          </p:spTgt>
                                        </p:tgtEl>
                                        <p:attrNameLst>
                                          <p:attrName>fill.on</p:attrName>
                                        </p:attrNameLst>
                                      </p:cBhvr>
                                      <p:to>
                                        <p:strVal val="true"/>
                                      </p:to>
                                    </p:set>
                                    <p:animRot by="120000">
                                      <p:cBhvr>
                                        <p:cTn id="10" dur="100" fill="hold">
                                          <p:stCondLst>
                                            <p:cond delay="0"/>
                                          </p:stCondLst>
                                        </p:cTn>
                                        <p:tgtEl>
                                          <p:spTgt spid="191492">
                                            <p:txEl>
                                              <p:pRg st="0" end="0"/>
                                            </p:txEl>
                                          </p:spTgt>
                                        </p:tgtEl>
                                        <p:attrNameLst>
                                          <p:attrName>r</p:attrName>
                                        </p:attrNameLst>
                                      </p:cBhvr>
                                    </p:animRot>
                                    <p:animRot by="-240000">
                                      <p:cBhvr>
                                        <p:cTn id="11" dur="200" fill="hold">
                                          <p:stCondLst>
                                            <p:cond delay="200"/>
                                          </p:stCondLst>
                                        </p:cTn>
                                        <p:tgtEl>
                                          <p:spTgt spid="191492">
                                            <p:txEl>
                                              <p:pRg st="0" end="0"/>
                                            </p:txEl>
                                          </p:spTgt>
                                        </p:tgtEl>
                                        <p:attrNameLst>
                                          <p:attrName>r</p:attrName>
                                        </p:attrNameLst>
                                      </p:cBhvr>
                                    </p:animRot>
                                    <p:animRot by="240000">
                                      <p:cBhvr>
                                        <p:cTn id="12" dur="200" fill="hold">
                                          <p:stCondLst>
                                            <p:cond delay="400"/>
                                          </p:stCondLst>
                                        </p:cTn>
                                        <p:tgtEl>
                                          <p:spTgt spid="191492">
                                            <p:txEl>
                                              <p:pRg st="0" end="0"/>
                                            </p:txEl>
                                          </p:spTgt>
                                        </p:tgtEl>
                                        <p:attrNameLst>
                                          <p:attrName>r</p:attrName>
                                        </p:attrNameLst>
                                      </p:cBhvr>
                                    </p:animRot>
                                    <p:animRot by="-240000">
                                      <p:cBhvr>
                                        <p:cTn id="13" dur="200" fill="hold">
                                          <p:stCondLst>
                                            <p:cond delay="600"/>
                                          </p:stCondLst>
                                        </p:cTn>
                                        <p:tgtEl>
                                          <p:spTgt spid="191492">
                                            <p:txEl>
                                              <p:pRg st="0" end="0"/>
                                            </p:txEl>
                                          </p:spTgt>
                                        </p:tgtEl>
                                        <p:attrNameLst>
                                          <p:attrName>r</p:attrName>
                                        </p:attrNameLst>
                                      </p:cBhvr>
                                    </p:animRot>
                                    <p:animRot by="120000">
                                      <p:cBhvr>
                                        <p:cTn id="14" dur="200" fill="hold">
                                          <p:stCondLst>
                                            <p:cond delay="800"/>
                                          </p:stCondLst>
                                        </p:cTn>
                                        <p:tgtEl>
                                          <p:spTgt spid="191492">
                                            <p:txEl>
                                              <p:pRg st="0" end="0"/>
                                            </p:txEl>
                                          </p:spTgt>
                                        </p:tgtEl>
                                        <p:attrNameLst>
                                          <p:attrName>r</p:attrName>
                                        </p:attrNameLst>
                                      </p:cBhvr>
                                    </p:animRot>
                                  </p:childTnLst>
                                </p:cTn>
                              </p:par>
                              <p:par>
                                <p:cTn id="15" presetID="32" presetClass="emph" presetSubtype="0" fill="hold" grpId="1" nodeType="withEffect">
                                  <p:stCondLst>
                                    <p:cond delay="0"/>
                                  </p:stCondLst>
                                  <p:childTnLst>
                                    <p:animClr clrSpc="rgb" dir="cw">
                                      <p:cBhvr override="childStyle">
                                        <p:cTn id="16" dur="100" fill="hold"/>
                                        <p:tgtEl>
                                          <p:spTgt spid="191492">
                                            <p:txEl>
                                              <p:pRg st="1" end="1"/>
                                            </p:txEl>
                                          </p:spTgt>
                                        </p:tgtEl>
                                        <p:attrNameLst>
                                          <p:attrName>style.color</p:attrName>
                                        </p:attrNameLst>
                                      </p:cBhvr>
                                      <p:to>
                                        <a:schemeClr val="accent2"/>
                                      </p:to>
                                    </p:animClr>
                                    <p:animClr clrSpc="rgb" dir="cw">
                                      <p:cBhvr>
                                        <p:cTn id="17" dur="100" fill="hold"/>
                                        <p:tgtEl>
                                          <p:spTgt spid="191492">
                                            <p:txEl>
                                              <p:pRg st="1" end="1"/>
                                            </p:txEl>
                                          </p:spTgt>
                                        </p:tgtEl>
                                        <p:attrNameLst>
                                          <p:attrName>fillcolor</p:attrName>
                                        </p:attrNameLst>
                                      </p:cBhvr>
                                      <p:to>
                                        <a:schemeClr val="accent2"/>
                                      </p:to>
                                    </p:animClr>
                                    <p:set>
                                      <p:cBhvr>
                                        <p:cTn id="18" dur="100" fill="hold"/>
                                        <p:tgtEl>
                                          <p:spTgt spid="191492">
                                            <p:txEl>
                                              <p:pRg st="1" end="1"/>
                                            </p:txEl>
                                          </p:spTgt>
                                        </p:tgtEl>
                                        <p:attrNameLst>
                                          <p:attrName>fill.type</p:attrName>
                                        </p:attrNameLst>
                                      </p:cBhvr>
                                      <p:to>
                                        <p:strVal val="solid"/>
                                      </p:to>
                                    </p:set>
                                    <p:set>
                                      <p:cBhvr>
                                        <p:cTn id="19" dur="100" fill="hold"/>
                                        <p:tgtEl>
                                          <p:spTgt spid="191492">
                                            <p:txEl>
                                              <p:pRg st="1" end="1"/>
                                            </p:txEl>
                                          </p:spTgt>
                                        </p:tgtEl>
                                        <p:attrNameLst>
                                          <p:attrName>fill.on</p:attrName>
                                        </p:attrNameLst>
                                      </p:cBhvr>
                                      <p:to>
                                        <p:strVal val="true"/>
                                      </p:to>
                                    </p:set>
                                    <p:animRot by="120000">
                                      <p:cBhvr>
                                        <p:cTn id="20" dur="100" fill="hold">
                                          <p:stCondLst>
                                            <p:cond delay="0"/>
                                          </p:stCondLst>
                                        </p:cTn>
                                        <p:tgtEl>
                                          <p:spTgt spid="191492">
                                            <p:txEl>
                                              <p:pRg st="1" end="1"/>
                                            </p:txEl>
                                          </p:spTgt>
                                        </p:tgtEl>
                                        <p:attrNameLst>
                                          <p:attrName>r</p:attrName>
                                        </p:attrNameLst>
                                      </p:cBhvr>
                                    </p:animRot>
                                    <p:animRot by="-240000">
                                      <p:cBhvr>
                                        <p:cTn id="21" dur="200" fill="hold">
                                          <p:stCondLst>
                                            <p:cond delay="200"/>
                                          </p:stCondLst>
                                        </p:cTn>
                                        <p:tgtEl>
                                          <p:spTgt spid="191492">
                                            <p:txEl>
                                              <p:pRg st="1" end="1"/>
                                            </p:txEl>
                                          </p:spTgt>
                                        </p:tgtEl>
                                        <p:attrNameLst>
                                          <p:attrName>r</p:attrName>
                                        </p:attrNameLst>
                                      </p:cBhvr>
                                    </p:animRot>
                                    <p:animRot by="240000">
                                      <p:cBhvr>
                                        <p:cTn id="22" dur="200" fill="hold">
                                          <p:stCondLst>
                                            <p:cond delay="400"/>
                                          </p:stCondLst>
                                        </p:cTn>
                                        <p:tgtEl>
                                          <p:spTgt spid="191492">
                                            <p:txEl>
                                              <p:pRg st="1" end="1"/>
                                            </p:txEl>
                                          </p:spTgt>
                                        </p:tgtEl>
                                        <p:attrNameLst>
                                          <p:attrName>r</p:attrName>
                                        </p:attrNameLst>
                                      </p:cBhvr>
                                    </p:animRot>
                                    <p:animRot by="-240000">
                                      <p:cBhvr>
                                        <p:cTn id="23" dur="200" fill="hold">
                                          <p:stCondLst>
                                            <p:cond delay="600"/>
                                          </p:stCondLst>
                                        </p:cTn>
                                        <p:tgtEl>
                                          <p:spTgt spid="191492">
                                            <p:txEl>
                                              <p:pRg st="1" end="1"/>
                                            </p:txEl>
                                          </p:spTgt>
                                        </p:tgtEl>
                                        <p:attrNameLst>
                                          <p:attrName>r</p:attrName>
                                        </p:attrNameLst>
                                      </p:cBhvr>
                                    </p:animRot>
                                    <p:animRot by="120000">
                                      <p:cBhvr>
                                        <p:cTn id="24" dur="200" fill="hold">
                                          <p:stCondLst>
                                            <p:cond delay="800"/>
                                          </p:stCondLst>
                                        </p:cTn>
                                        <p:tgtEl>
                                          <p:spTgt spid="191492">
                                            <p:txEl>
                                              <p:pRg st="1" end="1"/>
                                            </p:txEl>
                                          </p:spTgt>
                                        </p:tgtEl>
                                        <p:attrNameLst>
                                          <p:attrName>r</p:attrName>
                                        </p:attrNameLst>
                                      </p:cBhvr>
                                    </p:animRot>
                                  </p:childTnLst>
                                </p:cTn>
                              </p:par>
                              <p:par>
                                <p:cTn id="25" presetID="32" presetClass="emph" presetSubtype="0" fill="hold" grpId="1" nodeType="withEffect">
                                  <p:stCondLst>
                                    <p:cond delay="0"/>
                                  </p:stCondLst>
                                  <p:childTnLst>
                                    <p:animClr clrSpc="rgb" dir="cw">
                                      <p:cBhvr override="childStyle">
                                        <p:cTn id="26" dur="100" fill="hold"/>
                                        <p:tgtEl>
                                          <p:spTgt spid="191492">
                                            <p:txEl>
                                              <p:pRg st="2" end="2"/>
                                            </p:txEl>
                                          </p:spTgt>
                                        </p:tgtEl>
                                        <p:attrNameLst>
                                          <p:attrName>style.color</p:attrName>
                                        </p:attrNameLst>
                                      </p:cBhvr>
                                      <p:to>
                                        <a:schemeClr val="accent2"/>
                                      </p:to>
                                    </p:animClr>
                                    <p:animClr clrSpc="rgb" dir="cw">
                                      <p:cBhvr>
                                        <p:cTn id="27" dur="100" fill="hold"/>
                                        <p:tgtEl>
                                          <p:spTgt spid="191492">
                                            <p:txEl>
                                              <p:pRg st="2" end="2"/>
                                            </p:txEl>
                                          </p:spTgt>
                                        </p:tgtEl>
                                        <p:attrNameLst>
                                          <p:attrName>fillcolor</p:attrName>
                                        </p:attrNameLst>
                                      </p:cBhvr>
                                      <p:to>
                                        <a:schemeClr val="accent2"/>
                                      </p:to>
                                    </p:animClr>
                                    <p:set>
                                      <p:cBhvr>
                                        <p:cTn id="28" dur="100" fill="hold"/>
                                        <p:tgtEl>
                                          <p:spTgt spid="191492">
                                            <p:txEl>
                                              <p:pRg st="2" end="2"/>
                                            </p:txEl>
                                          </p:spTgt>
                                        </p:tgtEl>
                                        <p:attrNameLst>
                                          <p:attrName>fill.type</p:attrName>
                                        </p:attrNameLst>
                                      </p:cBhvr>
                                      <p:to>
                                        <p:strVal val="solid"/>
                                      </p:to>
                                    </p:set>
                                    <p:set>
                                      <p:cBhvr>
                                        <p:cTn id="29" dur="100" fill="hold"/>
                                        <p:tgtEl>
                                          <p:spTgt spid="191492">
                                            <p:txEl>
                                              <p:pRg st="2" end="2"/>
                                            </p:txEl>
                                          </p:spTgt>
                                        </p:tgtEl>
                                        <p:attrNameLst>
                                          <p:attrName>fill.on</p:attrName>
                                        </p:attrNameLst>
                                      </p:cBhvr>
                                      <p:to>
                                        <p:strVal val="true"/>
                                      </p:to>
                                    </p:set>
                                    <p:animRot by="120000">
                                      <p:cBhvr>
                                        <p:cTn id="30" dur="100" fill="hold">
                                          <p:stCondLst>
                                            <p:cond delay="0"/>
                                          </p:stCondLst>
                                        </p:cTn>
                                        <p:tgtEl>
                                          <p:spTgt spid="191492">
                                            <p:txEl>
                                              <p:pRg st="2" end="2"/>
                                            </p:txEl>
                                          </p:spTgt>
                                        </p:tgtEl>
                                        <p:attrNameLst>
                                          <p:attrName>r</p:attrName>
                                        </p:attrNameLst>
                                      </p:cBhvr>
                                    </p:animRot>
                                    <p:animRot by="-240000">
                                      <p:cBhvr>
                                        <p:cTn id="31" dur="200" fill="hold">
                                          <p:stCondLst>
                                            <p:cond delay="200"/>
                                          </p:stCondLst>
                                        </p:cTn>
                                        <p:tgtEl>
                                          <p:spTgt spid="191492">
                                            <p:txEl>
                                              <p:pRg st="2" end="2"/>
                                            </p:txEl>
                                          </p:spTgt>
                                        </p:tgtEl>
                                        <p:attrNameLst>
                                          <p:attrName>r</p:attrName>
                                        </p:attrNameLst>
                                      </p:cBhvr>
                                    </p:animRot>
                                    <p:animRot by="240000">
                                      <p:cBhvr>
                                        <p:cTn id="32" dur="200" fill="hold">
                                          <p:stCondLst>
                                            <p:cond delay="400"/>
                                          </p:stCondLst>
                                        </p:cTn>
                                        <p:tgtEl>
                                          <p:spTgt spid="191492">
                                            <p:txEl>
                                              <p:pRg st="2" end="2"/>
                                            </p:txEl>
                                          </p:spTgt>
                                        </p:tgtEl>
                                        <p:attrNameLst>
                                          <p:attrName>r</p:attrName>
                                        </p:attrNameLst>
                                      </p:cBhvr>
                                    </p:animRot>
                                    <p:animRot by="-240000">
                                      <p:cBhvr>
                                        <p:cTn id="33" dur="200" fill="hold">
                                          <p:stCondLst>
                                            <p:cond delay="600"/>
                                          </p:stCondLst>
                                        </p:cTn>
                                        <p:tgtEl>
                                          <p:spTgt spid="191492">
                                            <p:txEl>
                                              <p:pRg st="2" end="2"/>
                                            </p:txEl>
                                          </p:spTgt>
                                        </p:tgtEl>
                                        <p:attrNameLst>
                                          <p:attrName>r</p:attrName>
                                        </p:attrNameLst>
                                      </p:cBhvr>
                                    </p:animRot>
                                    <p:animRot by="120000">
                                      <p:cBhvr>
                                        <p:cTn id="34" dur="200" fill="hold">
                                          <p:stCondLst>
                                            <p:cond delay="800"/>
                                          </p:stCondLst>
                                        </p:cTn>
                                        <p:tgtEl>
                                          <p:spTgt spid="191492">
                                            <p:txEl>
                                              <p:pRg st="2" end="2"/>
                                            </p:txEl>
                                          </p:spTgt>
                                        </p:tgtEl>
                                        <p:attrNameLst>
                                          <p:attrName>r</p:attrName>
                                        </p:attrNameLst>
                                      </p:cBhvr>
                                    </p:animRot>
                                  </p:childTnLst>
                                </p:cTn>
                              </p:par>
                              <p:par>
                                <p:cTn id="35" presetID="32" presetClass="emph" presetSubtype="0" fill="hold" grpId="1" nodeType="withEffect">
                                  <p:stCondLst>
                                    <p:cond delay="0"/>
                                  </p:stCondLst>
                                  <p:childTnLst>
                                    <p:animClr clrSpc="rgb" dir="cw">
                                      <p:cBhvr override="childStyle">
                                        <p:cTn id="36" dur="100" fill="hold"/>
                                        <p:tgtEl>
                                          <p:spTgt spid="191492">
                                            <p:txEl>
                                              <p:pRg st="3" end="3"/>
                                            </p:txEl>
                                          </p:spTgt>
                                        </p:tgtEl>
                                        <p:attrNameLst>
                                          <p:attrName>style.color</p:attrName>
                                        </p:attrNameLst>
                                      </p:cBhvr>
                                      <p:to>
                                        <a:schemeClr val="accent2"/>
                                      </p:to>
                                    </p:animClr>
                                    <p:animClr clrSpc="rgb" dir="cw">
                                      <p:cBhvr>
                                        <p:cTn id="37" dur="100" fill="hold"/>
                                        <p:tgtEl>
                                          <p:spTgt spid="191492">
                                            <p:txEl>
                                              <p:pRg st="3" end="3"/>
                                            </p:txEl>
                                          </p:spTgt>
                                        </p:tgtEl>
                                        <p:attrNameLst>
                                          <p:attrName>fillcolor</p:attrName>
                                        </p:attrNameLst>
                                      </p:cBhvr>
                                      <p:to>
                                        <a:schemeClr val="accent2"/>
                                      </p:to>
                                    </p:animClr>
                                    <p:set>
                                      <p:cBhvr>
                                        <p:cTn id="38" dur="100" fill="hold"/>
                                        <p:tgtEl>
                                          <p:spTgt spid="191492">
                                            <p:txEl>
                                              <p:pRg st="3" end="3"/>
                                            </p:txEl>
                                          </p:spTgt>
                                        </p:tgtEl>
                                        <p:attrNameLst>
                                          <p:attrName>fill.type</p:attrName>
                                        </p:attrNameLst>
                                      </p:cBhvr>
                                      <p:to>
                                        <p:strVal val="solid"/>
                                      </p:to>
                                    </p:set>
                                    <p:set>
                                      <p:cBhvr>
                                        <p:cTn id="39" dur="100" fill="hold"/>
                                        <p:tgtEl>
                                          <p:spTgt spid="191492">
                                            <p:txEl>
                                              <p:pRg st="3" end="3"/>
                                            </p:txEl>
                                          </p:spTgt>
                                        </p:tgtEl>
                                        <p:attrNameLst>
                                          <p:attrName>fill.on</p:attrName>
                                        </p:attrNameLst>
                                      </p:cBhvr>
                                      <p:to>
                                        <p:strVal val="true"/>
                                      </p:to>
                                    </p:set>
                                    <p:animRot by="120000">
                                      <p:cBhvr>
                                        <p:cTn id="40" dur="100" fill="hold">
                                          <p:stCondLst>
                                            <p:cond delay="0"/>
                                          </p:stCondLst>
                                        </p:cTn>
                                        <p:tgtEl>
                                          <p:spTgt spid="191492">
                                            <p:txEl>
                                              <p:pRg st="3" end="3"/>
                                            </p:txEl>
                                          </p:spTgt>
                                        </p:tgtEl>
                                        <p:attrNameLst>
                                          <p:attrName>r</p:attrName>
                                        </p:attrNameLst>
                                      </p:cBhvr>
                                    </p:animRot>
                                    <p:animRot by="-240000">
                                      <p:cBhvr>
                                        <p:cTn id="41" dur="200" fill="hold">
                                          <p:stCondLst>
                                            <p:cond delay="200"/>
                                          </p:stCondLst>
                                        </p:cTn>
                                        <p:tgtEl>
                                          <p:spTgt spid="191492">
                                            <p:txEl>
                                              <p:pRg st="3" end="3"/>
                                            </p:txEl>
                                          </p:spTgt>
                                        </p:tgtEl>
                                        <p:attrNameLst>
                                          <p:attrName>r</p:attrName>
                                        </p:attrNameLst>
                                      </p:cBhvr>
                                    </p:animRot>
                                    <p:animRot by="240000">
                                      <p:cBhvr>
                                        <p:cTn id="42" dur="200" fill="hold">
                                          <p:stCondLst>
                                            <p:cond delay="400"/>
                                          </p:stCondLst>
                                        </p:cTn>
                                        <p:tgtEl>
                                          <p:spTgt spid="191492">
                                            <p:txEl>
                                              <p:pRg st="3" end="3"/>
                                            </p:txEl>
                                          </p:spTgt>
                                        </p:tgtEl>
                                        <p:attrNameLst>
                                          <p:attrName>r</p:attrName>
                                        </p:attrNameLst>
                                      </p:cBhvr>
                                    </p:animRot>
                                    <p:animRot by="-240000">
                                      <p:cBhvr>
                                        <p:cTn id="43" dur="200" fill="hold">
                                          <p:stCondLst>
                                            <p:cond delay="600"/>
                                          </p:stCondLst>
                                        </p:cTn>
                                        <p:tgtEl>
                                          <p:spTgt spid="191492">
                                            <p:txEl>
                                              <p:pRg st="3" end="3"/>
                                            </p:txEl>
                                          </p:spTgt>
                                        </p:tgtEl>
                                        <p:attrNameLst>
                                          <p:attrName>r</p:attrName>
                                        </p:attrNameLst>
                                      </p:cBhvr>
                                    </p:animRot>
                                    <p:animRot by="120000">
                                      <p:cBhvr>
                                        <p:cTn id="44" dur="200" fill="hold">
                                          <p:stCondLst>
                                            <p:cond delay="800"/>
                                          </p:stCondLst>
                                        </p:cTn>
                                        <p:tgtEl>
                                          <p:spTgt spid="19149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1" build="allAtOnce"/>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95288" y="1052513"/>
            <a:ext cx="8229600" cy="1143000"/>
          </a:xfrm>
        </p:spPr>
        <p:txBody>
          <a:bodyPr/>
          <a:lstStyle/>
          <a:p>
            <a:r>
              <a:rPr lang="fa-IR" b="1">
                <a:solidFill>
                  <a:srgbClr val="FF0000"/>
                </a:solidFill>
              </a:rPr>
              <a:t>اختلالهای قلبی – عروقی</a:t>
            </a:r>
            <a:r>
              <a:rPr lang="en-US">
                <a:solidFill>
                  <a:srgbClr val="FF0000"/>
                </a:solidFill>
              </a:rPr>
              <a:t> </a:t>
            </a:r>
          </a:p>
        </p:txBody>
      </p:sp>
      <p:sp>
        <p:nvSpPr>
          <p:cNvPr id="224259" name="Rectangle 3"/>
          <p:cNvSpPr>
            <a:spLocks noGrp="1" noChangeArrowheads="1"/>
          </p:cNvSpPr>
          <p:nvPr>
            <p:ph type="body" idx="1"/>
          </p:nvPr>
        </p:nvSpPr>
        <p:spPr>
          <a:xfrm>
            <a:off x="179388" y="2997200"/>
            <a:ext cx="8686800" cy="2405063"/>
          </a:xfrm>
        </p:spPr>
        <p:txBody>
          <a:bodyPr/>
          <a:lstStyle/>
          <a:p>
            <a:pPr algn="justLow">
              <a:buFontTx/>
              <a:buChar char="-"/>
            </a:pPr>
            <a:r>
              <a:rPr lang="fa-IR">
                <a:solidFill>
                  <a:srgbClr val="0000FF"/>
                </a:solidFill>
              </a:rPr>
              <a:t>نشانه ها:</a:t>
            </a:r>
            <a:r>
              <a:rPr lang="fa-IR" b="1">
                <a:solidFill>
                  <a:srgbClr val="0000FF"/>
                </a:solidFill>
              </a:rPr>
              <a:t>دردهای ادواری سینه که معمولا در پشت جناق سینه قرار دارد.</a:t>
            </a:r>
            <a:r>
              <a:rPr lang="en-US">
                <a:solidFill>
                  <a:srgbClr val="0000FF"/>
                </a:solidFill>
              </a:rPr>
              <a:t> </a:t>
            </a:r>
          </a:p>
          <a:p>
            <a:pPr algn="justLow">
              <a:buFontTx/>
              <a:buChar char="-"/>
            </a:pPr>
            <a:r>
              <a:rPr lang="fa-IR" b="1">
                <a:solidFill>
                  <a:srgbClr val="0000FF"/>
                </a:solidFill>
              </a:rPr>
              <a:t>علت اصلی این درد =&gt; انتقال ناکافی اکسیژن به قلب (کم خونی موقت)</a:t>
            </a:r>
            <a:r>
              <a:rPr lang="en-US">
                <a:solidFill>
                  <a:srgbClr val="0000FF"/>
                </a:solidFill>
              </a:rPr>
              <a:t> </a:t>
            </a:r>
          </a:p>
        </p:txBody>
      </p:sp>
      <p:pic>
        <p:nvPicPr>
          <p:cNvPr id="22426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18900000" scaled="1"/>
        </a:gradFill>
        <a:effectLst/>
      </p:bgPr>
    </p:bg>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206375" y="1196975"/>
            <a:ext cx="8686800" cy="3095625"/>
          </a:xfrm>
        </p:spPr>
        <p:txBody>
          <a:bodyPr/>
          <a:lstStyle/>
          <a:p>
            <a:r>
              <a:rPr lang="fa-IR" b="1"/>
              <a:t>آنفارکتوس عضلات قلبی و فشار روانی</a:t>
            </a:r>
          </a:p>
          <a:p>
            <a:pPr>
              <a:buFontTx/>
              <a:buNone/>
            </a:pPr>
            <a:r>
              <a:rPr lang="fa-IR"/>
              <a:t>- </a:t>
            </a:r>
            <a:r>
              <a:rPr lang="fa-IR" b="1"/>
              <a:t>رایج ترین مورد محرک های تنش زا =&gt;خستگی یا فشار شغلی .</a:t>
            </a:r>
          </a:p>
          <a:p>
            <a:pPr>
              <a:buFontTx/>
              <a:buChar char="-"/>
            </a:pPr>
            <a:r>
              <a:rPr lang="fa-IR" b="1"/>
              <a:t>بیماری پذیری روانی و الگوی رفتاری سنخ الف یا تیپ </a:t>
            </a:r>
            <a:r>
              <a:rPr lang="en-US" b="1"/>
              <a:t>D,A</a:t>
            </a:r>
          </a:p>
          <a:p>
            <a:pPr>
              <a:buFontTx/>
              <a:buChar char="-"/>
            </a:pPr>
            <a:r>
              <a:rPr lang="fa-IR" b="1"/>
              <a:t>بیماری پذیری زیستی</a:t>
            </a:r>
            <a:endParaRPr lang="en-US" b="1"/>
          </a:p>
        </p:txBody>
      </p:sp>
      <p:pic>
        <p:nvPicPr>
          <p:cNvPr id="16794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2700000" scaled="1"/>
        </a:gra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fa-IR"/>
              <a:t> </a:t>
            </a:r>
            <a:r>
              <a:rPr lang="fa-IR" b="1">
                <a:solidFill>
                  <a:schemeClr val="bg1"/>
                </a:solidFill>
              </a:rPr>
              <a:t>« تنگی نفس»</a:t>
            </a:r>
            <a:endParaRPr lang="en-US" b="1">
              <a:solidFill>
                <a:schemeClr val="bg1"/>
              </a:solidFill>
            </a:endParaRPr>
          </a:p>
        </p:txBody>
      </p:sp>
      <p:sp>
        <p:nvSpPr>
          <p:cNvPr id="168963" name="Rectangle 3"/>
          <p:cNvSpPr>
            <a:spLocks noGrp="1" noChangeArrowheads="1"/>
          </p:cNvSpPr>
          <p:nvPr>
            <p:ph type="body" idx="1"/>
          </p:nvPr>
        </p:nvSpPr>
        <p:spPr/>
        <p:txBody>
          <a:bodyPr/>
          <a:lstStyle/>
          <a:p>
            <a:r>
              <a:rPr lang="fa-IR" b="1">
                <a:solidFill>
                  <a:schemeClr val="bg1"/>
                </a:solidFill>
              </a:rPr>
              <a:t>مجاری هوا در ریه ها باریک می شوند و باعث میشود تنفس پر زحمت شود .</a:t>
            </a:r>
            <a:endParaRPr lang="en-US" b="1">
              <a:solidFill>
                <a:schemeClr val="bg1"/>
              </a:solidFill>
            </a:endParaRPr>
          </a:p>
          <a:p>
            <a:r>
              <a:rPr lang="fa-IR" b="1">
                <a:solidFill>
                  <a:schemeClr val="bg1"/>
                </a:solidFill>
              </a:rPr>
              <a:t>حمله های تنگی نفس به شکل نا پیوسته رخ میدهد،گاهی به صورت روزانه و گاهی هفته ها و یا ماه ها یک بار . در ساعات اولیه صیح فراوان ترند - فرد مبتلا نسبت به حالت عادی بازدم طولانی تری دارد</a:t>
            </a:r>
            <a:r>
              <a:rPr lang="en-US">
                <a:solidFill>
                  <a:schemeClr val="bg1"/>
                </a:solidFill>
              </a:rPr>
              <a:t>  -</a:t>
            </a:r>
          </a:p>
        </p:txBody>
      </p:sp>
      <p:pic>
        <p:nvPicPr>
          <p:cNvPr id="16896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FFFF"/>
            </a:gs>
          </a:gsLst>
          <a:path path="rect">
            <a:fillToRect l="100000" b="100000"/>
          </a:path>
        </a:gra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fa-IR" b="1"/>
              <a:t>آسیب شناسی تنگی نفس:</a:t>
            </a:r>
            <a:endParaRPr lang="en-US" b="1"/>
          </a:p>
        </p:txBody>
      </p:sp>
      <p:sp>
        <p:nvSpPr>
          <p:cNvPr id="169987" name="Rectangle 3"/>
          <p:cNvSpPr>
            <a:spLocks noGrp="1" noChangeArrowheads="1"/>
          </p:cNvSpPr>
          <p:nvPr>
            <p:ph type="body" idx="1"/>
          </p:nvPr>
        </p:nvSpPr>
        <p:spPr>
          <a:xfrm>
            <a:off x="0" y="1600200"/>
            <a:ext cx="8686800" cy="4525963"/>
          </a:xfrm>
        </p:spPr>
        <p:txBody>
          <a:bodyPr/>
          <a:lstStyle/>
          <a:p>
            <a:r>
              <a:rPr lang="fa-IR" b="1"/>
              <a:t>عوامل حساسیت زا </a:t>
            </a:r>
          </a:p>
          <a:p>
            <a:r>
              <a:rPr lang="fa-IR" b="1"/>
              <a:t> عوامل عفونی </a:t>
            </a:r>
          </a:p>
          <a:p>
            <a:r>
              <a:rPr lang="fa-IR" b="1"/>
              <a:t>عوامل روان شناختی و علل محیطی.(تاثیر فشار روانی و سطح تجربه و ابراز هیجانات منفی و </a:t>
            </a:r>
            <a:r>
              <a:rPr lang="en-US"/>
              <a:t> </a:t>
            </a:r>
            <a:r>
              <a:rPr lang="fa-IR" b="1"/>
              <a:t>نقش خانواده)</a:t>
            </a:r>
          </a:p>
          <a:p>
            <a:r>
              <a:rPr lang="fa-IR" b="1"/>
              <a:t>عوامل زمینه ساز فیزیولوژیک</a:t>
            </a:r>
            <a:endParaRPr lang="en-US" b="1"/>
          </a:p>
        </p:txBody>
      </p:sp>
      <p:pic>
        <p:nvPicPr>
          <p:cNvPr id="16998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66FFFF"/>
            </a:gs>
            <a:gs pos="100000">
              <a:schemeClr val="bg1"/>
            </a:gs>
          </a:gsLst>
          <a:lin ang="2700000" scaled="1"/>
        </a:gra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fa-IR" sz="4000" b="1">
                <a:solidFill>
                  <a:srgbClr val="FF0000"/>
                </a:solidFill>
                <a:effectLst>
                  <a:outerShdw blurRad="38100" dist="38100" dir="2700000" algn="tl">
                    <a:srgbClr val="C0C0C0"/>
                  </a:outerShdw>
                </a:effectLst>
              </a:rPr>
              <a:t>ایدز(نشانگان اکتسابی کاستی ایمنی)</a:t>
            </a:r>
            <a:br>
              <a:rPr lang="fa-IR" sz="4000" b="1">
                <a:solidFill>
                  <a:srgbClr val="FF0000"/>
                </a:solidFill>
                <a:effectLst>
                  <a:outerShdw blurRad="38100" dist="38100" dir="2700000" algn="tl">
                    <a:srgbClr val="C0C0C0"/>
                  </a:outerShdw>
                </a:effectLst>
              </a:rPr>
            </a:br>
            <a:r>
              <a:rPr lang="en-US" sz="4000" b="1">
                <a:solidFill>
                  <a:srgbClr val="FF0000"/>
                </a:solidFill>
                <a:effectLst>
                  <a:outerShdw blurRad="38100" dist="38100" dir="2700000" algn="tl">
                    <a:srgbClr val="C0C0C0"/>
                  </a:outerShdw>
                </a:effectLst>
              </a:rPr>
              <a:t>AIDS</a:t>
            </a:r>
          </a:p>
        </p:txBody>
      </p:sp>
      <p:sp>
        <p:nvSpPr>
          <p:cNvPr id="171011" name="Rectangle 3"/>
          <p:cNvSpPr>
            <a:spLocks noGrp="1" noChangeArrowheads="1"/>
          </p:cNvSpPr>
          <p:nvPr>
            <p:ph type="body" idx="1"/>
          </p:nvPr>
        </p:nvSpPr>
        <p:spPr>
          <a:xfrm>
            <a:off x="133350" y="1600200"/>
            <a:ext cx="8686800" cy="4525963"/>
          </a:xfrm>
        </p:spPr>
        <p:txBody>
          <a:bodyPr/>
          <a:lstStyle/>
          <a:p>
            <a:r>
              <a:rPr lang="fa-IR">
                <a:solidFill>
                  <a:srgbClr val="FF0000"/>
                </a:solidFill>
                <a:effectLst>
                  <a:outerShdw blurRad="38100" dist="38100" dir="2700000" algn="tl">
                    <a:srgbClr val="C0C0C0"/>
                  </a:outerShdw>
                </a:effectLst>
              </a:rPr>
              <a:t>همه گیر شناسی </a:t>
            </a:r>
          </a:p>
          <a:p>
            <a:r>
              <a:rPr lang="fa-IR" b="1"/>
              <a:t>بیماری است که دستگاه ایمنی بدن در آن شدیدا به وسیله ویروس </a:t>
            </a:r>
            <a:r>
              <a:rPr lang="en-US" b="1"/>
              <a:t>HIV</a:t>
            </a:r>
            <a:r>
              <a:rPr lang="fa-IR" b="1"/>
              <a:t> </a:t>
            </a:r>
            <a:r>
              <a:rPr lang="en-US"/>
              <a:t> </a:t>
            </a:r>
            <a:r>
              <a:rPr lang="fa-IR" b="1"/>
              <a:t>در هم میریزد و فرد را در معرض</a:t>
            </a:r>
            <a:r>
              <a:rPr lang="en-US"/>
              <a:t> </a:t>
            </a:r>
            <a:r>
              <a:rPr lang="fa-IR"/>
              <a:t> </a:t>
            </a:r>
            <a:r>
              <a:rPr lang="fa-IR" b="1"/>
              <a:t>ابتلا به بیماری هایی چون سارکوما کاپوزی </a:t>
            </a:r>
            <a:r>
              <a:rPr lang="en-US"/>
              <a:t> </a:t>
            </a:r>
            <a:r>
              <a:rPr lang="fa-IR" b="1"/>
              <a:t>که شکل نادری از سرطان لنفاوی</a:t>
            </a:r>
            <a:r>
              <a:rPr lang="en-US"/>
              <a:t>  </a:t>
            </a:r>
            <a:r>
              <a:rPr lang="fa-IR"/>
              <a:t> است قرار می دهد.</a:t>
            </a:r>
          </a:p>
          <a:p>
            <a:r>
              <a:rPr lang="fa-IR" b="1">
                <a:solidFill>
                  <a:srgbClr val="FF0000"/>
                </a:solidFill>
              </a:rPr>
              <a:t>شیوه گسترش بیماری</a:t>
            </a:r>
            <a:endParaRPr lang="en-US" b="1">
              <a:solidFill>
                <a:srgbClr val="FF0000"/>
              </a:solidFill>
            </a:endParaRPr>
          </a:p>
        </p:txBody>
      </p:sp>
      <p:pic>
        <p:nvPicPr>
          <p:cNvPr id="17101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fa-IR" sz="5400" b="1">
                <a:solidFill>
                  <a:schemeClr val="bg1"/>
                </a:solidFill>
                <a:effectLst>
                  <a:outerShdw blurRad="38100" dist="38100" dir="2700000" algn="tl">
                    <a:srgbClr val="000000"/>
                  </a:outerShdw>
                </a:effectLst>
              </a:rPr>
              <a:t>راههای پیشگیری</a:t>
            </a:r>
            <a:endParaRPr lang="en-US" sz="5400" b="1">
              <a:solidFill>
                <a:schemeClr val="bg1"/>
              </a:solidFill>
              <a:effectLst>
                <a:outerShdw blurRad="38100" dist="38100" dir="2700000" algn="tl">
                  <a:srgbClr val="000000"/>
                </a:outerShdw>
              </a:effectLst>
            </a:endParaRPr>
          </a:p>
        </p:txBody>
      </p:sp>
      <p:sp>
        <p:nvSpPr>
          <p:cNvPr id="172035" name="Rectangle 3"/>
          <p:cNvSpPr>
            <a:spLocks noGrp="1" noChangeArrowheads="1"/>
          </p:cNvSpPr>
          <p:nvPr>
            <p:ph type="body" idx="1"/>
          </p:nvPr>
        </p:nvSpPr>
        <p:spPr>
          <a:xfrm>
            <a:off x="0" y="1600200"/>
            <a:ext cx="9144000" cy="4525963"/>
          </a:xfrm>
        </p:spPr>
        <p:txBody>
          <a:bodyPr/>
          <a:lstStyle/>
          <a:p>
            <a:r>
              <a:rPr lang="fa-IR"/>
              <a:t>- </a:t>
            </a:r>
            <a:r>
              <a:rPr lang="fa-IR" b="1">
                <a:solidFill>
                  <a:schemeClr val="bg1"/>
                </a:solidFill>
                <a:effectLst>
                  <a:outerShdw blurRad="38100" dist="38100" dir="2700000" algn="tl">
                    <a:srgbClr val="000000"/>
                  </a:outerShdw>
                </a:effectLst>
              </a:rPr>
              <a:t>آموزش همگانی</a:t>
            </a:r>
          </a:p>
          <a:p>
            <a:r>
              <a:rPr lang="fa-IR" b="1">
                <a:solidFill>
                  <a:schemeClr val="bg1"/>
                </a:solidFill>
                <a:effectLst>
                  <a:outerShdw blurRad="38100" dist="38100" dir="2700000" algn="tl">
                    <a:srgbClr val="000000"/>
                  </a:outerShdw>
                </a:effectLst>
              </a:rPr>
              <a:t>- مداخله در رفتار و روابط افراد پر خطر(مثل استفاده از کاندوم)</a:t>
            </a:r>
          </a:p>
          <a:p>
            <a:r>
              <a:rPr lang="fa-IR" b="1">
                <a:solidFill>
                  <a:schemeClr val="bg1"/>
                </a:solidFill>
                <a:effectLst>
                  <a:outerShdw blurRad="38100" dist="38100" dir="2700000" algn="tl">
                    <a:srgbClr val="000000"/>
                  </a:outerShdw>
                </a:effectLst>
              </a:rPr>
              <a:t>-آموزش مهارتهای اجتماعی و زندگی و جرات آموزی جنسی</a:t>
            </a:r>
            <a:r>
              <a:rPr lang="fa-IR"/>
              <a:t> </a:t>
            </a:r>
            <a:endParaRPr lang="en-US"/>
          </a:p>
        </p:txBody>
      </p:sp>
      <p:pic>
        <p:nvPicPr>
          <p:cNvPr id="172036"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box(in)">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box(in)">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box(in)">
                                      <p:cBhvr>
                                        <p:cTn id="17" dur="500"/>
                                        <p:tgtEl>
                                          <p:spTgt spid="172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44450"/>
            <a:ext cx="8229600" cy="1143000"/>
          </a:xfrm>
        </p:spPr>
        <p:txBody>
          <a:bodyPr/>
          <a:lstStyle/>
          <a:p>
            <a:r>
              <a:rPr lang="fa-IR" b="1">
                <a:solidFill>
                  <a:srgbClr val="FF0000"/>
                </a:solidFill>
              </a:rPr>
              <a:t>جنسیت و تندرستی:</a:t>
            </a:r>
            <a:r>
              <a:rPr lang="en-US"/>
              <a:t> </a:t>
            </a:r>
          </a:p>
        </p:txBody>
      </p:sp>
      <p:sp>
        <p:nvSpPr>
          <p:cNvPr id="173059" name="Rectangle 3"/>
          <p:cNvSpPr>
            <a:spLocks noGrp="1" noChangeArrowheads="1"/>
          </p:cNvSpPr>
          <p:nvPr>
            <p:ph type="body" idx="1"/>
          </p:nvPr>
        </p:nvSpPr>
        <p:spPr>
          <a:xfrm>
            <a:off x="0" y="908050"/>
            <a:ext cx="8964613" cy="3313113"/>
          </a:xfrm>
        </p:spPr>
        <p:txBody>
          <a:bodyPr/>
          <a:lstStyle/>
          <a:p>
            <a:r>
              <a:rPr lang="fa-IR" b="1">
                <a:solidFill>
                  <a:srgbClr val="0000FF"/>
                </a:solidFill>
              </a:rPr>
              <a:t>مردان بیش از زن ها می میرند.</a:t>
            </a:r>
            <a:endParaRPr lang="en-US" b="1">
              <a:solidFill>
                <a:srgbClr val="0000FF"/>
              </a:solidFill>
            </a:endParaRPr>
          </a:p>
          <a:p>
            <a:r>
              <a:rPr lang="fa-IR" b="1">
                <a:solidFill>
                  <a:srgbClr val="0000FF"/>
                </a:solidFill>
              </a:rPr>
              <a:t>نرخ بیماری قند- کم خونی-اریقا توزوس سیستمیک (درون بدنی) و.. در زنان بالاتر است.</a:t>
            </a:r>
          </a:p>
          <a:p>
            <a:r>
              <a:rPr lang="fa-IR" b="1">
                <a:solidFill>
                  <a:srgbClr val="0000FF"/>
                </a:solidFill>
              </a:rPr>
              <a:t>استروژن در زنان باعث حمایت فرد در برابر بیماری قلبی – عروقی می شود.</a:t>
            </a:r>
          </a:p>
          <a:p>
            <a:r>
              <a:rPr lang="fa-IR" b="1">
                <a:solidFill>
                  <a:srgbClr val="0000FF"/>
                </a:solidFill>
              </a:rPr>
              <a:t>علت اختلاف نرخ بیماری در زنان و مردان </a:t>
            </a:r>
            <a:endParaRPr lang="en-US" b="1">
              <a:solidFill>
                <a:srgbClr val="0000FF"/>
              </a:solidFill>
            </a:endParaRPr>
          </a:p>
        </p:txBody>
      </p:sp>
      <p:pic>
        <p:nvPicPr>
          <p:cNvPr id="17306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173061" name="Picture 5" descr="gender_logo"/>
          <p:cNvPicPr>
            <a:picLocks noChangeAspect="1" noChangeArrowheads="1"/>
          </p:cNvPicPr>
          <p:nvPr/>
        </p:nvPicPr>
        <p:blipFill>
          <a:blip r:embed="rId3"/>
          <a:srcRect/>
          <a:stretch>
            <a:fillRect/>
          </a:stretch>
        </p:blipFill>
        <p:spPr bwMode="auto">
          <a:xfrm>
            <a:off x="0" y="4240213"/>
            <a:ext cx="5076825" cy="2617787"/>
          </a:xfrm>
          <a:prstGeom prst="rect">
            <a:avLst/>
          </a:prstGeom>
          <a:noFill/>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8313" y="1125538"/>
            <a:ext cx="8229600" cy="1143000"/>
          </a:xfrm>
        </p:spPr>
        <p:txBody>
          <a:bodyPr/>
          <a:lstStyle/>
          <a:p>
            <a:r>
              <a:rPr lang="fa-IR" b="1">
                <a:solidFill>
                  <a:srgbClr val="FF0000"/>
                </a:solidFill>
              </a:rPr>
              <a:t>درمان اختلالهای روانی- فیزیولوژیایی:</a:t>
            </a:r>
            <a:endParaRPr lang="en-US" b="1">
              <a:solidFill>
                <a:srgbClr val="FF0000"/>
              </a:solidFill>
            </a:endParaRPr>
          </a:p>
        </p:txBody>
      </p:sp>
      <p:sp>
        <p:nvSpPr>
          <p:cNvPr id="174083" name="Rectangle 3"/>
          <p:cNvSpPr>
            <a:spLocks noGrp="1" noChangeArrowheads="1"/>
          </p:cNvSpPr>
          <p:nvPr>
            <p:ph type="body" idx="1"/>
          </p:nvPr>
        </p:nvSpPr>
        <p:spPr>
          <a:xfrm>
            <a:off x="179388" y="2781300"/>
            <a:ext cx="8686800" cy="2981325"/>
          </a:xfrm>
        </p:spPr>
        <p:txBody>
          <a:bodyPr/>
          <a:lstStyle/>
          <a:p>
            <a:pPr algn="justLow"/>
            <a:r>
              <a:rPr lang="fa-IR" b="1">
                <a:solidFill>
                  <a:srgbClr val="990000"/>
                </a:solidFill>
              </a:rPr>
              <a:t>نظر درمان  گران در کاهش این اختلالات:کاهش اضطراب  افسردگی و خشم بهترین راه است.</a:t>
            </a:r>
          </a:p>
          <a:p>
            <a:pPr algn="justLow"/>
            <a:r>
              <a:rPr lang="fa-IR" b="1">
                <a:solidFill>
                  <a:srgbClr val="990000"/>
                </a:solidFill>
              </a:rPr>
              <a:t>درمانگران با گرایش روانکاوانه :</a:t>
            </a:r>
          </a:p>
          <a:p>
            <a:pPr algn="justLow">
              <a:buFontTx/>
              <a:buNone/>
            </a:pPr>
            <a:r>
              <a:rPr lang="fa-IR" b="1">
                <a:solidFill>
                  <a:srgbClr val="990000"/>
                </a:solidFill>
              </a:rPr>
              <a:t>--فنون تداعی آزاد </a:t>
            </a:r>
          </a:p>
          <a:p>
            <a:pPr algn="justLow">
              <a:buFontTx/>
              <a:buNone/>
            </a:pPr>
            <a:r>
              <a:rPr lang="fa-IR" b="1">
                <a:solidFill>
                  <a:srgbClr val="990000"/>
                </a:solidFill>
              </a:rPr>
              <a:t>--تحلیل رؤیا.</a:t>
            </a:r>
          </a:p>
        </p:txBody>
      </p:sp>
      <p:pic>
        <p:nvPicPr>
          <p:cNvPr id="174084"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diamond(in)">
                                      <p:cBhvr>
                                        <p:cTn id="7" dur="20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diamond(in)">
                                      <p:cBhvr>
                                        <p:cTn id="12" dur="2000"/>
                                        <p:tgtEl>
                                          <p:spTgt spid="174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animEffect transition="in" filter="diamond(in)">
                                      <p:cBhvr>
                                        <p:cTn id="17" dur="2000"/>
                                        <p:tgtEl>
                                          <p:spTgt spid="174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4083">
                                            <p:txEl>
                                              <p:pRg st="3" end="3"/>
                                            </p:txEl>
                                          </p:spTgt>
                                        </p:tgtEl>
                                        <p:attrNameLst>
                                          <p:attrName>style.visibility</p:attrName>
                                        </p:attrNameLst>
                                      </p:cBhvr>
                                      <p:to>
                                        <p:strVal val="visible"/>
                                      </p:to>
                                    </p:set>
                                    <p:animEffect transition="in" filter="diamond(in)">
                                      <p:cBhvr>
                                        <p:cTn id="22" dur="2000"/>
                                        <p:tgtEl>
                                          <p:spTgt spid="174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fa-IR" b="1">
                <a:solidFill>
                  <a:srgbClr val="FF0000"/>
                </a:solidFill>
              </a:rPr>
              <a:t>درمان اختلالهای روانی- فیزیولوژیایی:</a:t>
            </a:r>
            <a:endParaRPr lang="en-US" b="1">
              <a:solidFill>
                <a:srgbClr val="FF0000"/>
              </a:solidFill>
            </a:endParaRPr>
          </a:p>
        </p:txBody>
      </p:sp>
      <p:sp>
        <p:nvSpPr>
          <p:cNvPr id="231427" name="Rectangle 3"/>
          <p:cNvSpPr>
            <a:spLocks noGrp="1" noChangeArrowheads="1"/>
          </p:cNvSpPr>
          <p:nvPr>
            <p:ph type="body" idx="1"/>
          </p:nvPr>
        </p:nvSpPr>
        <p:spPr>
          <a:xfrm>
            <a:off x="277813" y="1600200"/>
            <a:ext cx="8686800" cy="2692400"/>
          </a:xfrm>
        </p:spPr>
        <p:txBody>
          <a:bodyPr/>
          <a:lstStyle/>
          <a:p>
            <a:pPr algn="justLow"/>
            <a:r>
              <a:rPr lang="fa-IR" sz="3600" b="1">
                <a:solidFill>
                  <a:srgbClr val="990000"/>
                </a:solidFill>
              </a:rPr>
              <a:t>درمانگران رفتاری و شناختی:</a:t>
            </a:r>
          </a:p>
          <a:p>
            <a:pPr algn="justLow">
              <a:buFontTx/>
              <a:buNone/>
            </a:pPr>
            <a:r>
              <a:rPr lang="fa-IR" b="1">
                <a:solidFill>
                  <a:srgbClr val="990000"/>
                </a:solidFill>
              </a:rPr>
              <a:t>-- حساسیت زدایی منظم </a:t>
            </a:r>
          </a:p>
          <a:p>
            <a:pPr algn="justLow">
              <a:buFontTx/>
              <a:buNone/>
            </a:pPr>
            <a:r>
              <a:rPr lang="fa-IR" b="1">
                <a:solidFill>
                  <a:srgbClr val="990000"/>
                </a:solidFill>
              </a:rPr>
              <a:t>-- مواجهه زنده </a:t>
            </a:r>
          </a:p>
          <a:p>
            <a:pPr algn="justLow">
              <a:buFontTx/>
              <a:buNone/>
            </a:pPr>
            <a:r>
              <a:rPr lang="fa-IR" b="1">
                <a:solidFill>
                  <a:srgbClr val="990000"/>
                </a:solidFill>
              </a:rPr>
              <a:t>--جرات آموزی.</a:t>
            </a:r>
            <a:r>
              <a:rPr lang="en-US">
                <a:solidFill>
                  <a:srgbClr val="990000"/>
                </a:solidFill>
              </a:rPr>
              <a:t> </a:t>
            </a:r>
          </a:p>
        </p:txBody>
      </p:sp>
      <p:pic>
        <p:nvPicPr>
          <p:cNvPr id="23142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ln>
            <a:solidFill>
              <a:srgbClr val="FF0000"/>
            </a:solidFill>
          </a:ln>
        </p:spPr>
        <p:txBody>
          <a:bodyPr/>
          <a:lstStyle/>
          <a:p>
            <a:r>
              <a:rPr lang="fa-IR" b="1"/>
              <a:t>درمان پر تنشی و کاهش خطر</a:t>
            </a:r>
            <a:r>
              <a:rPr lang="en-US"/>
              <a:t> </a:t>
            </a:r>
          </a:p>
        </p:txBody>
      </p:sp>
      <p:sp>
        <p:nvSpPr>
          <p:cNvPr id="175109" name="Rectangle 5"/>
          <p:cNvSpPr>
            <a:spLocks noChangeArrowheads="1"/>
          </p:cNvSpPr>
          <p:nvPr/>
        </p:nvSpPr>
        <p:spPr bwMode="auto">
          <a:xfrm>
            <a:off x="684213" y="1700213"/>
            <a:ext cx="8229600" cy="1143000"/>
          </a:xfrm>
          <a:prstGeom prst="rect">
            <a:avLst/>
          </a:prstGeom>
          <a:noFill/>
          <a:ln w="9525">
            <a:noFill/>
            <a:miter lim="800000"/>
            <a:headEnd/>
            <a:tailEnd/>
          </a:ln>
          <a:effectLst/>
        </p:spPr>
        <p:txBody>
          <a:bodyPr anchor="ctr"/>
          <a:lstStyle/>
          <a:p>
            <a:pPr algn="ctr"/>
            <a:r>
              <a:rPr lang="fa-IR" sz="4400">
                <a:solidFill>
                  <a:schemeClr val="tx2"/>
                </a:solidFill>
              </a:rPr>
              <a:t>پسخوراند زیستی</a:t>
            </a:r>
            <a:r>
              <a:rPr lang="en-US" sz="4400" b="0">
                <a:solidFill>
                  <a:schemeClr val="tx2"/>
                </a:solidFill>
              </a:rPr>
              <a:t> </a:t>
            </a:r>
            <a:r>
              <a:rPr lang="fa-IR" sz="4400" b="0">
                <a:solidFill>
                  <a:schemeClr val="tx2"/>
                </a:solidFill>
              </a:rPr>
              <a:t> </a:t>
            </a:r>
            <a:r>
              <a:rPr lang="en-US" sz="4400" b="0">
                <a:solidFill>
                  <a:schemeClr val="tx2"/>
                </a:solidFill>
              </a:rPr>
              <a:t>biofeedback</a:t>
            </a:r>
          </a:p>
        </p:txBody>
      </p:sp>
      <p:sp>
        <p:nvSpPr>
          <p:cNvPr id="175110" name="Rectangle 6"/>
          <p:cNvSpPr>
            <a:spLocks noGrp="1" noChangeArrowheads="1"/>
          </p:cNvSpPr>
          <p:nvPr>
            <p:ph type="body" idx="1"/>
          </p:nvPr>
        </p:nvSpPr>
        <p:spPr>
          <a:xfrm>
            <a:off x="250825" y="3689350"/>
            <a:ext cx="8686800" cy="2692400"/>
          </a:xfrm>
          <a:noFill/>
          <a:ln/>
        </p:spPr>
        <p:txBody>
          <a:bodyPr/>
          <a:lstStyle/>
          <a:p>
            <a:r>
              <a:rPr lang="en-US"/>
              <a:t> </a:t>
            </a:r>
            <a:r>
              <a:rPr lang="fa-IR" b="1"/>
              <a:t>آدمیان می توانند روی رفتارهایی کنترل داشته باشند که غیر ارادی هستند مثل ضربان قلب و دمای بدن.</a:t>
            </a:r>
            <a:r>
              <a:rPr lang="en-US"/>
              <a:t> </a:t>
            </a:r>
          </a:p>
          <a:p>
            <a:r>
              <a:rPr lang="fa-IR" b="1"/>
              <a:t>درمان استاندارد =&gt;دریافت پسخوراند در خصوص کشیدگی عضلات پیشانی.</a:t>
            </a:r>
            <a:endParaRPr lang="en-US" b="1"/>
          </a:p>
        </p:txBody>
      </p:sp>
      <p:sp>
        <p:nvSpPr>
          <p:cNvPr id="175112" name="AutoShape 8"/>
          <p:cNvSpPr>
            <a:spLocks noChangeArrowheads="1"/>
          </p:cNvSpPr>
          <p:nvPr/>
        </p:nvSpPr>
        <p:spPr bwMode="auto">
          <a:xfrm>
            <a:off x="4140200" y="2708275"/>
            <a:ext cx="863600" cy="792163"/>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pic>
        <p:nvPicPr>
          <p:cNvPr id="175113" name="Picture 9"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s>
            <a:gs pos="50000">
              <a:srgbClr val="CCFF99">
                <a:gamma/>
                <a:tint val="23922"/>
                <a:invGamma/>
              </a:srgbClr>
            </a:gs>
            <a:gs pos="100000">
              <a:srgbClr val="CCFF99"/>
            </a:gs>
          </a:gsLst>
          <a:lin ang="5400000" scaled="1"/>
        </a:gra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39725" y="3759200"/>
            <a:ext cx="8624888" cy="2838450"/>
          </a:xfrm>
        </p:spPr>
        <p:txBody>
          <a:bodyPr/>
          <a:lstStyle/>
          <a:p>
            <a:pPr algn="just">
              <a:lnSpc>
                <a:spcPct val="90000"/>
              </a:lnSpc>
            </a:pPr>
            <a:r>
              <a:rPr lang="fa-IR" sz="3000" b="1">
                <a:solidFill>
                  <a:srgbClr val="990099"/>
                </a:solidFill>
                <a:effectLst>
                  <a:outerShdw blurRad="38100" dist="38100" dir="2700000" algn="tl">
                    <a:srgbClr val="000000"/>
                  </a:outerShdw>
                </a:effectLst>
              </a:rPr>
              <a:t>   تعریف وراثت شناسی رفتار :</a:t>
            </a:r>
            <a:r>
              <a:rPr lang="fa-IR" sz="3000" b="1">
                <a:effectLst>
                  <a:outerShdw blurRad="38100" dist="38100" dir="2700000" algn="tl">
                    <a:srgbClr val="FFFFFF"/>
                  </a:outerShdw>
                </a:effectLst>
              </a:rPr>
              <a:t> مطالعه تفاوتهای فردی در رفتار که می توان آن را تا حدی به ساخت ژنتیکی اسناد داد . </a:t>
            </a:r>
          </a:p>
          <a:p>
            <a:pPr algn="just">
              <a:lnSpc>
                <a:spcPct val="90000"/>
              </a:lnSpc>
            </a:pPr>
            <a:r>
              <a:rPr lang="fa-IR" sz="3000" b="1">
                <a:effectLst>
                  <a:outerShdw blurRad="38100" dist="38100" dir="2700000" algn="tl">
                    <a:srgbClr val="FFFFFF"/>
                  </a:outerShdw>
                </a:effectLst>
              </a:rPr>
              <a:t>    </a:t>
            </a:r>
            <a:r>
              <a:rPr lang="fa-IR" sz="3000" b="1">
                <a:solidFill>
                  <a:srgbClr val="990099"/>
                </a:solidFill>
                <a:effectLst>
                  <a:outerShdw blurRad="38100" dist="38100" dir="2700000" algn="tl">
                    <a:srgbClr val="000000"/>
                  </a:outerShdw>
                </a:effectLst>
              </a:rPr>
              <a:t>نسخ ارثی ( ژنو تایپ) :</a:t>
            </a:r>
            <a:r>
              <a:rPr lang="fa-IR" sz="3000" b="1">
                <a:effectLst>
                  <a:outerShdw blurRad="38100" dist="38100" dir="2700000" algn="tl">
                    <a:srgbClr val="FFFFFF"/>
                  </a:outerShdw>
                </a:effectLst>
              </a:rPr>
              <a:t> به ژنهای مورثی ی ساختار ژنتیکی هر فرد که غیر قابل مشاهده است گویند</a:t>
            </a:r>
          </a:p>
          <a:p>
            <a:pPr algn="just">
              <a:lnSpc>
                <a:spcPct val="90000"/>
              </a:lnSpc>
            </a:pPr>
            <a:r>
              <a:rPr lang="fa-IR" sz="3000" b="1">
                <a:effectLst>
                  <a:outerShdw blurRad="38100" dist="38100" dir="2700000" algn="tl">
                    <a:srgbClr val="FFFFFF"/>
                  </a:outerShdw>
                </a:effectLst>
              </a:rPr>
              <a:t>   </a:t>
            </a:r>
            <a:r>
              <a:rPr lang="fa-IR" sz="3000" b="1">
                <a:solidFill>
                  <a:srgbClr val="990099"/>
                </a:solidFill>
                <a:effectLst>
                  <a:outerShdw blurRad="38100" dist="38100" dir="2700000" algn="tl">
                    <a:srgbClr val="000000"/>
                  </a:outerShdw>
                </a:effectLst>
              </a:rPr>
              <a:t>نسخ پدیداری( فنو تایپ) :</a:t>
            </a:r>
            <a:r>
              <a:rPr lang="fa-IR" sz="3000" b="1">
                <a:effectLst>
                  <a:outerShdw blurRad="38100" dist="38100" dir="2700000" algn="tl">
                    <a:srgbClr val="FFFFFF"/>
                  </a:outerShdw>
                </a:effectLst>
              </a:rPr>
              <a:t> به مجموعه ویژگیهای رفتاری فرد که قابل مشاهده است گویند.</a:t>
            </a:r>
            <a:r>
              <a:rPr lang="en-US" sz="3000"/>
              <a:t> </a:t>
            </a:r>
          </a:p>
        </p:txBody>
      </p:sp>
      <p:pic>
        <p:nvPicPr>
          <p:cNvPr id="12294"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12298" name="Picture 10" descr="zygote"/>
          <p:cNvPicPr>
            <a:picLocks noChangeAspect="1" noChangeArrowheads="1"/>
          </p:cNvPicPr>
          <p:nvPr/>
        </p:nvPicPr>
        <p:blipFill>
          <a:blip r:embed="rId3"/>
          <a:srcRect/>
          <a:stretch>
            <a:fillRect/>
          </a:stretch>
        </p:blipFill>
        <p:spPr bwMode="auto">
          <a:xfrm>
            <a:off x="2759075" y="0"/>
            <a:ext cx="6350000" cy="3716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12298"/>
                                        </p:tgtEl>
                                        <p:attrNameLst>
                                          <p:attrName>style.color</p:attrName>
                                        </p:attrNameLst>
                                      </p:cBhvr>
                                      <p:to>
                                        <a:schemeClr val="accent2"/>
                                      </p:to>
                                    </p:animClr>
                                    <p:animClr clrSpc="rgb" dir="cw">
                                      <p:cBhvr>
                                        <p:cTn id="7" dur="100" fill="hold"/>
                                        <p:tgtEl>
                                          <p:spTgt spid="12298"/>
                                        </p:tgtEl>
                                        <p:attrNameLst>
                                          <p:attrName>fillcolor</p:attrName>
                                        </p:attrNameLst>
                                      </p:cBhvr>
                                      <p:to>
                                        <a:schemeClr val="accent2"/>
                                      </p:to>
                                    </p:animClr>
                                    <p:set>
                                      <p:cBhvr>
                                        <p:cTn id="8" dur="100" fill="hold"/>
                                        <p:tgtEl>
                                          <p:spTgt spid="12298"/>
                                        </p:tgtEl>
                                        <p:attrNameLst>
                                          <p:attrName>fill.type</p:attrName>
                                        </p:attrNameLst>
                                      </p:cBhvr>
                                      <p:to>
                                        <p:strVal val="solid"/>
                                      </p:to>
                                    </p:set>
                                    <p:set>
                                      <p:cBhvr>
                                        <p:cTn id="9" dur="100" fill="hold"/>
                                        <p:tgtEl>
                                          <p:spTgt spid="12298"/>
                                        </p:tgtEl>
                                        <p:attrNameLst>
                                          <p:attrName>fill.on</p:attrName>
                                        </p:attrNameLst>
                                      </p:cBhvr>
                                      <p:to>
                                        <p:strVal val="true"/>
                                      </p:to>
                                    </p:set>
                                    <p:animRot by="120000">
                                      <p:cBhvr>
                                        <p:cTn id="10" dur="100" fill="hold">
                                          <p:stCondLst>
                                            <p:cond delay="0"/>
                                          </p:stCondLst>
                                        </p:cTn>
                                        <p:tgtEl>
                                          <p:spTgt spid="12298"/>
                                        </p:tgtEl>
                                        <p:attrNameLst>
                                          <p:attrName>r</p:attrName>
                                        </p:attrNameLst>
                                      </p:cBhvr>
                                    </p:animRot>
                                    <p:animRot by="-240000">
                                      <p:cBhvr>
                                        <p:cTn id="11" dur="200" fill="hold">
                                          <p:stCondLst>
                                            <p:cond delay="200"/>
                                          </p:stCondLst>
                                        </p:cTn>
                                        <p:tgtEl>
                                          <p:spTgt spid="12298"/>
                                        </p:tgtEl>
                                        <p:attrNameLst>
                                          <p:attrName>r</p:attrName>
                                        </p:attrNameLst>
                                      </p:cBhvr>
                                    </p:animRot>
                                    <p:animRot by="240000">
                                      <p:cBhvr>
                                        <p:cTn id="12" dur="200" fill="hold">
                                          <p:stCondLst>
                                            <p:cond delay="400"/>
                                          </p:stCondLst>
                                        </p:cTn>
                                        <p:tgtEl>
                                          <p:spTgt spid="12298"/>
                                        </p:tgtEl>
                                        <p:attrNameLst>
                                          <p:attrName>r</p:attrName>
                                        </p:attrNameLst>
                                      </p:cBhvr>
                                    </p:animRot>
                                    <p:animRot by="-240000">
                                      <p:cBhvr>
                                        <p:cTn id="13" dur="200" fill="hold">
                                          <p:stCondLst>
                                            <p:cond delay="600"/>
                                          </p:stCondLst>
                                        </p:cTn>
                                        <p:tgtEl>
                                          <p:spTgt spid="12298"/>
                                        </p:tgtEl>
                                        <p:attrNameLst>
                                          <p:attrName>r</p:attrName>
                                        </p:attrNameLst>
                                      </p:cBhvr>
                                    </p:animRot>
                                    <p:animRot by="120000">
                                      <p:cBhvr>
                                        <p:cTn id="14" dur="200" fill="hold">
                                          <p:stCondLst>
                                            <p:cond delay="800"/>
                                          </p:stCondLst>
                                        </p:cTn>
                                        <p:tgtEl>
                                          <p:spTgt spid="122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66FF"/>
            </a:gs>
            <a:gs pos="50000">
              <a:srgbClr val="CC66FF">
                <a:gamma/>
                <a:tint val="53725"/>
                <a:invGamma/>
              </a:srgbClr>
            </a:gs>
            <a:gs pos="100000">
              <a:srgbClr val="CC66FF"/>
            </a:gs>
          </a:gsLst>
          <a:lin ang="27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ln>
            <a:solidFill>
              <a:schemeClr val="bg1"/>
            </a:solidFill>
          </a:ln>
        </p:spPr>
        <p:txBody>
          <a:bodyPr/>
          <a:lstStyle/>
          <a:p>
            <a:r>
              <a:rPr lang="fa-IR" b="1">
                <a:solidFill>
                  <a:schemeClr val="bg1"/>
                </a:solidFill>
              </a:rPr>
              <a:t>اداره و مهار فشار روانی :</a:t>
            </a:r>
            <a:endParaRPr lang="en-US" b="1">
              <a:solidFill>
                <a:schemeClr val="bg1"/>
              </a:solidFill>
            </a:endParaRPr>
          </a:p>
        </p:txBody>
      </p:sp>
      <p:sp>
        <p:nvSpPr>
          <p:cNvPr id="177155" name="Rectangle 3"/>
          <p:cNvSpPr>
            <a:spLocks noGrp="1" noChangeArrowheads="1"/>
          </p:cNvSpPr>
          <p:nvPr>
            <p:ph type="body" idx="1"/>
          </p:nvPr>
        </p:nvSpPr>
        <p:spPr>
          <a:xfrm>
            <a:off x="206375" y="1600200"/>
            <a:ext cx="8686800" cy="4525963"/>
          </a:xfrm>
        </p:spPr>
        <p:txBody>
          <a:bodyPr/>
          <a:lstStyle/>
          <a:p>
            <a:pPr algn="justLow"/>
            <a:r>
              <a:rPr lang="fa-IR" b="1"/>
              <a:t>مجموعه ای از فنون درمانی است که برای کمک به کسانی که بندرت برچسب بیمار میگیرند به کار می رود.</a:t>
            </a:r>
          </a:p>
          <a:p>
            <a:pPr algn="justLow"/>
            <a:r>
              <a:rPr lang="fa-IR" b="1"/>
              <a:t>کاهش برانگیختگی</a:t>
            </a:r>
          </a:p>
          <a:p>
            <a:pPr algn="justLow"/>
            <a:r>
              <a:rPr lang="fa-IR" b="1"/>
              <a:t>بازسازی شناختی</a:t>
            </a:r>
          </a:p>
          <a:p>
            <a:pPr algn="justLow"/>
            <a:r>
              <a:rPr lang="fa-IR" b="1"/>
              <a:t>آموزش مهارتهای رفتاری</a:t>
            </a:r>
          </a:p>
          <a:p>
            <a:pPr algn="justLow"/>
            <a:r>
              <a:rPr lang="fa-IR" b="1"/>
              <a:t>رویکرهای مبتنی بر تغییر محیط</a:t>
            </a:r>
            <a:endParaRPr lang="en-US" b="1"/>
          </a:p>
        </p:txBody>
      </p:sp>
      <p:pic>
        <p:nvPicPr>
          <p:cNvPr id="17715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177157" name="Picture 5" descr="people in water"/>
          <p:cNvPicPr>
            <a:picLocks noChangeAspect="1" noChangeArrowheads="1"/>
          </p:cNvPicPr>
          <p:nvPr/>
        </p:nvPicPr>
        <p:blipFill>
          <a:blip r:embed="rId3"/>
          <a:srcRect/>
          <a:stretch>
            <a:fillRect/>
          </a:stretch>
        </p:blipFill>
        <p:spPr bwMode="auto">
          <a:xfrm>
            <a:off x="0" y="2636838"/>
            <a:ext cx="4140200" cy="30241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additive="base">
                                        <p:cTn id="13"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 calcmode="lin" valueType="num">
                                      <p:cBhvr additive="base">
                                        <p:cTn id="19" dur="5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7155">
                                            <p:txEl>
                                              <p:pRg st="3" end="3"/>
                                            </p:txEl>
                                          </p:spTgt>
                                        </p:tgtEl>
                                        <p:attrNameLst>
                                          <p:attrName>style.visibility</p:attrName>
                                        </p:attrNameLst>
                                      </p:cBhvr>
                                      <p:to>
                                        <p:strVal val="visible"/>
                                      </p:to>
                                    </p:set>
                                    <p:anim calcmode="lin" valueType="num">
                                      <p:cBhvr additive="base">
                                        <p:cTn id="25"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7155">
                                            <p:txEl>
                                              <p:pRg st="4" end="4"/>
                                            </p:txEl>
                                          </p:spTgt>
                                        </p:tgtEl>
                                        <p:attrNameLst>
                                          <p:attrName>style.visibility</p:attrName>
                                        </p:attrNameLst>
                                      </p:cBhvr>
                                      <p:to>
                                        <p:strVal val="visible"/>
                                      </p:to>
                                    </p:set>
                                    <p:anim calcmode="lin" valueType="num">
                                      <p:cBhvr additive="base">
                                        <p:cTn id="31" dur="5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7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50000">
              <a:srgbClr val="66FFFF"/>
            </a:gs>
            <a:gs pos="100000">
              <a:srgbClr val="FF66FF"/>
            </a:gs>
          </a:gsLst>
          <a:lin ang="2700000" scaled="1"/>
        </a:gra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fa-IR" b="1"/>
              <a:t>مهار و اداره درد:</a:t>
            </a:r>
            <a:endParaRPr lang="en-US" b="1"/>
          </a:p>
        </p:txBody>
      </p:sp>
      <p:sp>
        <p:nvSpPr>
          <p:cNvPr id="178179" name="Rectangle 3"/>
          <p:cNvSpPr>
            <a:spLocks noGrp="1" noChangeArrowheads="1"/>
          </p:cNvSpPr>
          <p:nvPr>
            <p:ph type="body" idx="1"/>
          </p:nvPr>
        </p:nvSpPr>
        <p:spPr>
          <a:xfrm>
            <a:off x="206375" y="1600200"/>
            <a:ext cx="8686800" cy="4525963"/>
          </a:xfrm>
        </p:spPr>
        <p:txBody>
          <a:bodyPr/>
          <a:lstStyle/>
          <a:p>
            <a:pPr algn="justLow"/>
            <a:r>
              <a:rPr lang="fa-IR" sz="2800" b="1"/>
              <a:t>دردی که حالت غیر انطباقی دارد=&gt;یعنی دردی که تناسبی با موقعیت نداشته باشد و امکان زندگی معنا دار را محدود می سازد</a:t>
            </a:r>
            <a:r>
              <a:rPr lang="en-US" sz="2800"/>
              <a:t> </a:t>
            </a:r>
            <a:r>
              <a:rPr lang="fa-IR" sz="2800"/>
              <a:t>.</a:t>
            </a:r>
          </a:p>
          <a:p>
            <a:pPr algn="justLow"/>
            <a:r>
              <a:rPr lang="fa-IR" b="1"/>
              <a:t>حواس پرتی و توجه مجدد</a:t>
            </a:r>
            <a:r>
              <a:rPr lang="en-US"/>
              <a:t> </a:t>
            </a:r>
            <a:endParaRPr lang="fa-IR"/>
          </a:p>
          <a:p>
            <a:pPr algn="justLow"/>
            <a:r>
              <a:rPr lang="fa-IR" b="1"/>
              <a:t>درد حاد</a:t>
            </a:r>
            <a:r>
              <a:rPr lang="en-US"/>
              <a:t> </a:t>
            </a:r>
            <a:endParaRPr lang="fa-IR"/>
          </a:p>
          <a:p>
            <a:pPr algn="justLow"/>
            <a:r>
              <a:rPr lang="fa-IR" b="1"/>
              <a:t>درد مزمن</a:t>
            </a:r>
            <a:r>
              <a:rPr lang="en-US"/>
              <a:t> </a:t>
            </a:r>
            <a:r>
              <a:rPr lang="fa-IR"/>
              <a:t>(</a:t>
            </a:r>
            <a:r>
              <a:rPr lang="fa-IR" b="1"/>
              <a:t>نمونه ای از درد مزمن=&gt;درد قسمت پایینی کمر)</a:t>
            </a:r>
            <a:r>
              <a:rPr lang="en-US"/>
              <a:t> </a:t>
            </a:r>
          </a:p>
        </p:txBody>
      </p:sp>
      <p:pic>
        <p:nvPicPr>
          <p:cNvPr id="17818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78181" name="Text Box 5"/>
          <p:cNvSpPr txBox="1">
            <a:spLocks noChangeArrowheads="1"/>
          </p:cNvSpPr>
          <p:nvPr/>
        </p:nvSpPr>
        <p:spPr bwMode="auto">
          <a:xfrm>
            <a:off x="2051050" y="5661025"/>
            <a:ext cx="6911975" cy="427038"/>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2200">
                <a:solidFill>
                  <a:schemeClr val="accent2"/>
                </a:solidFill>
                <a:cs typeface="0 Zar" pitchFamily="2" charset="-78"/>
              </a:rPr>
              <a:t>تهیه کننده:</a:t>
            </a:r>
            <a:r>
              <a:rPr lang="fa-IR" sz="2000">
                <a:solidFill>
                  <a:srgbClr val="0033CC"/>
                </a:solidFill>
                <a:effectLst>
                  <a:outerShdw blurRad="38100" dist="38100" dir="2700000" algn="tl">
                    <a:srgbClr val="000000"/>
                  </a:outerShdw>
                </a:effectLst>
                <a:cs typeface="0 Zar" pitchFamily="2" charset="-78"/>
              </a:rPr>
              <a:t>حسن عبداله زاده </a:t>
            </a:r>
            <a:r>
              <a:rPr lang="fa-IR">
                <a:solidFill>
                  <a:srgbClr val="0033CC"/>
                </a:solidFill>
                <a:effectLst>
                  <a:outerShdw blurRad="38100" dist="38100" dir="2700000" algn="tl">
                    <a:srgbClr val="000000"/>
                  </a:outerShdw>
                </a:effectLst>
                <a:cs typeface="0 Zar" pitchFamily="2" charset="-78"/>
              </a:rPr>
              <a:t>(عضو هيات علمی روان شناسی دانشگاه پیام نور مرکز بهشهر)</a:t>
            </a:r>
            <a:endParaRPr lang="en-US">
              <a:solidFill>
                <a:srgbClr val="0033CC"/>
              </a:solidFill>
              <a:effectLst>
                <a:outerShdw blurRad="38100" dist="38100" dir="2700000" algn="tl">
                  <a:srgbClr val="000000"/>
                </a:outerShdw>
              </a:effectLst>
              <a:cs typeface="0 Zar" pitchFamily="2" charset="-78"/>
            </a:endParaRPr>
          </a:p>
        </p:txBody>
      </p:sp>
      <p:sp>
        <p:nvSpPr>
          <p:cNvPr id="178182" name="Text Box 6" descr="Blue hills"/>
          <p:cNvSpPr txBox="1">
            <a:spLocks noChangeArrowheads="1"/>
          </p:cNvSpPr>
          <p:nvPr/>
        </p:nvSpPr>
        <p:spPr bwMode="auto">
          <a:xfrm>
            <a:off x="2268538" y="4941888"/>
            <a:ext cx="3240087" cy="457200"/>
          </a:xfrm>
          <a:prstGeom prst="rect">
            <a:avLst/>
          </a:prstGeom>
          <a:blipFill dpi="0" rotWithShape="1">
            <a:blip r:embed="rId3" cstate="print"/>
            <a:srcRect/>
            <a:stretch>
              <a:fillRect/>
            </a:stretch>
          </a:blipFill>
          <a:ln w="9525">
            <a:noFill/>
            <a:miter lim="800000"/>
            <a:headEnd/>
            <a:tailEnd/>
          </a:ln>
          <a:effectLst/>
        </p:spPr>
        <p:txBody>
          <a:bodyPr>
            <a:spAutoFit/>
          </a:bodyPr>
          <a:lstStyle/>
          <a:p>
            <a:pPr algn="ctr">
              <a:spcBef>
                <a:spcPct val="20000"/>
              </a:spcBef>
            </a:pPr>
            <a:r>
              <a:rPr lang="fa-IR" sz="2400">
                <a:solidFill>
                  <a:schemeClr val="bg1"/>
                </a:solidFill>
                <a:effectLst>
                  <a:outerShdw blurRad="38100" dist="38100" dir="2700000" algn="tl">
                    <a:srgbClr val="C0C0C0"/>
                  </a:outerShdw>
                </a:effectLst>
              </a:rPr>
              <a:t>سالم و تندرست باشید</a:t>
            </a:r>
            <a:endParaRPr lang="en-US" sz="2400">
              <a:solidFill>
                <a:schemeClr val="bg1"/>
              </a:solidFill>
              <a:effectLst>
                <a:outerShdw blurRad="38100" dist="38100" dir="2700000" algn="tl">
                  <a:srgbClr val="C0C0C0"/>
                </a:outerShdw>
              </a:effectLst>
            </a:endParaRPr>
          </a:p>
        </p:txBody>
      </p:sp>
      <p:pic>
        <p:nvPicPr>
          <p:cNvPr id="178183" name="Picture 7" descr="hand_rose"/>
          <p:cNvPicPr>
            <a:picLocks noChangeAspect="1" noChangeArrowheads="1"/>
          </p:cNvPicPr>
          <p:nvPr/>
        </p:nvPicPr>
        <p:blipFill>
          <a:blip r:embed="rId4"/>
          <a:srcRect/>
          <a:stretch>
            <a:fillRect/>
          </a:stretch>
        </p:blipFill>
        <p:spPr bwMode="auto">
          <a:xfrm>
            <a:off x="395288" y="4292600"/>
            <a:ext cx="1524000" cy="1933575"/>
          </a:xfrm>
          <a:prstGeom prst="rect">
            <a:avLst/>
          </a:prstGeom>
          <a:noFill/>
        </p:spPr>
      </p:pic>
      <p:sp>
        <p:nvSpPr>
          <p:cNvPr id="178184" name="Text Box 8"/>
          <p:cNvSpPr txBox="1">
            <a:spLocks noChangeArrowheads="1"/>
          </p:cNvSpPr>
          <p:nvPr/>
        </p:nvSpPr>
        <p:spPr bwMode="auto">
          <a:xfrm>
            <a:off x="179388" y="6381750"/>
            <a:ext cx="3744912" cy="304800"/>
          </a:xfrm>
          <a:prstGeom prst="rect">
            <a:avLst/>
          </a:prstGeom>
          <a:solidFill>
            <a:srgbClr val="CCFFCC"/>
          </a:solidFill>
          <a:ln w="9525">
            <a:noFill/>
            <a:miter lim="800000"/>
            <a:headEnd/>
            <a:tailEnd/>
          </a:ln>
          <a:effectLst/>
        </p:spPr>
        <p:txBody>
          <a:bodyPr>
            <a:spAutoFit/>
          </a:bodyPr>
          <a:lstStyle/>
          <a:p>
            <a:pPr algn="l">
              <a:spcBef>
                <a:spcPct val="20000"/>
              </a:spcBef>
            </a:pPr>
            <a:r>
              <a:rPr lang="en-US" sz="1400">
                <a:solidFill>
                  <a:srgbClr val="0033CC"/>
                </a:solidFill>
                <a:effectLst>
                  <a:outerShdw blurRad="38100" dist="38100" dir="2700000" algn="tl">
                    <a:srgbClr val="000000"/>
                  </a:outerShdw>
                </a:effectLst>
                <a:cs typeface="0 Zar" pitchFamily="2" charset="-78"/>
              </a:rPr>
              <a:t>E-MAIL:abdollahzadeh2002@yahoo.com</a:t>
            </a:r>
          </a:p>
        </p:txBody>
      </p:sp>
      <p:sp>
        <p:nvSpPr>
          <p:cNvPr id="178185" name="Text Box 9"/>
          <p:cNvSpPr txBox="1">
            <a:spLocks noChangeArrowheads="1"/>
          </p:cNvSpPr>
          <p:nvPr/>
        </p:nvSpPr>
        <p:spPr bwMode="auto">
          <a:xfrm>
            <a:off x="4211638" y="6381750"/>
            <a:ext cx="4681537" cy="336550"/>
          </a:xfrm>
          <a:prstGeom prst="rect">
            <a:avLst/>
          </a:prstGeom>
          <a:solidFill>
            <a:srgbClr val="CCFFCC"/>
          </a:solidFill>
          <a:ln w="9525">
            <a:noFill/>
            <a:miter lim="800000"/>
            <a:headEnd/>
            <a:tailEnd/>
          </a:ln>
          <a:effectLst/>
        </p:spPr>
        <p:txBody>
          <a:bodyPr>
            <a:spAutoFit/>
          </a:bodyPr>
          <a:lstStyle/>
          <a:p>
            <a:pPr algn="l">
              <a:spcBef>
                <a:spcPct val="20000"/>
              </a:spcBef>
            </a:pPr>
            <a:r>
              <a:rPr lang="en-US" sz="1600">
                <a:solidFill>
                  <a:srgbClr val="0033CC"/>
                </a:solidFill>
                <a:effectLst>
                  <a:outerShdw blurRad="38100" dist="38100" dir="2700000" algn="tl">
                    <a:srgbClr val="000000"/>
                  </a:outerShdw>
                </a:effectLst>
                <a:cs typeface="0 Zar" pitchFamily="2" charset="-78"/>
              </a:rPr>
              <a:t>WEB: http://psychologyinfo.blogfa.com</a:t>
            </a:r>
          </a:p>
        </p:txBody>
      </p:sp>
      <p:sp>
        <p:nvSpPr>
          <p:cNvPr id="178186" name="Text Box 10"/>
          <p:cNvSpPr txBox="1">
            <a:spLocks noChangeArrowheads="1"/>
          </p:cNvSpPr>
          <p:nvPr/>
        </p:nvSpPr>
        <p:spPr bwMode="auto">
          <a:xfrm>
            <a:off x="6877050" y="5084763"/>
            <a:ext cx="1871663" cy="336550"/>
          </a:xfrm>
          <a:prstGeom prst="rect">
            <a:avLst/>
          </a:prstGeom>
          <a:solidFill>
            <a:srgbClr val="CCFFCC"/>
          </a:solidFill>
          <a:ln w="9525">
            <a:noFill/>
            <a:miter lim="800000"/>
            <a:headEnd/>
            <a:tailEnd/>
          </a:ln>
          <a:effectLst/>
        </p:spPr>
        <p:txBody>
          <a:bodyPr>
            <a:spAutoFit/>
          </a:bodyPr>
          <a:lstStyle/>
          <a:p>
            <a:pPr algn="ctr">
              <a:spcBef>
                <a:spcPct val="20000"/>
              </a:spcBef>
            </a:pPr>
            <a:r>
              <a:rPr lang="fa-IR" sz="1600">
                <a:solidFill>
                  <a:srgbClr val="0033CC"/>
                </a:solidFill>
                <a:effectLst>
                  <a:outerShdw blurRad="38100" dist="38100" dir="2700000" algn="tl">
                    <a:srgbClr val="000000"/>
                  </a:outerShdw>
                </a:effectLst>
                <a:cs typeface="0 Zar" pitchFamily="2" charset="-78"/>
                <a:hlinkClick r:id="rId5" action="ppaction://hlinkpres?slideindex=1&amp;slidetitle="/>
              </a:rPr>
              <a:t>اینجا کلیک کنید</a:t>
            </a:r>
            <a:endParaRPr lang="en-US" sz="1600">
              <a:solidFill>
                <a:srgbClr val="0033CC"/>
              </a:solidFill>
              <a:effectLst>
                <a:outerShdw blurRad="38100" dist="38100" dir="2700000" algn="tl">
                  <a:srgbClr val="000000"/>
                </a:outerShdw>
              </a:effectLst>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p:cTn id="7" dur="500" fill="hold"/>
                                        <p:tgtEl>
                                          <p:spTgt spid="17817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7817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7817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7817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781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8179">
                                            <p:txEl>
                                              <p:pRg st="1" end="1"/>
                                            </p:txEl>
                                          </p:spTgt>
                                        </p:tgtEl>
                                        <p:attrNameLst>
                                          <p:attrName>style.visibility</p:attrName>
                                        </p:attrNameLst>
                                      </p:cBhvr>
                                      <p:to>
                                        <p:strVal val="visible"/>
                                      </p:to>
                                    </p:set>
                                    <p:anim calcmode="lin" valueType="num">
                                      <p:cBhvr>
                                        <p:cTn id="16" dur="500" fill="hold"/>
                                        <p:tgtEl>
                                          <p:spTgt spid="17817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7817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7817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7817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781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8179">
                                            <p:txEl>
                                              <p:pRg st="2" end="2"/>
                                            </p:txEl>
                                          </p:spTgt>
                                        </p:tgtEl>
                                        <p:attrNameLst>
                                          <p:attrName>style.visibility</p:attrName>
                                        </p:attrNameLst>
                                      </p:cBhvr>
                                      <p:to>
                                        <p:strVal val="visible"/>
                                      </p:to>
                                    </p:set>
                                    <p:anim calcmode="lin" valueType="num">
                                      <p:cBhvr>
                                        <p:cTn id="25" dur="500" fill="hold"/>
                                        <p:tgtEl>
                                          <p:spTgt spid="178179">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78179">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78179">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78179">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7817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8179">
                                            <p:txEl>
                                              <p:pRg st="3" end="3"/>
                                            </p:txEl>
                                          </p:spTgt>
                                        </p:tgtEl>
                                        <p:attrNameLst>
                                          <p:attrName>style.visibility</p:attrName>
                                        </p:attrNameLst>
                                      </p:cBhvr>
                                      <p:to>
                                        <p:strVal val="visible"/>
                                      </p:to>
                                    </p:set>
                                    <p:anim calcmode="lin" valueType="num">
                                      <p:cBhvr>
                                        <p:cTn id="34" dur="500" fill="hold"/>
                                        <p:tgtEl>
                                          <p:spTgt spid="178179">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78179">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78179">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78179">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7817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78182"/>
                                        </p:tgtEl>
                                        <p:attrNameLst>
                                          <p:attrName>style.visibility</p:attrName>
                                        </p:attrNameLst>
                                      </p:cBhvr>
                                      <p:to>
                                        <p:strVal val="visible"/>
                                      </p:to>
                                    </p:set>
                                    <p:anim calcmode="lin" valueType="num">
                                      <p:cBhvr additive="base">
                                        <p:cTn id="43" dur="5000" fill="hold"/>
                                        <p:tgtEl>
                                          <p:spTgt spid="178182"/>
                                        </p:tgtEl>
                                        <p:attrNameLst>
                                          <p:attrName>ppt_x</p:attrName>
                                        </p:attrNameLst>
                                      </p:cBhvr>
                                      <p:tavLst>
                                        <p:tav tm="0">
                                          <p:val>
                                            <p:strVal val="0-#ppt_w/2"/>
                                          </p:val>
                                        </p:tav>
                                        <p:tav tm="100000">
                                          <p:val>
                                            <p:strVal val="#ppt_x"/>
                                          </p:val>
                                        </p:tav>
                                      </p:tavLst>
                                    </p:anim>
                                    <p:anim calcmode="lin" valueType="num">
                                      <p:cBhvr additive="base">
                                        <p:cTn id="44" dur="5000" fill="hold"/>
                                        <p:tgtEl>
                                          <p:spTgt spid="17818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78181"/>
                                        </p:tgtEl>
                                        <p:attrNameLst>
                                          <p:attrName>style.visibility</p:attrName>
                                        </p:attrNameLst>
                                      </p:cBhvr>
                                      <p:to>
                                        <p:strVal val="visible"/>
                                      </p:to>
                                    </p:set>
                                    <p:anim calcmode="lin" valueType="num">
                                      <p:cBhvr additive="base">
                                        <p:cTn id="49" dur="5000" fill="hold"/>
                                        <p:tgtEl>
                                          <p:spTgt spid="178181"/>
                                        </p:tgtEl>
                                        <p:attrNameLst>
                                          <p:attrName>ppt_x</p:attrName>
                                        </p:attrNameLst>
                                      </p:cBhvr>
                                      <p:tavLst>
                                        <p:tav tm="0">
                                          <p:val>
                                            <p:strVal val="0-#ppt_w/2"/>
                                          </p:val>
                                        </p:tav>
                                        <p:tav tm="100000">
                                          <p:val>
                                            <p:strVal val="#ppt_x"/>
                                          </p:val>
                                        </p:tav>
                                      </p:tavLst>
                                    </p:anim>
                                    <p:anim calcmode="lin" valueType="num">
                                      <p:cBhvr additive="base">
                                        <p:cTn id="50" dur="5000" fill="hold"/>
                                        <p:tgtEl>
                                          <p:spTgt spid="178181"/>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78183"/>
                                        </p:tgtEl>
                                        <p:attrNameLst>
                                          <p:attrName>style.visibility</p:attrName>
                                        </p:attrNameLst>
                                      </p:cBhvr>
                                      <p:to>
                                        <p:strVal val="visible"/>
                                      </p:to>
                                    </p:set>
                                    <p:anim calcmode="lin" valueType="num">
                                      <p:cBhvr>
                                        <p:cTn id="55" dur="5000" fill="hold"/>
                                        <p:tgtEl>
                                          <p:spTgt spid="178183"/>
                                        </p:tgtEl>
                                        <p:attrNameLst>
                                          <p:attrName>ppt_w</p:attrName>
                                        </p:attrNameLst>
                                      </p:cBhvr>
                                      <p:tavLst>
                                        <p:tav tm="0">
                                          <p:val>
                                            <p:fltVal val="0"/>
                                          </p:val>
                                        </p:tav>
                                        <p:tav tm="100000">
                                          <p:val>
                                            <p:strVal val="#ppt_w"/>
                                          </p:val>
                                        </p:tav>
                                      </p:tavLst>
                                    </p:anim>
                                    <p:anim calcmode="lin" valueType="num">
                                      <p:cBhvr>
                                        <p:cTn id="56" dur="5000" fill="hold"/>
                                        <p:tgtEl>
                                          <p:spTgt spid="17818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178184"/>
                                        </p:tgtEl>
                                        <p:attrNameLst>
                                          <p:attrName>style.visibility</p:attrName>
                                        </p:attrNameLst>
                                      </p:cBhvr>
                                      <p:to>
                                        <p:strVal val="visible"/>
                                      </p:to>
                                    </p:set>
                                    <p:anim calcmode="lin" valueType="num">
                                      <p:cBhvr additive="base">
                                        <p:cTn id="61" dur="5000" fill="hold"/>
                                        <p:tgtEl>
                                          <p:spTgt spid="178184"/>
                                        </p:tgtEl>
                                        <p:attrNameLst>
                                          <p:attrName>ppt_x</p:attrName>
                                        </p:attrNameLst>
                                      </p:cBhvr>
                                      <p:tavLst>
                                        <p:tav tm="0">
                                          <p:val>
                                            <p:strVal val="0-#ppt_w/2"/>
                                          </p:val>
                                        </p:tav>
                                        <p:tav tm="100000">
                                          <p:val>
                                            <p:strVal val="#ppt_x"/>
                                          </p:val>
                                        </p:tav>
                                      </p:tavLst>
                                    </p:anim>
                                    <p:anim calcmode="lin" valueType="num">
                                      <p:cBhvr additive="base">
                                        <p:cTn id="62" dur="5000" fill="hold"/>
                                        <p:tgtEl>
                                          <p:spTgt spid="17818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178185"/>
                                        </p:tgtEl>
                                        <p:attrNameLst>
                                          <p:attrName>style.visibility</p:attrName>
                                        </p:attrNameLst>
                                      </p:cBhvr>
                                      <p:to>
                                        <p:strVal val="visible"/>
                                      </p:to>
                                    </p:set>
                                    <p:anim calcmode="lin" valueType="num">
                                      <p:cBhvr additive="base">
                                        <p:cTn id="67" dur="5000" fill="hold"/>
                                        <p:tgtEl>
                                          <p:spTgt spid="178185"/>
                                        </p:tgtEl>
                                        <p:attrNameLst>
                                          <p:attrName>ppt_x</p:attrName>
                                        </p:attrNameLst>
                                      </p:cBhvr>
                                      <p:tavLst>
                                        <p:tav tm="0">
                                          <p:val>
                                            <p:strVal val="0-#ppt_w/2"/>
                                          </p:val>
                                        </p:tav>
                                        <p:tav tm="100000">
                                          <p:val>
                                            <p:strVal val="#ppt_x"/>
                                          </p:val>
                                        </p:tav>
                                      </p:tavLst>
                                    </p:anim>
                                    <p:anim calcmode="lin" valueType="num">
                                      <p:cBhvr additive="base">
                                        <p:cTn id="68" dur="5000" fill="hold"/>
                                        <p:tgtEl>
                                          <p:spTgt spid="178185"/>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178186"/>
                                        </p:tgtEl>
                                        <p:attrNameLst>
                                          <p:attrName>style.visibility</p:attrName>
                                        </p:attrNameLst>
                                      </p:cBhvr>
                                      <p:to>
                                        <p:strVal val="visible"/>
                                      </p:to>
                                    </p:set>
                                    <p:anim calcmode="lin" valueType="num">
                                      <p:cBhvr additive="base">
                                        <p:cTn id="73" dur="5000" fill="hold"/>
                                        <p:tgtEl>
                                          <p:spTgt spid="178186"/>
                                        </p:tgtEl>
                                        <p:attrNameLst>
                                          <p:attrName>ppt_x</p:attrName>
                                        </p:attrNameLst>
                                      </p:cBhvr>
                                      <p:tavLst>
                                        <p:tav tm="0">
                                          <p:val>
                                            <p:strVal val="0-#ppt_w/2"/>
                                          </p:val>
                                        </p:tav>
                                        <p:tav tm="100000">
                                          <p:val>
                                            <p:strVal val="#ppt_x"/>
                                          </p:val>
                                        </p:tav>
                                      </p:tavLst>
                                    </p:anim>
                                    <p:anim calcmode="lin" valueType="num">
                                      <p:cBhvr additive="base">
                                        <p:cTn id="74" dur="5000" fill="hold"/>
                                        <p:tgtEl>
                                          <p:spTgt spid="1781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P spid="178181" grpId="0" animBg="1"/>
      <p:bldP spid="178182" grpId="0" animBg="1"/>
      <p:bldP spid="178184" grpId="0" animBg="1"/>
      <p:bldP spid="178185" grpId="0" animBg="1"/>
      <p:bldP spid="1781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0093"/>
            </a:gs>
            <a:gs pos="50000">
              <a:srgbClr val="D60093">
                <a:gamma/>
                <a:tint val="13725"/>
                <a:invGamma/>
              </a:srgbClr>
            </a:gs>
            <a:gs pos="100000">
              <a:srgbClr val="D60093"/>
            </a:gs>
          </a:gsLst>
          <a:lin ang="18900000" scaled="1"/>
        </a:gra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196975"/>
            <a:ext cx="9144000" cy="3311525"/>
          </a:xfrm>
        </p:spPr>
        <p:txBody>
          <a:bodyPr/>
          <a:lstStyle/>
          <a:p>
            <a:pPr algn="just"/>
            <a:endParaRPr lang="fa-IR" b="1">
              <a:effectLst>
                <a:outerShdw blurRad="38100" dist="38100" dir="2700000" algn="tl">
                  <a:srgbClr val="FFFFFF"/>
                </a:outerShdw>
              </a:effectLst>
            </a:endParaRPr>
          </a:p>
          <a:p>
            <a:pPr algn="just"/>
            <a:r>
              <a:rPr lang="fa-IR" sz="3600" b="1">
                <a:solidFill>
                  <a:srgbClr val="3366FF"/>
                </a:solidFill>
                <a:effectLst>
                  <a:outerShdw blurRad="38100" dist="38100" dir="2700000" algn="tl">
                    <a:srgbClr val="000000"/>
                  </a:outerShdw>
                </a:effectLst>
              </a:rPr>
              <a:t>- روش پژوهش در خانواده و مقایسه اعضای خانواده</a:t>
            </a:r>
          </a:p>
          <a:p>
            <a:pPr algn="just"/>
            <a:r>
              <a:rPr lang="fa-IR" sz="3600" b="1">
                <a:solidFill>
                  <a:srgbClr val="3366FF"/>
                </a:solidFill>
                <a:effectLst>
                  <a:outerShdw blurRad="38100" dist="38100" dir="2700000" algn="tl">
                    <a:srgbClr val="000000"/>
                  </a:outerShdw>
                </a:effectLst>
              </a:rPr>
              <a:t>– مقایسه دوقلوها</a:t>
            </a:r>
          </a:p>
          <a:p>
            <a:pPr algn="just"/>
            <a:r>
              <a:rPr lang="fa-IR" sz="3600" b="1">
                <a:solidFill>
                  <a:srgbClr val="3366FF"/>
                </a:solidFill>
                <a:effectLst>
                  <a:outerShdw blurRad="38100" dist="38100" dir="2700000" algn="tl">
                    <a:srgbClr val="000000"/>
                  </a:outerShdw>
                </a:effectLst>
              </a:rPr>
              <a:t>– بررسی فرزند خوانده ها</a:t>
            </a:r>
          </a:p>
        </p:txBody>
      </p:sp>
      <p:pic>
        <p:nvPicPr>
          <p:cNvPr id="1331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3317" name="Rectangle 5"/>
          <p:cNvSpPr>
            <a:spLocks noGrp="1" noChangeArrowheads="1"/>
          </p:cNvSpPr>
          <p:nvPr>
            <p:ph type="title"/>
          </p:nvPr>
        </p:nvSpPr>
        <p:spPr>
          <a:xfrm>
            <a:off x="971550" y="544513"/>
            <a:ext cx="7921625" cy="796925"/>
          </a:xfrm>
          <a:noFill/>
          <a:ln/>
        </p:spPr>
        <p:txBody>
          <a:bodyPr/>
          <a:lstStyle/>
          <a:p>
            <a:r>
              <a:rPr lang="fa-IR" sz="4200" b="1">
                <a:solidFill>
                  <a:srgbClr val="990099"/>
                </a:solidFill>
                <a:effectLst>
                  <a:outerShdw blurRad="38100" dist="38100" dir="2700000" algn="tl">
                    <a:srgbClr val="000000"/>
                  </a:outerShdw>
                </a:effectLst>
              </a:rPr>
              <a:t>روشهای بررسی در وراثت شناسی رفتار :</a:t>
            </a:r>
            <a:endParaRPr lang="en-US" sz="4200" b="1">
              <a:solidFill>
                <a:srgbClr val="990099"/>
              </a:solidFill>
              <a:effectLst>
                <a:outerShdw blurRad="38100" dist="38100" dir="2700000" algn="tl">
                  <a:srgbClr val="000000"/>
                </a:outerShdw>
              </a:effectLst>
            </a:endParaRPr>
          </a:p>
        </p:txBody>
      </p:sp>
      <p:pic>
        <p:nvPicPr>
          <p:cNvPr id="13318" name="Picture 6" descr="دوقلوها"/>
          <p:cNvPicPr>
            <a:picLocks noChangeAspect="1" noChangeArrowheads="1"/>
          </p:cNvPicPr>
          <p:nvPr/>
        </p:nvPicPr>
        <p:blipFill>
          <a:blip r:embed="rId3"/>
          <a:srcRect/>
          <a:stretch>
            <a:fillRect/>
          </a:stretch>
        </p:blipFill>
        <p:spPr bwMode="auto">
          <a:xfrm>
            <a:off x="0" y="3535363"/>
            <a:ext cx="4427538" cy="3322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2000"/>
                                        <p:tgtEl>
                                          <p:spTgt spid="13315">
                                            <p:txEl>
                                              <p:pRg st="1" end="1"/>
                                            </p:txEl>
                                          </p:spTgt>
                                        </p:tgtEl>
                                      </p:cBhvr>
                                    </p:animEffect>
                                    <p:anim calcmode="lin" valueType="num">
                                      <p:cBhvr>
                                        <p:cTn id="8" dur="2000" fill="hold"/>
                                        <p:tgtEl>
                                          <p:spTgt spid="13315">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133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2000"/>
                                        <p:tgtEl>
                                          <p:spTgt spid="13315">
                                            <p:txEl>
                                              <p:pRg st="2" end="2"/>
                                            </p:txEl>
                                          </p:spTgt>
                                        </p:tgtEl>
                                      </p:cBhvr>
                                    </p:animEffect>
                                    <p:anim calcmode="lin" valueType="num">
                                      <p:cBhvr>
                                        <p:cTn id="15" dur="2000" fill="hold"/>
                                        <p:tgtEl>
                                          <p:spTgt spid="13315">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33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fade">
                                      <p:cBhvr>
                                        <p:cTn id="21" dur="2000"/>
                                        <p:tgtEl>
                                          <p:spTgt spid="13315">
                                            <p:txEl>
                                              <p:pRg st="3" end="3"/>
                                            </p:txEl>
                                          </p:spTgt>
                                        </p:tgtEl>
                                      </p:cBhvr>
                                    </p:animEffect>
                                    <p:anim calcmode="lin" valueType="num">
                                      <p:cBhvr>
                                        <p:cTn id="22" dur="2000" fill="hold"/>
                                        <p:tgtEl>
                                          <p:spTgt spid="13315">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33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3318"/>
                                        </p:tgtEl>
                                        <p:attrNameLst>
                                          <p:attrName>style.visibility</p:attrName>
                                        </p:attrNameLst>
                                      </p:cBhvr>
                                      <p:to>
                                        <p:strVal val="visible"/>
                                      </p:to>
                                    </p:set>
                                    <p:anim calcmode="lin" valueType="num">
                                      <p:cBhvr>
                                        <p:cTn id="28" dur="500" fill="hold"/>
                                        <p:tgtEl>
                                          <p:spTgt spid="13318"/>
                                        </p:tgtEl>
                                        <p:attrNameLst>
                                          <p:attrName>ppt_w</p:attrName>
                                        </p:attrNameLst>
                                      </p:cBhvr>
                                      <p:tavLst>
                                        <p:tav tm="0">
                                          <p:val>
                                            <p:fltVal val="0"/>
                                          </p:val>
                                        </p:tav>
                                        <p:tav tm="100000">
                                          <p:val>
                                            <p:strVal val="#ppt_w"/>
                                          </p:val>
                                        </p:tav>
                                      </p:tavLst>
                                    </p:anim>
                                    <p:anim calcmode="lin" valueType="num">
                                      <p:cBhvr>
                                        <p:cTn id="29" dur="500" fill="hold"/>
                                        <p:tgtEl>
                                          <p:spTgt spid="13318"/>
                                        </p:tgtEl>
                                        <p:attrNameLst>
                                          <p:attrName>ppt_h</p:attrName>
                                        </p:attrNameLst>
                                      </p:cBhvr>
                                      <p:tavLst>
                                        <p:tav tm="0">
                                          <p:val>
                                            <p:fltVal val="0"/>
                                          </p:val>
                                        </p:tav>
                                        <p:tav tm="100000">
                                          <p:val>
                                            <p:strVal val="#ppt_h"/>
                                          </p:val>
                                        </p:tav>
                                      </p:tavLst>
                                    </p:anim>
                                    <p:anim calcmode="lin" valueType="num">
                                      <p:cBhvr>
                                        <p:cTn id="30" dur="500" fill="hold"/>
                                        <p:tgtEl>
                                          <p:spTgt spid="13318"/>
                                        </p:tgtEl>
                                        <p:attrNameLst>
                                          <p:attrName>style.rotation</p:attrName>
                                        </p:attrNameLst>
                                      </p:cBhvr>
                                      <p:tavLst>
                                        <p:tav tm="0">
                                          <p:val>
                                            <p:fltVal val="360"/>
                                          </p:val>
                                        </p:tav>
                                        <p:tav tm="100000">
                                          <p:val>
                                            <p:fltVal val="0"/>
                                          </p:val>
                                        </p:tav>
                                      </p:tavLst>
                                    </p:anim>
                                    <p:animEffect transition="in" filter="fade">
                                      <p:cBhvr>
                                        <p:cTn id="31"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323850" y="1196975"/>
            <a:ext cx="8820150" cy="4176713"/>
          </a:xfrm>
        </p:spPr>
        <p:txBody>
          <a:bodyPr/>
          <a:lstStyle/>
          <a:p>
            <a:pPr algn="just"/>
            <a:r>
              <a:rPr lang="fa-IR" sz="4400" b="1">
                <a:solidFill>
                  <a:srgbClr val="FF0000"/>
                </a:solidFill>
                <a:effectLst>
                  <a:outerShdw blurRad="38100" dist="38100" dir="2700000" algn="tl">
                    <a:srgbClr val="C0C0C0"/>
                  </a:outerShdw>
                </a:effectLst>
              </a:rPr>
              <a:t>– تحلیل پیوند:</a:t>
            </a:r>
            <a:r>
              <a:rPr lang="fa-IR" sz="3600" b="1">
                <a:solidFill>
                  <a:srgbClr val="3366FF"/>
                </a:solidFill>
                <a:effectLst>
                  <a:outerShdw blurRad="38100" dist="38100" dir="2700000" algn="tl">
                    <a:srgbClr val="C0C0C0"/>
                  </a:outerShdw>
                </a:effectLst>
              </a:rPr>
              <a:t>اگر بروز شکلی از آسیب روانی در میان خویشاوندان با بروز ویژگی دیگری که مورثی بودن آن (شاخص ارثی ) معلوم است همراه باشد ،نتیجه می گیریم که ژن زمینه ساز آسیب روانی روی همان کروموزوم است و مکان مشابهی را اشغال می کند واین دو ژن به هم پیوند خورده اند.</a:t>
            </a:r>
            <a:r>
              <a:rPr lang="fa-IR" sz="4000">
                <a:solidFill>
                  <a:srgbClr val="3366FF"/>
                </a:solidFill>
              </a:rPr>
              <a:t> </a:t>
            </a:r>
            <a:endParaRPr lang="en-US" sz="4000">
              <a:solidFill>
                <a:srgbClr val="3366FF"/>
              </a:solidFill>
            </a:endParaRPr>
          </a:p>
        </p:txBody>
      </p:sp>
      <p:pic>
        <p:nvPicPr>
          <p:cNvPr id="18637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6370">
                                            <p:txEl>
                                              <p:pRg st="0" end="0"/>
                                            </p:txEl>
                                          </p:spTgt>
                                        </p:tgtEl>
                                        <p:attrNameLst>
                                          <p:attrName>style.visibility</p:attrName>
                                        </p:attrNameLst>
                                      </p:cBhvr>
                                      <p:to>
                                        <p:strVal val="visible"/>
                                      </p:to>
                                    </p:set>
                                    <p:animEffect transition="in" filter="fade">
                                      <p:cBhvr>
                                        <p:cTn id="7" dur="2000"/>
                                        <p:tgtEl>
                                          <p:spTgt spid="186370">
                                            <p:txEl>
                                              <p:pRg st="0" end="0"/>
                                            </p:txEl>
                                          </p:spTgt>
                                        </p:tgtEl>
                                      </p:cBhvr>
                                    </p:animEffect>
                                    <p:anim calcmode="lin" valueType="num">
                                      <p:cBhvr>
                                        <p:cTn id="8" dur="2000" fill="hold"/>
                                        <p:tgtEl>
                                          <p:spTgt spid="186370">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863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22263" y="836613"/>
            <a:ext cx="8642350" cy="4525962"/>
          </a:xfrm>
          <a:ln>
            <a:solidFill>
              <a:srgbClr val="FF0000"/>
            </a:solidFill>
          </a:ln>
        </p:spPr>
        <p:txBody>
          <a:bodyPr/>
          <a:lstStyle/>
          <a:p>
            <a:r>
              <a:rPr lang="fa-IR" b="1">
                <a:effectLst>
                  <a:outerShdw blurRad="38100" dist="38100" dir="2700000" algn="tl">
                    <a:srgbClr val="FFFFFF"/>
                  </a:outerShdw>
                </a:effectLst>
              </a:rPr>
              <a:t>- </a:t>
            </a:r>
            <a:r>
              <a:rPr lang="fa-IR" b="1">
                <a:solidFill>
                  <a:schemeClr val="bg2"/>
                </a:solidFill>
                <a:effectLst>
                  <a:outerShdw blurRad="38100" dist="38100" dir="2700000" algn="tl">
                    <a:srgbClr val="000000"/>
                  </a:outerShdw>
                </a:effectLst>
              </a:rPr>
              <a:t>زیست شیمی دستگاه عصبی :</a:t>
            </a:r>
            <a:r>
              <a:rPr lang="fa-IR" b="1">
                <a:effectLst>
                  <a:outerShdw blurRad="38100" dist="38100" dir="2700000" algn="tl">
                    <a:srgbClr val="FFFFFF"/>
                  </a:outerShdw>
                </a:effectLst>
              </a:rPr>
              <a:t> نورون و چگونگی شکل گیری یک تکانه عصبی. </a:t>
            </a:r>
          </a:p>
          <a:p>
            <a:r>
              <a:rPr lang="fa-IR" b="1">
                <a:effectLst>
                  <a:outerShdw blurRad="38100" dist="38100" dir="2700000" algn="tl">
                    <a:srgbClr val="FFFFFF"/>
                  </a:outerShdw>
                </a:effectLst>
              </a:rPr>
              <a:t>- </a:t>
            </a:r>
            <a:r>
              <a:rPr lang="fa-IR" b="1">
                <a:solidFill>
                  <a:schemeClr val="bg2"/>
                </a:solidFill>
                <a:effectLst>
                  <a:outerShdw blurRad="38100" dist="38100" dir="2700000" algn="tl">
                    <a:srgbClr val="000000"/>
                  </a:outerShdw>
                </a:effectLst>
              </a:rPr>
              <a:t>انتقال دهنده عصبی:</a:t>
            </a:r>
            <a:r>
              <a:rPr lang="fa-IR" b="1">
                <a:effectLst>
                  <a:outerShdw blurRad="38100" dist="38100" dir="2700000" algn="tl">
                    <a:srgbClr val="FFFFFF"/>
                  </a:outerShdw>
                </a:effectLst>
              </a:rPr>
              <a:t> مواد شیمیایی که عبور تکانه عصبی از سیناپس رامیسر می سازد. </a:t>
            </a:r>
          </a:p>
          <a:p>
            <a:r>
              <a:rPr lang="fa-IR" b="1">
                <a:effectLst>
                  <a:outerShdw blurRad="38100" dist="38100" dir="2700000" algn="tl">
                    <a:srgbClr val="FFFFFF"/>
                  </a:outerShdw>
                </a:effectLst>
              </a:rPr>
              <a:t>- </a:t>
            </a:r>
            <a:r>
              <a:rPr lang="fa-IR" b="1">
                <a:solidFill>
                  <a:schemeClr val="bg2"/>
                </a:solidFill>
                <a:effectLst>
                  <a:outerShdw blurRad="38100" dist="38100" dir="2700000" algn="tl">
                    <a:srgbClr val="000000"/>
                  </a:outerShdw>
                </a:effectLst>
              </a:rPr>
              <a:t>چند انتقال دهنده عصبی مهم:</a:t>
            </a:r>
            <a:r>
              <a:rPr lang="fa-IR" b="1">
                <a:effectLst>
                  <a:outerShdw blurRad="38100" dist="38100" dir="2700000" algn="tl">
                    <a:srgbClr val="FFFFFF"/>
                  </a:outerShdw>
                </a:effectLst>
              </a:rPr>
              <a:t> </a:t>
            </a:r>
            <a:r>
              <a:rPr lang="fa-IR" b="1">
                <a:solidFill>
                  <a:srgbClr val="336600"/>
                </a:solidFill>
                <a:effectLst>
                  <a:outerShdw blurRad="38100" dist="38100" dir="2700000" algn="tl">
                    <a:srgbClr val="000000"/>
                  </a:outerShdw>
                </a:effectLst>
              </a:rPr>
              <a:t>نوراپی نفرین=&gt;</a:t>
            </a:r>
            <a:r>
              <a:rPr lang="fa-IR" b="1">
                <a:effectLst>
                  <a:outerShdw blurRad="38100" dist="38100" dir="2700000" algn="tl">
                    <a:srgbClr val="FFFFFF"/>
                  </a:outerShdw>
                </a:effectLst>
              </a:rPr>
              <a:t> ایجاد حالات بر انگیختگی و تحریکی بالا( اختلالات اضطرابی )( افزایش نوراپی نفرین ) شیدایی .- </a:t>
            </a:r>
            <a:r>
              <a:rPr lang="fa-IR" b="1">
                <a:solidFill>
                  <a:srgbClr val="336600"/>
                </a:solidFill>
                <a:effectLst>
                  <a:outerShdw blurRad="38100" dist="38100" dir="2700000" algn="tl">
                    <a:srgbClr val="000000"/>
                  </a:outerShdw>
                </a:effectLst>
              </a:rPr>
              <a:t>سرو تونین=&gt;</a:t>
            </a:r>
            <a:r>
              <a:rPr lang="fa-IR" b="1">
                <a:effectLst>
                  <a:outerShdw blurRad="38100" dist="38100" dir="2700000" algn="tl">
                    <a:srgbClr val="FFFFFF"/>
                  </a:outerShdw>
                </a:effectLst>
              </a:rPr>
              <a:t> مؤثر در افسردگی </a:t>
            </a:r>
            <a:r>
              <a:rPr lang="fa-IR" b="1">
                <a:solidFill>
                  <a:srgbClr val="336600"/>
                </a:solidFill>
                <a:effectLst>
                  <a:outerShdw blurRad="38100" dist="38100" dir="2700000" algn="tl">
                    <a:srgbClr val="000000"/>
                  </a:outerShdw>
                </a:effectLst>
              </a:rPr>
              <a:t>دوپامین=&gt;</a:t>
            </a:r>
            <a:r>
              <a:rPr lang="fa-IR" b="1">
                <a:effectLst>
                  <a:outerShdw blurRad="38100" dist="38100" dir="2700000" algn="tl">
                    <a:srgbClr val="FFFFFF"/>
                  </a:outerShdw>
                </a:effectLst>
              </a:rPr>
              <a:t> مؤثر در اسکیزوفرنی.</a:t>
            </a:r>
            <a:r>
              <a:rPr lang="fa-IR"/>
              <a:t> </a:t>
            </a:r>
            <a:endParaRPr lang="en-US"/>
          </a:p>
        </p:txBody>
      </p:sp>
      <p:pic>
        <p:nvPicPr>
          <p:cNvPr id="14340"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14343" name="Text Box 7"/>
          <p:cNvSpPr txBox="1">
            <a:spLocks noChangeArrowheads="1"/>
          </p:cNvSpPr>
          <p:nvPr/>
        </p:nvSpPr>
        <p:spPr bwMode="auto">
          <a:xfrm>
            <a:off x="323850" y="5589588"/>
            <a:ext cx="8569325" cy="1066800"/>
          </a:xfrm>
          <a:prstGeom prst="rect">
            <a:avLst/>
          </a:prstGeom>
          <a:noFill/>
          <a:ln w="9525">
            <a:noFill/>
            <a:miter lim="800000"/>
            <a:headEnd/>
            <a:tailEnd/>
          </a:ln>
          <a:effectLst/>
        </p:spPr>
        <p:txBody>
          <a:bodyPr>
            <a:spAutoFit/>
          </a:bodyPr>
          <a:lstStyle/>
          <a:p>
            <a:pPr>
              <a:spcBef>
                <a:spcPct val="50000"/>
              </a:spcBef>
            </a:pPr>
            <a:r>
              <a:rPr lang="fa-IR" sz="3200">
                <a:solidFill>
                  <a:srgbClr val="336600"/>
                </a:solidFill>
                <a:effectLst>
                  <a:outerShdw blurRad="38100" dist="38100" dir="2700000" algn="tl">
                    <a:srgbClr val="000000"/>
                  </a:outerShdw>
                </a:effectLst>
              </a:rPr>
              <a:t>بوتریک اسیدآمینوگابا =&gt;</a:t>
            </a:r>
            <a:r>
              <a:rPr lang="fa-IR" sz="3200">
                <a:effectLst>
                  <a:outerShdw blurRad="38100" dist="38100" dir="2700000" algn="tl">
                    <a:srgbClr val="FFFFFF"/>
                  </a:outerShdw>
                </a:effectLst>
              </a:rPr>
              <a:t>بازداری برخی از تکانه های عصبی ( اختلالات  اضطرابی )( کمبود گابا)</a:t>
            </a:r>
            <a:r>
              <a:rPr lang="en-US" sz="3200">
                <a:effectLst>
                  <a:outerShdw blurRad="38100" dist="38100" dir="2700000" algn="tl">
                    <a:srgbClr val="FFFFFF"/>
                  </a:outerShdw>
                </a:effectLst>
              </a:rPr>
              <a:t>(GABA)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8" name="Picture 8"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5000" fill="hold"/>
                                        <p:tgtEl>
                                          <p:spTgt spid="15368"/>
                                        </p:tgtEl>
                                        <p:attrNameLst>
                                          <p:attrName>ppt_w</p:attrName>
                                        </p:attrNameLst>
                                      </p:cBhvr>
                                      <p:tavLst>
                                        <p:tav tm="0">
                                          <p:val>
                                            <p:fltVal val="0"/>
                                          </p:val>
                                        </p:tav>
                                        <p:tav tm="100000">
                                          <p:val>
                                            <p:strVal val="#ppt_w"/>
                                          </p:val>
                                        </p:tav>
                                      </p:tavLst>
                                    </p:anim>
                                    <p:anim calcmode="lin" valueType="num">
                                      <p:cBhvr>
                                        <p:cTn id="8" dur="5000" fill="hold"/>
                                        <p:tgtEl>
                                          <p:spTgt spid="15368"/>
                                        </p:tgtEl>
                                        <p:attrNameLst>
                                          <p:attrName>ppt_h</p:attrName>
                                        </p:attrNameLst>
                                      </p:cBhvr>
                                      <p:tavLst>
                                        <p:tav tm="0">
                                          <p:val>
                                            <p:fltVal val="0"/>
                                          </p:val>
                                        </p:tav>
                                        <p:tav tm="100000">
                                          <p:val>
                                            <p:strVal val="#ppt_h"/>
                                          </p:val>
                                        </p:tav>
                                      </p:tavLst>
                                    </p:anim>
                                    <p:animEffect transition="in" filter="fade">
                                      <p:cBhvr>
                                        <p:cTn id="9" dur="5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66700" y="838200"/>
            <a:ext cx="8697913" cy="3959225"/>
          </a:xfrm>
        </p:spPr>
        <p:txBody>
          <a:bodyPr/>
          <a:lstStyle/>
          <a:p>
            <a:r>
              <a:rPr lang="fa-IR" sz="4000" b="1">
                <a:solidFill>
                  <a:srgbClr val="FF0000"/>
                </a:solidFill>
                <a:effectLst>
                  <a:outerShdw blurRad="38100" dist="38100" dir="2700000" algn="tl">
                    <a:srgbClr val="000000"/>
                  </a:outerShdw>
                </a:effectLst>
              </a:rPr>
              <a:t>مراحل رشد روانی جنسی :</a:t>
            </a:r>
          </a:p>
          <a:p>
            <a:r>
              <a:rPr lang="fa-IR" b="1">
                <a:effectLst>
                  <a:outerShdw blurRad="38100" dist="38100" dir="2700000" algn="tl">
                    <a:srgbClr val="FFFFFF"/>
                  </a:outerShdw>
                </a:effectLst>
              </a:rPr>
              <a:t> شخصیت از طریق چهار مرحله مجزا رشد می کند .</a:t>
            </a:r>
          </a:p>
          <a:p>
            <a:pPr>
              <a:buFontTx/>
              <a:buNone/>
            </a:pPr>
            <a:r>
              <a:rPr lang="fa-IR" b="1">
                <a:solidFill>
                  <a:srgbClr val="0000FF"/>
                </a:solidFill>
                <a:effectLst>
                  <a:outerShdw blurRad="38100" dist="38100" dir="2700000" algn="tl">
                    <a:srgbClr val="000000"/>
                  </a:outerShdw>
                </a:effectLst>
              </a:rPr>
              <a:t>1- مرحلۀ دهانی(تولد تا 18 ماهگی):</a:t>
            </a:r>
            <a:r>
              <a:rPr lang="fa-IR" b="1"/>
              <a:t>لبها ، دهان و زبان کانون ارضای لیبیدویی هستند.</a:t>
            </a:r>
            <a:r>
              <a:rPr lang="en-US" b="1"/>
              <a:t>(ORAL)</a:t>
            </a:r>
            <a:r>
              <a:rPr lang="en-US"/>
              <a:t> </a:t>
            </a:r>
            <a:endParaRPr lang="fa-IR"/>
          </a:p>
          <a:p>
            <a:pPr>
              <a:buFontTx/>
              <a:buNone/>
            </a:pPr>
            <a:r>
              <a:rPr lang="fa-IR" b="1">
                <a:solidFill>
                  <a:srgbClr val="0000FF"/>
                </a:solidFill>
                <a:effectLst>
                  <a:outerShdw blurRad="38100" dist="38100" dir="2700000" algn="tl">
                    <a:srgbClr val="000000"/>
                  </a:outerShdw>
                </a:effectLst>
              </a:rPr>
              <a:t>2- مرحله مقعدی</a:t>
            </a:r>
            <a:r>
              <a:rPr lang="en-US" b="1">
                <a:solidFill>
                  <a:srgbClr val="0000FF"/>
                </a:solidFill>
                <a:effectLst>
                  <a:outerShdw blurRad="38100" dist="38100" dir="2700000" algn="tl">
                    <a:srgbClr val="000000"/>
                  </a:outerShdw>
                </a:effectLst>
              </a:rPr>
              <a:t> </a:t>
            </a:r>
            <a:r>
              <a:rPr lang="fa-IR" b="1">
                <a:solidFill>
                  <a:srgbClr val="0000FF"/>
                </a:solidFill>
                <a:effectLst>
                  <a:outerShdw blurRad="38100" dist="38100" dir="2700000" algn="tl">
                    <a:srgbClr val="000000"/>
                  </a:outerShdw>
                </a:effectLst>
              </a:rPr>
              <a:t>(18 ماهگی تا 3 سالگی):</a:t>
            </a:r>
            <a:r>
              <a:rPr lang="fa-IR" b="1"/>
              <a:t>دفع و نگهداری مدفوع منبع اصلی لذت جویی کودک است.</a:t>
            </a:r>
            <a:r>
              <a:rPr lang="en-US" b="1"/>
              <a:t>(ANAL)</a:t>
            </a:r>
            <a:r>
              <a:rPr lang="en-US"/>
              <a:t> </a:t>
            </a:r>
            <a:endParaRPr lang="fa-IR"/>
          </a:p>
        </p:txBody>
      </p:sp>
      <p:pic>
        <p:nvPicPr>
          <p:cNvPr id="1638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1" nodeType="clickEffect">
                                  <p:stCondLst>
                                    <p:cond delay="0"/>
                                  </p:stCondLst>
                                  <p:iterate type="lt">
                                    <p:tmPct val="10000"/>
                                  </p:iterate>
                                  <p:childTnLst>
                                    <p:animScale>
                                      <p:cBhvr>
                                        <p:cTn id="6" dur="250" autoRev="1" fill="hold">
                                          <p:stCondLst>
                                            <p:cond delay="0"/>
                                          </p:stCondLst>
                                        </p:cTn>
                                        <p:tgtEl>
                                          <p:spTgt spid="16387">
                                            <p:txEl>
                                              <p:pRg st="0" end="0"/>
                                            </p:txEl>
                                          </p:spTgt>
                                        </p:tgtEl>
                                      </p:cBhvr>
                                      <p:to x="80000" y="100000"/>
                                    </p:animScale>
                                    <p:anim by="(#ppt_w*0.10)" calcmode="lin" valueType="num">
                                      <p:cBhvr>
                                        <p:cTn id="7" dur="250" autoRev="1" fill="hold">
                                          <p:stCondLst>
                                            <p:cond delay="0"/>
                                          </p:stCondLst>
                                        </p:cTn>
                                        <p:tgtEl>
                                          <p:spTgt spid="16387">
                                            <p:txEl>
                                              <p:pRg st="0" end="0"/>
                                            </p:txEl>
                                          </p:spTgt>
                                        </p:tgtEl>
                                        <p:attrNameLst>
                                          <p:attrName>ppt_x</p:attrName>
                                        </p:attrNameLst>
                                      </p:cBhvr>
                                    </p:anim>
                                    <p:anim by="(-#ppt_w*0.10)" calcmode="lin" valueType="num">
                                      <p:cBhvr>
                                        <p:cTn id="8" dur="250" autoRev="1" fill="hold">
                                          <p:stCondLst>
                                            <p:cond delay="0"/>
                                          </p:stCondLst>
                                        </p:cTn>
                                        <p:tgtEl>
                                          <p:spTgt spid="16387">
                                            <p:txEl>
                                              <p:pRg st="0" end="0"/>
                                            </p:txEl>
                                          </p:spTgt>
                                        </p:tgtEl>
                                        <p:attrNameLst>
                                          <p:attrName>ppt_y</p:attrName>
                                        </p:attrNameLst>
                                      </p:cBhvr>
                                    </p:anim>
                                    <p:animRot by="-480000">
                                      <p:cBhvr>
                                        <p:cTn id="9" dur="250" autoRev="1" fill="hold">
                                          <p:stCondLst>
                                            <p:cond delay="0"/>
                                          </p:stCondLst>
                                        </p:cTn>
                                        <p:tgtEl>
                                          <p:spTgt spid="16387">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1" nodeType="clickEffect">
                                  <p:stCondLst>
                                    <p:cond delay="0"/>
                                  </p:stCondLst>
                                  <p:iterate type="lt">
                                    <p:tmPct val="10000"/>
                                  </p:iterate>
                                  <p:childTnLst>
                                    <p:animScale>
                                      <p:cBhvr>
                                        <p:cTn id="13" dur="250" autoRev="1" fill="hold">
                                          <p:stCondLst>
                                            <p:cond delay="0"/>
                                          </p:stCondLst>
                                        </p:cTn>
                                        <p:tgtEl>
                                          <p:spTgt spid="16387">
                                            <p:txEl>
                                              <p:pRg st="1" end="1"/>
                                            </p:txEl>
                                          </p:spTgt>
                                        </p:tgtEl>
                                      </p:cBhvr>
                                      <p:to x="80000" y="100000"/>
                                    </p:animScale>
                                    <p:anim by="(#ppt_w*0.10)" calcmode="lin" valueType="num">
                                      <p:cBhvr>
                                        <p:cTn id="14" dur="250" autoRev="1" fill="hold">
                                          <p:stCondLst>
                                            <p:cond delay="0"/>
                                          </p:stCondLst>
                                        </p:cTn>
                                        <p:tgtEl>
                                          <p:spTgt spid="16387">
                                            <p:txEl>
                                              <p:pRg st="1" end="1"/>
                                            </p:txEl>
                                          </p:spTgt>
                                        </p:tgtEl>
                                        <p:attrNameLst>
                                          <p:attrName>ppt_x</p:attrName>
                                        </p:attrNameLst>
                                      </p:cBhvr>
                                    </p:anim>
                                    <p:anim by="(-#ppt_w*0.10)" calcmode="lin" valueType="num">
                                      <p:cBhvr>
                                        <p:cTn id="15" dur="250" autoRev="1" fill="hold">
                                          <p:stCondLst>
                                            <p:cond delay="0"/>
                                          </p:stCondLst>
                                        </p:cTn>
                                        <p:tgtEl>
                                          <p:spTgt spid="16387">
                                            <p:txEl>
                                              <p:pRg st="1" end="1"/>
                                            </p:txEl>
                                          </p:spTgt>
                                        </p:tgtEl>
                                        <p:attrNameLst>
                                          <p:attrName>ppt_y</p:attrName>
                                        </p:attrNameLst>
                                      </p:cBhvr>
                                    </p:anim>
                                    <p:animRot by="-480000">
                                      <p:cBhvr>
                                        <p:cTn id="16" dur="250" autoRev="1" fill="hold">
                                          <p:stCondLst>
                                            <p:cond delay="0"/>
                                          </p:stCondLst>
                                        </p:cTn>
                                        <p:tgtEl>
                                          <p:spTgt spid="16387">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grpId="1" nodeType="clickEffect">
                                  <p:stCondLst>
                                    <p:cond delay="0"/>
                                  </p:stCondLst>
                                  <p:iterate type="lt">
                                    <p:tmPct val="10000"/>
                                  </p:iterate>
                                  <p:childTnLst>
                                    <p:animScale>
                                      <p:cBhvr>
                                        <p:cTn id="20" dur="250" autoRev="1" fill="hold">
                                          <p:stCondLst>
                                            <p:cond delay="0"/>
                                          </p:stCondLst>
                                        </p:cTn>
                                        <p:tgtEl>
                                          <p:spTgt spid="16387">
                                            <p:txEl>
                                              <p:pRg st="2" end="2"/>
                                            </p:txEl>
                                          </p:spTgt>
                                        </p:tgtEl>
                                      </p:cBhvr>
                                      <p:to x="80000" y="100000"/>
                                    </p:animScale>
                                    <p:anim by="(#ppt_w*0.10)" calcmode="lin" valueType="num">
                                      <p:cBhvr>
                                        <p:cTn id="21" dur="250" autoRev="1" fill="hold">
                                          <p:stCondLst>
                                            <p:cond delay="0"/>
                                          </p:stCondLst>
                                        </p:cTn>
                                        <p:tgtEl>
                                          <p:spTgt spid="16387">
                                            <p:txEl>
                                              <p:pRg st="2" end="2"/>
                                            </p:txEl>
                                          </p:spTgt>
                                        </p:tgtEl>
                                        <p:attrNameLst>
                                          <p:attrName>ppt_x</p:attrName>
                                        </p:attrNameLst>
                                      </p:cBhvr>
                                    </p:anim>
                                    <p:anim by="(-#ppt_w*0.10)" calcmode="lin" valueType="num">
                                      <p:cBhvr>
                                        <p:cTn id="22" dur="250" autoRev="1" fill="hold">
                                          <p:stCondLst>
                                            <p:cond delay="0"/>
                                          </p:stCondLst>
                                        </p:cTn>
                                        <p:tgtEl>
                                          <p:spTgt spid="16387">
                                            <p:txEl>
                                              <p:pRg st="2" end="2"/>
                                            </p:txEl>
                                          </p:spTgt>
                                        </p:tgtEl>
                                        <p:attrNameLst>
                                          <p:attrName>ppt_y</p:attrName>
                                        </p:attrNameLst>
                                      </p:cBhvr>
                                    </p:anim>
                                    <p:animRot by="-480000">
                                      <p:cBhvr>
                                        <p:cTn id="23" dur="250" autoRev="1" fill="hold">
                                          <p:stCondLst>
                                            <p:cond delay="0"/>
                                          </p:stCondLst>
                                        </p:cTn>
                                        <p:tgtEl>
                                          <p:spTgt spid="16387">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6" presetClass="emph" presetSubtype="0" fill="hold" grpId="1" nodeType="clickEffect">
                                  <p:stCondLst>
                                    <p:cond delay="0"/>
                                  </p:stCondLst>
                                  <p:iterate type="lt">
                                    <p:tmPct val="10000"/>
                                  </p:iterate>
                                  <p:childTnLst>
                                    <p:animScale>
                                      <p:cBhvr>
                                        <p:cTn id="27" dur="250" autoRev="1" fill="hold">
                                          <p:stCondLst>
                                            <p:cond delay="0"/>
                                          </p:stCondLst>
                                        </p:cTn>
                                        <p:tgtEl>
                                          <p:spTgt spid="16387">
                                            <p:txEl>
                                              <p:pRg st="3" end="3"/>
                                            </p:txEl>
                                          </p:spTgt>
                                        </p:tgtEl>
                                      </p:cBhvr>
                                      <p:to x="80000" y="100000"/>
                                    </p:animScale>
                                    <p:anim by="(#ppt_w*0.10)" calcmode="lin" valueType="num">
                                      <p:cBhvr>
                                        <p:cTn id="28" dur="250" autoRev="1" fill="hold">
                                          <p:stCondLst>
                                            <p:cond delay="0"/>
                                          </p:stCondLst>
                                        </p:cTn>
                                        <p:tgtEl>
                                          <p:spTgt spid="16387">
                                            <p:txEl>
                                              <p:pRg st="3" end="3"/>
                                            </p:txEl>
                                          </p:spTgt>
                                        </p:tgtEl>
                                        <p:attrNameLst>
                                          <p:attrName>ppt_x</p:attrName>
                                        </p:attrNameLst>
                                      </p:cBhvr>
                                    </p:anim>
                                    <p:anim by="(-#ppt_w*0.10)" calcmode="lin" valueType="num">
                                      <p:cBhvr>
                                        <p:cTn id="29" dur="250" autoRev="1" fill="hold">
                                          <p:stCondLst>
                                            <p:cond delay="0"/>
                                          </p:stCondLst>
                                        </p:cTn>
                                        <p:tgtEl>
                                          <p:spTgt spid="16387">
                                            <p:txEl>
                                              <p:pRg st="3" end="3"/>
                                            </p:txEl>
                                          </p:spTgt>
                                        </p:tgtEl>
                                        <p:attrNameLst>
                                          <p:attrName>ppt_y</p:attrName>
                                        </p:attrNameLst>
                                      </p:cBhvr>
                                    </p:anim>
                                    <p:animRot by="-480000">
                                      <p:cBhvr>
                                        <p:cTn id="30" dur="250" autoRev="1" fill="hold">
                                          <p:stCondLst>
                                            <p:cond delay="0"/>
                                          </p:stCondLst>
                                        </p:cTn>
                                        <p:tgtEl>
                                          <p:spTgt spid="1638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323850" y="1268413"/>
            <a:ext cx="8697913" cy="3673475"/>
          </a:xfrm>
        </p:spPr>
        <p:txBody>
          <a:bodyPr/>
          <a:lstStyle/>
          <a:p>
            <a:pPr>
              <a:buFontTx/>
              <a:buNone/>
            </a:pPr>
            <a:r>
              <a:rPr lang="fa-IR" b="1">
                <a:solidFill>
                  <a:srgbClr val="0000FF"/>
                </a:solidFill>
                <a:effectLst>
                  <a:outerShdw blurRad="38100" dist="38100" dir="2700000" algn="tl">
                    <a:srgbClr val="C0C0C0"/>
                  </a:outerShdw>
                </a:effectLst>
              </a:rPr>
              <a:t>3- مرحله احلیلی</a:t>
            </a:r>
            <a:r>
              <a:rPr lang="en-US" b="1">
                <a:solidFill>
                  <a:srgbClr val="0000FF"/>
                </a:solidFill>
                <a:effectLst>
                  <a:outerShdw blurRad="38100" dist="38100" dir="2700000" algn="tl">
                    <a:srgbClr val="C0C0C0"/>
                  </a:outerShdw>
                </a:effectLst>
              </a:rPr>
              <a:t> </a:t>
            </a:r>
            <a:r>
              <a:rPr lang="fa-IR" b="1">
                <a:solidFill>
                  <a:srgbClr val="0000FF"/>
                </a:solidFill>
                <a:effectLst>
                  <a:outerShdw blurRad="38100" dist="38100" dir="2700000" algn="tl">
                    <a:srgbClr val="C0C0C0"/>
                  </a:outerShdw>
                </a:effectLst>
              </a:rPr>
              <a:t>(3 تا 6سالگی):</a:t>
            </a:r>
            <a:r>
              <a:rPr lang="fa-IR" b="1"/>
              <a:t>حداکثر ارضا در ناحیه تناسلی است.</a:t>
            </a:r>
            <a:r>
              <a:rPr lang="en-US" b="1"/>
              <a:t>(PHALIC)</a:t>
            </a:r>
            <a:r>
              <a:rPr lang="en-US"/>
              <a:t> </a:t>
            </a:r>
            <a:endParaRPr lang="fa-IR"/>
          </a:p>
          <a:p>
            <a:pPr>
              <a:buFontTx/>
              <a:buNone/>
            </a:pPr>
            <a:r>
              <a:rPr lang="fa-IR" b="1">
                <a:solidFill>
                  <a:srgbClr val="0000FF"/>
                </a:solidFill>
                <a:effectLst>
                  <a:outerShdw blurRad="38100" dist="38100" dir="2700000" algn="tl">
                    <a:srgbClr val="C0C0C0"/>
                  </a:outerShdw>
                </a:effectLst>
              </a:rPr>
              <a:t>4- مرحله نهفتگی</a:t>
            </a:r>
            <a:r>
              <a:rPr lang="en-US" b="1">
                <a:solidFill>
                  <a:srgbClr val="0000FF"/>
                </a:solidFill>
                <a:effectLst>
                  <a:outerShdw blurRad="38100" dist="38100" dir="2700000" algn="tl">
                    <a:srgbClr val="C0C0C0"/>
                  </a:outerShdw>
                </a:effectLst>
              </a:rPr>
              <a:t> </a:t>
            </a:r>
            <a:r>
              <a:rPr lang="fa-IR" b="1">
                <a:solidFill>
                  <a:srgbClr val="0000FF"/>
                </a:solidFill>
                <a:effectLst>
                  <a:outerShdw blurRad="38100" dist="38100" dir="2700000" algn="tl">
                    <a:srgbClr val="C0C0C0"/>
                  </a:outerShdw>
                </a:effectLst>
              </a:rPr>
              <a:t>(6 تا 12 سالگی):</a:t>
            </a:r>
            <a:r>
              <a:rPr lang="fa-IR" b="1"/>
              <a:t>این مرحله تکانه های نهاد نقش عمده ای در بر انگیختن نهاد ندارند.</a:t>
            </a:r>
            <a:r>
              <a:rPr lang="en-US"/>
              <a:t> (LATANCY)</a:t>
            </a:r>
            <a:endParaRPr lang="fa-IR"/>
          </a:p>
          <a:p>
            <a:pPr>
              <a:buFontTx/>
              <a:buNone/>
            </a:pPr>
            <a:r>
              <a:rPr lang="fa-IR" b="1">
                <a:solidFill>
                  <a:srgbClr val="0000FF"/>
                </a:solidFill>
                <a:effectLst>
                  <a:outerShdw blurRad="38100" dist="38100" dir="2700000" algn="tl">
                    <a:srgbClr val="C0C0C0"/>
                  </a:outerShdw>
                </a:effectLst>
              </a:rPr>
              <a:t>5-مرحله تناسلی ( بزرگسالی ):</a:t>
            </a:r>
            <a:r>
              <a:rPr lang="fa-IR" b="1"/>
              <a:t> تمایل به جنس مخالف.</a:t>
            </a:r>
            <a:r>
              <a:rPr lang="en-US"/>
              <a:t> (GENITAL)</a:t>
            </a:r>
          </a:p>
        </p:txBody>
      </p:sp>
      <p:pic>
        <p:nvPicPr>
          <p:cNvPr id="18739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187394">
                                            <p:txEl>
                                              <p:pRg st="0" end="0"/>
                                            </p:txEl>
                                          </p:spTgt>
                                        </p:tgtEl>
                                      </p:cBhvr>
                                      <p:to x="80000" y="100000"/>
                                    </p:animScale>
                                    <p:anim by="(#ppt_w*0.10)" calcmode="lin" valueType="num">
                                      <p:cBhvr>
                                        <p:cTn id="7" dur="250" autoRev="1" fill="hold">
                                          <p:stCondLst>
                                            <p:cond delay="0"/>
                                          </p:stCondLst>
                                        </p:cTn>
                                        <p:tgtEl>
                                          <p:spTgt spid="187394">
                                            <p:txEl>
                                              <p:pRg st="0" end="0"/>
                                            </p:txEl>
                                          </p:spTgt>
                                        </p:tgtEl>
                                        <p:attrNameLst>
                                          <p:attrName>ppt_x</p:attrName>
                                        </p:attrNameLst>
                                      </p:cBhvr>
                                    </p:anim>
                                    <p:anim by="(-#ppt_w*0.10)" calcmode="lin" valueType="num">
                                      <p:cBhvr>
                                        <p:cTn id="8" dur="250" autoRev="1" fill="hold">
                                          <p:stCondLst>
                                            <p:cond delay="0"/>
                                          </p:stCondLst>
                                        </p:cTn>
                                        <p:tgtEl>
                                          <p:spTgt spid="187394">
                                            <p:txEl>
                                              <p:pRg st="0" end="0"/>
                                            </p:txEl>
                                          </p:spTgt>
                                        </p:tgtEl>
                                        <p:attrNameLst>
                                          <p:attrName>ppt_y</p:attrName>
                                        </p:attrNameLst>
                                      </p:cBhvr>
                                    </p:anim>
                                    <p:animRot by="-480000">
                                      <p:cBhvr>
                                        <p:cTn id="9" dur="250" autoRev="1" fill="hold">
                                          <p:stCondLst>
                                            <p:cond delay="0"/>
                                          </p:stCondLst>
                                        </p:cTn>
                                        <p:tgtEl>
                                          <p:spTgt spid="187394">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0" nodeType="clickEffect">
                                  <p:stCondLst>
                                    <p:cond delay="0"/>
                                  </p:stCondLst>
                                  <p:iterate type="lt">
                                    <p:tmPct val="10000"/>
                                  </p:iterate>
                                  <p:childTnLst>
                                    <p:animScale>
                                      <p:cBhvr>
                                        <p:cTn id="13" dur="250" autoRev="1" fill="hold">
                                          <p:stCondLst>
                                            <p:cond delay="0"/>
                                          </p:stCondLst>
                                        </p:cTn>
                                        <p:tgtEl>
                                          <p:spTgt spid="187394">
                                            <p:txEl>
                                              <p:pRg st="1" end="1"/>
                                            </p:txEl>
                                          </p:spTgt>
                                        </p:tgtEl>
                                      </p:cBhvr>
                                      <p:to x="80000" y="100000"/>
                                    </p:animScale>
                                    <p:anim by="(#ppt_w*0.10)" calcmode="lin" valueType="num">
                                      <p:cBhvr>
                                        <p:cTn id="14" dur="250" autoRev="1" fill="hold">
                                          <p:stCondLst>
                                            <p:cond delay="0"/>
                                          </p:stCondLst>
                                        </p:cTn>
                                        <p:tgtEl>
                                          <p:spTgt spid="187394">
                                            <p:txEl>
                                              <p:pRg st="1" end="1"/>
                                            </p:txEl>
                                          </p:spTgt>
                                        </p:tgtEl>
                                        <p:attrNameLst>
                                          <p:attrName>ppt_x</p:attrName>
                                        </p:attrNameLst>
                                      </p:cBhvr>
                                    </p:anim>
                                    <p:anim by="(-#ppt_w*0.10)" calcmode="lin" valueType="num">
                                      <p:cBhvr>
                                        <p:cTn id="15" dur="250" autoRev="1" fill="hold">
                                          <p:stCondLst>
                                            <p:cond delay="0"/>
                                          </p:stCondLst>
                                        </p:cTn>
                                        <p:tgtEl>
                                          <p:spTgt spid="187394">
                                            <p:txEl>
                                              <p:pRg st="1" end="1"/>
                                            </p:txEl>
                                          </p:spTgt>
                                        </p:tgtEl>
                                        <p:attrNameLst>
                                          <p:attrName>ppt_y</p:attrName>
                                        </p:attrNameLst>
                                      </p:cBhvr>
                                    </p:anim>
                                    <p:animRot by="-480000">
                                      <p:cBhvr>
                                        <p:cTn id="16" dur="250" autoRev="1" fill="hold">
                                          <p:stCondLst>
                                            <p:cond delay="0"/>
                                          </p:stCondLst>
                                        </p:cTn>
                                        <p:tgtEl>
                                          <p:spTgt spid="187394">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grpId="0" nodeType="clickEffect">
                                  <p:stCondLst>
                                    <p:cond delay="0"/>
                                  </p:stCondLst>
                                  <p:iterate type="lt">
                                    <p:tmPct val="10000"/>
                                  </p:iterate>
                                  <p:childTnLst>
                                    <p:animScale>
                                      <p:cBhvr>
                                        <p:cTn id="20" dur="250" autoRev="1" fill="hold">
                                          <p:stCondLst>
                                            <p:cond delay="0"/>
                                          </p:stCondLst>
                                        </p:cTn>
                                        <p:tgtEl>
                                          <p:spTgt spid="187394">
                                            <p:txEl>
                                              <p:pRg st="2" end="2"/>
                                            </p:txEl>
                                          </p:spTgt>
                                        </p:tgtEl>
                                      </p:cBhvr>
                                      <p:to x="80000" y="100000"/>
                                    </p:animScale>
                                    <p:anim by="(#ppt_w*0.10)" calcmode="lin" valueType="num">
                                      <p:cBhvr>
                                        <p:cTn id="21" dur="250" autoRev="1" fill="hold">
                                          <p:stCondLst>
                                            <p:cond delay="0"/>
                                          </p:stCondLst>
                                        </p:cTn>
                                        <p:tgtEl>
                                          <p:spTgt spid="187394">
                                            <p:txEl>
                                              <p:pRg st="2" end="2"/>
                                            </p:txEl>
                                          </p:spTgt>
                                        </p:tgtEl>
                                        <p:attrNameLst>
                                          <p:attrName>ppt_x</p:attrName>
                                        </p:attrNameLst>
                                      </p:cBhvr>
                                    </p:anim>
                                    <p:anim by="(-#ppt_w*0.10)" calcmode="lin" valueType="num">
                                      <p:cBhvr>
                                        <p:cTn id="22" dur="250" autoRev="1" fill="hold">
                                          <p:stCondLst>
                                            <p:cond delay="0"/>
                                          </p:stCondLst>
                                        </p:cTn>
                                        <p:tgtEl>
                                          <p:spTgt spid="187394">
                                            <p:txEl>
                                              <p:pRg st="2" end="2"/>
                                            </p:txEl>
                                          </p:spTgt>
                                        </p:tgtEl>
                                        <p:attrNameLst>
                                          <p:attrName>ppt_y</p:attrName>
                                        </p:attrNameLst>
                                      </p:cBhvr>
                                    </p:anim>
                                    <p:animRot by="-480000">
                                      <p:cBhvr>
                                        <p:cTn id="23" dur="250" autoRev="1" fill="hold">
                                          <p:stCondLst>
                                            <p:cond delay="0"/>
                                          </p:stCondLst>
                                        </p:cTn>
                                        <p:tgtEl>
                                          <p:spTgt spid="18739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7412"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17416" name="Rectangle 8"/>
          <p:cNvSpPr>
            <a:spLocks noGrp="1" noChangeArrowheads="1"/>
          </p:cNvSpPr>
          <p:nvPr>
            <p:ph type="body" idx="1"/>
          </p:nvPr>
        </p:nvSpPr>
        <p:spPr>
          <a:xfrm>
            <a:off x="2124075" y="620713"/>
            <a:ext cx="6840538" cy="2087562"/>
          </a:xfrm>
          <a:noFill/>
          <a:ln/>
        </p:spPr>
        <p:txBody>
          <a:bodyPr/>
          <a:lstStyle/>
          <a:p>
            <a:r>
              <a:rPr lang="fa-IR" sz="3600" b="1">
                <a:solidFill>
                  <a:srgbClr val="FF0000"/>
                </a:solidFill>
              </a:rPr>
              <a:t>تثبیت در مراحل و عوارض آن</a:t>
            </a:r>
          </a:p>
          <a:p>
            <a:r>
              <a:rPr lang="fa-IR" sz="2800" b="1"/>
              <a:t>- </a:t>
            </a:r>
            <a:r>
              <a:rPr lang="fa-IR" b="1">
                <a:solidFill>
                  <a:srgbClr val="336600"/>
                </a:solidFill>
              </a:rPr>
              <a:t>عقده اودیپ و الکترا</a:t>
            </a:r>
          </a:p>
          <a:p>
            <a:r>
              <a:rPr lang="fa-IR" sz="2800">
                <a:solidFill>
                  <a:schemeClr val="accent2"/>
                </a:solidFill>
              </a:rPr>
              <a:t> </a:t>
            </a:r>
            <a:r>
              <a:rPr lang="fa-IR" sz="2800" b="1">
                <a:solidFill>
                  <a:schemeClr val="accent2"/>
                </a:solidFill>
              </a:rPr>
              <a:t>- </a:t>
            </a:r>
            <a:r>
              <a:rPr lang="fa-IR" b="1">
                <a:solidFill>
                  <a:schemeClr val="accent2"/>
                </a:solidFill>
              </a:rPr>
              <a:t>اضطراب واقعی و اضطراب روان رنجور</a:t>
            </a:r>
            <a:endParaRPr lang="en-US" b="1">
              <a:solidFill>
                <a:schemeClr val="accent2"/>
              </a:solidFill>
            </a:endParaRPr>
          </a:p>
        </p:txBody>
      </p:sp>
      <p:pic>
        <p:nvPicPr>
          <p:cNvPr id="17417" name="Picture 9" descr="abno"/>
          <p:cNvPicPr>
            <a:picLocks noChangeAspect="1" noChangeArrowheads="1"/>
          </p:cNvPicPr>
          <p:nvPr/>
        </p:nvPicPr>
        <p:blipFill>
          <a:blip r:embed="rId4"/>
          <a:srcRect/>
          <a:stretch>
            <a:fillRect/>
          </a:stretch>
        </p:blipFill>
        <p:spPr bwMode="auto">
          <a:xfrm>
            <a:off x="1403350" y="2625725"/>
            <a:ext cx="5656263" cy="4119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17417"/>
                                        </p:tgtEl>
                                        <p:attrNameLst>
                                          <p:attrName>style.color</p:attrName>
                                        </p:attrNameLst>
                                      </p:cBhvr>
                                      <p:to>
                                        <a:schemeClr val="accent2"/>
                                      </p:to>
                                    </p:animClr>
                                    <p:animClr clrSpc="rgb" dir="cw">
                                      <p:cBhvr>
                                        <p:cTn id="7" dur="100" fill="hold"/>
                                        <p:tgtEl>
                                          <p:spTgt spid="17417"/>
                                        </p:tgtEl>
                                        <p:attrNameLst>
                                          <p:attrName>fillcolor</p:attrName>
                                        </p:attrNameLst>
                                      </p:cBhvr>
                                      <p:to>
                                        <a:schemeClr val="accent2"/>
                                      </p:to>
                                    </p:animClr>
                                    <p:set>
                                      <p:cBhvr>
                                        <p:cTn id="8" dur="100" fill="hold"/>
                                        <p:tgtEl>
                                          <p:spTgt spid="17417"/>
                                        </p:tgtEl>
                                        <p:attrNameLst>
                                          <p:attrName>fill.type</p:attrName>
                                        </p:attrNameLst>
                                      </p:cBhvr>
                                      <p:to>
                                        <p:strVal val="solid"/>
                                      </p:to>
                                    </p:set>
                                    <p:set>
                                      <p:cBhvr>
                                        <p:cTn id="9" dur="100" fill="hold"/>
                                        <p:tgtEl>
                                          <p:spTgt spid="17417"/>
                                        </p:tgtEl>
                                        <p:attrNameLst>
                                          <p:attrName>fill.on</p:attrName>
                                        </p:attrNameLst>
                                      </p:cBhvr>
                                      <p:to>
                                        <p:strVal val="true"/>
                                      </p:to>
                                    </p:set>
                                    <p:animRot by="120000">
                                      <p:cBhvr>
                                        <p:cTn id="10" dur="100" fill="hold">
                                          <p:stCondLst>
                                            <p:cond delay="0"/>
                                          </p:stCondLst>
                                        </p:cTn>
                                        <p:tgtEl>
                                          <p:spTgt spid="17417"/>
                                        </p:tgtEl>
                                        <p:attrNameLst>
                                          <p:attrName>r</p:attrName>
                                        </p:attrNameLst>
                                      </p:cBhvr>
                                    </p:animRot>
                                    <p:animRot by="-240000">
                                      <p:cBhvr>
                                        <p:cTn id="11" dur="200" fill="hold">
                                          <p:stCondLst>
                                            <p:cond delay="200"/>
                                          </p:stCondLst>
                                        </p:cTn>
                                        <p:tgtEl>
                                          <p:spTgt spid="17417"/>
                                        </p:tgtEl>
                                        <p:attrNameLst>
                                          <p:attrName>r</p:attrName>
                                        </p:attrNameLst>
                                      </p:cBhvr>
                                    </p:animRot>
                                    <p:animRot by="240000">
                                      <p:cBhvr>
                                        <p:cTn id="12" dur="200" fill="hold">
                                          <p:stCondLst>
                                            <p:cond delay="400"/>
                                          </p:stCondLst>
                                        </p:cTn>
                                        <p:tgtEl>
                                          <p:spTgt spid="17417"/>
                                        </p:tgtEl>
                                        <p:attrNameLst>
                                          <p:attrName>r</p:attrName>
                                        </p:attrNameLst>
                                      </p:cBhvr>
                                    </p:animRot>
                                    <p:animRot by="-240000">
                                      <p:cBhvr>
                                        <p:cTn id="13" dur="200" fill="hold">
                                          <p:stCondLst>
                                            <p:cond delay="600"/>
                                          </p:stCondLst>
                                        </p:cTn>
                                        <p:tgtEl>
                                          <p:spTgt spid="17417"/>
                                        </p:tgtEl>
                                        <p:attrNameLst>
                                          <p:attrName>r</p:attrName>
                                        </p:attrNameLst>
                                      </p:cBhvr>
                                    </p:animRot>
                                    <p:animRot by="120000">
                                      <p:cBhvr>
                                        <p:cTn id="14" dur="200" fill="hold">
                                          <p:stCondLst>
                                            <p:cond delay="800"/>
                                          </p:stCondLst>
                                        </p:cTn>
                                        <p:tgtEl>
                                          <p:spTgt spid="1741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6">
                                            <p:txEl>
                                              <p:pRg st="0" end="0"/>
                                            </p:txEl>
                                          </p:spTgt>
                                        </p:tgtEl>
                                        <p:attrNameLst>
                                          <p:attrName>style.visibility</p:attrName>
                                        </p:attrNameLst>
                                      </p:cBhvr>
                                      <p:to>
                                        <p:strVal val="visible"/>
                                      </p:to>
                                    </p:set>
                                    <p:anim calcmode="lin" valueType="num">
                                      <p:cBhvr additive="base">
                                        <p:cTn id="19" dur="500" fill="hold"/>
                                        <p:tgtEl>
                                          <p:spTgt spid="174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6">
                                            <p:txEl>
                                              <p:pRg st="1" end="1"/>
                                            </p:txEl>
                                          </p:spTgt>
                                        </p:tgtEl>
                                        <p:attrNameLst>
                                          <p:attrName>style.visibility</p:attrName>
                                        </p:attrNameLst>
                                      </p:cBhvr>
                                      <p:to>
                                        <p:strVal val="visible"/>
                                      </p:to>
                                    </p:set>
                                    <p:anim calcmode="lin" valueType="num">
                                      <p:cBhvr additive="base">
                                        <p:cTn id="25" dur="500" fill="hold"/>
                                        <p:tgtEl>
                                          <p:spTgt spid="174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6">
                                            <p:txEl>
                                              <p:pRg st="2" end="2"/>
                                            </p:txEl>
                                          </p:spTgt>
                                        </p:tgtEl>
                                        <p:attrNameLst>
                                          <p:attrName>style.visibility</p:attrName>
                                        </p:attrNameLst>
                                      </p:cBhvr>
                                      <p:to>
                                        <p:strVal val="visible"/>
                                      </p:to>
                                    </p:set>
                                    <p:anim calcmode="lin" valueType="num">
                                      <p:cBhvr additive="base">
                                        <p:cTn id="31" dur="500" fill="hold"/>
                                        <p:tgtEl>
                                          <p:spTgt spid="174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xit" presetSubtype="0" fill="hold" nodeType="clickEffect">
                                  <p:stCondLst>
                                    <p:cond delay="0"/>
                                  </p:stCondLst>
                                  <p:childTnLst>
                                    <p:anim calcmode="lin" valueType="num">
                                      <p:cBhvr>
                                        <p:cTn id="36" dur="1000"/>
                                        <p:tgtEl>
                                          <p:spTgt spid="17417"/>
                                        </p:tgtEl>
                                        <p:attrNameLst>
                                          <p:attrName>ppt_x</p:attrName>
                                        </p:attrNameLst>
                                      </p:cBhvr>
                                      <p:tavLst>
                                        <p:tav tm="0">
                                          <p:val>
                                            <p:strVal val="ppt_x"/>
                                          </p:val>
                                        </p:tav>
                                        <p:tav tm="100000">
                                          <p:val>
                                            <p:strVal val="ppt_x-.2"/>
                                          </p:val>
                                        </p:tav>
                                      </p:tavLst>
                                    </p:anim>
                                    <p:anim calcmode="lin" valueType="num">
                                      <p:cBhvr>
                                        <p:cTn id="37" dur="1000"/>
                                        <p:tgtEl>
                                          <p:spTgt spid="17417"/>
                                        </p:tgtEl>
                                        <p:attrNameLst>
                                          <p:attrName>ppt_y</p:attrName>
                                        </p:attrNameLst>
                                      </p:cBhvr>
                                      <p:tavLst>
                                        <p:tav tm="0">
                                          <p:val>
                                            <p:strVal val="ppt_y"/>
                                          </p:val>
                                        </p:tav>
                                        <p:tav tm="100000">
                                          <p:val>
                                            <p:strVal val="ppt_y"/>
                                          </p:val>
                                        </p:tav>
                                      </p:tavLst>
                                    </p:anim>
                                    <p:animEffect transition="out" filter="fade">
                                      <p:cBhvr>
                                        <p:cTn id="38" dur="1000"/>
                                        <p:tgtEl>
                                          <p:spTgt spid="17417"/>
                                        </p:tgtEl>
                                      </p:cBhvr>
                                    </p:animEffect>
                                    <p:set>
                                      <p:cBhvr>
                                        <p:cTn id="39" dur="1" fill="hold">
                                          <p:stCondLst>
                                            <p:cond delay="999"/>
                                          </p:stCondLst>
                                        </p:cTn>
                                        <p:tgtEl>
                                          <p:spTgt spid="17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50000">
              <a:srgbClr val="FF00FF">
                <a:gamma/>
                <a:tint val="40000"/>
                <a:invGamma/>
              </a:srgbClr>
            </a:gs>
            <a:gs pos="100000">
              <a:srgbClr val="FF00FF"/>
            </a:gs>
          </a:gsLst>
          <a:lin ang="0" scaled="1"/>
        </a:gra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23850" y="115888"/>
            <a:ext cx="8820150" cy="2232025"/>
          </a:xfrm>
        </p:spPr>
        <p:txBody>
          <a:bodyPr/>
          <a:lstStyle/>
          <a:p>
            <a:r>
              <a:rPr lang="fa-IR" sz="3600" b="1">
                <a:solidFill>
                  <a:srgbClr val="FF0000"/>
                </a:solidFill>
                <a:effectLst>
                  <a:outerShdw blurRad="38100" dist="38100" dir="2700000" algn="tl">
                    <a:srgbClr val="000000"/>
                  </a:outerShdw>
                </a:effectLst>
              </a:rPr>
              <a:t>مکانیسم دفاعی : =&gt;</a:t>
            </a:r>
            <a:r>
              <a:rPr lang="fa-IR" b="1">
                <a:effectLst>
                  <a:outerShdw blurRad="38100" dist="38100" dir="2700000" algn="tl">
                    <a:srgbClr val="FFFFFF"/>
                  </a:outerShdw>
                </a:effectLst>
              </a:rPr>
              <a:t> راهبردی ناهشیار برای حفاظت من در برابر اضطراب</a:t>
            </a:r>
            <a:r>
              <a:rPr lang="fa-IR"/>
              <a:t> </a:t>
            </a:r>
          </a:p>
          <a:p>
            <a:r>
              <a:rPr lang="fa-IR" b="1">
                <a:solidFill>
                  <a:srgbClr val="336600"/>
                </a:solidFill>
                <a:effectLst>
                  <a:outerShdw blurRad="38100" dist="38100" dir="2700000" algn="tl">
                    <a:srgbClr val="000000"/>
                  </a:outerShdw>
                </a:effectLst>
              </a:rPr>
              <a:t>اضطراب روان رنجور</a:t>
            </a:r>
            <a:r>
              <a:rPr lang="fa-IR" b="1">
                <a:effectLst>
                  <a:outerShdw blurRad="38100" dist="38100" dir="2700000" algn="tl">
                    <a:srgbClr val="FFFFFF"/>
                  </a:outerShdw>
                </a:effectLst>
              </a:rPr>
              <a:t> را می توان با استفاده از یک مکانیزم دفاعی و تحریف ناهشیار مهار کرد. </a:t>
            </a:r>
            <a:endParaRPr lang="en-US" b="1">
              <a:effectLst>
                <a:outerShdw blurRad="38100" dist="38100" dir="2700000" algn="tl">
                  <a:srgbClr val="FFFFFF"/>
                </a:outerShdw>
              </a:effectLst>
            </a:endParaRPr>
          </a:p>
        </p:txBody>
      </p:sp>
      <p:pic>
        <p:nvPicPr>
          <p:cNvPr id="18438"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18441" name="Picture 9" descr="1132197501N0awyk"/>
          <p:cNvPicPr>
            <a:picLocks noChangeAspect="1" noChangeArrowheads="1"/>
          </p:cNvPicPr>
          <p:nvPr/>
        </p:nvPicPr>
        <p:blipFill>
          <a:blip r:embed="rId3"/>
          <a:srcRect/>
          <a:stretch>
            <a:fillRect/>
          </a:stretch>
        </p:blipFill>
        <p:spPr bwMode="auto">
          <a:xfrm>
            <a:off x="-49213" y="2420938"/>
            <a:ext cx="3995738" cy="4437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1000"/>
                                        <p:tgtEl>
                                          <p:spTgt spid="18435">
                                            <p:txEl>
                                              <p:pRg st="1" end="1"/>
                                            </p:txEl>
                                          </p:spTgt>
                                        </p:tgtEl>
                                      </p:cBhvr>
                                    </p:animEffect>
                                    <p:anim calcmode="lin" valueType="num">
                                      <p:cBhvr>
                                        <p:cTn id="8" dur="1000" fill="hold"/>
                                        <p:tgtEl>
                                          <p:spTgt spid="18435">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18435">
                                            <p:txEl>
                                              <p:pRg st="1" end="1"/>
                                            </p:txEl>
                                          </p:spTgt>
                                        </p:tgtEl>
                                        <p:attrNameLst>
                                          <p:attrName>ppt_h</p:attrName>
                                        </p:attrNameLst>
                                      </p:cBhvr>
                                      <p:tavLst>
                                        <p:tav tm="0">
                                          <p:val>
                                            <p:strVal val="#ppt_h"/>
                                          </p:val>
                                        </p:tav>
                                        <p:tav tm="100000">
                                          <p:val>
                                            <p:strVal val="#ppt_h"/>
                                          </p:val>
                                        </p:tav>
                                      </p:tavLst>
                                    </p:anim>
                                  </p:childTnLst>
                                </p:cTn>
                              </p:par>
                              <p:par>
                                <p:cTn id="10" presetID="35" presetClass="entr" presetSubtype="0" fill="hold" nodeType="withEffect">
                                  <p:stCondLst>
                                    <p:cond delay="0"/>
                                  </p:stCondLst>
                                  <p:childTnLst>
                                    <p:set>
                                      <p:cBhvr>
                                        <p:cTn id="11" dur="1" fill="hold">
                                          <p:stCondLst>
                                            <p:cond delay="0"/>
                                          </p:stCondLst>
                                        </p:cTn>
                                        <p:tgtEl>
                                          <p:spTgt spid="18441"/>
                                        </p:tgtEl>
                                        <p:attrNameLst>
                                          <p:attrName>style.visibility</p:attrName>
                                        </p:attrNameLst>
                                      </p:cBhvr>
                                      <p:to>
                                        <p:strVal val="visible"/>
                                      </p:to>
                                    </p:set>
                                    <p:animEffect transition="in" filter="fade">
                                      <p:cBhvr>
                                        <p:cTn id="12" dur="2000"/>
                                        <p:tgtEl>
                                          <p:spTgt spid="18441"/>
                                        </p:tgtEl>
                                      </p:cBhvr>
                                    </p:animEffect>
                                    <p:anim calcmode="lin" valueType="num">
                                      <p:cBhvr>
                                        <p:cTn id="13" dur="2000" fill="hold"/>
                                        <p:tgtEl>
                                          <p:spTgt spid="18441"/>
                                        </p:tgtEl>
                                        <p:attrNameLst>
                                          <p:attrName>style.rotation</p:attrName>
                                        </p:attrNameLst>
                                      </p:cBhvr>
                                      <p:tavLst>
                                        <p:tav tm="0">
                                          <p:val>
                                            <p:fltVal val="720"/>
                                          </p:val>
                                        </p:tav>
                                        <p:tav tm="100000">
                                          <p:val>
                                            <p:fltVal val="0"/>
                                          </p:val>
                                        </p:tav>
                                      </p:tavLst>
                                    </p:anim>
                                    <p:anim calcmode="lin" valueType="num">
                                      <p:cBhvr>
                                        <p:cTn id="14" dur="2000" fill="hold"/>
                                        <p:tgtEl>
                                          <p:spTgt spid="18441"/>
                                        </p:tgtEl>
                                        <p:attrNameLst>
                                          <p:attrName>ppt_h</p:attrName>
                                        </p:attrNameLst>
                                      </p:cBhvr>
                                      <p:tavLst>
                                        <p:tav tm="0">
                                          <p:val>
                                            <p:fltVal val="0"/>
                                          </p:val>
                                        </p:tav>
                                        <p:tav tm="100000">
                                          <p:val>
                                            <p:strVal val="#ppt_h"/>
                                          </p:val>
                                        </p:tav>
                                      </p:tavLst>
                                    </p:anim>
                                    <p:anim calcmode="lin" valueType="num">
                                      <p:cBhvr>
                                        <p:cTn id="15" dur="2000" fill="hold"/>
                                        <p:tgtEl>
                                          <p:spTgt spid="1844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ChangeArrowheads="1"/>
          </p:cNvSpPr>
          <p:nvPr/>
        </p:nvSpPr>
        <p:spPr bwMode="auto">
          <a:xfrm>
            <a:off x="250825" y="1628775"/>
            <a:ext cx="8497888" cy="2447925"/>
          </a:xfrm>
          <a:prstGeom prst="rect">
            <a:avLst/>
          </a:prstGeom>
          <a:noFill/>
          <a:ln w="9525">
            <a:noFill/>
            <a:miter lim="800000"/>
            <a:headEnd/>
            <a:tailEnd/>
          </a:ln>
          <a:effectLst/>
        </p:spPr>
        <p:txBody>
          <a:bodyPr/>
          <a:lstStyle/>
          <a:p>
            <a:pPr marL="342900" indent="-342900" algn="justLow">
              <a:spcBef>
                <a:spcPct val="20000"/>
              </a:spcBef>
              <a:buFontTx/>
              <a:buChar char="•"/>
            </a:pPr>
            <a:r>
              <a:rPr lang="fa-IR" sz="3200">
                <a:solidFill>
                  <a:srgbClr val="FF0000"/>
                </a:solidFill>
                <a:effectLst>
                  <a:outerShdw blurRad="38100" dist="38100" dir="2700000" algn="tl">
                    <a:srgbClr val="C0C0C0"/>
                  </a:outerShdw>
                </a:effectLst>
              </a:rPr>
              <a:t>آسیب شناسی روانی از دروس مهم و تخصصی رشته روان شناسی به حساب می آید که در امر مشاوره و فعالیتهای کلینیکی وبهداشت روانی برای کارشناسان روان شناسی اهمیت زیادی دارد.</a:t>
            </a:r>
            <a:endParaRPr lang="en-US" sz="3200">
              <a:solidFill>
                <a:srgbClr val="FF0000"/>
              </a:solidFill>
              <a:effectLst>
                <a:outerShdw blurRad="38100" dist="38100" dir="2700000" algn="tl">
                  <a:srgbClr val="C0C0C0"/>
                </a:outerShdw>
              </a:effectLst>
            </a:endParaRPr>
          </a:p>
        </p:txBody>
      </p:sp>
      <p:pic>
        <p:nvPicPr>
          <p:cNvPr id="233477"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9460"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19462" name="Rectangle 6"/>
          <p:cNvSpPr>
            <a:spLocks noChangeArrowheads="1"/>
          </p:cNvSpPr>
          <p:nvPr/>
        </p:nvSpPr>
        <p:spPr bwMode="auto">
          <a:xfrm>
            <a:off x="0" y="476250"/>
            <a:ext cx="8748713" cy="5976938"/>
          </a:xfrm>
          <a:prstGeom prst="rect">
            <a:avLst/>
          </a:prstGeom>
          <a:noFill/>
          <a:ln w="9525">
            <a:noFill/>
            <a:miter lim="800000"/>
            <a:headEnd/>
            <a:tailEnd/>
          </a:ln>
          <a:effectLst/>
        </p:spPr>
        <p:txBody>
          <a:bodyPr/>
          <a:lstStyle/>
          <a:p>
            <a:pPr marL="342900" indent="-342900">
              <a:spcBef>
                <a:spcPct val="20000"/>
              </a:spcBef>
              <a:buFontTx/>
              <a:buChar char="•"/>
            </a:pPr>
            <a:r>
              <a:rPr lang="fa-IR" sz="3200">
                <a:effectLst>
                  <a:outerShdw blurRad="38100" dist="38100" dir="2700000" algn="tl">
                    <a:srgbClr val="FFFFFF"/>
                  </a:outerShdw>
                </a:effectLst>
              </a:rPr>
              <a:t>- </a:t>
            </a:r>
            <a:r>
              <a:rPr lang="fa-IR" sz="4000">
                <a:solidFill>
                  <a:srgbClr val="336600"/>
                </a:solidFill>
                <a:effectLst>
                  <a:outerShdw blurRad="38100" dist="38100" dir="2700000" algn="tl">
                    <a:srgbClr val="000000"/>
                  </a:outerShdw>
                </a:effectLst>
              </a:rPr>
              <a:t>انواع مکانیسم های دفاعی :</a:t>
            </a:r>
          </a:p>
          <a:p>
            <a:pPr marL="342900" indent="-342900">
              <a:spcBef>
                <a:spcPct val="20000"/>
              </a:spcBef>
              <a:buFontTx/>
              <a:buChar char="•"/>
            </a:pPr>
            <a:r>
              <a:rPr lang="fa-IR" sz="3200">
                <a:solidFill>
                  <a:srgbClr val="3366FF"/>
                </a:solidFill>
                <a:effectLst>
                  <a:outerShdw blurRad="38100" dist="38100" dir="2700000" algn="tl">
                    <a:srgbClr val="000000"/>
                  </a:outerShdw>
                </a:effectLst>
              </a:rPr>
              <a:t> - واپس رانی</a:t>
            </a:r>
            <a:r>
              <a:rPr lang="en-US" sz="3200">
                <a:solidFill>
                  <a:srgbClr val="3366FF"/>
                </a:solidFill>
                <a:effectLst>
                  <a:outerShdw blurRad="38100" dist="38100" dir="2700000" algn="tl">
                    <a:srgbClr val="000000"/>
                  </a:outerShdw>
                </a:effectLst>
              </a:rPr>
              <a:t> (repression)</a:t>
            </a:r>
          </a:p>
          <a:p>
            <a:pPr marL="342900" indent="-342900">
              <a:spcBef>
                <a:spcPct val="20000"/>
              </a:spcBef>
              <a:buFontTx/>
              <a:buChar char="•"/>
            </a:pPr>
            <a:r>
              <a:rPr lang="fa-IR" sz="3200">
                <a:solidFill>
                  <a:schemeClr val="accent2"/>
                </a:solidFill>
                <a:effectLst>
                  <a:outerShdw blurRad="38100" dist="38100" dir="2700000" algn="tl">
                    <a:srgbClr val="000000"/>
                  </a:outerShdw>
                </a:effectLst>
              </a:rPr>
              <a:t>– انکار</a:t>
            </a:r>
            <a:r>
              <a:rPr lang="en-US" sz="3200">
                <a:solidFill>
                  <a:schemeClr val="accent2"/>
                </a:solidFill>
                <a:effectLst>
                  <a:outerShdw blurRad="38100" dist="38100" dir="2700000" algn="tl">
                    <a:srgbClr val="000000"/>
                  </a:outerShdw>
                </a:effectLst>
              </a:rPr>
              <a:t> (denial)</a:t>
            </a:r>
          </a:p>
          <a:p>
            <a:pPr marL="342900" indent="-342900">
              <a:spcBef>
                <a:spcPct val="20000"/>
              </a:spcBef>
              <a:buFontTx/>
              <a:buChar char="•"/>
            </a:pPr>
            <a:r>
              <a:rPr lang="fa-IR" sz="3200">
                <a:solidFill>
                  <a:srgbClr val="3366FF"/>
                </a:solidFill>
                <a:effectLst>
                  <a:outerShdw blurRad="38100" dist="38100" dir="2700000" algn="tl">
                    <a:srgbClr val="000000"/>
                  </a:outerShdw>
                </a:effectLst>
              </a:rPr>
              <a:t>– فرافکنی</a:t>
            </a:r>
            <a:r>
              <a:rPr lang="en-US" sz="3200">
                <a:solidFill>
                  <a:srgbClr val="3366FF"/>
                </a:solidFill>
                <a:effectLst>
                  <a:outerShdw blurRad="38100" dist="38100" dir="2700000" algn="tl">
                    <a:srgbClr val="000000"/>
                  </a:outerShdw>
                </a:effectLst>
              </a:rPr>
              <a:t> (projection)</a:t>
            </a:r>
          </a:p>
          <a:p>
            <a:pPr marL="342900" indent="-342900">
              <a:spcBef>
                <a:spcPct val="20000"/>
              </a:spcBef>
              <a:buFontTx/>
              <a:buChar char="•"/>
            </a:pPr>
            <a:r>
              <a:rPr lang="fa-IR" sz="3200">
                <a:solidFill>
                  <a:schemeClr val="accent2"/>
                </a:solidFill>
                <a:effectLst>
                  <a:outerShdw blurRad="38100" dist="38100" dir="2700000" algn="tl">
                    <a:srgbClr val="000000"/>
                  </a:outerShdw>
                </a:effectLst>
              </a:rPr>
              <a:t>– واکنش وارونه</a:t>
            </a:r>
            <a:r>
              <a:rPr lang="fa-IR" sz="3200" b="0">
                <a:solidFill>
                  <a:schemeClr val="accent2"/>
                </a:solidFill>
                <a:effectLst>
                  <a:outerShdw blurRad="38100" dist="38100" dir="2700000" algn="tl">
                    <a:srgbClr val="000000"/>
                  </a:outerShdw>
                </a:effectLst>
              </a:rPr>
              <a:t> </a:t>
            </a:r>
            <a:r>
              <a:rPr lang="en-US" sz="3200" b="0">
                <a:solidFill>
                  <a:schemeClr val="accent2"/>
                </a:solidFill>
                <a:effectLst>
                  <a:outerShdw blurRad="38100" dist="38100" dir="2700000" algn="tl">
                    <a:srgbClr val="000000"/>
                  </a:outerShdw>
                </a:effectLst>
              </a:rPr>
              <a:t>(reaction formation)</a:t>
            </a:r>
          </a:p>
          <a:p>
            <a:pPr marL="342900" indent="-342900">
              <a:spcBef>
                <a:spcPct val="20000"/>
              </a:spcBef>
              <a:buFontTx/>
              <a:buChar char="•"/>
            </a:pPr>
            <a:r>
              <a:rPr lang="fa-IR" sz="3200">
                <a:solidFill>
                  <a:srgbClr val="3366FF"/>
                </a:solidFill>
                <a:effectLst>
                  <a:outerShdw blurRad="38100" dist="38100" dir="2700000" algn="tl">
                    <a:srgbClr val="000000"/>
                  </a:outerShdw>
                </a:effectLst>
              </a:rPr>
              <a:t>– واپس روی</a:t>
            </a:r>
            <a:r>
              <a:rPr lang="en-US" sz="3200">
                <a:solidFill>
                  <a:srgbClr val="3366FF"/>
                </a:solidFill>
                <a:effectLst>
                  <a:outerShdw blurRad="38100" dist="38100" dir="2700000" algn="tl">
                    <a:srgbClr val="000000"/>
                  </a:outerShdw>
                </a:effectLst>
              </a:rPr>
              <a:t> (regression)</a:t>
            </a:r>
          </a:p>
          <a:p>
            <a:pPr marL="342900" indent="-342900">
              <a:spcBef>
                <a:spcPct val="20000"/>
              </a:spcBef>
              <a:buFontTx/>
              <a:buChar char="•"/>
            </a:pPr>
            <a:r>
              <a:rPr lang="fa-IR" sz="3200">
                <a:solidFill>
                  <a:schemeClr val="accent2"/>
                </a:solidFill>
                <a:effectLst>
                  <a:outerShdw blurRad="38100" dist="38100" dir="2700000" algn="tl">
                    <a:srgbClr val="000000"/>
                  </a:outerShdw>
                </a:effectLst>
              </a:rPr>
              <a:t>– دلیل تراشی</a:t>
            </a:r>
            <a:r>
              <a:rPr lang="en-US" sz="3200" b="0">
                <a:solidFill>
                  <a:schemeClr val="accent2"/>
                </a:solidFill>
                <a:effectLst>
                  <a:outerShdw blurRad="38100" dist="38100" dir="2700000" algn="tl">
                    <a:srgbClr val="000000"/>
                  </a:outerShdw>
                </a:effectLst>
              </a:rPr>
              <a:t> (rationalization)</a:t>
            </a:r>
          </a:p>
          <a:p>
            <a:pPr marL="342900" indent="-342900">
              <a:spcBef>
                <a:spcPct val="20000"/>
              </a:spcBef>
              <a:buFontTx/>
              <a:buChar char="•"/>
            </a:pPr>
            <a:r>
              <a:rPr lang="fa-IR" sz="3200">
                <a:solidFill>
                  <a:srgbClr val="3366FF"/>
                </a:solidFill>
                <a:effectLst>
                  <a:outerShdw blurRad="38100" dist="38100" dir="2700000" algn="tl">
                    <a:srgbClr val="000000"/>
                  </a:outerShdw>
                </a:effectLst>
              </a:rPr>
              <a:t>- جابجایی</a:t>
            </a:r>
            <a:r>
              <a:rPr lang="en-US" sz="3200">
                <a:solidFill>
                  <a:srgbClr val="3366FF"/>
                </a:solidFill>
                <a:effectLst>
                  <a:outerShdw blurRad="38100" dist="38100" dir="2700000" algn="tl">
                    <a:srgbClr val="000000"/>
                  </a:outerShdw>
                </a:effectLst>
              </a:rPr>
              <a:t>(displacment)</a:t>
            </a:r>
          </a:p>
          <a:p>
            <a:pPr marL="342900" indent="-342900">
              <a:spcBef>
                <a:spcPct val="20000"/>
              </a:spcBef>
              <a:buFontTx/>
              <a:buChar char="•"/>
            </a:pPr>
            <a:r>
              <a:rPr lang="fa-IR" sz="3200" b="0">
                <a:solidFill>
                  <a:schemeClr val="accent2"/>
                </a:solidFill>
                <a:effectLst>
                  <a:outerShdw blurRad="38100" dist="38100" dir="2700000" algn="tl">
                    <a:srgbClr val="000000"/>
                  </a:outerShdw>
                </a:effectLst>
              </a:rPr>
              <a:t>- والایش</a:t>
            </a:r>
            <a:r>
              <a:rPr lang="en-US" sz="3200" b="0">
                <a:solidFill>
                  <a:schemeClr val="accent2"/>
                </a:solidFill>
                <a:effectLst>
                  <a:outerShdw blurRad="38100" dist="38100" dir="2700000" algn="tl">
                    <a:srgbClr val="000000"/>
                  </a:outerShdw>
                </a:effectLst>
              </a:rPr>
              <a:t>(sublimation)</a:t>
            </a:r>
          </a:p>
          <a:p>
            <a:pPr marL="342900" indent="-342900">
              <a:spcBef>
                <a:spcPct val="20000"/>
              </a:spcBef>
              <a:buFontTx/>
              <a:buChar char="•"/>
            </a:pPr>
            <a:endParaRPr lang="en-US" sz="3200" b="0">
              <a:solidFill>
                <a:schemeClr val="accent2"/>
              </a:solidFill>
              <a:effectLst>
                <a:outerShdw blurRad="38100" dist="38100" dir="2700000" algn="tl">
                  <a:srgbClr val="000000"/>
                </a:outerShdw>
              </a:effectLst>
            </a:endParaRPr>
          </a:p>
        </p:txBody>
      </p:sp>
      <p:pic>
        <p:nvPicPr>
          <p:cNvPr id="19463" name="Picture 7" descr="ARMLNGTH"/>
          <p:cNvPicPr>
            <a:picLocks noChangeAspect="1" noChangeArrowheads="1"/>
          </p:cNvPicPr>
          <p:nvPr/>
        </p:nvPicPr>
        <p:blipFill>
          <a:blip r:embed="rId4"/>
          <a:srcRect/>
          <a:stretch>
            <a:fillRect/>
          </a:stretch>
        </p:blipFill>
        <p:spPr bwMode="auto">
          <a:xfrm>
            <a:off x="0" y="3429000"/>
            <a:ext cx="2733675"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9462">
                                            <p:txEl>
                                              <p:pRg st="1" end="1"/>
                                            </p:txEl>
                                          </p:spTgt>
                                        </p:tgtEl>
                                        <p:attrNameLst>
                                          <p:attrName>style.visibility</p:attrName>
                                        </p:attrNameLst>
                                      </p:cBhvr>
                                      <p:to>
                                        <p:strVal val="visible"/>
                                      </p:to>
                                    </p:set>
                                    <p:animEffect transition="in" filter="fade">
                                      <p:cBhvr>
                                        <p:cTn id="7" dur="1000"/>
                                        <p:tgtEl>
                                          <p:spTgt spid="19462">
                                            <p:txEl>
                                              <p:pRg st="1" end="1"/>
                                            </p:txEl>
                                          </p:spTgt>
                                        </p:tgtEl>
                                      </p:cBhvr>
                                    </p:animEffect>
                                    <p:anim calcmode="lin" valueType="num">
                                      <p:cBhvr>
                                        <p:cTn id="8" dur="1000" fill="hold"/>
                                        <p:tgtEl>
                                          <p:spTgt spid="19462">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1946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9462">
                                            <p:txEl>
                                              <p:pRg st="2" end="2"/>
                                            </p:txEl>
                                          </p:spTgt>
                                        </p:tgtEl>
                                        <p:attrNameLst>
                                          <p:attrName>style.visibility</p:attrName>
                                        </p:attrNameLst>
                                      </p:cBhvr>
                                      <p:to>
                                        <p:strVal val="visible"/>
                                      </p:to>
                                    </p:set>
                                    <p:animEffect transition="in" filter="fade">
                                      <p:cBhvr>
                                        <p:cTn id="14" dur="1000"/>
                                        <p:tgtEl>
                                          <p:spTgt spid="19462">
                                            <p:txEl>
                                              <p:pRg st="2" end="2"/>
                                            </p:txEl>
                                          </p:spTgt>
                                        </p:tgtEl>
                                      </p:cBhvr>
                                    </p:animEffect>
                                    <p:anim calcmode="lin" valueType="num">
                                      <p:cBhvr>
                                        <p:cTn id="15" dur="1000" fill="hold"/>
                                        <p:tgtEl>
                                          <p:spTgt spid="19462">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1946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9462">
                                            <p:txEl>
                                              <p:pRg st="3" end="3"/>
                                            </p:txEl>
                                          </p:spTgt>
                                        </p:tgtEl>
                                        <p:attrNameLst>
                                          <p:attrName>style.visibility</p:attrName>
                                        </p:attrNameLst>
                                      </p:cBhvr>
                                      <p:to>
                                        <p:strVal val="visible"/>
                                      </p:to>
                                    </p:set>
                                    <p:animEffect transition="in" filter="fade">
                                      <p:cBhvr>
                                        <p:cTn id="21" dur="1000"/>
                                        <p:tgtEl>
                                          <p:spTgt spid="19462">
                                            <p:txEl>
                                              <p:pRg st="3" end="3"/>
                                            </p:txEl>
                                          </p:spTgt>
                                        </p:tgtEl>
                                      </p:cBhvr>
                                    </p:animEffect>
                                    <p:anim calcmode="lin" valueType="num">
                                      <p:cBhvr>
                                        <p:cTn id="22" dur="1000" fill="hold"/>
                                        <p:tgtEl>
                                          <p:spTgt spid="19462">
                                            <p:txEl>
                                              <p:pRg st="3" end="3"/>
                                            </p:txEl>
                                          </p:spTgt>
                                        </p:tgtEl>
                                        <p:attrNameLst>
                                          <p:attrName>ppt_w</p:attrName>
                                        </p:attrNameLst>
                                      </p:cBhvr>
                                      <p:tavLst>
                                        <p:tav tm="0" fmla="#ppt_w*sin(2.5*pi*$)">
                                          <p:val>
                                            <p:fltVal val="0"/>
                                          </p:val>
                                        </p:tav>
                                        <p:tav tm="100000">
                                          <p:val>
                                            <p:fltVal val="1"/>
                                          </p:val>
                                        </p:tav>
                                      </p:tavLst>
                                    </p:anim>
                                    <p:anim calcmode="lin" valueType="num">
                                      <p:cBhvr>
                                        <p:cTn id="23" dur="1000" fill="hold"/>
                                        <p:tgtEl>
                                          <p:spTgt spid="1946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19462">
                                            <p:txEl>
                                              <p:pRg st="4" end="4"/>
                                            </p:txEl>
                                          </p:spTgt>
                                        </p:tgtEl>
                                        <p:attrNameLst>
                                          <p:attrName>style.visibility</p:attrName>
                                        </p:attrNameLst>
                                      </p:cBhvr>
                                      <p:to>
                                        <p:strVal val="visible"/>
                                      </p:to>
                                    </p:set>
                                    <p:animEffect transition="in" filter="fade">
                                      <p:cBhvr>
                                        <p:cTn id="28" dur="1000"/>
                                        <p:tgtEl>
                                          <p:spTgt spid="19462">
                                            <p:txEl>
                                              <p:pRg st="4" end="4"/>
                                            </p:txEl>
                                          </p:spTgt>
                                        </p:tgtEl>
                                      </p:cBhvr>
                                    </p:animEffect>
                                    <p:anim calcmode="lin" valueType="num">
                                      <p:cBhvr>
                                        <p:cTn id="29" dur="1000" fill="hold"/>
                                        <p:tgtEl>
                                          <p:spTgt spid="19462">
                                            <p:txEl>
                                              <p:pRg st="4" end="4"/>
                                            </p:txEl>
                                          </p:spTgt>
                                        </p:tgtEl>
                                        <p:attrNameLst>
                                          <p:attrName>ppt_w</p:attrName>
                                        </p:attrNameLst>
                                      </p:cBhvr>
                                      <p:tavLst>
                                        <p:tav tm="0" fmla="#ppt_w*sin(2.5*pi*$)">
                                          <p:val>
                                            <p:fltVal val="0"/>
                                          </p:val>
                                        </p:tav>
                                        <p:tav tm="100000">
                                          <p:val>
                                            <p:fltVal val="1"/>
                                          </p:val>
                                        </p:tav>
                                      </p:tavLst>
                                    </p:anim>
                                    <p:anim calcmode="lin" valueType="num">
                                      <p:cBhvr>
                                        <p:cTn id="30" dur="1000" fill="hold"/>
                                        <p:tgtEl>
                                          <p:spTgt spid="1946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19462">
                                            <p:txEl>
                                              <p:pRg st="5" end="5"/>
                                            </p:txEl>
                                          </p:spTgt>
                                        </p:tgtEl>
                                        <p:attrNameLst>
                                          <p:attrName>style.visibility</p:attrName>
                                        </p:attrNameLst>
                                      </p:cBhvr>
                                      <p:to>
                                        <p:strVal val="visible"/>
                                      </p:to>
                                    </p:set>
                                    <p:animEffect transition="in" filter="fade">
                                      <p:cBhvr>
                                        <p:cTn id="35" dur="1000"/>
                                        <p:tgtEl>
                                          <p:spTgt spid="19462">
                                            <p:txEl>
                                              <p:pRg st="5" end="5"/>
                                            </p:txEl>
                                          </p:spTgt>
                                        </p:tgtEl>
                                      </p:cBhvr>
                                    </p:animEffect>
                                    <p:anim calcmode="lin" valueType="num">
                                      <p:cBhvr>
                                        <p:cTn id="36" dur="1000" fill="hold"/>
                                        <p:tgtEl>
                                          <p:spTgt spid="19462">
                                            <p:txEl>
                                              <p:pRg st="5" end="5"/>
                                            </p:txEl>
                                          </p:spTgt>
                                        </p:tgtEl>
                                        <p:attrNameLst>
                                          <p:attrName>ppt_w</p:attrName>
                                        </p:attrNameLst>
                                      </p:cBhvr>
                                      <p:tavLst>
                                        <p:tav tm="0" fmla="#ppt_w*sin(2.5*pi*$)">
                                          <p:val>
                                            <p:fltVal val="0"/>
                                          </p:val>
                                        </p:tav>
                                        <p:tav tm="100000">
                                          <p:val>
                                            <p:fltVal val="1"/>
                                          </p:val>
                                        </p:tav>
                                      </p:tavLst>
                                    </p:anim>
                                    <p:anim calcmode="lin" valueType="num">
                                      <p:cBhvr>
                                        <p:cTn id="37" dur="1000" fill="hold"/>
                                        <p:tgtEl>
                                          <p:spTgt spid="1946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19462">
                                            <p:txEl>
                                              <p:pRg st="6" end="6"/>
                                            </p:txEl>
                                          </p:spTgt>
                                        </p:tgtEl>
                                        <p:attrNameLst>
                                          <p:attrName>style.visibility</p:attrName>
                                        </p:attrNameLst>
                                      </p:cBhvr>
                                      <p:to>
                                        <p:strVal val="visible"/>
                                      </p:to>
                                    </p:set>
                                    <p:animEffect transition="in" filter="fade">
                                      <p:cBhvr>
                                        <p:cTn id="42" dur="1000"/>
                                        <p:tgtEl>
                                          <p:spTgt spid="19462">
                                            <p:txEl>
                                              <p:pRg st="6" end="6"/>
                                            </p:txEl>
                                          </p:spTgt>
                                        </p:tgtEl>
                                      </p:cBhvr>
                                    </p:animEffect>
                                    <p:anim calcmode="lin" valueType="num">
                                      <p:cBhvr>
                                        <p:cTn id="43" dur="1000" fill="hold"/>
                                        <p:tgtEl>
                                          <p:spTgt spid="19462">
                                            <p:txEl>
                                              <p:pRg st="6" end="6"/>
                                            </p:txEl>
                                          </p:spTgt>
                                        </p:tgtEl>
                                        <p:attrNameLst>
                                          <p:attrName>ppt_w</p:attrName>
                                        </p:attrNameLst>
                                      </p:cBhvr>
                                      <p:tavLst>
                                        <p:tav tm="0" fmla="#ppt_w*sin(2.5*pi*$)">
                                          <p:val>
                                            <p:fltVal val="0"/>
                                          </p:val>
                                        </p:tav>
                                        <p:tav tm="100000">
                                          <p:val>
                                            <p:fltVal val="1"/>
                                          </p:val>
                                        </p:tav>
                                      </p:tavLst>
                                    </p:anim>
                                    <p:anim calcmode="lin" valueType="num">
                                      <p:cBhvr>
                                        <p:cTn id="44" dur="1000" fill="hold"/>
                                        <p:tgtEl>
                                          <p:spTgt spid="1946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19462">
                                            <p:txEl>
                                              <p:pRg st="7" end="7"/>
                                            </p:txEl>
                                          </p:spTgt>
                                        </p:tgtEl>
                                        <p:attrNameLst>
                                          <p:attrName>style.visibility</p:attrName>
                                        </p:attrNameLst>
                                      </p:cBhvr>
                                      <p:to>
                                        <p:strVal val="visible"/>
                                      </p:to>
                                    </p:set>
                                    <p:animEffect transition="in" filter="fade">
                                      <p:cBhvr>
                                        <p:cTn id="49" dur="1000"/>
                                        <p:tgtEl>
                                          <p:spTgt spid="19462">
                                            <p:txEl>
                                              <p:pRg st="7" end="7"/>
                                            </p:txEl>
                                          </p:spTgt>
                                        </p:tgtEl>
                                      </p:cBhvr>
                                    </p:animEffect>
                                    <p:anim calcmode="lin" valueType="num">
                                      <p:cBhvr>
                                        <p:cTn id="50" dur="1000" fill="hold"/>
                                        <p:tgtEl>
                                          <p:spTgt spid="19462">
                                            <p:txEl>
                                              <p:pRg st="7" end="7"/>
                                            </p:txEl>
                                          </p:spTgt>
                                        </p:tgtEl>
                                        <p:attrNameLst>
                                          <p:attrName>ppt_w</p:attrName>
                                        </p:attrNameLst>
                                      </p:cBhvr>
                                      <p:tavLst>
                                        <p:tav tm="0" fmla="#ppt_w*sin(2.5*pi*$)">
                                          <p:val>
                                            <p:fltVal val="0"/>
                                          </p:val>
                                        </p:tav>
                                        <p:tav tm="100000">
                                          <p:val>
                                            <p:fltVal val="1"/>
                                          </p:val>
                                        </p:tav>
                                      </p:tavLst>
                                    </p:anim>
                                    <p:anim calcmode="lin" valueType="num">
                                      <p:cBhvr>
                                        <p:cTn id="51" dur="1000" fill="hold"/>
                                        <p:tgtEl>
                                          <p:spTgt spid="1946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19462">
                                            <p:txEl>
                                              <p:pRg st="8" end="8"/>
                                            </p:txEl>
                                          </p:spTgt>
                                        </p:tgtEl>
                                        <p:attrNameLst>
                                          <p:attrName>style.visibility</p:attrName>
                                        </p:attrNameLst>
                                      </p:cBhvr>
                                      <p:to>
                                        <p:strVal val="visible"/>
                                      </p:to>
                                    </p:set>
                                    <p:animEffect transition="in" filter="fade">
                                      <p:cBhvr>
                                        <p:cTn id="56" dur="1000"/>
                                        <p:tgtEl>
                                          <p:spTgt spid="19462">
                                            <p:txEl>
                                              <p:pRg st="8" end="8"/>
                                            </p:txEl>
                                          </p:spTgt>
                                        </p:tgtEl>
                                      </p:cBhvr>
                                    </p:animEffect>
                                    <p:anim calcmode="lin" valueType="num">
                                      <p:cBhvr>
                                        <p:cTn id="57" dur="1000" fill="hold"/>
                                        <p:tgtEl>
                                          <p:spTgt spid="19462">
                                            <p:txEl>
                                              <p:pRg st="8" end="8"/>
                                            </p:txEl>
                                          </p:spTgt>
                                        </p:tgtEl>
                                        <p:attrNameLst>
                                          <p:attrName>ppt_w</p:attrName>
                                        </p:attrNameLst>
                                      </p:cBhvr>
                                      <p:tavLst>
                                        <p:tav tm="0" fmla="#ppt_w*sin(2.5*pi*$)">
                                          <p:val>
                                            <p:fltVal val="0"/>
                                          </p:val>
                                        </p:tav>
                                        <p:tav tm="100000">
                                          <p:val>
                                            <p:fltVal val="1"/>
                                          </p:val>
                                        </p:tav>
                                      </p:tavLst>
                                    </p:anim>
                                    <p:anim calcmode="lin" valueType="num">
                                      <p:cBhvr>
                                        <p:cTn id="58" dur="1000" fill="hold"/>
                                        <p:tgtEl>
                                          <p:spTgt spid="1946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32" presetClass="emph" presetSubtype="0" fill="hold" nodeType="clickEffect">
                                  <p:stCondLst>
                                    <p:cond delay="0"/>
                                  </p:stCondLst>
                                  <p:childTnLst>
                                    <p:animClr clrSpc="rgb" dir="cw">
                                      <p:cBhvr override="childStyle">
                                        <p:cTn id="62" dur="100" fill="hold"/>
                                        <p:tgtEl>
                                          <p:spTgt spid="19463"/>
                                        </p:tgtEl>
                                        <p:attrNameLst>
                                          <p:attrName>style.color</p:attrName>
                                        </p:attrNameLst>
                                      </p:cBhvr>
                                      <p:to>
                                        <a:schemeClr val="accent2"/>
                                      </p:to>
                                    </p:animClr>
                                    <p:animClr clrSpc="rgb" dir="cw">
                                      <p:cBhvr>
                                        <p:cTn id="63" dur="100" fill="hold"/>
                                        <p:tgtEl>
                                          <p:spTgt spid="19463"/>
                                        </p:tgtEl>
                                        <p:attrNameLst>
                                          <p:attrName>fillcolor</p:attrName>
                                        </p:attrNameLst>
                                      </p:cBhvr>
                                      <p:to>
                                        <a:schemeClr val="accent2"/>
                                      </p:to>
                                    </p:animClr>
                                    <p:set>
                                      <p:cBhvr>
                                        <p:cTn id="64" dur="100" fill="hold"/>
                                        <p:tgtEl>
                                          <p:spTgt spid="19463"/>
                                        </p:tgtEl>
                                        <p:attrNameLst>
                                          <p:attrName>fill.type</p:attrName>
                                        </p:attrNameLst>
                                      </p:cBhvr>
                                      <p:to>
                                        <p:strVal val="solid"/>
                                      </p:to>
                                    </p:set>
                                    <p:set>
                                      <p:cBhvr>
                                        <p:cTn id="65" dur="100" fill="hold"/>
                                        <p:tgtEl>
                                          <p:spTgt spid="19463"/>
                                        </p:tgtEl>
                                        <p:attrNameLst>
                                          <p:attrName>fill.on</p:attrName>
                                        </p:attrNameLst>
                                      </p:cBhvr>
                                      <p:to>
                                        <p:strVal val="true"/>
                                      </p:to>
                                    </p:set>
                                    <p:animRot by="120000">
                                      <p:cBhvr>
                                        <p:cTn id="66" dur="100" fill="hold">
                                          <p:stCondLst>
                                            <p:cond delay="0"/>
                                          </p:stCondLst>
                                        </p:cTn>
                                        <p:tgtEl>
                                          <p:spTgt spid="19463"/>
                                        </p:tgtEl>
                                        <p:attrNameLst>
                                          <p:attrName>r</p:attrName>
                                        </p:attrNameLst>
                                      </p:cBhvr>
                                    </p:animRot>
                                    <p:animRot by="-240000">
                                      <p:cBhvr>
                                        <p:cTn id="67" dur="200" fill="hold">
                                          <p:stCondLst>
                                            <p:cond delay="200"/>
                                          </p:stCondLst>
                                        </p:cTn>
                                        <p:tgtEl>
                                          <p:spTgt spid="19463"/>
                                        </p:tgtEl>
                                        <p:attrNameLst>
                                          <p:attrName>r</p:attrName>
                                        </p:attrNameLst>
                                      </p:cBhvr>
                                    </p:animRot>
                                    <p:animRot by="240000">
                                      <p:cBhvr>
                                        <p:cTn id="68" dur="200" fill="hold">
                                          <p:stCondLst>
                                            <p:cond delay="400"/>
                                          </p:stCondLst>
                                        </p:cTn>
                                        <p:tgtEl>
                                          <p:spTgt spid="19463"/>
                                        </p:tgtEl>
                                        <p:attrNameLst>
                                          <p:attrName>r</p:attrName>
                                        </p:attrNameLst>
                                      </p:cBhvr>
                                    </p:animRot>
                                    <p:animRot by="-240000">
                                      <p:cBhvr>
                                        <p:cTn id="69" dur="200" fill="hold">
                                          <p:stCondLst>
                                            <p:cond delay="600"/>
                                          </p:stCondLst>
                                        </p:cTn>
                                        <p:tgtEl>
                                          <p:spTgt spid="19463"/>
                                        </p:tgtEl>
                                        <p:attrNameLst>
                                          <p:attrName>r</p:attrName>
                                        </p:attrNameLst>
                                      </p:cBhvr>
                                    </p:animRot>
                                    <p:animRot by="120000">
                                      <p:cBhvr>
                                        <p:cTn id="70" dur="200" fill="hold">
                                          <p:stCondLst>
                                            <p:cond delay="800"/>
                                          </p:stCondLst>
                                        </p:cTn>
                                        <p:tgtEl>
                                          <p:spTgt spid="194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99CCFF">
                <a:gamma/>
                <a:tint val="0"/>
                <a:invGamma/>
              </a:srgbClr>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16013" y="485775"/>
            <a:ext cx="7570787" cy="1143000"/>
          </a:xfrm>
        </p:spPr>
        <p:txBody>
          <a:bodyPr/>
          <a:lstStyle/>
          <a:p>
            <a:r>
              <a:rPr lang="fa-IR" sz="4000" b="1">
                <a:solidFill>
                  <a:srgbClr val="FF0000"/>
                </a:solidFill>
              </a:rPr>
              <a:t>* چشم انداز های روان پویشی  نوفرویدی:</a:t>
            </a:r>
            <a:r>
              <a:rPr lang="en-US" sz="4000">
                <a:solidFill>
                  <a:srgbClr val="FF0000"/>
                </a:solidFill>
              </a:rPr>
              <a:t> </a:t>
            </a:r>
          </a:p>
        </p:txBody>
      </p:sp>
      <p:sp>
        <p:nvSpPr>
          <p:cNvPr id="20483" name="Rectangle 3"/>
          <p:cNvSpPr>
            <a:spLocks noGrp="1" noChangeArrowheads="1"/>
          </p:cNvSpPr>
          <p:nvPr>
            <p:ph type="body" idx="1"/>
          </p:nvPr>
        </p:nvSpPr>
        <p:spPr>
          <a:xfrm>
            <a:off x="107950" y="1700213"/>
            <a:ext cx="8686800" cy="3313112"/>
          </a:xfrm>
        </p:spPr>
        <p:txBody>
          <a:bodyPr/>
          <a:lstStyle/>
          <a:p>
            <a:pPr algn="just">
              <a:lnSpc>
                <a:spcPct val="90000"/>
              </a:lnSpc>
            </a:pPr>
            <a:r>
              <a:rPr lang="fa-IR" sz="4000" b="1">
                <a:effectLst>
                  <a:outerShdw blurRad="38100" dist="38100" dir="2700000" algn="tl">
                    <a:srgbClr val="FFFFFF"/>
                  </a:outerShdw>
                </a:effectLst>
              </a:rPr>
              <a:t>- روان شناسی تحلیلی یونگ  </a:t>
            </a:r>
          </a:p>
          <a:p>
            <a:pPr algn="just">
              <a:lnSpc>
                <a:spcPct val="90000"/>
              </a:lnSpc>
            </a:pPr>
            <a:r>
              <a:rPr lang="fa-IR" sz="3600" b="1">
                <a:solidFill>
                  <a:schemeClr val="accent2"/>
                </a:solidFill>
                <a:effectLst>
                  <a:outerShdw blurRad="38100" dist="38100" dir="2700000" algn="tl">
                    <a:srgbClr val="000000"/>
                  </a:outerShdw>
                </a:effectLst>
              </a:rPr>
              <a:t>- گرایش گوستا ویونگ به نظریه های انسان گرایی</a:t>
            </a:r>
          </a:p>
          <a:p>
            <a:pPr algn="just">
              <a:lnSpc>
                <a:spcPct val="90000"/>
              </a:lnSpc>
            </a:pPr>
            <a:r>
              <a:rPr lang="fa-IR" sz="2800" b="1">
                <a:effectLst>
                  <a:outerShdw blurRad="38100" dist="38100" dir="2700000" algn="tl">
                    <a:srgbClr val="FFFFFF"/>
                  </a:outerShdw>
                </a:effectLst>
              </a:rPr>
              <a:t> </a:t>
            </a:r>
            <a:r>
              <a:rPr lang="fa-IR" sz="2800" b="1">
                <a:solidFill>
                  <a:schemeClr val="accent2"/>
                </a:solidFill>
                <a:effectLst>
                  <a:outerShdw blurRad="38100" dist="38100" dir="2700000" algn="tl">
                    <a:srgbClr val="000000"/>
                  </a:outerShdw>
                </a:effectLst>
              </a:rPr>
              <a:t>*مفهوم ناهشیارجمعی </a:t>
            </a:r>
          </a:p>
          <a:p>
            <a:pPr algn="just">
              <a:lnSpc>
                <a:spcPct val="90000"/>
              </a:lnSpc>
            </a:pPr>
            <a:r>
              <a:rPr lang="fa-IR" sz="2800" b="1">
                <a:solidFill>
                  <a:schemeClr val="accent2"/>
                </a:solidFill>
                <a:effectLst>
                  <a:outerShdw blurRad="38100" dist="38100" dir="2700000" algn="tl">
                    <a:srgbClr val="000000"/>
                  </a:outerShdw>
                </a:effectLst>
              </a:rPr>
              <a:t>* توجه به نیازهای معنوی و مذهبی وهمچنین نیروهای مثبت و خلاق</a:t>
            </a:r>
          </a:p>
          <a:p>
            <a:pPr algn="just">
              <a:lnSpc>
                <a:spcPct val="90000"/>
              </a:lnSpc>
            </a:pPr>
            <a:r>
              <a:rPr lang="fa-IR" sz="2800" b="1">
                <a:solidFill>
                  <a:schemeClr val="accent2"/>
                </a:solidFill>
                <a:effectLst>
                  <a:outerShdw blurRad="38100" dist="38100" dir="2700000" algn="tl">
                    <a:srgbClr val="000000"/>
                  </a:outerShdw>
                </a:effectLst>
              </a:rPr>
              <a:t> * ابعاد شخصیتی درون گرایی و برون گرایی  </a:t>
            </a:r>
          </a:p>
          <a:p>
            <a:pPr algn="just">
              <a:lnSpc>
                <a:spcPct val="90000"/>
              </a:lnSpc>
            </a:pPr>
            <a:r>
              <a:rPr lang="fa-IR" sz="2800" b="1">
                <a:solidFill>
                  <a:schemeClr val="accent2"/>
                </a:solidFill>
                <a:effectLst>
                  <a:outerShdw blurRad="38100" dist="38100" dir="2700000" algn="tl">
                    <a:srgbClr val="000000"/>
                  </a:outerShdw>
                </a:effectLst>
              </a:rPr>
              <a:t> *توجه به نماد گرایی با سمبولیسم مذهبی.</a:t>
            </a:r>
            <a:r>
              <a:rPr lang="en-US" sz="2800" b="1">
                <a:effectLst>
                  <a:outerShdw blurRad="38100" dist="38100" dir="2700000" algn="tl">
                    <a:srgbClr val="FFFFFF"/>
                  </a:outerShdw>
                </a:effectLst>
              </a:rPr>
              <a:t> </a:t>
            </a:r>
          </a:p>
        </p:txBody>
      </p:sp>
      <p:pic>
        <p:nvPicPr>
          <p:cNvPr id="20486"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2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2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2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2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2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50000">
              <a:srgbClr val="FF00FF">
                <a:gamma/>
                <a:tint val="23922"/>
                <a:invGamma/>
              </a:srgbClr>
            </a:gs>
            <a:gs pos="100000">
              <a:srgbClr val="FF00FF"/>
            </a:gs>
          </a:gsLst>
          <a:lin ang="2700000" scaled="1"/>
        </a:gra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95263" y="1125538"/>
            <a:ext cx="8697912" cy="2447925"/>
          </a:xfrm>
        </p:spPr>
        <p:txBody>
          <a:bodyPr/>
          <a:lstStyle/>
          <a:p>
            <a:pPr algn="just"/>
            <a:r>
              <a:rPr lang="fa-IR" sz="3600" b="1">
                <a:solidFill>
                  <a:srgbClr val="FF9933"/>
                </a:solidFill>
                <a:effectLst>
                  <a:outerShdw blurRad="38100" dist="38100" dir="2700000" algn="tl">
                    <a:srgbClr val="000000"/>
                  </a:outerShdw>
                </a:effectLst>
              </a:rPr>
              <a:t>- روان شناسی فردی آلفرد آدلر: </a:t>
            </a:r>
          </a:p>
          <a:p>
            <a:pPr algn="just"/>
            <a:r>
              <a:rPr lang="fa-IR" sz="3600" b="1">
                <a:solidFill>
                  <a:srgbClr val="9933FF"/>
                </a:solidFill>
                <a:effectLst>
                  <a:outerShdw blurRad="38100" dist="38100" dir="2700000" algn="tl">
                    <a:srgbClr val="000000"/>
                  </a:outerShdw>
                </a:effectLst>
              </a:rPr>
              <a:t>عقده حقارت و تلاش برای برتری .   </a:t>
            </a:r>
          </a:p>
          <a:p>
            <a:pPr algn="just"/>
            <a:r>
              <a:rPr lang="fa-IR" sz="3000" b="1">
                <a:effectLst>
                  <a:outerShdw blurRad="38100" dist="38100" dir="2700000" algn="tl">
                    <a:srgbClr val="FFFFFF"/>
                  </a:outerShdw>
                </a:effectLst>
              </a:rPr>
              <a:t> تلاش آدلر برای بیماران در تغییر افکار و انتظارات غیر منطقی مقدمه ای بر رفتار درمانی شناختی است.</a:t>
            </a:r>
            <a:r>
              <a:rPr lang="en-US"/>
              <a:t> </a:t>
            </a:r>
          </a:p>
        </p:txBody>
      </p:sp>
      <p:pic>
        <p:nvPicPr>
          <p:cNvPr id="2150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21509" name="Picture 5" descr="0052[1]"/>
          <p:cNvPicPr>
            <a:picLocks noChangeAspect="1" noChangeArrowheads="1"/>
          </p:cNvPicPr>
          <p:nvPr/>
        </p:nvPicPr>
        <p:blipFill>
          <a:blip r:embed="rId3"/>
          <a:srcRect/>
          <a:stretch>
            <a:fillRect/>
          </a:stretch>
        </p:blipFill>
        <p:spPr bwMode="auto">
          <a:xfrm>
            <a:off x="2411413" y="3429000"/>
            <a:ext cx="4465637" cy="3168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anim calcmode="lin" valueType="num">
                                      <p:cBhvr>
                                        <p:cTn id="8" dur="500" fill="hold"/>
                                        <p:tgtEl>
                                          <p:spTgt spid="2150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15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500"/>
                                        <p:tgtEl>
                                          <p:spTgt spid="21507">
                                            <p:txEl>
                                              <p:pRg st="1" end="1"/>
                                            </p:txEl>
                                          </p:spTgt>
                                        </p:tgtEl>
                                      </p:cBhvr>
                                    </p:animEffect>
                                    <p:anim calcmode="lin" valueType="num">
                                      <p:cBhvr>
                                        <p:cTn id="15" dur="500" fill="hold"/>
                                        <p:tgtEl>
                                          <p:spTgt spid="21507">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21507">
                                            <p:txEl>
                                              <p:pRg st="1" end="1"/>
                                            </p:txEl>
                                          </p:spTgt>
                                        </p:tgtEl>
                                        <p:attrNameLst>
                                          <p:attrName>ppt_h</p:attrName>
                                        </p:attrNameLst>
                                      </p:cBhvr>
                                      <p:tavLst>
                                        <p:tav tm="0">
                                          <p:val>
                                            <p:strVal val="#ppt_h"/>
                                          </p:val>
                                        </p:tav>
                                        <p:tav tm="100000">
                                          <p:val>
                                            <p:strVal val="#ppt_h"/>
                                          </p:val>
                                        </p:tav>
                                      </p:tavLst>
                                    </p:anim>
                                  </p:childTnLst>
                                </p:cTn>
                              </p:par>
                              <p:par>
                                <p:cTn id="17" presetID="26" presetClass="emph" presetSubtype="0" fill="hold" nodeType="withEffect">
                                  <p:stCondLst>
                                    <p:cond delay="0"/>
                                  </p:stCondLst>
                                  <p:childTnLst>
                                    <p:animEffect transition="out" filter="fade">
                                      <p:cBhvr>
                                        <p:cTn id="18" dur="3000" tmFilter="0, 0; .2, .5; .8, .5; 1, 0"/>
                                        <p:tgtEl>
                                          <p:spTgt spid="21509"/>
                                        </p:tgtEl>
                                      </p:cBhvr>
                                    </p:animEffect>
                                    <p:animScale>
                                      <p:cBhvr>
                                        <p:cTn id="19" dur="1500" autoRev="1" fill="hold"/>
                                        <p:tgtEl>
                                          <p:spTgt spid="2150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21507">
                                            <p:txEl>
                                              <p:pRg st="2" end="2"/>
                                            </p:txEl>
                                          </p:spTgt>
                                        </p:tgtEl>
                                        <p:attrNameLst>
                                          <p:attrName>style.visibility</p:attrName>
                                        </p:attrNameLst>
                                      </p:cBhvr>
                                      <p:to>
                                        <p:strVal val="visible"/>
                                      </p:to>
                                    </p:set>
                                    <p:animEffect transition="in" filter="fade">
                                      <p:cBhvr>
                                        <p:cTn id="24" dur="500"/>
                                        <p:tgtEl>
                                          <p:spTgt spid="21507">
                                            <p:txEl>
                                              <p:pRg st="2" end="2"/>
                                            </p:txEl>
                                          </p:spTgt>
                                        </p:tgtEl>
                                      </p:cBhvr>
                                    </p:animEffect>
                                    <p:anim calcmode="lin" valueType="num">
                                      <p:cBhvr>
                                        <p:cTn id="25" dur="500" fill="hold"/>
                                        <p:tgtEl>
                                          <p:spTgt spid="21507">
                                            <p:txEl>
                                              <p:pRg st="2" end="2"/>
                                            </p:txEl>
                                          </p:spTgt>
                                        </p:tgtEl>
                                        <p:attrNameLst>
                                          <p:attrName>ppt_w</p:attrName>
                                        </p:attrNameLst>
                                      </p:cBhvr>
                                      <p:tavLst>
                                        <p:tav tm="0" fmla="#ppt_w*sin(2.5*pi*$)">
                                          <p:val>
                                            <p:fltVal val="0"/>
                                          </p:val>
                                        </p:tav>
                                        <p:tav tm="100000">
                                          <p:val>
                                            <p:fltVal val="1"/>
                                          </p:val>
                                        </p:tav>
                                      </p:tavLst>
                                    </p:anim>
                                    <p:anim calcmode="lin" valueType="num">
                                      <p:cBhvr>
                                        <p:cTn id="26" dur="500" fill="hold"/>
                                        <p:tgtEl>
                                          <p:spTgt spid="2150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6" name="Rectangle 8"/>
          <p:cNvSpPr>
            <a:spLocks noGrp="1" noChangeArrowheads="1"/>
          </p:cNvSpPr>
          <p:nvPr>
            <p:ph type="body" idx="1"/>
          </p:nvPr>
        </p:nvSpPr>
        <p:spPr>
          <a:xfrm>
            <a:off x="1187450" y="260350"/>
            <a:ext cx="6192838" cy="720725"/>
          </a:xfrm>
          <a:noFill/>
          <a:ln/>
        </p:spPr>
        <p:txBody>
          <a:bodyPr/>
          <a:lstStyle/>
          <a:p>
            <a:pPr algn="ctr"/>
            <a:r>
              <a:rPr lang="fa-IR" sz="4000" b="1">
                <a:solidFill>
                  <a:srgbClr val="0000FF"/>
                </a:solidFill>
                <a:effectLst>
                  <a:outerShdw blurRad="38100" dist="38100" dir="2700000" algn="tl">
                    <a:srgbClr val="C0C0C0"/>
                  </a:outerShdw>
                </a:effectLst>
              </a:rPr>
              <a:t>درمانهای زیستی :</a:t>
            </a:r>
            <a:endParaRPr lang="en-US" sz="4000" b="1">
              <a:solidFill>
                <a:srgbClr val="0000FF"/>
              </a:solidFill>
              <a:effectLst>
                <a:outerShdw blurRad="38100" dist="38100" dir="2700000" algn="tl">
                  <a:srgbClr val="C0C0C0"/>
                </a:outerShdw>
              </a:effectLst>
            </a:endParaRPr>
          </a:p>
        </p:txBody>
      </p:sp>
      <p:pic>
        <p:nvPicPr>
          <p:cNvPr id="22538" name="Picture 10"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22539" name="Rectangle 11"/>
          <p:cNvSpPr>
            <a:spLocks noChangeArrowheads="1"/>
          </p:cNvSpPr>
          <p:nvPr/>
        </p:nvSpPr>
        <p:spPr bwMode="auto">
          <a:xfrm>
            <a:off x="457200" y="1600200"/>
            <a:ext cx="8229600" cy="3268663"/>
          </a:xfrm>
          <a:prstGeom prst="rect">
            <a:avLst/>
          </a:prstGeom>
          <a:noFill/>
          <a:ln w="9525">
            <a:solidFill>
              <a:srgbClr val="FF0000"/>
            </a:solidFill>
            <a:miter lim="800000"/>
            <a:headEnd/>
            <a:tailEnd/>
          </a:ln>
          <a:effectLst/>
        </p:spPr>
        <p:txBody>
          <a:bodyPr/>
          <a:lstStyle/>
          <a:p>
            <a:pPr marL="342900" indent="-342900" algn="just">
              <a:spcBef>
                <a:spcPct val="20000"/>
              </a:spcBef>
              <a:buFontTx/>
              <a:buChar char="•"/>
            </a:pPr>
            <a:r>
              <a:rPr lang="fa-IR" sz="3200"/>
              <a:t> </a:t>
            </a:r>
            <a:r>
              <a:rPr lang="fa-IR" sz="3200">
                <a:effectLst>
                  <a:outerShdw blurRad="38100" dist="38100" dir="2700000" algn="tl">
                    <a:srgbClr val="C0C0C0"/>
                  </a:outerShdw>
                </a:effectLst>
              </a:rPr>
              <a:t>دارو درمانی درمان رایج زیستی به حساب می آید.</a:t>
            </a:r>
            <a:r>
              <a:rPr lang="en-US" sz="3200">
                <a:effectLst>
                  <a:outerShdw blurRad="38100" dist="38100" dir="2700000" algn="tl">
                    <a:srgbClr val="C0C0C0"/>
                  </a:outerShdw>
                </a:effectLst>
              </a:rPr>
              <a:t> </a:t>
            </a:r>
          </a:p>
          <a:p>
            <a:pPr marL="342900" indent="-342900" algn="just">
              <a:spcBef>
                <a:spcPct val="20000"/>
              </a:spcBef>
              <a:buFontTx/>
              <a:buChar char="•"/>
            </a:pPr>
            <a:r>
              <a:rPr lang="fa-IR" sz="3200">
                <a:effectLst>
                  <a:outerShdw blurRad="38100" dist="38100" dir="2700000" algn="tl">
                    <a:srgbClr val="C0C0C0"/>
                  </a:outerShdw>
                </a:effectLst>
              </a:rPr>
              <a:t>هدف : ایجاد توازن در میزان و تأثیر انتقال دهنده های عصبی یا مواد شیمیایی در بدن </a:t>
            </a:r>
          </a:p>
          <a:p>
            <a:pPr marL="342900" indent="-342900" algn="just">
              <a:spcBef>
                <a:spcPct val="20000"/>
              </a:spcBef>
              <a:buFontTx/>
              <a:buChar char="•"/>
            </a:pPr>
            <a:r>
              <a:rPr lang="fa-IR" sz="3200">
                <a:solidFill>
                  <a:srgbClr val="0000FF"/>
                </a:solidFill>
                <a:effectLst>
                  <a:outerShdw blurRad="38100" dist="38100" dir="2700000" algn="tl">
                    <a:srgbClr val="C0C0C0"/>
                  </a:outerShdw>
                </a:effectLst>
              </a:rPr>
              <a:t>مثال : افزایش دوپامین=&gt; بروزاسکیزوفرنی =&gt; استفاده از داروهای ضد روان پریشی=&gt; کاهش فعالیت دو نورونهای دو پامینی و تنظیم آن .</a:t>
            </a:r>
            <a:endParaRPr lang="en-US" sz="3200">
              <a:solidFill>
                <a:srgbClr val="0000FF"/>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2539">
                                            <p:txEl>
                                              <p:pRg st="0" end="0"/>
                                            </p:txEl>
                                          </p:spTgt>
                                        </p:tgtEl>
                                        <p:attrNameLst>
                                          <p:attrName>style.visibility</p:attrName>
                                        </p:attrNameLst>
                                      </p:cBhvr>
                                      <p:to>
                                        <p:strVal val="visible"/>
                                      </p:to>
                                    </p:set>
                                    <p:anim calcmode="lin" valueType="num">
                                      <p:cBhvr>
                                        <p:cTn id="7" dur="5000" fill="hold"/>
                                        <p:tgtEl>
                                          <p:spTgt spid="22539">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22539">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2253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2539">
                                            <p:txEl>
                                              <p:pRg st="1" end="1"/>
                                            </p:txEl>
                                          </p:spTgt>
                                        </p:tgtEl>
                                        <p:attrNameLst>
                                          <p:attrName>style.visibility</p:attrName>
                                        </p:attrNameLst>
                                      </p:cBhvr>
                                      <p:to>
                                        <p:strVal val="visible"/>
                                      </p:to>
                                    </p:set>
                                    <p:anim calcmode="lin" valueType="num">
                                      <p:cBhvr>
                                        <p:cTn id="12" dur="5000" fill="hold"/>
                                        <p:tgtEl>
                                          <p:spTgt spid="22539">
                                            <p:txEl>
                                              <p:pRg st="1" end="1"/>
                                            </p:txEl>
                                          </p:spTgt>
                                        </p:tgtEl>
                                        <p:attrNameLst>
                                          <p:attrName>ppt_w</p:attrName>
                                        </p:attrNameLst>
                                      </p:cBhvr>
                                      <p:tavLst>
                                        <p:tav tm="0">
                                          <p:val>
                                            <p:fltVal val="0"/>
                                          </p:val>
                                        </p:tav>
                                        <p:tav tm="100000">
                                          <p:val>
                                            <p:strVal val="#ppt_w"/>
                                          </p:val>
                                        </p:tav>
                                      </p:tavLst>
                                    </p:anim>
                                    <p:anim calcmode="lin" valueType="num">
                                      <p:cBhvr>
                                        <p:cTn id="13" dur="5000" fill="hold"/>
                                        <p:tgtEl>
                                          <p:spTgt spid="22539">
                                            <p:txEl>
                                              <p:pRg st="1" end="1"/>
                                            </p:txEl>
                                          </p:spTgt>
                                        </p:tgtEl>
                                        <p:attrNameLst>
                                          <p:attrName>ppt_h</p:attrName>
                                        </p:attrNameLst>
                                      </p:cBhvr>
                                      <p:tavLst>
                                        <p:tav tm="0">
                                          <p:val>
                                            <p:fltVal val="0"/>
                                          </p:val>
                                        </p:tav>
                                        <p:tav tm="100000">
                                          <p:val>
                                            <p:strVal val="#ppt_h"/>
                                          </p:val>
                                        </p:tav>
                                      </p:tavLst>
                                    </p:anim>
                                    <p:animEffect transition="in" filter="fade">
                                      <p:cBhvr>
                                        <p:cTn id="14" dur="5000"/>
                                        <p:tgtEl>
                                          <p:spTgt spid="22539">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2539">
                                            <p:txEl>
                                              <p:pRg st="2" end="2"/>
                                            </p:txEl>
                                          </p:spTgt>
                                        </p:tgtEl>
                                        <p:attrNameLst>
                                          <p:attrName>style.visibility</p:attrName>
                                        </p:attrNameLst>
                                      </p:cBhvr>
                                      <p:to>
                                        <p:strVal val="visible"/>
                                      </p:to>
                                    </p:set>
                                    <p:anim calcmode="lin" valueType="num">
                                      <p:cBhvr>
                                        <p:cTn id="17" dur="5000" fill="hold"/>
                                        <p:tgtEl>
                                          <p:spTgt spid="22539">
                                            <p:txEl>
                                              <p:pRg st="2" end="2"/>
                                            </p:txEl>
                                          </p:spTgt>
                                        </p:tgtEl>
                                        <p:attrNameLst>
                                          <p:attrName>ppt_w</p:attrName>
                                        </p:attrNameLst>
                                      </p:cBhvr>
                                      <p:tavLst>
                                        <p:tav tm="0">
                                          <p:val>
                                            <p:fltVal val="0"/>
                                          </p:val>
                                        </p:tav>
                                        <p:tav tm="100000">
                                          <p:val>
                                            <p:strVal val="#ppt_w"/>
                                          </p:val>
                                        </p:tav>
                                      </p:tavLst>
                                    </p:anim>
                                    <p:anim calcmode="lin" valueType="num">
                                      <p:cBhvr>
                                        <p:cTn id="18" dur="5000" fill="hold"/>
                                        <p:tgtEl>
                                          <p:spTgt spid="22539">
                                            <p:txEl>
                                              <p:pRg st="2" end="2"/>
                                            </p:txEl>
                                          </p:spTgt>
                                        </p:tgtEl>
                                        <p:attrNameLst>
                                          <p:attrName>ppt_h</p:attrName>
                                        </p:attrNameLst>
                                      </p:cBhvr>
                                      <p:tavLst>
                                        <p:tav tm="0">
                                          <p:val>
                                            <p:fltVal val="0"/>
                                          </p:val>
                                        </p:tav>
                                        <p:tav tm="100000">
                                          <p:val>
                                            <p:strVal val="#ppt_h"/>
                                          </p:val>
                                        </p:tav>
                                      </p:tavLst>
                                    </p:anim>
                                    <p:animEffect transition="in" filter="fade">
                                      <p:cBhvr>
                                        <p:cTn id="19" dur="5000"/>
                                        <p:tgtEl>
                                          <p:spTgt spid="22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24075" y="188913"/>
            <a:ext cx="5040313" cy="1223962"/>
          </a:xfrm>
        </p:spPr>
        <p:txBody>
          <a:bodyPr/>
          <a:lstStyle/>
          <a:p>
            <a:r>
              <a:rPr lang="fa-IR" sz="4000" b="1">
                <a:solidFill>
                  <a:srgbClr val="FF0000"/>
                </a:solidFill>
              </a:rPr>
              <a:t>ارزیابی :</a:t>
            </a:r>
            <a:endParaRPr lang="en-US" sz="4000" b="1">
              <a:solidFill>
                <a:srgbClr val="FF0000"/>
              </a:solidFill>
            </a:endParaRPr>
          </a:p>
        </p:txBody>
      </p:sp>
      <p:sp>
        <p:nvSpPr>
          <p:cNvPr id="23555" name="Rectangle 3"/>
          <p:cNvSpPr>
            <a:spLocks noGrp="1" noChangeArrowheads="1"/>
          </p:cNvSpPr>
          <p:nvPr>
            <p:ph type="body" idx="1"/>
          </p:nvPr>
        </p:nvSpPr>
        <p:spPr>
          <a:xfrm>
            <a:off x="0" y="1600200"/>
            <a:ext cx="8893175" cy="4637088"/>
          </a:xfrm>
        </p:spPr>
        <p:txBody>
          <a:bodyPr/>
          <a:lstStyle/>
          <a:p>
            <a:pPr algn="just"/>
            <a:r>
              <a:rPr lang="fa-IR" sz="3600" b="1">
                <a:solidFill>
                  <a:srgbClr val="FF00FF"/>
                </a:solidFill>
              </a:rPr>
              <a:t>نقطه مثبت : پیشرفتهای گسترده در زمینه تبیین روابط مغزو رفتار و علت شناسی اختلا لات</a:t>
            </a:r>
            <a:r>
              <a:rPr lang="fa-IR" sz="3600" b="1"/>
              <a:t>  ،</a:t>
            </a:r>
          </a:p>
          <a:p>
            <a:pPr algn="just"/>
            <a:r>
              <a:rPr lang="fa-IR" sz="3600" b="1"/>
              <a:t> </a:t>
            </a:r>
            <a:r>
              <a:rPr lang="fa-IR" sz="3600" b="1">
                <a:solidFill>
                  <a:srgbClr val="0033CC"/>
                </a:solidFill>
              </a:rPr>
              <a:t>انتقاد: کاهش گرایی ( کاهش پاسخهای پیچیده روانی و هیجانی به مبانی زیستی  ساده ).در حوزه روان شناسی ناهنجاری مسایلی مثل باورهای هذیانی، نگرش های بدکار و شناختهای فاجعه نگر را نمی توان به صورت کامل به شیوه زیستی و مولکولی تبیین کرده .</a:t>
            </a:r>
            <a:endParaRPr lang="en-US" sz="3600" b="1">
              <a:solidFill>
                <a:srgbClr val="0033CC"/>
              </a:solidFill>
            </a:endParaRPr>
          </a:p>
        </p:txBody>
      </p:sp>
      <p:pic>
        <p:nvPicPr>
          <p:cNvPr id="2355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235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 calcmode="lin" valueType="num">
                                      <p:cBhvr>
                                        <p:cTn id="14" dur="5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5" dur="5000" fill="hold"/>
                                        <p:tgtEl>
                                          <p:spTgt spid="23555">
                                            <p:txEl>
                                              <p:pRg st="1" end="1"/>
                                            </p:txEl>
                                          </p:spTgt>
                                        </p:tgtEl>
                                        <p:attrNameLst>
                                          <p:attrName>ppt_h</p:attrName>
                                        </p:attrNameLst>
                                      </p:cBhvr>
                                      <p:tavLst>
                                        <p:tav tm="0">
                                          <p:val>
                                            <p:fltVal val="0"/>
                                          </p:val>
                                        </p:tav>
                                        <p:tav tm="100000">
                                          <p:val>
                                            <p:strVal val="#ppt_h"/>
                                          </p:val>
                                        </p:tav>
                                      </p:tavLst>
                                    </p:anim>
                                    <p:animEffect transition="in" filter="fade">
                                      <p:cBhvr>
                                        <p:cTn id="16" dur="5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amma/>
                <a:shade val="86275"/>
                <a:invGamma/>
              </a:srgbClr>
            </a:gs>
            <a:gs pos="50000">
              <a:srgbClr val="FFFFFF"/>
            </a:gs>
            <a:gs pos="100000">
              <a:srgbClr val="FFFFFF">
                <a:gamma/>
                <a:shade val="86275"/>
                <a:invGamma/>
              </a:srgbClr>
            </a:gs>
          </a:gsLst>
          <a:lin ang="27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88925"/>
            <a:ext cx="8229600" cy="1195388"/>
          </a:xfrm>
        </p:spPr>
        <p:txBody>
          <a:bodyPr/>
          <a:lstStyle/>
          <a:p>
            <a:r>
              <a:rPr lang="fa-IR" sz="3600" b="1"/>
              <a:t>- </a:t>
            </a:r>
            <a:r>
              <a:rPr lang="fa-IR" sz="3600" b="1">
                <a:solidFill>
                  <a:srgbClr val="0000FF"/>
                </a:solidFill>
              </a:rPr>
              <a:t>پارادایم روانکاوی ( روان پوشی ): زیگموفروید(1859-1936</a:t>
            </a:r>
            <a:r>
              <a:rPr lang="en-US" sz="3600">
                <a:solidFill>
                  <a:srgbClr val="0000FF"/>
                </a:solidFill>
              </a:rPr>
              <a:t> (</a:t>
            </a:r>
          </a:p>
        </p:txBody>
      </p:sp>
      <p:sp>
        <p:nvSpPr>
          <p:cNvPr id="24579" name="Rectangle 3"/>
          <p:cNvSpPr>
            <a:spLocks noGrp="1" noChangeArrowheads="1"/>
          </p:cNvSpPr>
          <p:nvPr>
            <p:ph type="body" idx="1"/>
          </p:nvPr>
        </p:nvSpPr>
        <p:spPr>
          <a:xfrm>
            <a:off x="468313" y="1925638"/>
            <a:ext cx="8229600" cy="2439987"/>
          </a:xfrm>
        </p:spPr>
        <p:txBody>
          <a:bodyPr/>
          <a:lstStyle/>
          <a:p>
            <a:pPr algn="just">
              <a:buFontTx/>
              <a:buNone/>
            </a:pPr>
            <a:r>
              <a:rPr lang="fa-IR" b="1">
                <a:effectLst>
                  <a:outerShdw blurRad="38100" dist="38100" dir="2700000" algn="tl">
                    <a:srgbClr val="C0C0C0"/>
                  </a:outerShdw>
                </a:effectLst>
              </a:rPr>
              <a:t>فرض اصلی : </a:t>
            </a:r>
            <a:r>
              <a:rPr lang="fa-IR" sz="3000" b="1">
                <a:effectLst>
                  <a:outerShdw blurRad="38100" dist="38100" dir="2700000" algn="tl">
                    <a:srgbClr val="C0C0C0"/>
                  </a:outerShdw>
                </a:effectLst>
              </a:rPr>
              <a:t>آسیب روانی به دلیل تعارضات ناهشیار فرد است.</a:t>
            </a:r>
            <a:r>
              <a:rPr lang="en-US" sz="3000"/>
              <a:t> </a:t>
            </a:r>
            <a:endParaRPr lang="fa-IR" sz="3000"/>
          </a:p>
          <a:p>
            <a:pPr algn="just">
              <a:buFontTx/>
              <a:buChar char="-"/>
            </a:pPr>
            <a:r>
              <a:rPr lang="fa-IR" b="1">
                <a:solidFill>
                  <a:srgbClr val="990099"/>
                </a:solidFill>
              </a:rPr>
              <a:t>ساختار ذهن از دیدگاه فروید:</a:t>
            </a:r>
            <a:endParaRPr lang="en-US">
              <a:solidFill>
                <a:srgbClr val="990099"/>
              </a:solidFill>
            </a:endParaRPr>
          </a:p>
          <a:p>
            <a:pPr>
              <a:buFontTx/>
              <a:buChar char="-"/>
            </a:pPr>
            <a:r>
              <a:rPr lang="en-US">
                <a:solidFill>
                  <a:srgbClr val="990099"/>
                </a:solidFill>
              </a:rPr>
              <a:t>(id-ego-superego</a:t>
            </a:r>
            <a:r>
              <a:rPr lang="en-US"/>
              <a:t>)</a:t>
            </a:r>
          </a:p>
          <a:p>
            <a:pPr>
              <a:buFontTx/>
              <a:buChar char="-"/>
            </a:pPr>
            <a:r>
              <a:rPr lang="fa-IR" b="1"/>
              <a:t> نهاد – من  – فرامن</a:t>
            </a:r>
            <a:endParaRPr lang="en-US" b="1"/>
          </a:p>
        </p:txBody>
      </p:sp>
      <p:pic>
        <p:nvPicPr>
          <p:cNvPr id="2458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24581" name="Picture 5" descr="FREUDOH"/>
          <p:cNvPicPr>
            <a:picLocks noChangeAspect="1" noChangeArrowheads="1"/>
          </p:cNvPicPr>
          <p:nvPr/>
        </p:nvPicPr>
        <p:blipFill>
          <a:blip r:embed="rId3"/>
          <a:srcRect/>
          <a:stretch>
            <a:fillRect/>
          </a:stretch>
        </p:blipFill>
        <p:spPr bwMode="auto">
          <a:xfrm>
            <a:off x="34925" y="2636838"/>
            <a:ext cx="4119563" cy="4221162"/>
          </a:xfrm>
          <a:prstGeom prst="rect">
            <a:avLst/>
          </a:prstGeom>
          <a:noFill/>
        </p:spPr>
      </p:pic>
      <p:sp>
        <p:nvSpPr>
          <p:cNvPr id="24582" name="Rectangle 6"/>
          <p:cNvSpPr>
            <a:spLocks noChangeArrowheads="1"/>
          </p:cNvSpPr>
          <p:nvPr/>
        </p:nvSpPr>
        <p:spPr bwMode="auto">
          <a:xfrm>
            <a:off x="4284663" y="4652963"/>
            <a:ext cx="4859337" cy="1728787"/>
          </a:xfrm>
          <a:prstGeom prst="rect">
            <a:avLst/>
          </a:prstGeom>
          <a:noFill/>
          <a:ln w="9525">
            <a:noFill/>
            <a:miter lim="800000"/>
            <a:headEnd/>
            <a:tailEnd/>
          </a:ln>
          <a:effectLst/>
        </p:spPr>
        <p:txBody>
          <a:bodyPr/>
          <a:lstStyle/>
          <a:p>
            <a:pPr marL="342900" indent="-342900" algn="just">
              <a:lnSpc>
                <a:spcPct val="90000"/>
              </a:lnSpc>
              <a:spcBef>
                <a:spcPct val="20000"/>
              </a:spcBef>
              <a:buFontTx/>
              <a:buChar char="•"/>
            </a:pPr>
            <a:r>
              <a:rPr lang="fa-IR" sz="2800"/>
              <a:t>- </a:t>
            </a:r>
            <a:r>
              <a:rPr lang="fa-IR" sz="2800">
                <a:solidFill>
                  <a:srgbClr val="336600"/>
                </a:solidFill>
                <a:effectLst>
                  <a:outerShdw blurRad="38100" dist="38100" dir="2700000" algn="tl">
                    <a:srgbClr val="C0C0C0"/>
                  </a:outerShdw>
                </a:effectLst>
              </a:rPr>
              <a:t>لیبیدو : اصطلاحی که فروید برای انرژی غرایز و گشاننده های زندگی انتخاب کرده است.</a:t>
            </a:r>
            <a:r>
              <a:rPr lang="en-US" sz="2800">
                <a:solidFill>
                  <a:srgbClr val="336600"/>
                </a:solidFill>
                <a:effectLst>
                  <a:outerShdw blurRad="38100" dist="38100" dir="2700000" algn="tl">
                    <a:srgbClr val="C0C0C0"/>
                  </a:outerShdw>
                </a:effectLst>
              </a:rPr>
              <a:t> </a:t>
            </a:r>
          </a:p>
          <a:p>
            <a:pPr marL="342900" indent="-342900" algn="just">
              <a:lnSpc>
                <a:spcPct val="90000"/>
              </a:lnSpc>
              <a:spcBef>
                <a:spcPct val="20000"/>
              </a:spcBef>
              <a:buFontTx/>
              <a:buChar char="•"/>
            </a:pPr>
            <a:endParaRPr lang="en-US" sz="2800">
              <a:solidFill>
                <a:srgbClr val="3366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7" dur="20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2" dur="20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17" dur="20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0" tmFilter="0, 0; .2, .5; .8, .5; 1, 0"/>
                                        <p:tgtEl>
                                          <p:spTgt spid="24582">
                                            <p:txEl>
                                              <p:pRg st="0" end="0"/>
                                            </p:txEl>
                                          </p:spTgt>
                                        </p:tgtEl>
                                      </p:cBhvr>
                                    </p:animEffect>
                                    <p:animScale>
                                      <p:cBhvr>
                                        <p:cTn id="22" dur="2500" autoRev="1" fill="hold"/>
                                        <p:tgtEl>
                                          <p:spTgt spid="24582">
                                            <p:txEl>
                                              <p:pRg st="0" end="0"/>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4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P spid="2458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6" name="Picture 6"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
        <p:nvSpPr>
          <p:cNvPr id="25608" name="Rectangle 8"/>
          <p:cNvSpPr>
            <a:spLocks noGrp="1" noChangeArrowheads="1"/>
          </p:cNvSpPr>
          <p:nvPr>
            <p:ph type="body" idx="1"/>
          </p:nvPr>
        </p:nvSpPr>
        <p:spPr>
          <a:xfrm>
            <a:off x="468313" y="549275"/>
            <a:ext cx="8229600" cy="4525963"/>
          </a:xfrm>
        </p:spPr>
        <p:txBody>
          <a:bodyPr/>
          <a:lstStyle/>
          <a:p>
            <a:r>
              <a:rPr lang="fa-IR" b="1"/>
              <a:t>- </a:t>
            </a:r>
            <a:r>
              <a:rPr lang="fa-IR" sz="3600" b="1">
                <a:solidFill>
                  <a:srgbClr val="FF9933"/>
                </a:solidFill>
                <a:effectLst>
                  <a:outerShdw blurRad="38100" dist="38100" dir="2700000" algn="tl">
                    <a:srgbClr val="C0C0C0"/>
                  </a:outerShdw>
                </a:effectLst>
              </a:rPr>
              <a:t>نهاد :</a:t>
            </a:r>
            <a:r>
              <a:rPr lang="fa-IR" b="1"/>
              <a:t> از هنگام تولد وجود دارد </a:t>
            </a:r>
          </a:p>
          <a:p>
            <a:r>
              <a:rPr lang="fa-IR" b="1"/>
              <a:t>– خواستار </a:t>
            </a:r>
            <a:r>
              <a:rPr lang="fa-IR" b="1">
                <a:solidFill>
                  <a:schemeClr val="accent2"/>
                </a:solidFill>
              </a:rPr>
              <a:t>لذت فوری</a:t>
            </a:r>
            <a:r>
              <a:rPr lang="fa-IR" b="1"/>
              <a:t> و ارضای نیازهای اساسی ( مثل گرسنگی ، جنسی و...) است </a:t>
            </a:r>
          </a:p>
          <a:p>
            <a:r>
              <a:rPr lang="fa-IR" b="1"/>
              <a:t>– تابع </a:t>
            </a:r>
            <a:r>
              <a:rPr lang="fa-IR" b="1">
                <a:solidFill>
                  <a:schemeClr val="accent2"/>
                </a:solidFill>
              </a:rPr>
              <a:t>اصل لذت</a:t>
            </a:r>
            <a:r>
              <a:rPr lang="fa-IR" b="1"/>
              <a:t> است </a:t>
            </a:r>
          </a:p>
          <a:p>
            <a:r>
              <a:rPr lang="fa-IR" b="1">
                <a:solidFill>
                  <a:schemeClr val="accent2"/>
                </a:solidFill>
              </a:rPr>
              <a:t>– اگر نیاز کودک ارضا نشود تنش ایجاد می شود و کودک بااستفاده از فرایند تفکر اولیه شروع به خیال پردازی  و تصویر سازی می کند تا موقتاً نیاز  اساسی خود را ارضا کند.</a:t>
            </a:r>
            <a:r>
              <a:rPr lang="fa-IR">
                <a:solidFill>
                  <a:schemeClr val="accent2"/>
                </a:solidFill>
              </a:rPr>
              <a:t> </a:t>
            </a:r>
            <a:endParaRPr 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8">
                                            <p:txEl>
                                              <p:pRg st="1" end="1"/>
                                            </p:txEl>
                                          </p:spTgt>
                                        </p:tgtEl>
                                        <p:attrNameLst>
                                          <p:attrName>style.visibility</p:attrName>
                                        </p:attrNameLst>
                                      </p:cBhvr>
                                      <p:to>
                                        <p:strVal val="visible"/>
                                      </p:to>
                                    </p:set>
                                    <p:anim calcmode="lin" valueType="num">
                                      <p:cBhvr>
                                        <p:cTn id="7" dur="3000" fill="hold"/>
                                        <p:tgtEl>
                                          <p:spTgt spid="25608">
                                            <p:txEl>
                                              <p:pRg st="1" end="1"/>
                                            </p:txEl>
                                          </p:spTgt>
                                        </p:tgtEl>
                                        <p:attrNameLst>
                                          <p:attrName>ppt_w</p:attrName>
                                        </p:attrNameLst>
                                      </p:cBhvr>
                                      <p:tavLst>
                                        <p:tav tm="0">
                                          <p:val>
                                            <p:fltVal val="0"/>
                                          </p:val>
                                        </p:tav>
                                        <p:tav tm="100000">
                                          <p:val>
                                            <p:strVal val="#ppt_w"/>
                                          </p:val>
                                        </p:tav>
                                      </p:tavLst>
                                    </p:anim>
                                    <p:anim calcmode="lin" valueType="num">
                                      <p:cBhvr>
                                        <p:cTn id="8" dur="3000" fill="hold"/>
                                        <p:tgtEl>
                                          <p:spTgt spid="25608">
                                            <p:txEl>
                                              <p:pRg st="1" end="1"/>
                                            </p:txEl>
                                          </p:spTgt>
                                        </p:tgtEl>
                                        <p:attrNameLst>
                                          <p:attrName>ppt_h</p:attrName>
                                        </p:attrNameLst>
                                      </p:cBhvr>
                                      <p:tavLst>
                                        <p:tav tm="0">
                                          <p:val>
                                            <p:fltVal val="0"/>
                                          </p:val>
                                        </p:tav>
                                        <p:tav tm="100000">
                                          <p:val>
                                            <p:strVal val="#ppt_h"/>
                                          </p:val>
                                        </p:tav>
                                      </p:tavLst>
                                    </p:anim>
                                    <p:animEffect transition="in" filter="fade">
                                      <p:cBhvr>
                                        <p:cTn id="9" dur="3000"/>
                                        <p:tgtEl>
                                          <p:spTgt spid="2560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608">
                                            <p:txEl>
                                              <p:pRg st="2" end="2"/>
                                            </p:txEl>
                                          </p:spTgt>
                                        </p:tgtEl>
                                        <p:attrNameLst>
                                          <p:attrName>style.visibility</p:attrName>
                                        </p:attrNameLst>
                                      </p:cBhvr>
                                      <p:to>
                                        <p:strVal val="visible"/>
                                      </p:to>
                                    </p:set>
                                    <p:anim calcmode="lin" valueType="num">
                                      <p:cBhvr>
                                        <p:cTn id="14" dur="3000" fill="hold"/>
                                        <p:tgtEl>
                                          <p:spTgt spid="25608">
                                            <p:txEl>
                                              <p:pRg st="2" end="2"/>
                                            </p:txEl>
                                          </p:spTgt>
                                        </p:tgtEl>
                                        <p:attrNameLst>
                                          <p:attrName>ppt_w</p:attrName>
                                        </p:attrNameLst>
                                      </p:cBhvr>
                                      <p:tavLst>
                                        <p:tav tm="0">
                                          <p:val>
                                            <p:fltVal val="0"/>
                                          </p:val>
                                        </p:tav>
                                        <p:tav tm="100000">
                                          <p:val>
                                            <p:strVal val="#ppt_w"/>
                                          </p:val>
                                        </p:tav>
                                      </p:tavLst>
                                    </p:anim>
                                    <p:anim calcmode="lin" valueType="num">
                                      <p:cBhvr>
                                        <p:cTn id="15" dur="3000" fill="hold"/>
                                        <p:tgtEl>
                                          <p:spTgt spid="25608">
                                            <p:txEl>
                                              <p:pRg st="2" end="2"/>
                                            </p:txEl>
                                          </p:spTgt>
                                        </p:tgtEl>
                                        <p:attrNameLst>
                                          <p:attrName>ppt_h</p:attrName>
                                        </p:attrNameLst>
                                      </p:cBhvr>
                                      <p:tavLst>
                                        <p:tav tm="0">
                                          <p:val>
                                            <p:fltVal val="0"/>
                                          </p:val>
                                        </p:tav>
                                        <p:tav tm="100000">
                                          <p:val>
                                            <p:strVal val="#ppt_h"/>
                                          </p:val>
                                        </p:tav>
                                      </p:tavLst>
                                    </p:anim>
                                    <p:animEffect transition="in" filter="fade">
                                      <p:cBhvr>
                                        <p:cTn id="16" dur="3000"/>
                                        <p:tgtEl>
                                          <p:spTgt spid="2560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608">
                                            <p:txEl>
                                              <p:pRg st="3" end="3"/>
                                            </p:txEl>
                                          </p:spTgt>
                                        </p:tgtEl>
                                        <p:attrNameLst>
                                          <p:attrName>style.visibility</p:attrName>
                                        </p:attrNameLst>
                                      </p:cBhvr>
                                      <p:to>
                                        <p:strVal val="visible"/>
                                      </p:to>
                                    </p:set>
                                    <p:anim calcmode="lin" valueType="num">
                                      <p:cBhvr>
                                        <p:cTn id="21" dur="3000" fill="hold"/>
                                        <p:tgtEl>
                                          <p:spTgt spid="25608">
                                            <p:txEl>
                                              <p:pRg st="3" end="3"/>
                                            </p:txEl>
                                          </p:spTgt>
                                        </p:tgtEl>
                                        <p:attrNameLst>
                                          <p:attrName>ppt_w</p:attrName>
                                        </p:attrNameLst>
                                      </p:cBhvr>
                                      <p:tavLst>
                                        <p:tav tm="0">
                                          <p:val>
                                            <p:fltVal val="0"/>
                                          </p:val>
                                        </p:tav>
                                        <p:tav tm="100000">
                                          <p:val>
                                            <p:strVal val="#ppt_w"/>
                                          </p:val>
                                        </p:tav>
                                      </p:tavLst>
                                    </p:anim>
                                    <p:anim calcmode="lin" valueType="num">
                                      <p:cBhvr>
                                        <p:cTn id="22" dur="3000" fill="hold"/>
                                        <p:tgtEl>
                                          <p:spTgt spid="25608">
                                            <p:txEl>
                                              <p:pRg st="3" end="3"/>
                                            </p:txEl>
                                          </p:spTgt>
                                        </p:tgtEl>
                                        <p:attrNameLst>
                                          <p:attrName>ppt_h</p:attrName>
                                        </p:attrNameLst>
                                      </p:cBhvr>
                                      <p:tavLst>
                                        <p:tav tm="0">
                                          <p:val>
                                            <p:fltVal val="0"/>
                                          </p:val>
                                        </p:tav>
                                        <p:tav tm="100000">
                                          <p:val>
                                            <p:strVal val="#ppt_h"/>
                                          </p:val>
                                        </p:tav>
                                      </p:tavLst>
                                    </p:anim>
                                    <p:animEffect transition="in" filter="fade">
                                      <p:cBhvr>
                                        <p:cTn id="23" dur="3000"/>
                                        <p:tgtEl>
                                          <p:spTgt spid="25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50825" y="549275"/>
            <a:ext cx="8675688" cy="2879725"/>
          </a:xfrm>
        </p:spPr>
        <p:txBody>
          <a:bodyPr/>
          <a:lstStyle/>
          <a:p>
            <a:pPr algn="just"/>
            <a:r>
              <a:rPr lang="fa-IR" b="1">
                <a:solidFill>
                  <a:schemeClr val="accent2"/>
                </a:solidFill>
                <a:effectLst>
                  <a:outerShdw blurRad="38100" dist="38100" dir="2700000" algn="tl">
                    <a:srgbClr val="000000"/>
                  </a:outerShdw>
                </a:effectLst>
              </a:rPr>
              <a:t>- من ( الگو ) : قسمتی از ذهن که هشیار است</a:t>
            </a:r>
          </a:p>
          <a:p>
            <a:pPr algn="just"/>
            <a:r>
              <a:rPr lang="fa-IR" b="1">
                <a:effectLst>
                  <a:outerShdw blurRad="38100" dist="38100" dir="2700000" algn="tl">
                    <a:srgbClr val="FFFFFF"/>
                  </a:outerShdw>
                </a:effectLst>
              </a:rPr>
              <a:t> – براساس </a:t>
            </a:r>
            <a:r>
              <a:rPr lang="fa-IR" b="1">
                <a:solidFill>
                  <a:schemeClr val="accent2"/>
                </a:solidFill>
                <a:effectLst>
                  <a:outerShdw blurRad="38100" dist="38100" dir="2700000" algn="tl">
                    <a:srgbClr val="000000"/>
                  </a:outerShdw>
                </a:effectLst>
              </a:rPr>
              <a:t>اصل واقعیت</a:t>
            </a:r>
            <a:r>
              <a:rPr lang="fa-IR" b="1">
                <a:effectLst>
                  <a:outerShdw blurRad="38100" dist="38100" dir="2700000" algn="tl">
                    <a:srgbClr val="FFFFFF"/>
                  </a:outerShdw>
                </a:effectLst>
              </a:rPr>
              <a:t> عمل می کند با استفاده از فرایندتفکر ثانویه ( مثل برنامه ریزی و تصمیم گیری معقول ) ، بین خواسته های واقعیت و ارضای فوری امیال نهاد میانجی گر می کند و سپس عمل می کند.</a:t>
            </a:r>
            <a:r>
              <a:rPr lang="en-US"/>
              <a:t> </a:t>
            </a:r>
          </a:p>
        </p:txBody>
      </p:sp>
      <p:pic>
        <p:nvPicPr>
          <p:cNvPr id="26630" name="Picture 6"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pic>
        <p:nvPicPr>
          <p:cNvPr id="26631" name="Picture 7" descr="lkjh"/>
          <p:cNvPicPr>
            <a:picLocks noChangeAspect="1" noChangeArrowheads="1"/>
          </p:cNvPicPr>
          <p:nvPr/>
        </p:nvPicPr>
        <p:blipFill>
          <a:blip r:embed="rId4"/>
          <a:srcRect/>
          <a:stretch>
            <a:fillRect/>
          </a:stretch>
        </p:blipFill>
        <p:spPr bwMode="auto">
          <a:xfrm>
            <a:off x="107950" y="2636838"/>
            <a:ext cx="3384550" cy="4176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2"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20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Clr clrSpc="rgb" dir="cw">
                                      <p:cBhvr override="childStyle">
                                        <p:cTn id="12" dur="100" fill="hold"/>
                                        <p:tgtEl>
                                          <p:spTgt spid="26631"/>
                                        </p:tgtEl>
                                        <p:attrNameLst>
                                          <p:attrName>style.color</p:attrName>
                                        </p:attrNameLst>
                                      </p:cBhvr>
                                      <p:to>
                                        <a:schemeClr val="accent2"/>
                                      </p:to>
                                    </p:animClr>
                                    <p:animClr clrSpc="rgb" dir="cw">
                                      <p:cBhvr>
                                        <p:cTn id="13" dur="100" fill="hold"/>
                                        <p:tgtEl>
                                          <p:spTgt spid="26631"/>
                                        </p:tgtEl>
                                        <p:attrNameLst>
                                          <p:attrName>fillcolor</p:attrName>
                                        </p:attrNameLst>
                                      </p:cBhvr>
                                      <p:to>
                                        <a:schemeClr val="accent2"/>
                                      </p:to>
                                    </p:animClr>
                                    <p:set>
                                      <p:cBhvr>
                                        <p:cTn id="14" dur="100" fill="hold"/>
                                        <p:tgtEl>
                                          <p:spTgt spid="26631"/>
                                        </p:tgtEl>
                                        <p:attrNameLst>
                                          <p:attrName>fill.type</p:attrName>
                                        </p:attrNameLst>
                                      </p:cBhvr>
                                      <p:to>
                                        <p:strVal val="solid"/>
                                      </p:to>
                                    </p:set>
                                    <p:set>
                                      <p:cBhvr>
                                        <p:cTn id="15" dur="100" fill="hold"/>
                                        <p:tgtEl>
                                          <p:spTgt spid="26631"/>
                                        </p:tgtEl>
                                        <p:attrNameLst>
                                          <p:attrName>fill.on</p:attrName>
                                        </p:attrNameLst>
                                      </p:cBhvr>
                                      <p:to>
                                        <p:strVal val="true"/>
                                      </p:to>
                                    </p:set>
                                    <p:animRot by="120000">
                                      <p:cBhvr>
                                        <p:cTn id="16" dur="100" fill="hold">
                                          <p:stCondLst>
                                            <p:cond delay="0"/>
                                          </p:stCondLst>
                                        </p:cTn>
                                        <p:tgtEl>
                                          <p:spTgt spid="26631"/>
                                        </p:tgtEl>
                                        <p:attrNameLst>
                                          <p:attrName>r</p:attrName>
                                        </p:attrNameLst>
                                      </p:cBhvr>
                                    </p:animRot>
                                    <p:animRot by="-240000">
                                      <p:cBhvr>
                                        <p:cTn id="17" dur="200" fill="hold">
                                          <p:stCondLst>
                                            <p:cond delay="200"/>
                                          </p:stCondLst>
                                        </p:cTn>
                                        <p:tgtEl>
                                          <p:spTgt spid="26631"/>
                                        </p:tgtEl>
                                        <p:attrNameLst>
                                          <p:attrName>r</p:attrName>
                                        </p:attrNameLst>
                                      </p:cBhvr>
                                    </p:animRot>
                                    <p:animRot by="240000">
                                      <p:cBhvr>
                                        <p:cTn id="18" dur="200" fill="hold">
                                          <p:stCondLst>
                                            <p:cond delay="400"/>
                                          </p:stCondLst>
                                        </p:cTn>
                                        <p:tgtEl>
                                          <p:spTgt spid="26631"/>
                                        </p:tgtEl>
                                        <p:attrNameLst>
                                          <p:attrName>r</p:attrName>
                                        </p:attrNameLst>
                                      </p:cBhvr>
                                    </p:animRot>
                                    <p:animRot by="-240000">
                                      <p:cBhvr>
                                        <p:cTn id="19" dur="200" fill="hold">
                                          <p:stCondLst>
                                            <p:cond delay="600"/>
                                          </p:stCondLst>
                                        </p:cTn>
                                        <p:tgtEl>
                                          <p:spTgt spid="26631"/>
                                        </p:tgtEl>
                                        <p:attrNameLst>
                                          <p:attrName>r</p:attrName>
                                        </p:attrNameLst>
                                      </p:cBhvr>
                                    </p:animRot>
                                    <p:animRot by="120000">
                                      <p:cBhvr>
                                        <p:cTn id="20" dur="200" fill="hold">
                                          <p:stCondLst>
                                            <p:cond delay="800"/>
                                          </p:stCondLst>
                                        </p:cTn>
                                        <p:tgtEl>
                                          <p:spTgt spid="266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2"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27088" y="188913"/>
            <a:ext cx="8316912" cy="2303462"/>
          </a:xfrm>
        </p:spPr>
        <p:txBody>
          <a:bodyPr/>
          <a:lstStyle/>
          <a:p>
            <a:pPr algn="just"/>
            <a:r>
              <a:rPr lang="fa-IR" sz="2800" b="1">
                <a:solidFill>
                  <a:schemeClr val="accent2"/>
                </a:solidFill>
                <a:effectLst>
                  <a:outerShdw blurRad="38100" dist="38100" dir="2700000" algn="tl">
                    <a:srgbClr val="C0C0C0"/>
                  </a:outerShdw>
                </a:effectLst>
              </a:rPr>
              <a:t>- </a:t>
            </a:r>
            <a:r>
              <a:rPr lang="fa-IR" b="1">
                <a:solidFill>
                  <a:schemeClr val="accent2"/>
                </a:solidFill>
                <a:effectLst>
                  <a:outerShdw blurRad="38100" dist="38100" dir="2700000" algn="tl">
                    <a:srgbClr val="C0C0C0"/>
                  </a:outerShdw>
                </a:effectLst>
              </a:rPr>
              <a:t>من برتر ( سوپر ایگو ) : وجدان </a:t>
            </a:r>
          </a:p>
          <a:p>
            <a:pPr algn="just"/>
            <a:r>
              <a:rPr lang="fa-IR" sz="2800" b="1">
                <a:effectLst>
                  <a:outerShdw blurRad="38100" dist="38100" dir="2700000" algn="tl">
                    <a:srgbClr val="C0C0C0"/>
                  </a:outerShdw>
                </a:effectLst>
              </a:rPr>
              <a:t> همانطور که من از نهاد سر چشمه می گیرد ، من برتر نیز از من نشأت می گیرد.</a:t>
            </a:r>
          </a:p>
          <a:p>
            <a:pPr algn="just"/>
            <a:r>
              <a:rPr lang="fa-IR" sz="2800" b="1">
                <a:effectLst>
                  <a:outerShdw blurRad="38100" dist="38100" dir="2700000" algn="tl">
                    <a:srgbClr val="C0C0C0"/>
                  </a:outerShdw>
                </a:effectLst>
              </a:rPr>
              <a:t> من برتر، تبلور </a:t>
            </a:r>
            <a:r>
              <a:rPr lang="fa-IR" sz="2800" b="1">
                <a:solidFill>
                  <a:schemeClr val="accent2"/>
                </a:solidFill>
                <a:effectLst>
                  <a:outerShdw blurRad="38100" dist="38100" dir="2700000" algn="tl">
                    <a:srgbClr val="C0C0C0"/>
                  </a:outerShdw>
                </a:effectLst>
              </a:rPr>
              <a:t>خواسته های اخلاقی</a:t>
            </a:r>
            <a:r>
              <a:rPr lang="fa-IR" sz="2800" b="1">
                <a:effectLst>
                  <a:outerShdw blurRad="38100" dist="38100" dir="2700000" algn="tl">
                    <a:srgbClr val="C0C0C0"/>
                  </a:outerShdw>
                </a:effectLst>
              </a:rPr>
              <a:t> محیط و بویژه والدین است </a:t>
            </a:r>
          </a:p>
          <a:p>
            <a:pPr algn="just">
              <a:buFontTx/>
              <a:buNone/>
            </a:pPr>
            <a:endParaRPr lang="en-US" sz="2800" b="1"/>
          </a:p>
        </p:txBody>
      </p:sp>
      <p:pic>
        <p:nvPicPr>
          <p:cNvPr id="27655" name="Picture 7"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27657" name="Picture 9" descr="punishmentmother"/>
          <p:cNvPicPr>
            <a:picLocks noChangeAspect="1" noChangeArrowheads="1"/>
          </p:cNvPicPr>
          <p:nvPr/>
        </p:nvPicPr>
        <p:blipFill>
          <a:blip r:embed="rId3"/>
          <a:srcRect/>
          <a:stretch>
            <a:fillRect/>
          </a:stretch>
        </p:blipFill>
        <p:spPr bwMode="auto">
          <a:xfrm>
            <a:off x="0" y="2492375"/>
            <a:ext cx="4787900" cy="4365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randombar(horizontal)">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randombar(horizontal)">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7657"/>
                                        </p:tgtEl>
                                        <p:attrNameLst>
                                          <p:attrName>style.visibility</p:attrName>
                                        </p:attrNameLst>
                                      </p:cBhvr>
                                      <p:to>
                                        <p:strVal val="visible"/>
                                      </p:to>
                                    </p:set>
                                    <p:anim calcmode="lin" valueType="num">
                                      <p:cBhvr>
                                        <p:cTn id="17" dur="5000" fill="hold"/>
                                        <p:tgtEl>
                                          <p:spTgt spid="27657"/>
                                        </p:tgtEl>
                                        <p:attrNameLst>
                                          <p:attrName>ppt_w</p:attrName>
                                        </p:attrNameLst>
                                      </p:cBhvr>
                                      <p:tavLst>
                                        <p:tav tm="0">
                                          <p:val>
                                            <p:fltVal val="0"/>
                                          </p:val>
                                        </p:tav>
                                        <p:tav tm="100000">
                                          <p:val>
                                            <p:strVal val="#ppt_w"/>
                                          </p:val>
                                        </p:tav>
                                      </p:tavLst>
                                    </p:anim>
                                    <p:anim calcmode="lin" valueType="num">
                                      <p:cBhvr>
                                        <p:cTn id="18" dur="5000" fill="hold"/>
                                        <p:tgtEl>
                                          <p:spTgt spid="27657"/>
                                        </p:tgtEl>
                                        <p:attrNameLst>
                                          <p:attrName>ppt_h</p:attrName>
                                        </p:attrNameLst>
                                      </p:cBhvr>
                                      <p:tavLst>
                                        <p:tav tm="0">
                                          <p:val>
                                            <p:fltVal val="0"/>
                                          </p:val>
                                        </p:tav>
                                        <p:tav tm="100000">
                                          <p:val>
                                            <p:strVal val="#ppt_h"/>
                                          </p:val>
                                        </p:tav>
                                      </p:tavLst>
                                    </p:anim>
                                    <p:anim calcmode="lin" valueType="num">
                                      <p:cBhvr>
                                        <p:cTn id="19" dur="5000" fill="hold"/>
                                        <p:tgtEl>
                                          <p:spTgt spid="27657"/>
                                        </p:tgtEl>
                                        <p:attrNameLst>
                                          <p:attrName>ppt_x</p:attrName>
                                        </p:attrNameLst>
                                      </p:cBhvr>
                                      <p:tavLst>
                                        <p:tav tm="0" fmla="#ppt_x+(cos(-2*pi*(1-$))*-#ppt_x-sin(-2*pi*(1-$))*(1-#ppt_y))*(1-$)">
                                          <p:val>
                                            <p:fltVal val="0"/>
                                          </p:val>
                                        </p:tav>
                                        <p:tav tm="100000">
                                          <p:val>
                                            <p:fltVal val="1"/>
                                          </p:val>
                                        </p:tav>
                                      </p:tavLst>
                                    </p:anim>
                                    <p:anim calcmode="lin" valueType="num">
                                      <p:cBhvr>
                                        <p:cTn id="20" dur="5000" fill="hold"/>
                                        <p:tgtEl>
                                          <p:spTgt spid="276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Clr clrSpc="rgb" dir="cw">
                                      <p:cBhvr override="childStyle">
                                        <p:cTn id="24" dur="100" fill="hold"/>
                                        <p:tgtEl>
                                          <p:spTgt spid="27657"/>
                                        </p:tgtEl>
                                        <p:attrNameLst>
                                          <p:attrName>style.color</p:attrName>
                                        </p:attrNameLst>
                                      </p:cBhvr>
                                      <p:to>
                                        <a:schemeClr val="accent2"/>
                                      </p:to>
                                    </p:animClr>
                                    <p:animClr clrSpc="rgb" dir="cw">
                                      <p:cBhvr>
                                        <p:cTn id="25" dur="100" fill="hold"/>
                                        <p:tgtEl>
                                          <p:spTgt spid="27657"/>
                                        </p:tgtEl>
                                        <p:attrNameLst>
                                          <p:attrName>fillcolor</p:attrName>
                                        </p:attrNameLst>
                                      </p:cBhvr>
                                      <p:to>
                                        <a:schemeClr val="accent2"/>
                                      </p:to>
                                    </p:animClr>
                                    <p:set>
                                      <p:cBhvr>
                                        <p:cTn id="26" dur="100" fill="hold"/>
                                        <p:tgtEl>
                                          <p:spTgt spid="27657"/>
                                        </p:tgtEl>
                                        <p:attrNameLst>
                                          <p:attrName>fill.type</p:attrName>
                                        </p:attrNameLst>
                                      </p:cBhvr>
                                      <p:to>
                                        <p:strVal val="solid"/>
                                      </p:to>
                                    </p:set>
                                    <p:set>
                                      <p:cBhvr>
                                        <p:cTn id="27" dur="100" fill="hold"/>
                                        <p:tgtEl>
                                          <p:spTgt spid="27657"/>
                                        </p:tgtEl>
                                        <p:attrNameLst>
                                          <p:attrName>fill.on</p:attrName>
                                        </p:attrNameLst>
                                      </p:cBhvr>
                                      <p:to>
                                        <p:strVal val="true"/>
                                      </p:to>
                                    </p:set>
                                    <p:animRot by="120000">
                                      <p:cBhvr>
                                        <p:cTn id="28" dur="100" fill="hold">
                                          <p:stCondLst>
                                            <p:cond delay="0"/>
                                          </p:stCondLst>
                                        </p:cTn>
                                        <p:tgtEl>
                                          <p:spTgt spid="27657"/>
                                        </p:tgtEl>
                                        <p:attrNameLst>
                                          <p:attrName>r</p:attrName>
                                        </p:attrNameLst>
                                      </p:cBhvr>
                                    </p:animRot>
                                    <p:animRot by="-240000">
                                      <p:cBhvr>
                                        <p:cTn id="29" dur="200" fill="hold">
                                          <p:stCondLst>
                                            <p:cond delay="200"/>
                                          </p:stCondLst>
                                        </p:cTn>
                                        <p:tgtEl>
                                          <p:spTgt spid="27657"/>
                                        </p:tgtEl>
                                        <p:attrNameLst>
                                          <p:attrName>r</p:attrName>
                                        </p:attrNameLst>
                                      </p:cBhvr>
                                    </p:animRot>
                                    <p:animRot by="240000">
                                      <p:cBhvr>
                                        <p:cTn id="30" dur="200" fill="hold">
                                          <p:stCondLst>
                                            <p:cond delay="400"/>
                                          </p:stCondLst>
                                        </p:cTn>
                                        <p:tgtEl>
                                          <p:spTgt spid="27657"/>
                                        </p:tgtEl>
                                        <p:attrNameLst>
                                          <p:attrName>r</p:attrName>
                                        </p:attrNameLst>
                                      </p:cBhvr>
                                    </p:animRot>
                                    <p:animRot by="-240000">
                                      <p:cBhvr>
                                        <p:cTn id="31" dur="200" fill="hold">
                                          <p:stCondLst>
                                            <p:cond delay="600"/>
                                          </p:stCondLst>
                                        </p:cTn>
                                        <p:tgtEl>
                                          <p:spTgt spid="27657"/>
                                        </p:tgtEl>
                                        <p:attrNameLst>
                                          <p:attrName>r</p:attrName>
                                        </p:attrNameLst>
                                      </p:cBhvr>
                                    </p:animRot>
                                    <p:animRot by="120000">
                                      <p:cBhvr>
                                        <p:cTn id="32" dur="200" fill="hold">
                                          <p:stCondLst>
                                            <p:cond delay="800"/>
                                          </p:stCondLst>
                                        </p:cTn>
                                        <p:tgtEl>
                                          <p:spTgt spid="276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755650" y="404813"/>
            <a:ext cx="7920038" cy="2087562"/>
          </a:xfrm>
        </p:spPr>
        <p:txBody>
          <a:bodyPr/>
          <a:lstStyle/>
          <a:p>
            <a:pPr algn="just">
              <a:lnSpc>
                <a:spcPct val="80000"/>
              </a:lnSpc>
            </a:pPr>
            <a:r>
              <a:rPr lang="fa-IR" sz="2800" b="1">
                <a:effectLst>
                  <a:outerShdw blurRad="38100" dist="38100" dir="2700000" algn="tl">
                    <a:srgbClr val="C0C0C0"/>
                  </a:outerShdw>
                </a:effectLst>
              </a:rPr>
              <a:t>کودک برای جلب تأیید والدین شروع به پذیرش و جذب ارزشهای </a:t>
            </a:r>
            <a:r>
              <a:rPr lang="fa-IR" sz="2800" b="1">
                <a:solidFill>
                  <a:schemeClr val="accent2"/>
                </a:solidFill>
                <a:effectLst>
                  <a:outerShdw blurRad="38100" dist="38100" dir="2700000" algn="tl">
                    <a:srgbClr val="C0C0C0"/>
                  </a:outerShdw>
                </a:effectLst>
              </a:rPr>
              <a:t>والدین</a:t>
            </a:r>
            <a:r>
              <a:rPr lang="fa-IR" sz="2800" b="1">
                <a:effectLst>
                  <a:outerShdw blurRad="38100" dist="38100" dir="2700000" algn="tl">
                    <a:srgbClr val="C0C0C0"/>
                  </a:outerShdw>
                </a:effectLst>
              </a:rPr>
              <a:t> می کند.</a:t>
            </a:r>
          </a:p>
          <a:p>
            <a:pPr algn="just">
              <a:lnSpc>
                <a:spcPct val="80000"/>
              </a:lnSpc>
            </a:pPr>
            <a:r>
              <a:rPr lang="fa-IR" sz="2800" b="1">
                <a:effectLst>
                  <a:outerShdw blurRad="38100" dist="38100" dir="2700000" algn="tl">
                    <a:srgbClr val="C0C0C0"/>
                  </a:outerShdw>
                </a:effectLst>
              </a:rPr>
              <a:t> به تعامل میان نهاد، من و فرامن </a:t>
            </a:r>
            <a:r>
              <a:rPr lang="fa-IR" sz="2800" b="1">
                <a:solidFill>
                  <a:schemeClr val="accent2"/>
                </a:solidFill>
                <a:effectLst>
                  <a:outerShdw blurRad="38100" dist="38100" dir="2700000" algn="tl">
                    <a:srgbClr val="C0C0C0"/>
                  </a:outerShdw>
                </a:effectLst>
              </a:rPr>
              <a:t>پویه های روانی شخصیت</a:t>
            </a:r>
            <a:r>
              <a:rPr lang="fa-IR" sz="2800" b="1">
                <a:effectLst>
                  <a:outerShdw blurRad="38100" dist="38100" dir="2700000" algn="tl">
                    <a:srgbClr val="C0C0C0"/>
                  </a:outerShdw>
                </a:effectLst>
              </a:rPr>
              <a:t> اطلاق </a:t>
            </a:r>
          </a:p>
          <a:p>
            <a:pPr algn="just">
              <a:lnSpc>
                <a:spcPct val="80000"/>
              </a:lnSpc>
            </a:pPr>
            <a:r>
              <a:rPr lang="fa-IR" sz="2800" b="1">
                <a:effectLst>
                  <a:outerShdw blurRad="38100" dist="38100" dir="2700000" algn="tl">
                    <a:srgbClr val="C0C0C0"/>
                  </a:outerShdw>
                </a:effectLst>
              </a:rPr>
              <a:t>می شود.</a:t>
            </a:r>
            <a:r>
              <a:rPr lang="fa-IR" sz="2800" b="1"/>
              <a:t> </a:t>
            </a:r>
            <a:endParaRPr lang="en-US" sz="2800" b="1"/>
          </a:p>
        </p:txBody>
      </p:sp>
      <p:pic>
        <p:nvPicPr>
          <p:cNvPr id="19251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192516" name="Picture 4" descr="punishmentmother"/>
          <p:cNvPicPr>
            <a:picLocks noChangeAspect="1" noChangeArrowheads="1"/>
          </p:cNvPicPr>
          <p:nvPr/>
        </p:nvPicPr>
        <p:blipFill>
          <a:blip r:embed="rId3"/>
          <a:srcRect/>
          <a:stretch>
            <a:fillRect/>
          </a:stretch>
        </p:blipFill>
        <p:spPr bwMode="auto">
          <a:xfrm>
            <a:off x="0" y="2492375"/>
            <a:ext cx="4787900" cy="4365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2514">
                                            <p:txEl>
                                              <p:pRg st="1" end="1"/>
                                            </p:txEl>
                                          </p:spTgt>
                                        </p:tgtEl>
                                        <p:attrNameLst>
                                          <p:attrName>style.visibility</p:attrName>
                                        </p:attrNameLst>
                                      </p:cBhvr>
                                      <p:to>
                                        <p:strVal val="visible"/>
                                      </p:to>
                                    </p:set>
                                    <p:animEffect transition="in" filter="randombar(horizontal)">
                                      <p:cBhvr>
                                        <p:cTn id="7" dur="500"/>
                                        <p:tgtEl>
                                          <p:spTgt spid="1925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2514">
                                            <p:txEl>
                                              <p:pRg st="2" end="2"/>
                                            </p:txEl>
                                          </p:spTgt>
                                        </p:tgtEl>
                                        <p:attrNameLst>
                                          <p:attrName>style.visibility</p:attrName>
                                        </p:attrNameLst>
                                      </p:cBhvr>
                                      <p:to>
                                        <p:strVal val="visible"/>
                                      </p:to>
                                    </p:set>
                                    <p:animEffect transition="in" filter="randombar(horizontal)">
                                      <p:cBhvr>
                                        <p:cTn id="12" dur="500"/>
                                        <p:tgtEl>
                                          <p:spTgt spid="1925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92516"/>
                                        </p:tgtEl>
                                        <p:attrNameLst>
                                          <p:attrName>style.visibility</p:attrName>
                                        </p:attrNameLst>
                                      </p:cBhvr>
                                      <p:to>
                                        <p:strVal val="visible"/>
                                      </p:to>
                                    </p:set>
                                    <p:anim calcmode="lin" valueType="num">
                                      <p:cBhvr>
                                        <p:cTn id="17" dur="5000" fill="hold"/>
                                        <p:tgtEl>
                                          <p:spTgt spid="192516"/>
                                        </p:tgtEl>
                                        <p:attrNameLst>
                                          <p:attrName>ppt_w</p:attrName>
                                        </p:attrNameLst>
                                      </p:cBhvr>
                                      <p:tavLst>
                                        <p:tav tm="0">
                                          <p:val>
                                            <p:fltVal val="0"/>
                                          </p:val>
                                        </p:tav>
                                        <p:tav tm="100000">
                                          <p:val>
                                            <p:strVal val="#ppt_w"/>
                                          </p:val>
                                        </p:tav>
                                      </p:tavLst>
                                    </p:anim>
                                    <p:anim calcmode="lin" valueType="num">
                                      <p:cBhvr>
                                        <p:cTn id="18" dur="5000" fill="hold"/>
                                        <p:tgtEl>
                                          <p:spTgt spid="192516"/>
                                        </p:tgtEl>
                                        <p:attrNameLst>
                                          <p:attrName>ppt_h</p:attrName>
                                        </p:attrNameLst>
                                      </p:cBhvr>
                                      <p:tavLst>
                                        <p:tav tm="0">
                                          <p:val>
                                            <p:fltVal val="0"/>
                                          </p:val>
                                        </p:tav>
                                        <p:tav tm="100000">
                                          <p:val>
                                            <p:strVal val="#ppt_h"/>
                                          </p:val>
                                        </p:tav>
                                      </p:tavLst>
                                    </p:anim>
                                    <p:anim calcmode="lin" valueType="num">
                                      <p:cBhvr>
                                        <p:cTn id="19" dur="5000" fill="hold"/>
                                        <p:tgtEl>
                                          <p:spTgt spid="192516"/>
                                        </p:tgtEl>
                                        <p:attrNameLst>
                                          <p:attrName>ppt_x</p:attrName>
                                        </p:attrNameLst>
                                      </p:cBhvr>
                                      <p:tavLst>
                                        <p:tav tm="0" fmla="#ppt_x+(cos(-2*pi*(1-$))*-#ppt_x-sin(-2*pi*(1-$))*(1-#ppt_y))*(1-$)">
                                          <p:val>
                                            <p:fltVal val="0"/>
                                          </p:val>
                                        </p:tav>
                                        <p:tav tm="100000">
                                          <p:val>
                                            <p:fltVal val="1"/>
                                          </p:val>
                                        </p:tav>
                                      </p:tavLst>
                                    </p:anim>
                                    <p:anim calcmode="lin" valueType="num">
                                      <p:cBhvr>
                                        <p:cTn id="20" dur="5000" fill="hold"/>
                                        <p:tgtEl>
                                          <p:spTgt spid="1925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Clr clrSpc="rgb" dir="cw">
                                      <p:cBhvr override="childStyle">
                                        <p:cTn id="24" dur="100" fill="hold"/>
                                        <p:tgtEl>
                                          <p:spTgt spid="192516"/>
                                        </p:tgtEl>
                                        <p:attrNameLst>
                                          <p:attrName>style.color</p:attrName>
                                        </p:attrNameLst>
                                      </p:cBhvr>
                                      <p:to>
                                        <a:schemeClr val="accent2"/>
                                      </p:to>
                                    </p:animClr>
                                    <p:animClr clrSpc="rgb" dir="cw">
                                      <p:cBhvr>
                                        <p:cTn id="25" dur="100" fill="hold"/>
                                        <p:tgtEl>
                                          <p:spTgt spid="192516"/>
                                        </p:tgtEl>
                                        <p:attrNameLst>
                                          <p:attrName>fillcolor</p:attrName>
                                        </p:attrNameLst>
                                      </p:cBhvr>
                                      <p:to>
                                        <a:schemeClr val="accent2"/>
                                      </p:to>
                                    </p:animClr>
                                    <p:set>
                                      <p:cBhvr>
                                        <p:cTn id="26" dur="100" fill="hold"/>
                                        <p:tgtEl>
                                          <p:spTgt spid="192516"/>
                                        </p:tgtEl>
                                        <p:attrNameLst>
                                          <p:attrName>fill.type</p:attrName>
                                        </p:attrNameLst>
                                      </p:cBhvr>
                                      <p:to>
                                        <p:strVal val="solid"/>
                                      </p:to>
                                    </p:set>
                                    <p:set>
                                      <p:cBhvr>
                                        <p:cTn id="27" dur="100" fill="hold"/>
                                        <p:tgtEl>
                                          <p:spTgt spid="192516"/>
                                        </p:tgtEl>
                                        <p:attrNameLst>
                                          <p:attrName>fill.on</p:attrName>
                                        </p:attrNameLst>
                                      </p:cBhvr>
                                      <p:to>
                                        <p:strVal val="true"/>
                                      </p:to>
                                    </p:set>
                                    <p:animRot by="120000">
                                      <p:cBhvr>
                                        <p:cTn id="28" dur="100" fill="hold">
                                          <p:stCondLst>
                                            <p:cond delay="0"/>
                                          </p:stCondLst>
                                        </p:cTn>
                                        <p:tgtEl>
                                          <p:spTgt spid="192516"/>
                                        </p:tgtEl>
                                        <p:attrNameLst>
                                          <p:attrName>r</p:attrName>
                                        </p:attrNameLst>
                                      </p:cBhvr>
                                    </p:animRot>
                                    <p:animRot by="-240000">
                                      <p:cBhvr>
                                        <p:cTn id="29" dur="200" fill="hold">
                                          <p:stCondLst>
                                            <p:cond delay="200"/>
                                          </p:stCondLst>
                                        </p:cTn>
                                        <p:tgtEl>
                                          <p:spTgt spid="192516"/>
                                        </p:tgtEl>
                                        <p:attrNameLst>
                                          <p:attrName>r</p:attrName>
                                        </p:attrNameLst>
                                      </p:cBhvr>
                                    </p:animRot>
                                    <p:animRot by="240000">
                                      <p:cBhvr>
                                        <p:cTn id="30" dur="200" fill="hold">
                                          <p:stCondLst>
                                            <p:cond delay="400"/>
                                          </p:stCondLst>
                                        </p:cTn>
                                        <p:tgtEl>
                                          <p:spTgt spid="192516"/>
                                        </p:tgtEl>
                                        <p:attrNameLst>
                                          <p:attrName>r</p:attrName>
                                        </p:attrNameLst>
                                      </p:cBhvr>
                                    </p:animRot>
                                    <p:animRot by="-240000">
                                      <p:cBhvr>
                                        <p:cTn id="31" dur="200" fill="hold">
                                          <p:stCondLst>
                                            <p:cond delay="600"/>
                                          </p:stCondLst>
                                        </p:cTn>
                                        <p:tgtEl>
                                          <p:spTgt spid="192516"/>
                                        </p:tgtEl>
                                        <p:attrNameLst>
                                          <p:attrName>r</p:attrName>
                                        </p:attrNameLst>
                                      </p:cBhvr>
                                    </p:animRot>
                                    <p:animRot by="120000">
                                      <p:cBhvr>
                                        <p:cTn id="32" dur="200" fill="hold">
                                          <p:stCondLst>
                                            <p:cond delay="800"/>
                                          </p:stCondLst>
                                        </p:cTn>
                                        <p:tgtEl>
                                          <p:spTgt spid="1925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411413" y="188913"/>
            <a:ext cx="4321175" cy="863600"/>
          </a:xfrm>
          <a:ln>
            <a:solidFill>
              <a:srgbClr val="FF66FF"/>
            </a:solidFill>
          </a:ln>
        </p:spPr>
        <p:txBody>
          <a:bodyPr/>
          <a:lstStyle/>
          <a:p>
            <a:r>
              <a:rPr lang="fa-IR" sz="5400" b="1">
                <a:solidFill>
                  <a:srgbClr val="990000"/>
                </a:solidFill>
                <a:effectLst>
                  <a:outerShdw blurRad="38100" dist="38100" dir="2700000" algn="tl">
                    <a:srgbClr val="C0C0C0"/>
                  </a:outerShdw>
                </a:effectLst>
              </a:rPr>
              <a:t>طرح درس</a:t>
            </a:r>
            <a:endParaRPr lang="en-US" sz="5400" b="1">
              <a:solidFill>
                <a:srgbClr val="990000"/>
              </a:solidFill>
              <a:effectLst>
                <a:outerShdw blurRad="38100" dist="38100" dir="2700000" algn="tl">
                  <a:srgbClr val="C0C0C0"/>
                </a:outerShdw>
              </a:effectLst>
            </a:endParaRPr>
          </a:p>
        </p:txBody>
      </p:sp>
      <p:sp>
        <p:nvSpPr>
          <p:cNvPr id="185348" name="Rectangle 4"/>
          <p:cNvSpPr>
            <a:spLocks noGrp="1" noChangeArrowheads="1"/>
          </p:cNvSpPr>
          <p:nvPr>
            <p:ph type="body" idx="1"/>
          </p:nvPr>
        </p:nvSpPr>
        <p:spPr>
          <a:xfrm>
            <a:off x="468313" y="3284538"/>
            <a:ext cx="8229600" cy="576262"/>
          </a:xfrm>
          <a:noFill/>
          <a:ln/>
        </p:spPr>
        <p:txBody>
          <a:bodyPr/>
          <a:lstStyle/>
          <a:p>
            <a:pPr>
              <a:lnSpc>
                <a:spcPct val="90000"/>
              </a:lnSpc>
            </a:pPr>
            <a:r>
              <a:rPr lang="fa-IR" b="1">
                <a:effectLst>
                  <a:outerShdw blurRad="38100" dist="38100" dir="2700000" algn="tl">
                    <a:srgbClr val="C0C0C0"/>
                  </a:outerShdw>
                </a:effectLst>
              </a:rPr>
              <a:t>فصل دوم:پارادایمهای کنونی در آسیب شناسی و درمان</a:t>
            </a:r>
            <a:endParaRPr lang="en-US" b="1">
              <a:effectLst>
                <a:outerShdw blurRad="38100" dist="38100" dir="2700000" algn="tl">
                  <a:srgbClr val="C0C0C0"/>
                </a:outerShdw>
              </a:effectLst>
            </a:endParaRPr>
          </a:p>
        </p:txBody>
      </p:sp>
      <p:sp>
        <p:nvSpPr>
          <p:cNvPr id="185349" name="Rectangle 5"/>
          <p:cNvSpPr>
            <a:spLocks noChangeArrowheads="1"/>
          </p:cNvSpPr>
          <p:nvPr/>
        </p:nvSpPr>
        <p:spPr bwMode="auto">
          <a:xfrm>
            <a:off x="468313" y="4868863"/>
            <a:ext cx="8229600" cy="576262"/>
          </a:xfrm>
          <a:prstGeom prst="rect">
            <a:avLst/>
          </a:prstGeom>
          <a:noFill/>
          <a:ln w="9525">
            <a:noFill/>
            <a:miter lim="800000"/>
            <a:headEnd/>
            <a:tailEnd/>
          </a:ln>
          <a:effectLst/>
        </p:spPr>
        <p:txBody>
          <a:bodyPr/>
          <a:lstStyle/>
          <a:p>
            <a:pPr marL="342900" indent="-342900">
              <a:spcBef>
                <a:spcPct val="20000"/>
              </a:spcBef>
              <a:buFontTx/>
              <a:buChar char="•"/>
            </a:pPr>
            <a:r>
              <a:rPr lang="fa-IR" sz="3600">
                <a:solidFill>
                  <a:srgbClr val="0000FF"/>
                </a:solidFill>
                <a:effectLst>
                  <a:outerShdw blurRad="38100" dist="38100" dir="2700000" algn="tl">
                    <a:srgbClr val="C0C0C0"/>
                  </a:outerShdw>
                </a:effectLst>
              </a:rPr>
              <a:t>فصل سوم:طبقه بندی و تشخیص</a:t>
            </a:r>
            <a:endParaRPr lang="en-US" sz="3600">
              <a:solidFill>
                <a:srgbClr val="0000FF"/>
              </a:solidFill>
              <a:effectLst>
                <a:outerShdw blurRad="38100" dist="38100" dir="2700000" algn="tl">
                  <a:srgbClr val="C0C0C0"/>
                </a:outerShdw>
              </a:effectLst>
            </a:endParaRPr>
          </a:p>
        </p:txBody>
      </p:sp>
      <p:sp>
        <p:nvSpPr>
          <p:cNvPr id="185352" name="Rectangle 8"/>
          <p:cNvSpPr>
            <a:spLocks noChangeArrowheads="1"/>
          </p:cNvSpPr>
          <p:nvPr/>
        </p:nvSpPr>
        <p:spPr bwMode="auto">
          <a:xfrm>
            <a:off x="611188" y="4076700"/>
            <a:ext cx="8229600" cy="676275"/>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effectLst>
                <a:outerShdw blurRad="38100" dist="38100" dir="2700000" algn="tl">
                  <a:srgbClr val="C0C0C0"/>
                </a:outerShdw>
              </a:effectLst>
            </a:endParaRPr>
          </a:p>
        </p:txBody>
      </p:sp>
      <p:sp>
        <p:nvSpPr>
          <p:cNvPr id="185354" name="Rectangle 10"/>
          <p:cNvSpPr>
            <a:spLocks noChangeArrowheads="1"/>
          </p:cNvSpPr>
          <p:nvPr/>
        </p:nvSpPr>
        <p:spPr bwMode="auto">
          <a:xfrm>
            <a:off x="323850" y="1844675"/>
            <a:ext cx="8229600" cy="576263"/>
          </a:xfrm>
          <a:prstGeom prst="rect">
            <a:avLst/>
          </a:prstGeom>
          <a:noFill/>
          <a:ln w="9525">
            <a:noFill/>
            <a:miter lim="800000"/>
            <a:headEnd/>
            <a:tailEnd/>
          </a:ln>
          <a:effectLst/>
        </p:spPr>
        <p:txBody>
          <a:bodyPr/>
          <a:lstStyle/>
          <a:p>
            <a:pPr marL="342900" indent="-342900">
              <a:spcBef>
                <a:spcPct val="20000"/>
              </a:spcBef>
              <a:buFontTx/>
              <a:buChar char="•"/>
            </a:pPr>
            <a:r>
              <a:rPr lang="fa-IR" sz="3600">
                <a:solidFill>
                  <a:srgbClr val="0000FF"/>
                </a:solidFill>
                <a:effectLst>
                  <a:outerShdw blurRad="38100" dist="38100" dir="2700000" algn="tl">
                    <a:srgbClr val="C0C0C0"/>
                  </a:outerShdw>
                </a:effectLst>
              </a:rPr>
              <a:t>فصل اول:ملاحظات تاریخی و علمی</a:t>
            </a:r>
            <a:endParaRPr lang="en-US" sz="3600">
              <a:solidFill>
                <a:srgbClr val="0000FF"/>
              </a:solidFill>
              <a:effectLst>
                <a:outerShdw blurRad="38100" dist="38100" dir="2700000" algn="tl">
                  <a:srgbClr val="C0C0C0"/>
                </a:outerShdw>
              </a:effectLst>
            </a:endParaRPr>
          </a:p>
        </p:txBody>
      </p:sp>
      <p:pic>
        <p:nvPicPr>
          <p:cNvPr id="185358" name="Picture 1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p:cTn id="7" dur="3000" fill="hold"/>
                                        <p:tgtEl>
                                          <p:spTgt spid="185346"/>
                                        </p:tgtEl>
                                        <p:attrNameLst>
                                          <p:attrName>ppt_w</p:attrName>
                                        </p:attrNameLst>
                                      </p:cBhvr>
                                      <p:tavLst>
                                        <p:tav tm="0">
                                          <p:val>
                                            <p:fltVal val="0"/>
                                          </p:val>
                                        </p:tav>
                                        <p:tav tm="100000">
                                          <p:val>
                                            <p:strVal val="#ppt_w"/>
                                          </p:val>
                                        </p:tav>
                                      </p:tavLst>
                                    </p:anim>
                                    <p:anim calcmode="lin" valueType="num">
                                      <p:cBhvr>
                                        <p:cTn id="8" dur="3000" fill="hold"/>
                                        <p:tgtEl>
                                          <p:spTgt spid="1853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85354"/>
                                        </p:tgtEl>
                                        <p:attrNameLst>
                                          <p:attrName>style.visibility</p:attrName>
                                        </p:attrNameLst>
                                      </p:cBhvr>
                                      <p:to>
                                        <p:strVal val="visible"/>
                                      </p:to>
                                    </p:set>
                                    <p:anim calcmode="lin" valueType="num">
                                      <p:cBhvr additive="base">
                                        <p:cTn id="13" dur="5000" fill="hold"/>
                                        <p:tgtEl>
                                          <p:spTgt spid="185354"/>
                                        </p:tgtEl>
                                        <p:attrNameLst>
                                          <p:attrName>ppt_x</p:attrName>
                                        </p:attrNameLst>
                                      </p:cBhvr>
                                      <p:tavLst>
                                        <p:tav tm="0">
                                          <p:val>
                                            <p:strVal val="#ppt_x"/>
                                          </p:val>
                                        </p:tav>
                                        <p:tav tm="100000">
                                          <p:val>
                                            <p:strVal val="#ppt_x"/>
                                          </p:val>
                                        </p:tav>
                                      </p:tavLst>
                                    </p:anim>
                                    <p:anim calcmode="lin" valueType="num">
                                      <p:cBhvr additive="base">
                                        <p:cTn id="14" dur="5000" fill="hold"/>
                                        <p:tgtEl>
                                          <p:spTgt spid="1853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85348">
                                            <p:txEl>
                                              <p:pRg st="0" end="0"/>
                                            </p:txEl>
                                          </p:spTgt>
                                        </p:tgtEl>
                                        <p:attrNameLst>
                                          <p:attrName>style.visibility</p:attrName>
                                        </p:attrNameLst>
                                      </p:cBhvr>
                                      <p:to>
                                        <p:strVal val="visible"/>
                                      </p:to>
                                    </p:set>
                                    <p:anim calcmode="lin" valueType="num">
                                      <p:cBhvr additive="base">
                                        <p:cTn id="19" dur="5000" fill="hold"/>
                                        <p:tgtEl>
                                          <p:spTgt spid="185348">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853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85349"/>
                                        </p:tgtEl>
                                        <p:attrNameLst>
                                          <p:attrName>style.visibility</p:attrName>
                                        </p:attrNameLst>
                                      </p:cBhvr>
                                      <p:to>
                                        <p:strVal val="visible"/>
                                      </p:to>
                                    </p:set>
                                    <p:anim calcmode="lin" valueType="num">
                                      <p:cBhvr additive="base">
                                        <p:cTn id="25" dur="5000" fill="hold"/>
                                        <p:tgtEl>
                                          <p:spTgt spid="185349"/>
                                        </p:tgtEl>
                                        <p:attrNameLst>
                                          <p:attrName>ppt_x</p:attrName>
                                        </p:attrNameLst>
                                      </p:cBhvr>
                                      <p:tavLst>
                                        <p:tav tm="0">
                                          <p:val>
                                            <p:strVal val="#ppt_x"/>
                                          </p:val>
                                        </p:tav>
                                        <p:tav tm="100000">
                                          <p:val>
                                            <p:strVal val="#ppt_x"/>
                                          </p:val>
                                        </p:tav>
                                      </p:tavLst>
                                    </p:anim>
                                    <p:anim calcmode="lin" valueType="num">
                                      <p:cBhvr additive="base">
                                        <p:cTn id="26" dur="5000" fill="hold"/>
                                        <p:tgtEl>
                                          <p:spTgt spid="185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185348" grpId="0" build="p"/>
      <p:bldP spid="185349" grpId="0"/>
      <p:bldP spid="1853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50000">
              <a:schemeClr val="bg1"/>
            </a:gs>
            <a:gs pos="100000">
              <a:srgbClr val="FF99FF"/>
            </a:gs>
          </a:gsLst>
          <a:lin ang="5400000" scaled="1"/>
        </a:gra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1628775"/>
            <a:ext cx="9144000" cy="1800225"/>
          </a:xfrm>
        </p:spPr>
        <p:txBody>
          <a:bodyPr/>
          <a:lstStyle/>
          <a:p>
            <a:pPr algn="just">
              <a:lnSpc>
                <a:spcPct val="90000"/>
              </a:lnSpc>
            </a:pPr>
            <a:r>
              <a:rPr lang="fa-IR" sz="2800" b="1">
                <a:solidFill>
                  <a:schemeClr val="tx2"/>
                </a:solidFill>
              </a:rPr>
              <a:t>نوعی درمان </a:t>
            </a:r>
            <a:r>
              <a:rPr lang="fa-IR" sz="2800" b="1">
                <a:solidFill>
                  <a:schemeClr val="accent2"/>
                </a:solidFill>
              </a:rPr>
              <a:t>بینشی</a:t>
            </a:r>
            <a:r>
              <a:rPr lang="fa-IR" sz="2800" b="1">
                <a:solidFill>
                  <a:schemeClr val="tx2"/>
                </a:solidFill>
              </a:rPr>
              <a:t> که سعی می شود واپس رانیهای قبلی رفع شود و بیمار با تعارض دوران کودکی مواجه شود و بتواند در بزرگسالی این </a:t>
            </a:r>
            <a:r>
              <a:rPr lang="fa-IR" sz="2800" b="1">
                <a:solidFill>
                  <a:schemeClr val="accent2"/>
                </a:solidFill>
              </a:rPr>
              <a:t>تعارض را حل و فصل کند.</a:t>
            </a:r>
          </a:p>
          <a:p>
            <a:pPr algn="just">
              <a:lnSpc>
                <a:spcPct val="90000"/>
              </a:lnSpc>
            </a:pPr>
            <a:r>
              <a:rPr lang="fa-IR" sz="2800" b="1">
                <a:solidFill>
                  <a:schemeClr val="tx2"/>
                </a:solidFill>
              </a:rPr>
              <a:t> ( استعاره ماموت پشمالو =&gt; ماهیت درمان روانکاوی ).</a:t>
            </a:r>
          </a:p>
          <a:p>
            <a:pPr algn="just">
              <a:lnSpc>
                <a:spcPct val="90000"/>
              </a:lnSpc>
            </a:pPr>
            <a:endParaRPr lang="en-US" sz="2800">
              <a:solidFill>
                <a:schemeClr val="bg1"/>
              </a:solidFill>
            </a:endParaRPr>
          </a:p>
        </p:txBody>
      </p:sp>
      <p:pic>
        <p:nvPicPr>
          <p:cNvPr id="28678"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8679" name="Rectangle 7"/>
          <p:cNvSpPr>
            <a:spLocks noGrp="1" noChangeArrowheads="1"/>
          </p:cNvSpPr>
          <p:nvPr>
            <p:ph type="title"/>
          </p:nvPr>
        </p:nvSpPr>
        <p:spPr>
          <a:xfrm>
            <a:off x="1763713" y="260350"/>
            <a:ext cx="5903912" cy="1143000"/>
          </a:xfrm>
          <a:solidFill>
            <a:srgbClr val="FF00FF"/>
          </a:solidFill>
          <a:ln/>
        </p:spPr>
        <p:txBody>
          <a:bodyPr/>
          <a:lstStyle/>
          <a:p>
            <a:r>
              <a:rPr lang="fa-IR" sz="4800" b="1">
                <a:effectLst>
                  <a:outerShdw blurRad="38100" dist="38100" dir="2700000" algn="tl">
                    <a:srgbClr val="FFFFFF"/>
                  </a:outerShdw>
                </a:effectLst>
              </a:rPr>
              <a:t>درمان روانکاوی:</a:t>
            </a:r>
            <a:endParaRPr lang="en-US" sz="4800" b="1">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p:cTn id="7"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867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0" y="1628775"/>
            <a:ext cx="9144000" cy="3168650"/>
          </a:xfrm>
        </p:spPr>
        <p:txBody>
          <a:bodyPr/>
          <a:lstStyle/>
          <a:p>
            <a:pPr algn="just">
              <a:buFontTx/>
              <a:buNone/>
            </a:pPr>
            <a:r>
              <a:rPr lang="fa-IR" b="1">
                <a:solidFill>
                  <a:schemeClr val="tx2"/>
                </a:solidFill>
              </a:rPr>
              <a:t>- </a:t>
            </a:r>
            <a:r>
              <a:rPr lang="fa-IR" sz="3600" b="1">
                <a:solidFill>
                  <a:schemeClr val="accent2"/>
                </a:solidFill>
                <a:effectLst>
                  <a:outerShdw blurRad="38100" dist="38100" dir="2700000" algn="tl">
                    <a:srgbClr val="C0C0C0"/>
                  </a:outerShdw>
                </a:effectLst>
              </a:rPr>
              <a:t>فنون درمان روانکاوی :</a:t>
            </a:r>
            <a:r>
              <a:rPr lang="fa-IR" b="1">
                <a:solidFill>
                  <a:schemeClr val="tx2"/>
                </a:solidFill>
              </a:rPr>
              <a:t> </a:t>
            </a:r>
          </a:p>
          <a:p>
            <a:pPr algn="just"/>
            <a:r>
              <a:rPr lang="fa-IR" b="1">
                <a:solidFill>
                  <a:schemeClr val="tx2"/>
                </a:solidFill>
              </a:rPr>
              <a:t>- تداعی آزاد</a:t>
            </a:r>
          </a:p>
          <a:p>
            <a:pPr algn="just"/>
            <a:r>
              <a:rPr lang="fa-IR" b="1">
                <a:solidFill>
                  <a:schemeClr val="tx2"/>
                </a:solidFill>
              </a:rPr>
              <a:t> – تحلیل رویا </a:t>
            </a:r>
          </a:p>
          <a:p>
            <a:pPr algn="just"/>
            <a:r>
              <a:rPr lang="fa-IR" b="1">
                <a:solidFill>
                  <a:schemeClr val="tx2"/>
                </a:solidFill>
              </a:rPr>
              <a:t>– تفسیر </a:t>
            </a:r>
          </a:p>
          <a:p>
            <a:pPr algn="just"/>
            <a:r>
              <a:rPr lang="fa-IR" b="1">
                <a:solidFill>
                  <a:schemeClr val="tx2"/>
                </a:solidFill>
              </a:rPr>
              <a:t>– تحلیل انتقال.</a:t>
            </a:r>
            <a:r>
              <a:rPr lang="en-US">
                <a:solidFill>
                  <a:schemeClr val="bg1"/>
                </a:solidFill>
              </a:rPr>
              <a:t> </a:t>
            </a:r>
          </a:p>
        </p:txBody>
      </p:sp>
      <p:pic>
        <p:nvPicPr>
          <p:cNvPr id="193539"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93540" name="Rectangle 4"/>
          <p:cNvSpPr>
            <a:spLocks noGrp="1" noChangeArrowheads="1"/>
          </p:cNvSpPr>
          <p:nvPr>
            <p:ph type="title"/>
          </p:nvPr>
        </p:nvSpPr>
        <p:spPr>
          <a:xfrm>
            <a:off x="1763713" y="260350"/>
            <a:ext cx="5903912" cy="1143000"/>
          </a:xfrm>
          <a:solidFill>
            <a:srgbClr val="FF00FF"/>
          </a:solidFill>
          <a:ln/>
        </p:spPr>
        <p:txBody>
          <a:bodyPr/>
          <a:lstStyle/>
          <a:p>
            <a:r>
              <a:rPr lang="fa-IR" sz="4800" b="1">
                <a:effectLst>
                  <a:outerShdw blurRad="38100" dist="38100" dir="2700000" algn="tl">
                    <a:srgbClr val="FFFFFF"/>
                  </a:outerShdw>
                </a:effectLst>
              </a:rPr>
              <a:t>درمان روانکاوی:</a:t>
            </a:r>
            <a:endParaRPr lang="en-US" sz="4800" b="1">
              <a:effectLst>
                <a:outerShdw blurRad="38100" dist="38100" dir="2700000" algn="tl">
                  <a:srgbClr val="FFFFFF"/>
                </a:outerShdw>
              </a:effectLst>
            </a:endParaRPr>
          </a:p>
        </p:txBody>
      </p:sp>
      <p:pic>
        <p:nvPicPr>
          <p:cNvPr id="193541" name="Picture 5" descr="15b3"/>
          <p:cNvPicPr>
            <a:picLocks noChangeAspect="1" noChangeArrowheads="1"/>
          </p:cNvPicPr>
          <p:nvPr/>
        </p:nvPicPr>
        <p:blipFill>
          <a:blip r:embed="rId3"/>
          <a:srcRect/>
          <a:stretch>
            <a:fillRect/>
          </a:stretch>
        </p:blipFill>
        <p:spPr bwMode="auto">
          <a:xfrm>
            <a:off x="34925" y="3536950"/>
            <a:ext cx="4392613"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3538">
                                            <p:txEl>
                                              <p:pRg st="0" end="0"/>
                                            </p:txEl>
                                          </p:spTgt>
                                        </p:tgtEl>
                                        <p:attrNameLst>
                                          <p:attrName>style.visibility</p:attrName>
                                        </p:attrNameLst>
                                      </p:cBhvr>
                                      <p:to>
                                        <p:strVal val="visible"/>
                                      </p:to>
                                    </p:set>
                                    <p:anim calcmode="lin" valueType="num">
                                      <p:cBhvr>
                                        <p:cTn id="7" dur="1000" fill="hold"/>
                                        <p:tgtEl>
                                          <p:spTgt spid="19353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353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9353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3538">
                                            <p:txEl>
                                              <p:pRg st="1" end="1"/>
                                            </p:txEl>
                                          </p:spTgt>
                                        </p:tgtEl>
                                        <p:attrNameLst>
                                          <p:attrName>style.visibility</p:attrName>
                                        </p:attrNameLst>
                                      </p:cBhvr>
                                      <p:to>
                                        <p:strVal val="visible"/>
                                      </p:to>
                                    </p:set>
                                    <p:anim calcmode="lin" valueType="num">
                                      <p:cBhvr>
                                        <p:cTn id="14" dur="1000" fill="hold"/>
                                        <p:tgtEl>
                                          <p:spTgt spid="193538">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93538">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19353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3538">
                                            <p:txEl>
                                              <p:pRg st="2" end="2"/>
                                            </p:txEl>
                                          </p:spTgt>
                                        </p:tgtEl>
                                        <p:attrNameLst>
                                          <p:attrName>style.visibility</p:attrName>
                                        </p:attrNameLst>
                                      </p:cBhvr>
                                      <p:to>
                                        <p:strVal val="visible"/>
                                      </p:to>
                                    </p:set>
                                    <p:anim calcmode="lin" valueType="num">
                                      <p:cBhvr>
                                        <p:cTn id="21" dur="1000" fill="hold"/>
                                        <p:tgtEl>
                                          <p:spTgt spid="19353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93538">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19353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3538">
                                            <p:txEl>
                                              <p:pRg st="3" end="3"/>
                                            </p:txEl>
                                          </p:spTgt>
                                        </p:tgtEl>
                                        <p:attrNameLst>
                                          <p:attrName>style.visibility</p:attrName>
                                        </p:attrNameLst>
                                      </p:cBhvr>
                                      <p:to>
                                        <p:strVal val="visible"/>
                                      </p:to>
                                    </p:set>
                                    <p:anim calcmode="lin" valueType="num">
                                      <p:cBhvr>
                                        <p:cTn id="28" dur="1000" fill="hold"/>
                                        <p:tgtEl>
                                          <p:spTgt spid="193538">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93538">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19353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93538">
                                            <p:txEl>
                                              <p:pRg st="4" end="4"/>
                                            </p:txEl>
                                          </p:spTgt>
                                        </p:tgtEl>
                                        <p:attrNameLst>
                                          <p:attrName>style.visibility</p:attrName>
                                        </p:attrNameLst>
                                      </p:cBhvr>
                                      <p:to>
                                        <p:strVal val="visible"/>
                                      </p:to>
                                    </p:set>
                                    <p:anim calcmode="lin" valueType="num">
                                      <p:cBhvr>
                                        <p:cTn id="35" dur="1000" fill="hold"/>
                                        <p:tgtEl>
                                          <p:spTgt spid="193538">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93538">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1935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99CCFF">
                <a:gamma/>
                <a:tint val="3922"/>
                <a:invGamma/>
              </a:srgbClr>
            </a:gs>
          </a:gsLst>
          <a:path path="rect">
            <a:fillToRect l="100000" t="100000"/>
          </a:path>
        </a:gra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95288" y="1557338"/>
            <a:ext cx="8229600" cy="4464050"/>
          </a:xfrm>
        </p:spPr>
        <p:txBody>
          <a:bodyPr/>
          <a:lstStyle/>
          <a:p>
            <a:pPr algn="just"/>
            <a:r>
              <a:rPr lang="fa-IR" b="1">
                <a:effectLst>
                  <a:outerShdw blurRad="38100" dist="38100" dir="2700000" algn="tl">
                    <a:srgbClr val="FFFFFF"/>
                  </a:outerShdw>
                </a:effectLst>
              </a:rPr>
              <a:t>تحلیل من ( ایگو) : </a:t>
            </a:r>
            <a:r>
              <a:rPr lang="fa-IR" b="1">
                <a:solidFill>
                  <a:srgbClr val="FF0000"/>
                </a:solidFill>
                <a:effectLst>
                  <a:outerShdw blurRad="38100" dist="38100" dir="2700000" algn="tl">
                    <a:srgbClr val="000000"/>
                  </a:outerShdw>
                </a:effectLst>
              </a:rPr>
              <a:t>کارن هورنای ،</a:t>
            </a:r>
          </a:p>
          <a:p>
            <a:pPr algn="just"/>
            <a:r>
              <a:rPr lang="fa-IR" b="1">
                <a:solidFill>
                  <a:srgbClr val="FF0000"/>
                </a:solidFill>
                <a:effectLst>
                  <a:outerShdw blurRad="38100" dist="38100" dir="2700000" algn="tl">
                    <a:srgbClr val="000000"/>
                  </a:outerShdw>
                </a:effectLst>
              </a:rPr>
              <a:t> آنافروید  </a:t>
            </a:r>
          </a:p>
          <a:p>
            <a:pPr algn="just"/>
            <a:r>
              <a:rPr lang="fa-IR" b="1">
                <a:solidFill>
                  <a:srgbClr val="FF0000"/>
                </a:solidFill>
                <a:effectLst>
                  <a:outerShdw blurRad="38100" dist="38100" dir="2700000" algn="tl">
                    <a:srgbClr val="000000"/>
                  </a:outerShdw>
                </a:effectLst>
              </a:rPr>
              <a:t>اریک اریکسون </a:t>
            </a:r>
          </a:p>
          <a:p>
            <a:pPr algn="just"/>
            <a:r>
              <a:rPr lang="fa-IR" b="1">
                <a:solidFill>
                  <a:srgbClr val="FF0000"/>
                </a:solidFill>
                <a:effectLst>
                  <a:outerShdw blurRad="38100" dist="38100" dir="2700000" algn="tl">
                    <a:srgbClr val="000000"/>
                  </a:outerShdw>
                </a:effectLst>
              </a:rPr>
              <a:t> دیوید راپاپورت </a:t>
            </a:r>
          </a:p>
          <a:p>
            <a:pPr algn="just"/>
            <a:r>
              <a:rPr lang="fa-IR" b="1">
                <a:solidFill>
                  <a:srgbClr val="FF0000"/>
                </a:solidFill>
                <a:effectLst>
                  <a:outerShdw blurRad="38100" dist="38100" dir="2700000" algn="tl">
                    <a:srgbClr val="000000"/>
                  </a:outerShdw>
                </a:effectLst>
              </a:rPr>
              <a:t> هانیرهارتمن</a:t>
            </a:r>
            <a:r>
              <a:rPr lang="fa-IR" b="1">
                <a:effectLst>
                  <a:outerShdw blurRad="38100" dist="38100" dir="2700000" algn="tl">
                    <a:srgbClr val="FFFFFF"/>
                  </a:outerShdw>
                </a:effectLst>
              </a:rPr>
              <a:t> از چهره های اصلی هستند. </a:t>
            </a:r>
          </a:p>
        </p:txBody>
      </p:sp>
      <p:pic>
        <p:nvPicPr>
          <p:cNvPr id="29701"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9702" name="Rectangle 6"/>
          <p:cNvSpPr>
            <a:spLocks noGrp="1" noChangeArrowheads="1"/>
          </p:cNvSpPr>
          <p:nvPr>
            <p:ph type="title"/>
          </p:nvPr>
        </p:nvSpPr>
        <p:spPr>
          <a:xfrm>
            <a:off x="1476375" y="260350"/>
            <a:ext cx="7005638" cy="1143000"/>
          </a:xfrm>
          <a:solidFill>
            <a:srgbClr val="FF00FF"/>
          </a:solidFill>
          <a:ln/>
        </p:spPr>
        <p:txBody>
          <a:bodyPr/>
          <a:lstStyle/>
          <a:p>
            <a:r>
              <a:rPr lang="fa-IR" sz="4800" b="1">
                <a:effectLst>
                  <a:outerShdw blurRad="38100" dist="38100" dir="2700000" algn="tl">
                    <a:srgbClr val="FFFFFF"/>
                  </a:outerShdw>
                </a:effectLst>
              </a:rPr>
              <a:t>- درمانها روانکاوی معاصر :</a:t>
            </a:r>
            <a:r>
              <a:rPr lang="fa-IR" sz="4800"/>
              <a:t> </a:t>
            </a:r>
            <a:endParaRPr lang="en-US" sz="4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body" idx="1"/>
          </p:nvPr>
        </p:nvSpPr>
        <p:spPr>
          <a:xfrm>
            <a:off x="395288" y="2205038"/>
            <a:ext cx="8229600" cy="3600450"/>
          </a:xfrm>
        </p:spPr>
        <p:txBody>
          <a:bodyPr/>
          <a:lstStyle/>
          <a:p>
            <a:pPr algn="just"/>
            <a:r>
              <a:rPr lang="fa-IR" b="1">
                <a:effectLst>
                  <a:outerShdw blurRad="38100" dist="38100" dir="2700000" algn="tl">
                    <a:srgbClr val="C0C0C0"/>
                  </a:outerShdw>
                </a:effectLst>
              </a:rPr>
              <a:t>=&gt; تأکید بر توانایی شخص در کنترل محیط و انتخاب زمان و روش ارضای سائقها .</a:t>
            </a:r>
          </a:p>
          <a:p>
            <a:pPr algn="just"/>
            <a:r>
              <a:rPr lang="fa-IR" b="1">
                <a:solidFill>
                  <a:srgbClr val="FF0000"/>
                </a:solidFill>
                <a:effectLst>
                  <a:outerShdw blurRad="38100" dist="38100" dir="2700000" algn="tl">
                    <a:srgbClr val="C0C0C0"/>
                  </a:outerShdw>
                </a:effectLst>
              </a:rPr>
              <a:t>اهمیت ایگو به اندازه نهاد است . </a:t>
            </a:r>
          </a:p>
          <a:p>
            <a:pPr algn="just"/>
            <a:r>
              <a:rPr lang="fa-IR" b="1">
                <a:effectLst>
                  <a:outerShdw blurRad="38100" dist="38100" dir="2700000" algn="tl">
                    <a:srgbClr val="C0C0C0"/>
                  </a:outerShdw>
                </a:effectLst>
              </a:rPr>
              <a:t>تأکید بر شرایط </a:t>
            </a:r>
            <a:r>
              <a:rPr lang="fa-IR" b="1">
                <a:solidFill>
                  <a:srgbClr val="FF0000"/>
                </a:solidFill>
                <a:effectLst>
                  <a:outerShdw blurRad="38100" dist="38100" dir="2700000" algn="tl">
                    <a:srgbClr val="C0C0C0"/>
                  </a:outerShdw>
                </a:effectLst>
              </a:rPr>
              <a:t>زندگی کنون فرد</a:t>
            </a:r>
            <a:r>
              <a:rPr lang="fa-IR" b="1">
                <a:effectLst>
                  <a:outerShdw blurRad="38100" dist="38100" dir="2700000" algn="tl">
                    <a:srgbClr val="C0C0C0"/>
                  </a:outerShdw>
                </a:effectLst>
              </a:rPr>
              <a:t> ( تا گذشته ) . </a:t>
            </a:r>
          </a:p>
          <a:p>
            <a:pPr algn="just"/>
            <a:r>
              <a:rPr lang="fa-IR" b="1">
                <a:solidFill>
                  <a:srgbClr val="FF0000"/>
                </a:solidFill>
                <a:effectLst>
                  <a:outerShdw blurRad="38100" dist="38100" dir="2700000" algn="tl">
                    <a:srgbClr val="C0C0C0"/>
                  </a:outerShdw>
                </a:effectLst>
              </a:rPr>
              <a:t>دیدگاه مثبت</a:t>
            </a:r>
            <a:r>
              <a:rPr lang="fa-IR" b="1">
                <a:effectLst>
                  <a:outerShdw blurRad="38100" dist="38100" dir="2700000" algn="tl">
                    <a:srgbClr val="C0C0C0"/>
                  </a:outerShdw>
                </a:effectLst>
              </a:rPr>
              <a:t> به جامعه و تعاملات اجتماعی دارند( برخلاف فروید).</a:t>
            </a:r>
            <a:endParaRPr lang="en-US" b="1">
              <a:effectLst>
                <a:outerShdw blurRad="38100" dist="38100" dir="2700000" algn="tl">
                  <a:srgbClr val="C0C0C0"/>
                </a:outerShdw>
              </a:effectLst>
            </a:endParaRPr>
          </a:p>
        </p:txBody>
      </p:sp>
      <p:pic>
        <p:nvPicPr>
          <p:cNvPr id="22630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26308" name="Rectangle 4"/>
          <p:cNvSpPr>
            <a:spLocks noGrp="1" noChangeArrowheads="1"/>
          </p:cNvSpPr>
          <p:nvPr>
            <p:ph type="title"/>
          </p:nvPr>
        </p:nvSpPr>
        <p:spPr>
          <a:xfrm>
            <a:off x="1187450" y="765175"/>
            <a:ext cx="7005638" cy="1143000"/>
          </a:xfrm>
          <a:solidFill>
            <a:srgbClr val="FF00FF"/>
          </a:solidFill>
          <a:ln/>
        </p:spPr>
        <p:txBody>
          <a:bodyPr/>
          <a:lstStyle/>
          <a:p>
            <a:r>
              <a:rPr lang="fa-IR" sz="4800" b="1">
                <a:solidFill>
                  <a:schemeClr val="bg1"/>
                </a:solidFill>
                <a:effectLst>
                  <a:outerShdw blurRad="38100" dist="38100" dir="2700000" algn="tl">
                    <a:srgbClr val="000000"/>
                  </a:outerShdw>
                </a:effectLst>
              </a:rPr>
              <a:t>- درمانها روانکاوی معاصر :</a:t>
            </a:r>
            <a:r>
              <a:rPr lang="fa-IR" sz="4800">
                <a:solidFill>
                  <a:schemeClr val="bg1"/>
                </a:solidFill>
              </a:rPr>
              <a:t> </a:t>
            </a:r>
            <a:endParaRPr lang="en-US" sz="480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2700000" scaled="1"/>
        </a:gra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50825" y="2205038"/>
            <a:ext cx="8675688" cy="2159000"/>
          </a:xfrm>
        </p:spPr>
        <p:txBody>
          <a:bodyPr/>
          <a:lstStyle/>
          <a:p>
            <a:pPr algn="just">
              <a:lnSpc>
                <a:spcPct val="90000"/>
              </a:lnSpc>
            </a:pPr>
            <a:r>
              <a:rPr lang="fa-IR" b="1"/>
              <a:t>* </a:t>
            </a:r>
            <a:r>
              <a:rPr lang="fa-IR" sz="3600" b="1">
                <a:effectLst>
                  <a:outerShdw blurRad="38100" dist="38100" dir="2700000" algn="tl">
                    <a:srgbClr val="FFFFFF"/>
                  </a:outerShdw>
                </a:effectLst>
              </a:rPr>
              <a:t>درمان روان پویشی کوتاه  مدت</a:t>
            </a:r>
            <a:r>
              <a:rPr lang="fa-IR" b="1"/>
              <a:t> و انگیزه های درمان کوتاه مدت.</a:t>
            </a:r>
          </a:p>
          <a:p>
            <a:pPr algn="just">
              <a:lnSpc>
                <a:spcPct val="90000"/>
              </a:lnSpc>
            </a:pPr>
            <a:r>
              <a:rPr lang="fa-IR" b="1"/>
              <a:t>* </a:t>
            </a:r>
            <a:r>
              <a:rPr lang="fa-IR" b="1">
                <a:solidFill>
                  <a:srgbClr val="0000FF"/>
                </a:solidFill>
              </a:rPr>
              <a:t>درمان روان پویشی بین فردی: تأکید بر تعامل و روابط  بیمار و محیط اجتماعی : هری استاک سالیوان</a:t>
            </a:r>
            <a:r>
              <a:rPr lang="en-US">
                <a:solidFill>
                  <a:srgbClr val="0000FF"/>
                </a:solidFill>
              </a:rPr>
              <a:t> </a:t>
            </a:r>
          </a:p>
        </p:txBody>
      </p:sp>
      <p:pic>
        <p:nvPicPr>
          <p:cNvPr id="30725"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anim calcmode="lin" valueType="num">
                                      <p:cBhvr>
                                        <p:cTn id="8" dur="2000" fill="hold"/>
                                        <p:tgtEl>
                                          <p:spTgt spid="3072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07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2000"/>
                                        <p:tgtEl>
                                          <p:spTgt spid="30723">
                                            <p:txEl>
                                              <p:pRg st="1" end="1"/>
                                            </p:txEl>
                                          </p:spTgt>
                                        </p:tgtEl>
                                      </p:cBhvr>
                                    </p:animEffect>
                                    <p:anim calcmode="lin" valueType="num">
                                      <p:cBhvr>
                                        <p:cTn id="15" dur="2000" fill="hold"/>
                                        <p:tgtEl>
                                          <p:spTgt spid="3072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072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Text Box 3"/>
          <p:cNvSpPr txBox="1">
            <a:spLocks noChangeArrowheads="1"/>
          </p:cNvSpPr>
          <p:nvPr/>
        </p:nvSpPr>
        <p:spPr bwMode="auto">
          <a:xfrm>
            <a:off x="468313" y="1268413"/>
            <a:ext cx="8424862" cy="2651125"/>
          </a:xfrm>
          <a:prstGeom prst="rect">
            <a:avLst/>
          </a:prstGeom>
          <a:noFill/>
          <a:ln w="9525">
            <a:noFill/>
            <a:miter lim="800000"/>
            <a:headEnd/>
            <a:tailEnd/>
          </a:ln>
          <a:effectLst/>
        </p:spPr>
        <p:txBody>
          <a:bodyPr>
            <a:spAutoFit/>
          </a:bodyPr>
          <a:lstStyle/>
          <a:p>
            <a:pPr lvl="4" algn="just">
              <a:buFontTx/>
              <a:buChar char="-"/>
            </a:pPr>
            <a:r>
              <a:rPr lang="fa-IR" sz="4000">
                <a:effectLst>
                  <a:outerShdw blurRad="38100" dist="38100" dir="2700000" algn="tl">
                    <a:srgbClr val="C0C0C0"/>
                  </a:outerShdw>
                </a:effectLst>
              </a:rPr>
              <a:t>ارزیابی پارادایم روانکاوی :</a:t>
            </a:r>
          </a:p>
          <a:p>
            <a:pPr algn="just">
              <a:buFontTx/>
              <a:buChar char="-"/>
            </a:pPr>
            <a:r>
              <a:rPr lang="fa-IR" sz="3200"/>
              <a:t> </a:t>
            </a:r>
            <a:r>
              <a:rPr lang="fa-IR" sz="3200">
                <a:solidFill>
                  <a:schemeClr val="accent2"/>
                </a:solidFill>
              </a:rPr>
              <a:t>انتقادها:</a:t>
            </a:r>
            <a:r>
              <a:rPr lang="fa-IR" sz="3200"/>
              <a:t> نتایج بر گرفته از </a:t>
            </a:r>
            <a:r>
              <a:rPr lang="fa-IR" sz="3200">
                <a:solidFill>
                  <a:srgbClr val="0000FF"/>
                </a:solidFill>
              </a:rPr>
              <a:t>جلسات درمانی</a:t>
            </a:r>
            <a:r>
              <a:rPr lang="fa-IR" sz="3200"/>
              <a:t> است و بیماران فروید هم نمونه کوچک و محدود را شامل می شده </a:t>
            </a:r>
          </a:p>
          <a:p>
            <a:pPr algn="just"/>
            <a:r>
              <a:rPr lang="fa-IR" sz="3200"/>
              <a:t>– </a:t>
            </a:r>
            <a:r>
              <a:rPr lang="fa-IR" sz="3200">
                <a:solidFill>
                  <a:srgbClr val="0000FF"/>
                </a:solidFill>
              </a:rPr>
              <a:t>علایق شخصی فروید</a:t>
            </a:r>
            <a:r>
              <a:rPr lang="fa-IR" sz="3200"/>
              <a:t>  </a:t>
            </a:r>
          </a:p>
          <a:p>
            <a:pPr algn="just"/>
            <a:r>
              <a:rPr lang="fa-IR" sz="3200"/>
              <a:t>– مفاهیم روانکاوی </a:t>
            </a:r>
            <a:r>
              <a:rPr lang="fa-IR" sz="3200">
                <a:solidFill>
                  <a:srgbClr val="0000FF"/>
                </a:solidFill>
              </a:rPr>
              <a:t>عینی نیستند.</a:t>
            </a:r>
            <a:r>
              <a:rPr lang="en-US" sz="3200"/>
              <a:t> </a:t>
            </a:r>
          </a:p>
        </p:txBody>
      </p:sp>
      <p:pic>
        <p:nvPicPr>
          <p:cNvPr id="19456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 calcmode="lin" valueType="num">
                                      <p:cBhvr additive="base">
                                        <p:cTn id="7" dur="3000" fill="hold"/>
                                        <p:tgtEl>
                                          <p:spTgt spid="194563"/>
                                        </p:tgtEl>
                                        <p:attrNameLst>
                                          <p:attrName>ppt_x</p:attrName>
                                        </p:attrNameLst>
                                      </p:cBhvr>
                                      <p:tavLst>
                                        <p:tav tm="0">
                                          <p:val>
                                            <p:strVal val="0-#ppt_w/2"/>
                                          </p:val>
                                        </p:tav>
                                        <p:tav tm="100000">
                                          <p:val>
                                            <p:strVal val="#ppt_x"/>
                                          </p:val>
                                        </p:tav>
                                      </p:tavLst>
                                    </p:anim>
                                    <p:anim calcmode="lin" valueType="num">
                                      <p:cBhvr additive="base">
                                        <p:cTn id="8" dur="3000" fill="hold"/>
                                        <p:tgtEl>
                                          <p:spTgt spid="194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333375"/>
            <a:ext cx="8840788" cy="5040313"/>
          </a:xfrm>
        </p:spPr>
        <p:txBody>
          <a:bodyPr/>
          <a:lstStyle/>
          <a:p>
            <a:r>
              <a:rPr lang="fa-IR" sz="3600" b="1">
                <a:solidFill>
                  <a:srgbClr val="990000"/>
                </a:solidFill>
                <a:effectLst>
                  <a:outerShdw blurRad="38100" dist="38100" dir="2700000" algn="tl">
                    <a:srgbClr val="000000"/>
                  </a:outerShdw>
                </a:effectLst>
              </a:rPr>
              <a:t> تآثیرات مهم فروید بر روان شناسی ناهنجاری :</a:t>
            </a:r>
          </a:p>
          <a:p>
            <a:r>
              <a:rPr lang="fa-IR" b="1">
                <a:solidFill>
                  <a:srgbClr val="0033CC"/>
                </a:solidFill>
              </a:rPr>
              <a:t> - تأثیر تجارب کودکی بر شخصیت</a:t>
            </a:r>
          </a:p>
          <a:p>
            <a:r>
              <a:rPr lang="fa-IR" b="1">
                <a:solidFill>
                  <a:srgbClr val="0033CC"/>
                </a:solidFill>
              </a:rPr>
              <a:t>– تأثیر عوامل ناهشیار بر رفتار</a:t>
            </a:r>
          </a:p>
          <a:p>
            <a:r>
              <a:rPr lang="fa-IR" b="1">
                <a:solidFill>
                  <a:srgbClr val="0033CC"/>
                </a:solidFill>
              </a:rPr>
              <a:t>– مکانیسمهای دفاعی راهی برای مهاراضطراب </a:t>
            </a:r>
          </a:p>
          <a:p>
            <a:r>
              <a:rPr lang="fa-IR" b="1">
                <a:solidFill>
                  <a:srgbClr val="0033CC"/>
                </a:solidFill>
              </a:rPr>
              <a:t>– علل رفتار انسان همیشه آشکار نیست. </a:t>
            </a:r>
          </a:p>
          <a:p>
            <a:pPr algn="just">
              <a:buFontTx/>
              <a:buNone/>
            </a:pPr>
            <a:r>
              <a:rPr lang="fa-IR" b="1">
                <a:solidFill>
                  <a:srgbClr val="0033CC"/>
                </a:solidFill>
              </a:rPr>
              <a:t>هیچ یک از پژوهشگران رفتار انسان به اندازه فروید مورد تحسین و  انتقاد قرار نگرفته است.</a:t>
            </a:r>
            <a:endParaRPr lang="en-US">
              <a:solidFill>
                <a:srgbClr val="0033CC"/>
              </a:solidFill>
            </a:endParaRPr>
          </a:p>
        </p:txBody>
      </p:sp>
      <p:pic>
        <p:nvPicPr>
          <p:cNvPr id="31749" name="Picture 5"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p:cTn id="7" dur="5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8" dur="5000" fill="hold"/>
                                        <p:tgtEl>
                                          <p:spTgt spid="31747">
                                            <p:txEl>
                                              <p:pRg st="1" end="1"/>
                                            </p:txEl>
                                          </p:spTgt>
                                        </p:tgtEl>
                                        <p:attrNameLst>
                                          <p:attrName>ppt_h</p:attrName>
                                        </p:attrNameLst>
                                      </p:cBhvr>
                                      <p:tavLst>
                                        <p:tav tm="0">
                                          <p:val>
                                            <p:fltVal val="0"/>
                                          </p:val>
                                        </p:tav>
                                        <p:tav tm="100000">
                                          <p:val>
                                            <p:strVal val="#ppt_h"/>
                                          </p:val>
                                        </p:tav>
                                      </p:tavLst>
                                    </p:anim>
                                    <p:animEffect transition="in" filter="fade">
                                      <p:cBhvr>
                                        <p:cTn id="9" dur="5000"/>
                                        <p:tgtEl>
                                          <p:spTgt spid="3174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1747">
                                            <p:txEl>
                                              <p:pRg st="2" end="2"/>
                                            </p:txEl>
                                          </p:spTgt>
                                        </p:tgtEl>
                                        <p:attrNameLst>
                                          <p:attrName>style.visibility</p:attrName>
                                        </p:attrNameLst>
                                      </p:cBhvr>
                                      <p:to>
                                        <p:strVal val="visible"/>
                                      </p:to>
                                    </p:set>
                                    <p:anim calcmode="lin" valueType="num">
                                      <p:cBhvr>
                                        <p:cTn id="14" dur="5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15" dur="50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16" dur="5000"/>
                                        <p:tgtEl>
                                          <p:spTgt spid="317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1747">
                                            <p:txEl>
                                              <p:pRg st="3" end="3"/>
                                            </p:txEl>
                                          </p:spTgt>
                                        </p:tgtEl>
                                        <p:attrNameLst>
                                          <p:attrName>style.visibility</p:attrName>
                                        </p:attrNameLst>
                                      </p:cBhvr>
                                      <p:to>
                                        <p:strVal val="visible"/>
                                      </p:to>
                                    </p:set>
                                    <p:anim calcmode="lin" valueType="num">
                                      <p:cBhvr>
                                        <p:cTn id="21" dur="5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2" dur="5000" fill="hold"/>
                                        <p:tgtEl>
                                          <p:spTgt spid="31747">
                                            <p:txEl>
                                              <p:pRg st="3" end="3"/>
                                            </p:txEl>
                                          </p:spTgt>
                                        </p:tgtEl>
                                        <p:attrNameLst>
                                          <p:attrName>ppt_h</p:attrName>
                                        </p:attrNameLst>
                                      </p:cBhvr>
                                      <p:tavLst>
                                        <p:tav tm="0">
                                          <p:val>
                                            <p:fltVal val="0"/>
                                          </p:val>
                                        </p:tav>
                                        <p:tav tm="100000">
                                          <p:val>
                                            <p:strVal val="#ppt_h"/>
                                          </p:val>
                                        </p:tav>
                                      </p:tavLst>
                                    </p:anim>
                                    <p:animEffect transition="in" filter="fade">
                                      <p:cBhvr>
                                        <p:cTn id="23" dur="5000"/>
                                        <p:tgtEl>
                                          <p:spTgt spid="317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1747">
                                            <p:txEl>
                                              <p:pRg st="4" end="4"/>
                                            </p:txEl>
                                          </p:spTgt>
                                        </p:tgtEl>
                                        <p:attrNameLst>
                                          <p:attrName>style.visibility</p:attrName>
                                        </p:attrNameLst>
                                      </p:cBhvr>
                                      <p:to>
                                        <p:strVal val="visible"/>
                                      </p:to>
                                    </p:set>
                                    <p:anim calcmode="lin" valueType="num">
                                      <p:cBhvr>
                                        <p:cTn id="28" dur="50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9" dur="50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30" dur="5000"/>
                                        <p:tgtEl>
                                          <p:spTgt spid="3174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1747">
                                            <p:txEl>
                                              <p:pRg st="5" end="5"/>
                                            </p:txEl>
                                          </p:spTgt>
                                        </p:tgtEl>
                                        <p:attrNameLst>
                                          <p:attrName>style.visibility</p:attrName>
                                        </p:attrNameLst>
                                      </p:cBhvr>
                                      <p:to>
                                        <p:strVal val="visible"/>
                                      </p:to>
                                    </p:set>
                                    <p:anim calcmode="lin" valueType="num">
                                      <p:cBhvr>
                                        <p:cTn id="35" dur="50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6" dur="5000" fill="hold"/>
                                        <p:tgtEl>
                                          <p:spTgt spid="31747">
                                            <p:txEl>
                                              <p:pRg st="5" end="5"/>
                                            </p:txEl>
                                          </p:spTgt>
                                        </p:tgtEl>
                                        <p:attrNameLst>
                                          <p:attrName>ppt_h</p:attrName>
                                        </p:attrNameLst>
                                      </p:cBhvr>
                                      <p:tavLst>
                                        <p:tav tm="0">
                                          <p:val>
                                            <p:fltVal val="0"/>
                                          </p:val>
                                        </p:tav>
                                        <p:tav tm="100000">
                                          <p:val>
                                            <p:strVal val="#ppt_h"/>
                                          </p:val>
                                        </p:tav>
                                      </p:tavLst>
                                    </p:anim>
                                    <p:animEffect transition="in" filter="fade">
                                      <p:cBhvr>
                                        <p:cTn id="37" dur="50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0825" y="990600"/>
            <a:ext cx="8229600" cy="1143000"/>
          </a:xfrm>
        </p:spPr>
        <p:txBody>
          <a:bodyPr/>
          <a:lstStyle/>
          <a:p>
            <a:r>
              <a:rPr lang="fa-IR" b="1"/>
              <a:t>درمانهای انسانگرا و وجودی:</a:t>
            </a:r>
            <a:endParaRPr lang="en-US"/>
          </a:p>
        </p:txBody>
      </p:sp>
      <p:sp>
        <p:nvSpPr>
          <p:cNvPr id="32771" name="Rectangle 3"/>
          <p:cNvSpPr>
            <a:spLocks noGrp="1" noChangeArrowheads="1"/>
          </p:cNvSpPr>
          <p:nvPr>
            <p:ph type="body" idx="1"/>
          </p:nvPr>
        </p:nvSpPr>
        <p:spPr>
          <a:xfrm>
            <a:off x="457200" y="2781300"/>
            <a:ext cx="8229600" cy="2303463"/>
          </a:xfrm>
        </p:spPr>
        <p:txBody>
          <a:bodyPr/>
          <a:lstStyle/>
          <a:p>
            <a:pPr algn="just"/>
            <a:r>
              <a:rPr lang="fa-IR" b="1"/>
              <a:t>رفتارهای مختل به خاطر </a:t>
            </a:r>
            <a:r>
              <a:rPr lang="fa-IR" b="1">
                <a:solidFill>
                  <a:srgbClr val="0000FF"/>
                </a:solidFill>
              </a:rPr>
              <a:t>فقدان بینش</a:t>
            </a:r>
            <a:r>
              <a:rPr lang="fa-IR" b="1"/>
              <a:t> اند و بهترین درمان عبارت از افزایش آگاهی فردی از نیازها و انگیزه ها.</a:t>
            </a:r>
            <a:endParaRPr lang="en-US" b="1"/>
          </a:p>
          <a:p>
            <a:pPr algn="just"/>
            <a:r>
              <a:rPr lang="en-US"/>
              <a:t> </a:t>
            </a:r>
            <a:r>
              <a:rPr lang="fa-IR" b="1">
                <a:solidFill>
                  <a:srgbClr val="9933FF"/>
                </a:solidFill>
              </a:rPr>
              <a:t>آزادی انتخاب</a:t>
            </a:r>
            <a:r>
              <a:rPr lang="fa-IR" b="1"/>
              <a:t> اصلی ترین مشخصه انسان است.</a:t>
            </a:r>
          </a:p>
          <a:p>
            <a:pPr algn="just">
              <a:buFontTx/>
              <a:buNone/>
            </a:pPr>
            <a:endParaRPr lang="en-US"/>
          </a:p>
        </p:txBody>
      </p:sp>
      <p:pic>
        <p:nvPicPr>
          <p:cNvPr id="32773"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32771">
                                            <p:txEl>
                                              <p:pRg st="0" end="0"/>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32771">
                                            <p:txEl>
                                              <p:pRg st="0" end="0"/>
                                            </p:txEl>
                                          </p:spTgt>
                                        </p:tgtEl>
                                        <p:attrNameLst>
                                          <p:attrName>fillcolor</p:attrName>
                                        </p:attrNameLst>
                                      </p:cBhvr>
                                      <p:to>
                                        <a:schemeClr val="accent2"/>
                                      </p:to>
                                    </p:animClr>
                                    <p:set>
                                      <p:cBhvr>
                                        <p:cTn id="8" dur="3000" fill="hold"/>
                                        <p:tgtEl>
                                          <p:spTgt spid="32771">
                                            <p:txEl>
                                              <p:pRg st="0" end="0"/>
                                            </p:txEl>
                                          </p:spTgt>
                                        </p:tgtEl>
                                        <p:attrNameLst>
                                          <p:attrName>fill.type</p:attrName>
                                        </p:attrNameLst>
                                      </p:cBhvr>
                                      <p:to>
                                        <p:strVal val="solid"/>
                                      </p:to>
                                    </p:set>
                                    <p:set>
                                      <p:cBhvr>
                                        <p:cTn id="9" dur="3000" fill="hold"/>
                                        <p:tgtEl>
                                          <p:spTgt spid="32771">
                                            <p:txEl>
                                              <p:pRg st="0" end="0"/>
                                            </p:txEl>
                                          </p:spTgt>
                                        </p:tgtEl>
                                        <p:attrNameLst>
                                          <p:attrName>fill.on</p:attrName>
                                        </p:attrNameLst>
                                      </p:cBhvr>
                                      <p:to>
                                        <p:strVal val="true"/>
                                      </p:to>
                                    </p:set>
                                    <p:animScale>
                                      <p:cBhvr>
                                        <p:cTn id="10" dur="1500" accel="50000" autoRev="1" fill="hold" tmFilter="0, 0; .33333, 1; 1, 1">
                                          <p:stCondLst>
                                            <p:cond delay="0"/>
                                          </p:stCondLst>
                                        </p:cTn>
                                        <p:tgtEl>
                                          <p:spTgt spid="32771">
                                            <p:txEl>
                                              <p:pRg st="0" end="0"/>
                                            </p:txEl>
                                          </p:spTgt>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grpId="0" nodeType="clickEffect">
                                  <p:stCondLst>
                                    <p:cond delay="0"/>
                                  </p:stCondLst>
                                  <p:childTnLst>
                                    <p:animClr clrSpc="rgb" dir="cw">
                                      <p:cBhvr override="childStyle">
                                        <p:cTn id="14" dur="1500" accel="50000" autoRev="1" fill="hold" tmFilter="0, 0; .33333, 1; 1, 1">
                                          <p:stCondLst>
                                            <p:cond delay="0"/>
                                          </p:stCondLst>
                                        </p:cTn>
                                        <p:tgtEl>
                                          <p:spTgt spid="32771">
                                            <p:txEl>
                                              <p:pRg st="1" end="1"/>
                                            </p:txEl>
                                          </p:spTgt>
                                        </p:tgtEl>
                                        <p:attrNameLst>
                                          <p:attrName>style.color</p:attrName>
                                        </p:attrNameLst>
                                      </p:cBhvr>
                                      <p:to>
                                        <a:schemeClr val="accent2"/>
                                      </p:to>
                                    </p:animClr>
                                    <p:animClr clrSpc="rgb" dir="cw">
                                      <p:cBhvr>
                                        <p:cTn id="15" dur="1500" accel="50000" autoRev="1" fill="hold" tmFilter="0, 0; .33333, 1; 1, 1">
                                          <p:stCondLst>
                                            <p:cond delay="0"/>
                                          </p:stCondLst>
                                        </p:cTn>
                                        <p:tgtEl>
                                          <p:spTgt spid="32771">
                                            <p:txEl>
                                              <p:pRg st="1" end="1"/>
                                            </p:txEl>
                                          </p:spTgt>
                                        </p:tgtEl>
                                        <p:attrNameLst>
                                          <p:attrName>fillcolor</p:attrName>
                                        </p:attrNameLst>
                                      </p:cBhvr>
                                      <p:to>
                                        <a:schemeClr val="accent2"/>
                                      </p:to>
                                    </p:animClr>
                                    <p:set>
                                      <p:cBhvr>
                                        <p:cTn id="16" dur="3000" fill="hold"/>
                                        <p:tgtEl>
                                          <p:spTgt spid="32771">
                                            <p:txEl>
                                              <p:pRg st="1" end="1"/>
                                            </p:txEl>
                                          </p:spTgt>
                                        </p:tgtEl>
                                        <p:attrNameLst>
                                          <p:attrName>fill.type</p:attrName>
                                        </p:attrNameLst>
                                      </p:cBhvr>
                                      <p:to>
                                        <p:strVal val="solid"/>
                                      </p:to>
                                    </p:set>
                                    <p:set>
                                      <p:cBhvr>
                                        <p:cTn id="17" dur="3000" fill="hold"/>
                                        <p:tgtEl>
                                          <p:spTgt spid="32771">
                                            <p:txEl>
                                              <p:pRg st="1" end="1"/>
                                            </p:txEl>
                                          </p:spTgt>
                                        </p:tgtEl>
                                        <p:attrNameLst>
                                          <p:attrName>fill.on</p:attrName>
                                        </p:attrNameLst>
                                      </p:cBhvr>
                                      <p:to>
                                        <p:strVal val="true"/>
                                      </p:to>
                                    </p:set>
                                    <p:animScale>
                                      <p:cBhvr>
                                        <p:cTn id="18" dur="1500" accel="50000" autoRev="1" fill="hold" tmFilter="0, 0; .33333, 1; 1, 1">
                                          <p:stCondLst>
                                            <p:cond delay="0"/>
                                          </p:stCondLst>
                                        </p:cTn>
                                        <p:tgtEl>
                                          <p:spTgt spid="32771">
                                            <p:txEl>
                                              <p:pRg st="1" end="1"/>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68313" y="1844675"/>
            <a:ext cx="8229600" cy="1143000"/>
          </a:xfrm>
        </p:spPr>
        <p:txBody>
          <a:bodyPr/>
          <a:lstStyle/>
          <a:p>
            <a:r>
              <a:rPr lang="fa-IR" sz="3200" b="1">
                <a:solidFill>
                  <a:srgbClr val="3366FF"/>
                </a:solidFill>
              </a:rPr>
              <a:t>درمانهای انسانگرا و وجودی:</a:t>
            </a:r>
            <a:endParaRPr lang="en-US" sz="3200">
              <a:solidFill>
                <a:srgbClr val="3366FF"/>
              </a:solidFill>
            </a:endParaRPr>
          </a:p>
        </p:txBody>
      </p:sp>
      <p:sp>
        <p:nvSpPr>
          <p:cNvPr id="227331" name="Rectangle 3"/>
          <p:cNvSpPr>
            <a:spLocks noGrp="1" noChangeArrowheads="1"/>
          </p:cNvSpPr>
          <p:nvPr>
            <p:ph type="body" idx="1"/>
          </p:nvPr>
        </p:nvSpPr>
        <p:spPr>
          <a:xfrm>
            <a:off x="395288" y="3500438"/>
            <a:ext cx="8229600" cy="1943100"/>
          </a:xfrm>
        </p:spPr>
        <p:txBody>
          <a:bodyPr/>
          <a:lstStyle/>
          <a:p>
            <a:pPr algn="just"/>
            <a:r>
              <a:rPr lang="fa-IR">
                <a:solidFill>
                  <a:srgbClr val="FF0000"/>
                </a:solidFill>
              </a:rPr>
              <a:t>بر خلاف روانکاوی</a:t>
            </a:r>
            <a:r>
              <a:rPr lang="fa-IR"/>
              <a:t> (که اعتقاد داشت:</a:t>
            </a:r>
            <a:r>
              <a:rPr lang="fa-IR" b="1"/>
              <a:t>طبیعت بشری ، نیاز به مهار دارد ) برای اجتماعی شدن باید میان محیط و تکانه های اساساً ضد اجتماعی آشتی برقرار کرد.</a:t>
            </a:r>
            <a:r>
              <a:rPr lang="fa-IR"/>
              <a:t> </a:t>
            </a:r>
            <a:endParaRPr lang="en-US"/>
          </a:p>
        </p:txBody>
      </p:sp>
      <p:pic>
        <p:nvPicPr>
          <p:cNvPr id="22733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227331">
                                            <p:txEl>
                                              <p:pRg st="0" end="0"/>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227331">
                                            <p:txEl>
                                              <p:pRg st="0" end="0"/>
                                            </p:txEl>
                                          </p:spTgt>
                                        </p:tgtEl>
                                        <p:attrNameLst>
                                          <p:attrName>fillcolor</p:attrName>
                                        </p:attrNameLst>
                                      </p:cBhvr>
                                      <p:to>
                                        <a:schemeClr val="accent2"/>
                                      </p:to>
                                    </p:animClr>
                                    <p:set>
                                      <p:cBhvr>
                                        <p:cTn id="8" dur="3000" fill="hold"/>
                                        <p:tgtEl>
                                          <p:spTgt spid="227331">
                                            <p:txEl>
                                              <p:pRg st="0" end="0"/>
                                            </p:txEl>
                                          </p:spTgt>
                                        </p:tgtEl>
                                        <p:attrNameLst>
                                          <p:attrName>fill.type</p:attrName>
                                        </p:attrNameLst>
                                      </p:cBhvr>
                                      <p:to>
                                        <p:strVal val="solid"/>
                                      </p:to>
                                    </p:set>
                                    <p:set>
                                      <p:cBhvr>
                                        <p:cTn id="9" dur="3000" fill="hold"/>
                                        <p:tgtEl>
                                          <p:spTgt spid="227331">
                                            <p:txEl>
                                              <p:pRg st="0" end="0"/>
                                            </p:txEl>
                                          </p:spTgt>
                                        </p:tgtEl>
                                        <p:attrNameLst>
                                          <p:attrName>fill.on</p:attrName>
                                        </p:attrNameLst>
                                      </p:cBhvr>
                                      <p:to>
                                        <p:strVal val="true"/>
                                      </p:to>
                                    </p:set>
                                    <p:animScale>
                                      <p:cBhvr>
                                        <p:cTn id="10" dur="1500" accel="50000" autoRev="1" fill="hold" tmFilter="0, 0; .33333, 1; 1, 1">
                                          <p:stCondLst>
                                            <p:cond delay="0"/>
                                          </p:stCondLst>
                                        </p:cTn>
                                        <p:tgtEl>
                                          <p:spTgt spid="227331">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23825" y="3284538"/>
            <a:ext cx="8840788" cy="1873250"/>
          </a:xfrm>
        </p:spPr>
        <p:txBody>
          <a:bodyPr/>
          <a:lstStyle/>
          <a:p>
            <a:pPr algn="just"/>
            <a:r>
              <a:rPr lang="fa-IR" sz="3600" b="1">
                <a:effectLst>
                  <a:outerShdw blurRad="38100" dist="38100" dir="2700000" algn="tl">
                    <a:srgbClr val="C0C0C0"/>
                  </a:outerShdw>
                </a:effectLst>
              </a:rPr>
              <a:t>درمان مراجع محوری </a:t>
            </a:r>
            <a:r>
              <a:rPr lang="fa-IR" sz="3600" b="1">
                <a:solidFill>
                  <a:schemeClr val="accent2"/>
                </a:solidFill>
                <a:effectLst>
                  <a:outerShdw blurRad="38100" dist="38100" dir="2700000" algn="tl">
                    <a:srgbClr val="C0C0C0"/>
                  </a:outerShdw>
                </a:effectLst>
              </a:rPr>
              <a:t>کارل راجرز</a:t>
            </a:r>
            <a:r>
              <a:rPr lang="fa-IR" sz="3600" b="1">
                <a:effectLst>
                  <a:outerShdw blurRad="38100" dist="38100" dir="2700000" algn="tl">
                    <a:srgbClr val="C0C0C0"/>
                  </a:outerShdw>
                </a:effectLst>
              </a:rPr>
              <a:t> </a:t>
            </a:r>
          </a:p>
          <a:p>
            <a:pPr algn="just"/>
            <a:r>
              <a:rPr lang="fa-IR" b="1">
                <a:effectLst>
                  <a:outerShdw blurRad="38100" dist="38100" dir="2700000" algn="tl">
                    <a:srgbClr val="C0C0C0"/>
                  </a:outerShdw>
                </a:effectLst>
              </a:rPr>
              <a:t>همدلی  در درمان راجرزی اهمیت دارد و شامل: </a:t>
            </a:r>
          </a:p>
          <a:p>
            <a:pPr algn="just"/>
            <a:r>
              <a:rPr lang="fa-IR" b="1">
                <a:solidFill>
                  <a:srgbClr val="FF00FF"/>
                </a:solidFill>
                <a:effectLst>
                  <a:outerShdw blurRad="38100" dist="38100" dir="2700000" algn="tl">
                    <a:srgbClr val="C0C0C0"/>
                  </a:outerShdw>
                </a:effectLst>
              </a:rPr>
              <a:t>الف : همدلی مقدماتی          ب:همدلی پیشرفته</a:t>
            </a:r>
            <a:r>
              <a:rPr lang="fa-IR"/>
              <a:t> </a:t>
            </a:r>
            <a:endParaRPr lang="en-US"/>
          </a:p>
        </p:txBody>
      </p:sp>
      <p:sp>
        <p:nvSpPr>
          <p:cNvPr id="33796" name="Text Box 4"/>
          <p:cNvSpPr txBox="1">
            <a:spLocks noChangeArrowheads="1"/>
          </p:cNvSpPr>
          <p:nvPr/>
        </p:nvSpPr>
        <p:spPr bwMode="auto">
          <a:xfrm>
            <a:off x="107950" y="5300663"/>
            <a:ext cx="8748713" cy="1066800"/>
          </a:xfrm>
          <a:prstGeom prst="rect">
            <a:avLst/>
          </a:prstGeom>
          <a:noFill/>
          <a:ln w="9525">
            <a:noFill/>
            <a:miter lim="800000"/>
            <a:headEnd/>
            <a:tailEnd/>
          </a:ln>
          <a:effectLst/>
        </p:spPr>
        <p:txBody>
          <a:bodyPr>
            <a:spAutoFit/>
          </a:bodyPr>
          <a:lstStyle/>
          <a:p>
            <a:pPr algn="just">
              <a:spcBef>
                <a:spcPct val="50000"/>
              </a:spcBef>
            </a:pPr>
            <a:r>
              <a:rPr lang="fa-IR" sz="3200">
                <a:solidFill>
                  <a:srgbClr val="FF0000"/>
                </a:solidFill>
                <a:effectLst>
                  <a:outerShdw blurRad="38100" dist="38100" dir="2700000" algn="tl">
                    <a:srgbClr val="C0C0C0"/>
                  </a:outerShdw>
                </a:effectLst>
              </a:rPr>
              <a:t>شباهت دیدگاه وجودی با انسان گرایی :</a:t>
            </a:r>
            <a:r>
              <a:rPr lang="fa-IR" sz="3200">
                <a:solidFill>
                  <a:srgbClr val="990000"/>
                </a:solidFill>
                <a:effectLst>
                  <a:outerShdw blurRad="38100" dist="38100" dir="2700000" algn="tl">
                    <a:srgbClr val="C0C0C0"/>
                  </a:outerShdw>
                </a:effectLst>
              </a:rPr>
              <a:t>  هر دو بر رشد و کمال انسان تأکید می ورزند. </a:t>
            </a:r>
            <a:endParaRPr lang="en-US" sz="3200">
              <a:solidFill>
                <a:srgbClr val="990000"/>
              </a:solidFill>
              <a:effectLst>
                <a:outerShdw blurRad="38100" dist="38100" dir="2700000" algn="tl">
                  <a:srgbClr val="C0C0C0"/>
                </a:outerShdw>
              </a:effectLst>
            </a:endParaRPr>
          </a:p>
        </p:txBody>
      </p:sp>
      <p:pic>
        <p:nvPicPr>
          <p:cNvPr id="33798" name="Picture 6"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pic>
        <p:nvPicPr>
          <p:cNvPr id="33799" name="Picture 7" descr="bxp56991"/>
          <p:cNvPicPr>
            <a:picLocks noChangeAspect="1" noChangeArrowheads="1"/>
          </p:cNvPicPr>
          <p:nvPr/>
        </p:nvPicPr>
        <p:blipFill>
          <a:blip r:embed="rId4"/>
          <a:srcRect/>
          <a:stretch>
            <a:fillRect/>
          </a:stretch>
        </p:blipFill>
        <p:spPr bwMode="auto">
          <a:xfrm>
            <a:off x="2195513" y="44450"/>
            <a:ext cx="4248150" cy="3240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heel(4)">
                                      <p:cBhvr>
                                        <p:cTn id="7" dur="2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heel(4)">
                                      <p:cBhvr>
                                        <p:cTn id="12" dur="20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33795">
                                            <p:txEl>
                                              <p:pRg st="2" end="2"/>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1" nodeType="click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plus(in)">
                                      <p:cBhvr>
                                        <p:cTn id="21" dur="2000"/>
                                        <p:tgtEl>
                                          <p:spTgt spid="3379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337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411413" y="188913"/>
            <a:ext cx="4321175" cy="863600"/>
          </a:xfrm>
          <a:ln>
            <a:solidFill>
              <a:srgbClr val="FF66FF"/>
            </a:solidFill>
          </a:ln>
        </p:spPr>
        <p:txBody>
          <a:bodyPr/>
          <a:lstStyle/>
          <a:p>
            <a:r>
              <a:rPr lang="fa-IR" sz="5400" b="1">
                <a:solidFill>
                  <a:srgbClr val="990000"/>
                </a:solidFill>
                <a:effectLst>
                  <a:outerShdw blurRad="38100" dist="38100" dir="2700000" algn="tl">
                    <a:srgbClr val="C0C0C0"/>
                  </a:outerShdw>
                </a:effectLst>
              </a:rPr>
              <a:t>طرح درس</a:t>
            </a:r>
            <a:endParaRPr lang="en-US" sz="5400" b="1">
              <a:solidFill>
                <a:srgbClr val="990000"/>
              </a:solidFill>
              <a:effectLst>
                <a:outerShdw blurRad="38100" dist="38100" dir="2700000" algn="tl">
                  <a:srgbClr val="C0C0C0"/>
                </a:outerShdw>
              </a:effectLst>
            </a:endParaRPr>
          </a:p>
        </p:txBody>
      </p:sp>
      <p:sp>
        <p:nvSpPr>
          <p:cNvPr id="232453" name="Rectangle 5"/>
          <p:cNvSpPr>
            <a:spLocks noChangeArrowheads="1"/>
          </p:cNvSpPr>
          <p:nvPr/>
        </p:nvSpPr>
        <p:spPr bwMode="auto">
          <a:xfrm>
            <a:off x="468313" y="1844675"/>
            <a:ext cx="8229600" cy="647700"/>
          </a:xfrm>
          <a:prstGeom prst="rect">
            <a:avLst/>
          </a:prstGeom>
          <a:noFill/>
          <a:ln w="9525">
            <a:noFill/>
            <a:miter lim="800000"/>
            <a:headEnd/>
            <a:tailEnd/>
          </a:ln>
          <a:effectLst/>
        </p:spPr>
        <p:txBody>
          <a:bodyPr/>
          <a:lstStyle/>
          <a:p>
            <a:pPr marL="342900" indent="-342900">
              <a:spcBef>
                <a:spcPct val="20000"/>
              </a:spcBef>
              <a:buFontTx/>
              <a:buChar char="•"/>
            </a:pPr>
            <a:r>
              <a:rPr lang="fa-IR" sz="3600">
                <a:effectLst>
                  <a:outerShdw blurRad="38100" dist="38100" dir="2700000" algn="tl">
                    <a:srgbClr val="C0C0C0"/>
                  </a:outerShdw>
                </a:effectLst>
              </a:rPr>
              <a:t>فصل چهارم:روشهای سنجش بالینی</a:t>
            </a:r>
            <a:endParaRPr lang="en-US" sz="3600">
              <a:effectLst>
                <a:outerShdw blurRad="38100" dist="38100" dir="2700000" algn="tl">
                  <a:srgbClr val="C0C0C0"/>
                </a:outerShdw>
              </a:effectLst>
            </a:endParaRPr>
          </a:p>
        </p:txBody>
      </p:sp>
      <p:sp>
        <p:nvSpPr>
          <p:cNvPr id="232454" name="Rectangle 6"/>
          <p:cNvSpPr>
            <a:spLocks noChangeArrowheads="1"/>
          </p:cNvSpPr>
          <p:nvPr/>
        </p:nvSpPr>
        <p:spPr bwMode="auto">
          <a:xfrm>
            <a:off x="611188" y="4076700"/>
            <a:ext cx="8229600" cy="676275"/>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effectLst>
                <a:outerShdw blurRad="38100" dist="38100" dir="2700000" algn="tl">
                  <a:srgbClr val="C0C0C0"/>
                </a:outerShdw>
              </a:effectLst>
            </a:endParaRPr>
          </a:p>
        </p:txBody>
      </p:sp>
      <p:sp>
        <p:nvSpPr>
          <p:cNvPr id="232456" name="Rectangle 8"/>
          <p:cNvSpPr>
            <a:spLocks noChangeArrowheads="1"/>
          </p:cNvSpPr>
          <p:nvPr/>
        </p:nvSpPr>
        <p:spPr bwMode="auto">
          <a:xfrm>
            <a:off x="468313" y="3068638"/>
            <a:ext cx="8229600" cy="676275"/>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fa-IR" sz="3600">
                <a:solidFill>
                  <a:srgbClr val="0000FF"/>
                </a:solidFill>
                <a:effectLst>
                  <a:outerShdw blurRad="38100" dist="38100" dir="2700000" algn="tl">
                    <a:srgbClr val="C0C0C0"/>
                  </a:outerShdw>
                </a:effectLst>
              </a:rPr>
              <a:t>فصل پنجم:اختلالات اضطرابی</a:t>
            </a:r>
            <a:endParaRPr lang="en-US" sz="3600">
              <a:solidFill>
                <a:srgbClr val="0000FF"/>
              </a:solidFill>
              <a:effectLst>
                <a:outerShdw blurRad="38100" dist="38100" dir="2700000" algn="tl">
                  <a:srgbClr val="C0C0C0"/>
                </a:outerShdw>
              </a:effectLst>
            </a:endParaRPr>
          </a:p>
        </p:txBody>
      </p:sp>
      <p:sp>
        <p:nvSpPr>
          <p:cNvPr id="232457" name="Rectangle 9"/>
          <p:cNvSpPr>
            <a:spLocks noChangeArrowheads="1"/>
          </p:cNvSpPr>
          <p:nvPr/>
        </p:nvSpPr>
        <p:spPr bwMode="auto">
          <a:xfrm>
            <a:off x="468313" y="4076700"/>
            <a:ext cx="8229600" cy="676275"/>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fa-IR" sz="3600">
                <a:solidFill>
                  <a:srgbClr val="FF0000"/>
                </a:solidFill>
                <a:effectLst>
                  <a:outerShdw blurRad="38100" dist="38100" dir="2700000" algn="tl">
                    <a:srgbClr val="C0C0C0"/>
                  </a:outerShdw>
                </a:effectLst>
              </a:rPr>
              <a:t>فصل ششم:اختلالات جسمانی شکل و گسستی</a:t>
            </a:r>
            <a:endParaRPr lang="en-US" sz="3600">
              <a:solidFill>
                <a:srgbClr val="FF0000"/>
              </a:solidFill>
              <a:effectLst>
                <a:outerShdw blurRad="38100" dist="38100" dir="2700000" algn="tl">
                  <a:srgbClr val="C0C0C0"/>
                </a:outerShdw>
              </a:effectLst>
            </a:endParaRPr>
          </a:p>
        </p:txBody>
      </p:sp>
      <p:sp>
        <p:nvSpPr>
          <p:cNvPr id="232458" name="Rectangle 10"/>
          <p:cNvSpPr>
            <a:spLocks noChangeArrowheads="1"/>
          </p:cNvSpPr>
          <p:nvPr/>
        </p:nvSpPr>
        <p:spPr bwMode="auto">
          <a:xfrm>
            <a:off x="539750" y="5157788"/>
            <a:ext cx="8229600" cy="676275"/>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fa-IR" sz="3500">
                <a:solidFill>
                  <a:srgbClr val="0000FF"/>
                </a:solidFill>
                <a:effectLst>
                  <a:outerShdw blurRad="38100" dist="38100" dir="2700000" algn="tl">
                    <a:srgbClr val="C0C0C0"/>
                  </a:outerShdw>
                </a:effectLst>
              </a:rPr>
              <a:t>فصل هفتم:اختلالات روانی فیزیولوژیایی و تندرستی</a:t>
            </a:r>
            <a:endParaRPr lang="en-US" sz="3500">
              <a:solidFill>
                <a:srgbClr val="0000FF"/>
              </a:solidFill>
              <a:effectLst>
                <a:outerShdw blurRad="38100" dist="38100" dir="2700000" algn="tl">
                  <a:srgbClr val="C0C0C0"/>
                </a:outerShdw>
              </a:effectLst>
            </a:endParaRPr>
          </a:p>
        </p:txBody>
      </p:sp>
      <p:pic>
        <p:nvPicPr>
          <p:cNvPr id="232459" name="Picture 11"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32461" name="Text Box 13"/>
          <p:cNvSpPr txBox="1">
            <a:spLocks noChangeArrowheads="1"/>
          </p:cNvSpPr>
          <p:nvPr/>
        </p:nvSpPr>
        <p:spPr bwMode="auto">
          <a:xfrm>
            <a:off x="539750" y="5949950"/>
            <a:ext cx="7993063" cy="396875"/>
          </a:xfrm>
          <a:prstGeom prst="rect">
            <a:avLst/>
          </a:prstGeom>
          <a:noFill/>
          <a:ln w="9525">
            <a:noFill/>
            <a:miter lim="800000"/>
            <a:headEnd/>
            <a:tailEnd/>
          </a:ln>
          <a:effectLst/>
        </p:spPr>
        <p:txBody>
          <a:bodyPr>
            <a:spAutoFit/>
          </a:bodyPr>
          <a:lstStyle/>
          <a:p>
            <a:pPr algn="ctr">
              <a:spcBef>
                <a:spcPct val="50000"/>
              </a:spcBef>
            </a:pPr>
            <a:r>
              <a:rPr lang="fa-IR" sz="2000">
                <a:solidFill>
                  <a:srgbClr val="FF0000"/>
                </a:solidFill>
              </a:rPr>
              <a:t>اختلالات خلقی و اختلالات تغذیه نیز از منابع دیگر تدریس می شود</a:t>
            </a:r>
            <a:endParaRPr lang="en-US"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2453"/>
                                        </p:tgtEl>
                                        <p:attrNameLst>
                                          <p:attrName>style.visibility</p:attrName>
                                        </p:attrNameLst>
                                      </p:cBhvr>
                                      <p:to>
                                        <p:strVal val="visible"/>
                                      </p:to>
                                    </p:set>
                                    <p:anim calcmode="lin" valueType="num">
                                      <p:cBhvr>
                                        <p:cTn id="7" dur="500" fill="hold"/>
                                        <p:tgtEl>
                                          <p:spTgt spid="232453"/>
                                        </p:tgtEl>
                                        <p:attrNameLst>
                                          <p:attrName>ppt_w</p:attrName>
                                        </p:attrNameLst>
                                      </p:cBhvr>
                                      <p:tavLst>
                                        <p:tav tm="0">
                                          <p:val>
                                            <p:fltVal val="0"/>
                                          </p:val>
                                        </p:tav>
                                        <p:tav tm="100000">
                                          <p:val>
                                            <p:strVal val="#ppt_w"/>
                                          </p:val>
                                        </p:tav>
                                      </p:tavLst>
                                    </p:anim>
                                    <p:anim calcmode="lin" valueType="num">
                                      <p:cBhvr>
                                        <p:cTn id="8" dur="500" fill="hold"/>
                                        <p:tgtEl>
                                          <p:spTgt spid="23245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2456"/>
                                        </p:tgtEl>
                                        <p:attrNameLst>
                                          <p:attrName>style.visibility</p:attrName>
                                        </p:attrNameLst>
                                      </p:cBhvr>
                                      <p:to>
                                        <p:strVal val="visible"/>
                                      </p:to>
                                    </p:set>
                                    <p:animEffect transition="in" filter="fade">
                                      <p:cBhvr>
                                        <p:cTn id="13" dur="2000"/>
                                        <p:tgtEl>
                                          <p:spTgt spid="232456"/>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232457"/>
                                        </p:tgtEl>
                                        <p:attrNameLst>
                                          <p:attrName>style.visibility</p:attrName>
                                        </p:attrNameLst>
                                      </p:cBhvr>
                                      <p:to>
                                        <p:strVal val="visible"/>
                                      </p:to>
                                    </p:set>
                                    <p:anim calcmode="lin" valueType="num">
                                      <p:cBhvr>
                                        <p:cTn id="18" dur="500" fill="hold"/>
                                        <p:tgtEl>
                                          <p:spTgt spid="232457"/>
                                        </p:tgtEl>
                                        <p:attrNameLst>
                                          <p:attrName>ppt_w</p:attrName>
                                        </p:attrNameLst>
                                      </p:cBhvr>
                                      <p:tavLst>
                                        <p:tav tm="0">
                                          <p:val>
                                            <p:fltVal val="0"/>
                                          </p:val>
                                        </p:tav>
                                        <p:tav tm="100000">
                                          <p:val>
                                            <p:strVal val="#ppt_w"/>
                                          </p:val>
                                        </p:tav>
                                      </p:tavLst>
                                    </p:anim>
                                    <p:anim calcmode="lin" valueType="num">
                                      <p:cBhvr>
                                        <p:cTn id="19" dur="500" fill="hold"/>
                                        <p:tgtEl>
                                          <p:spTgt spid="232457"/>
                                        </p:tgtEl>
                                        <p:attrNameLst>
                                          <p:attrName>ppt_h</p:attrName>
                                        </p:attrNameLst>
                                      </p:cBhvr>
                                      <p:tavLst>
                                        <p:tav tm="0">
                                          <p:val>
                                            <p:fltVal val="0"/>
                                          </p:val>
                                        </p:tav>
                                        <p:tav tm="100000">
                                          <p:val>
                                            <p:strVal val="#ppt_h"/>
                                          </p:val>
                                        </p:tav>
                                      </p:tavLst>
                                    </p:anim>
                                    <p:anim calcmode="lin" valueType="num">
                                      <p:cBhvr>
                                        <p:cTn id="20" dur="500" fill="hold"/>
                                        <p:tgtEl>
                                          <p:spTgt spid="232457"/>
                                        </p:tgtEl>
                                        <p:attrNameLst>
                                          <p:attrName>style.rotation</p:attrName>
                                        </p:attrNameLst>
                                      </p:cBhvr>
                                      <p:tavLst>
                                        <p:tav tm="0">
                                          <p:val>
                                            <p:fltVal val="360"/>
                                          </p:val>
                                        </p:tav>
                                        <p:tav tm="100000">
                                          <p:val>
                                            <p:fltVal val="0"/>
                                          </p:val>
                                        </p:tav>
                                      </p:tavLst>
                                    </p:anim>
                                    <p:animEffect transition="in" filter="fade">
                                      <p:cBhvr>
                                        <p:cTn id="21" dur="500"/>
                                        <p:tgtEl>
                                          <p:spTgt spid="23245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32458"/>
                                        </p:tgtEl>
                                        <p:attrNameLst>
                                          <p:attrName>style.visibility</p:attrName>
                                        </p:attrNameLst>
                                      </p:cBhvr>
                                      <p:to>
                                        <p:strVal val="visible"/>
                                      </p:to>
                                    </p:set>
                                    <p:anim calcmode="lin" valueType="num">
                                      <p:cBhvr>
                                        <p:cTn id="26" dur="1000" fill="hold"/>
                                        <p:tgtEl>
                                          <p:spTgt spid="232458"/>
                                        </p:tgtEl>
                                        <p:attrNameLst>
                                          <p:attrName>ppt_x</p:attrName>
                                        </p:attrNameLst>
                                      </p:cBhvr>
                                      <p:tavLst>
                                        <p:tav tm="0">
                                          <p:val>
                                            <p:strVal val="#ppt_x-.2"/>
                                          </p:val>
                                        </p:tav>
                                        <p:tav tm="100000">
                                          <p:val>
                                            <p:strVal val="#ppt_x"/>
                                          </p:val>
                                        </p:tav>
                                      </p:tavLst>
                                    </p:anim>
                                    <p:anim calcmode="lin" valueType="num">
                                      <p:cBhvr>
                                        <p:cTn id="27" dur="1000" fill="hold"/>
                                        <p:tgtEl>
                                          <p:spTgt spid="23245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32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3" grpId="0"/>
      <p:bldP spid="232456" grpId="0"/>
      <p:bldP spid="232457" grpId="0"/>
      <p:bldP spid="232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folHlink">
                <a:gamma/>
                <a:tint val="0"/>
                <a:invGamma/>
              </a:schemeClr>
            </a:gs>
            <a:gs pos="100000">
              <a:schemeClr val="folHlink"/>
            </a:gs>
          </a:gsLst>
          <a:lin ang="2700000" scaled="1"/>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79388" y="1889125"/>
            <a:ext cx="8445500" cy="2476500"/>
          </a:xfrm>
        </p:spPr>
        <p:txBody>
          <a:bodyPr/>
          <a:lstStyle/>
          <a:p>
            <a:pPr algn="just"/>
            <a:r>
              <a:rPr lang="fa-IR" b="1">
                <a:solidFill>
                  <a:schemeClr val="hlink"/>
                </a:solidFill>
                <a:effectLst>
                  <a:outerShdw blurRad="38100" dist="38100" dir="2700000" algn="tl">
                    <a:srgbClr val="000000"/>
                  </a:outerShdw>
                </a:effectLst>
              </a:rPr>
              <a:t>تفاوت  دیدگاه وجودی یا انسان گرایی:پیامهای دیدگاه انسان گرا که ماهیتی خوش بینا نه و تقریباً پر شور و نشاط دارند ولی </a:t>
            </a:r>
            <a:r>
              <a:rPr lang="fa-IR" b="1">
                <a:solidFill>
                  <a:srgbClr val="0000FF"/>
                </a:solidFill>
                <a:effectLst>
                  <a:outerShdw blurRad="38100" dist="38100" dir="2700000" algn="tl">
                    <a:srgbClr val="000000"/>
                  </a:outerShdw>
                </a:effectLst>
              </a:rPr>
              <a:t>دیدگاه وجودی</a:t>
            </a:r>
            <a:r>
              <a:rPr lang="fa-IR" b="1">
                <a:solidFill>
                  <a:schemeClr val="hlink"/>
                </a:solidFill>
                <a:effectLst>
                  <a:outerShdw blurRad="38100" dist="38100" dir="2700000" algn="tl">
                    <a:srgbClr val="000000"/>
                  </a:outerShdw>
                </a:effectLst>
              </a:rPr>
              <a:t> را در بهترین حالت می توان نگرش کلی دانست که برخی درمانگران راجع به طبیعت بشری دارند.</a:t>
            </a:r>
            <a:r>
              <a:rPr lang="en-US">
                <a:solidFill>
                  <a:schemeClr val="hlink"/>
                </a:solidFill>
              </a:rPr>
              <a:t> </a:t>
            </a:r>
          </a:p>
        </p:txBody>
      </p:sp>
      <p:pic>
        <p:nvPicPr>
          <p:cNvPr id="34821"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chemeClr val="accent1"/>
            </a:gs>
          </a:gsLst>
          <a:lin ang="5400000" scaled="1"/>
        </a:gradFill>
        <a:effectLst/>
      </p:bgPr>
    </p:bg>
    <p:spTree>
      <p:nvGrpSpPr>
        <p:cNvPr id="1" name=""/>
        <p:cNvGrpSpPr/>
        <p:nvPr/>
      </p:nvGrpSpPr>
      <p:grpSpPr>
        <a:xfrm>
          <a:off x="0" y="0"/>
          <a:ext cx="0" cy="0"/>
          <a:chOff x="0" y="0"/>
          <a:chExt cx="0" cy="0"/>
        </a:xfrm>
      </p:grpSpPr>
      <p:sp>
        <p:nvSpPr>
          <p:cNvPr id="195587" name="Text Box 3"/>
          <p:cNvSpPr txBox="1">
            <a:spLocks noChangeArrowheads="1"/>
          </p:cNvSpPr>
          <p:nvPr/>
        </p:nvSpPr>
        <p:spPr bwMode="auto">
          <a:xfrm>
            <a:off x="323850" y="1196975"/>
            <a:ext cx="8496300" cy="1554163"/>
          </a:xfrm>
          <a:prstGeom prst="rect">
            <a:avLst/>
          </a:prstGeom>
          <a:noFill/>
          <a:ln w="9525">
            <a:noFill/>
            <a:miter lim="800000"/>
            <a:headEnd/>
            <a:tailEnd/>
          </a:ln>
          <a:effectLst/>
        </p:spPr>
        <p:txBody>
          <a:bodyPr>
            <a:spAutoFit/>
          </a:bodyPr>
          <a:lstStyle/>
          <a:p>
            <a:pPr algn="just">
              <a:spcBef>
                <a:spcPct val="50000"/>
              </a:spcBef>
            </a:pPr>
            <a:r>
              <a:rPr lang="fa-IR" sz="3200">
                <a:solidFill>
                  <a:srgbClr val="0000FF"/>
                </a:solidFill>
                <a:effectLst>
                  <a:outerShdw blurRad="38100" dist="38100" dir="2700000" algn="tl">
                    <a:srgbClr val="C0C0C0"/>
                  </a:outerShdw>
                </a:effectLst>
              </a:rPr>
              <a:t>گشتالت درمانی</a:t>
            </a:r>
            <a:r>
              <a:rPr lang="fa-IR" sz="3200">
                <a:solidFill>
                  <a:srgbClr val="FF99FF"/>
                </a:solidFill>
                <a:effectLst>
                  <a:outerShdw blurRad="38100" dist="38100" dir="2700000" algn="tl">
                    <a:srgbClr val="C0C0C0"/>
                  </a:outerShdw>
                </a:effectLst>
              </a:rPr>
              <a:t> </a:t>
            </a:r>
            <a:r>
              <a:rPr lang="fa-IR" sz="3200">
                <a:solidFill>
                  <a:srgbClr val="FF0000"/>
                </a:solidFill>
                <a:effectLst>
                  <a:outerShdw blurRad="38100" dist="38100" dir="2700000" algn="tl">
                    <a:srgbClr val="C0C0C0"/>
                  </a:outerShdw>
                </a:effectLst>
              </a:rPr>
              <a:t>که در اثر مساعیهای </a:t>
            </a:r>
            <a:r>
              <a:rPr lang="fa-IR" sz="3200" u="sng">
                <a:solidFill>
                  <a:srgbClr val="FF0000"/>
                </a:solidFill>
                <a:effectLst>
                  <a:outerShdw blurRad="38100" dist="38100" dir="2700000" algn="tl">
                    <a:srgbClr val="C0C0C0"/>
                  </a:outerShdw>
                </a:effectLst>
              </a:rPr>
              <a:t>فردریک پرلز</a:t>
            </a:r>
            <a:r>
              <a:rPr lang="fa-IR" sz="3200">
                <a:solidFill>
                  <a:srgbClr val="FF0000"/>
                </a:solidFill>
                <a:effectLst>
                  <a:outerShdw blurRad="38100" dist="38100" dir="2700000" algn="tl">
                    <a:srgbClr val="C0C0C0"/>
                  </a:outerShdw>
                </a:effectLst>
              </a:rPr>
              <a:t> حاصل شده، عناصر انسان گرا و وجودی را یکجا دارد و بر جنبه های خلاق و گویای  انسان تأکید دارد.</a:t>
            </a:r>
            <a:r>
              <a:rPr lang="en-US" b="0">
                <a:solidFill>
                  <a:srgbClr val="FF99FF"/>
                </a:solidFill>
              </a:rPr>
              <a:t> </a:t>
            </a:r>
          </a:p>
        </p:txBody>
      </p:sp>
      <p:pic>
        <p:nvPicPr>
          <p:cNvPr id="19558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95590" name="Rectangle 6"/>
          <p:cNvSpPr>
            <a:spLocks noGrp="1" noChangeArrowheads="1"/>
          </p:cNvSpPr>
          <p:nvPr>
            <p:ph type="body" idx="1"/>
          </p:nvPr>
        </p:nvSpPr>
        <p:spPr>
          <a:xfrm>
            <a:off x="179388" y="3357563"/>
            <a:ext cx="8686800" cy="2663825"/>
          </a:xfrm>
          <a:noFill/>
          <a:ln/>
        </p:spPr>
        <p:txBody>
          <a:bodyPr/>
          <a:lstStyle/>
          <a:p>
            <a:r>
              <a:rPr lang="fa-IR" b="1">
                <a:effectLst>
                  <a:outerShdw blurRad="38100" dist="38100" dir="2700000" algn="tl">
                    <a:srgbClr val="C0C0C0"/>
                  </a:outerShdw>
                </a:effectLst>
              </a:rPr>
              <a:t>هدف گشتالت درمانی : به بیماران کمک کنند تا نیازها و امیال و ترسهای خویش را درک کرده ومتوجه باشند که چطور شخصاً مانع دستیابی به اهداف شخصی و ارضای نیازهایشان هستند. </a:t>
            </a:r>
          </a:p>
          <a:p>
            <a:r>
              <a:rPr lang="fa-IR" b="1">
                <a:effectLst>
                  <a:outerShdw blurRad="38100" dist="38100" dir="2700000" algn="tl">
                    <a:srgbClr val="C0C0C0"/>
                  </a:outerShdw>
                </a:effectLst>
              </a:rPr>
              <a:t>در گشتالت درمانی توجه به زمان حال</a:t>
            </a:r>
            <a:r>
              <a:rPr lang="fa-I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Effect transition="in" filter="wheel(4)">
                                      <p:cBhvr>
                                        <p:cTn id="7" dur="2000"/>
                                        <p:tgtEl>
                                          <p:spTgt spid="19558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95590">
                                            <p:txEl>
                                              <p:pRg st="0" end="0"/>
                                            </p:txEl>
                                          </p:spTgt>
                                        </p:tgtEl>
                                        <p:attrNameLst>
                                          <p:attrName>style.visibility</p:attrName>
                                        </p:attrNameLst>
                                      </p:cBhvr>
                                      <p:to>
                                        <p:strVal val="visible"/>
                                      </p:to>
                                    </p:set>
                                    <p:animEffect transition="in" filter="wheel(4)">
                                      <p:cBhvr>
                                        <p:cTn id="12" dur="2000"/>
                                        <p:tgtEl>
                                          <p:spTgt spid="1955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95590">
                                            <p:txEl>
                                              <p:pRg st="1" end="1"/>
                                            </p:txEl>
                                          </p:spTgt>
                                        </p:tgtEl>
                                        <p:attrNameLst>
                                          <p:attrName>style.visibility</p:attrName>
                                        </p:attrNameLst>
                                      </p:cBhvr>
                                      <p:to>
                                        <p:strVal val="visible"/>
                                      </p:to>
                                    </p:set>
                                    <p:animEffect transition="in" filter="wheel(4)">
                                      <p:cBhvr>
                                        <p:cTn id="17" dur="2000"/>
                                        <p:tgtEl>
                                          <p:spTgt spid="1955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P spid="19559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tint val="3922"/>
                <a:invGamma/>
              </a:srgbClr>
            </a:gs>
            <a:gs pos="100000">
              <a:srgbClr val="99CCFF"/>
            </a:gs>
          </a:gsLst>
          <a:lin ang="18900000" scaled="1"/>
        </a:gradFill>
        <a:effectLst/>
      </p:bgPr>
    </p:bg>
    <p:spTree>
      <p:nvGrpSpPr>
        <p:cNvPr id="1" name=""/>
        <p:cNvGrpSpPr/>
        <p:nvPr/>
      </p:nvGrpSpPr>
      <p:grpSpPr>
        <a:xfrm>
          <a:off x="0" y="0"/>
          <a:ext cx="0" cy="0"/>
          <a:chOff x="0" y="0"/>
          <a:chExt cx="0" cy="0"/>
        </a:xfrm>
      </p:grpSpPr>
      <p:pic>
        <p:nvPicPr>
          <p:cNvPr id="35846"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35848" name="Rectangle 8"/>
          <p:cNvSpPr>
            <a:spLocks noChangeArrowheads="1"/>
          </p:cNvSpPr>
          <p:nvPr/>
        </p:nvSpPr>
        <p:spPr bwMode="auto">
          <a:xfrm>
            <a:off x="250825" y="1052513"/>
            <a:ext cx="8686800" cy="1584325"/>
          </a:xfrm>
          <a:prstGeom prst="rect">
            <a:avLst/>
          </a:prstGeom>
          <a:noFill/>
          <a:ln w="9525">
            <a:noFill/>
            <a:miter lim="800000"/>
            <a:headEnd/>
            <a:tailEnd/>
          </a:ln>
          <a:effectLst/>
        </p:spPr>
        <p:txBody>
          <a:bodyPr/>
          <a:lstStyle/>
          <a:p>
            <a:pPr marL="342900" indent="-342900" algn="just">
              <a:spcBef>
                <a:spcPct val="20000"/>
              </a:spcBef>
              <a:buFontTx/>
              <a:buChar char="•"/>
            </a:pPr>
            <a:r>
              <a:rPr lang="fa-IR" sz="3200"/>
              <a:t>شیوه های کنونی گشتالت شامل :</a:t>
            </a:r>
          </a:p>
          <a:p>
            <a:pPr marL="342900" indent="-342900" algn="just">
              <a:spcBef>
                <a:spcPct val="20000"/>
              </a:spcBef>
            </a:pPr>
            <a:r>
              <a:rPr lang="fa-IR" sz="3200"/>
              <a:t> </a:t>
            </a:r>
            <a:r>
              <a:rPr lang="fa-IR" sz="3000">
                <a:solidFill>
                  <a:srgbClr val="990000"/>
                </a:solidFill>
              </a:rPr>
              <a:t>زبان من ، </a:t>
            </a:r>
          </a:p>
          <a:p>
            <a:pPr marL="342900" indent="-342900" algn="just">
              <a:spcBef>
                <a:spcPct val="20000"/>
              </a:spcBef>
            </a:pPr>
            <a:r>
              <a:rPr lang="fa-IR" sz="3000">
                <a:solidFill>
                  <a:srgbClr val="990000"/>
                </a:solidFill>
              </a:rPr>
              <a:t> صندلی خالی ،</a:t>
            </a:r>
          </a:p>
          <a:p>
            <a:pPr marL="342900" indent="-342900" algn="just">
              <a:spcBef>
                <a:spcPct val="20000"/>
              </a:spcBef>
            </a:pPr>
            <a:r>
              <a:rPr lang="fa-IR" sz="3000">
                <a:solidFill>
                  <a:srgbClr val="990000"/>
                </a:solidFill>
              </a:rPr>
              <a:t> فرافکنی احساسات ،</a:t>
            </a:r>
          </a:p>
          <a:p>
            <a:pPr marL="342900" indent="-342900" algn="just">
              <a:spcBef>
                <a:spcPct val="20000"/>
              </a:spcBef>
            </a:pPr>
            <a:r>
              <a:rPr lang="fa-IR" sz="3000">
                <a:solidFill>
                  <a:srgbClr val="990000"/>
                </a:solidFill>
              </a:rPr>
              <a:t> توجه به علایم غیر کلامی ،</a:t>
            </a:r>
          </a:p>
          <a:p>
            <a:pPr marL="342900" indent="-342900" algn="just">
              <a:spcBef>
                <a:spcPct val="20000"/>
              </a:spcBef>
            </a:pPr>
            <a:r>
              <a:rPr lang="fa-IR" sz="3000">
                <a:solidFill>
                  <a:srgbClr val="990000"/>
                </a:solidFill>
              </a:rPr>
              <a:t>استفاده از استعاره.</a:t>
            </a:r>
            <a:r>
              <a:rPr lang="fa-IR" sz="3000" b="0">
                <a:solidFill>
                  <a:srgbClr val="990000"/>
                </a:solidFill>
              </a:rPr>
              <a:t> </a:t>
            </a:r>
            <a:endParaRPr lang="en-US" sz="3000" b="0">
              <a:solidFill>
                <a:srgbClr val="990000"/>
              </a:solidFill>
            </a:endParaRPr>
          </a:p>
        </p:txBody>
      </p:sp>
      <p:pic>
        <p:nvPicPr>
          <p:cNvPr id="35849" name="Picture 9" descr="11323136847tB0tH"/>
          <p:cNvPicPr>
            <a:picLocks noChangeAspect="1" noChangeArrowheads="1"/>
          </p:cNvPicPr>
          <p:nvPr/>
        </p:nvPicPr>
        <p:blipFill>
          <a:blip r:embed="rId3"/>
          <a:srcRect/>
          <a:stretch>
            <a:fillRect/>
          </a:stretch>
        </p:blipFill>
        <p:spPr bwMode="auto">
          <a:xfrm>
            <a:off x="323850" y="4508500"/>
            <a:ext cx="2808288" cy="2265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500"/>
                                  </p:stCondLst>
                                  <p:childTnLst>
                                    <p:animRot by="21600000">
                                      <p:cBhvr>
                                        <p:cTn id="6" dur="2000" fill="hold"/>
                                        <p:tgtEl>
                                          <p:spTgt spid="358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99CCFF">
                <a:gamma/>
                <a:tint val="0"/>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36868" name="Text Box 4"/>
          <p:cNvSpPr txBox="1">
            <a:spLocks noGrp="1" noChangeArrowheads="1"/>
          </p:cNvSpPr>
          <p:nvPr>
            <p:ph type="title"/>
          </p:nvPr>
        </p:nvSpPr>
        <p:spPr>
          <a:xfrm>
            <a:off x="250825" y="1052513"/>
            <a:ext cx="8642350" cy="4897437"/>
          </a:xfrm>
          <a:noFill/>
          <a:ln/>
        </p:spPr>
        <p:txBody>
          <a:bodyPr/>
          <a:lstStyle/>
          <a:p>
            <a:pPr algn="justLow"/>
            <a:r>
              <a:rPr lang="fa-IR" b="1"/>
              <a:t>پارادایم های یادگیری :</a:t>
            </a:r>
            <a:br>
              <a:rPr lang="fa-IR" b="1"/>
            </a:br>
            <a:r>
              <a:rPr lang="fa-IR" b="1"/>
              <a:t> </a:t>
            </a:r>
            <a:r>
              <a:rPr lang="fa-IR" sz="3200" b="1"/>
              <a:t> رفتارناهنجار را </a:t>
            </a:r>
            <a:r>
              <a:rPr lang="fa-IR" sz="3200" b="1">
                <a:solidFill>
                  <a:srgbClr val="0000FF"/>
                </a:solidFill>
              </a:rPr>
              <a:t>پاسخی</a:t>
            </a:r>
            <a:r>
              <a:rPr lang="fa-IR" sz="3200" b="1"/>
              <a:t> می دانند که همچون سایر پاسخهای اکتسابی یاد گرفته شده اند.</a:t>
            </a:r>
            <a:br>
              <a:rPr lang="fa-IR" sz="3200" b="1"/>
            </a:br>
            <a:r>
              <a:rPr lang="fa-IR" sz="3200" b="1"/>
              <a:t>در اثر تلاشهای </a:t>
            </a:r>
            <a:r>
              <a:rPr lang="fa-IR" sz="3200" b="1">
                <a:solidFill>
                  <a:srgbClr val="0000FF"/>
                </a:solidFill>
              </a:rPr>
              <a:t>جان ، بی ، واتسن</a:t>
            </a:r>
            <a:r>
              <a:rPr lang="fa-IR" sz="3200" b="1"/>
              <a:t>، مرکز ثقل روان شناسی از </a:t>
            </a:r>
            <a:r>
              <a:rPr lang="fa-IR" sz="3200" b="1">
                <a:solidFill>
                  <a:srgbClr val="FF0000"/>
                </a:solidFill>
              </a:rPr>
              <a:t>تفکر</a:t>
            </a:r>
            <a:r>
              <a:rPr lang="fa-IR" sz="3200" b="1"/>
              <a:t> به سوی </a:t>
            </a:r>
            <a:r>
              <a:rPr lang="fa-IR" sz="3200" b="1">
                <a:solidFill>
                  <a:srgbClr val="FF0000"/>
                </a:solidFill>
              </a:rPr>
              <a:t>یادگیری</a:t>
            </a:r>
            <a:r>
              <a:rPr lang="fa-IR" sz="3200" b="1"/>
              <a:t> چرخید.</a:t>
            </a:r>
            <a:br>
              <a:rPr lang="fa-IR" sz="3200" b="1"/>
            </a:br>
            <a:r>
              <a:rPr lang="fa-IR" sz="3200" b="1"/>
              <a:t/>
            </a:r>
            <a:br>
              <a:rPr lang="fa-IR" sz="3200" b="1"/>
            </a:br>
            <a:r>
              <a:rPr lang="fa-IR" b="1">
                <a:solidFill>
                  <a:srgbClr val="0000FF"/>
                </a:solidFill>
                <a:effectLst>
                  <a:outerShdw blurRad="38100" dist="38100" dir="2700000" algn="tl">
                    <a:srgbClr val="000000"/>
                  </a:outerShdw>
                </a:effectLst>
              </a:rPr>
              <a:t>رفتارگرایی:</a:t>
            </a:r>
            <a:r>
              <a:rPr lang="fa-IR" sz="3200" b="1">
                <a:solidFill>
                  <a:srgbClr val="0000FF"/>
                </a:solidFill>
              </a:rPr>
              <a:t> رویکردی که به جای هشیاری به بررسی </a:t>
            </a:r>
            <a:r>
              <a:rPr lang="fa-IR" sz="3600" b="1">
                <a:solidFill>
                  <a:srgbClr val="0000FF"/>
                </a:solidFill>
              </a:rPr>
              <a:t>رفتار قابل مشاهده</a:t>
            </a:r>
            <a:r>
              <a:rPr lang="fa-IR" sz="3200" b="1">
                <a:solidFill>
                  <a:srgbClr val="0000FF"/>
                </a:solidFill>
              </a:rPr>
              <a:t> می پردازد.</a:t>
            </a:r>
            <a:r>
              <a:rPr lang="en-US"/>
              <a:t> </a:t>
            </a:r>
          </a:p>
        </p:txBody>
      </p:sp>
      <p:pic>
        <p:nvPicPr>
          <p:cNvPr id="36870"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strVal val="#ppt_w*0.70"/>
                                          </p:val>
                                        </p:tav>
                                        <p:tav tm="100000">
                                          <p:val>
                                            <p:strVal val="#ppt_w"/>
                                          </p:val>
                                        </p:tav>
                                      </p:tavLst>
                                    </p:anim>
                                    <p:anim calcmode="lin" valueType="num">
                                      <p:cBhvr>
                                        <p:cTn id="8" dur="1000" fill="hold"/>
                                        <p:tgtEl>
                                          <p:spTgt spid="36868"/>
                                        </p:tgtEl>
                                        <p:attrNameLst>
                                          <p:attrName>ppt_h</p:attrName>
                                        </p:attrNameLst>
                                      </p:cBhvr>
                                      <p:tavLst>
                                        <p:tav tm="0">
                                          <p:val>
                                            <p:strVal val="#ppt_h"/>
                                          </p:val>
                                        </p:tav>
                                        <p:tav tm="100000">
                                          <p:val>
                                            <p:strVal val="#ppt_h"/>
                                          </p:val>
                                        </p:tav>
                                      </p:tavLst>
                                    </p:anim>
                                    <p:animEffect transition="in" filter="fade">
                                      <p:cBhvr>
                                        <p:cTn id="9"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99CCFF"/>
            </a:gs>
          </a:gsLst>
          <a:lin ang="5400000" scaled="1"/>
        </a:grad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0" y="692150"/>
            <a:ext cx="9144000" cy="2305050"/>
          </a:xfrm>
        </p:spPr>
        <p:txBody>
          <a:bodyPr/>
          <a:lstStyle/>
          <a:p>
            <a:pPr>
              <a:lnSpc>
                <a:spcPct val="90000"/>
              </a:lnSpc>
            </a:pPr>
            <a:r>
              <a:rPr lang="fa-IR" b="1">
                <a:solidFill>
                  <a:srgbClr val="0000FF"/>
                </a:solidFill>
                <a:effectLst>
                  <a:outerShdw blurRad="38100" dist="38100" dir="2700000" algn="tl">
                    <a:srgbClr val="C0C0C0"/>
                  </a:outerShdw>
                </a:effectLst>
              </a:rPr>
              <a:t>سه نوع یادگیری که روان شناسان را به سوی خود جلب کرد :</a:t>
            </a:r>
            <a:r>
              <a:rPr lang="fa-IR" sz="2800" b="1"/>
              <a:t> </a:t>
            </a:r>
          </a:p>
          <a:p>
            <a:pPr>
              <a:lnSpc>
                <a:spcPct val="90000"/>
              </a:lnSpc>
            </a:pPr>
            <a:r>
              <a:rPr lang="fa-IR" sz="2800" b="1"/>
              <a:t> </a:t>
            </a:r>
            <a:r>
              <a:rPr lang="fa-IR">
                <a:solidFill>
                  <a:srgbClr val="FF0000"/>
                </a:solidFill>
                <a:effectLst>
                  <a:outerShdw blurRad="38100" dist="38100" dir="2700000" algn="tl">
                    <a:srgbClr val="C0C0C0"/>
                  </a:outerShdw>
                </a:effectLst>
              </a:rPr>
              <a:t>شرطی سازی کلاسیک </a:t>
            </a:r>
          </a:p>
          <a:p>
            <a:pPr>
              <a:lnSpc>
                <a:spcPct val="90000"/>
              </a:lnSpc>
            </a:pPr>
            <a:r>
              <a:rPr lang="fa-IR">
                <a:solidFill>
                  <a:srgbClr val="FF0000"/>
                </a:solidFill>
                <a:effectLst>
                  <a:outerShdw blurRad="38100" dist="38100" dir="2700000" algn="tl">
                    <a:srgbClr val="C0C0C0"/>
                  </a:outerShdw>
                </a:effectLst>
              </a:rPr>
              <a:t>سر مشق دهی </a:t>
            </a:r>
          </a:p>
          <a:p>
            <a:pPr>
              <a:lnSpc>
                <a:spcPct val="90000"/>
              </a:lnSpc>
            </a:pPr>
            <a:r>
              <a:rPr lang="fa-IR">
                <a:solidFill>
                  <a:srgbClr val="FF0000"/>
                </a:solidFill>
                <a:effectLst>
                  <a:outerShdw blurRad="38100" dist="38100" dir="2700000" algn="tl">
                    <a:srgbClr val="C0C0C0"/>
                  </a:outerShdw>
                </a:effectLst>
              </a:rPr>
              <a:t> شرطی سازی کنشگر </a:t>
            </a:r>
            <a:endParaRPr lang="en-US">
              <a:solidFill>
                <a:srgbClr val="FF0000"/>
              </a:solidFill>
              <a:effectLst>
                <a:outerShdw blurRad="38100" dist="38100" dir="2700000" algn="tl">
                  <a:srgbClr val="C0C0C0"/>
                </a:outerShdw>
              </a:effectLst>
            </a:endParaRPr>
          </a:p>
        </p:txBody>
      </p:sp>
      <p:pic>
        <p:nvPicPr>
          <p:cNvPr id="37893"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37894" name="Picture 6" descr="1455843818"/>
          <p:cNvPicPr>
            <a:picLocks noChangeAspect="1" noChangeArrowheads="1"/>
          </p:cNvPicPr>
          <p:nvPr/>
        </p:nvPicPr>
        <p:blipFill>
          <a:blip r:embed="rId3"/>
          <a:srcRect/>
          <a:stretch>
            <a:fillRect/>
          </a:stretch>
        </p:blipFill>
        <p:spPr bwMode="auto">
          <a:xfrm>
            <a:off x="5651500" y="3429000"/>
            <a:ext cx="3492500" cy="3429000"/>
          </a:xfrm>
          <a:prstGeom prst="rect">
            <a:avLst/>
          </a:prstGeom>
          <a:noFill/>
        </p:spPr>
      </p:pic>
      <p:pic>
        <p:nvPicPr>
          <p:cNvPr id="37895" name="Picture 7" descr="c9-pavdog"/>
          <p:cNvPicPr>
            <a:picLocks noChangeAspect="1" noChangeArrowheads="1"/>
          </p:cNvPicPr>
          <p:nvPr/>
        </p:nvPicPr>
        <p:blipFill>
          <a:blip r:embed="rId4"/>
          <a:srcRect/>
          <a:stretch>
            <a:fillRect/>
          </a:stretch>
        </p:blipFill>
        <p:spPr bwMode="auto">
          <a:xfrm>
            <a:off x="0" y="3429000"/>
            <a:ext cx="5602288" cy="3384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1000" fill="hold"/>
                                        <p:tgtEl>
                                          <p:spTgt spid="37895"/>
                                        </p:tgtEl>
                                        <p:attrNameLst>
                                          <p:attrName>ppt_w</p:attrName>
                                        </p:attrNameLst>
                                      </p:cBhvr>
                                      <p:tavLst>
                                        <p:tav tm="0">
                                          <p:val>
                                            <p:strVal val="#ppt_w*0.70"/>
                                          </p:val>
                                        </p:tav>
                                        <p:tav tm="100000">
                                          <p:val>
                                            <p:strVal val="#ppt_w"/>
                                          </p:val>
                                        </p:tav>
                                      </p:tavLst>
                                    </p:anim>
                                    <p:anim calcmode="lin" valueType="num">
                                      <p:cBhvr>
                                        <p:cTn id="8" dur="1000" fill="hold"/>
                                        <p:tgtEl>
                                          <p:spTgt spid="37895"/>
                                        </p:tgtEl>
                                        <p:attrNameLst>
                                          <p:attrName>ppt_h</p:attrName>
                                        </p:attrNameLst>
                                      </p:cBhvr>
                                      <p:tavLst>
                                        <p:tav tm="0">
                                          <p:val>
                                            <p:strVal val="#ppt_h"/>
                                          </p:val>
                                        </p:tav>
                                        <p:tav tm="100000">
                                          <p:val>
                                            <p:strVal val="#ppt_h"/>
                                          </p:val>
                                        </p:tav>
                                      </p:tavLst>
                                    </p:anim>
                                    <p:animEffect transition="in" filter="fade">
                                      <p:cBhvr>
                                        <p:cTn id="9" dur="1000"/>
                                        <p:tgtEl>
                                          <p:spTgt spid="3789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3789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Clr clrSpc="rgb" dir="cw">
                                      <p:cBhvr override="childStyle">
                                        <p:cTn id="17" dur="100" fill="hold"/>
                                        <p:tgtEl>
                                          <p:spTgt spid="37894"/>
                                        </p:tgtEl>
                                        <p:attrNameLst>
                                          <p:attrName>style.color</p:attrName>
                                        </p:attrNameLst>
                                      </p:cBhvr>
                                      <p:to>
                                        <a:schemeClr val="accent2"/>
                                      </p:to>
                                    </p:animClr>
                                    <p:animClr clrSpc="rgb" dir="cw">
                                      <p:cBhvr>
                                        <p:cTn id="18" dur="100" fill="hold"/>
                                        <p:tgtEl>
                                          <p:spTgt spid="37894"/>
                                        </p:tgtEl>
                                        <p:attrNameLst>
                                          <p:attrName>fillcolor</p:attrName>
                                        </p:attrNameLst>
                                      </p:cBhvr>
                                      <p:to>
                                        <a:schemeClr val="accent2"/>
                                      </p:to>
                                    </p:animClr>
                                    <p:set>
                                      <p:cBhvr>
                                        <p:cTn id="19" dur="100" fill="hold"/>
                                        <p:tgtEl>
                                          <p:spTgt spid="37894"/>
                                        </p:tgtEl>
                                        <p:attrNameLst>
                                          <p:attrName>fill.type</p:attrName>
                                        </p:attrNameLst>
                                      </p:cBhvr>
                                      <p:to>
                                        <p:strVal val="solid"/>
                                      </p:to>
                                    </p:set>
                                    <p:set>
                                      <p:cBhvr>
                                        <p:cTn id="20" dur="100" fill="hold"/>
                                        <p:tgtEl>
                                          <p:spTgt spid="37894"/>
                                        </p:tgtEl>
                                        <p:attrNameLst>
                                          <p:attrName>fill.on</p:attrName>
                                        </p:attrNameLst>
                                      </p:cBhvr>
                                      <p:to>
                                        <p:strVal val="true"/>
                                      </p:to>
                                    </p:set>
                                    <p:animRot by="120000">
                                      <p:cBhvr>
                                        <p:cTn id="21" dur="100" fill="hold">
                                          <p:stCondLst>
                                            <p:cond delay="0"/>
                                          </p:stCondLst>
                                        </p:cTn>
                                        <p:tgtEl>
                                          <p:spTgt spid="37894"/>
                                        </p:tgtEl>
                                        <p:attrNameLst>
                                          <p:attrName>r</p:attrName>
                                        </p:attrNameLst>
                                      </p:cBhvr>
                                    </p:animRot>
                                    <p:animRot by="-240000">
                                      <p:cBhvr>
                                        <p:cTn id="22" dur="200" fill="hold">
                                          <p:stCondLst>
                                            <p:cond delay="200"/>
                                          </p:stCondLst>
                                        </p:cTn>
                                        <p:tgtEl>
                                          <p:spTgt spid="37894"/>
                                        </p:tgtEl>
                                        <p:attrNameLst>
                                          <p:attrName>r</p:attrName>
                                        </p:attrNameLst>
                                      </p:cBhvr>
                                    </p:animRot>
                                    <p:animRot by="240000">
                                      <p:cBhvr>
                                        <p:cTn id="23" dur="200" fill="hold">
                                          <p:stCondLst>
                                            <p:cond delay="400"/>
                                          </p:stCondLst>
                                        </p:cTn>
                                        <p:tgtEl>
                                          <p:spTgt spid="37894"/>
                                        </p:tgtEl>
                                        <p:attrNameLst>
                                          <p:attrName>r</p:attrName>
                                        </p:attrNameLst>
                                      </p:cBhvr>
                                    </p:animRot>
                                    <p:animRot by="-240000">
                                      <p:cBhvr>
                                        <p:cTn id="24" dur="200" fill="hold">
                                          <p:stCondLst>
                                            <p:cond delay="600"/>
                                          </p:stCondLst>
                                        </p:cTn>
                                        <p:tgtEl>
                                          <p:spTgt spid="37894"/>
                                        </p:tgtEl>
                                        <p:attrNameLst>
                                          <p:attrName>r</p:attrName>
                                        </p:attrNameLst>
                                      </p:cBhvr>
                                    </p:animRot>
                                    <p:animRot by="120000">
                                      <p:cBhvr>
                                        <p:cTn id="25" dur="200" fill="hold">
                                          <p:stCondLst>
                                            <p:cond delay="800"/>
                                          </p:stCondLst>
                                        </p:cTn>
                                        <p:tgtEl>
                                          <p:spTgt spid="3789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Clr clrSpc="rgb" dir="cw">
                                      <p:cBhvr override="childStyle">
                                        <p:cTn id="29" dur="100" fill="hold"/>
                                        <p:tgtEl>
                                          <p:spTgt spid="37895"/>
                                        </p:tgtEl>
                                        <p:attrNameLst>
                                          <p:attrName>style.color</p:attrName>
                                        </p:attrNameLst>
                                      </p:cBhvr>
                                      <p:to>
                                        <a:schemeClr val="accent2"/>
                                      </p:to>
                                    </p:animClr>
                                    <p:animClr clrSpc="rgb" dir="cw">
                                      <p:cBhvr>
                                        <p:cTn id="30" dur="100" fill="hold"/>
                                        <p:tgtEl>
                                          <p:spTgt spid="37895"/>
                                        </p:tgtEl>
                                        <p:attrNameLst>
                                          <p:attrName>fillcolor</p:attrName>
                                        </p:attrNameLst>
                                      </p:cBhvr>
                                      <p:to>
                                        <a:schemeClr val="accent2"/>
                                      </p:to>
                                    </p:animClr>
                                    <p:set>
                                      <p:cBhvr>
                                        <p:cTn id="31" dur="100" fill="hold"/>
                                        <p:tgtEl>
                                          <p:spTgt spid="37895"/>
                                        </p:tgtEl>
                                        <p:attrNameLst>
                                          <p:attrName>fill.type</p:attrName>
                                        </p:attrNameLst>
                                      </p:cBhvr>
                                      <p:to>
                                        <p:strVal val="solid"/>
                                      </p:to>
                                    </p:set>
                                    <p:set>
                                      <p:cBhvr>
                                        <p:cTn id="32" dur="100" fill="hold"/>
                                        <p:tgtEl>
                                          <p:spTgt spid="37895"/>
                                        </p:tgtEl>
                                        <p:attrNameLst>
                                          <p:attrName>fill.on</p:attrName>
                                        </p:attrNameLst>
                                      </p:cBhvr>
                                      <p:to>
                                        <p:strVal val="true"/>
                                      </p:to>
                                    </p:set>
                                    <p:animRot by="120000">
                                      <p:cBhvr>
                                        <p:cTn id="33" dur="100" fill="hold">
                                          <p:stCondLst>
                                            <p:cond delay="0"/>
                                          </p:stCondLst>
                                        </p:cTn>
                                        <p:tgtEl>
                                          <p:spTgt spid="37895"/>
                                        </p:tgtEl>
                                        <p:attrNameLst>
                                          <p:attrName>r</p:attrName>
                                        </p:attrNameLst>
                                      </p:cBhvr>
                                    </p:animRot>
                                    <p:animRot by="-240000">
                                      <p:cBhvr>
                                        <p:cTn id="34" dur="200" fill="hold">
                                          <p:stCondLst>
                                            <p:cond delay="200"/>
                                          </p:stCondLst>
                                        </p:cTn>
                                        <p:tgtEl>
                                          <p:spTgt spid="37895"/>
                                        </p:tgtEl>
                                        <p:attrNameLst>
                                          <p:attrName>r</p:attrName>
                                        </p:attrNameLst>
                                      </p:cBhvr>
                                    </p:animRot>
                                    <p:animRot by="240000">
                                      <p:cBhvr>
                                        <p:cTn id="35" dur="200" fill="hold">
                                          <p:stCondLst>
                                            <p:cond delay="400"/>
                                          </p:stCondLst>
                                        </p:cTn>
                                        <p:tgtEl>
                                          <p:spTgt spid="37895"/>
                                        </p:tgtEl>
                                        <p:attrNameLst>
                                          <p:attrName>r</p:attrName>
                                        </p:attrNameLst>
                                      </p:cBhvr>
                                    </p:animRot>
                                    <p:animRot by="-240000">
                                      <p:cBhvr>
                                        <p:cTn id="36" dur="200" fill="hold">
                                          <p:stCondLst>
                                            <p:cond delay="600"/>
                                          </p:stCondLst>
                                        </p:cTn>
                                        <p:tgtEl>
                                          <p:spTgt spid="37895"/>
                                        </p:tgtEl>
                                        <p:attrNameLst>
                                          <p:attrName>r</p:attrName>
                                        </p:attrNameLst>
                                      </p:cBhvr>
                                    </p:animRot>
                                    <p:animRot by="120000">
                                      <p:cBhvr>
                                        <p:cTn id="37" dur="200" fill="hold">
                                          <p:stCondLst>
                                            <p:cond delay="800"/>
                                          </p:stCondLst>
                                        </p:cTn>
                                        <p:tgtEl>
                                          <p:spTgt spid="378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5400000" scaled="1"/>
        </a:gradFill>
        <a:effectLst/>
      </p:bgPr>
    </p:bg>
    <p:spTree>
      <p:nvGrpSpPr>
        <p:cNvPr id="1" name=""/>
        <p:cNvGrpSpPr/>
        <p:nvPr/>
      </p:nvGrpSpPr>
      <p:grpSpPr>
        <a:xfrm>
          <a:off x="0" y="0"/>
          <a:ext cx="0" cy="0"/>
          <a:chOff x="0" y="0"/>
          <a:chExt cx="0" cy="0"/>
        </a:xfrm>
      </p:grpSpPr>
      <p:sp>
        <p:nvSpPr>
          <p:cNvPr id="38923" name="Rectangle 11"/>
          <p:cNvSpPr>
            <a:spLocks noGrp="1" noChangeArrowheads="1"/>
          </p:cNvSpPr>
          <p:nvPr>
            <p:ph type="body" idx="1"/>
          </p:nvPr>
        </p:nvSpPr>
        <p:spPr>
          <a:xfrm>
            <a:off x="206375" y="1125538"/>
            <a:ext cx="8686800" cy="2879725"/>
          </a:xfrm>
        </p:spPr>
        <p:txBody>
          <a:bodyPr/>
          <a:lstStyle/>
          <a:p>
            <a:pPr algn="just"/>
            <a:r>
              <a:rPr lang="fa-IR" sz="3600" b="1">
                <a:solidFill>
                  <a:srgbClr val="0033CC"/>
                </a:solidFill>
                <a:effectLst>
                  <a:outerShdw blurRad="38100" dist="38100" dir="2700000" algn="tl">
                    <a:srgbClr val="000000"/>
                  </a:outerShdw>
                </a:effectLst>
              </a:rPr>
              <a:t>پارادایم های یادگیری مبتنی بر </a:t>
            </a:r>
            <a:r>
              <a:rPr lang="fa-IR" sz="3600" b="1" i="1">
                <a:solidFill>
                  <a:srgbClr val="0033CC"/>
                </a:solidFill>
                <a:effectLst>
                  <a:outerShdw blurRad="38100" dist="38100" dir="2700000" algn="tl">
                    <a:srgbClr val="000000"/>
                  </a:outerShdw>
                </a:effectLst>
              </a:rPr>
              <a:t>متغیرهای میانجی</a:t>
            </a:r>
            <a:r>
              <a:rPr lang="fa-IR" sz="3600" b="1">
                <a:solidFill>
                  <a:srgbClr val="0033CC"/>
                </a:solidFill>
                <a:effectLst>
                  <a:outerShdw blurRad="38100" dist="38100" dir="2700000" algn="tl">
                    <a:srgbClr val="000000"/>
                  </a:outerShdw>
                </a:effectLst>
              </a:rPr>
              <a:t> :</a:t>
            </a:r>
          </a:p>
          <a:p>
            <a:pPr algn="just">
              <a:buFontTx/>
              <a:buNone/>
            </a:pPr>
            <a:r>
              <a:rPr lang="fa-IR" b="1"/>
              <a:t>- </a:t>
            </a:r>
            <a:r>
              <a:rPr lang="fa-IR" b="1">
                <a:solidFill>
                  <a:srgbClr val="FF0000"/>
                </a:solidFill>
              </a:rPr>
              <a:t>عقیده دارد که محرکهای محیطی مستقیماً باعث واکنش آشکار نمی شوند ، بلکه این کار از طریق </a:t>
            </a:r>
            <a:r>
              <a:rPr lang="fa-IR" b="1">
                <a:solidFill>
                  <a:srgbClr val="990099"/>
                </a:solidFill>
              </a:rPr>
              <a:t>فرآیند مداخله ای</a:t>
            </a:r>
            <a:r>
              <a:rPr lang="fa-IR" b="1">
                <a:solidFill>
                  <a:srgbClr val="FF0000"/>
                </a:solidFill>
              </a:rPr>
              <a:t> ، یا یک </a:t>
            </a:r>
            <a:r>
              <a:rPr lang="fa-IR" b="1">
                <a:solidFill>
                  <a:srgbClr val="990099"/>
                </a:solidFill>
              </a:rPr>
              <a:t>میانجی</a:t>
            </a:r>
            <a:r>
              <a:rPr lang="fa-IR" b="1">
                <a:solidFill>
                  <a:srgbClr val="FF0000"/>
                </a:solidFill>
              </a:rPr>
              <a:t> ، مانند ترس یا تفکر ، تحقق می پذیرد این میانجی یک </a:t>
            </a:r>
            <a:r>
              <a:rPr lang="fa-IR" b="1">
                <a:solidFill>
                  <a:srgbClr val="990099"/>
                </a:solidFill>
              </a:rPr>
              <a:t>پاسخ درونی</a:t>
            </a:r>
            <a:r>
              <a:rPr lang="fa-IR" b="1">
                <a:solidFill>
                  <a:srgbClr val="FF0000"/>
                </a:solidFill>
              </a:rPr>
              <a:t> است.</a:t>
            </a:r>
            <a:r>
              <a:rPr lang="en-US">
                <a:solidFill>
                  <a:srgbClr val="FF0000"/>
                </a:solidFill>
              </a:rPr>
              <a:t> </a:t>
            </a:r>
          </a:p>
        </p:txBody>
      </p:sp>
      <p:pic>
        <p:nvPicPr>
          <p:cNvPr id="38924" name="Picture 12"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8923">
                                            <p:txEl>
                                              <p:pRg st="0" end="0"/>
                                            </p:txEl>
                                          </p:spTgt>
                                        </p:tgtEl>
                                        <p:attrNameLst>
                                          <p:attrName>style.visibility</p:attrName>
                                        </p:attrNameLst>
                                      </p:cBhvr>
                                      <p:to>
                                        <p:strVal val="visible"/>
                                      </p:to>
                                    </p:set>
                                    <p:anim calcmode="lin" valueType="num">
                                      <p:cBhvr>
                                        <p:cTn id="7" dur="500" fill="hold"/>
                                        <p:tgtEl>
                                          <p:spTgt spid="389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9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89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9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9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8923">
                                            <p:txEl>
                                              <p:pRg st="1" end="1"/>
                                            </p:txEl>
                                          </p:spTgt>
                                        </p:tgtEl>
                                        <p:attrNameLst>
                                          <p:attrName>style.visibility</p:attrName>
                                        </p:attrNameLst>
                                      </p:cBhvr>
                                      <p:to>
                                        <p:strVal val="visible"/>
                                      </p:to>
                                    </p:set>
                                    <p:anim calcmode="lin" valueType="num">
                                      <p:cBhvr>
                                        <p:cTn id="16" dur="500" fill="hold"/>
                                        <p:tgtEl>
                                          <p:spTgt spid="3892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892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892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892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8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FF"/>
            </a:gs>
            <a:gs pos="50000">
              <a:srgbClr val="FF66FF">
                <a:gamma/>
                <a:tint val="0"/>
                <a:invGamma/>
              </a:srgbClr>
            </a:gs>
            <a:gs pos="100000">
              <a:srgbClr val="FF66FF"/>
            </a:gs>
          </a:gsLst>
          <a:lin ang="2700000" scaled="1"/>
        </a:gra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49250" y="620713"/>
            <a:ext cx="8686800" cy="3097212"/>
          </a:xfrm>
          <a:ln>
            <a:solidFill>
              <a:srgbClr val="0033CC"/>
            </a:solidFill>
          </a:ln>
        </p:spPr>
        <p:txBody>
          <a:bodyPr/>
          <a:lstStyle/>
          <a:p>
            <a:r>
              <a:rPr lang="fa-IR" b="1">
                <a:effectLst>
                  <a:outerShdw blurRad="38100" dist="38100" dir="2700000" algn="tl">
                    <a:srgbClr val="FFFFFF"/>
                  </a:outerShdw>
                </a:effectLst>
              </a:rPr>
              <a:t>در دهه 1950روش جدیدی برای درمان آسیب روانی به نام رفتار درمانی یا اصلاح رفتار ظهور کرد</a:t>
            </a:r>
          </a:p>
          <a:p>
            <a:pPr algn="just"/>
            <a:r>
              <a:rPr lang="fa-IR" b="1">
                <a:effectLst>
                  <a:outerShdw blurRad="38100" dist="38100" dir="2700000" algn="tl">
                    <a:srgbClr val="FFFFFF"/>
                  </a:outerShdw>
                </a:effectLst>
              </a:rPr>
              <a:t>تلاش رفتار درمانی : برای تغییر رفتار ، افکار ،احساسات نابهنجار از طریق به کارگیری روشها</a:t>
            </a:r>
          </a:p>
          <a:p>
            <a:pPr algn="just"/>
            <a:r>
              <a:rPr lang="fa-IR" b="1">
                <a:effectLst>
                  <a:outerShdw blurRad="38100" dist="38100" dir="2700000" algn="tl">
                    <a:srgbClr val="FFFFFF"/>
                  </a:outerShdw>
                </a:effectLst>
              </a:rPr>
              <a:t> </a:t>
            </a:r>
            <a:endParaRPr lang="en-US"/>
          </a:p>
        </p:txBody>
      </p:sp>
      <p:pic>
        <p:nvPicPr>
          <p:cNvPr id="3994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 calcmode="lin" valueType="num">
                                      <p:cBhvr>
                                        <p:cTn id="14" dur="1000" fill="hold"/>
                                        <p:tgtEl>
                                          <p:spTgt spid="3993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993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277813" y="908050"/>
            <a:ext cx="8686800" cy="4321175"/>
          </a:xfrm>
          <a:ln>
            <a:solidFill>
              <a:srgbClr val="0033CC"/>
            </a:solidFill>
          </a:ln>
        </p:spPr>
        <p:txBody>
          <a:bodyPr/>
          <a:lstStyle/>
          <a:p>
            <a:r>
              <a:rPr lang="fa-IR" b="1">
                <a:effectLst>
                  <a:outerShdw blurRad="38100" dist="38100" dir="2700000" algn="tl">
                    <a:srgbClr val="C0C0C0"/>
                  </a:outerShdw>
                </a:effectLst>
              </a:rPr>
              <a:t>تمایز بین سه رویکرد نظری:</a:t>
            </a:r>
            <a:r>
              <a:rPr lang="fa-IR"/>
              <a:t> </a:t>
            </a:r>
          </a:p>
          <a:p>
            <a:pPr algn="just">
              <a:buFontTx/>
              <a:buChar char="-"/>
            </a:pPr>
            <a:r>
              <a:rPr lang="fa-IR" b="1"/>
              <a:t>شرطی سازی تقابلی و مواجهه</a:t>
            </a:r>
            <a:r>
              <a:rPr lang="en-US"/>
              <a:t> </a:t>
            </a:r>
            <a:endParaRPr lang="fa-IR"/>
          </a:p>
          <a:p>
            <a:pPr algn="just">
              <a:buFontTx/>
              <a:buChar char="-"/>
            </a:pPr>
            <a:r>
              <a:rPr lang="fa-IR" b="1"/>
              <a:t>شرطی سازی عاملی</a:t>
            </a:r>
            <a:r>
              <a:rPr lang="en-US"/>
              <a:t> </a:t>
            </a:r>
            <a:endParaRPr lang="fa-IR"/>
          </a:p>
          <a:p>
            <a:pPr algn="just">
              <a:buFontTx/>
              <a:buChar char="-"/>
            </a:pPr>
            <a:r>
              <a:rPr lang="fa-IR" b="1"/>
              <a:t>سرمشق دهی</a:t>
            </a:r>
            <a:r>
              <a:rPr lang="fa-IR"/>
              <a:t>  </a:t>
            </a:r>
            <a:endParaRPr lang="en-US"/>
          </a:p>
        </p:txBody>
      </p:sp>
      <p:pic>
        <p:nvPicPr>
          <p:cNvPr id="19661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6610">
                                            <p:txEl>
                                              <p:pRg st="1" end="1"/>
                                            </p:txEl>
                                          </p:spTgt>
                                        </p:tgtEl>
                                        <p:attrNameLst>
                                          <p:attrName>style.visibility</p:attrName>
                                        </p:attrNameLst>
                                      </p:cBhvr>
                                      <p:to>
                                        <p:strVal val="visible"/>
                                      </p:to>
                                    </p:set>
                                    <p:anim calcmode="lin" valueType="num">
                                      <p:cBhvr>
                                        <p:cTn id="7" dur="1000" fill="hold"/>
                                        <p:tgtEl>
                                          <p:spTgt spid="196610">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96610">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9661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6610">
                                            <p:txEl>
                                              <p:pRg st="2" end="2"/>
                                            </p:txEl>
                                          </p:spTgt>
                                        </p:tgtEl>
                                        <p:attrNameLst>
                                          <p:attrName>style.visibility</p:attrName>
                                        </p:attrNameLst>
                                      </p:cBhvr>
                                      <p:to>
                                        <p:strVal val="visible"/>
                                      </p:to>
                                    </p:set>
                                    <p:anim calcmode="lin" valueType="num">
                                      <p:cBhvr>
                                        <p:cTn id="14" dur="1000" fill="hold"/>
                                        <p:tgtEl>
                                          <p:spTgt spid="196610">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96610">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966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6610">
                                            <p:txEl>
                                              <p:pRg st="3" end="3"/>
                                            </p:txEl>
                                          </p:spTgt>
                                        </p:tgtEl>
                                        <p:attrNameLst>
                                          <p:attrName>style.visibility</p:attrName>
                                        </p:attrNameLst>
                                      </p:cBhvr>
                                      <p:to>
                                        <p:strVal val="visible"/>
                                      </p:to>
                                    </p:set>
                                    <p:anim calcmode="lin" valueType="num">
                                      <p:cBhvr>
                                        <p:cTn id="21" dur="1000" fill="hold"/>
                                        <p:tgtEl>
                                          <p:spTgt spid="196610">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96610">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966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chemeClr val="accent2"/>
          </a:bgClr>
        </a:patt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1641475"/>
            <a:ext cx="8229600" cy="2074863"/>
          </a:xfrm>
        </p:spPr>
        <p:txBody>
          <a:bodyPr/>
          <a:lstStyle/>
          <a:p>
            <a:pPr algn="just"/>
            <a:r>
              <a:rPr lang="fa-IR" sz="3200" b="1">
                <a:solidFill>
                  <a:srgbClr val="0033CC"/>
                </a:solidFill>
                <a:effectLst>
                  <a:outerShdw blurRad="38100" dist="38100" dir="2700000" algn="tl">
                    <a:srgbClr val="000000"/>
                  </a:outerShdw>
                </a:effectLst>
              </a:rPr>
              <a:t>دیدگاه یادگیری اهمیت عوامل  زیستی را ناچیز می شمارد و در عوض به تبین فرآیند های یادگیری ای که ممکن است منجر به رفتار ناسازگارانه شود می پردازد .</a:t>
            </a:r>
            <a:r>
              <a:rPr lang="en-US" sz="3200" b="1">
                <a:effectLst>
                  <a:outerShdw blurRad="38100" dist="38100" dir="2700000" algn="tl">
                    <a:srgbClr val="FFFFFF"/>
                  </a:outerShdw>
                </a:effectLst>
              </a:rPr>
              <a:t> </a:t>
            </a:r>
          </a:p>
        </p:txBody>
      </p:sp>
      <p:pic>
        <p:nvPicPr>
          <p:cNvPr id="4096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00563" y="1714500"/>
            <a:ext cx="3970337" cy="777875"/>
          </a:xfrm>
        </p:spPr>
        <p:txBody>
          <a:bodyPr/>
          <a:lstStyle/>
          <a:p>
            <a:r>
              <a:rPr lang="fa-IR" b="1">
                <a:solidFill>
                  <a:srgbClr val="0033CC"/>
                </a:solidFill>
              </a:rPr>
              <a:t>پارادایم شناختی :</a:t>
            </a:r>
            <a:r>
              <a:rPr lang="en-US">
                <a:solidFill>
                  <a:srgbClr val="0033CC"/>
                </a:solidFill>
              </a:rPr>
              <a:t> </a:t>
            </a:r>
          </a:p>
        </p:txBody>
      </p:sp>
      <p:sp>
        <p:nvSpPr>
          <p:cNvPr id="41987" name="Rectangle 3"/>
          <p:cNvSpPr>
            <a:spLocks noGrp="1" noChangeArrowheads="1"/>
          </p:cNvSpPr>
          <p:nvPr>
            <p:ph type="body" idx="1"/>
          </p:nvPr>
        </p:nvSpPr>
        <p:spPr>
          <a:xfrm>
            <a:off x="107950" y="4189413"/>
            <a:ext cx="8785225" cy="2624137"/>
          </a:xfrm>
          <a:ln>
            <a:solidFill>
              <a:srgbClr val="FF0000"/>
            </a:solidFill>
          </a:ln>
        </p:spPr>
        <p:txBody>
          <a:bodyPr/>
          <a:lstStyle/>
          <a:p>
            <a:pPr algn="just"/>
            <a:r>
              <a:rPr lang="fa-IR" b="1"/>
              <a:t> </a:t>
            </a:r>
            <a:r>
              <a:rPr lang="fa-IR" b="1">
                <a:solidFill>
                  <a:srgbClr val="FF0000"/>
                </a:solidFill>
              </a:rPr>
              <a:t>شناخت</a:t>
            </a:r>
            <a:r>
              <a:rPr lang="fa-IR" b="1"/>
              <a:t> </a:t>
            </a:r>
            <a:r>
              <a:rPr lang="fa-IR" sz="3000" b="1"/>
              <a:t>واژه ای است که تمامی فرآیند های روانی نظیر ادراک ، باز شناسی ، قضاوت ، تصور، استدلال رادر بر می گیرد.</a:t>
            </a:r>
          </a:p>
          <a:p>
            <a:pPr algn="just"/>
            <a:r>
              <a:rPr lang="fa-IR" b="1"/>
              <a:t> </a:t>
            </a:r>
            <a:r>
              <a:rPr lang="fa-IR" b="1">
                <a:solidFill>
                  <a:srgbClr val="FF0000"/>
                </a:solidFill>
              </a:rPr>
              <a:t>پارادایم شناختی</a:t>
            </a:r>
            <a:r>
              <a:rPr lang="fa-IR" b="1"/>
              <a:t> به نحوه سازمان دهی تجربیات افراد ، معنا دهی و پیوند دادن تجارب فعلی با تجارب ذخیره شده در حافظه توجه دارد.</a:t>
            </a:r>
            <a:r>
              <a:rPr lang="en-US"/>
              <a:t> </a:t>
            </a:r>
            <a:r>
              <a:rPr lang="fa-IR" sz="3000"/>
              <a:t> </a:t>
            </a:r>
            <a:endParaRPr lang="en-US" sz="3000"/>
          </a:p>
        </p:txBody>
      </p:sp>
      <p:pic>
        <p:nvPicPr>
          <p:cNvPr id="41990" name="Picture 6" descr="5960"/>
          <p:cNvPicPr>
            <a:picLocks noChangeAspect="1" noChangeArrowheads="1"/>
          </p:cNvPicPr>
          <p:nvPr/>
        </p:nvPicPr>
        <p:blipFill>
          <a:blip r:embed="rId2"/>
          <a:srcRect/>
          <a:stretch>
            <a:fillRect/>
          </a:stretch>
        </p:blipFill>
        <p:spPr bwMode="auto">
          <a:xfrm>
            <a:off x="0" y="0"/>
            <a:ext cx="4356100" cy="4076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987">
                                            <p:bg/>
                                          </p:spTgt>
                                        </p:tgtEl>
                                        <p:attrNameLst>
                                          <p:attrName>style.visibility</p:attrName>
                                        </p:attrNameLst>
                                      </p:cBhvr>
                                      <p:to>
                                        <p:strVal val="visible"/>
                                      </p:to>
                                    </p:set>
                                    <p:anim calcmode="lin" valueType="num">
                                      <p:cBhvr>
                                        <p:cTn id="12" dur="1000" fill="hold"/>
                                        <p:tgtEl>
                                          <p:spTgt spid="41987">
                                            <p:bg/>
                                          </p:spTgt>
                                        </p:tgtEl>
                                        <p:attrNameLst>
                                          <p:attrName>ppt_w</p:attrName>
                                        </p:attrNameLst>
                                      </p:cBhvr>
                                      <p:tavLst>
                                        <p:tav tm="0">
                                          <p:val>
                                            <p:strVal val="#ppt_w*0.70"/>
                                          </p:val>
                                        </p:tav>
                                        <p:tav tm="100000">
                                          <p:val>
                                            <p:strVal val="#ppt_w"/>
                                          </p:val>
                                        </p:tav>
                                      </p:tavLst>
                                    </p:anim>
                                    <p:anim calcmode="lin" valueType="num">
                                      <p:cBhvr>
                                        <p:cTn id="13" dur="1000" fill="hold"/>
                                        <p:tgtEl>
                                          <p:spTgt spid="41987">
                                            <p:bg/>
                                          </p:spTgt>
                                        </p:tgtEl>
                                        <p:attrNameLst>
                                          <p:attrName>ppt_h</p:attrName>
                                        </p:attrNameLst>
                                      </p:cBhvr>
                                      <p:tavLst>
                                        <p:tav tm="0">
                                          <p:val>
                                            <p:strVal val="#ppt_h"/>
                                          </p:val>
                                        </p:tav>
                                        <p:tav tm="100000">
                                          <p:val>
                                            <p:strVal val="#ppt_h"/>
                                          </p:val>
                                        </p:tav>
                                      </p:tavLst>
                                    </p:anim>
                                    <p:animEffect transition="in" filter="fade">
                                      <p:cBhvr>
                                        <p:cTn id="14" dur="1000"/>
                                        <p:tgtEl>
                                          <p:spTgt spid="41987">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1987">
                                            <p:txEl>
                                              <p:pRg st="0" end="0"/>
                                            </p:txEl>
                                          </p:spTgt>
                                        </p:tgtEl>
                                        <p:attrNameLst>
                                          <p:attrName>style.visibility</p:attrName>
                                        </p:attrNameLst>
                                      </p:cBhvr>
                                      <p:to>
                                        <p:strVal val="visible"/>
                                      </p:to>
                                    </p:set>
                                    <p:anim calcmode="lin" valueType="num">
                                      <p:cBhvr>
                                        <p:cTn id="19" dur="1000" fill="hold"/>
                                        <p:tgtEl>
                                          <p:spTgt spid="4198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4198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198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1987">
                                            <p:txEl>
                                              <p:pRg st="1" end="1"/>
                                            </p:txEl>
                                          </p:spTgt>
                                        </p:tgtEl>
                                        <p:attrNameLst>
                                          <p:attrName>style.visibility</p:attrName>
                                        </p:attrNameLst>
                                      </p:cBhvr>
                                      <p:to>
                                        <p:strVal val="visible"/>
                                      </p:to>
                                    </p:set>
                                    <p:anim calcmode="lin" valueType="num">
                                      <p:cBhvr>
                                        <p:cTn id="26" dur="1000" fill="hold"/>
                                        <p:tgtEl>
                                          <p:spTgt spid="41987">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41987">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50000">
              <a:srgbClr val="99CCFF"/>
            </a:gs>
            <a:gs pos="100000">
              <a:schemeClr val="accent1"/>
            </a:gs>
          </a:gsLst>
          <a:lin ang="18900000" scaled="1"/>
        </a:gra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979613" y="333375"/>
            <a:ext cx="6840537" cy="3167063"/>
          </a:xfrm>
        </p:spPr>
        <p:txBody>
          <a:bodyPr/>
          <a:lstStyle/>
          <a:p>
            <a:pPr marL="609600" indent="-609600" algn="justLow"/>
            <a:r>
              <a:rPr lang="fa-IR" sz="2800" b="1">
                <a:effectLst>
                  <a:outerShdw blurRad="38100" dist="38100" dir="2700000" algn="tl">
                    <a:srgbClr val="FFFFFF"/>
                  </a:outerShdw>
                </a:effectLst>
              </a:rPr>
              <a:t>--گزارش یک مورد  بالینی ( ارنست ایچ ) </a:t>
            </a:r>
          </a:p>
          <a:p>
            <a:pPr marL="609600" indent="-609600" algn="justLow"/>
            <a:r>
              <a:rPr lang="fa-IR" sz="2800" b="1">
                <a:effectLst>
                  <a:outerShdw blurRad="38100" dist="38100" dir="2700000" algn="tl">
                    <a:srgbClr val="FFFFFF"/>
                  </a:outerShdw>
                </a:effectLst>
              </a:rPr>
              <a:t>– علت اصلی مراجعه</a:t>
            </a:r>
          </a:p>
          <a:p>
            <a:pPr marL="609600" indent="-609600" algn="justLow"/>
            <a:r>
              <a:rPr lang="fa-IR" sz="2800" b="1">
                <a:effectLst>
                  <a:outerShdw blurRad="38100" dist="38100" dir="2700000" algn="tl">
                    <a:srgbClr val="FFFFFF"/>
                  </a:outerShdw>
                </a:effectLst>
              </a:rPr>
              <a:t> – کودکی ارنست و تارخچۀ خانوادگی </a:t>
            </a:r>
          </a:p>
          <a:p>
            <a:pPr marL="609600" indent="-609600" algn="justLow"/>
            <a:r>
              <a:rPr lang="fa-IR" sz="2800" b="1">
                <a:effectLst>
                  <a:outerShdw blurRad="38100" dist="38100" dir="2700000" algn="tl">
                    <a:srgbClr val="FFFFFF"/>
                  </a:outerShdw>
                </a:effectLst>
              </a:rPr>
              <a:t>– تاریخچۀ تحصیلی و ارتباطی وی</a:t>
            </a:r>
          </a:p>
          <a:p>
            <a:pPr marL="609600" indent="-609600" algn="justLow"/>
            <a:r>
              <a:rPr lang="fa-IR" sz="2800" b="1">
                <a:effectLst>
                  <a:outerShdw blurRad="38100" dist="38100" dir="2700000" algn="tl">
                    <a:srgbClr val="FFFFFF"/>
                  </a:outerShdw>
                </a:effectLst>
              </a:rPr>
              <a:t>– شک و تردید های بدون دلیل</a:t>
            </a:r>
          </a:p>
          <a:p>
            <a:pPr marL="609600" indent="-609600" algn="justLow"/>
            <a:r>
              <a:rPr lang="fa-IR" sz="2800" b="1">
                <a:effectLst>
                  <a:outerShdw blurRad="38100" dist="38100" dir="2700000" algn="tl">
                    <a:srgbClr val="FFFFFF"/>
                  </a:outerShdw>
                </a:effectLst>
              </a:rPr>
              <a:t> – سوءمصرف الکل و مشکلات زناشویی و ارتباطی</a:t>
            </a:r>
            <a:r>
              <a:rPr lang="fa-IR" sz="2800"/>
              <a:t> </a:t>
            </a:r>
            <a:endParaRPr lang="en-US" sz="2800"/>
          </a:p>
        </p:txBody>
      </p:sp>
      <p:pic>
        <p:nvPicPr>
          <p:cNvPr id="205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2054" name="Picture 6" descr="213"/>
          <p:cNvPicPr>
            <a:picLocks noChangeAspect="1" noChangeArrowheads="1"/>
          </p:cNvPicPr>
          <p:nvPr/>
        </p:nvPicPr>
        <p:blipFill>
          <a:blip r:embed="rId3"/>
          <a:srcRect/>
          <a:stretch>
            <a:fillRect/>
          </a:stretch>
        </p:blipFill>
        <p:spPr bwMode="auto">
          <a:xfrm>
            <a:off x="0" y="3357563"/>
            <a:ext cx="2549525" cy="3500437"/>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CCFFCC"/>
            </a:gs>
            <a:gs pos="100000">
              <a:srgbClr val="99CCFF"/>
            </a:gs>
          </a:gsLst>
          <a:lin ang="18900000" scaled="1"/>
        </a:gradFill>
        <a:effectLst/>
      </p:bgPr>
    </p:bg>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0" y="692150"/>
            <a:ext cx="9144000" cy="4824413"/>
          </a:xfrm>
        </p:spPr>
        <p:txBody>
          <a:bodyPr/>
          <a:lstStyle/>
          <a:p>
            <a:r>
              <a:rPr lang="fa-IR" sz="4800" b="1">
                <a:solidFill>
                  <a:srgbClr val="0000FF"/>
                </a:solidFill>
                <a:effectLst>
                  <a:outerShdw blurRad="38100" dist="38100" dir="2700000" algn="tl">
                    <a:srgbClr val="000000"/>
                  </a:outerShdw>
                </a:effectLst>
              </a:rPr>
              <a:t>مبانی نظریه شناختی: </a:t>
            </a:r>
          </a:p>
          <a:p>
            <a:pPr algn="just"/>
            <a:r>
              <a:rPr lang="fa-IR" sz="3600" b="1"/>
              <a:t>شخص یادگیرنده را </a:t>
            </a:r>
            <a:r>
              <a:rPr lang="fa-IR" sz="3600" b="1">
                <a:solidFill>
                  <a:srgbClr val="0000FF"/>
                </a:solidFill>
              </a:rPr>
              <a:t>تفسیر کننده فعال</a:t>
            </a:r>
            <a:r>
              <a:rPr lang="fa-IR" sz="3600" b="1"/>
              <a:t> موقعیت تلقی می کنند ، موقعیتی که در آن ، دانش قبلی یادگیرنده دریچه ادراک او از تجربه کنونی است.</a:t>
            </a:r>
          </a:p>
          <a:p>
            <a:pPr algn="just"/>
            <a:r>
              <a:rPr lang="fa-IR" sz="3600" b="1"/>
              <a:t>یادگیرنده ، اطلاعات جدید را درون شبکه ای سازمان یافته از  دانش  انباشته شده قبلی خویش که </a:t>
            </a:r>
            <a:r>
              <a:rPr lang="fa-IR" sz="3600" b="1">
                <a:solidFill>
                  <a:srgbClr val="0000FF"/>
                </a:solidFill>
              </a:rPr>
              <a:t>طرحواره یا آمایۀ شناختی</a:t>
            </a:r>
            <a:r>
              <a:rPr lang="fa-IR" sz="3600" b="1"/>
              <a:t> نامیده می شود ، قرار می دهد. </a:t>
            </a:r>
            <a:endParaRPr lang="en-US" sz="3600" b="1"/>
          </a:p>
        </p:txBody>
      </p:sp>
      <p:pic>
        <p:nvPicPr>
          <p:cNvPr id="43013"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p:cTn id="7" dur="1000" fill="hold"/>
                                        <p:tgtEl>
                                          <p:spTgt spid="4301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301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30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11">
                                            <p:txEl>
                                              <p:pRg st="2" end="2"/>
                                            </p:txEl>
                                          </p:spTgt>
                                        </p:tgtEl>
                                        <p:attrNameLst>
                                          <p:attrName>style.visibility</p:attrName>
                                        </p:attrNameLst>
                                      </p:cBhvr>
                                      <p:to>
                                        <p:strVal val="visible"/>
                                      </p:to>
                                    </p:set>
                                    <p:anim calcmode="lin" valueType="num">
                                      <p:cBhvr>
                                        <p:cTn id="14" dur="1000" fill="hold"/>
                                        <p:tgtEl>
                                          <p:spTgt spid="430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p:txBody>
          <a:bodyPr/>
          <a:lstStyle/>
          <a:p>
            <a:r>
              <a:rPr lang="fa-IR">
                <a:hlinkClick r:id="rId2" action="ppaction://hlinkpres?slideindex=1&amp;slidetitle="/>
              </a:rPr>
              <a:t>اینجا کلیک کنید</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825" y="1916113"/>
            <a:ext cx="8697913" cy="3600450"/>
          </a:xfrm>
        </p:spPr>
        <p:txBody>
          <a:bodyPr/>
          <a:lstStyle/>
          <a:p>
            <a:pPr algn="r"/>
            <a:r>
              <a:rPr lang="fa-IR" sz="3200" b="1"/>
              <a:t>رفتار درمانی شناختی ترکیبی از پارادایم های </a:t>
            </a:r>
            <a:r>
              <a:rPr lang="fa-IR" sz="3200" b="1">
                <a:solidFill>
                  <a:schemeClr val="accent2"/>
                </a:solidFill>
              </a:rPr>
              <a:t>شناختی و یادگیری</a:t>
            </a:r>
            <a:r>
              <a:rPr lang="fa-IR" sz="3200" b="1"/>
              <a:t> است.</a:t>
            </a:r>
            <a:br>
              <a:rPr lang="fa-IR" sz="3200" b="1"/>
            </a:br>
            <a:r>
              <a:rPr lang="fa-IR" sz="3200" b="1"/>
              <a:t>توجه رفتاردرمانگران شناختی به وقایع درونی،افکار،ادراک، قضاوتها ،گفتگو با خود،پیش فرضهای ناهشیار.</a:t>
            </a:r>
            <a:br>
              <a:rPr lang="fa-IR" sz="3200" b="1"/>
            </a:br>
            <a:r>
              <a:rPr lang="fa-IR" sz="3200" b="1">
                <a:solidFill>
                  <a:schemeClr val="accent2"/>
                </a:solidFill>
              </a:rPr>
              <a:t>بازسازی شناختی:</a:t>
            </a:r>
            <a:r>
              <a:rPr lang="fa-IR" sz="3200" b="1"/>
              <a:t> یک اصطلاح کلی برای تغییر الگوهای فکری است که تصور می رود علت هیجان یا رفتار آشفته است.</a:t>
            </a:r>
            <a:endParaRPr lang="en-US"/>
          </a:p>
        </p:txBody>
      </p:sp>
      <p:sp>
        <p:nvSpPr>
          <p:cNvPr id="44035" name="Rectangle 3"/>
          <p:cNvSpPr>
            <a:spLocks noGrp="1" noChangeArrowheads="1"/>
          </p:cNvSpPr>
          <p:nvPr>
            <p:ph type="body" idx="1"/>
          </p:nvPr>
        </p:nvSpPr>
        <p:spPr>
          <a:xfrm>
            <a:off x="1547813" y="333375"/>
            <a:ext cx="6480175" cy="1366838"/>
          </a:xfrm>
        </p:spPr>
        <p:txBody>
          <a:bodyPr/>
          <a:lstStyle/>
          <a:p>
            <a:pPr algn="ctr">
              <a:lnSpc>
                <a:spcPct val="90000"/>
              </a:lnSpc>
            </a:pPr>
            <a:r>
              <a:rPr lang="fa-IR" sz="3600" b="1">
                <a:solidFill>
                  <a:schemeClr val="accent2"/>
                </a:solidFill>
              </a:rPr>
              <a:t>رفتار درمانی شناختی:</a:t>
            </a:r>
            <a:r>
              <a:rPr lang="en-US" sz="3600" b="1">
                <a:solidFill>
                  <a:schemeClr val="accent2"/>
                </a:solidFill>
              </a:rPr>
              <a:t>( CBT)</a:t>
            </a:r>
          </a:p>
          <a:p>
            <a:pPr algn="ctr">
              <a:lnSpc>
                <a:spcPct val="90000"/>
              </a:lnSpc>
            </a:pPr>
            <a:r>
              <a:rPr lang="en-US" sz="3600" b="1">
                <a:solidFill>
                  <a:schemeClr val="accent2"/>
                </a:solidFill>
              </a:rPr>
              <a:t>Cognitive behavior therapy</a:t>
            </a:r>
          </a:p>
          <a:p>
            <a:pPr algn="ctr">
              <a:lnSpc>
                <a:spcPct val="90000"/>
              </a:lnSpc>
            </a:pPr>
            <a:endParaRPr lang="en-US" sz="3600" b="1">
              <a:solidFill>
                <a:schemeClr val="accent2"/>
              </a:solidFill>
            </a:endParaRPr>
          </a:p>
        </p:txBody>
      </p:sp>
      <p:pic>
        <p:nvPicPr>
          <p:cNvPr id="44038"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 calcmode="lin" valueType="num">
                                      <p:cBhvr>
                                        <p:cTn id="7" dur="20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4035">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44035">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4034"/>
                                        </p:tgtEl>
                                        <p:attrNameLst>
                                          <p:attrName>style.visibility</p:attrName>
                                        </p:attrNameLst>
                                      </p:cBhvr>
                                      <p:to>
                                        <p:strVal val="visible"/>
                                      </p:to>
                                    </p:set>
                                    <p:anim calcmode="lin" valueType="num">
                                      <p:cBhvr>
                                        <p:cTn id="12" dur="2000" fill="hold"/>
                                        <p:tgtEl>
                                          <p:spTgt spid="44034"/>
                                        </p:tgtEl>
                                        <p:attrNameLst>
                                          <p:attrName>ppt_w</p:attrName>
                                        </p:attrNameLst>
                                      </p:cBhvr>
                                      <p:tavLst>
                                        <p:tav tm="0">
                                          <p:val>
                                            <p:fltVal val="0"/>
                                          </p:val>
                                        </p:tav>
                                        <p:tav tm="100000">
                                          <p:val>
                                            <p:strVal val="#ppt_w"/>
                                          </p:val>
                                        </p:tav>
                                      </p:tavLst>
                                    </p:anim>
                                    <p:anim calcmode="lin" valueType="num">
                                      <p:cBhvr>
                                        <p:cTn id="13" dur="2000" fill="hold"/>
                                        <p:tgtEl>
                                          <p:spTgt spid="44034"/>
                                        </p:tgtEl>
                                        <p:attrNameLst>
                                          <p:attrName>ppt_h</p:attrName>
                                        </p:attrNameLst>
                                      </p:cBhvr>
                                      <p:tavLst>
                                        <p:tav tm="0">
                                          <p:val>
                                            <p:fltVal val="0"/>
                                          </p:val>
                                        </p:tav>
                                        <p:tav tm="100000">
                                          <p:val>
                                            <p:strVal val="#ppt_h"/>
                                          </p:val>
                                        </p:tav>
                                      </p:tavLst>
                                    </p:anim>
                                    <p:animEffect transition="in" filter="fade">
                                      <p:cBhvr>
                                        <p:cTn id="14"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50000">
              <a:srgbClr val="99CCFF"/>
            </a:gs>
            <a:gs pos="100000">
              <a:schemeClr val="accent1"/>
            </a:gs>
          </a:gsLst>
          <a:lin ang="2700000" scaled="1"/>
        </a:gradFill>
        <a:effectLst/>
      </p:bgPr>
    </p:bg>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323850" y="1503363"/>
            <a:ext cx="8353425" cy="2530475"/>
          </a:xfrm>
          <a:prstGeom prst="rect">
            <a:avLst/>
          </a:prstGeom>
          <a:noFill/>
          <a:ln w="9525">
            <a:noFill/>
            <a:miter lim="800000"/>
            <a:headEnd/>
            <a:tailEnd/>
          </a:ln>
          <a:effectLst/>
        </p:spPr>
        <p:txBody>
          <a:bodyPr>
            <a:spAutoFit/>
          </a:bodyPr>
          <a:lstStyle/>
          <a:p>
            <a:pPr algn="just">
              <a:spcBef>
                <a:spcPct val="50000"/>
              </a:spcBef>
            </a:pPr>
            <a:r>
              <a:rPr lang="fa-IR" sz="3200">
                <a:solidFill>
                  <a:srgbClr val="0000FF"/>
                </a:solidFill>
                <a:effectLst>
                  <a:outerShdw blurRad="38100" dist="38100" dir="2700000" algn="tl">
                    <a:srgbClr val="000000"/>
                  </a:outerShdw>
                </a:effectLst>
              </a:rPr>
              <a:t>آرون بک،</a:t>
            </a:r>
            <a:r>
              <a:rPr lang="fa-IR" sz="3200">
                <a:effectLst>
                  <a:outerShdw blurRad="38100" dist="38100" dir="2700000" algn="tl">
                    <a:srgbClr val="FFFFFF"/>
                  </a:outerShdw>
                </a:effectLst>
              </a:rPr>
              <a:t>از درمانگران پیشرو درمان شناختی </a:t>
            </a:r>
          </a:p>
          <a:p>
            <a:pPr algn="just">
              <a:spcBef>
                <a:spcPct val="50000"/>
              </a:spcBef>
            </a:pPr>
            <a:r>
              <a:rPr lang="fa-IR" sz="3200">
                <a:solidFill>
                  <a:srgbClr val="990000"/>
                </a:solidFill>
                <a:effectLst>
                  <a:outerShdw blurRad="38100" dist="38100" dir="2700000" algn="tl">
                    <a:srgbClr val="000000"/>
                  </a:outerShdw>
                </a:effectLst>
              </a:rPr>
              <a:t>هدف اصلی درمان بک:</a:t>
            </a:r>
          </a:p>
          <a:p>
            <a:pPr algn="just">
              <a:spcBef>
                <a:spcPct val="50000"/>
              </a:spcBef>
            </a:pPr>
            <a:r>
              <a:rPr lang="fa-IR" sz="3200">
                <a:effectLst>
                  <a:outerShdw blurRad="38100" dist="38100" dir="2700000" algn="tl">
                    <a:srgbClr val="FFFFFF"/>
                  </a:outerShdw>
                </a:effectLst>
              </a:rPr>
              <a:t>بیمار به تجربیاتی در بیرون و درون جلسات مشاوره دست یابد که باعث تغییر طرحواره های منفی اش شود. </a:t>
            </a:r>
          </a:p>
        </p:txBody>
      </p:sp>
      <p:pic>
        <p:nvPicPr>
          <p:cNvPr id="45061"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197636" name="Text Box 4"/>
          <p:cNvSpPr txBox="1">
            <a:spLocks noChangeArrowheads="1"/>
          </p:cNvSpPr>
          <p:nvPr/>
        </p:nvSpPr>
        <p:spPr bwMode="auto">
          <a:xfrm>
            <a:off x="71438" y="1341438"/>
            <a:ext cx="8893175" cy="3200400"/>
          </a:xfrm>
          <a:prstGeom prst="rect">
            <a:avLst/>
          </a:prstGeom>
          <a:noFill/>
          <a:ln w="9525">
            <a:noFill/>
            <a:miter lim="800000"/>
            <a:headEnd/>
            <a:tailEnd/>
          </a:ln>
          <a:effectLst/>
        </p:spPr>
        <p:txBody>
          <a:bodyPr>
            <a:spAutoFit/>
          </a:bodyPr>
          <a:lstStyle/>
          <a:p>
            <a:pPr algn="ctr">
              <a:spcBef>
                <a:spcPct val="50000"/>
              </a:spcBef>
            </a:pPr>
            <a:r>
              <a:rPr lang="fa-IR" sz="4000">
                <a:solidFill>
                  <a:srgbClr val="990000"/>
                </a:solidFill>
                <a:effectLst>
                  <a:outerShdw blurRad="38100" dist="38100" dir="2700000" algn="tl">
                    <a:srgbClr val="C0C0C0"/>
                  </a:outerShdw>
                </a:effectLst>
              </a:rPr>
              <a:t>درمان عقلانی – هیجانی الیس</a:t>
            </a:r>
            <a:r>
              <a:rPr lang="en-US" sz="4000">
                <a:solidFill>
                  <a:srgbClr val="990000"/>
                </a:solidFill>
                <a:effectLst>
                  <a:outerShdw blurRad="38100" dist="38100" dir="2700000" algn="tl">
                    <a:srgbClr val="C0C0C0"/>
                  </a:outerShdw>
                </a:effectLst>
              </a:rPr>
              <a:t> </a:t>
            </a:r>
            <a:r>
              <a:rPr lang="fa-IR" sz="4000">
                <a:solidFill>
                  <a:srgbClr val="990000"/>
                </a:solidFill>
                <a:effectLst>
                  <a:outerShdw blurRad="38100" dist="38100" dir="2700000" algn="tl">
                    <a:srgbClr val="C0C0C0"/>
                  </a:outerShdw>
                </a:effectLst>
              </a:rPr>
              <a:t>:</a:t>
            </a:r>
            <a:r>
              <a:rPr lang="en-US" sz="4000">
                <a:solidFill>
                  <a:srgbClr val="990000"/>
                </a:solidFill>
                <a:effectLst>
                  <a:outerShdw blurRad="38100" dist="38100" dir="2700000" algn="tl">
                    <a:srgbClr val="C0C0C0"/>
                  </a:outerShdw>
                </a:effectLst>
              </a:rPr>
              <a:t>(REBT)</a:t>
            </a:r>
            <a:endParaRPr lang="fa-IR" sz="3200"/>
          </a:p>
          <a:p>
            <a:pPr algn="just"/>
            <a:r>
              <a:rPr lang="fa-IR" sz="3200">
                <a:solidFill>
                  <a:srgbClr val="0033CC"/>
                </a:solidFill>
              </a:rPr>
              <a:t>آلبرت الیس:</a:t>
            </a:r>
            <a:r>
              <a:rPr lang="fa-IR" sz="3200"/>
              <a:t> واکنش های هیجانی پایدار هر کس ناشی از اظهارات درونی است که فرد برای خود تکرار می کند و این گفتگودرونی گاهی بیانگر فرضهای ناگفته – باورهای غیر عقلانی در مورد چیزهایی است که فرد آنها را برای زندگی معنا دار ضروری</a:t>
            </a:r>
          </a:p>
          <a:p>
            <a:pPr algn="just"/>
            <a:r>
              <a:rPr lang="fa-IR" sz="3200"/>
              <a:t> می داند.</a:t>
            </a:r>
            <a:r>
              <a:rPr lang="en-US" sz="3200" b="0"/>
              <a:t> </a:t>
            </a:r>
            <a:r>
              <a:rPr lang="fa-IR" sz="3200" b="0"/>
              <a:t>          </a:t>
            </a:r>
            <a:r>
              <a:rPr lang="fa-IR" sz="3600">
                <a:solidFill>
                  <a:srgbClr val="FF0000"/>
                </a:solidFill>
                <a:effectLst>
                  <a:outerShdw blurRad="38100" dist="38100" dir="2700000" algn="tl">
                    <a:srgbClr val="C0C0C0"/>
                  </a:outerShdw>
                </a:effectLst>
              </a:rPr>
              <a:t>=&gt; حذف باورهای خود شکن</a:t>
            </a:r>
            <a:r>
              <a:rPr lang="en-US" b="0"/>
              <a:t> </a:t>
            </a:r>
            <a:endParaRPr lang="fa-IR"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heel(4)">
                                      <p:cBhvr>
                                        <p:cTn id="7" dur="2000"/>
                                        <p:tgtEl>
                                          <p:spTgt spid="197636">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97636">
                                            <p:txEl>
                                              <p:pRg st="1" end="1"/>
                                            </p:txEl>
                                          </p:spTgt>
                                        </p:tgtEl>
                                        <p:attrNameLst>
                                          <p:attrName>style.visibility</p:attrName>
                                        </p:attrNameLst>
                                      </p:cBhvr>
                                      <p:to>
                                        <p:strVal val="visible"/>
                                      </p:to>
                                    </p:set>
                                    <p:animEffect transition="in" filter="wheel(4)">
                                      <p:cBhvr>
                                        <p:cTn id="10" dur="2000"/>
                                        <p:tgtEl>
                                          <p:spTgt spid="197636">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197636">
                                            <p:txEl>
                                              <p:pRg st="2" end="2"/>
                                            </p:txEl>
                                          </p:spTgt>
                                        </p:tgtEl>
                                        <p:attrNameLst>
                                          <p:attrName>style.visibility</p:attrName>
                                        </p:attrNameLst>
                                      </p:cBhvr>
                                      <p:to>
                                        <p:strVal val="visible"/>
                                      </p:to>
                                    </p:set>
                                    <p:animEffect transition="in" filter="wheel(4)">
                                      <p:cBhvr>
                                        <p:cTn id="13" dur="2000"/>
                                        <p:tgtEl>
                                          <p:spTgt spid="1976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a-IR" b="1">
                <a:solidFill>
                  <a:srgbClr val="990000"/>
                </a:solidFill>
                <a:effectLst>
                  <a:outerShdw blurRad="38100" dist="38100" dir="2700000" algn="tl">
                    <a:srgbClr val="C0C0C0"/>
                  </a:outerShdw>
                </a:effectLst>
              </a:rPr>
              <a:t>ارزیابی پارادایم شناختی:</a:t>
            </a:r>
            <a:r>
              <a:rPr lang="fa-IR">
                <a:solidFill>
                  <a:srgbClr val="990000"/>
                </a:solidFill>
              </a:rPr>
              <a:t> </a:t>
            </a:r>
            <a:endParaRPr lang="en-US">
              <a:solidFill>
                <a:srgbClr val="990000"/>
              </a:solidFill>
            </a:endParaRPr>
          </a:p>
        </p:txBody>
      </p:sp>
      <p:sp>
        <p:nvSpPr>
          <p:cNvPr id="46083" name="Rectangle 3"/>
          <p:cNvSpPr>
            <a:spLocks noGrp="1" noChangeArrowheads="1"/>
          </p:cNvSpPr>
          <p:nvPr>
            <p:ph type="body" idx="1"/>
          </p:nvPr>
        </p:nvSpPr>
        <p:spPr>
          <a:xfrm>
            <a:off x="457200" y="1600200"/>
            <a:ext cx="8229600" cy="1900238"/>
          </a:xfrm>
        </p:spPr>
        <p:txBody>
          <a:bodyPr/>
          <a:lstStyle/>
          <a:p>
            <a:pPr algn="just"/>
            <a:r>
              <a:rPr lang="fa-IR" b="1">
                <a:effectLst>
                  <a:outerShdw blurRad="38100" dist="38100" dir="2700000" algn="tl">
                    <a:srgbClr val="C0C0C0"/>
                  </a:outerShdw>
                </a:effectLst>
              </a:rPr>
              <a:t>مفاهیمی که این پارادایم شناختی بر آن استوار است مثل طرحواره که تا اندازه ای بی ثیات است تعریف دقیقی از آن نمی شود.</a:t>
            </a:r>
            <a:r>
              <a:rPr lang="fa-IR"/>
              <a:t> </a:t>
            </a:r>
            <a:endParaRPr lang="en-US"/>
          </a:p>
        </p:txBody>
      </p:sp>
      <p:sp>
        <p:nvSpPr>
          <p:cNvPr id="46084" name="Text Box 4"/>
          <p:cNvSpPr txBox="1">
            <a:spLocks noChangeArrowheads="1"/>
          </p:cNvSpPr>
          <p:nvPr/>
        </p:nvSpPr>
        <p:spPr bwMode="auto">
          <a:xfrm>
            <a:off x="287338" y="3500438"/>
            <a:ext cx="8748712" cy="3290887"/>
          </a:xfrm>
          <a:prstGeom prst="rect">
            <a:avLst/>
          </a:prstGeom>
          <a:noFill/>
          <a:ln w="9525">
            <a:noFill/>
            <a:miter lim="800000"/>
            <a:headEnd/>
            <a:tailEnd/>
          </a:ln>
          <a:effectLst/>
        </p:spPr>
        <p:txBody>
          <a:bodyPr>
            <a:spAutoFit/>
          </a:bodyPr>
          <a:lstStyle/>
          <a:p>
            <a:pPr algn="just">
              <a:spcBef>
                <a:spcPct val="50000"/>
              </a:spcBef>
            </a:pPr>
            <a:r>
              <a:rPr lang="fa-IR" sz="3400">
                <a:solidFill>
                  <a:srgbClr val="0033CC"/>
                </a:solidFill>
                <a:effectLst>
                  <a:outerShdw blurRad="38100" dist="38100" dir="2700000" algn="tl">
                    <a:srgbClr val="C0C0C0"/>
                  </a:outerShdw>
                </a:effectLst>
              </a:rPr>
              <a:t>وجه شاخص پارادایم شناختی :</a:t>
            </a:r>
            <a:r>
              <a:rPr lang="fa-IR" sz="3200">
                <a:solidFill>
                  <a:srgbClr val="FF0000"/>
                </a:solidFill>
                <a:effectLst>
                  <a:outerShdw blurRad="38100" dist="38100" dir="2700000" algn="tl">
                    <a:srgbClr val="C0C0C0"/>
                  </a:outerShdw>
                </a:effectLst>
              </a:rPr>
              <a:t> افکار را عامل اصلی در آسیب شناسی هستند،یعنی،افکار باعث سایر ویژگی های اختلال مانند غمگینی می شوند.</a:t>
            </a:r>
          </a:p>
          <a:p>
            <a:pPr algn="just">
              <a:spcBef>
                <a:spcPct val="50000"/>
              </a:spcBef>
            </a:pPr>
            <a:r>
              <a:rPr lang="fa-IR" sz="3200">
                <a:solidFill>
                  <a:srgbClr val="FF00FF"/>
                </a:solidFill>
                <a:effectLst>
                  <a:outerShdw blurRad="38100" dist="38100" dir="2700000" algn="tl">
                    <a:srgbClr val="C0C0C0"/>
                  </a:outerShdw>
                </a:effectLst>
              </a:rPr>
              <a:t>تبیین های شناختی درباره آسیب روانی معمولاً بیشتر بر تعیین کننده های کنونی اختلال تأکید بیشتری دارند  که بنیان گذار شناخت درمانی  آرون بک نیز هست.</a:t>
            </a:r>
            <a:endParaRPr lang="en-US" sz="3200">
              <a:solidFill>
                <a:srgbClr val="FF00FF"/>
              </a:solidFill>
              <a:effectLst>
                <a:outerShdw blurRad="38100" dist="38100" dir="2700000" algn="tl">
                  <a:srgbClr val="C0C0C0"/>
                </a:outerShdw>
              </a:effectLst>
            </a:endParaRPr>
          </a:p>
        </p:txBody>
      </p:sp>
      <p:pic>
        <p:nvPicPr>
          <p:cNvPr id="46085" name="Picture 5"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2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60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4"/>
                                        </p:tgtEl>
                                        <p:attrNameLst>
                                          <p:attrName>style.visibility</p:attrName>
                                        </p:attrNameLst>
                                      </p:cBhvr>
                                      <p:to>
                                        <p:strVal val="visible"/>
                                      </p:to>
                                    </p:set>
                                    <p:anim calcmode="lin" valueType="num">
                                      <p:cBhvr additive="base">
                                        <p:cTn id="11" dur="2000" fill="hold"/>
                                        <p:tgtEl>
                                          <p:spTgt spid="46084"/>
                                        </p:tgtEl>
                                        <p:attrNameLst>
                                          <p:attrName>ppt_x</p:attrName>
                                        </p:attrNameLst>
                                      </p:cBhvr>
                                      <p:tavLst>
                                        <p:tav tm="0">
                                          <p:val>
                                            <p:strVal val="#ppt_x"/>
                                          </p:val>
                                        </p:tav>
                                        <p:tav tm="100000">
                                          <p:val>
                                            <p:strVal val="#ppt_x"/>
                                          </p:val>
                                        </p:tav>
                                      </p:tavLst>
                                    </p:anim>
                                    <p:anim calcmode="lin" valueType="num">
                                      <p:cBhvr additive="base">
                                        <p:cTn id="12" dur="20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Text Box 4"/>
          <p:cNvSpPr txBox="1">
            <a:spLocks noChangeArrowheads="1"/>
          </p:cNvSpPr>
          <p:nvPr/>
        </p:nvSpPr>
        <p:spPr bwMode="auto">
          <a:xfrm>
            <a:off x="179388" y="1916113"/>
            <a:ext cx="8748712" cy="1554162"/>
          </a:xfrm>
          <a:prstGeom prst="rect">
            <a:avLst/>
          </a:prstGeom>
          <a:noFill/>
          <a:ln w="9525">
            <a:noFill/>
            <a:miter lim="800000"/>
            <a:headEnd/>
            <a:tailEnd/>
          </a:ln>
          <a:effectLst/>
        </p:spPr>
        <p:txBody>
          <a:bodyPr>
            <a:spAutoFit/>
          </a:bodyPr>
          <a:lstStyle/>
          <a:p>
            <a:pPr algn="just">
              <a:spcBef>
                <a:spcPct val="50000"/>
              </a:spcBef>
            </a:pPr>
            <a:r>
              <a:rPr lang="fa-IR" sz="3200">
                <a:solidFill>
                  <a:srgbClr val="FF00FF"/>
                </a:solidFill>
                <a:effectLst>
                  <a:outerShdw blurRad="38100" dist="38100" dir="2700000" algn="tl">
                    <a:srgbClr val="C0C0C0"/>
                  </a:outerShdw>
                </a:effectLst>
              </a:rPr>
              <a:t>تبیین های </a:t>
            </a:r>
            <a:r>
              <a:rPr lang="fa-IR" sz="3200">
                <a:solidFill>
                  <a:srgbClr val="0000FF"/>
                </a:solidFill>
                <a:effectLst>
                  <a:outerShdw blurRad="38100" dist="38100" dir="2700000" algn="tl">
                    <a:srgbClr val="C0C0C0"/>
                  </a:outerShdw>
                </a:effectLst>
              </a:rPr>
              <a:t>شناختی</a:t>
            </a:r>
            <a:r>
              <a:rPr lang="fa-IR" sz="3200">
                <a:solidFill>
                  <a:srgbClr val="FF00FF"/>
                </a:solidFill>
                <a:effectLst>
                  <a:outerShdw blurRad="38100" dist="38100" dir="2700000" algn="tl">
                    <a:srgbClr val="C0C0C0"/>
                  </a:outerShdw>
                </a:effectLst>
              </a:rPr>
              <a:t> درباره آسیب روانی معمولاً بیشتر بر تعیین کننده های </a:t>
            </a:r>
            <a:r>
              <a:rPr lang="fa-IR" sz="3200">
                <a:solidFill>
                  <a:srgbClr val="0000FF"/>
                </a:solidFill>
                <a:effectLst>
                  <a:outerShdw blurRad="38100" dist="38100" dir="2700000" algn="tl">
                    <a:srgbClr val="C0C0C0"/>
                  </a:outerShdw>
                </a:effectLst>
              </a:rPr>
              <a:t>کنونی اختلال و نقش افکار</a:t>
            </a:r>
            <a:r>
              <a:rPr lang="fa-IR" sz="3200">
                <a:solidFill>
                  <a:srgbClr val="FF00FF"/>
                </a:solidFill>
                <a:effectLst>
                  <a:outerShdw blurRad="38100" dist="38100" dir="2700000" algn="tl">
                    <a:srgbClr val="C0C0C0"/>
                  </a:outerShdw>
                </a:effectLst>
              </a:rPr>
              <a:t> تأکید بیشتری دارند  که بنیان گذار شناخت درمانی  آرون بک نیز هست.</a:t>
            </a:r>
            <a:endParaRPr lang="en-US" sz="3200">
              <a:solidFill>
                <a:srgbClr val="FF00FF"/>
              </a:solidFill>
              <a:effectLst>
                <a:outerShdw blurRad="38100" dist="38100" dir="2700000" algn="tl">
                  <a:srgbClr val="C0C0C0"/>
                </a:outerShdw>
              </a:effectLst>
            </a:endParaRPr>
          </a:p>
        </p:txBody>
      </p:sp>
      <p:pic>
        <p:nvPicPr>
          <p:cNvPr id="228357"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additive="base">
                                        <p:cTn id="7" dur="2000" fill="hold"/>
                                        <p:tgtEl>
                                          <p:spTgt spid="228356"/>
                                        </p:tgtEl>
                                        <p:attrNameLst>
                                          <p:attrName>ppt_x</p:attrName>
                                        </p:attrNameLst>
                                      </p:cBhvr>
                                      <p:tavLst>
                                        <p:tav tm="0">
                                          <p:val>
                                            <p:strVal val="#ppt_x"/>
                                          </p:val>
                                        </p:tav>
                                        <p:tav tm="100000">
                                          <p:val>
                                            <p:strVal val="#ppt_x"/>
                                          </p:val>
                                        </p:tav>
                                      </p:tavLst>
                                    </p:anim>
                                    <p:anim calcmode="lin" valueType="num">
                                      <p:cBhvr additive="base">
                                        <p:cTn id="8" dur="2000" fill="hold"/>
                                        <p:tgtEl>
                                          <p:spTgt spid="228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99CCFF">
                <a:gamma/>
                <a:tint val="10196"/>
                <a:invGamma/>
              </a:srgbClr>
            </a:gs>
          </a:gsLst>
          <a:lin ang="54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a-IR" b="1">
                <a:effectLst>
                  <a:outerShdw blurRad="38100" dist="38100" dir="2700000" algn="tl">
                    <a:srgbClr val="FFFFFF"/>
                  </a:outerShdw>
                </a:effectLst>
              </a:rPr>
              <a:t>پیامدهای اتخاذ یک پارادایم :</a:t>
            </a:r>
            <a:endParaRPr lang="en-US" b="1">
              <a:effectLst>
                <a:outerShdw blurRad="38100" dist="38100" dir="2700000" algn="tl">
                  <a:srgbClr val="FFFFFF"/>
                </a:outerShdw>
              </a:effectLst>
            </a:endParaRPr>
          </a:p>
        </p:txBody>
      </p:sp>
      <p:sp>
        <p:nvSpPr>
          <p:cNvPr id="47107" name="Rectangle 3"/>
          <p:cNvSpPr>
            <a:spLocks noGrp="1" noChangeArrowheads="1"/>
          </p:cNvSpPr>
          <p:nvPr>
            <p:ph type="body" idx="1"/>
          </p:nvPr>
        </p:nvSpPr>
        <p:spPr>
          <a:xfrm>
            <a:off x="277813" y="1600200"/>
            <a:ext cx="8686800" cy="4133850"/>
          </a:xfrm>
        </p:spPr>
        <p:txBody>
          <a:bodyPr/>
          <a:lstStyle/>
          <a:p>
            <a:pPr algn="just"/>
            <a:r>
              <a:rPr lang="fa-IR" sz="3600" b="1"/>
              <a:t>دانشجویی که در درس آسیب شناسی روانی از یک پارادایم خاص پیروی می کند اساساً از قبل تصمیم می گیرد که چه نوع داده هایی را جمع آوری و چگونه آنها را تفسیر خواهد کرد غالباً یکی از شیوه های معقول برای بررسی داده ها، توجه به علت چند گانه آنهاست .</a:t>
            </a:r>
            <a:r>
              <a:rPr lang="en-US" sz="3600" b="1"/>
              <a:t> </a:t>
            </a:r>
          </a:p>
        </p:txBody>
      </p:sp>
      <p:pic>
        <p:nvPicPr>
          <p:cNvPr id="4710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randombar(horizontal)">
                                      <p:cBhvr>
                                        <p:cTn id="7" dur="500"/>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76250"/>
            <a:ext cx="8229600" cy="941388"/>
          </a:xfrm>
        </p:spPr>
        <p:txBody>
          <a:bodyPr/>
          <a:lstStyle/>
          <a:p>
            <a:r>
              <a:rPr lang="fa-IR" sz="4800" b="1">
                <a:effectLst>
                  <a:outerShdw blurRad="38100" dist="38100" dir="2700000" algn="tl">
                    <a:srgbClr val="FFFFFF"/>
                  </a:outerShdw>
                </a:effectLst>
              </a:rPr>
              <a:t>پارادایم بیماری پذیری – فشار روانی</a:t>
            </a:r>
            <a:r>
              <a:rPr lang="en-US" sz="4800">
                <a:effectLst>
                  <a:outerShdw blurRad="38100" dist="38100" dir="2700000" algn="tl">
                    <a:srgbClr val="FFFFFF"/>
                  </a:outerShdw>
                </a:effectLst>
              </a:rPr>
              <a:t> </a:t>
            </a:r>
          </a:p>
        </p:txBody>
      </p:sp>
      <p:sp>
        <p:nvSpPr>
          <p:cNvPr id="48131" name="Rectangle 3"/>
          <p:cNvSpPr>
            <a:spLocks noGrp="1" noChangeArrowheads="1"/>
          </p:cNvSpPr>
          <p:nvPr>
            <p:ph type="body" idx="1"/>
          </p:nvPr>
        </p:nvSpPr>
        <p:spPr>
          <a:xfrm>
            <a:off x="323850" y="1600200"/>
            <a:ext cx="8686800" cy="3052763"/>
          </a:xfrm>
        </p:spPr>
        <p:txBody>
          <a:bodyPr/>
          <a:lstStyle/>
          <a:p>
            <a:pPr algn="just"/>
            <a:r>
              <a:rPr lang="fa-IR" b="1">
                <a:solidFill>
                  <a:srgbClr val="FF0000"/>
                </a:solidFill>
              </a:rPr>
              <a:t>بیماری پذیری:</a:t>
            </a:r>
            <a:r>
              <a:rPr lang="fa-IR" b="1"/>
              <a:t>اشاره به آمادگی سرشتی برای یک بیماری دارد.</a:t>
            </a:r>
          </a:p>
          <a:p>
            <a:pPr algn="just"/>
            <a:r>
              <a:rPr lang="fa-IR" b="1">
                <a:solidFill>
                  <a:srgbClr val="FF0000"/>
                </a:solidFill>
              </a:rPr>
              <a:t>فشار روانی:</a:t>
            </a:r>
            <a:r>
              <a:rPr lang="fa-IR" b="1"/>
              <a:t>به برخی از محرکهای محیطی ناخوشایند یا مضر اطلاق می شود که موجب آسیب روانی می گردد، مثل بیکار شدن، طلاق ، مرگ همسر.</a:t>
            </a:r>
          </a:p>
        </p:txBody>
      </p:sp>
      <p:pic>
        <p:nvPicPr>
          <p:cNvPr id="48132"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heel(4)">
                                      <p:cBhvr>
                                        <p:cTn id="7" dur="20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heel(4)">
                                      <p:cBhvr>
                                        <p:cTn id="12" dur="20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476250"/>
            <a:ext cx="8229600" cy="941388"/>
          </a:xfrm>
        </p:spPr>
        <p:txBody>
          <a:bodyPr/>
          <a:lstStyle/>
          <a:p>
            <a:r>
              <a:rPr lang="fa-IR" sz="4800" b="1">
                <a:effectLst>
                  <a:outerShdw blurRad="38100" dist="38100" dir="2700000" algn="tl">
                    <a:srgbClr val="C0C0C0"/>
                  </a:outerShdw>
                </a:effectLst>
              </a:rPr>
              <a:t>پارادایم بیماری پذیری – فشار روانی</a:t>
            </a:r>
            <a:r>
              <a:rPr lang="en-US" sz="4800">
                <a:effectLst>
                  <a:outerShdw blurRad="38100" dist="38100" dir="2700000" algn="tl">
                    <a:srgbClr val="C0C0C0"/>
                  </a:outerShdw>
                </a:effectLst>
              </a:rPr>
              <a:t> </a:t>
            </a:r>
          </a:p>
        </p:txBody>
      </p:sp>
      <p:sp>
        <p:nvSpPr>
          <p:cNvPr id="198659" name="Rectangle 3"/>
          <p:cNvSpPr>
            <a:spLocks noGrp="1" noChangeArrowheads="1"/>
          </p:cNvSpPr>
          <p:nvPr>
            <p:ph type="body" idx="1"/>
          </p:nvPr>
        </p:nvSpPr>
        <p:spPr>
          <a:xfrm>
            <a:off x="323850" y="1600200"/>
            <a:ext cx="8686800" cy="2189163"/>
          </a:xfrm>
        </p:spPr>
        <p:txBody>
          <a:bodyPr/>
          <a:lstStyle/>
          <a:p>
            <a:pPr algn="just"/>
            <a:r>
              <a:rPr lang="fa-IR" b="1"/>
              <a:t>پارادایمی یکپارچه که عوامل زیستی، روانشناختی و محیطی را به هم ارتباط می دهد.</a:t>
            </a:r>
            <a:r>
              <a:rPr lang="en-US"/>
              <a:t> </a:t>
            </a:r>
          </a:p>
          <a:p>
            <a:pPr algn="just"/>
            <a:r>
              <a:rPr lang="fa-IR" b="1"/>
              <a:t>تعامل بین آمادگی بیماری پذیری و آشفتگیهای محیطی  مانند فشار روانی که هر دو برای ظهور اختلالات لازم است.</a:t>
            </a:r>
            <a:r>
              <a:rPr lang="en-US"/>
              <a:t> </a:t>
            </a:r>
            <a:endParaRPr lang="fa-IR"/>
          </a:p>
        </p:txBody>
      </p:sp>
      <p:pic>
        <p:nvPicPr>
          <p:cNvPr id="19866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heel(4)">
                                      <p:cBhvr>
                                        <p:cTn id="7" dur="20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heel(4)">
                                      <p:cBhvr>
                                        <p:cTn id="12" dur="2000"/>
                                        <p:tgtEl>
                                          <p:spTgt spid="198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75">
          <a:fgClr>
            <a:schemeClr val="bg1"/>
          </a:fgClr>
          <a:bgClr>
            <a:schemeClr val="accent2"/>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14650" y="260350"/>
            <a:ext cx="6049963" cy="1641475"/>
          </a:xfrm>
          <a:ln>
            <a:solidFill>
              <a:srgbClr val="FF0000"/>
            </a:solidFill>
          </a:ln>
        </p:spPr>
        <p:txBody>
          <a:bodyPr/>
          <a:lstStyle/>
          <a:p>
            <a:pPr marL="838200" indent="-838200"/>
            <a:r>
              <a:rPr lang="fa-IR" b="1">
                <a:effectLst>
                  <a:outerShdw blurRad="38100" dist="38100" dir="2700000" algn="tl">
                    <a:srgbClr val="FFFFFF"/>
                  </a:outerShdw>
                </a:effectLst>
              </a:rPr>
              <a:t>آسیب شناسی روانی یعنی چه؟</a:t>
            </a:r>
            <a:br>
              <a:rPr lang="fa-IR" b="1">
                <a:effectLst>
                  <a:outerShdw blurRad="38100" dist="38100" dir="2700000" algn="tl">
                    <a:srgbClr val="FFFFFF"/>
                  </a:outerShdw>
                </a:effectLst>
              </a:rPr>
            </a:br>
            <a:r>
              <a:rPr lang="en-US" b="1">
                <a:effectLst>
                  <a:outerShdw blurRad="38100" dist="38100" dir="2700000" algn="tl">
                    <a:srgbClr val="FFFFFF"/>
                  </a:outerShdw>
                </a:effectLst>
              </a:rPr>
              <a:t>psychopathology</a:t>
            </a:r>
          </a:p>
        </p:txBody>
      </p:sp>
      <p:sp>
        <p:nvSpPr>
          <p:cNvPr id="3075" name="Rectangle 3"/>
          <p:cNvSpPr>
            <a:spLocks noGrp="1" noChangeArrowheads="1"/>
          </p:cNvSpPr>
          <p:nvPr>
            <p:ph type="body" idx="1"/>
          </p:nvPr>
        </p:nvSpPr>
        <p:spPr>
          <a:xfrm>
            <a:off x="468313" y="2359025"/>
            <a:ext cx="8229600" cy="2365375"/>
          </a:xfrm>
        </p:spPr>
        <p:txBody>
          <a:bodyPr/>
          <a:lstStyle/>
          <a:p>
            <a:pPr marL="990600" lvl="1" indent="-533400" algn="just"/>
            <a:r>
              <a:rPr lang="fa-IR" b="1"/>
              <a:t> </a:t>
            </a:r>
            <a:r>
              <a:rPr lang="fa-IR" sz="3200" b="1">
                <a:solidFill>
                  <a:srgbClr val="0000FF"/>
                </a:solidFill>
              </a:rPr>
              <a:t>رشته ای که با ماهیت و شکل گیری رفتار ، افکارو احساسات نا بهنجار سرو کار دارد </a:t>
            </a:r>
          </a:p>
          <a:p>
            <a:pPr marL="990600" lvl="1" indent="-533400" algn="just"/>
            <a:r>
              <a:rPr lang="fa-IR" sz="3200" b="1">
                <a:solidFill>
                  <a:srgbClr val="0000FF"/>
                </a:solidFill>
              </a:rPr>
              <a:t> آسیب شناسی روانی و پرداختن به آن نیازمند ظرفیت روانی و شخصی بالائی است. </a:t>
            </a:r>
            <a:endParaRPr lang="en-US" sz="3200">
              <a:solidFill>
                <a:srgbClr val="0000FF"/>
              </a:solidFill>
            </a:endParaRPr>
          </a:p>
        </p:txBody>
      </p:sp>
      <p:pic>
        <p:nvPicPr>
          <p:cNvPr id="3077" name="Picture 5" descr="19fb"/>
          <p:cNvPicPr>
            <a:picLocks noChangeAspect="1" noChangeArrowheads="1"/>
          </p:cNvPicPr>
          <p:nvPr/>
        </p:nvPicPr>
        <p:blipFill>
          <a:blip r:embed="rId2"/>
          <a:srcRect/>
          <a:stretch>
            <a:fillRect/>
          </a:stretch>
        </p:blipFill>
        <p:spPr bwMode="auto">
          <a:xfrm>
            <a:off x="755650" y="0"/>
            <a:ext cx="2117725" cy="2184400"/>
          </a:xfrm>
          <a:prstGeom prst="rect">
            <a:avLst/>
          </a:prstGeom>
          <a:noFill/>
        </p:spPr>
      </p:pic>
      <p:pic>
        <p:nvPicPr>
          <p:cNvPr id="3080" name="Picture 8"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edge">
                                      <p:cBhvr>
                                        <p:cTn id="7" dur="3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edge">
                                      <p:cBhvr>
                                        <p:cTn id="12" dur="3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a-IR" b="1">
                <a:effectLst>
                  <a:outerShdw blurRad="38100" dist="38100" dir="2700000" algn="tl">
                    <a:srgbClr val="FFFFFF"/>
                  </a:outerShdw>
                </a:effectLst>
              </a:rPr>
              <a:t>التقاط گرایی در رواندرمانی :</a:t>
            </a:r>
            <a:endParaRPr lang="en-US" b="1">
              <a:effectLst>
                <a:outerShdw blurRad="38100" dist="38100" dir="2700000" algn="tl">
                  <a:srgbClr val="FFFFFF"/>
                </a:outerShdw>
              </a:effectLst>
            </a:endParaRPr>
          </a:p>
        </p:txBody>
      </p:sp>
      <p:sp>
        <p:nvSpPr>
          <p:cNvPr id="49155" name="Rectangle 3"/>
          <p:cNvSpPr>
            <a:spLocks noGrp="1" noChangeArrowheads="1"/>
          </p:cNvSpPr>
          <p:nvPr>
            <p:ph type="body" idx="1"/>
          </p:nvPr>
        </p:nvSpPr>
        <p:spPr>
          <a:xfrm>
            <a:off x="457200" y="1600200"/>
            <a:ext cx="8229600" cy="1397000"/>
          </a:xfrm>
        </p:spPr>
        <p:txBody>
          <a:bodyPr/>
          <a:lstStyle/>
          <a:p>
            <a:pPr algn="just"/>
            <a:r>
              <a:rPr lang="fa-IR" b="1">
                <a:effectLst>
                  <a:outerShdw blurRad="38100" dist="38100" dir="2700000" algn="tl">
                    <a:srgbClr val="FFFFFF"/>
                  </a:outerShdw>
                </a:effectLst>
              </a:rPr>
              <a:t>اکثر درمانگران پیرو مکتب التقاطی هستند و آرا و فنون درمانی متعلق به مکاتب مختلفی را به کار می گیرند.</a:t>
            </a:r>
            <a:r>
              <a:rPr lang="en-US"/>
              <a:t> </a:t>
            </a:r>
          </a:p>
        </p:txBody>
      </p:sp>
      <p:pic>
        <p:nvPicPr>
          <p:cNvPr id="49157"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49158" name="Picture 6" descr="tarkib"/>
          <p:cNvPicPr>
            <a:picLocks noChangeAspect="1" noChangeArrowheads="1"/>
          </p:cNvPicPr>
          <p:nvPr/>
        </p:nvPicPr>
        <p:blipFill>
          <a:blip r:embed="rId3"/>
          <a:srcRect/>
          <a:stretch>
            <a:fillRect/>
          </a:stretch>
        </p:blipFill>
        <p:spPr bwMode="auto">
          <a:xfrm>
            <a:off x="539750" y="2784475"/>
            <a:ext cx="7920038" cy="4073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91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91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9158"/>
                                        </p:tgtEl>
                                        <p:attrNameLst>
                                          <p:attrName>style.visibility</p:attrName>
                                        </p:attrNameLst>
                                      </p:cBhvr>
                                      <p:to>
                                        <p:strVal val="visible"/>
                                      </p:to>
                                    </p:set>
                                    <p:animEffect transition="in" filter="wedge">
                                      <p:cBhvr>
                                        <p:cTn id="14" dur="3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fa-IR" sz="4800" b="1">
                <a:solidFill>
                  <a:schemeClr val="bg1"/>
                </a:solidFill>
                <a:effectLst>
                  <a:outerShdw blurRad="38100" dist="38100" dir="2700000" algn="tl">
                    <a:srgbClr val="C0C0C0"/>
                  </a:outerShdw>
                </a:effectLst>
              </a:rPr>
              <a:t>فصل سوم</a:t>
            </a:r>
            <a:endParaRPr lang="en-US" sz="4800" b="1">
              <a:solidFill>
                <a:schemeClr val="bg1"/>
              </a:solidFill>
              <a:effectLst>
                <a:outerShdw blurRad="38100" dist="38100" dir="2700000" algn="tl">
                  <a:srgbClr val="C0C0C0"/>
                </a:outerShdw>
              </a:effectLst>
            </a:endParaRPr>
          </a:p>
        </p:txBody>
      </p:sp>
      <p:sp>
        <p:nvSpPr>
          <p:cNvPr id="181251" name="Rectangle 3"/>
          <p:cNvSpPr>
            <a:spLocks noGrp="1" noChangeArrowheads="1"/>
          </p:cNvSpPr>
          <p:nvPr>
            <p:ph type="body" idx="1"/>
          </p:nvPr>
        </p:nvSpPr>
        <p:spPr>
          <a:xfrm>
            <a:off x="457200" y="1600200"/>
            <a:ext cx="8229600" cy="892175"/>
          </a:xfrm>
        </p:spPr>
        <p:txBody>
          <a:bodyPr/>
          <a:lstStyle/>
          <a:p>
            <a:pPr algn="ctr"/>
            <a:r>
              <a:rPr lang="fa-IR" sz="4800" b="1">
                <a:solidFill>
                  <a:schemeClr val="bg1"/>
                </a:solidFill>
                <a:effectLst>
                  <a:outerShdw blurRad="38100" dist="38100" dir="2700000" algn="tl">
                    <a:srgbClr val="C0C0C0"/>
                  </a:outerShdw>
                </a:effectLst>
              </a:rPr>
              <a:t>طبقه بندی و تشخیص</a:t>
            </a:r>
            <a:endParaRPr lang="en-US" sz="4800" b="1">
              <a:solidFill>
                <a:schemeClr val="bg1"/>
              </a:solidFill>
              <a:effectLst>
                <a:outerShdw blurRad="38100" dist="38100" dir="2700000" algn="tl">
                  <a:srgbClr val="C0C0C0"/>
                </a:outerShdw>
              </a:effectLst>
            </a:endParaRPr>
          </a:p>
        </p:txBody>
      </p:sp>
      <p:sp>
        <p:nvSpPr>
          <p:cNvPr id="181252" name="Text Box 4"/>
          <p:cNvSpPr txBox="1">
            <a:spLocks noChangeArrowheads="1"/>
          </p:cNvSpPr>
          <p:nvPr/>
        </p:nvSpPr>
        <p:spPr bwMode="auto">
          <a:xfrm>
            <a:off x="287338" y="6092825"/>
            <a:ext cx="8532812" cy="427038"/>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2200">
                <a:solidFill>
                  <a:srgbClr val="FF0000"/>
                </a:solidFill>
                <a:cs typeface="0 Zar" pitchFamily="2" charset="-78"/>
              </a:rPr>
              <a:t>تهیه کننده:</a:t>
            </a:r>
            <a:r>
              <a:rPr lang="fa-IR" sz="2000">
                <a:solidFill>
                  <a:srgbClr val="FF0000"/>
                </a:solidFill>
                <a:effectLst>
                  <a:outerShdw blurRad="38100" dist="38100" dir="2700000" algn="tl">
                    <a:srgbClr val="000000"/>
                  </a:outerShdw>
                </a:effectLst>
                <a:cs typeface="0 Zar" pitchFamily="2" charset="-78"/>
              </a:rPr>
              <a:t>حسن عبداله زاده </a:t>
            </a:r>
            <a:r>
              <a:rPr lang="fa-IR">
                <a:solidFill>
                  <a:srgbClr val="0033CC"/>
                </a:solidFill>
                <a:effectLst>
                  <a:outerShdw blurRad="38100" dist="38100" dir="2700000" algn="tl">
                    <a:srgbClr val="000000"/>
                  </a:outerShdw>
                </a:effectLst>
                <a:cs typeface="0 Zar" pitchFamily="2" charset="-78"/>
              </a:rPr>
              <a:t>(عضو هيات علمی روان شناسی دانشگاه پیام نور مرکز بهشهر)</a:t>
            </a:r>
            <a:endParaRPr lang="en-US">
              <a:solidFill>
                <a:srgbClr val="0033CC"/>
              </a:solidFill>
              <a:effectLst>
                <a:outerShdw blurRad="38100" dist="38100" dir="2700000" algn="tl">
                  <a:srgbClr val="000000"/>
                </a:outerShdw>
              </a:effectLst>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1252"/>
                                        </p:tgtEl>
                                        <p:attrNameLst>
                                          <p:attrName>style.visibility</p:attrName>
                                        </p:attrNameLst>
                                      </p:cBhvr>
                                      <p:to>
                                        <p:strVal val="visible"/>
                                      </p:to>
                                    </p:set>
                                    <p:anim calcmode="lin" valueType="num">
                                      <p:cBhvr additive="base">
                                        <p:cTn id="7" dur="5000" fill="hold"/>
                                        <p:tgtEl>
                                          <p:spTgt spid="181252"/>
                                        </p:tgtEl>
                                        <p:attrNameLst>
                                          <p:attrName>ppt_x</p:attrName>
                                        </p:attrNameLst>
                                      </p:cBhvr>
                                      <p:tavLst>
                                        <p:tav tm="0">
                                          <p:val>
                                            <p:strVal val="0-#ppt_w/2"/>
                                          </p:val>
                                        </p:tav>
                                        <p:tav tm="100000">
                                          <p:val>
                                            <p:strVal val="#ppt_x"/>
                                          </p:val>
                                        </p:tav>
                                      </p:tavLst>
                                    </p:anim>
                                    <p:anim calcmode="lin" valueType="num">
                                      <p:cBhvr additive="base">
                                        <p:cTn id="8" dur="5000" fill="hold"/>
                                        <p:tgtEl>
                                          <p:spTgt spid="1812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solidFill>
            <a:srgbClr val="FF00FF"/>
          </a:solidFill>
        </p:spPr>
        <p:txBody>
          <a:bodyPr/>
          <a:lstStyle/>
          <a:p>
            <a:r>
              <a:rPr lang="fa-IR" b="1"/>
              <a:t>« طبقه بندی و تشخیص»</a:t>
            </a:r>
            <a:r>
              <a:rPr lang="fa-IR"/>
              <a:t> </a:t>
            </a:r>
            <a:endParaRPr lang="en-US"/>
          </a:p>
        </p:txBody>
      </p:sp>
      <p:sp>
        <p:nvSpPr>
          <p:cNvPr id="50179" name="Rectangle 3"/>
          <p:cNvSpPr>
            <a:spLocks noGrp="1" noChangeArrowheads="1"/>
          </p:cNvSpPr>
          <p:nvPr>
            <p:ph type="body" idx="1"/>
          </p:nvPr>
        </p:nvSpPr>
        <p:spPr>
          <a:xfrm>
            <a:off x="133350" y="1600200"/>
            <a:ext cx="8686800" cy="4525963"/>
          </a:xfrm>
        </p:spPr>
        <p:txBody>
          <a:bodyPr/>
          <a:lstStyle/>
          <a:p>
            <a:r>
              <a:rPr lang="fa-IR" sz="3600" b="1">
                <a:effectLst>
                  <a:outerShdw blurRad="38100" dist="38100" dir="2700000" algn="tl">
                    <a:srgbClr val="FFFFFF"/>
                  </a:outerShdw>
                </a:effectLst>
              </a:rPr>
              <a:t>تشخیص</a:t>
            </a:r>
            <a:r>
              <a:rPr lang="fa-IR" b="1">
                <a:effectLst>
                  <a:outerShdw blurRad="38100" dist="38100" dir="2700000" algn="tl">
                    <a:srgbClr val="FFFFFF"/>
                  </a:outerShdw>
                </a:effectLst>
              </a:rPr>
              <a:t> یک جنبه مهم در روان شناسی نابهنجاری است.</a:t>
            </a:r>
          </a:p>
          <a:p>
            <a:r>
              <a:rPr lang="fa-IR" b="1">
                <a:effectLst>
                  <a:outerShdw blurRad="38100" dist="38100" dir="2700000" algn="tl">
                    <a:srgbClr val="FFFFFF"/>
                  </a:outerShdw>
                </a:effectLst>
              </a:rPr>
              <a:t>تشخیص افتراقی</a:t>
            </a:r>
          </a:p>
          <a:p>
            <a:r>
              <a:rPr lang="fa-IR" b="1">
                <a:effectLst>
                  <a:outerShdw blurRad="38100" dist="38100" dir="2700000" algn="tl">
                    <a:srgbClr val="FFFFFF"/>
                  </a:outerShdw>
                </a:effectLst>
              </a:rPr>
              <a:t>راهنمای تشخیصی و آماری اختلالات روانی</a:t>
            </a:r>
            <a:r>
              <a:rPr lang="en-US" b="1">
                <a:effectLst>
                  <a:outerShdw blurRad="38100" dist="38100" dir="2700000" algn="tl">
                    <a:srgbClr val="FFFFFF"/>
                  </a:outerShdw>
                </a:effectLst>
              </a:rPr>
              <a:t>(DSM)</a:t>
            </a:r>
          </a:p>
          <a:p>
            <a:pPr algn="ctr"/>
            <a:r>
              <a:rPr lang="en-US" b="1">
                <a:effectLst>
                  <a:outerShdw blurRad="38100" dist="38100" dir="2700000" algn="tl">
                    <a:srgbClr val="FFFFFF"/>
                  </a:outerShdw>
                </a:effectLst>
              </a:rPr>
              <a:t>(diagnostic and statistical manual of mental disorder)</a:t>
            </a:r>
            <a:r>
              <a:rPr lang="en-US"/>
              <a:t> </a:t>
            </a:r>
          </a:p>
          <a:p>
            <a:r>
              <a:rPr lang="fa-IR"/>
              <a:t>نسخه چهارم از این راهنما به </a:t>
            </a:r>
            <a:r>
              <a:rPr lang="en-US" sz="3600" b="1">
                <a:effectLst>
                  <a:outerShdw blurRad="38100" dist="38100" dir="2700000" algn="tl">
                    <a:srgbClr val="FFFFFF"/>
                  </a:outerShdw>
                </a:effectLst>
              </a:rPr>
              <a:t>DSM-IV</a:t>
            </a:r>
            <a:r>
              <a:rPr lang="fa-IR"/>
              <a:t> معروف است.</a:t>
            </a:r>
          </a:p>
          <a:p>
            <a:r>
              <a:rPr lang="fa-IR"/>
              <a:t>تاریخچه نظام طبقه بندی اختلالات روانی</a:t>
            </a:r>
            <a:endParaRPr lang="en-US"/>
          </a:p>
        </p:txBody>
      </p:sp>
      <p:pic>
        <p:nvPicPr>
          <p:cNvPr id="5018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wheel(4)">
                                      <p:cBhvr>
                                        <p:cTn id="7" dur="2000"/>
                                        <p:tgtEl>
                                          <p:spTgt spid="501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0179">
                                            <p:txEl>
                                              <p:pRg st="3" end="3"/>
                                            </p:txEl>
                                          </p:spTgt>
                                        </p:tgtEl>
                                        <p:attrNameLst>
                                          <p:attrName>style.visibility</p:attrName>
                                        </p:attrNameLst>
                                      </p:cBhvr>
                                      <p:to>
                                        <p:strVal val="visible"/>
                                      </p:to>
                                    </p:set>
                                    <p:animEffect transition="in" filter="wheel(4)">
                                      <p:cBhvr>
                                        <p:cTn id="12" dur="2000"/>
                                        <p:tgtEl>
                                          <p:spTgt spid="501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wheel(4)">
                                      <p:cBhvr>
                                        <p:cTn id="17" dur="2000"/>
                                        <p:tgtEl>
                                          <p:spTgt spid="501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0179">
                                            <p:txEl>
                                              <p:pRg st="5" end="5"/>
                                            </p:txEl>
                                          </p:spTgt>
                                        </p:tgtEl>
                                        <p:attrNameLst>
                                          <p:attrName>style.visibility</p:attrName>
                                        </p:attrNameLst>
                                      </p:cBhvr>
                                      <p:to>
                                        <p:strVal val="visible"/>
                                      </p:to>
                                    </p:set>
                                    <p:animEffect transition="in" filter="wheel(4)">
                                      <p:cBhvr>
                                        <p:cTn id="22" dur="20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100000">
              <a:srgbClr val="FF00FF">
                <a:gamma/>
                <a:tint val="0"/>
                <a:invGamma/>
              </a:srgbClr>
            </a:gs>
          </a:gsLst>
          <a:lin ang="5400000" scaled="1"/>
        </a:gradFill>
        <a:effectLst/>
      </p:bgPr>
    </p:bg>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71438" y="1412875"/>
            <a:ext cx="8964612" cy="2952750"/>
          </a:xfrm>
        </p:spPr>
        <p:txBody>
          <a:bodyPr/>
          <a:lstStyle/>
          <a:p>
            <a:pPr algn="just"/>
            <a:r>
              <a:rPr lang="fa-IR" b="1">
                <a:effectLst>
                  <a:outerShdw blurRad="38100" dist="38100" dir="2700000" algn="tl">
                    <a:srgbClr val="FFFFFF"/>
                  </a:outerShdw>
                </a:effectLst>
              </a:rPr>
              <a:t>طبقه بندی سازمان بهداشت جهانی </a:t>
            </a:r>
            <a:r>
              <a:rPr lang="en-US" b="1">
                <a:effectLst>
                  <a:outerShdw blurRad="38100" dist="38100" dir="2700000" algn="tl">
                    <a:srgbClr val="FFFFFF"/>
                  </a:outerShdw>
                </a:effectLst>
              </a:rPr>
              <a:t>WHO</a:t>
            </a:r>
            <a:r>
              <a:rPr lang="fa-IR" b="1">
                <a:effectLst>
                  <a:outerShdw blurRad="38100" dist="38100" dir="2700000" algn="tl">
                    <a:srgbClr val="FFFFFF"/>
                  </a:outerShdw>
                </a:effectLst>
              </a:rPr>
              <a:t> به نام </a:t>
            </a:r>
            <a:r>
              <a:rPr lang="en-US" b="1">
                <a:effectLst>
                  <a:outerShdw blurRad="38100" dist="38100" dir="2700000" algn="tl">
                    <a:srgbClr val="FFFFFF"/>
                  </a:outerShdw>
                </a:effectLst>
              </a:rPr>
              <a:t>ICD</a:t>
            </a:r>
          </a:p>
          <a:p>
            <a:pPr algn="just"/>
            <a:r>
              <a:rPr lang="fa-IR" b="1">
                <a:effectLst>
                  <a:outerShdw blurRad="38100" dist="38100" dir="2700000" algn="tl">
                    <a:srgbClr val="FFFFFF"/>
                  </a:outerShdw>
                </a:effectLst>
              </a:rPr>
              <a:t>انجمن روانپزشکی آمریکا راهنمای آماری و تشخیصی اختلالات روانی را در سال 1952 منتشر کرد.</a:t>
            </a:r>
          </a:p>
          <a:p>
            <a:pPr algn="just"/>
            <a:r>
              <a:rPr lang="en-US"/>
              <a:t> </a:t>
            </a:r>
            <a:r>
              <a:rPr lang="fa-IR" b="1"/>
              <a:t>دومین راهنمای انجمن روانپزشکی آمریکا مشابه به نظام </a:t>
            </a:r>
            <a:r>
              <a:rPr lang="en-US" b="1"/>
              <a:t>WHO</a:t>
            </a:r>
            <a:r>
              <a:rPr lang="fa-IR" b="1"/>
              <a:t> بود.</a:t>
            </a:r>
          </a:p>
          <a:p>
            <a:pPr algn="just"/>
            <a:endParaRPr lang="en-US"/>
          </a:p>
        </p:txBody>
      </p:sp>
      <p:pic>
        <p:nvPicPr>
          <p:cNvPr id="51205"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 calcmode="lin" valueType="num">
                                      <p:cBhvr additive="base">
                                        <p:cTn id="7" dur="30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30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71438" y="1412875"/>
            <a:ext cx="8964612" cy="3024188"/>
          </a:xfrm>
        </p:spPr>
        <p:txBody>
          <a:bodyPr/>
          <a:lstStyle/>
          <a:p>
            <a:pPr algn="just"/>
            <a:r>
              <a:rPr lang="fa-IR"/>
              <a:t>در 1980 انجمن روانپزشکی امریکا سومین راهنمای آماری و تشخیصی </a:t>
            </a:r>
            <a:r>
              <a:rPr lang="en-US"/>
              <a:t>DSM-III</a:t>
            </a:r>
            <a:r>
              <a:rPr lang="fa-IR"/>
              <a:t> را چاپ کرد.</a:t>
            </a:r>
          </a:p>
          <a:p>
            <a:pPr algn="just"/>
            <a:r>
              <a:rPr lang="fa-IR"/>
              <a:t>در 1987 نسخه سوم مورد تجدید نظر قرار گرفت</a:t>
            </a:r>
            <a:r>
              <a:rPr lang="en-US"/>
              <a:t>DSM-III-R</a:t>
            </a:r>
          </a:p>
          <a:p>
            <a:pPr algn="just"/>
            <a:r>
              <a:rPr lang="fa-IR"/>
              <a:t>در 1994 </a:t>
            </a:r>
            <a:r>
              <a:rPr lang="en-US"/>
              <a:t>DSM-IV</a:t>
            </a:r>
            <a:r>
              <a:rPr lang="fa-IR"/>
              <a:t> منتشر شد و نسخه چهارم که مورد تجدید نظر قرار گرفت به </a:t>
            </a:r>
            <a:r>
              <a:rPr lang="en-US"/>
              <a:t>DSM-IV-TR</a:t>
            </a:r>
            <a:r>
              <a:rPr lang="fa-IR"/>
              <a:t> شهرت یافت.</a:t>
            </a:r>
          </a:p>
          <a:p>
            <a:pPr algn="just"/>
            <a:endParaRPr lang="en-US"/>
          </a:p>
        </p:txBody>
      </p:sp>
      <p:pic>
        <p:nvPicPr>
          <p:cNvPr id="199683"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9682">
                                            <p:txEl>
                                              <p:pRg st="1" end="1"/>
                                            </p:txEl>
                                          </p:spTgt>
                                        </p:tgtEl>
                                        <p:attrNameLst>
                                          <p:attrName>style.visibility</p:attrName>
                                        </p:attrNameLst>
                                      </p:cBhvr>
                                      <p:to>
                                        <p:strVal val="visible"/>
                                      </p:to>
                                    </p:set>
                                    <p:anim calcmode="lin" valueType="num">
                                      <p:cBhvr additive="base">
                                        <p:cTn id="7" dur="3000" fill="hold"/>
                                        <p:tgtEl>
                                          <p:spTgt spid="199682">
                                            <p:txEl>
                                              <p:pRg st="1" end="1"/>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996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99682">
                                            <p:txEl>
                                              <p:pRg st="2" end="2"/>
                                            </p:txEl>
                                          </p:spTgt>
                                        </p:tgtEl>
                                        <p:attrNameLst>
                                          <p:attrName>style.visibility</p:attrName>
                                        </p:attrNameLst>
                                      </p:cBhvr>
                                      <p:to>
                                        <p:strVal val="visible"/>
                                      </p:to>
                                    </p:set>
                                    <p:anim calcmode="lin" valueType="num">
                                      <p:cBhvr additive="base">
                                        <p:cTn id="13" dur="3000" fill="hold"/>
                                        <p:tgtEl>
                                          <p:spTgt spid="199682">
                                            <p:txEl>
                                              <p:pRg st="2" end="2"/>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1996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18900000" scaled="1"/>
        </a:gra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95263" y="1412875"/>
            <a:ext cx="8840787" cy="4392613"/>
          </a:xfrm>
          <a:ln>
            <a:solidFill>
              <a:srgbClr val="FF0000"/>
            </a:solidFill>
          </a:ln>
        </p:spPr>
        <p:txBody>
          <a:bodyPr/>
          <a:lstStyle/>
          <a:p>
            <a:pPr algn="just"/>
            <a:r>
              <a:rPr lang="fa-IR" sz="3600" b="1"/>
              <a:t>محور</a:t>
            </a:r>
            <a:r>
              <a:rPr lang="en-US" sz="3600" b="1"/>
              <a:t>I</a:t>
            </a:r>
            <a:r>
              <a:rPr lang="fa-IR" sz="3600" b="1"/>
              <a:t>:</a:t>
            </a:r>
            <a:r>
              <a:rPr lang="fa-IR" sz="3600" b="1">
                <a:solidFill>
                  <a:schemeClr val="accent2"/>
                </a:solidFill>
              </a:rPr>
              <a:t> </a:t>
            </a:r>
            <a:r>
              <a:rPr lang="fa-IR" sz="3600" b="1">
                <a:solidFill>
                  <a:schemeClr val="accent2"/>
                </a:solidFill>
                <a:effectLst>
                  <a:outerShdw blurRad="38100" dist="38100" dir="2700000" algn="tl">
                    <a:srgbClr val="000000"/>
                  </a:outerShdw>
                </a:effectLst>
              </a:rPr>
              <a:t>تمام مقوله ای تشخیصی</a:t>
            </a:r>
            <a:r>
              <a:rPr lang="fa-IR" sz="3600" b="1">
                <a:solidFill>
                  <a:schemeClr val="accent2"/>
                </a:solidFill>
              </a:rPr>
              <a:t> به جز اختلالات شخصیت و عقب ماندگی ذهنی.</a:t>
            </a:r>
          </a:p>
          <a:p>
            <a:pPr algn="just"/>
            <a:r>
              <a:rPr lang="fa-IR" sz="3600" b="1"/>
              <a:t>محور</a:t>
            </a:r>
            <a:r>
              <a:rPr lang="en-US" sz="3600" b="1"/>
              <a:t>II</a:t>
            </a:r>
            <a:r>
              <a:rPr lang="fa-IR" sz="3600" b="1">
                <a:solidFill>
                  <a:srgbClr val="0033CC"/>
                </a:solidFill>
                <a:effectLst>
                  <a:outerShdw blurRad="38100" dist="38100" dir="2700000" algn="tl">
                    <a:srgbClr val="000000"/>
                  </a:outerShdw>
                </a:effectLst>
              </a:rPr>
              <a:t>:اختلالات شخصیت و عقب ماندی ذهنی</a:t>
            </a:r>
            <a:r>
              <a:rPr lang="fa-IR" sz="3600" b="1">
                <a:solidFill>
                  <a:srgbClr val="0033CC"/>
                </a:solidFill>
              </a:rPr>
              <a:t>.</a:t>
            </a:r>
            <a:r>
              <a:rPr lang="en-US" sz="3600">
                <a:solidFill>
                  <a:srgbClr val="0033CC"/>
                </a:solidFill>
              </a:rPr>
              <a:t> </a:t>
            </a:r>
            <a:endParaRPr lang="fa-IR" sz="3600">
              <a:solidFill>
                <a:srgbClr val="0033CC"/>
              </a:solidFill>
            </a:endParaRPr>
          </a:p>
          <a:p>
            <a:pPr algn="just"/>
            <a:r>
              <a:rPr lang="fa-IR" sz="3600">
                <a:solidFill>
                  <a:schemeClr val="tx2"/>
                </a:solidFill>
              </a:rPr>
              <a:t>محور</a:t>
            </a:r>
            <a:r>
              <a:rPr lang="en-US" sz="3600">
                <a:solidFill>
                  <a:schemeClr val="tx2"/>
                </a:solidFill>
              </a:rPr>
              <a:t>III</a:t>
            </a:r>
            <a:r>
              <a:rPr lang="fa-IR" sz="3600" b="1">
                <a:solidFill>
                  <a:schemeClr val="accent2"/>
                </a:solidFill>
                <a:effectLst>
                  <a:outerShdw blurRad="38100" dist="38100" dir="2700000" algn="tl">
                    <a:srgbClr val="000000"/>
                  </a:outerShdw>
                </a:effectLst>
              </a:rPr>
              <a:t>:مشکلات پزشکی عمومی</a:t>
            </a:r>
          </a:p>
          <a:p>
            <a:pPr algn="just"/>
            <a:r>
              <a:rPr lang="fa-IR" sz="3600"/>
              <a:t>محور</a:t>
            </a:r>
            <a:r>
              <a:rPr lang="en-US" sz="3600"/>
              <a:t>IV </a:t>
            </a:r>
            <a:r>
              <a:rPr lang="fa-IR" sz="3600">
                <a:solidFill>
                  <a:srgbClr val="0033CC"/>
                </a:solidFill>
              </a:rPr>
              <a:t>:</a:t>
            </a:r>
            <a:r>
              <a:rPr lang="fa-IR" sz="3600" b="1">
                <a:solidFill>
                  <a:srgbClr val="0033CC"/>
                </a:solidFill>
              </a:rPr>
              <a:t>مشکلات روانی – اجتماعی و محیطی.</a:t>
            </a:r>
            <a:endParaRPr lang="fa-IR" sz="3600"/>
          </a:p>
          <a:p>
            <a:pPr algn="just"/>
            <a:r>
              <a:rPr lang="fa-IR" sz="3600"/>
              <a:t>محور</a:t>
            </a:r>
            <a:r>
              <a:rPr lang="en-US" sz="3600"/>
              <a:t>V</a:t>
            </a:r>
            <a:r>
              <a:rPr lang="fa-IR" sz="3600">
                <a:solidFill>
                  <a:srgbClr val="0033CC"/>
                </a:solidFill>
              </a:rPr>
              <a:t>:</a:t>
            </a:r>
            <a:r>
              <a:rPr lang="fa-IR" sz="3600" b="1">
                <a:solidFill>
                  <a:srgbClr val="0033CC"/>
                </a:solidFill>
              </a:rPr>
              <a:t>سطح کارکرد کنونی .</a:t>
            </a:r>
            <a:r>
              <a:rPr lang="en-US" sz="3600">
                <a:solidFill>
                  <a:srgbClr val="0033CC"/>
                </a:solidFill>
              </a:rPr>
              <a:t> </a:t>
            </a:r>
          </a:p>
        </p:txBody>
      </p:sp>
      <p:pic>
        <p:nvPicPr>
          <p:cNvPr id="5222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52229" name="Rectangle 5"/>
          <p:cNvSpPr>
            <a:spLocks noGrp="1" noChangeArrowheads="1"/>
          </p:cNvSpPr>
          <p:nvPr>
            <p:ph type="title"/>
          </p:nvPr>
        </p:nvSpPr>
        <p:spPr>
          <a:xfrm>
            <a:off x="457200" y="260350"/>
            <a:ext cx="8229600" cy="652463"/>
          </a:xfrm>
          <a:noFill/>
          <a:ln/>
        </p:spPr>
        <p:txBody>
          <a:bodyPr/>
          <a:lstStyle/>
          <a:p>
            <a:r>
              <a:rPr lang="fa-IR" b="1">
                <a:effectLst>
                  <a:outerShdw blurRad="38100" dist="38100" dir="2700000" algn="tl">
                    <a:srgbClr val="FFFFFF"/>
                  </a:outerShdw>
                </a:effectLst>
              </a:rPr>
              <a:t>پنج محور </a:t>
            </a:r>
            <a:r>
              <a:rPr lang="en-US" b="1">
                <a:effectLst>
                  <a:outerShdw blurRad="38100" dist="38100" dir="2700000" algn="tl">
                    <a:srgbClr val="FFFFFF"/>
                  </a:outerShdw>
                </a:effectLst>
              </a:rPr>
              <a:t>DSM-IV</a:t>
            </a:r>
            <a:r>
              <a:rPr lang="fa-IR" b="1">
                <a:effectLst>
                  <a:outerShdw blurRad="38100" dist="38100" dir="2700000" algn="tl">
                    <a:srgbClr val="FFFFFF"/>
                  </a:outerShdw>
                </a:effectLst>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iterate type="lt">
                                    <p:tmPct val="0"/>
                                  </p:iterate>
                                  <p:childTnLst>
                                    <p:animClr clrSpc="rgb" dir="cw">
                                      <p:cBhvr override="childStyle">
                                        <p:cTn id="6" dur="1500" accel="50000" autoRev="1" fill="hold" tmFilter="0, 0; .33333, 1; 1, 1">
                                          <p:stCondLst>
                                            <p:cond delay="0"/>
                                          </p:stCondLst>
                                        </p:cTn>
                                        <p:tgtEl>
                                          <p:spTgt spid="52227">
                                            <p:txEl>
                                              <p:pRg st="1" end="1"/>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52227">
                                            <p:txEl>
                                              <p:pRg st="1" end="1"/>
                                            </p:txEl>
                                          </p:spTgt>
                                        </p:tgtEl>
                                        <p:attrNameLst>
                                          <p:attrName>fillcolor</p:attrName>
                                        </p:attrNameLst>
                                      </p:cBhvr>
                                      <p:to>
                                        <a:schemeClr val="accent2"/>
                                      </p:to>
                                    </p:animClr>
                                    <p:set>
                                      <p:cBhvr>
                                        <p:cTn id="8" dur="3000" fill="hold"/>
                                        <p:tgtEl>
                                          <p:spTgt spid="52227">
                                            <p:txEl>
                                              <p:pRg st="1" end="1"/>
                                            </p:txEl>
                                          </p:spTgt>
                                        </p:tgtEl>
                                        <p:attrNameLst>
                                          <p:attrName>fill.type</p:attrName>
                                        </p:attrNameLst>
                                      </p:cBhvr>
                                      <p:to>
                                        <p:strVal val="solid"/>
                                      </p:to>
                                    </p:set>
                                    <p:set>
                                      <p:cBhvr>
                                        <p:cTn id="9" dur="3000" fill="hold"/>
                                        <p:tgtEl>
                                          <p:spTgt spid="52227">
                                            <p:txEl>
                                              <p:pRg st="1" end="1"/>
                                            </p:txEl>
                                          </p:spTgt>
                                        </p:tgtEl>
                                        <p:attrNameLst>
                                          <p:attrName>fill.on</p:attrName>
                                        </p:attrNameLst>
                                      </p:cBhvr>
                                      <p:to>
                                        <p:strVal val="true"/>
                                      </p:to>
                                    </p:set>
                                    <p:animScale>
                                      <p:cBhvr>
                                        <p:cTn id="10" dur="1500" accel="50000" autoRev="1" fill="hold" tmFilter="0, 0; .33333, 1; 1, 1">
                                          <p:stCondLst>
                                            <p:cond delay="0"/>
                                          </p:stCondLst>
                                        </p:cTn>
                                        <p:tgtEl>
                                          <p:spTgt spid="52227">
                                            <p:txEl>
                                              <p:pRg st="1" end="1"/>
                                            </p:txEl>
                                          </p:spTgt>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nodeType="clickEffect">
                                  <p:stCondLst>
                                    <p:cond delay="0"/>
                                  </p:stCondLst>
                                  <p:iterate type="lt">
                                    <p:tmPct val="0"/>
                                  </p:iterate>
                                  <p:childTnLst>
                                    <p:animClr clrSpc="rgb" dir="cw">
                                      <p:cBhvr override="childStyle">
                                        <p:cTn id="14" dur="1500" accel="50000" autoRev="1" fill="hold" tmFilter="0, 0; .33333, 1; 1, 1">
                                          <p:stCondLst>
                                            <p:cond delay="0"/>
                                          </p:stCondLst>
                                        </p:cTn>
                                        <p:tgtEl>
                                          <p:spTgt spid="52227">
                                            <p:txEl>
                                              <p:pRg st="2" end="2"/>
                                            </p:txEl>
                                          </p:spTgt>
                                        </p:tgtEl>
                                        <p:attrNameLst>
                                          <p:attrName>style.color</p:attrName>
                                        </p:attrNameLst>
                                      </p:cBhvr>
                                      <p:to>
                                        <a:schemeClr val="accent2"/>
                                      </p:to>
                                    </p:animClr>
                                    <p:animClr clrSpc="rgb" dir="cw">
                                      <p:cBhvr>
                                        <p:cTn id="15" dur="1500" accel="50000" autoRev="1" fill="hold" tmFilter="0, 0; .33333, 1; 1, 1">
                                          <p:stCondLst>
                                            <p:cond delay="0"/>
                                          </p:stCondLst>
                                        </p:cTn>
                                        <p:tgtEl>
                                          <p:spTgt spid="52227">
                                            <p:txEl>
                                              <p:pRg st="2" end="2"/>
                                            </p:txEl>
                                          </p:spTgt>
                                        </p:tgtEl>
                                        <p:attrNameLst>
                                          <p:attrName>fillcolor</p:attrName>
                                        </p:attrNameLst>
                                      </p:cBhvr>
                                      <p:to>
                                        <a:schemeClr val="accent2"/>
                                      </p:to>
                                    </p:animClr>
                                    <p:set>
                                      <p:cBhvr>
                                        <p:cTn id="16" dur="3000" fill="hold"/>
                                        <p:tgtEl>
                                          <p:spTgt spid="52227">
                                            <p:txEl>
                                              <p:pRg st="2" end="2"/>
                                            </p:txEl>
                                          </p:spTgt>
                                        </p:tgtEl>
                                        <p:attrNameLst>
                                          <p:attrName>fill.type</p:attrName>
                                        </p:attrNameLst>
                                      </p:cBhvr>
                                      <p:to>
                                        <p:strVal val="solid"/>
                                      </p:to>
                                    </p:set>
                                    <p:set>
                                      <p:cBhvr>
                                        <p:cTn id="17" dur="3000" fill="hold"/>
                                        <p:tgtEl>
                                          <p:spTgt spid="52227">
                                            <p:txEl>
                                              <p:pRg st="2" end="2"/>
                                            </p:txEl>
                                          </p:spTgt>
                                        </p:tgtEl>
                                        <p:attrNameLst>
                                          <p:attrName>fill.on</p:attrName>
                                        </p:attrNameLst>
                                      </p:cBhvr>
                                      <p:to>
                                        <p:strVal val="true"/>
                                      </p:to>
                                    </p:set>
                                    <p:animScale>
                                      <p:cBhvr>
                                        <p:cTn id="18" dur="1500" accel="50000" autoRev="1" fill="hold" tmFilter="0, 0; .33333, 1; 1, 1">
                                          <p:stCondLst>
                                            <p:cond delay="0"/>
                                          </p:stCondLst>
                                        </p:cTn>
                                        <p:tgtEl>
                                          <p:spTgt spid="52227">
                                            <p:txEl>
                                              <p:pRg st="2" end="2"/>
                                            </p:txEl>
                                          </p:spTgt>
                                        </p:tgtEl>
                                      </p:cBhvr>
                                      <p:from x="100000" y="100000"/>
                                      <p:to x="100000" y="140000"/>
                                    </p:animScale>
                                  </p:childTnLst>
                                </p:cTn>
                              </p:par>
                            </p:childTnLst>
                          </p:cTn>
                        </p:par>
                      </p:childTnLst>
                    </p:cTn>
                  </p:par>
                  <p:par>
                    <p:cTn id="19" fill="hold">
                      <p:stCondLst>
                        <p:cond delay="indefinite"/>
                      </p:stCondLst>
                      <p:childTnLst>
                        <p:par>
                          <p:cTn id="20" fill="hold">
                            <p:stCondLst>
                              <p:cond delay="0"/>
                            </p:stCondLst>
                            <p:childTnLst>
                              <p:par>
                                <p:cTn id="21" presetID="33" presetClass="emph" presetSubtype="0" fill="remove" nodeType="clickEffect">
                                  <p:stCondLst>
                                    <p:cond delay="0"/>
                                  </p:stCondLst>
                                  <p:iterate type="lt">
                                    <p:tmPct val="0"/>
                                  </p:iterate>
                                  <p:childTnLst>
                                    <p:animClr clrSpc="rgb" dir="cw">
                                      <p:cBhvr override="childStyle">
                                        <p:cTn id="22" dur="1500" accel="50000" autoRev="1" fill="hold" tmFilter="0, 0; .33333, 1; 1, 1">
                                          <p:stCondLst>
                                            <p:cond delay="0"/>
                                          </p:stCondLst>
                                        </p:cTn>
                                        <p:tgtEl>
                                          <p:spTgt spid="52227">
                                            <p:txEl>
                                              <p:pRg st="3" end="3"/>
                                            </p:txEl>
                                          </p:spTgt>
                                        </p:tgtEl>
                                        <p:attrNameLst>
                                          <p:attrName>style.color</p:attrName>
                                        </p:attrNameLst>
                                      </p:cBhvr>
                                      <p:to>
                                        <a:schemeClr val="accent2"/>
                                      </p:to>
                                    </p:animClr>
                                    <p:animClr clrSpc="rgb" dir="cw">
                                      <p:cBhvr>
                                        <p:cTn id="23" dur="1500" accel="50000" autoRev="1" fill="hold" tmFilter="0, 0; .33333, 1; 1, 1">
                                          <p:stCondLst>
                                            <p:cond delay="0"/>
                                          </p:stCondLst>
                                        </p:cTn>
                                        <p:tgtEl>
                                          <p:spTgt spid="52227">
                                            <p:txEl>
                                              <p:pRg st="3" end="3"/>
                                            </p:txEl>
                                          </p:spTgt>
                                        </p:tgtEl>
                                        <p:attrNameLst>
                                          <p:attrName>fillcolor</p:attrName>
                                        </p:attrNameLst>
                                      </p:cBhvr>
                                      <p:to>
                                        <a:schemeClr val="accent2"/>
                                      </p:to>
                                    </p:animClr>
                                    <p:set>
                                      <p:cBhvr>
                                        <p:cTn id="24" dur="3000" fill="hold"/>
                                        <p:tgtEl>
                                          <p:spTgt spid="52227">
                                            <p:txEl>
                                              <p:pRg st="3" end="3"/>
                                            </p:txEl>
                                          </p:spTgt>
                                        </p:tgtEl>
                                        <p:attrNameLst>
                                          <p:attrName>fill.type</p:attrName>
                                        </p:attrNameLst>
                                      </p:cBhvr>
                                      <p:to>
                                        <p:strVal val="solid"/>
                                      </p:to>
                                    </p:set>
                                    <p:set>
                                      <p:cBhvr>
                                        <p:cTn id="25" dur="3000" fill="hold"/>
                                        <p:tgtEl>
                                          <p:spTgt spid="52227">
                                            <p:txEl>
                                              <p:pRg st="3" end="3"/>
                                            </p:txEl>
                                          </p:spTgt>
                                        </p:tgtEl>
                                        <p:attrNameLst>
                                          <p:attrName>fill.on</p:attrName>
                                        </p:attrNameLst>
                                      </p:cBhvr>
                                      <p:to>
                                        <p:strVal val="true"/>
                                      </p:to>
                                    </p:set>
                                    <p:animScale>
                                      <p:cBhvr>
                                        <p:cTn id="26" dur="1500" accel="50000" autoRev="1" fill="hold" tmFilter="0, 0; .33333, 1; 1, 1">
                                          <p:stCondLst>
                                            <p:cond delay="0"/>
                                          </p:stCondLst>
                                        </p:cTn>
                                        <p:tgtEl>
                                          <p:spTgt spid="52227">
                                            <p:txEl>
                                              <p:pRg st="3" end="3"/>
                                            </p:txEl>
                                          </p:spTgt>
                                        </p:tgtEl>
                                      </p:cBhvr>
                                      <p:from x="100000" y="100000"/>
                                      <p:to x="100000" y="140000"/>
                                    </p:animScale>
                                  </p:childTnLst>
                                </p:cTn>
                              </p:par>
                            </p:childTnLst>
                          </p:cTn>
                        </p:par>
                      </p:childTnLst>
                    </p:cTn>
                  </p:par>
                  <p:par>
                    <p:cTn id="27" fill="hold">
                      <p:stCondLst>
                        <p:cond delay="indefinite"/>
                      </p:stCondLst>
                      <p:childTnLst>
                        <p:par>
                          <p:cTn id="28" fill="hold">
                            <p:stCondLst>
                              <p:cond delay="0"/>
                            </p:stCondLst>
                            <p:childTnLst>
                              <p:par>
                                <p:cTn id="29" presetID="33" presetClass="emph" presetSubtype="0" fill="remove" nodeType="clickEffect">
                                  <p:stCondLst>
                                    <p:cond delay="0"/>
                                  </p:stCondLst>
                                  <p:iterate type="lt">
                                    <p:tmPct val="0"/>
                                  </p:iterate>
                                  <p:childTnLst>
                                    <p:animClr clrSpc="rgb" dir="cw">
                                      <p:cBhvr override="childStyle">
                                        <p:cTn id="30" dur="1500" accel="50000" autoRev="1" fill="hold" tmFilter="0, 0; .33333, 1; 1, 1">
                                          <p:stCondLst>
                                            <p:cond delay="0"/>
                                          </p:stCondLst>
                                        </p:cTn>
                                        <p:tgtEl>
                                          <p:spTgt spid="52227">
                                            <p:txEl>
                                              <p:pRg st="4" end="4"/>
                                            </p:txEl>
                                          </p:spTgt>
                                        </p:tgtEl>
                                        <p:attrNameLst>
                                          <p:attrName>style.color</p:attrName>
                                        </p:attrNameLst>
                                      </p:cBhvr>
                                      <p:to>
                                        <a:schemeClr val="accent2"/>
                                      </p:to>
                                    </p:animClr>
                                    <p:animClr clrSpc="rgb" dir="cw">
                                      <p:cBhvr>
                                        <p:cTn id="31" dur="1500" accel="50000" autoRev="1" fill="hold" tmFilter="0, 0; .33333, 1; 1, 1">
                                          <p:stCondLst>
                                            <p:cond delay="0"/>
                                          </p:stCondLst>
                                        </p:cTn>
                                        <p:tgtEl>
                                          <p:spTgt spid="52227">
                                            <p:txEl>
                                              <p:pRg st="4" end="4"/>
                                            </p:txEl>
                                          </p:spTgt>
                                        </p:tgtEl>
                                        <p:attrNameLst>
                                          <p:attrName>fillcolor</p:attrName>
                                        </p:attrNameLst>
                                      </p:cBhvr>
                                      <p:to>
                                        <a:schemeClr val="accent2"/>
                                      </p:to>
                                    </p:animClr>
                                    <p:set>
                                      <p:cBhvr>
                                        <p:cTn id="32" dur="3000" fill="hold"/>
                                        <p:tgtEl>
                                          <p:spTgt spid="52227">
                                            <p:txEl>
                                              <p:pRg st="4" end="4"/>
                                            </p:txEl>
                                          </p:spTgt>
                                        </p:tgtEl>
                                        <p:attrNameLst>
                                          <p:attrName>fill.type</p:attrName>
                                        </p:attrNameLst>
                                      </p:cBhvr>
                                      <p:to>
                                        <p:strVal val="solid"/>
                                      </p:to>
                                    </p:set>
                                    <p:set>
                                      <p:cBhvr>
                                        <p:cTn id="33" dur="3000" fill="hold"/>
                                        <p:tgtEl>
                                          <p:spTgt spid="52227">
                                            <p:txEl>
                                              <p:pRg st="4" end="4"/>
                                            </p:txEl>
                                          </p:spTgt>
                                        </p:tgtEl>
                                        <p:attrNameLst>
                                          <p:attrName>fill.on</p:attrName>
                                        </p:attrNameLst>
                                      </p:cBhvr>
                                      <p:to>
                                        <p:strVal val="true"/>
                                      </p:to>
                                    </p:set>
                                    <p:animScale>
                                      <p:cBhvr>
                                        <p:cTn id="34" dur="1500" accel="50000" autoRev="1" fill="hold" tmFilter="0, 0; .33333, 1; 1, 1">
                                          <p:stCondLst>
                                            <p:cond delay="0"/>
                                          </p:stCondLst>
                                        </p:cTn>
                                        <p:tgtEl>
                                          <p:spTgt spid="52227">
                                            <p:txEl>
                                              <p:pRg st="4" end="4"/>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amma/>
                <a:shade val="76078"/>
                <a:invGamma/>
              </a:srgbClr>
            </a:gs>
            <a:gs pos="100000">
              <a:srgbClr val="CCFFCC"/>
            </a:gs>
          </a:gsLst>
          <a:lin ang="2700000" scaled="1"/>
        </a:gradFill>
        <a:effectLst/>
      </p:bgPr>
    </p:bg>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44463" y="765175"/>
            <a:ext cx="8820150" cy="5759450"/>
          </a:xfrm>
        </p:spPr>
        <p:txBody>
          <a:bodyPr/>
          <a:lstStyle/>
          <a:p>
            <a:pPr algn="just"/>
            <a:r>
              <a:rPr lang="fa-IR" b="1">
                <a:solidFill>
                  <a:srgbClr val="0000FF"/>
                </a:solidFill>
                <a:effectLst>
                  <a:outerShdw blurRad="38100" dist="38100" dir="2700000" algn="tl">
                    <a:srgbClr val="000000"/>
                  </a:outerShdw>
                </a:effectLst>
              </a:rPr>
              <a:t>جداسازی محور</a:t>
            </a:r>
            <a:r>
              <a:rPr lang="fa-IR">
                <a:solidFill>
                  <a:srgbClr val="0000FF"/>
                </a:solidFill>
              </a:rPr>
              <a:t> </a:t>
            </a:r>
            <a:r>
              <a:rPr lang="en-US">
                <a:solidFill>
                  <a:srgbClr val="0000FF"/>
                </a:solidFill>
              </a:rPr>
              <a:t>I,II</a:t>
            </a:r>
            <a:r>
              <a:rPr lang="fa-IR"/>
              <a:t>  </a:t>
            </a:r>
            <a:r>
              <a:rPr lang="fa-IR" b="1"/>
              <a:t>به این قصد بوده تا متخصصان توجه کنند که وجود </a:t>
            </a:r>
            <a:r>
              <a:rPr lang="fa-IR" b="1">
                <a:effectLst>
                  <a:outerShdw blurRad="38100" dist="38100" dir="2700000" algn="tl">
                    <a:srgbClr val="FFFFFF"/>
                  </a:outerShdw>
                </a:effectLst>
              </a:rPr>
              <a:t>چند اختلال همزمان</a:t>
            </a:r>
            <a:r>
              <a:rPr lang="en-US"/>
              <a:t> </a:t>
            </a:r>
            <a:r>
              <a:rPr lang="fa-IR"/>
              <a:t>در محور </a:t>
            </a:r>
            <a:r>
              <a:rPr lang="en-US"/>
              <a:t>I.II</a:t>
            </a:r>
            <a:r>
              <a:rPr lang="fa-IR"/>
              <a:t> </a:t>
            </a:r>
            <a:r>
              <a:rPr lang="fa-IR" b="1"/>
              <a:t>معمولاً بدان معناست که درمان مشکلات فرد </a:t>
            </a:r>
            <a:r>
              <a:rPr lang="fa-IR" b="1">
                <a:effectLst>
                  <a:outerShdw blurRad="38100" dist="38100" dir="2700000" algn="tl">
                    <a:srgbClr val="FFFFFF"/>
                  </a:outerShdw>
                </a:effectLst>
              </a:rPr>
              <a:t>دشوارتر</a:t>
            </a:r>
            <a:r>
              <a:rPr lang="fa-IR" b="1"/>
              <a:t> خواهد بود.</a:t>
            </a:r>
          </a:p>
          <a:p>
            <a:pPr algn="just"/>
            <a:r>
              <a:rPr lang="fa-IR" b="1"/>
              <a:t> </a:t>
            </a:r>
            <a:r>
              <a:rPr lang="fa-IR" b="1">
                <a:effectLst>
                  <a:outerShdw blurRad="38100" dist="38100" dir="2700000" algn="tl">
                    <a:srgbClr val="FFFFFF"/>
                  </a:outerShdw>
                </a:effectLst>
              </a:rPr>
              <a:t>در محور</a:t>
            </a:r>
            <a:r>
              <a:rPr lang="en-AU" b="1">
                <a:effectLst>
                  <a:outerShdw blurRad="38100" dist="38100" dir="2700000" algn="tl">
                    <a:srgbClr val="FFFFFF"/>
                  </a:outerShdw>
                </a:effectLst>
              </a:rPr>
              <a:t>III</a:t>
            </a:r>
            <a:r>
              <a:rPr lang="en-US"/>
              <a:t> </a:t>
            </a:r>
            <a:r>
              <a:rPr lang="fa-IR"/>
              <a:t> </a:t>
            </a:r>
            <a:r>
              <a:rPr lang="fa-IR" b="1">
                <a:effectLst>
                  <a:outerShdw blurRad="38100" dist="38100" dir="2700000" algn="tl">
                    <a:srgbClr val="FFFFFF"/>
                  </a:outerShdw>
                </a:effectLst>
              </a:rPr>
              <a:t>درمانگر کلیه</a:t>
            </a:r>
            <a:r>
              <a:rPr lang="fa-IR">
                <a:effectLst>
                  <a:outerShdw blurRad="38100" dist="38100" dir="2700000" algn="tl">
                    <a:srgbClr val="FFFFFF"/>
                  </a:outerShdw>
                </a:effectLst>
              </a:rPr>
              <a:t> </a:t>
            </a:r>
            <a:r>
              <a:rPr lang="fa-IR" b="1">
                <a:effectLst>
                  <a:outerShdw blurRad="38100" dist="38100" dir="2700000" algn="tl">
                    <a:srgbClr val="FFFFFF"/>
                  </a:outerShdw>
                </a:effectLst>
              </a:rPr>
              <a:t>مسائل پزشکی را که تصور می رود به نحوی با اختلال روانی مورد نظر ارتباط داشته باشد</a:t>
            </a:r>
            <a:r>
              <a:rPr lang="fa-IR" b="1"/>
              <a:t> مشخص می کند .</a:t>
            </a:r>
          </a:p>
          <a:p>
            <a:pPr algn="just"/>
            <a:r>
              <a:rPr lang="fa-IR" b="1"/>
              <a:t>مثال =&gt; وجود ناراحتی قلبی در فردی که تشخیص افسردگی گرفته تلویحات مهمی از لحاظ درمان وی دارد،بعضی دارهای ضد افسردگی می توانند ناراحتی قلبی وی را تشدید کنند</a:t>
            </a:r>
            <a:r>
              <a:rPr lang="en-US"/>
              <a:t> </a:t>
            </a:r>
            <a:r>
              <a:rPr lang="fa-IR"/>
              <a:t> </a:t>
            </a:r>
            <a:endParaRPr lang="en-US"/>
          </a:p>
        </p:txBody>
      </p:sp>
      <p:pic>
        <p:nvPicPr>
          <p:cNvPr id="53253"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1000" fill="hold"/>
                                        <p:tgtEl>
                                          <p:spTgt spid="532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32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32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anim calcmode="lin" valueType="num">
                                      <p:cBhvr>
                                        <p:cTn id="14" dur="1000" fill="hold"/>
                                        <p:tgtEl>
                                          <p:spTgt spid="532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32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32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3251">
                                            <p:txEl>
                                              <p:pRg st="2" end="2"/>
                                            </p:txEl>
                                          </p:spTgt>
                                        </p:tgtEl>
                                        <p:attrNameLst>
                                          <p:attrName>style.visibility</p:attrName>
                                        </p:attrNameLst>
                                      </p:cBhvr>
                                      <p:to>
                                        <p:strVal val="visible"/>
                                      </p:to>
                                    </p:set>
                                    <p:anim calcmode="lin" valueType="num">
                                      <p:cBhvr>
                                        <p:cTn id="21" dur="1000" fill="hold"/>
                                        <p:tgtEl>
                                          <p:spTgt spid="5325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32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18900000" scaled="1"/>
        </a:grad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50825" y="2278063"/>
            <a:ext cx="8785225" cy="1943100"/>
          </a:xfrm>
        </p:spPr>
        <p:txBody>
          <a:bodyPr/>
          <a:lstStyle/>
          <a:p>
            <a:pPr algn="just"/>
            <a:r>
              <a:rPr lang="fa-IR" b="1">
                <a:solidFill>
                  <a:srgbClr val="FF0000"/>
                </a:solidFill>
                <a:effectLst>
                  <a:outerShdw blurRad="38100" dist="38100" dir="2700000" algn="tl">
                    <a:srgbClr val="000000"/>
                  </a:outerShdw>
                </a:effectLst>
              </a:rPr>
              <a:t>مثال برای محور</a:t>
            </a:r>
            <a:r>
              <a:rPr lang="en-US" b="1">
                <a:solidFill>
                  <a:srgbClr val="FF0000"/>
                </a:solidFill>
                <a:effectLst>
                  <a:outerShdw blurRad="38100" dist="38100" dir="2700000" algn="tl">
                    <a:srgbClr val="000000"/>
                  </a:outerShdw>
                </a:effectLst>
              </a:rPr>
              <a:t> IV</a:t>
            </a:r>
            <a:r>
              <a:rPr lang="fa-IR" sz="3500"/>
              <a:t>:مشکلات شغلی و</a:t>
            </a:r>
            <a:r>
              <a:rPr lang="fa-IR" sz="3500" b="1"/>
              <a:t>اقتصادی،مسائل بین فردی با اعضای خانواده ومشکلات متعلق به سایر حوزه های زندگی که  بر کار کرد روانی فرد تاثیر داشته باشد</a:t>
            </a:r>
            <a:r>
              <a:rPr lang="fa-IR"/>
              <a:t> .</a:t>
            </a:r>
          </a:p>
        </p:txBody>
      </p:sp>
      <p:pic>
        <p:nvPicPr>
          <p:cNvPr id="54277"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anim calcmode="lin" valueType="num">
                                      <p:cBhvr>
                                        <p:cTn id="8" dur="500" fill="hold"/>
                                        <p:tgtEl>
                                          <p:spTgt spid="54275">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427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179388" y="1990725"/>
            <a:ext cx="8785225" cy="2014538"/>
          </a:xfrm>
        </p:spPr>
        <p:txBody>
          <a:bodyPr/>
          <a:lstStyle/>
          <a:p>
            <a:pPr algn="just">
              <a:lnSpc>
                <a:spcPct val="90000"/>
              </a:lnSpc>
            </a:pPr>
            <a:r>
              <a:rPr lang="fa-IR" b="1">
                <a:solidFill>
                  <a:srgbClr val="FF0000"/>
                </a:solidFill>
                <a:effectLst>
                  <a:outerShdw blurRad="38100" dist="38100" dir="2700000" algn="tl">
                    <a:srgbClr val="C0C0C0"/>
                  </a:outerShdw>
                </a:effectLst>
              </a:rPr>
              <a:t>مثال برای محور </a:t>
            </a:r>
            <a:r>
              <a:rPr lang="en-US" b="1">
                <a:solidFill>
                  <a:srgbClr val="FF0000"/>
                </a:solidFill>
                <a:effectLst>
                  <a:outerShdw blurRad="38100" dist="38100" dir="2700000" algn="tl">
                    <a:srgbClr val="C0C0C0"/>
                  </a:outerShdw>
                </a:effectLst>
              </a:rPr>
              <a:t>V</a:t>
            </a:r>
            <a:r>
              <a:rPr lang="fa-IR" b="1">
                <a:solidFill>
                  <a:schemeClr val="tx2"/>
                </a:solidFill>
                <a:effectLst>
                  <a:outerShdw blurRad="38100" dist="38100" dir="2700000" algn="tl">
                    <a:srgbClr val="C0C0C0"/>
                  </a:outerShdw>
                </a:effectLst>
              </a:rPr>
              <a:t>:درمانگر سطح کارکرد انطباقی کنونی فرد را ثبت می کند.</a:t>
            </a:r>
            <a:r>
              <a:rPr lang="fa-IR" b="1">
                <a:solidFill>
                  <a:srgbClr val="FF0000"/>
                </a:solidFill>
                <a:effectLst>
                  <a:outerShdw blurRad="38100" dist="38100" dir="2700000" algn="tl">
                    <a:srgbClr val="C0C0C0"/>
                  </a:outerShdw>
                </a:effectLst>
              </a:rPr>
              <a:t> </a:t>
            </a:r>
            <a:r>
              <a:rPr lang="fa-IR" b="1">
                <a:effectLst>
                  <a:outerShdw blurRad="38100" dist="38100" dir="2700000" algn="tl">
                    <a:srgbClr val="C0C0C0"/>
                  </a:outerShdw>
                </a:effectLst>
              </a:rPr>
              <a:t>حوزه های گوناگون زندگی که مورد توجه قرار می گیرد.</a:t>
            </a:r>
            <a:r>
              <a:rPr lang="fa-IR"/>
              <a:t> </a:t>
            </a:r>
            <a:r>
              <a:rPr lang="fa-IR" b="1"/>
              <a:t>روابط اجتماعی ،کار کرد شغلی ، استفاده از اوقات فراغت.</a:t>
            </a:r>
            <a:endParaRPr lang="en-US"/>
          </a:p>
        </p:txBody>
      </p:sp>
      <p:pic>
        <p:nvPicPr>
          <p:cNvPr id="200707"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0706">
                                            <p:txEl>
                                              <p:pRg st="0" end="0"/>
                                            </p:txEl>
                                          </p:spTgt>
                                        </p:tgtEl>
                                        <p:attrNameLst>
                                          <p:attrName>style.visibility</p:attrName>
                                        </p:attrNameLst>
                                      </p:cBhvr>
                                      <p:to>
                                        <p:strVal val="visible"/>
                                      </p:to>
                                    </p:set>
                                    <p:animEffect transition="in" filter="fade">
                                      <p:cBhvr>
                                        <p:cTn id="7" dur="500"/>
                                        <p:tgtEl>
                                          <p:spTgt spid="200706">
                                            <p:txEl>
                                              <p:pRg st="0" end="0"/>
                                            </p:txEl>
                                          </p:spTgt>
                                        </p:tgtEl>
                                      </p:cBhvr>
                                    </p:animEffect>
                                    <p:anim calcmode="lin" valueType="num">
                                      <p:cBhvr>
                                        <p:cTn id="8" dur="500" fill="hold"/>
                                        <p:tgtEl>
                                          <p:spTgt spid="200706">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0070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hlink">
                <a:gamma/>
                <a:tint val="13725"/>
                <a:invGamma/>
              </a:schemeClr>
            </a:gs>
            <a:gs pos="100000">
              <a:schemeClr val="hlink"/>
            </a:gs>
          </a:gsLst>
          <a:lin ang="18900000" scaled="1"/>
        </a:gradFill>
        <a:effectLst/>
      </p:bgPr>
    </p:bg>
    <p:spTree>
      <p:nvGrpSpPr>
        <p:cNvPr id="1" name=""/>
        <p:cNvGrpSpPr/>
        <p:nvPr/>
      </p:nvGrpSpPr>
      <p:grpSpPr>
        <a:xfrm>
          <a:off x="0" y="0"/>
          <a:ext cx="0" cy="0"/>
          <a:chOff x="0" y="0"/>
          <a:chExt cx="0" cy="0"/>
        </a:xfrm>
      </p:grpSpPr>
      <p:pic>
        <p:nvPicPr>
          <p:cNvPr id="5530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55304" name="Text Box 8"/>
          <p:cNvSpPr txBox="1">
            <a:spLocks noChangeArrowheads="1"/>
          </p:cNvSpPr>
          <p:nvPr/>
        </p:nvSpPr>
        <p:spPr bwMode="auto">
          <a:xfrm>
            <a:off x="179388" y="1503363"/>
            <a:ext cx="8893175" cy="2286000"/>
          </a:xfrm>
          <a:prstGeom prst="rect">
            <a:avLst/>
          </a:prstGeom>
          <a:noFill/>
          <a:ln w="9525">
            <a:noFill/>
            <a:miter lim="800000"/>
            <a:headEnd/>
            <a:tailEnd/>
          </a:ln>
          <a:effectLst/>
        </p:spPr>
        <p:txBody>
          <a:bodyPr>
            <a:spAutoFit/>
          </a:bodyPr>
          <a:lstStyle/>
          <a:p>
            <a:pPr algn="just">
              <a:spcBef>
                <a:spcPct val="50000"/>
              </a:spcBef>
            </a:pPr>
            <a:r>
              <a:rPr lang="fa-IR" sz="3200">
                <a:solidFill>
                  <a:srgbClr val="990000"/>
                </a:solidFill>
              </a:rPr>
              <a:t>اختلالاتی که معمولاً اولین بار در دوران طفولیت،کودکی یا نوجوانی تشخیص داده می شوند شامل:</a:t>
            </a:r>
          </a:p>
          <a:p>
            <a:pPr algn="just">
              <a:spcBef>
                <a:spcPct val="50000"/>
              </a:spcBef>
            </a:pPr>
            <a:r>
              <a:rPr lang="fa-IR" sz="3200"/>
              <a:t> </a:t>
            </a:r>
            <a:r>
              <a:rPr lang="fa-IR" sz="3200">
                <a:solidFill>
                  <a:srgbClr val="0033CC"/>
                </a:solidFill>
              </a:rPr>
              <a:t>اختلال اضطراب جدایی،</a:t>
            </a:r>
            <a:r>
              <a:rPr lang="fa-IR" sz="3200">
                <a:solidFill>
                  <a:srgbClr val="FF00FF"/>
                </a:solidFill>
              </a:rPr>
              <a:t>اختلالات سلوک،</a:t>
            </a:r>
            <a:r>
              <a:rPr lang="fa-IR" sz="3200">
                <a:solidFill>
                  <a:srgbClr val="0033CC"/>
                </a:solidFill>
              </a:rPr>
              <a:t>کمبود توجه یا بیش فعالی ، </a:t>
            </a:r>
            <a:r>
              <a:rPr lang="fa-IR" sz="3200">
                <a:solidFill>
                  <a:srgbClr val="FF00FF"/>
                </a:solidFill>
              </a:rPr>
              <a:t>عقب ماندگی ذهنی</a:t>
            </a:r>
            <a:r>
              <a:rPr lang="fa-IR" sz="3200">
                <a:solidFill>
                  <a:srgbClr val="0033CC"/>
                </a:solidFill>
              </a:rPr>
              <a:t> ، فراگیر رشد ، </a:t>
            </a:r>
            <a:r>
              <a:rPr lang="fa-IR" sz="3200">
                <a:solidFill>
                  <a:srgbClr val="FF0000"/>
                </a:solidFill>
              </a:rPr>
              <a:t>اختلالات</a:t>
            </a:r>
            <a:r>
              <a:rPr lang="fa-IR" sz="3200">
                <a:solidFill>
                  <a:srgbClr val="0033CC"/>
                </a:solidFill>
              </a:rPr>
              <a:t> </a:t>
            </a:r>
            <a:r>
              <a:rPr lang="fa-IR" sz="3200">
                <a:solidFill>
                  <a:srgbClr val="FF0000"/>
                </a:solidFill>
              </a:rPr>
              <a:t>یادگیری</a:t>
            </a:r>
            <a:r>
              <a:rPr lang="fa-IR" sz="3200">
                <a:solidFill>
                  <a:srgbClr val="0033CC"/>
                </a:solidFill>
              </a:rPr>
              <a:t>.</a:t>
            </a:r>
            <a:r>
              <a:rPr lang="en-US" sz="3200">
                <a:solidFill>
                  <a:srgbClr val="0033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55304"/>
                                        </p:tgtEl>
                                        <p:attrNameLst>
                                          <p:attrName>style.visibility</p:attrName>
                                        </p:attrNameLst>
                                      </p:cBhvr>
                                      <p:to>
                                        <p:strVal val="visible"/>
                                      </p:to>
                                    </p:set>
                                    <p:animEffect transition="in" filter="fade">
                                      <p:cBhvr>
                                        <p:cTn id="7" dur="500"/>
                                        <p:tgtEl>
                                          <p:spTgt spid="55304"/>
                                        </p:tgtEl>
                                      </p:cBhvr>
                                    </p:animEffect>
                                    <p:anim calcmode="lin" valueType="num">
                                      <p:cBhvr>
                                        <p:cTn id="8" dur="500" fill="hold"/>
                                        <p:tgtEl>
                                          <p:spTgt spid="55304"/>
                                        </p:tgtEl>
                                        <p:attrNameLst>
                                          <p:attrName>ppt_w</p:attrName>
                                        </p:attrNameLst>
                                      </p:cBhvr>
                                      <p:tavLst>
                                        <p:tav tm="0" fmla="#ppt_w*sin(2.5*pi*$)">
                                          <p:val>
                                            <p:fltVal val="0"/>
                                          </p:val>
                                        </p:tav>
                                        <p:tav tm="100000">
                                          <p:val>
                                            <p:fltVal val="1"/>
                                          </p:val>
                                        </p:tav>
                                      </p:tavLst>
                                    </p:anim>
                                    <p:anim calcmode="lin" valueType="num">
                                      <p:cBhvr>
                                        <p:cTn id="9" dur="500" fill="hold"/>
                                        <p:tgtEl>
                                          <p:spTgt spid="553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24075" y="414338"/>
            <a:ext cx="5915025" cy="1430337"/>
          </a:xfrm>
        </p:spPr>
        <p:txBody>
          <a:bodyPr/>
          <a:lstStyle/>
          <a:p>
            <a:pPr marL="762000" indent="-762000"/>
            <a:r>
              <a:rPr lang="fa-IR" sz="4000" b="1">
                <a:effectLst>
                  <a:outerShdw blurRad="38100" dist="38100" dir="2700000" algn="tl">
                    <a:srgbClr val="FFFFFF"/>
                  </a:outerShdw>
                </a:effectLst>
              </a:rPr>
              <a:t>_ </a:t>
            </a:r>
            <a:r>
              <a:rPr lang="fa-IR" b="1">
                <a:effectLst>
                  <a:outerShdw blurRad="38100" dist="38100" dir="2700000" algn="tl">
                    <a:srgbClr val="FFFFFF"/>
                  </a:outerShdw>
                </a:effectLst>
              </a:rPr>
              <a:t>رفتار ناهنجار:</a:t>
            </a:r>
            <a:r>
              <a:rPr lang="fa-IR"/>
              <a:t> </a:t>
            </a:r>
            <a:r>
              <a:rPr lang="en-US" sz="4000" b="1">
                <a:effectLst>
                  <a:outerShdw blurRad="38100" dist="38100" dir="2700000" algn="tl">
                    <a:srgbClr val="FFFFFF"/>
                  </a:outerShdw>
                </a:effectLst>
              </a:rPr>
              <a:t/>
            </a:r>
            <a:br>
              <a:rPr lang="en-US" sz="4000" b="1">
                <a:effectLst>
                  <a:outerShdw blurRad="38100" dist="38100" dir="2700000" algn="tl">
                    <a:srgbClr val="FFFFFF"/>
                  </a:outerShdw>
                </a:effectLst>
              </a:rPr>
            </a:br>
            <a:r>
              <a:rPr lang="en-US" sz="4000" b="1">
                <a:effectLst>
                  <a:outerShdw blurRad="38100" dist="38100" dir="2700000" algn="tl">
                    <a:srgbClr val="FFFFFF"/>
                  </a:outerShdw>
                </a:effectLst>
              </a:rPr>
              <a:t>- abnormal behavior</a:t>
            </a:r>
            <a:r>
              <a:rPr lang="fa-IR" sz="4000" b="1">
                <a:effectLst>
                  <a:outerShdw blurRad="38100" dist="38100" dir="2700000" algn="tl">
                    <a:srgbClr val="FFFFFF"/>
                  </a:outerShdw>
                </a:effectLst>
              </a:rPr>
              <a:t> </a:t>
            </a:r>
            <a:endParaRPr lang="en-US" sz="4000" b="1">
              <a:effectLst>
                <a:outerShdw blurRad="38100" dist="38100" dir="2700000" algn="tl">
                  <a:srgbClr val="FFFFFF"/>
                </a:outerShdw>
              </a:effectLst>
            </a:endParaRPr>
          </a:p>
        </p:txBody>
      </p:sp>
      <p:sp>
        <p:nvSpPr>
          <p:cNvPr id="4099" name="Rectangle 3"/>
          <p:cNvSpPr>
            <a:spLocks noGrp="1" noChangeArrowheads="1"/>
          </p:cNvSpPr>
          <p:nvPr>
            <p:ph type="body" idx="1"/>
          </p:nvPr>
        </p:nvSpPr>
        <p:spPr>
          <a:xfrm>
            <a:off x="133350" y="2205038"/>
            <a:ext cx="8686800" cy="3600450"/>
          </a:xfrm>
        </p:spPr>
        <p:txBody>
          <a:bodyPr/>
          <a:lstStyle/>
          <a:p>
            <a:r>
              <a:rPr lang="fa-IR" b="1">
                <a:solidFill>
                  <a:srgbClr val="FF0000"/>
                </a:solidFill>
                <a:effectLst>
                  <a:outerShdw blurRad="38100" dist="38100" dir="2700000" algn="tl">
                    <a:srgbClr val="000000"/>
                  </a:outerShdw>
                </a:effectLst>
              </a:rPr>
              <a:t>جنبه ها و دیدگاه های متنوع در مورد رفتار ناهنجار :</a:t>
            </a:r>
            <a:endParaRPr lang="en-US" b="1">
              <a:solidFill>
                <a:srgbClr val="FF0000"/>
              </a:solidFill>
              <a:effectLst>
                <a:outerShdw blurRad="38100" dist="38100" dir="2700000" algn="tl">
                  <a:srgbClr val="000000"/>
                </a:outerShdw>
              </a:effectLst>
            </a:endParaRPr>
          </a:p>
          <a:p>
            <a:r>
              <a:rPr lang="fa-IR" b="1">
                <a:solidFill>
                  <a:srgbClr val="003366"/>
                </a:solidFill>
              </a:rPr>
              <a:t>- ندرت وقوع آماری – منحنی طبیعی </a:t>
            </a:r>
            <a:endParaRPr lang="en-US" b="1">
              <a:solidFill>
                <a:srgbClr val="003366"/>
              </a:solidFill>
            </a:endParaRPr>
          </a:p>
          <a:p>
            <a:r>
              <a:rPr lang="fa-IR" b="1">
                <a:solidFill>
                  <a:schemeClr val="accent2"/>
                </a:solidFill>
              </a:rPr>
              <a:t>- تخطی از هنجارهای اجتماعی و فرهنگی – </a:t>
            </a:r>
          </a:p>
          <a:p>
            <a:pPr>
              <a:buFontTx/>
              <a:buNone/>
            </a:pPr>
            <a:r>
              <a:rPr lang="fa-IR" b="1">
                <a:solidFill>
                  <a:srgbClr val="FFFF00"/>
                </a:solidFill>
              </a:rPr>
              <a:t>ایراد =&gt;</a:t>
            </a:r>
            <a:r>
              <a:rPr lang="fa-IR" b="1">
                <a:solidFill>
                  <a:schemeClr val="accent2"/>
                </a:solidFill>
              </a:rPr>
              <a:t> موضوع تخلف از هنجارها صراحتاً نا هنجاری را (در زمان ها و مکان های مختلف) مفهومی نسبی می سازد.</a:t>
            </a:r>
          </a:p>
        </p:txBody>
      </p:sp>
      <p:pic>
        <p:nvPicPr>
          <p:cNvPr id="4100" name="Picture 4" descr="???"/>
          <p:cNvPicPr>
            <a:picLocks noChangeAspect="1" noChangeArrowheads="1"/>
          </p:cNvPicPr>
          <p:nvPr/>
        </p:nvPicPr>
        <p:blipFill>
          <a:blip r:embed="rId3"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3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3000" fill="hold"/>
                                        <p:tgtEl>
                                          <p:spTgt spid="4099">
                                            <p:txEl>
                                              <p:pRg st="1" end="1"/>
                                            </p:txEl>
                                          </p:spTgt>
                                        </p:tgtEl>
                                        <p:attrNameLst>
                                          <p:attrName>ppt_w</p:attrName>
                                        </p:attrNameLst>
                                      </p:cBhvr>
                                      <p:tavLst>
                                        <p:tav tm="0">
                                          <p:val>
                                            <p:strVal val="#ppt_w*0.70"/>
                                          </p:val>
                                        </p:tav>
                                        <p:tav tm="100000">
                                          <p:val>
                                            <p:strVal val="#ppt_w"/>
                                          </p:val>
                                        </p:tav>
                                      </p:tavLst>
                                    </p:anim>
                                    <p:anim calcmode="lin" valueType="num">
                                      <p:cBhvr>
                                        <p:cTn id="15" dur="3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16" dur="3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3000" fill="hold"/>
                                        <p:tgtEl>
                                          <p:spTgt spid="4099">
                                            <p:txEl>
                                              <p:pRg st="2" end="2"/>
                                            </p:txEl>
                                          </p:spTgt>
                                        </p:tgtEl>
                                        <p:attrNameLst>
                                          <p:attrName>ppt_w</p:attrName>
                                        </p:attrNameLst>
                                      </p:cBhvr>
                                      <p:tavLst>
                                        <p:tav tm="0">
                                          <p:val>
                                            <p:strVal val="#ppt_w*0.70"/>
                                          </p:val>
                                        </p:tav>
                                        <p:tav tm="100000">
                                          <p:val>
                                            <p:strVal val="#ppt_w"/>
                                          </p:val>
                                        </p:tav>
                                      </p:tavLst>
                                    </p:anim>
                                    <p:anim calcmode="lin" valueType="num">
                                      <p:cBhvr>
                                        <p:cTn id="22" dur="3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23" dur="3000"/>
                                        <p:tgtEl>
                                          <p:spTgt spid="4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p:cTn id="28" dur="3000" fill="hold"/>
                                        <p:tgtEl>
                                          <p:spTgt spid="4099">
                                            <p:txEl>
                                              <p:pRg st="3" end="3"/>
                                            </p:txEl>
                                          </p:spTgt>
                                        </p:tgtEl>
                                        <p:attrNameLst>
                                          <p:attrName>ppt_w</p:attrName>
                                        </p:attrNameLst>
                                      </p:cBhvr>
                                      <p:tavLst>
                                        <p:tav tm="0">
                                          <p:val>
                                            <p:strVal val="#ppt_w*0.70"/>
                                          </p:val>
                                        </p:tav>
                                        <p:tav tm="100000">
                                          <p:val>
                                            <p:strVal val="#ppt_w"/>
                                          </p:val>
                                        </p:tav>
                                      </p:tavLst>
                                    </p:anim>
                                    <p:anim calcmode="lin" valueType="num">
                                      <p:cBhvr>
                                        <p:cTn id="29" dur="3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30" dur="3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a:xfrm>
            <a:off x="755650" y="260350"/>
            <a:ext cx="8101013" cy="3443288"/>
          </a:xfrm>
          <a:ln>
            <a:solidFill>
              <a:srgbClr val="0033CC"/>
            </a:solidFill>
          </a:ln>
        </p:spPr>
        <p:txBody>
          <a:bodyPr/>
          <a:lstStyle/>
          <a:p>
            <a:pPr algn="just"/>
            <a:r>
              <a:rPr lang="fa-IR" b="1">
                <a:solidFill>
                  <a:srgbClr val="FF0000"/>
                </a:solidFill>
              </a:rPr>
              <a:t>اختلالات مرتبط با مواد :</a:t>
            </a:r>
          </a:p>
          <a:p>
            <a:pPr algn="just"/>
            <a:r>
              <a:rPr lang="fa-IR" b="1"/>
              <a:t> زمانی  این اختلال تشخیص داده می شود که مصرف ماده ای مثل تریاک امفتامین و....رفتار را آن قدر تغییر می دهد که درکار کرد شغلی یا اجتماعی فرد اختلال به وجود آید.</a:t>
            </a:r>
            <a:r>
              <a:rPr lang="en-US"/>
              <a:t> </a:t>
            </a:r>
          </a:p>
          <a:p>
            <a:pPr algn="just"/>
            <a:endParaRPr lang="en-US"/>
          </a:p>
          <a:p>
            <a:pPr algn="just"/>
            <a:endParaRPr lang="en-US"/>
          </a:p>
        </p:txBody>
      </p:sp>
      <p:pic>
        <p:nvPicPr>
          <p:cNvPr id="201731" name="Picture 3"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201732" name="Picture 4" descr="CAM_0939"/>
          <p:cNvPicPr>
            <a:picLocks noChangeAspect="1" noChangeArrowheads="1"/>
          </p:cNvPicPr>
          <p:nvPr/>
        </p:nvPicPr>
        <p:blipFill>
          <a:blip r:embed="rId3"/>
          <a:srcRect/>
          <a:stretch>
            <a:fillRect/>
          </a:stretch>
        </p:blipFill>
        <p:spPr bwMode="auto">
          <a:xfrm>
            <a:off x="2555875" y="3141663"/>
            <a:ext cx="3529013" cy="3671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1730">
                                            <p:txEl>
                                              <p:pRg st="1" end="1"/>
                                            </p:txEl>
                                          </p:spTgt>
                                        </p:tgtEl>
                                      </p:cBhvr>
                                    </p:animEffect>
                                    <p:animScale>
                                      <p:cBhvr>
                                        <p:cTn id="7" dur="250" autoRev="1" fill="hold"/>
                                        <p:tgtEl>
                                          <p:spTgt spid="201730">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1732"/>
                                        </p:tgtEl>
                                        <p:attrNameLst>
                                          <p:attrName>style.visibility</p:attrName>
                                        </p:attrNameLst>
                                      </p:cBhvr>
                                      <p:to>
                                        <p:strVal val="visible"/>
                                      </p:to>
                                    </p:set>
                                    <p:animEffect transition="in" filter="dissolve">
                                      <p:cBhvr>
                                        <p:cTn id="12" dur="50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amma/>
                <a:tint val="0"/>
                <a:invGamma/>
              </a:srgbClr>
            </a:gs>
            <a:gs pos="50000">
              <a:srgbClr val="CCFF99"/>
            </a:gs>
            <a:gs pos="100000">
              <a:srgbClr val="CCFF99">
                <a:gamma/>
                <a:tint val="0"/>
                <a:invGamma/>
              </a:srgbClr>
            </a:gs>
          </a:gsLst>
          <a:lin ang="2700000" scaled="1"/>
        </a:gradFill>
        <a:effectLst/>
      </p:bgPr>
    </p:bg>
    <p:spTree>
      <p:nvGrpSpPr>
        <p:cNvPr id="1" name=""/>
        <p:cNvGrpSpPr/>
        <p:nvPr/>
      </p:nvGrpSpPr>
      <p:grpSpPr>
        <a:xfrm>
          <a:off x="0" y="0"/>
          <a:ext cx="0" cy="0"/>
          <a:chOff x="0" y="0"/>
          <a:chExt cx="0" cy="0"/>
        </a:xfrm>
      </p:grpSpPr>
      <p:pic>
        <p:nvPicPr>
          <p:cNvPr id="56325"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56327" name="Rectangle 7"/>
          <p:cNvSpPr>
            <a:spLocks noChangeArrowheads="1"/>
          </p:cNvSpPr>
          <p:nvPr/>
        </p:nvSpPr>
        <p:spPr bwMode="auto">
          <a:xfrm>
            <a:off x="107950" y="1884363"/>
            <a:ext cx="8893175" cy="2192337"/>
          </a:xfrm>
          <a:prstGeom prst="rect">
            <a:avLst/>
          </a:prstGeom>
          <a:noFill/>
          <a:ln w="9525">
            <a:solidFill>
              <a:srgbClr val="0033CC"/>
            </a:solidFill>
            <a:miter lim="800000"/>
            <a:headEnd/>
            <a:tailEnd/>
          </a:ln>
          <a:effectLst/>
        </p:spPr>
        <p:txBody>
          <a:bodyPr/>
          <a:lstStyle/>
          <a:p>
            <a:pPr marL="342900" indent="-342900" algn="just">
              <a:spcBef>
                <a:spcPct val="20000"/>
              </a:spcBef>
              <a:buFontTx/>
              <a:buChar char="•"/>
            </a:pPr>
            <a:r>
              <a:rPr lang="fa-IR" sz="3200">
                <a:solidFill>
                  <a:srgbClr val="0000FF"/>
                </a:solidFill>
                <a:effectLst>
                  <a:outerShdw blurRad="38100" dist="38100" dir="2700000" algn="tl">
                    <a:srgbClr val="000000"/>
                  </a:outerShdw>
                </a:effectLst>
              </a:rPr>
              <a:t>اسکیزو فرنی:</a:t>
            </a:r>
            <a:r>
              <a:rPr lang="fa-IR" sz="3200"/>
              <a:t> برای این افراد برقراری و تماس با واقعیت دشوار است، در هنگام </a:t>
            </a:r>
            <a:r>
              <a:rPr lang="fa-IR" sz="3200">
                <a:effectLst>
                  <a:outerShdw blurRad="38100" dist="38100" dir="2700000" algn="tl">
                    <a:srgbClr val="FFFFFF"/>
                  </a:outerShdw>
                </a:effectLst>
              </a:rPr>
              <a:t>صحبت کردن</a:t>
            </a:r>
            <a:r>
              <a:rPr lang="fa-IR" sz="3200"/>
              <a:t> از این شاخه به آن شاخه می پرند،</a:t>
            </a:r>
            <a:r>
              <a:rPr lang="fa-IR" sz="3200">
                <a:effectLst>
                  <a:outerShdw blurRad="38100" dist="38100" dir="2700000" algn="tl">
                    <a:srgbClr val="FFFFFF"/>
                  </a:outerShdw>
                </a:effectLst>
              </a:rPr>
              <a:t>هذیانهایی</a:t>
            </a:r>
            <a:r>
              <a:rPr lang="fa-IR" sz="3200"/>
              <a:t> دارند،اغلب گرفتار </a:t>
            </a:r>
            <a:r>
              <a:rPr lang="fa-IR" sz="3200">
                <a:effectLst>
                  <a:outerShdw blurRad="38100" dist="38100" dir="2700000" algn="tl">
                    <a:srgbClr val="FFFFFF"/>
                  </a:outerShdw>
                </a:effectLst>
              </a:rPr>
              <a:t>توهمات</a:t>
            </a:r>
            <a:r>
              <a:rPr lang="fa-IR" sz="3200"/>
              <a:t> می شوند ، صداهایی می شنوند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6327">
                                            <p:txEl>
                                              <p:pRg st="0" end="0"/>
                                            </p:txEl>
                                          </p:spTgt>
                                        </p:tgtEl>
                                      </p:cBhvr>
                                    </p:animEffect>
                                    <p:animScale>
                                      <p:cBhvr>
                                        <p:cTn id="7" dur="250" autoRev="1" fill="hold"/>
                                        <p:tgtEl>
                                          <p:spTgt spid="5632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202756" name="Rectangle 4"/>
          <p:cNvSpPr>
            <a:spLocks noChangeArrowheads="1"/>
          </p:cNvSpPr>
          <p:nvPr/>
        </p:nvSpPr>
        <p:spPr bwMode="auto">
          <a:xfrm>
            <a:off x="71438" y="1441450"/>
            <a:ext cx="8893175" cy="3716338"/>
          </a:xfrm>
          <a:prstGeom prst="rect">
            <a:avLst/>
          </a:prstGeom>
          <a:noFill/>
          <a:ln w="9525">
            <a:solidFill>
              <a:srgbClr val="0033CC"/>
            </a:solidFill>
            <a:miter lim="800000"/>
            <a:headEnd/>
            <a:tailEnd/>
          </a:ln>
          <a:effectLst/>
        </p:spPr>
        <p:txBody>
          <a:bodyPr/>
          <a:lstStyle/>
          <a:p>
            <a:pPr marL="342900" indent="-342900" algn="just">
              <a:spcBef>
                <a:spcPct val="20000"/>
              </a:spcBef>
              <a:buFontTx/>
              <a:buChar char="•"/>
            </a:pPr>
            <a:r>
              <a:rPr lang="fa-IR" sz="3200">
                <a:solidFill>
                  <a:srgbClr val="0000FF"/>
                </a:solidFill>
              </a:rPr>
              <a:t>اختلالات خلقی:</a:t>
            </a:r>
            <a:r>
              <a:rPr lang="fa-IR" sz="3200"/>
              <a:t> </a:t>
            </a:r>
          </a:p>
          <a:p>
            <a:pPr marL="342900" indent="-342900" algn="just">
              <a:spcBef>
                <a:spcPct val="20000"/>
              </a:spcBef>
              <a:buFontTx/>
              <a:buChar char="•"/>
            </a:pPr>
            <a:r>
              <a:rPr lang="fa-IR" sz="3200">
                <a:solidFill>
                  <a:srgbClr val="0000FF"/>
                </a:solidFill>
              </a:rPr>
              <a:t>افسردگی عمده:</a:t>
            </a:r>
            <a:r>
              <a:rPr lang="fa-IR" sz="3200"/>
              <a:t>غمگینی، کاهش وزن و افکار خودکشی و سرزنش خود .</a:t>
            </a:r>
          </a:p>
          <a:p>
            <a:pPr marL="342900" indent="-342900" algn="just">
              <a:spcBef>
                <a:spcPct val="20000"/>
              </a:spcBef>
              <a:buFontTx/>
              <a:buChar char="•"/>
            </a:pPr>
            <a:r>
              <a:rPr lang="fa-IR" sz="3200">
                <a:solidFill>
                  <a:srgbClr val="0000FF"/>
                </a:solidFill>
              </a:rPr>
              <a:t>شیدایی یا مانی:</a:t>
            </a:r>
            <a:r>
              <a:rPr lang="fa-IR" sz="3200"/>
              <a:t> فردی سر خوش،تحریک پذیر،دارای اعتماد به نفس کاذب و غیر واقعی .</a:t>
            </a:r>
          </a:p>
          <a:p>
            <a:pPr marL="342900" indent="-342900" algn="just">
              <a:spcBef>
                <a:spcPct val="20000"/>
              </a:spcBef>
              <a:buFontTx/>
              <a:buChar char="•"/>
            </a:pPr>
            <a:r>
              <a:rPr lang="fa-IR" sz="3200">
                <a:solidFill>
                  <a:srgbClr val="0000FF"/>
                </a:solidFill>
              </a:rPr>
              <a:t>دو قطبی :</a:t>
            </a:r>
            <a:r>
              <a:rPr lang="fa-IR" sz="3200"/>
              <a:t> فرد هم دوره هایی از شیدایی ، و هم افسردگی دارد.</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2756">
                                            <p:txEl>
                                              <p:pRg st="1" end="1"/>
                                            </p:txEl>
                                          </p:spTgt>
                                        </p:tgtEl>
                                      </p:cBhvr>
                                    </p:animEffect>
                                    <p:animScale>
                                      <p:cBhvr>
                                        <p:cTn id="7" dur="250" autoRev="1" fill="hold"/>
                                        <p:tgtEl>
                                          <p:spTgt spid="202756">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2756">
                                            <p:txEl>
                                              <p:pRg st="2" end="2"/>
                                            </p:txEl>
                                          </p:spTgt>
                                        </p:tgtEl>
                                      </p:cBhvr>
                                    </p:animEffect>
                                    <p:animScale>
                                      <p:cBhvr>
                                        <p:cTn id="12" dur="250" autoRev="1" fill="hold"/>
                                        <p:tgtEl>
                                          <p:spTgt spid="202756">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02756">
                                            <p:txEl>
                                              <p:pRg st="3" end="3"/>
                                            </p:txEl>
                                          </p:spTgt>
                                        </p:tgtEl>
                                      </p:cBhvr>
                                    </p:animEffect>
                                    <p:animScale>
                                      <p:cBhvr>
                                        <p:cTn id="17" dur="250" autoRev="1" fill="hold"/>
                                        <p:tgtEl>
                                          <p:spTgt spid="202756">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684213" y="404813"/>
            <a:ext cx="8170862" cy="5140325"/>
          </a:xfrm>
        </p:spPr>
        <p:txBody>
          <a:bodyPr/>
          <a:lstStyle/>
          <a:p>
            <a:pPr algn="just"/>
            <a:r>
              <a:rPr lang="fa-IR" sz="4000" b="1">
                <a:solidFill>
                  <a:srgbClr val="FF0000"/>
                </a:solidFill>
              </a:rPr>
              <a:t>اختلالات اضطرابی :</a:t>
            </a:r>
            <a:r>
              <a:rPr lang="en-US" sz="4000" b="1">
                <a:solidFill>
                  <a:srgbClr val="FF0000"/>
                </a:solidFill>
              </a:rPr>
              <a:t>anxiety disorder</a:t>
            </a:r>
            <a:endParaRPr lang="fa-IR" sz="4000" b="1">
              <a:solidFill>
                <a:srgbClr val="FF0000"/>
              </a:solidFill>
            </a:endParaRPr>
          </a:p>
          <a:p>
            <a:pPr algn="just">
              <a:buFontTx/>
              <a:buNone/>
            </a:pPr>
            <a:r>
              <a:rPr lang="fa-IR" b="1"/>
              <a:t> </a:t>
            </a:r>
            <a:r>
              <a:rPr lang="fa-IR" b="1">
                <a:solidFill>
                  <a:schemeClr val="accent2"/>
                </a:solidFill>
                <a:effectLst>
                  <a:outerShdw blurRad="38100" dist="38100" dir="2700000" algn="tl">
                    <a:srgbClr val="C0C0C0"/>
                  </a:outerShdw>
                </a:effectLst>
              </a:rPr>
              <a:t>فوبی </a:t>
            </a:r>
          </a:p>
          <a:p>
            <a:pPr algn="just">
              <a:buFontTx/>
              <a:buNone/>
            </a:pPr>
            <a:r>
              <a:rPr lang="fa-IR" b="1">
                <a:solidFill>
                  <a:schemeClr val="accent2"/>
                </a:solidFill>
                <a:effectLst>
                  <a:outerShdw blurRad="38100" dist="38100" dir="2700000" algn="tl">
                    <a:srgbClr val="C0C0C0"/>
                  </a:outerShdw>
                </a:effectLst>
              </a:rPr>
              <a:t> وحشتزدگی </a:t>
            </a:r>
          </a:p>
          <a:p>
            <a:pPr algn="just">
              <a:buFontTx/>
              <a:buNone/>
            </a:pPr>
            <a:r>
              <a:rPr lang="fa-IR" b="1">
                <a:solidFill>
                  <a:schemeClr val="accent2"/>
                </a:solidFill>
                <a:effectLst>
                  <a:outerShdw blurRad="38100" dist="38100" dir="2700000" algn="tl">
                    <a:srgbClr val="C0C0C0"/>
                  </a:outerShdw>
                </a:effectLst>
              </a:rPr>
              <a:t>آگورا فوبی</a:t>
            </a:r>
            <a:r>
              <a:rPr lang="fa-IR"/>
              <a:t> </a:t>
            </a:r>
            <a:endParaRPr lang="fa-IR" b="1">
              <a:solidFill>
                <a:schemeClr val="accent2"/>
              </a:solidFill>
              <a:effectLst>
                <a:outerShdw blurRad="38100" dist="38100" dir="2700000" algn="tl">
                  <a:srgbClr val="C0C0C0"/>
                </a:outerShdw>
              </a:effectLst>
            </a:endParaRPr>
          </a:p>
          <a:p>
            <a:pPr algn="just">
              <a:buFontTx/>
              <a:buNone/>
            </a:pPr>
            <a:r>
              <a:rPr lang="fa-IR" b="1">
                <a:solidFill>
                  <a:schemeClr val="accent2"/>
                </a:solidFill>
                <a:effectLst>
                  <a:outerShdw blurRad="38100" dist="38100" dir="2700000" algn="tl">
                    <a:srgbClr val="C0C0C0"/>
                  </a:outerShdw>
                </a:effectLst>
              </a:rPr>
              <a:t>اضطرابی فراگیر </a:t>
            </a:r>
          </a:p>
          <a:p>
            <a:pPr algn="just">
              <a:buFontTx/>
              <a:buNone/>
            </a:pPr>
            <a:r>
              <a:rPr lang="fa-IR" b="1">
                <a:solidFill>
                  <a:schemeClr val="accent2"/>
                </a:solidFill>
                <a:effectLst>
                  <a:outerShdw blurRad="38100" dist="38100" dir="2700000" algn="tl">
                    <a:srgbClr val="C0C0C0"/>
                  </a:outerShdw>
                </a:effectLst>
              </a:rPr>
              <a:t> وسواس فکری – عملی</a:t>
            </a:r>
          </a:p>
          <a:p>
            <a:pPr algn="just">
              <a:buFontTx/>
              <a:buNone/>
            </a:pPr>
            <a:r>
              <a:rPr lang="fa-IR" b="1">
                <a:solidFill>
                  <a:schemeClr val="accent2"/>
                </a:solidFill>
                <a:effectLst>
                  <a:outerShdw blurRad="38100" dist="38100" dir="2700000" algn="tl">
                    <a:srgbClr val="C0C0C0"/>
                  </a:outerShdw>
                </a:effectLst>
              </a:rPr>
              <a:t>فشار روانی پس آسیبی </a:t>
            </a:r>
          </a:p>
          <a:p>
            <a:pPr algn="just">
              <a:buFontTx/>
              <a:buNone/>
            </a:pPr>
            <a:r>
              <a:rPr lang="fa-IR" b="1">
                <a:solidFill>
                  <a:schemeClr val="accent2"/>
                </a:solidFill>
                <a:effectLst>
                  <a:outerShdw blurRad="38100" dist="38100" dir="2700000" algn="tl">
                    <a:srgbClr val="C0C0C0"/>
                  </a:outerShdw>
                </a:effectLst>
              </a:rPr>
              <a:t>فشار روانی حاد</a:t>
            </a:r>
            <a:r>
              <a:rPr lang="en-US" b="1">
                <a:solidFill>
                  <a:schemeClr val="accent2"/>
                </a:solidFill>
                <a:effectLst>
                  <a:outerShdw blurRad="38100" dist="38100" dir="2700000" algn="tl">
                    <a:srgbClr val="C0C0C0"/>
                  </a:outerShdw>
                </a:effectLst>
              </a:rPr>
              <a:t> </a:t>
            </a:r>
          </a:p>
        </p:txBody>
      </p:sp>
      <p:pic>
        <p:nvPicPr>
          <p:cNvPr id="57350"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57352" name="Picture 8" descr="ab"/>
          <p:cNvPicPr>
            <a:picLocks noChangeAspect="1" noChangeArrowheads="1"/>
          </p:cNvPicPr>
          <p:nvPr/>
        </p:nvPicPr>
        <p:blipFill>
          <a:blip r:embed="rId3"/>
          <a:srcRect/>
          <a:stretch>
            <a:fillRect/>
          </a:stretch>
        </p:blipFill>
        <p:spPr bwMode="auto">
          <a:xfrm>
            <a:off x="827088" y="1341438"/>
            <a:ext cx="3887787"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352"/>
                                        </p:tgtEl>
                                        <p:attrNameLst>
                                          <p:attrName>style.visibility</p:attrName>
                                        </p:attrNameLst>
                                      </p:cBhvr>
                                      <p:to>
                                        <p:strVal val="visible"/>
                                      </p:to>
                                    </p:set>
                                    <p:anim calcmode="lin" valueType="num">
                                      <p:cBhvr>
                                        <p:cTn id="7" dur="5000" fill="hold"/>
                                        <p:tgtEl>
                                          <p:spTgt spid="57352"/>
                                        </p:tgtEl>
                                        <p:attrNameLst>
                                          <p:attrName>ppt_w</p:attrName>
                                        </p:attrNameLst>
                                      </p:cBhvr>
                                      <p:tavLst>
                                        <p:tav tm="0">
                                          <p:val>
                                            <p:fltVal val="0"/>
                                          </p:val>
                                        </p:tav>
                                        <p:tav tm="100000">
                                          <p:val>
                                            <p:strVal val="#ppt_w"/>
                                          </p:val>
                                        </p:tav>
                                      </p:tavLst>
                                    </p:anim>
                                    <p:anim calcmode="lin" valueType="num">
                                      <p:cBhvr>
                                        <p:cTn id="8" dur="5000" fill="hold"/>
                                        <p:tgtEl>
                                          <p:spTgt spid="573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rgbClr val="99CCFF"/>
            </a:gs>
            <a:gs pos="100000">
              <a:schemeClr val="folHlink"/>
            </a:gs>
          </a:gsLst>
          <a:lin ang="18900000" scaled="1"/>
        </a:gradFill>
        <a:effectLst/>
      </p:bgPr>
    </p:bg>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395288" y="836613"/>
            <a:ext cx="8302625" cy="4525962"/>
          </a:xfrm>
        </p:spPr>
        <p:txBody>
          <a:bodyPr/>
          <a:lstStyle/>
          <a:p>
            <a:pPr algn="just"/>
            <a:r>
              <a:rPr lang="fa-IR" b="1">
                <a:solidFill>
                  <a:srgbClr val="FF0000"/>
                </a:solidFill>
                <a:effectLst>
                  <a:outerShdw blurRad="38100" dist="38100" dir="2700000" algn="tl">
                    <a:srgbClr val="000000"/>
                  </a:outerShdw>
                </a:effectLst>
              </a:rPr>
              <a:t>اختلالات جسمانی شکل</a:t>
            </a:r>
            <a:r>
              <a:rPr lang="fa-IR" b="1">
                <a:effectLst>
                  <a:outerShdw blurRad="38100" dist="38100" dir="2700000" algn="tl">
                    <a:srgbClr val="FFFFFF"/>
                  </a:outerShdw>
                </a:effectLst>
              </a:rPr>
              <a:t>:</a:t>
            </a:r>
            <a:r>
              <a:rPr lang="en-US" b="1">
                <a:effectLst>
                  <a:outerShdw blurRad="38100" dist="38100" dir="2700000" algn="tl">
                    <a:srgbClr val="FFFFFF"/>
                  </a:outerShdw>
                </a:effectLst>
              </a:rPr>
              <a:t>  somatoform disorder</a:t>
            </a:r>
            <a:endParaRPr lang="fa-IR" b="1">
              <a:effectLst>
                <a:outerShdw blurRad="38100" dist="38100" dir="2700000" algn="tl">
                  <a:srgbClr val="FFFFFF"/>
                </a:outerShdw>
              </a:effectLst>
            </a:endParaRPr>
          </a:p>
          <a:p>
            <a:pPr algn="just"/>
            <a:r>
              <a:rPr lang="fa-IR" b="1">
                <a:effectLst>
                  <a:outerShdw blurRad="38100" dist="38100" dir="2700000" algn="tl">
                    <a:srgbClr val="FFFFFF"/>
                  </a:outerShdw>
                </a:effectLst>
              </a:rPr>
              <a:t> جسمانی کردن</a:t>
            </a:r>
          </a:p>
          <a:p>
            <a:pPr algn="just"/>
            <a:r>
              <a:rPr lang="fa-IR" b="1">
                <a:effectLst>
                  <a:outerShdw blurRad="38100" dist="38100" dir="2700000" algn="tl">
                    <a:srgbClr val="FFFFFF"/>
                  </a:outerShdw>
                </a:effectLst>
              </a:rPr>
              <a:t> تبدیلی</a:t>
            </a:r>
          </a:p>
          <a:p>
            <a:pPr algn="just"/>
            <a:r>
              <a:rPr lang="fa-IR" b="1">
                <a:effectLst>
                  <a:outerShdw blurRad="38100" dist="38100" dir="2700000" algn="tl">
                    <a:srgbClr val="FFFFFF"/>
                  </a:outerShdw>
                </a:effectLst>
              </a:rPr>
              <a:t> درد</a:t>
            </a:r>
          </a:p>
          <a:p>
            <a:pPr algn="just"/>
            <a:r>
              <a:rPr lang="fa-IR" b="1">
                <a:effectLst>
                  <a:outerShdw blurRad="38100" dist="38100" dir="2700000" algn="tl">
                    <a:srgbClr val="FFFFFF"/>
                  </a:outerShdw>
                </a:effectLst>
              </a:rPr>
              <a:t>خود بیمارانگاری </a:t>
            </a:r>
          </a:p>
          <a:p>
            <a:pPr algn="just"/>
            <a:r>
              <a:rPr lang="fa-IR" b="1">
                <a:effectLst>
                  <a:outerShdw blurRad="38100" dist="38100" dir="2700000" algn="tl">
                    <a:srgbClr val="FFFFFF"/>
                  </a:outerShdw>
                </a:effectLst>
              </a:rPr>
              <a:t> بدریختی بدن.</a:t>
            </a:r>
            <a:endParaRPr lang="en-US" b="1">
              <a:effectLst>
                <a:outerShdw blurRad="38100" dist="38100" dir="2700000" algn="tl">
                  <a:srgbClr val="FFFFFF"/>
                </a:outerShdw>
              </a:effectLst>
            </a:endParaRPr>
          </a:p>
        </p:txBody>
      </p:sp>
      <p:pic>
        <p:nvPicPr>
          <p:cNvPr id="59396"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59397" name="Picture 5" descr="mind2"/>
          <p:cNvPicPr>
            <a:picLocks noChangeAspect="1" noChangeArrowheads="1"/>
          </p:cNvPicPr>
          <p:nvPr/>
        </p:nvPicPr>
        <p:blipFill>
          <a:blip r:embed="rId3"/>
          <a:srcRect/>
          <a:stretch>
            <a:fillRect/>
          </a:stretch>
        </p:blipFill>
        <p:spPr bwMode="auto">
          <a:xfrm>
            <a:off x="395288" y="1700213"/>
            <a:ext cx="3816350" cy="4897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plus(in)">
                                      <p:cBhvr>
                                        <p:cTn id="7" dur="2000"/>
                                        <p:tgtEl>
                                          <p:spTgt spid="59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plus(in)">
                                      <p:cBhvr>
                                        <p:cTn id="12" dur="20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plus(in)">
                                      <p:cBhvr>
                                        <p:cTn id="17" dur="2000"/>
                                        <p:tgtEl>
                                          <p:spTgt spid="59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plus(in)">
                                      <p:cBhvr>
                                        <p:cTn id="22" dur="2000"/>
                                        <p:tgtEl>
                                          <p:spTgt spid="59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plus(in)">
                                      <p:cBhvr>
                                        <p:cTn id="27" dur="2000"/>
                                        <p:tgtEl>
                                          <p:spTgt spid="593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fade">
                                      <p:cBhvr>
                                        <p:cTn id="32" dur="770" decel="100000"/>
                                        <p:tgtEl>
                                          <p:spTgt spid="59397"/>
                                        </p:tgtEl>
                                      </p:cBhvr>
                                    </p:animEffect>
                                    <p:animScale>
                                      <p:cBhvr>
                                        <p:cTn id="33" dur="770" decel="100000"/>
                                        <p:tgtEl>
                                          <p:spTgt spid="59397"/>
                                        </p:tgtEl>
                                      </p:cBhvr>
                                      <p:from x="10000" y="10000"/>
                                      <p:to x="200000" y="450000"/>
                                    </p:animScale>
                                    <p:animScale>
                                      <p:cBhvr>
                                        <p:cTn id="34" dur="1230" accel="100000" fill="hold">
                                          <p:stCondLst>
                                            <p:cond delay="770"/>
                                          </p:stCondLst>
                                        </p:cTn>
                                        <p:tgtEl>
                                          <p:spTgt spid="59397"/>
                                        </p:tgtEl>
                                      </p:cBhvr>
                                      <p:from x="200000" y="450000"/>
                                      <p:to x="100000" y="100000"/>
                                    </p:animScale>
                                    <p:set>
                                      <p:cBhvr>
                                        <p:cTn id="35" dur="770" fill="hold"/>
                                        <p:tgtEl>
                                          <p:spTgt spid="59397"/>
                                        </p:tgtEl>
                                        <p:attrNameLst>
                                          <p:attrName>ppt_x</p:attrName>
                                        </p:attrNameLst>
                                      </p:cBhvr>
                                      <p:to>
                                        <p:strVal val="(0.5)"/>
                                      </p:to>
                                    </p:set>
                                    <p:anim from="(0.5)" to="(#ppt_x)" calcmode="lin" valueType="num">
                                      <p:cBhvr>
                                        <p:cTn id="36" dur="1230" accel="100000" fill="hold">
                                          <p:stCondLst>
                                            <p:cond delay="770"/>
                                          </p:stCondLst>
                                        </p:cTn>
                                        <p:tgtEl>
                                          <p:spTgt spid="59397"/>
                                        </p:tgtEl>
                                        <p:attrNameLst>
                                          <p:attrName>ppt_x</p:attrName>
                                        </p:attrNameLst>
                                      </p:cBhvr>
                                    </p:anim>
                                    <p:set>
                                      <p:cBhvr>
                                        <p:cTn id="37" dur="770" fill="hold"/>
                                        <p:tgtEl>
                                          <p:spTgt spid="59397"/>
                                        </p:tgtEl>
                                        <p:attrNameLst>
                                          <p:attrName>ppt_y</p:attrName>
                                        </p:attrNameLst>
                                      </p:cBhvr>
                                      <p:to>
                                        <p:strVal val="(#ppt_y+0.4)"/>
                                      </p:to>
                                    </p:set>
                                    <p:anim from="(#ppt_y+0.4)" to="(#ppt_y)" calcmode="lin" valueType="num">
                                      <p:cBhvr>
                                        <p:cTn id="38" dur="1230" accel="100000" fill="hold">
                                          <p:stCondLst>
                                            <p:cond delay="770"/>
                                          </p:stCondLst>
                                        </p:cTn>
                                        <p:tgtEl>
                                          <p:spTgt spid="5939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rgbClr val="99CCFF"/>
            </a:gs>
            <a:gs pos="100000">
              <a:schemeClr val="bg2"/>
            </a:gs>
          </a:gsLst>
          <a:lin ang="18900000" scaled="1"/>
        </a:grad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187450" y="836613"/>
            <a:ext cx="7715250" cy="4525962"/>
          </a:xfrm>
        </p:spPr>
        <p:txBody>
          <a:bodyPr/>
          <a:lstStyle/>
          <a:p>
            <a:pPr algn="just"/>
            <a:r>
              <a:rPr lang="fa-IR" sz="3600" b="1">
                <a:solidFill>
                  <a:srgbClr val="FF0000"/>
                </a:solidFill>
                <a:effectLst>
                  <a:outerShdw blurRad="38100" dist="38100" dir="2700000" algn="tl">
                    <a:srgbClr val="000000"/>
                  </a:outerShdw>
                </a:effectLst>
              </a:rPr>
              <a:t>اختلالات گسستی :</a:t>
            </a:r>
            <a:r>
              <a:rPr lang="fa-IR" b="1">
                <a:effectLst>
                  <a:outerShdw blurRad="38100" dist="38100" dir="2700000" algn="tl">
                    <a:srgbClr val="FFFFFF"/>
                  </a:outerShdw>
                </a:effectLst>
              </a:rPr>
              <a:t> </a:t>
            </a:r>
            <a:r>
              <a:rPr lang="en-US" b="1">
                <a:effectLst>
                  <a:outerShdw blurRad="38100" dist="38100" dir="2700000" algn="tl">
                    <a:srgbClr val="FFFFFF"/>
                  </a:outerShdw>
                </a:effectLst>
              </a:rPr>
              <a:t>dissociative disorder</a:t>
            </a:r>
            <a:endParaRPr lang="fa-IR" b="1">
              <a:effectLst>
                <a:outerShdw blurRad="38100" dist="38100" dir="2700000" algn="tl">
                  <a:srgbClr val="FFFFFF"/>
                </a:outerShdw>
              </a:effectLst>
            </a:endParaRPr>
          </a:p>
          <a:p>
            <a:pPr algn="just"/>
            <a:r>
              <a:rPr lang="fa-IR" b="1">
                <a:effectLst>
                  <a:outerShdw blurRad="38100" dist="38100" dir="2700000" algn="tl">
                    <a:srgbClr val="FFFFFF"/>
                  </a:outerShdw>
                </a:effectLst>
              </a:rPr>
              <a:t>یادزدودگی ( فراموشی) گسستی</a:t>
            </a:r>
          </a:p>
          <a:p>
            <a:pPr algn="just"/>
            <a:r>
              <a:rPr lang="fa-IR" b="1">
                <a:effectLst>
                  <a:outerShdw blurRad="38100" dist="38100" dir="2700000" algn="tl">
                    <a:srgbClr val="FFFFFF"/>
                  </a:outerShdw>
                </a:effectLst>
              </a:rPr>
              <a:t> گریز گسستی</a:t>
            </a:r>
          </a:p>
          <a:p>
            <a:pPr algn="just"/>
            <a:r>
              <a:rPr lang="fa-IR" b="1">
                <a:effectLst>
                  <a:outerShdw blurRad="38100" dist="38100" dir="2700000" algn="tl">
                    <a:srgbClr val="FFFFFF"/>
                  </a:outerShdw>
                </a:effectLst>
              </a:rPr>
              <a:t> هویت گسستی</a:t>
            </a:r>
          </a:p>
          <a:p>
            <a:pPr algn="just"/>
            <a:r>
              <a:rPr lang="fa-IR" b="1">
                <a:effectLst>
                  <a:outerShdw blurRad="38100" dist="38100" dir="2700000" algn="tl">
                    <a:srgbClr val="FFFFFF"/>
                  </a:outerShdw>
                </a:effectLst>
              </a:rPr>
              <a:t> دگرسان بینی خود .</a:t>
            </a:r>
            <a:r>
              <a:rPr lang="en-US"/>
              <a:t> </a:t>
            </a:r>
          </a:p>
        </p:txBody>
      </p:sp>
      <p:pic>
        <p:nvPicPr>
          <p:cNvPr id="6042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60422" name="Picture 6" descr="ab"/>
          <p:cNvPicPr>
            <a:picLocks noChangeAspect="1" noChangeArrowheads="1"/>
          </p:cNvPicPr>
          <p:nvPr/>
        </p:nvPicPr>
        <p:blipFill>
          <a:blip r:embed="rId3"/>
          <a:srcRect/>
          <a:stretch>
            <a:fillRect/>
          </a:stretch>
        </p:blipFill>
        <p:spPr bwMode="auto">
          <a:xfrm>
            <a:off x="395288" y="1628775"/>
            <a:ext cx="3605212" cy="4797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 calcmode="lin" valueType="num">
                                      <p:cBhvr additive="base">
                                        <p:cTn id="11"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41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anim calcmode="lin" valueType="num">
                                      <p:cBhvr additive="base">
                                        <p:cTn id="1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041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anim calcmode="lin" valueType="num">
                                      <p:cBhvr additive="base">
                                        <p:cTn id="19"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60422"/>
                                        </p:tgtEl>
                                        <p:attrNameLst>
                                          <p:attrName>style.visibility</p:attrName>
                                        </p:attrNameLst>
                                      </p:cBhvr>
                                      <p:to>
                                        <p:strVal val="visible"/>
                                      </p:to>
                                    </p:set>
                                    <p:anim calcmode="lin" valueType="num">
                                      <p:cBhvr>
                                        <p:cTn id="25" dur="5000" fill="hold"/>
                                        <p:tgtEl>
                                          <p:spTgt spid="60422"/>
                                        </p:tgtEl>
                                        <p:attrNameLst>
                                          <p:attrName>ppt_w</p:attrName>
                                        </p:attrNameLst>
                                      </p:cBhvr>
                                      <p:tavLst>
                                        <p:tav tm="0">
                                          <p:val>
                                            <p:fltVal val="0"/>
                                          </p:val>
                                        </p:tav>
                                        <p:tav tm="100000">
                                          <p:val>
                                            <p:strVal val="#ppt_w"/>
                                          </p:val>
                                        </p:tav>
                                      </p:tavLst>
                                    </p:anim>
                                    <p:anim calcmode="lin" valueType="num">
                                      <p:cBhvr>
                                        <p:cTn id="26" dur="5000" fill="hold"/>
                                        <p:tgtEl>
                                          <p:spTgt spid="60422"/>
                                        </p:tgtEl>
                                        <p:attrNameLst>
                                          <p:attrName>ppt_h</p:attrName>
                                        </p:attrNameLst>
                                      </p:cBhvr>
                                      <p:tavLst>
                                        <p:tav tm="0">
                                          <p:val>
                                            <p:fltVal val="0"/>
                                          </p:val>
                                        </p:tav>
                                        <p:tav tm="100000">
                                          <p:val>
                                            <p:strVal val="#ppt_h"/>
                                          </p:val>
                                        </p:tav>
                                      </p:tavLst>
                                    </p:anim>
                                    <p:animEffect transition="in" filter="fade">
                                      <p:cBhvr>
                                        <p:cTn id="27" dur="5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0">
          <a:gsLst>
            <a:gs pos="0">
              <a:srgbClr val="B9C5E5"/>
            </a:gs>
            <a:gs pos="50000">
              <a:srgbClr val="CCFFCC"/>
            </a:gs>
            <a:gs pos="100000">
              <a:srgbClr val="B9C5E5"/>
            </a:gs>
          </a:gsLst>
          <a:lin ang="2700000" scaled="1"/>
        </a:gra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92275" y="44450"/>
            <a:ext cx="6851650" cy="777875"/>
          </a:xfrm>
        </p:spPr>
        <p:txBody>
          <a:bodyPr/>
          <a:lstStyle/>
          <a:p>
            <a:r>
              <a:rPr lang="fa-IR" b="1">
                <a:solidFill>
                  <a:srgbClr val="FF0000"/>
                </a:solidFill>
                <a:effectLst>
                  <a:outerShdw blurRad="38100" dist="38100" dir="2700000" algn="tl">
                    <a:srgbClr val="000000"/>
                  </a:outerShdw>
                </a:effectLst>
              </a:rPr>
              <a:t>اختلالات جنسی و هویت جنسی</a:t>
            </a:r>
            <a:endParaRPr lang="en-US" b="1">
              <a:solidFill>
                <a:srgbClr val="FF0000"/>
              </a:solidFill>
              <a:effectLst>
                <a:outerShdw blurRad="38100" dist="38100" dir="2700000" algn="tl">
                  <a:srgbClr val="000000"/>
                </a:outerShdw>
              </a:effectLst>
            </a:endParaRPr>
          </a:p>
        </p:txBody>
      </p:sp>
      <p:sp>
        <p:nvSpPr>
          <p:cNvPr id="61443" name="Rectangle 3"/>
          <p:cNvSpPr>
            <a:spLocks noGrp="1" noChangeArrowheads="1"/>
          </p:cNvSpPr>
          <p:nvPr>
            <p:ph type="body" idx="1"/>
          </p:nvPr>
        </p:nvSpPr>
        <p:spPr>
          <a:xfrm>
            <a:off x="179388" y="765175"/>
            <a:ext cx="8820150" cy="3268663"/>
          </a:xfrm>
        </p:spPr>
        <p:txBody>
          <a:bodyPr/>
          <a:lstStyle/>
          <a:p>
            <a:pPr algn="just"/>
            <a:r>
              <a:rPr lang="fa-IR" b="1">
                <a:solidFill>
                  <a:schemeClr val="accent2"/>
                </a:solidFill>
              </a:rPr>
              <a:t>زیاده دوستیها</a:t>
            </a:r>
            <a:r>
              <a:rPr lang="fa-IR" b="1"/>
              <a:t> : منابع ارضای جنسی ( مثل عورت نمائی ، آزار دوستی ) از نوع نامعمول و غیر متعارف .</a:t>
            </a:r>
          </a:p>
          <a:p>
            <a:pPr algn="just"/>
            <a:r>
              <a:rPr lang="fa-IR" b="1">
                <a:solidFill>
                  <a:schemeClr val="accent2"/>
                </a:solidFill>
              </a:rPr>
              <a:t>بد کاری جنسی</a:t>
            </a:r>
            <a:r>
              <a:rPr lang="fa-IR" b="1"/>
              <a:t> : ناتوانی در حفظ نعوظ  ، انزال زودرس و  باز داری از اوج لذت جنسی .</a:t>
            </a:r>
            <a:r>
              <a:rPr lang="en-US"/>
              <a:t> </a:t>
            </a:r>
            <a:endParaRPr lang="fa-IR"/>
          </a:p>
          <a:p>
            <a:pPr algn="just"/>
            <a:r>
              <a:rPr lang="fa-IR" b="1">
                <a:solidFill>
                  <a:schemeClr val="accent2"/>
                </a:solidFill>
              </a:rPr>
              <a:t>هویت جنسی</a:t>
            </a:r>
            <a:r>
              <a:rPr lang="fa-IR" b="1"/>
              <a:t> : از جنسیت خود شدیداً ناراضی هستند و خودشان را عضوی از جنس مقابل می دانند.</a:t>
            </a:r>
            <a:r>
              <a:rPr lang="en-US"/>
              <a:t> </a:t>
            </a:r>
          </a:p>
        </p:txBody>
      </p:sp>
      <p:pic>
        <p:nvPicPr>
          <p:cNvPr id="6144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61445" name="Picture 5" descr="symbol"/>
          <p:cNvPicPr>
            <a:picLocks noChangeAspect="1" noChangeArrowheads="1"/>
          </p:cNvPicPr>
          <p:nvPr/>
        </p:nvPicPr>
        <p:blipFill>
          <a:blip r:embed="rId3"/>
          <a:srcRect/>
          <a:stretch>
            <a:fillRect/>
          </a:stretch>
        </p:blipFill>
        <p:spPr bwMode="auto">
          <a:xfrm>
            <a:off x="60325" y="3429000"/>
            <a:ext cx="2301875" cy="3357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heel(2)">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heel(2)">
                                      <p:cBhvr>
                                        <p:cTn id="12" dur="20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heel(2)">
                                      <p:cBhvr>
                                        <p:cTn id="17" dur="2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635375" y="188913"/>
            <a:ext cx="5051425" cy="863600"/>
          </a:xfrm>
          <a:solidFill>
            <a:srgbClr val="FF00FF"/>
          </a:solidFill>
        </p:spPr>
        <p:txBody>
          <a:bodyPr/>
          <a:lstStyle/>
          <a:p>
            <a:r>
              <a:rPr lang="fa-IR" b="1"/>
              <a:t>اختلالات خواب</a:t>
            </a:r>
            <a:endParaRPr lang="en-US" b="1"/>
          </a:p>
        </p:txBody>
      </p:sp>
      <p:sp>
        <p:nvSpPr>
          <p:cNvPr id="62467" name="Rectangle 3"/>
          <p:cNvSpPr>
            <a:spLocks noGrp="1" noChangeArrowheads="1"/>
          </p:cNvSpPr>
          <p:nvPr>
            <p:ph type="body" idx="1"/>
          </p:nvPr>
        </p:nvSpPr>
        <p:spPr>
          <a:xfrm>
            <a:off x="349250" y="1052513"/>
            <a:ext cx="8686800" cy="3052762"/>
          </a:xfrm>
        </p:spPr>
        <p:txBody>
          <a:bodyPr/>
          <a:lstStyle/>
          <a:p>
            <a:pPr algn="just"/>
            <a:r>
              <a:rPr lang="fa-IR" b="1">
                <a:effectLst>
                  <a:outerShdw blurRad="38100" dist="38100" dir="2700000" algn="tl">
                    <a:srgbClr val="C0C0C0"/>
                  </a:outerShdw>
                </a:effectLst>
              </a:rPr>
              <a:t>خواب پریشی: خواب از نظر میزان ، کیفیت ، زمانبندی به هم می ریزد.</a:t>
            </a:r>
          </a:p>
          <a:p>
            <a:pPr algn="just"/>
            <a:r>
              <a:rPr lang="fa-IR" b="1">
                <a:effectLst>
                  <a:outerShdw blurRad="38100" dist="38100" dir="2700000" algn="tl">
                    <a:srgbClr val="C0C0C0"/>
                  </a:outerShdw>
                </a:effectLst>
              </a:rPr>
              <a:t>بد خوابی : حوادثی غیر معمول رخ می دهد مثل=&gt; کابوس ، خوابگردی.</a:t>
            </a:r>
            <a:endParaRPr lang="en-US" b="1">
              <a:effectLst>
                <a:outerShdw blurRad="38100" dist="38100" dir="2700000" algn="tl">
                  <a:srgbClr val="C0C0C0"/>
                </a:outerShdw>
              </a:effectLst>
            </a:endParaRPr>
          </a:p>
        </p:txBody>
      </p:sp>
      <p:pic>
        <p:nvPicPr>
          <p:cNvPr id="62469"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pic>
        <p:nvPicPr>
          <p:cNvPr id="62470" name="Picture 6" descr="sleep-patterns-in-the-young-and-aged"/>
          <p:cNvPicPr>
            <a:picLocks noChangeAspect="1" noChangeArrowheads="1"/>
          </p:cNvPicPr>
          <p:nvPr/>
        </p:nvPicPr>
        <p:blipFill>
          <a:blip r:embed="rId3"/>
          <a:srcRect/>
          <a:stretch>
            <a:fillRect/>
          </a:stretch>
        </p:blipFill>
        <p:spPr bwMode="auto">
          <a:xfrm>
            <a:off x="34925" y="2781300"/>
            <a:ext cx="5257800" cy="4005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3000"/>
                                        <p:tgtEl>
                                          <p:spTgt spid="624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2467">
                                            <p:txEl>
                                              <p:pRg st="0" end="0"/>
                                            </p:txEl>
                                          </p:spTgt>
                                        </p:tgtEl>
                                        <p:attrNameLst>
                                          <p:attrName>style.visibility</p:attrName>
                                        </p:attrNameLst>
                                      </p:cBhvr>
                                      <p:to>
                                        <p:strVal val="visible"/>
                                      </p:to>
                                    </p:set>
                                    <p:animEffect transition="in" filter="dissolve">
                                      <p:cBhvr>
                                        <p:cTn id="10" dur="3000"/>
                                        <p:tgtEl>
                                          <p:spTgt spid="624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Effect transition="in" filter="dissolve">
                                      <p:cBhvr>
                                        <p:cTn id="15" dur="30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476375" y="115888"/>
            <a:ext cx="6418263" cy="922337"/>
          </a:xfrm>
          <a:solidFill>
            <a:srgbClr val="FF00FF"/>
          </a:solidFill>
        </p:spPr>
        <p:txBody>
          <a:bodyPr/>
          <a:lstStyle/>
          <a:p>
            <a:r>
              <a:rPr lang="fa-IR" b="1"/>
              <a:t>اختلالات خوردن </a:t>
            </a:r>
            <a:endParaRPr lang="en-US"/>
          </a:p>
        </p:txBody>
      </p:sp>
      <p:sp>
        <p:nvSpPr>
          <p:cNvPr id="63491" name="Rectangle 3"/>
          <p:cNvSpPr>
            <a:spLocks noGrp="1" noChangeArrowheads="1"/>
          </p:cNvSpPr>
          <p:nvPr>
            <p:ph type="body" idx="1"/>
          </p:nvPr>
        </p:nvSpPr>
        <p:spPr>
          <a:xfrm>
            <a:off x="277813" y="1125538"/>
            <a:ext cx="8686800" cy="3816350"/>
          </a:xfrm>
        </p:spPr>
        <p:txBody>
          <a:bodyPr/>
          <a:lstStyle/>
          <a:p>
            <a:pPr algn="just"/>
            <a:r>
              <a:rPr lang="fa-IR" b="1"/>
              <a:t>بی اشتهایی عصبی:شخص به خاطر ترس شدید از فربه شدن و  افزایش وزن  از خوردن امتناع می کند.</a:t>
            </a:r>
          </a:p>
          <a:p>
            <a:pPr algn="just"/>
            <a:r>
              <a:rPr lang="fa-IR" b="1"/>
              <a:t>پر اشتهایی عصبی( جوع):دوره های مکرر پر خوری همراه با تهوع، خود القایی، استفاده از ملین ها .</a:t>
            </a:r>
            <a:endParaRPr lang="en-US" b="1"/>
          </a:p>
        </p:txBody>
      </p:sp>
      <p:pic>
        <p:nvPicPr>
          <p:cNvPr id="63493"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50000">
              <a:srgbClr val="99CCFF"/>
            </a:gs>
            <a:gs pos="100000">
              <a:srgbClr val="CCFFCC"/>
            </a:gs>
          </a:gsLst>
          <a:lin ang="18900000" scaled="1"/>
        </a:gradFill>
        <a:effectLst/>
      </p:bgPr>
    </p:bg>
    <p:spTree>
      <p:nvGrpSpPr>
        <p:cNvPr id="1" name=""/>
        <p:cNvGrpSpPr/>
        <p:nvPr/>
      </p:nvGrpSpPr>
      <p:grpSpPr>
        <a:xfrm>
          <a:off x="0" y="0"/>
          <a:ext cx="0" cy="0"/>
          <a:chOff x="0" y="0"/>
          <a:chExt cx="0" cy="0"/>
        </a:xfrm>
      </p:grpSpPr>
      <p:pic>
        <p:nvPicPr>
          <p:cNvPr id="64520" name="Picture 8" descr="ea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468313" y="981075"/>
            <a:ext cx="8218487" cy="2447925"/>
          </a:xfrm>
        </p:spPr>
        <p:txBody>
          <a:bodyPr/>
          <a:lstStyle/>
          <a:p>
            <a:pPr algn="justLow"/>
            <a:r>
              <a:rPr lang="fa-IR" b="1">
                <a:solidFill>
                  <a:schemeClr val="folHlink"/>
                </a:solidFill>
              </a:rPr>
              <a:t>- </a:t>
            </a:r>
            <a:r>
              <a:rPr lang="fa-IR" b="1">
                <a:solidFill>
                  <a:schemeClr val="folHlink"/>
                </a:solidFill>
                <a:effectLst>
                  <a:outerShdw blurRad="38100" dist="38100" dir="2700000" algn="tl">
                    <a:srgbClr val="000000"/>
                  </a:outerShdw>
                </a:effectLst>
              </a:rPr>
              <a:t>پریشانی شخصی : خود فرد احساس درد، ناراحتی و رنجش کند. </a:t>
            </a:r>
          </a:p>
          <a:p>
            <a:pPr algn="justLow"/>
            <a:r>
              <a:rPr lang="fa-IR" b="1">
                <a:solidFill>
                  <a:srgbClr val="FFFF00"/>
                </a:solidFill>
                <a:effectLst>
                  <a:outerShdw blurRad="38100" dist="38100" dir="2700000" algn="tl">
                    <a:srgbClr val="000000"/>
                  </a:outerShdw>
                </a:effectLst>
              </a:rPr>
              <a:t>ایراد=&gt;</a:t>
            </a:r>
            <a:r>
              <a:rPr lang="fa-IR" b="1">
                <a:solidFill>
                  <a:schemeClr val="folHlink"/>
                </a:solidFill>
                <a:effectLst>
                  <a:outerShdw blurRad="38100" dist="38100" dir="2700000" algn="tl">
                    <a:srgbClr val="000000"/>
                  </a:outerShdw>
                </a:effectLst>
              </a:rPr>
              <a:t> افراد جامعه ستیز علی رغم نا بهنجاری، پریشانی شخصی ندارند. </a:t>
            </a:r>
          </a:p>
          <a:p>
            <a:endParaRPr lang="en-US">
              <a:solidFill>
                <a:schemeClr val="folHlink"/>
              </a:solidFill>
              <a:effectLst>
                <a:outerShdw blurRad="38100" dist="38100" dir="2700000" algn="tl">
                  <a:srgbClr val="000000"/>
                </a:outerShdw>
              </a:effectLst>
            </a:endParaRPr>
          </a:p>
        </p:txBody>
      </p:sp>
      <p:pic>
        <p:nvPicPr>
          <p:cNvPr id="18842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p:cTn id="7" dur="3000" fill="hold"/>
                                        <p:tgtEl>
                                          <p:spTgt spid="188419">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188419">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1884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8419">
                                            <p:txEl>
                                              <p:pRg st="1" end="1"/>
                                            </p:txEl>
                                          </p:spTgt>
                                        </p:tgtEl>
                                        <p:attrNameLst>
                                          <p:attrName>style.visibility</p:attrName>
                                        </p:attrNameLst>
                                      </p:cBhvr>
                                      <p:to>
                                        <p:strVal val="visible"/>
                                      </p:to>
                                    </p:set>
                                    <p:anim calcmode="lin" valueType="num">
                                      <p:cBhvr>
                                        <p:cTn id="14" dur="3000" fill="hold"/>
                                        <p:tgtEl>
                                          <p:spTgt spid="188419">
                                            <p:txEl>
                                              <p:pRg st="1" end="1"/>
                                            </p:txEl>
                                          </p:spTgt>
                                        </p:tgtEl>
                                        <p:attrNameLst>
                                          <p:attrName>ppt_w</p:attrName>
                                        </p:attrNameLst>
                                      </p:cBhvr>
                                      <p:tavLst>
                                        <p:tav tm="0">
                                          <p:val>
                                            <p:strVal val="#ppt_w*0.70"/>
                                          </p:val>
                                        </p:tav>
                                        <p:tav tm="100000">
                                          <p:val>
                                            <p:strVal val="#ppt_w"/>
                                          </p:val>
                                        </p:tav>
                                      </p:tavLst>
                                    </p:anim>
                                    <p:anim calcmode="lin" valueType="num">
                                      <p:cBhvr>
                                        <p:cTn id="15" dur="3000" fill="hold"/>
                                        <p:tgtEl>
                                          <p:spTgt spid="188419">
                                            <p:txEl>
                                              <p:pRg st="1" end="1"/>
                                            </p:txEl>
                                          </p:spTgt>
                                        </p:tgtEl>
                                        <p:attrNameLst>
                                          <p:attrName>ppt_h</p:attrName>
                                        </p:attrNameLst>
                                      </p:cBhvr>
                                      <p:tavLst>
                                        <p:tav tm="0">
                                          <p:val>
                                            <p:strVal val="#ppt_h"/>
                                          </p:val>
                                        </p:tav>
                                        <p:tav tm="100000">
                                          <p:val>
                                            <p:strVal val="#ppt_h"/>
                                          </p:val>
                                        </p:tav>
                                      </p:tavLst>
                                    </p:anim>
                                    <p:animEffect transition="in" filter="fade">
                                      <p:cBhvr>
                                        <p:cTn id="16" dur="3000"/>
                                        <p:tgtEl>
                                          <p:spTgt spid="188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277813" y="2032000"/>
            <a:ext cx="8686800" cy="1973263"/>
          </a:xfrm>
        </p:spPr>
        <p:txBody>
          <a:bodyPr/>
          <a:lstStyle/>
          <a:p>
            <a:pPr algn="just">
              <a:lnSpc>
                <a:spcPct val="90000"/>
              </a:lnSpc>
            </a:pPr>
            <a:r>
              <a:rPr lang="fa-IR" b="1">
                <a:solidFill>
                  <a:srgbClr val="FF0000"/>
                </a:solidFill>
              </a:rPr>
              <a:t>اختلال انفجاری متناوب :</a:t>
            </a:r>
            <a:r>
              <a:rPr lang="fa-IR" b="1"/>
              <a:t> دوره  هایی از رفتار خشونت باروجود دارد که منجر به آسیب دبدن دیگران می شود .</a:t>
            </a:r>
          </a:p>
          <a:p>
            <a:pPr algn="just">
              <a:lnSpc>
                <a:spcPct val="90000"/>
              </a:lnSpc>
            </a:pPr>
            <a:r>
              <a:rPr lang="fa-IR" b="1">
                <a:solidFill>
                  <a:srgbClr val="FF0000"/>
                </a:solidFill>
              </a:rPr>
              <a:t>جنون دزدی( دزدی بیمار گون ) :</a:t>
            </a:r>
            <a:r>
              <a:rPr lang="fa-IR" b="1"/>
              <a:t> شخص دزدی می کند اما نه بخاطر ارزشهای مادی .</a:t>
            </a:r>
          </a:p>
        </p:txBody>
      </p:sp>
      <p:sp>
        <p:nvSpPr>
          <p:cNvPr id="65542" name="Rectangle 6"/>
          <p:cNvSpPr>
            <a:spLocks noGrp="1" noChangeArrowheads="1"/>
          </p:cNvSpPr>
          <p:nvPr>
            <p:ph type="title"/>
          </p:nvPr>
        </p:nvSpPr>
        <p:spPr>
          <a:xfrm>
            <a:off x="4140200" y="706438"/>
            <a:ext cx="4402138" cy="706437"/>
          </a:xfrm>
          <a:noFill/>
          <a:ln/>
        </p:spPr>
        <p:txBody>
          <a:bodyPr/>
          <a:lstStyle/>
          <a:p>
            <a:r>
              <a:rPr lang="fa-IR" b="1">
                <a:solidFill>
                  <a:srgbClr val="FFFF00"/>
                </a:solidFill>
              </a:rPr>
              <a:t>اختلالات مهارتکانه :</a:t>
            </a:r>
            <a:r>
              <a:rPr lang="en-US">
                <a:solidFill>
                  <a:srgbClr val="FFFF00"/>
                </a:solidFill>
              </a:rPr>
              <a:t> </a:t>
            </a:r>
          </a:p>
        </p:txBody>
      </p:sp>
      <p:pic>
        <p:nvPicPr>
          <p:cNvPr id="65543" name="Picture 7"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heel(4)">
                                      <p:cBhvr>
                                        <p:cTn id="7" dur="20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heel(4)">
                                      <p:cBhvr>
                                        <p:cTn id="12" dur="20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277813" y="1600200"/>
            <a:ext cx="8686800" cy="4781550"/>
          </a:xfrm>
        </p:spPr>
        <p:txBody>
          <a:bodyPr/>
          <a:lstStyle/>
          <a:p>
            <a:pPr algn="just"/>
            <a:r>
              <a:rPr lang="fa-IR" b="1">
                <a:solidFill>
                  <a:srgbClr val="FF0000"/>
                </a:solidFill>
              </a:rPr>
              <a:t>جنون اتش افروزی:</a:t>
            </a:r>
            <a:r>
              <a:rPr lang="fa-IR" b="1"/>
              <a:t>فردعمداً تولید حریق می کند و از آن لذت می برد.</a:t>
            </a:r>
          </a:p>
          <a:p>
            <a:pPr algn="just"/>
            <a:r>
              <a:rPr lang="fa-IR" b="1">
                <a:solidFill>
                  <a:srgbClr val="FF0000"/>
                </a:solidFill>
              </a:rPr>
              <a:t>قمار بیمار گون :</a:t>
            </a:r>
            <a:r>
              <a:rPr lang="fa-IR" b="1"/>
              <a:t> فرد نسبت به قمار اشتغال ذهنی دارد  و نمی تواند جلوی خود را بگیرد.</a:t>
            </a:r>
          </a:p>
          <a:p>
            <a:pPr algn="just"/>
            <a:r>
              <a:rPr lang="fa-IR" b="1">
                <a:solidFill>
                  <a:srgbClr val="FF0000"/>
                </a:solidFill>
              </a:rPr>
              <a:t>وسواس موکندن :</a:t>
            </a:r>
            <a:r>
              <a:rPr lang="fa-IR" b="1"/>
              <a:t> شخص نمی تواند در برابر میل کندن موهای خود مقاومت کند.</a:t>
            </a:r>
            <a:endParaRPr lang="en-US" b="1"/>
          </a:p>
        </p:txBody>
      </p:sp>
      <p:sp>
        <p:nvSpPr>
          <p:cNvPr id="203779" name="Rectangle 3"/>
          <p:cNvSpPr>
            <a:spLocks noGrp="1" noChangeArrowheads="1"/>
          </p:cNvSpPr>
          <p:nvPr>
            <p:ph type="title"/>
          </p:nvPr>
        </p:nvSpPr>
        <p:spPr>
          <a:xfrm>
            <a:off x="4284663" y="274638"/>
            <a:ext cx="4402137" cy="706437"/>
          </a:xfrm>
          <a:noFill/>
          <a:ln/>
        </p:spPr>
        <p:txBody>
          <a:bodyPr/>
          <a:lstStyle/>
          <a:p>
            <a:r>
              <a:rPr lang="fa-IR" b="1">
                <a:solidFill>
                  <a:srgbClr val="FF0000"/>
                </a:solidFill>
              </a:rPr>
              <a:t>اختلالات مهارتکانه :</a:t>
            </a:r>
            <a:r>
              <a:rPr lang="en-US">
                <a:solidFill>
                  <a:srgbClr val="FF0000"/>
                </a:solidFill>
              </a:rPr>
              <a:t> </a:t>
            </a:r>
          </a:p>
        </p:txBody>
      </p:sp>
      <p:pic>
        <p:nvPicPr>
          <p:cNvPr id="203780"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Effect transition="in" filter="wheel(4)">
                                      <p:cBhvr>
                                        <p:cTn id="7" dur="2000"/>
                                        <p:tgtEl>
                                          <p:spTgt spid="2037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03778">
                                            <p:txEl>
                                              <p:pRg st="1" end="1"/>
                                            </p:txEl>
                                          </p:spTgt>
                                        </p:tgtEl>
                                        <p:attrNameLst>
                                          <p:attrName>style.visibility</p:attrName>
                                        </p:attrNameLst>
                                      </p:cBhvr>
                                      <p:to>
                                        <p:strVal val="visible"/>
                                      </p:to>
                                    </p:set>
                                    <p:animEffect transition="in" filter="wheel(4)">
                                      <p:cBhvr>
                                        <p:cTn id="12" dur="2000"/>
                                        <p:tgtEl>
                                          <p:spTgt spid="2037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03778">
                                            <p:txEl>
                                              <p:pRg st="2" end="2"/>
                                            </p:txEl>
                                          </p:spTgt>
                                        </p:tgtEl>
                                        <p:attrNameLst>
                                          <p:attrName>style.visibility</p:attrName>
                                        </p:attrNameLst>
                                      </p:cBhvr>
                                      <p:to>
                                        <p:strVal val="visible"/>
                                      </p:to>
                                    </p:set>
                                    <p:animEffect transition="in" filter="wheel(4)">
                                      <p:cBhvr>
                                        <p:cTn id="17" dur="2000"/>
                                        <p:tgtEl>
                                          <p:spTgt spid="2037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rgbClr val="00FF99"/>
            </a:gs>
            <a:gs pos="100000">
              <a:schemeClr val="hlink"/>
            </a:gs>
          </a:gsLst>
          <a:lin ang="2700000" scaled="1"/>
        </a:gra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348038" y="274638"/>
            <a:ext cx="5338762" cy="1143000"/>
          </a:xfrm>
        </p:spPr>
        <p:txBody>
          <a:bodyPr/>
          <a:lstStyle/>
          <a:p>
            <a:pPr algn="r"/>
            <a:r>
              <a:rPr lang="fa-IR" b="1"/>
              <a:t>اختلال های شخصیت</a:t>
            </a:r>
            <a:r>
              <a:rPr lang="en-US"/>
              <a:t> </a:t>
            </a:r>
          </a:p>
        </p:txBody>
      </p:sp>
      <p:pic>
        <p:nvPicPr>
          <p:cNvPr id="66564"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66565" name="Rectangle 5"/>
          <p:cNvSpPr>
            <a:spLocks noChangeArrowheads="1"/>
          </p:cNvSpPr>
          <p:nvPr/>
        </p:nvSpPr>
        <p:spPr bwMode="auto">
          <a:xfrm>
            <a:off x="3419475" y="1844675"/>
            <a:ext cx="5338763" cy="1143000"/>
          </a:xfrm>
          <a:prstGeom prst="rect">
            <a:avLst/>
          </a:prstGeom>
          <a:noFill/>
          <a:ln w="9525">
            <a:noFill/>
            <a:miter lim="800000"/>
            <a:headEnd/>
            <a:tailEnd/>
          </a:ln>
          <a:effectLst/>
        </p:spPr>
        <p:txBody>
          <a:bodyPr anchor="ctr"/>
          <a:lstStyle/>
          <a:p>
            <a:r>
              <a:rPr lang="fa-IR" sz="4400">
                <a:solidFill>
                  <a:schemeClr val="tx2"/>
                </a:solidFill>
              </a:rPr>
              <a:t>اختلالا ت شناختی</a:t>
            </a:r>
            <a:r>
              <a:rPr lang="fa-IR" sz="4400" b="0">
                <a:solidFill>
                  <a:schemeClr val="tx2"/>
                </a:solidFill>
              </a:rPr>
              <a:t> </a:t>
            </a:r>
            <a:endParaRPr lang="en-US" sz="4400" b="0">
              <a:solidFill>
                <a:schemeClr val="tx2"/>
              </a:solidFill>
            </a:endParaRPr>
          </a:p>
        </p:txBody>
      </p:sp>
      <p:sp>
        <p:nvSpPr>
          <p:cNvPr id="66566" name="Rectangle 6"/>
          <p:cNvSpPr>
            <a:spLocks noChangeArrowheads="1"/>
          </p:cNvSpPr>
          <p:nvPr/>
        </p:nvSpPr>
        <p:spPr bwMode="auto">
          <a:xfrm>
            <a:off x="250825" y="4005263"/>
            <a:ext cx="8651875" cy="1143000"/>
          </a:xfrm>
          <a:prstGeom prst="rect">
            <a:avLst/>
          </a:prstGeom>
          <a:noFill/>
          <a:ln w="9525">
            <a:noFill/>
            <a:miter lim="800000"/>
            <a:headEnd/>
            <a:tailEnd/>
          </a:ln>
          <a:effectLst/>
        </p:spPr>
        <p:txBody>
          <a:bodyPr anchor="ctr"/>
          <a:lstStyle/>
          <a:p>
            <a:endParaRPr lang="en-US" sz="4400" b="0">
              <a:solidFill>
                <a:schemeClr val="tx2"/>
              </a:solidFill>
            </a:endParaRPr>
          </a:p>
        </p:txBody>
      </p:sp>
      <p:sp>
        <p:nvSpPr>
          <p:cNvPr id="66567" name="Rectangle 7"/>
          <p:cNvSpPr>
            <a:spLocks noChangeArrowheads="1"/>
          </p:cNvSpPr>
          <p:nvPr/>
        </p:nvSpPr>
        <p:spPr bwMode="auto">
          <a:xfrm>
            <a:off x="3419475" y="3933825"/>
            <a:ext cx="5338763" cy="1143000"/>
          </a:xfrm>
          <a:prstGeom prst="rect">
            <a:avLst/>
          </a:prstGeom>
          <a:noFill/>
          <a:ln w="9525">
            <a:noFill/>
            <a:miter lim="800000"/>
            <a:headEnd/>
            <a:tailEnd/>
          </a:ln>
          <a:effectLst/>
        </p:spPr>
        <p:txBody>
          <a:bodyPr anchor="ctr"/>
          <a:lstStyle/>
          <a:p>
            <a:endParaRPr lang="en-US" sz="4400" b="0">
              <a:solidFill>
                <a:schemeClr val="tx2"/>
              </a:solidFill>
            </a:endParaRPr>
          </a:p>
        </p:txBody>
      </p:sp>
      <p:sp>
        <p:nvSpPr>
          <p:cNvPr id="66568" name="Rectangle 8"/>
          <p:cNvSpPr>
            <a:spLocks noChangeArrowheads="1"/>
          </p:cNvSpPr>
          <p:nvPr/>
        </p:nvSpPr>
        <p:spPr bwMode="auto">
          <a:xfrm>
            <a:off x="250825" y="3573463"/>
            <a:ext cx="8651875" cy="2016125"/>
          </a:xfrm>
          <a:prstGeom prst="rect">
            <a:avLst/>
          </a:prstGeom>
          <a:noFill/>
          <a:ln w="9525">
            <a:noFill/>
            <a:miter lim="800000"/>
            <a:headEnd/>
            <a:tailEnd/>
          </a:ln>
          <a:effectLst/>
        </p:spPr>
        <p:txBody>
          <a:bodyPr anchor="ctr"/>
          <a:lstStyle/>
          <a:p>
            <a:pPr algn="just"/>
            <a:r>
              <a:rPr lang="fa-IR" sz="3600">
                <a:solidFill>
                  <a:schemeClr val="tx2"/>
                </a:solidFill>
                <a:effectLst>
                  <a:outerShdw blurRad="38100" dist="38100" dir="2700000" algn="tl">
                    <a:srgbClr val="FFFFFF"/>
                  </a:outerShdw>
                </a:effectLst>
              </a:rPr>
              <a:t>ارزش طبقه بندی:</a:t>
            </a:r>
            <a:r>
              <a:rPr lang="fa-IR" sz="3600" b="0">
                <a:solidFill>
                  <a:schemeClr val="tx2"/>
                </a:solidFill>
                <a:effectLst>
                  <a:outerShdw blurRad="38100" dist="38100" dir="2700000" algn="tl">
                    <a:srgbClr val="FFFFFF"/>
                  </a:outerShdw>
                </a:effectLst>
              </a:rPr>
              <a:t> طبقه بندی به تشخیص،علت شناسی و درمان صحیح و مناسب کمک زیادی می کند. </a:t>
            </a:r>
            <a:endParaRPr lang="en-US" sz="3600" b="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6565"/>
                                        </p:tgtEl>
                                        <p:attrNameLst>
                                          <p:attrName>style.visibility</p:attrName>
                                        </p:attrNameLst>
                                      </p:cBhvr>
                                      <p:to>
                                        <p:strVal val="visible"/>
                                      </p:to>
                                    </p:set>
                                    <p:anim calcmode="lin" valueType="num">
                                      <p:cBhvr>
                                        <p:cTn id="7" dur="500" fill="hold"/>
                                        <p:tgtEl>
                                          <p:spTgt spid="6656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565"/>
                                        </p:tgtEl>
                                        <p:attrNameLst>
                                          <p:attrName>ppt_y</p:attrName>
                                        </p:attrNameLst>
                                      </p:cBhvr>
                                      <p:tavLst>
                                        <p:tav tm="0">
                                          <p:val>
                                            <p:strVal val="#ppt_y"/>
                                          </p:val>
                                        </p:tav>
                                        <p:tav tm="100000">
                                          <p:val>
                                            <p:strVal val="#ppt_y"/>
                                          </p:val>
                                        </p:tav>
                                      </p:tavLst>
                                    </p:anim>
                                    <p:anim calcmode="lin" valueType="num">
                                      <p:cBhvr>
                                        <p:cTn id="9" dur="500" fill="hold"/>
                                        <p:tgtEl>
                                          <p:spTgt spid="6656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56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56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2" fill="hold" grpId="0" nodeType="clickEffect">
                                  <p:stCondLst>
                                    <p:cond delay="0"/>
                                  </p:stCondLst>
                                  <p:childTnLst>
                                    <p:set>
                                      <p:cBhvr>
                                        <p:cTn id="15" dur="1" fill="hold">
                                          <p:stCondLst>
                                            <p:cond delay="0"/>
                                          </p:stCondLst>
                                        </p:cTn>
                                        <p:tgtEl>
                                          <p:spTgt spid="66568"/>
                                        </p:tgtEl>
                                        <p:attrNameLst>
                                          <p:attrName>style.visibility</p:attrName>
                                        </p:attrNameLst>
                                      </p:cBhvr>
                                      <p:to>
                                        <p:strVal val="visible"/>
                                      </p:to>
                                    </p:set>
                                    <p:anim calcmode="lin" valueType="num">
                                      <p:cBhvr>
                                        <p:cTn id="16" dur="500" fill="hold"/>
                                        <p:tgtEl>
                                          <p:spTgt spid="66568"/>
                                        </p:tgtEl>
                                        <p:attrNameLst>
                                          <p:attrName>ppt_w</p:attrName>
                                        </p:attrNameLst>
                                      </p:cBhvr>
                                      <p:tavLst>
                                        <p:tav tm="0">
                                          <p:val>
                                            <p:strVal val="4*#ppt_w"/>
                                          </p:val>
                                        </p:tav>
                                        <p:tav tm="100000">
                                          <p:val>
                                            <p:strVal val="#ppt_w"/>
                                          </p:val>
                                        </p:tav>
                                      </p:tavLst>
                                    </p:anim>
                                    <p:anim calcmode="lin" valueType="num">
                                      <p:cBhvr>
                                        <p:cTn id="17" dur="500" fill="hold"/>
                                        <p:tgtEl>
                                          <p:spTgt spid="6656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68"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CCFFCC"/>
            </a:gs>
            <a:gs pos="100000">
              <a:srgbClr val="FF0000"/>
            </a:gs>
          </a:gsLst>
          <a:lin ang="18900000" scaled="1"/>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96925"/>
          </a:xfrm>
        </p:spPr>
        <p:txBody>
          <a:bodyPr/>
          <a:lstStyle/>
          <a:p>
            <a:pPr algn="r"/>
            <a:r>
              <a:rPr lang="fa-IR" b="1"/>
              <a:t>سنگ بنای نظام تشخیصی =&gt; پایایی</a:t>
            </a:r>
            <a:endParaRPr lang="en-US" b="1"/>
          </a:p>
        </p:txBody>
      </p:sp>
      <p:sp>
        <p:nvSpPr>
          <p:cNvPr id="67587" name="Rectangle 3"/>
          <p:cNvSpPr>
            <a:spLocks noGrp="1" noChangeArrowheads="1"/>
          </p:cNvSpPr>
          <p:nvPr>
            <p:ph type="body" idx="1"/>
          </p:nvPr>
        </p:nvSpPr>
        <p:spPr>
          <a:xfrm>
            <a:off x="0" y="1412875"/>
            <a:ext cx="8686800" cy="2808288"/>
          </a:xfrm>
        </p:spPr>
        <p:txBody>
          <a:bodyPr/>
          <a:lstStyle/>
          <a:p>
            <a:pPr algn="just"/>
            <a:r>
              <a:rPr lang="fa-IR" b="1">
                <a:effectLst>
                  <a:outerShdw blurRad="38100" dist="38100" dir="2700000" algn="tl">
                    <a:srgbClr val="FFFFFF"/>
                  </a:outerShdw>
                </a:effectLst>
              </a:rPr>
              <a:t>مثال ابزار ناپایا ( فاقد پایایی) =&gt; خط کش انعطاف پذیر و لاستیکی که طول آن در هر بار استفاده تغییر می کند .</a:t>
            </a:r>
          </a:p>
          <a:p>
            <a:pPr algn="just"/>
            <a:r>
              <a:rPr lang="fa-IR" b="1">
                <a:solidFill>
                  <a:schemeClr val="accent2"/>
                </a:solidFill>
                <a:effectLst>
                  <a:outerShdw blurRad="38100" dist="38100" dir="2700000" algn="tl">
                    <a:srgbClr val="000000"/>
                  </a:outerShdw>
                </a:effectLst>
              </a:rPr>
              <a:t>مثال پایا=&gt; خط کش چوبی یا فلزی استاندارد ، نتایج همسانی بدست می دهد.</a:t>
            </a:r>
            <a:r>
              <a:rPr lang="en-US" b="1">
                <a:solidFill>
                  <a:schemeClr val="accent2"/>
                </a:solidFill>
                <a:effectLst>
                  <a:outerShdw blurRad="38100" dist="38100" dir="2700000" algn="tl">
                    <a:srgbClr val="000000"/>
                  </a:outerShdw>
                </a:effectLst>
              </a:rPr>
              <a:t> </a:t>
            </a:r>
          </a:p>
        </p:txBody>
      </p:sp>
      <p:pic>
        <p:nvPicPr>
          <p:cNvPr id="6758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67589" name="Rectangle 5"/>
          <p:cNvSpPr>
            <a:spLocks noChangeArrowheads="1"/>
          </p:cNvSpPr>
          <p:nvPr/>
        </p:nvSpPr>
        <p:spPr bwMode="auto">
          <a:xfrm>
            <a:off x="0" y="3789363"/>
            <a:ext cx="8686800" cy="1511300"/>
          </a:xfrm>
          <a:prstGeom prst="rect">
            <a:avLst/>
          </a:prstGeom>
          <a:noFill/>
          <a:ln w="9525">
            <a:noFill/>
            <a:miter lim="800000"/>
            <a:headEnd/>
            <a:tailEnd/>
          </a:ln>
          <a:effectLst/>
        </p:spPr>
        <p:txBody>
          <a:bodyPr/>
          <a:lstStyle/>
          <a:p>
            <a:pPr marL="342900" indent="-342900" algn="just">
              <a:spcBef>
                <a:spcPct val="20000"/>
              </a:spcBef>
              <a:buFontTx/>
              <a:buChar char="•"/>
            </a:pPr>
            <a:r>
              <a:rPr lang="fa-IR" sz="3200">
                <a:effectLst>
                  <a:outerShdw blurRad="38100" dist="38100" dir="2700000" algn="tl">
                    <a:srgbClr val="FFFFFF"/>
                  </a:outerShdw>
                </a:effectLst>
              </a:rPr>
              <a:t>اولین ملاک برای قضاوت در مورد هر نوع نظام طبقه بندی ، پایایی است.</a:t>
            </a:r>
            <a:endParaRPr lang="en-US" sz="320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down)">
                                      <p:cBhvr>
                                        <p:cTn id="7" dur="2000"/>
                                        <p:tgtEl>
                                          <p:spTgt spid="6758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wipe(down)">
                                      <p:cBhvr>
                                        <p:cTn id="10" dur="2000"/>
                                        <p:tgtEl>
                                          <p:spTgt spid="6758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7589">
                                            <p:txEl>
                                              <p:pRg st="0" end="0"/>
                                            </p:txEl>
                                          </p:spTgt>
                                        </p:tgtEl>
                                        <p:attrNameLst>
                                          <p:attrName>style.visibility</p:attrName>
                                        </p:attrNameLst>
                                      </p:cBhvr>
                                      <p:to>
                                        <p:strVal val="visible"/>
                                      </p:to>
                                    </p:set>
                                    <p:animEffect transition="in" filter="wipe(down)">
                                      <p:cBhvr>
                                        <p:cTn id="13" dur="2000"/>
                                        <p:tgtEl>
                                          <p:spTgt spid="675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8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68538" y="1062038"/>
            <a:ext cx="3970337" cy="1143000"/>
          </a:xfrm>
        </p:spPr>
        <p:txBody>
          <a:bodyPr/>
          <a:lstStyle/>
          <a:p>
            <a:r>
              <a:rPr lang="fa-IR" b="1"/>
              <a:t>اعتبار سازه</a:t>
            </a:r>
            <a:r>
              <a:rPr lang="fa-IR"/>
              <a:t> </a:t>
            </a:r>
            <a:endParaRPr lang="en-US"/>
          </a:p>
        </p:txBody>
      </p:sp>
      <p:sp>
        <p:nvSpPr>
          <p:cNvPr id="68611" name="Rectangle 3"/>
          <p:cNvSpPr>
            <a:spLocks noGrp="1" noChangeArrowheads="1"/>
          </p:cNvSpPr>
          <p:nvPr>
            <p:ph type="body" idx="1"/>
          </p:nvPr>
        </p:nvSpPr>
        <p:spPr>
          <a:xfrm>
            <a:off x="323850" y="2636838"/>
            <a:ext cx="8229600" cy="1800225"/>
          </a:xfrm>
        </p:spPr>
        <p:txBody>
          <a:bodyPr/>
          <a:lstStyle/>
          <a:p>
            <a:pPr algn="just"/>
            <a:r>
              <a:rPr lang="fa-IR"/>
              <a:t>به تشخیص </a:t>
            </a:r>
            <a:r>
              <a:rPr lang="en-US"/>
              <a:t>DSM</a:t>
            </a:r>
            <a:r>
              <a:rPr lang="fa-IR"/>
              <a:t> </a:t>
            </a:r>
            <a:r>
              <a:rPr lang="fa-IR" b="1"/>
              <a:t>سازه گفته می شود زیرا آنها پدیده هایی استنباطی هستند نه اثبات شده مثال=&gt; تشخیص</a:t>
            </a:r>
            <a:r>
              <a:rPr lang="en-US"/>
              <a:t> </a:t>
            </a:r>
            <a:r>
              <a:rPr lang="fa-IR" b="1"/>
              <a:t>اسکیزو فرنی  همان وضعیتی را ندارد که دیابت دارد.</a:t>
            </a:r>
            <a:endParaRPr lang="en-US" b="1"/>
          </a:p>
        </p:txBody>
      </p:sp>
      <p:pic>
        <p:nvPicPr>
          <p:cNvPr id="68614" name="Picture 6"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250825" y="1989138"/>
            <a:ext cx="8697913" cy="1800225"/>
          </a:xfrm>
          <a:prstGeom prst="rect">
            <a:avLst/>
          </a:prstGeom>
          <a:noFill/>
          <a:ln w="9525">
            <a:noFill/>
            <a:miter lim="800000"/>
            <a:headEnd/>
            <a:tailEnd/>
          </a:ln>
          <a:effectLst/>
        </p:spPr>
        <p:txBody>
          <a:bodyPr/>
          <a:lstStyle/>
          <a:p>
            <a:pPr marL="342900" indent="-342900" algn="just">
              <a:spcBef>
                <a:spcPct val="20000"/>
              </a:spcBef>
              <a:buFontTx/>
              <a:buChar char="•"/>
            </a:pPr>
            <a:r>
              <a:rPr lang="fa-IR" sz="3200">
                <a:solidFill>
                  <a:srgbClr val="0000FF"/>
                </a:solidFill>
              </a:rPr>
              <a:t>دلگرم کننده ترین موضوع در مورد</a:t>
            </a:r>
            <a:r>
              <a:rPr lang="fa-IR" sz="3200" b="0">
                <a:solidFill>
                  <a:srgbClr val="0000FF"/>
                </a:solidFill>
              </a:rPr>
              <a:t> </a:t>
            </a:r>
            <a:r>
              <a:rPr lang="en-US" sz="3200" b="0">
                <a:solidFill>
                  <a:srgbClr val="0000FF"/>
                </a:solidFill>
              </a:rPr>
              <a:t>DSM</a:t>
            </a:r>
            <a:r>
              <a:rPr lang="fa-IR" sz="3200" b="0">
                <a:solidFill>
                  <a:srgbClr val="0000FF"/>
                </a:solidFill>
              </a:rPr>
              <a:t> </a:t>
            </a:r>
            <a:r>
              <a:rPr lang="fa-IR" sz="3200">
                <a:solidFill>
                  <a:srgbClr val="0000FF"/>
                </a:solidFill>
              </a:rPr>
              <a:t>این است که سعی آن برای صراحت قواعد تشخیصی باعث می گردد تا کار جستجوی مشکلات این نظام تشخیصی ساده تر شود</a:t>
            </a:r>
            <a:r>
              <a:rPr lang="fa-IR" sz="3200"/>
              <a:t>.</a:t>
            </a:r>
            <a:r>
              <a:rPr lang="fa-IR" sz="3200" b="0"/>
              <a:t> </a:t>
            </a:r>
            <a:endParaRPr lang="en-US" sz="3200" b="0"/>
          </a:p>
        </p:txBody>
      </p:sp>
      <p:pic>
        <p:nvPicPr>
          <p:cNvPr id="204805"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04">
                                            <p:txEl>
                                              <p:pRg st="0" end="0"/>
                                            </p:txEl>
                                          </p:spTgt>
                                        </p:tgtEl>
                                        <p:attrNameLst>
                                          <p:attrName>style.visibility</p:attrName>
                                        </p:attrNameLst>
                                      </p:cBhvr>
                                      <p:to>
                                        <p:strVal val="visible"/>
                                      </p:to>
                                    </p:set>
                                    <p:anim calcmode="lin" valueType="num">
                                      <p:cBhvr additive="base">
                                        <p:cTn id="7" dur="5000" fill="hold"/>
                                        <p:tgtEl>
                                          <p:spTgt spid="20480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048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908050"/>
            <a:ext cx="8229600" cy="1143000"/>
          </a:xfrm>
        </p:spPr>
        <p:txBody>
          <a:bodyPr/>
          <a:lstStyle/>
          <a:p>
            <a:r>
              <a:rPr lang="fa-IR" b="1" i="1">
                <a:solidFill>
                  <a:srgbClr val="0000FF"/>
                </a:solidFill>
                <a:effectLst>
                  <a:outerShdw blurRad="38100" dist="38100" dir="2700000" algn="tl">
                    <a:srgbClr val="C0C0C0"/>
                  </a:outerShdw>
                </a:effectLst>
              </a:rPr>
              <a:t>فصل چهارم</a:t>
            </a:r>
            <a:endParaRPr lang="en-US" b="1" i="1">
              <a:solidFill>
                <a:srgbClr val="0000FF"/>
              </a:solidFill>
              <a:effectLst>
                <a:outerShdw blurRad="38100" dist="38100" dir="2700000" algn="tl">
                  <a:srgbClr val="C0C0C0"/>
                </a:outerShdw>
              </a:effectLst>
            </a:endParaRPr>
          </a:p>
        </p:txBody>
      </p:sp>
      <p:sp>
        <p:nvSpPr>
          <p:cNvPr id="182275" name="Rectangle 3"/>
          <p:cNvSpPr>
            <a:spLocks noGrp="1" noChangeArrowheads="1"/>
          </p:cNvSpPr>
          <p:nvPr>
            <p:ph type="body" idx="1"/>
          </p:nvPr>
        </p:nvSpPr>
        <p:spPr>
          <a:xfrm>
            <a:off x="0" y="2565400"/>
            <a:ext cx="8229600" cy="863600"/>
          </a:xfrm>
        </p:spPr>
        <p:txBody>
          <a:bodyPr/>
          <a:lstStyle/>
          <a:p>
            <a:pPr algn="ctr"/>
            <a:r>
              <a:rPr lang="fa-IR" sz="4800" b="1" i="1">
                <a:solidFill>
                  <a:srgbClr val="0000FF"/>
                </a:solidFill>
                <a:effectLst>
                  <a:outerShdw blurRad="38100" dist="38100" dir="2700000" algn="tl">
                    <a:srgbClr val="C0C0C0"/>
                  </a:outerShdw>
                </a:effectLst>
              </a:rPr>
              <a:t>روشهای سنجش بالینی</a:t>
            </a:r>
            <a:endParaRPr lang="en-US" sz="4800" b="1" i="1">
              <a:solidFill>
                <a:srgbClr val="0000FF"/>
              </a:solidFill>
              <a:effectLst>
                <a:outerShdw blurRad="38100" dist="38100" dir="2700000" algn="tl">
                  <a:srgbClr val="C0C0C0"/>
                </a:outerShdw>
              </a:effectLst>
            </a:endParaRPr>
          </a:p>
        </p:txBody>
      </p:sp>
      <p:sp>
        <p:nvSpPr>
          <p:cNvPr id="182276" name="Text Box 4"/>
          <p:cNvSpPr txBox="1">
            <a:spLocks noChangeArrowheads="1"/>
          </p:cNvSpPr>
          <p:nvPr/>
        </p:nvSpPr>
        <p:spPr bwMode="auto">
          <a:xfrm>
            <a:off x="287338" y="6092825"/>
            <a:ext cx="8532812" cy="396875"/>
          </a:xfrm>
          <a:prstGeom prst="rect">
            <a:avLst/>
          </a:prstGeom>
          <a:solidFill>
            <a:srgbClr val="CCFFCC"/>
          </a:solidFill>
          <a:ln w="9525">
            <a:noFill/>
            <a:miter lim="800000"/>
            <a:headEnd/>
            <a:tailEnd/>
          </a:ln>
          <a:effectLst/>
        </p:spPr>
        <p:txBody>
          <a:bodyPr>
            <a:spAutoFit/>
          </a:bodyPr>
          <a:lstStyle/>
          <a:p>
            <a:pPr algn="ctr">
              <a:spcBef>
                <a:spcPct val="20000"/>
              </a:spcBef>
              <a:buFontTx/>
              <a:buChar char="•"/>
            </a:pPr>
            <a:r>
              <a:rPr lang="fa-IR" sz="2000">
                <a:solidFill>
                  <a:schemeClr val="accent2"/>
                </a:solidFill>
                <a:cs typeface="0 Zar" pitchFamily="2" charset="-78"/>
              </a:rPr>
              <a:t>تهیه کننده:</a:t>
            </a:r>
            <a:r>
              <a:rPr lang="fa-IR" sz="2000">
                <a:solidFill>
                  <a:srgbClr val="0033CC"/>
                </a:solidFill>
                <a:effectLst>
                  <a:outerShdw blurRad="38100" dist="38100" dir="2700000" algn="tl">
                    <a:srgbClr val="000000"/>
                  </a:outerShdw>
                </a:effectLst>
                <a:cs typeface="0 Zar" pitchFamily="2" charset="-78"/>
              </a:rPr>
              <a:t>حسن عبداله زاده (عضو هيات علمی روان شناسی دانشگاه پیام نور مرکز بهشهر)</a:t>
            </a:r>
            <a:endParaRPr lang="en-US" sz="2000">
              <a:solidFill>
                <a:srgbClr val="0033CC"/>
              </a:solidFill>
              <a:effectLst>
                <a:outerShdw blurRad="38100" dist="38100" dir="2700000" algn="tl">
                  <a:srgbClr val="000000"/>
                </a:outerShdw>
              </a:effectLst>
              <a:cs typeface="0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additive="base">
                                        <p:cTn id="7" dur="5000" fill="hold"/>
                                        <p:tgtEl>
                                          <p:spTgt spid="182276"/>
                                        </p:tgtEl>
                                        <p:attrNameLst>
                                          <p:attrName>ppt_x</p:attrName>
                                        </p:attrNameLst>
                                      </p:cBhvr>
                                      <p:tavLst>
                                        <p:tav tm="0">
                                          <p:val>
                                            <p:strVal val="0-#ppt_w/2"/>
                                          </p:val>
                                        </p:tav>
                                        <p:tav tm="100000">
                                          <p:val>
                                            <p:strVal val="#ppt_x"/>
                                          </p:val>
                                        </p:tav>
                                      </p:tavLst>
                                    </p:anim>
                                    <p:anim calcmode="lin" valueType="num">
                                      <p:cBhvr additive="base">
                                        <p:cTn id="8" dur="5000" fill="hold"/>
                                        <p:tgtEl>
                                          <p:spTgt spid="1822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835150" y="385763"/>
            <a:ext cx="4835525" cy="882650"/>
          </a:xfrm>
          <a:solidFill>
            <a:srgbClr val="B9C5E5"/>
          </a:solidFill>
        </p:spPr>
        <p:txBody>
          <a:bodyPr/>
          <a:lstStyle/>
          <a:p>
            <a:r>
              <a:rPr lang="fa-IR" b="1"/>
              <a:t>روشهای سنجش بالینی</a:t>
            </a:r>
            <a:r>
              <a:rPr lang="fa-IR"/>
              <a:t> </a:t>
            </a:r>
            <a:endParaRPr lang="en-US"/>
          </a:p>
        </p:txBody>
      </p:sp>
      <p:sp>
        <p:nvSpPr>
          <p:cNvPr id="69635" name="Rectangle 3"/>
          <p:cNvSpPr>
            <a:spLocks noGrp="1" noChangeArrowheads="1"/>
          </p:cNvSpPr>
          <p:nvPr>
            <p:ph type="body" idx="1"/>
          </p:nvPr>
        </p:nvSpPr>
        <p:spPr>
          <a:xfrm>
            <a:off x="250825" y="1700213"/>
            <a:ext cx="8686800" cy="3816350"/>
          </a:xfrm>
        </p:spPr>
        <p:txBody>
          <a:bodyPr/>
          <a:lstStyle/>
          <a:p>
            <a:r>
              <a:rPr lang="fa-IR" b="1">
                <a:solidFill>
                  <a:schemeClr val="folHlink"/>
                </a:solidFill>
                <a:effectLst>
                  <a:outerShdw blurRad="38100" dist="38100" dir="2700000" algn="tl">
                    <a:srgbClr val="000000"/>
                  </a:outerShdw>
                </a:effectLst>
              </a:rPr>
              <a:t>دو مفهوم اصلی در سنجش:</a:t>
            </a:r>
            <a:r>
              <a:rPr lang="en-US"/>
              <a:t> </a:t>
            </a:r>
          </a:p>
          <a:p>
            <a:r>
              <a:rPr lang="fa-IR" b="1">
                <a:effectLst>
                  <a:outerShdw blurRad="38100" dist="38100" dir="2700000" algn="tl">
                    <a:srgbClr val="FFFFFF"/>
                  </a:outerShdw>
                </a:effectLst>
              </a:rPr>
              <a:t>1- پایایی </a:t>
            </a:r>
            <a:r>
              <a:rPr lang="en-US" b="1">
                <a:effectLst>
                  <a:outerShdw blurRad="38100" dist="38100" dir="2700000" algn="tl">
                    <a:srgbClr val="FFFFFF"/>
                  </a:outerShdw>
                </a:effectLst>
              </a:rPr>
              <a:t>(reliability)</a:t>
            </a:r>
            <a:r>
              <a:rPr lang="fa-IR" b="1">
                <a:effectLst>
                  <a:outerShdw blurRad="38100" dist="38100" dir="2700000" algn="tl">
                    <a:srgbClr val="FFFFFF"/>
                  </a:outerShdw>
                </a:effectLst>
              </a:rPr>
              <a:t>       2- اعتبار</a:t>
            </a:r>
            <a:r>
              <a:rPr lang="en-US" b="1">
                <a:effectLst>
                  <a:outerShdw blurRad="38100" dist="38100" dir="2700000" algn="tl">
                    <a:srgbClr val="FFFFFF"/>
                  </a:outerShdw>
                </a:effectLst>
              </a:rPr>
              <a:t>(vlidity)</a:t>
            </a:r>
          </a:p>
          <a:p>
            <a:r>
              <a:rPr lang="fa-IR" sz="3600" b="1">
                <a:solidFill>
                  <a:schemeClr val="accent2"/>
                </a:solidFill>
                <a:effectLst>
                  <a:outerShdw blurRad="38100" dist="38100" dir="2700000" algn="tl">
                    <a:srgbClr val="000000"/>
                  </a:outerShdw>
                </a:effectLst>
              </a:rPr>
              <a:t>انواع پایایی : </a:t>
            </a:r>
            <a:endParaRPr lang="en-US" sz="3600" b="1">
              <a:solidFill>
                <a:schemeClr val="accent2"/>
              </a:solidFill>
              <a:effectLst>
                <a:outerShdw blurRad="38100" dist="38100" dir="2700000" algn="tl">
                  <a:srgbClr val="000000"/>
                </a:outerShdw>
              </a:effectLst>
            </a:endParaRPr>
          </a:p>
          <a:p>
            <a:pPr algn="just">
              <a:buFontTx/>
              <a:buChar char="-"/>
            </a:pPr>
            <a:r>
              <a:rPr lang="fa-IR" b="1">
                <a:solidFill>
                  <a:srgbClr val="FF00FF"/>
                </a:solidFill>
              </a:rPr>
              <a:t>پایایی بین ارزیاب</a:t>
            </a:r>
            <a:r>
              <a:rPr lang="fa-IR" b="1"/>
              <a:t>:به میزان توافق دو ناظر یا دو داور مستقل در مورد مسوله اشاره دارد.</a:t>
            </a:r>
          </a:p>
          <a:p>
            <a:pPr algn="just">
              <a:buFontTx/>
              <a:buChar char="-"/>
            </a:pPr>
            <a:endParaRPr lang="en-US"/>
          </a:p>
        </p:txBody>
      </p:sp>
      <p:pic>
        <p:nvPicPr>
          <p:cNvPr id="69637" name="Picture 5"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696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9635">
                                            <p:txEl>
                                              <p:pRg st="1" end="1"/>
                                            </p:txEl>
                                          </p:spTgt>
                                        </p:tgtEl>
                                        <p:attrNameLst>
                                          <p:attrName>style.visibility</p:attrName>
                                        </p:attrNameLst>
                                      </p:cBhvr>
                                      <p:to>
                                        <p:strVal val="visible"/>
                                      </p:to>
                                    </p:set>
                                    <p:anim calcmode="lin" valueType="num">
                                      <p:cBhvr>
                                        <p:cTn id="14" dur="50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15" dur="5000" fill="hold"/>
                                        <p:tgtEl>
                                          <p:spTgt spid="69635">
                                            <p:txEl>
                                              <p:pRg st="1" end="1"/>
                                            </p:txEl>
                                          </p:spTgt>
                                        </p:tgtEl>
                                        <p:attrNameLst>
                                          <p:attrName>ppt_h</p:attrName>
                                        </p:attrNameLst>
                                      </p:cBhvr>
                                      <p:tavLst>
                                        <p:tav tm="0">
                                          <p:val>
                                            <p:fltVal val="0"/>
                                          </p:val>
                                        </p:tav>
                                        <p:tav tm="100000">
                                          <p:val>
                                            <p:strVal val="#ppt_h"/>
                                          </p:val>
                                        </p:tav>
                                      </p:tavLst>
                                    </p:anim>
                                    <p:animEffect transition="in" filter="fade">
                                      <p:cBhvr>
                                        <p:cTn id="16" dur="5000"/>
                                        <p:tgtEl>
                                          <p:spTgt spid="696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 calcmode="lin" valueType="num">
                                      <p:cBhvr>
                                        <p:cTn id="21" dur="50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22" dur="5000" fill="hold"/>
                                        <p:tgtEl>
                                          <p:spTgt spid="69635">
                                            <p:txEl>
                                              <p:pRg st="2" end="2"/>
                                            </p:txEl>
                                          </p:spTgt>
                                        </p:tgtEl>
                                        <p:attrNameLst>
                                          <p:attrName>ppt_h</p:attrName>
                                        </p:attrNameLst>
                                      </p:cBhvr>
                                      <p:tavLst>
                                        <p:tav tm="0">
                                          <p:val>
                                            <p:fltVal val="0"/>
                                          </p:val>
                                        </p:tav>
                                        <p:tav tm="100000">
                                          <p:val>
                                            <p:strVal val="#ppt_h"/>
                                          </p:val>
                                        </p:tav>
                                      </p:tavLst>
                                    </p:anim>
                                    <p:animEffect transition="in" filter="fade">
                                      <p:cBhvr>
                                        <p:cTn id="23" dur="5000"/>
                                        <p:tgtEl>
                                          <p:spTgt spid="696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9635">
                                            <p:txEl>
                                              <p:pRg st="3" end="3"/>
                                            </p:txEl>
                                          </p:spTgt>
                                        </p:tgtEl>
                                        <p:attrNameLst>
                                          <p:attrName>style.visibility</p:attrName>
                                        </p:attrNameLst>
                                      </p:cBhvr>
                                      <p:to>
                                        <p:strVal val="visible"/>
                                      </p:to>
                                    </p:set>
                                    <p:anim calcmode="lin" valueType="num">
                                      <p:cBhvr>
                                        <p:cTn id="28" dur="50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29" dur="5000" fill="hold"/>
                                        <p:tgtEl>
                                          <p:spTgt spid="69635">
                                            <p:txEl>
                                              <p:pRg st="3" end="3"/>
                                            </p:txEl>
                                          </p:spTgt>
                                        </p:tgtEl>
                                        <p:attrNameLst>
                                          <p:attrName>ppt_h</p:attrName>
                                        </p:attrNameLst>
                                      </p:cBhvr>
                                      <p:tavLst>
                                        <p:tav tm="0">
                                          <p:val>
                                            <p:fltVal val="0"/>
                                          </p:val>
                                        </p:tav>
                                        <p:tav tm="100000">
                                          <p:val>
                                            <p:strVal val="#ppt_h"/>
                                          </p:val>
                                        </p:tav>
                                      </p:tavLst>
                                    </p:anim>
                                    <p:animEffect transition="in" filter="fade">
                                      <p:cBhvr>
                                        <p:cTn id="30" dur="50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66FFFF">
                <a:gamma/>
                <a:tint val="3922"/>
                <a:invGamma/>
              </a:srgbClr>
            </a:gs>
            <a:gs pos="100000">
              <a:srgbClr val="66FFFF"/>
            </a:gs>
          </a:gsLst>
          <a:lin ang="5400000" scaled="1"/>
        </a:gradFill>
        <a:effectLst/>
      </p:bgPr>
    </p:bg>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107950" y="2060575"/>
            <a:ext cx="8686800" cy="2447925"/>
          </a:xfrm>
        </p:spPr>
        <p:txBody>
          <a:bodyPr/>
          <a:lstStyle/>
          <a:p>
            <a:r>
              <a:rPr lang="fa-IR" b="1">
                <a:solidFill>
                  <a:srgbClr val="FF00FF"/>
                </a:solidFill>
              </a:rPr>
              <a:t>پایایی باز آزمایی</a:t>
            </a:r>
            <a:r>
              <a:rPr lang="fa-IR" b="1"/>
              <a:t>:میزان همسانی افرادی که دوبارمورد مشاهده قرار گرفته اند  را می سنجد.</a:t>
            </a:r>
            <a:endParaRPr lang="en-US"/>
          </a:p>
          <a:p>
            <a:pPr algn="just">
              <a:buFontTx/>
              <a:buChar char="-"/>
            </a:pPr>
            <a:r>
              <a:rPr lang="fa-IR" b="1">
                <a:solidFill>
                  <a:srgbClr val="FF00FF"/>
                </a:solidFill>
              </a:rPr>
              <a:t>پایایی فرم موازی</a:t>
            </a:r>
            <a:r>
              <a:rPr lang="fa-IR" b="1"/>
              <a:t>:میزان همسانی نمرات در دو فرم ازمون .</a:t>
            </a:r>
            <a:r>
              <a:rPr lang="en-US"/>
              <a:t> </a:t>
            </a:r>
            <a:endParaRPr lang="fa-IR"/>
          </a:p>
          <a:p>
            <a:pPr algn="just">
              <a:buFontTx/>
              <a:buNone/>
            </a:pPr>
            <a:r>
              <a:rPr lang="fa-IR"/>
              <a:t>-  </a:t>
            </a:r>
            <a:r>
              <a:rPr lang="fa-IR" b="1">
                <a:solidFill>
                  <a:srgbClr val="FF00FF"/>
                </a:solidFill>
              </a:rPr>
              <a:t>همسانی درونی:</a:t>
            </a:r>
            <a:r>
              <a:rPr lang="fa-IR" b="1"/>
              <a:t>ارتباط ماده های یک آزمون .</a:t>
            </a:r>
            <a:r>
              <a:rPr lang="en-US"/>
              <a:t> </a:t>
            </a:r>
            <a:endParaRPr lang="fa-IR"/>
          </a:p>
          <a:p>
            <a:pPr algn="just">
              <a:buFontTx/>
              <a:buChar char="-"/>
            </a:pPr>
            <a:endParaRPr lang="en-US"/>
          </a:p>
        </p:txBody>
      </p:sp>
      <p:pic>
        <p:nvPicPr>
          <p:cNvPr id="205828" name="Picture 4"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p:cTn id="7" dur="5000" fill="hold"/>
                                        <p:tgtEl>
                                          <p:spTgt spid="205827">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205827">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2058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5827">
                                            <p:txEl>
                                              <p:pRg st="1" end="1"/>
                                            </p:txEl>
                                          </p:spTgt>
                                        </p:tgtEl>
                                        <p:attrNameLst>
                                          <p:attrName>style.visibility</p:attrName>
                                        </p:attrNameLst>
                                      </p:cBhvr>
                                      <p:to>
                                        <p:strVal val="visible"/>
                                      </p:to>
                                    </p:set>
                                    <p:anim calcmode="lin" valueType="num">
                                      <p:cBhvr>
                                        <p:cTn id="14" dur="5000" fill="hold"/>
                                        <p:tgtEl>
                                          <p:spTgt spid="205827">
                                            <p:txEl>
                                              <p:pRg st="1" end="1"/>
                                            </p:txEl>
                                          </p:spTgt>
                                        </p:tgtEl>
                                        <p:attrNameLst>
                                          <p:attrName>ppt_w</p:attrName>
                                        </p:attrNameLst>
                                      </p:cBhvr>
                                      <p:tavLst>
                                        <p:tav tm="0">
                                          <p:val>
                                            <p:fltVal val="0"/>
                                          </p:val>
                                        </p:tav>
                                        <p:tav tm="100000">
                                          <p:val>
                                            <p:strVal val="#ppt_w"/>
                                          </p:val>
                                        </p:tav>
                                      </p:tavLst>
                                    </p:anim>
                                    <p:anim calcmode="lin" valueType="num">
                                      <p:cBhvr>
                                        <p:cTn id="15" dur="5000" fill="hold"/>
                                        <p:tgtEl>
                                          <p:spTgt spid="205827">
                                            <p:txEl>
                                              <p:pRg st="1" end="1"/>
                                            </p:txEl>
                                          </p:spTgt>
                                        </p:tgtEl>
                                        <p:attrNameLst>
                                          <p:attrName>ppt_h</p:attrName>
                                        </p:attrNameLst>
                                      </p:cBhvr>
                                      <p:tavLst>
                                        <p:tav tm="0">
                                          <p:val>
                                            <p:fltVal val="0"/>
                                          </p:val>
                                        </p:tav>
                                        <p:tav tm="100000">
                                          <p:val>
                                            <p:strVal val="#ppt_h"/>
                                          </p:val>
                                        </p:tav>
                                      </p:tavLst>
                                    </p:anim>
                                    <p:animEffect transition="in" filter="fade">
                                      <p:cBhvr>
                                        <p:cTn id="16" dur="5000"/>
                                        <p:tgtEl>
                                          <p:spTgt spid="2058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5827">
                                            <p:txEl>
                                              <p:pRg st="2" end="2"/>
                                            </p:txEl>
                                          </p:spTgt>
                                        </p:tgtEl>
                                        <p:attrNameLst>
                                          <p:attrName>style.visibility</p:attrName>
                                        </p:attrNameLst>
                                      </p:cBhvr>
                                      <p:to>
                                        <p:strVal val="visible"/>
                                      </p:to>
                                    </p:set>
                                    <p:anim calcmode="lin" valueType="num">
                                      <p:cBhvr>
                                        <p:cTn id="21" dur="5000" fill="hold"/>
                                        <p:tgtEl>
                                          <p:spTgt spid="205827">
                                            <p:txEl>
                                              <p:pRg st="2" end="2"/>
                                            </p:txEl>
                                          </p:spTgt>
                                        </p:tgtEl>
                                        <p:attrNameLst>
                                          <p:attrName>ppt_w</p:attrName>
                                        </p:attrNameLst>
                                      </p:cBhvr>
                                      <p:tavLst>
                                        <p:tav tm="0">
                                          <p:val>
                                            <p:fltVal val="0"/>
                                          </p:val>
                                        </p:tav>
                                        <p:tav tm="100000">
                                          <p:val>
                                            <p:strVal val="#ppt_w"/>
                                          </p:val>
                                        </p:tav>
                                      </p:tavLst>
                                    </p:anim>
                                    <p:anim calcmode="lin" valueType="num">
                                      <p:cBhvr>
                                        <p:cTn id="22" dur="5000" fill="hold"/>
                                        <p:tgtEl>
                                          <p:spTgt spid="205827">
                                            <p:txEl>
                                              <p:pRg st="2" end="2"/>
                                            </p:txEl>
                                          </p:spTgt>
                                        </p:tgtEl>
                                        <p:attrNameLst>
                                          <p:attrName>ppt_h</p:attrName>
                                        </p:attrNameLst>
                                      </p:cBhvr>
                                      <p:tavLst>
                                        <p:tav tm="0">
                                          <p:val>
                                            <p:fltVal val="0"/>
                                          </p:val>
                                        </p:tav>
                                        <p:tav tm="100000">
                                          <p:val>
                                            <p:strVal val="#ppt_h"/>
                                          </p:val>
                                        </p:tav>
                                      </p:tavLst>
                                    </p:anim>
                                    <p:animEffect transition="in" filter="fade">
                                      <p:cBhvr>
                                        <p:cTn id="23" dur="5000"/>
                                        <p:tgtEl>
                                          <p:spTgt spid="205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tint val="23922"/>
                <a:invGamma/>
              </a:srgbClr>
            </a:gs>
            <a:gs pos="100000">
              <a:srgbClr val="99CCFF"/>
            </a:gs>
          </a:gsLst>
          <a:lin ang="18900000" scaled="1"/>
        </a:gradFill>
        <a:effectLst/>
      </p:bgPr>
    </p:bg>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0800" y="1782763"/>
            <a:ext cx="8913813" cy="3014662"/>
          </a:xfrm>
        </p:spPr>
        <p:txBody>
          <a:bodyPr/>
          <a:lstStyle/>
          <a:p>
            <a:pPr algn="just"/>
            <a:r>
              <a:rPr lang="fa-IR" b="1">
                <a:solidFill>
                  <a:srgbClr val="6600CC"/>
                </a:solidFill>
              </a:rPr>
              <a:t>اعتبار محتوا:</a:t>
            </a:r>
            <a:r>
              <a:rPr lang="fa-IR" b="1"/>
              <a:t>اشاره دارد به این که آیا یک اندازه به قدر کافی نمونه ای از بعد مورد نظر</a:t>
            </a:r>
            <a:r>
              <a:rPr lang="en-US"/>
              <a:t> </a:t>
            </a:r>
            <a:r>
              <a:rPr lang="fa-IR" b="1"/>
              <a:t>را به دست  می دهد یا نه.</a:t>
            </a:r>
          </a:p>
          <a:p>
            <a:pPr algn="just"/>
            <a:r>
              <a:rPr lang="fa-IR" b="1">
                <a:solidFill>
                  <a:srgbClr val="6600CC"/>
                </a:solidFill>
              </a:rPr>
              <a:t>اعتبارملاکی یا اعتبار همزمان:</a:t>
            </a:r>
            <a:r>
              <a:rPr lang="fa-IR" b="1"/>
              <a:t>میزان ارتباط یک اندازه با اندازه دیگر( ملاک ) یا میزان</a:t>
            </a:r>
            <a:r>
              <a:rPr lang="fa-IR"/>
              <a:t> </a:t>
            </a:r>
            <a:r>
              <a:rPr lang="fa-IR" b="1"/>
              <a:t>همزمانی روابط.</a:t>
            </a:r>
            <a:r>
              <a:rPr lang="en-US"/>
              <a:t> </a:t>
            </a:r>
            <a:endParaRPr lang="fa-IR"/>
          </a:p>
          <a:p>
            <a:pPr algn="just"/>
            <a:r>
              <a:rPr lang="fa-IR" b="1">
                <a:solidFill>
                  <a:srgbClr val="6600CC"/>
                </a:solidFill>
              </a:rPr>
              <a:t>اعتبار سازه:</a:t>
            </a:r>
            <a:r>
              <a:rPr lang="fa-IR" b="1"/>
              <a:t>آزمون را شاخص یک ویژگی یا سازه تعبیر کنیم.</a:t>
            </a:r>
            <a:r>
              <a:rPr lang="en-US"/>
              <a:t> </a:t>
            </a:r>
            <a:r>
              <a:rPr lang="fa-IR"/>
              <a:t> </a:t>
            </a:r>
            <a:endParaRPr lang="en-US"/>
          </a:p>
        </p:txBody>
      </p:sp>
      <p:pic>
        <p:nvPicPr>
          <p:cNvPr id="70663" name="Picture 7" descr="???"/>
          <p:cNvPicPr>
            <a:picLocks noChangeAspect="1" noChangeArrowheads="1"/>
          </p:cNvPicPr>
          <p:nvPr/>
        </p:nvPicPr>
        <p:blipFill>
          <a:blip r:embed="rId2" cstate="print"/>
          <a:srcRect/>
          <a:stretch>
            <a:fillRect/>
          </a:stretch>
        </p:blipFill>
        <p:spPr bwMode="auto">
          <a:xfrm>
            <a:off x="0" y="0"/>
            <a:ext cx="731838" cy="792163"/>
          </a:xfrm>
          <a:prstGeom prst="rect">
            <a:avLst/>
          </a:prstGeom>
          <a:noFill/>
          <a:ln w="9525">
            <a:noFill/>
            <a:miter lim="800000"/>
            <a:headEnd/>
            <a:tailEnd/>
          </a:ln>
        </p:spPr>
      </p:pic>
      <p:sp>
        <p:nvSpPr>
          <p:cNvPr id="70664" name="Rectangle 8"/>
          <p:cNvSpPr>
            <a:spLocks noGrp="1" noChangeArrowheads="1"/>
          </p:cNvSpPr>
          <p:nvPr>
            <p:ph type="title"/>
          </p:nvPr>
        </p:nvSpPr>
        <p:spPr>
          <a:xfrm>
            <a:off x="3924300" y="601663"/>
            <a:ext cx="4835525" cy="882650"/>
          </a:xfrm>
          <a:solidFill>
            <a:srgbClr val="B9C5E5"/>
          </a:solidFill>
          <a:ln/>
        </p:spPr>
        <p:txBody>
          <a:bodyPr/>
          <a:lstStyle/>
          <a:p>
            <a:pPr algn="r"/>
            <a:r>
              <a:rPr lang="fa-IR" b="1">
                <a:solidFill>
                  <a:srgbClr val="FF0000"/>
                </a:solidFill>
              </a:rPr>
              <a:t>انواع اعتبار:</a:t>
            </a:r>
            <a:r>
              <a:rPr lang="fa-IR">
                <a:solidFill>
                  <a:srgbClr val="FF0000"/>
                </a:solidFill>
              </a:rPr>
              <a:t> </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anim calcmode="lin" valueType="num">
                                      <p:cBhvr>
                                        <p:cTn id="8" dur="500" fill="hold"/>
                                        <p:tgtEl>
                                          <p:spTgt spid="70659">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706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70659">
                                            <p:txEl>
                                              <p:pRg st="1" end="1"/>
                                            </p:txEl>
                                          </p:spTgt>
                                        </p:tgtEl>
                                        <p:attrNameLst>
                                          <p:attrName>style.visibility</p:attrName>
                                        </p:attrNameLst>
                                      </p:cBhvr>
                                      <p:to>
                                        <p:strVal val="visible"/>
                                      </p:to>
                                    </p:set>
                                    <p:animEffect transition="in" filter="fade">
                                      <p:cBhvr>
                                        <p:cTn id="14" dur="500"/>
                                        <p:tgtEl>
                                          <p:spTgt spid="70659">
                                            <p:txEl>
                                              <p:pRg st="1" end="1"/>
                                            </p:txEl>
                                          </p:spTgt>
                                        </p:tgtEl>
                                      </p:cBhvr>
                                    </p:animEffect>
                                    <p:anim calcmode="lin" valueType="num">
                                      <p:cBhvr>
                                        <p:cTn id="15" dur="500" fill="hold"/>
                                        <p:tgtEl>
                                          <p:spTgt spid="70659">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706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70659">
                                            <p:txEl>
                                              <p:pRg st="2" end="2"/>
                                            </p:txEl>
                                          </p:spTgt>
                                        </p:tgtEl>
                                        <p:attrNameLst>
                                          <p:attrName>style.visibility</p:attrName>
                                        </p:attrNameLst>
                                      </p:cBhvr>
                                      <p:to>
                                        <p:strVal val="visible"/>
                                      </p:to>
                                    </p:set>
                                    <p:animEffect transition="in" filter="fade">
                                      <p:cBhvr>
                                        <p:cTn id="21" dur="500"/>
                                        <p:tgtEl>
                                          <p:spTgt spid="70659">
                                            <p:txEl>
                                              <p:pRg st="2" end="2"/>
                                            </p:txEl>
                                          </p:spTgt>
                                        </p:tgtEl>
                                      </p:cBhvr>
                                    </p:animEffect>
                                    <p:anim calcmode="lin" valueType="num">
                                      <p:cBhvr>
                                        <p:cTn id="22" dur="500" fill="hold"/>
                                        <p:tgtEl>
                                          <p:spTgt spid="70659">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7065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3356</TotalTime>
  <Words>8534</Words>
  <Application>Microsoft Office PowerPoint</Application>
  <PresentationFormat>On-screen Show (4:3)</PresentationFormat>
  <Paragraphs>781</Paragraphs>
  <Slides>211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211</vt:i4>
      </vt:variant>
    </vt:vector>
  </HeadingPairs>
  <TitlesOfParts>
    <vt:vector size="216" baseType="lpstr">
      <vt:lpstr>0 Zar</vt:lpstr>
      <vt:lpstr>Arial</vt:lpstr>
      <vt:lpstr>B Titr</vt:lpstr>
      <vt:lpstr>F_Ferdosi</vt:lpstr>
      <vt:lpstr>Default Design</vt:lpstr>
      <vt:lpstr>نام درس:آسِِیب شناسی روانی(1) psychopathology 3واحد نظری</vt:lpstr>
      <vt:lpstr>اهداف درس</vt:lpstr>
      <vt:lpstr>PowerPoint Presentation</vt:lpstr>
      <vt:lpstr>طرح درس</vt:lpstr>
      <vt:lpstr>طرح درس</vt:lpstr>
      <vt:lpstr>PowerPoint Presentation</vt:lpstr>
      <vt:lpstr>آسیب شناسی روانی یعنی چه؟ psychopathology</vt:lpstr>
      <vt:lpstr>_ رفتار ناهنجار:  - abnormal behavior </vt:lpstr>
      <vt:lpstr>PowerPoint Presentation</vt:lpstr>
      <vt:lpstr>PowerPoint Presentation</vt:lpstr>
      <vt:lpstr>تاریخچه آسیب شناسی روانی ( علل ایجاد رفتارهای انحرافی ):</vt:lpstr>
      <vt:lpstr>PowerPoint Presentation</vt:lpstr>
      <vt:lpstr>PowerPoint Presentation</vt:lpstr>
      <vt:lpstr>PowerPoint Presentation</vt:lpstr>
      <vt:lpstr>PowerPoint Presentation</vt:lpstr>
      <vt:lpstr>PowerPoint Presentation</vt:lpstr>
      <vt:lpstr>PowerPoint Presentation</vt:lpstr>
      <vt:lpstr>فصل دوم</vt:lpstr>
      <vt:lpstr>PowerPoint Presentation</vt:lpstr>
      <vt:lpstr>PowerPoint Presentation</vt:lpstr>
      <vt:lpstr>PowerPoint Presentation</vt:lpstr>
      <vt:lpstr>روشهای بررسی در وراثت شناسی رفتار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چشم انداز های روان پویشی  نوفرویدی: </vt:lpstr>
      <vt:lpstr>PowerPoint Presentation</vt:lpstr>
      <vt:lpstr>PowerPoint Presentation</vt:lpstr>
      <vt:lpstr>ارزیابی :</vt:lpstr>
      <vt:lpstr>- پارادایم روانکاوی ( روان پوشی ): زیگموفروید(1859-1936 (</vt:lpstr>
      <vt:lpstr>PowerPoint Presentation</vt:lpstr>
      <vt:lpstr>PowerPoint Presentation</vt:lpstr>
      <vt:lpstr>PowerPoint Presentation</vt:lpstr>
      <vt:lpstr>PowerPoint Presentation</vt:lpstr>
      <vt:lpstr>درمان روانکاوی:</vt:lpstr>
      <vt:lpstr>درمان روانکاوی:</vt:lpstr>
      <vt:lpstr>- درمانها روانکاوی معاصر : </vt:lpstr>
      <vt:lpstr>- درمانها روانکاوی معاصر : </vt:lpstr>
      <vt:lpstr>PowerPoint Presentation</vt:lpstr>
      <vt:lpstr>PowerPoint Presentation</vt:lpstr>
      <vt:lpstr>PowerPoint Presentation</vt:lpstr>
      <vt:lpstr>درمانهای انسانگرا و وجودی:</vt:lpstr>
      <vt:lpstr>درمانهای انسانگرا و وجودی:</vt:lpstr>
      <vt:lpstr>PowerPoint Presentation</vt:lpstr>
      <vt:lpstr>PowerPoint Presentation</vt:lpstr>
      <vt:lpstr>PowerPoint Presentation</vt:lpstr>
      <vt:lpstr>PowerPoint Presentation</vt:lpstr>
      <vt:lpstr>پارادایم های یادگیری :   رفتارناهنجار را پاسخی می دانند که همچون سایر پاسخهای اکتسابی یاد گرفته شده اند. در اثر تلاشهای جان ، بی ، واتسن، مرکز ثقل روان شناسی از تفکر به سوی یادگیری چرخید.  رفتارگرایی: رویکردی که به جای هشیاری به بررسی رفتار قابل مشاهده می پردازد. </vt:lpstr>
      <vt:lpstr>PowerPoint Presentation</vt:lpstr>
      <vt:lpstr>PowerPoint Presentation</vt:lpstr>
      <vt:lpstr>PowerPoint Presentation</vt:lpstr>
      <vt:lpstr>PowerPoint Presentation</vt:lpstr>
      <vt:lpstr>دیدگاه یادگیری اهمیت عوامل  زیستی را ناچیز می شمارد و در عوض به تبین فرآیند های یادگیری ای که ممکن است منجر به رفتار ناسازگارانه شود می پردازد . </vt:lpstr>
      <vt:lpstr>پارادایم شناختی : </vt:lpstr>
      <vt:lpstr>PowerPoint Presentation</vt:lpstr>
      <vt:lpstr>PowerPoint Presentation</vt:lpstr>
      <vt:lpstr>رفتار درمانی شناختی ترکیبی از پارادایم های شناختی و یادگیری است. توجه رفتاردرمانگران شناختی به وقایع درونی،افکار،ادراک، قضاوتها ،گفتگو با خود،پیش فرضهای ناهشیار. بازسازی شناختی: یک اصطلاح کلی برای تغییر الگوهای فکری است که تصور می رود علت هیجان یا رفتار آشفته است.</vt:lpstr>
      <vt:lpstr>PowerPoint Presentation</vt:lpstr>
      <vt:lpstr>PowerPoint Presentation</vt:lpstr>
      <vt:lpstr>ارزیابی پارادایم شناختی: </vt:lpstr>
      <vt:lpstr>PowerPoint Presentation</vt:lpstr>
      <vt:lpstr>پیامدهای اتخاذ یک پارادایم :</vt:lpstr>
      <vt:lpstr>پارادایم بیماری پذیری – فشار روانی </vt:lpstr>
      <vt:lpstr>پارادایم بیماری پذیری – فشار روانی </vt:lpstr>
      <vt:lpstr>التقاط گرایی در رواندرمانی :</vt:lpstr>
      <vt:lpstr>فصل سوم</vt:lpstr>
      <vt:lpstr>« طبقه بندی و تشخیص» </vt:lpstr>
      <vt:lpstr>PowerPoint Presentation</vt:lpstr>
      <vt:lpstr>PowerPoint Presentation</vt:lpstr>
      <vt:lpstr>پنج محور DSM-IV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اختلالات جنسی و هویت جنسی</vt:lpstr>
      <vt:lpstr>اختلالات خواب</vt:lpstr>
      <vt:lpstr>اختلالات خوردن </vt:lpstr>
      <vt:lpstr>PowerPoint Presentation</vt:lpstr>
      <vt:lpstr>اختلالات مهارتکانه : </vt:lpstr>
      <vt:lpstr>اختلالات مهارتکانه : </vt:lpstr>
      <vt:lpstr>اختلال های شخصیت </vt:lpstr>
      <vt:lpstr>سنگ بنای نظام تشخیصی =&gt; پایایی</vt:lpstr>
      <vt:lpstr>اعتبار سازه </vt:lpstr>
      <vt:lpstr>PowerPoint Presentation</vt:lpstr>
      <vt:lpstr>فصل چهارم</vt:lpstr>
      <vt:lpstr>روشهای سنجش بالینی </vt:lpstr>
      <vt:lpstr>PowerPoint Presentation</vt:lpstr>
      <vt:lpstr>انواع اعتبار: </vt:lpstr>
      <vt:lpstr>سنجش روانی </vt:lpstr>
      <vt:lpstr>PowerPoint Presentation</vt:lpstr>
      <vt:lpstr>آزمونهای روانی: </vt:lpstr>
      <vt:lpstr>پرسشنامه های شخصیتی: </vt:lpstr>
      <vt:lpstr>PowerPoint Presentation</vt:lpstr>
      <vt:lpstr>آزمون های فرافکن: </vt:lpstr>
      <vt:lpstr>آزمون های فرافکن: </vt:lpstr>
      <vt:lpstr>PowerPoint Presentation</vt:lpstr>
      <vt:lpstr>آزمون های هوش </vt:lpstr>
      <vt:lpstr>موارد کاربرد آزمون هوش: </vt:lpstr>
      <vt:lpstr>سنجش رفتاری و شناختی : </vt:lpstr>
      <vt:lpstr>PowerPoint Presentation</vt:lpstr>
      <vt:lpstr>مشاهده مستقیم رفتار : </vt:lpstr>
      <vt:lpstr>PowerPoint Presentation</vt:lpstr>
      <vt:lpstr> مصاحبه ها و پرسشنامه های خود سنجی :</vt:lpstr>
      <vt:lpstr>سنجش زیستی </vt:lpstr>
      <vt:lpstr>سنجش عصبی – شیمیایی: </vt:lpstr>
      <vt:lpstr>سنجش عصب- روان شناختی: </vt:lpstr>
      <vt:lpstr> سنجش روان- فیزیولوژیابی </vt:lpstr>
      <vt:lpstr>PowerPoint Presentation</vt:lpstr>
      <vt:lpstr>PowerPoint Presentation</vt:lpstr>
      <vt:lpstr>گونا گونی فرهنگی و سنجش بالینی </vt:lpstr>
      <vt:lpstr>همسانی و تغییر پذیری رفتار </vt:lpstr>
      <vt:lpstr>PowerPoint Presentation</vt:lpstr>
      <vt:lpstr>فصل پنجم</vt:lpstr>
      <vt:lpstr>«اختلالات اضطرابی» anxiety disorder</vt:lpstr>
      <vt:lpstr>شش طبقه عمده اختلالات اضطرابی درDSM IV-TR</vt:lpstr>
      <vt:lpstr>فوبی  (phobia) </vt:lpstr>
      <vt:lpstr>فوبی  (phobia) </vt:lpstr>
      <vt:lpstr>PowerPoint Presentation</vt:lpstr>
      <vt:lpstr>PowerPoint Presentation</vt:lpstr>
      <vt:lpstr>PowerPoint Presentation</vt:lpstr>
      <vt:lpstr>سبب شناسی فوبیها: </vt:lpstr>
      <vt:lpstr> نظریه های رفتاری : </vt:lpstr>
      <vt:lpstr> نظریه های رفتاری : </vt:lpstr>
      <vt:lpstr>PowerPoint Presentation</vt:lpstr>
      <vt:lpstr>نظریه های شناختی: </vt:lpstr>
      <vt:lpstr>عوامل زمینه ساز زیستی: </vt:lpstr>
      <vt:lpstr> درمان های فوبی : </vt:lpstr>
      <vt:lpstr>رویکرد رفتاری: </vt:lpstr>
      <vt:lpstr>رویکرد شناختی : </vt:lpstr>
      <vt:lpstr>درمان رویکرد زیستی </vt:lpstr>
      <vt:lpstr>اختلال وحشت زدگی :پانیک</vt:lpstr>
      <vt:lpstr>علائم اختلال وحشتزدگی:</vt:lpstr>
      <vt:lpstr>PowerPoint Presentation</vt:lpstr>
      <vt:lpstr>سبب شناسی اختلال وحشت زدگی : </vt:lpstr>
      <vt:lpstr>سبب شناسی اختلال وحشت زدگی : </vt:lpstr>
      <vt:lpstr>نظریه های روان شناختی : </vt:lpstr>
      <vt:lpstr>نظریه های روان شناختی : </vt:lpstr>
      <vt:lpstr>درمانهای مخصوص اختلالات وحشتزدگی و آگورافوبی: </vt:lpstr>
      <vt:lpstr>PowerPoint Presentation</vt:lpstr>
      <vt:lpstr>اختلال اضطراب فراگیر(GAD) </vt:lpstr>
      <vt:lpstr> سبب شناسی اختلال اضطراب فراگیر : </vt:lpstr>
      <vt:lpstr>دیدگاه رفتاری- شناختی: </vt:lpstr>
      <vt:lpstr>دیدگاه زیست شناختی : </vt:lpstr>
      <vt:lpstr>درمان اختلال اضطراب فراگیر : </vt:lpstr>
      <vt:lpstr>PowerPoint Presentation</vt:lpstr>
      <vt:lpstr>اختلال وسواس فکری- عملی:</vt:lpstr>
      <vt:lpstr>PowerPoint Presentation</vt:lpstr>
      <vt:lpstr>سبب شناسی اختلال وسواس فکری -عملی:</vt:lpstr>
      <vt:lpstr>PowerPoint Presentation</vt:lpstr>
      <vt:lpstr>درمان اختلال وسواس فکری – عملی: </vt:lpstr>
      <vt:lpstr>درمان اختلال وسواس فکری – عملی: </vt:lpstr>
      <vt:lpstr>PowerPoint Presentation</vt:lpstr>
      <vt:lpstr>اختلال فشار روانی پس آسیبی  PTSD</vt:lpstr>
      <vt:lpstr>- سبب شناسی اختلال فشار روانی پس آسیبی </vt:lpstr>
      <vt:lpstr>PowerPoint Presentation</vt:lpstr>
      <vt:lpstr>درمان اختلال فشار روانی  پس آسیبی : </vt:lpstr>
      <vt:lpstr>PowerPoint Presentation</vt:lpstr>
      <vt:lpstr>PowerPoint Presentation</vt:lpstr>
      <vt:lpstr>فصل ششم اختلالات جسمانی شکل و گسستی</vt:lpstr>
      <vt:lpstr>PowerPoint Presentation</vt:lpstr>
      <vt:lpstr>PowerPoint Presentation</vt:lpstr>
      <vt:lpstr>اختلال درد pain disorder </vt:lpstr>
      <vt:lpstr>اختلال بد ریختی بدن  body dysmorphic disorder</vt:lpstr>
      <vt:lpstr>PowerPoint Presentation</vt:lpstr>
      <vt:lpstr>PowerPoint Presentation</vt:lpstr>
      <vt:lpstr>PowerPoint Presentation</vt:lpstr>
      <vt:lpstr>PowerPoint Presentation</vt:lpstr>
      <vt:lpstr>PowerPoint Presentation</vt:lpstr>
      <vt:lpstr>PowerPoint Presentation</vt:lpstr>
      <vt:lpstr>درمان اختلالا ت جسمانی شکل </vt:lpstr>
      <vt:lpstr>درمانهای ویژه اختلال جسمانی کردن </vt:lpstr>
      <vt:lpstr>درمانهای مؤثر در اختلال درد:</vt:lpstr>
      <vt:lpstr>اختلالات گسستی ( تجزیه ای )</vt:lpstr>
      <vt:lpstr>PowerPoint Presentation</vt:lpstr>
      <vt:lpstr>سبب شناسی  اختلالات گسستی(DID)</vt:lpstr>
      <vt:lpstr>درمان اختلالات گسستی </vt:lpstr>
      <vt:lpstr>اختلال های روانی فیزیولوژیایی و روان شناسی تندرستی </vt:lpstr>
      <vt:lpstr>اختلال های روانی فیزیولوژیایی و روان شناسی تندرستی </vt:lpstr>
      <vt:lpstr>فشار روانی یا استرس stress</vt:lpstr>
      <vt:lpstr>فشار روانی یا استرس stress</vt:lpstr>
      <vt:lpstr>کنار آمد ن و فشار روانی </vt:lpstr>
      <vt:lpstr>PowerPoint Presentation</vt:lpstr>
      <vt:lpstr>PowerPoint Presentation</vt:lpstr>
      <vt:lpstr>نظریه های مربوط به به ارتباط فشار روانی و بیماری</vt:lpstr>
      <vt:lpstr>PowerPoint Presentation</vt:lpstr>
      <vt:lpstr>PowerPoint Presentation</vt:lpstr>
      <vt:lpstr>نظریه های روان شناختی</vt:lpstr>
      <vt:lpstr>اختلالهای قلبی – عروقی </vt:lpstr>
      <vt:lpstr>اختلالهای قلبی – عروقی </vt:lpstr>
      <vt:lpstr>PowerPoint Presentation</vt:lpstr>
      <vt:lpstr> « تنگی نفس»</vt:lpstr>
      <vt:lpstr>آسیب شناسی تنگی نفس:</vt:lpstr>
      <vt:lpstr>ایدز(نشانگان اکتسابی کاستی ایمنی) AIDS</vt:lpstr>
      <vt:lpstr>راههای پیشگیری</vt:lpstr>
      <vt:lpstr>جنسیت و تندرستی: </vt:lpstr>
      <vt:lpstr>درمان اختلالهای روانی- فیزیولوژیایی:</vt:lpstr>
      <vt:lpstr>درمان اختلالهای روانی- فیزیولوژیایی:</vt:lpstr>
      <vt:lpstr>درمان پر تنشی و کاهش خطر </vt:lpstr>
      <vt:lpstr>اداره و مهار فشار روانی :</vt:lpstr>
      <vt:lpstr>مهار و اداره درد: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 : اختلالات خلقي  (Tem  permental-Disorders </dc:title>
  <dc:creator>abdollah zade</dc:creator>
  <cp:lastModifiedBy>seyedmehdi fatemi</cp:lastModifiedBy>
  <cp:revision>515</cp:revision>
  <dcterms:created xsi:type="dcterms:W3CDTF">2006-11-19T08:05:30Z</dcterms:created>
  <dcterms:modified xsi:type="dcterms:W3CDTF">2018-01-21T13:27:53Z</dcterms:modified>
</cp:coreProperties>
</file>