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44"/>
  </p:notesMasterIdLst>
  <p:sldIdLst>
    <p:sldId id="256" r:id="rId2"/>
    <p:sldId id="257" r:id="rId3"/>
    <p:sldId id="273" r:id="rId4"/>
    <p:sldId id="274" r:id="rId5"/>
    <p:sldId id="292" r:id="rId6"/>
    <p:sldId id="301" r:id="rId7"/>
    <p:sldId id="280" r:id="rId8"/>
    <p:sldId id="289" r:id="rId9"/>
    <p:sldId id="290" r:id="rId10"/>
    <p:sldId id="278" r:id="rId11"/>
    <p:sldId id="293" r:id="rId12"/>
    <p:sldId id="283" r:id="rId13"/>
    <p:sldId id="297" r:id="rId14"/>
    <p:sldId id="285" r:id="rId15"/>
    <p:sldId id="294" r:id="rId16"/>
    <p:sldId id="284" r:id="rId17"/>
    <p:sldId id="268" r:id="rId18"/>
    <p:sldId id="298" r:id="rId19"/>
    <p:sldId id="269" r:id="rId20"/>
    <p:sldId id="277" r:id="rId21"/>
    <p:sldId id="276" r:id="rId22"/>
    <p:sldId id="291" r:id="rId23"/>
    <p:sldId id="266" r:id="rId24"/>
    <p:sldId id="299" r:id="rId25"/>
    <p:sldId id="286" r:id="rId26"/>
    <p:sldId id="287" r:id="rId27"/>
    <p:sldId id="300" r:id="rId28"/>
    <p:sldId id="295" r:id="rId29"/>
    <p:sldId id="288" r:id="rId30"/>
    <p:sldId id="271" r:id="rId31"/>
    <p:sldId id="259" r:id="rId32"/>
    <p:sldId id="260" r:id="rId33"/>
    <p:sldId id="281" r:id="rId34"/>
    <p:sldId id="296" r:id="rId35"/>
    <p:sldId id="282" r:id="rId36"/>
    <p:sldId id="261" r:id="rId37"/>
    <p:sldId id="272" r:id="rId38"/>
    <p:sldId id="262" r:id="rId39"/>
    <p:sldId id="263" r:id="rId40"/>
    <p:sldId id="265" r:id="rId41"/>
    <p:sldId id="267" r:id="rId42"/>
    <p:sldId id="279" r:id="rId4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800000"/>
    <a:srgbClr val="0000FF"/>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4BCD4-9FCE-4B91-8BFD-C9868B06D4B4}" type="datetimeFigureOut">
              <a:rPr lang="en-US" smtClean="0"/>
              <a:t>11/27/2015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1781C-01AD-4213-BC95-8350F058CCFC}" type="slidenum">
              <a:rPr lang="en-US" smtClean="0"/>
              <a:t>‹#›</a:t>
            </a:fld>
            <a:endParaRPr lang="en-US"/>
          </a:p>
        </p:txBody>
      </p:sp>
    </p:spTree>
    <p:extLst>
      <p:ext uri="{BB962C8B-B14F-4D97-AF65-F5344CB8AC3E}">
        <p14:creationId xmlns:p14="http://schemas.microsoft.com/office/powerpoint/2010/main" val="17042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91781C-01AD-4213-BC95-8350F058CCFC}" type="slidenum">
              <a:rPr lang="en-US" smtClean="0"/>
              <a:t>21</a:t>
            </a:fld>
            <a:endParaRPr lang="en-US"/>
          </a:p>
        </p:txBody>
      </p:sp>
    </p:spTree>
    <p:extLst>
      <p:ext uri="{BB962C8B-B14F-4D97-AF65-F5344CB8AC3E}">
        <p14:creationId xmlns:p14="http://schemas.microsoft.com/office/powerpoint/2010/main" val="65973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B10A0A-A341-475D-8396-83A700A0B531}" type="datetime8">
              <a:rPr lang="fa-IR" smtClean="0"/>
              <a:t>15/نوامبر/27</a:t>
            </a:fld>
            <a:endParaRPr lang="fa-IR"/>
          </a:p>
        </p:txBody>
      </p:sp>
      <p:sp>
        <p:nvSpPr>
          <p:cNvPr id="5" name="Footer Placeholder 4"/>
          <p:cNvSpPr>
            <a:spLocks noGrp="1"/>
          </p:cNvSpPr>
          <p:nvPr>
            <p:ph type="ftr" sz="quarter" idx="11"/>
          </p:nvPr>
        </p:nvSpPr>
        <p:spPr/>
        <p:txBody>
          <a:bodyPr/>
          <a:lstStyle/>
          <a:p>
            <a:r>
              <a:rPr lang="fa-IR" smtClean="0"/>
              <a:t>نرجس شیراقایی</a:t>
            </a:r>
            <a:endParaRPr lang="fa-IR"/>
          </a:p>
        </p:txBody>
      </p:sp>
      <p:sp>
        <p:nvSpPr>
          <p:cNvPr id="6" name="Slide Number Placeholder 5"/>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B0B34-72E8-418D-B068-D6F997E387AB}" type="datetime8">
              <a:rPr lang="fa-IR" smtClean="0"/>
              <a:t>15/نوامبر/27</a:t>
            </a:fld>
            <a:endParaRPr lang="fa-IR"/>
          </a:p>
        </p:txBody>
      </p:sp>
      <p:sp>
        <p:nvSpPr>
          <p:cNvPr id="5" name="Footer Placeholder 4"/>
          <p:cNvSpPr>
            <a:spLocks noGrp="1"/>
          </p:cNvSpPr>
          <p:nvPr>
            <p:ph type="ftr" sz="quarter" idx="11"/>
          </p:nvPr>
        </p:nvSpPr>
        <p:spPr/>
        <p:txBody>
          <a:bodyPr/>
          <a:lstStyle/>
          <a:p>
            <a:r>
              <a:rPr lang="fa-IR" smtClean="0"/>
              <a:t>نرجس شیراقایی</a:t>
            </a:r>
            <a:endParaRPr lang="fa-IR"/>
          </a:p>
        </p:txBody>
      </p:sp>
      <p:sp>
        <p:nvSpPr>
          <p:cNvPr id="6" name="Slide Number Placeholder 5"/>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31BA963-9838-4888-9D45-AFF7F73C15EA}" type="datetime8">
              <a:rPr lang="fa-IR" smtClean="0"/>
              <a:t>15/نوامبر/27</a:t>
            </a:fld>
            <a:endParaRPr lang="fa-IR"/>
          </a:p>
        </p:txBody>
      </p:sp>
      <p:sp>
        <p:nvSpPr>
          <p:cNvPr id="5" name="Footer Placeholder 4"/>
          <p:cNvSpPr>
            <a:spLocks noGrp="1"/>
          </p:cNvSpPr>
          <p:nvPr>
            <p:ph type="ftr" sz="quarter" idx="11"/>
          </p:nvPr>
        </p:nvSpPr>
        <p:spPr/>
        <p:txBody>
          <a:bodyPr/>
          <a:lstStyle/>
          <a:p>
            <a:r>
              <a:rPr lang="fa-IR" smtClean="0"/>
              <a:t>نرجس شیراقایی</a:t>
            </a:r>
            <a:endParaRPr lang="fa-IR"/>
          </a:p>
        </p:txBody>
      </p:sp>
      <p:sp>
        <p:nvSpPr>
          <p:cNvPr id="6" name="Slide Number Placeholder 5"/>
          <p:cNvSpPr>
            <a:spLocks noGrp="1"/>
          </p:cNvSpPr>
          <p:nvPr>
            <p:ph type="sldNum" sz="quarter" idx="12"/>
          </p:nvPr>
        </p:nvSpPr>
        <p:spPr/>
        <p:txBody>
          <a:bodyPr/>
          <a:lstStyle/>
          <a:p>
            <a:fld id="{4057EF02-DED3-473F-A6BB-24669FC91464}" type="slidenum">
              <a:rPr lang="fa-IR" smtClean="0"/>
              <a:t>‹#›</a:t>
            </a:fld>
            <a:endParaRPr lang="fa-I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CF75AD-8CA6-4083-A091-0374577C8BF4}" type="datetime8">
              <a:rPr lang="fa-IR" smtClean="0"/>
              <a:t>15/نوامبر/27</a:t>
            </a:fld>
            <a:endParaRPr lang="fa-IR"/>
          </a:p>
        </p:txBody>
      </p:sp>
      <p:sp>
        <p:nvSpPr>
          <p:cNvPr id="5" name="Footer Placeholder 4"/>
          <p:cNvSpPr>
            <a:spLocks noGrp="1"/>
          </p:cNvSpPr>
          <p:nvPr>
            <p:ph type="ftr" sz="quarter" idx="11"/>
          </p:nvPr>
        </p:nvSpPr>
        <p:spPr/>
        <p:txBody>
          <a:bodyPr/>
          <a:lstStyle/>
          <a:p>
            <a:r>
              <a:rPr lang="fa-IR" smtClean="0"/>
              <a:t>نرجس شیراقایی</a:t>
            </a:r>
            <a:endParaRPr lang="fa-IR"/>
          </a:p>
        </p:txBody>
      </p:sp>
      <p:sp>
        <p:nvSpPr>
          <p:cNvPr id="6" name="Slide Number Placeholder 5"/>
          <p:cNvSpPr>
            <a:spLocks noGrp="1"/>
          </p:cNvSpPr>
          <p:nvPr>
            <p:ph type="sldNum" sz="quarter" idx="12"/>
          </p:nvPr>
        </p:nvSpPr>
        <p:spPr/>
        <p:txBody>
          <a:bodyPr/>
          <a:lstStyle/>
          <a:p>
            <a:fld id="{4057EF02-DED3-473F-A6BB-24669FC91464}" type="slidenum">
              <a:rPr lang="fa-IR" smtClean="0"/>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E999E-230C-4148-8E58-8F4041200634}" type="datetime8">
              <a:rPr lang="fa-IR" smtClean="0"/>
              <a:t>15/نوامبر/27</a:t>
            </a:fld>
            <a:endParaRPr lang="fa-IR"/>
          </a:p>
        </p:txBody>
      </p:sp>
      <p:sp>
        <p:nvSpPr>
          <p:cNvPr id="5" name="Footer Placeholder 4"/>
          <p:cNvSpPr>
            <a:spLocks noGrp="1"/>
          </p:cNvSpPr>
          <p:nvPr>
            <p:ph type="ftr" sz="quarter" idx="11"/>
          </p:nvPr>
        </p:nvSpPr>
        <p:spPr/>
        <p:txBody>
          <a:bodyPr/>
          <a:lstStyle/>
          <a:p>
            <a:r>
              <a:rPr lang="fa-IR" smtClean="0"/>
              <a:t>نرجس شیراقایی</a:t>
            </a:r>
            <a:endParaRPr lang="fa-IR"/>
          </a:p>
        </p:txBody>
      </p:sp>
      <p:sp>
        <p:nvSpPr>
          <p:cNvPr id="6" name="Slide Number Placeholder 5"/>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C6FB60-A1DF-4003-BD36-700BE731330E}" type="datetime8">
              <a:rPr lang="fa-IR" smtClean="0"/>
              <a:t>15/نوامبر/27</a:t>
            </a:fld>
            <a:endParaRPr lang="fa-IR"/>
          </a:p>
        </p:txBody>
      </p:sp>
      <p:sp>
        <p:nvSpPr>
          <p:cNvPr id="6" name="Footer Placeholder 5"/>
          <p:cNvSpPr>
            <a:spLocks noGrp="1"/>
          </p:cNvSpPr>
          <p:nvPr>
            <p:ph type="ftr" sz="quarter" idx="11"/>
          </p:nvPr>
        </p:nvSpPr>
        <p:spPr/>
        <p:txBody>
          <a:bodyPr/>
          <a:lstStyle/>
          <a:p>
            <a:r>
              <a:rPr lang="fa-IR" smtClean="0"/>
              <a:t>نرجس شیراقایی</a:t>
            </a:r>
            <a:endParaRPr lang="fa-IR"/>
          </a:p>
        </p:txBody>
      </p:sp>
      <p:sp>
        <p:nvSpPr>
          <p:cNvPr id="7" name="Slide Number Placeholder 6"/>
          <p:cNvSpPr>
            <a:spLocks noGrp="1"/>
          </p:cNvSpPr>
          <p:nvPr>
            <p:ph type="sldNum" sz="quarter" idx="12"/>
          </p:nvPr>
        </p:nvSpPr>
        <p:spPr/>
        <p:txBody>
          <a:bodyPr/>
          <a:lstStyle/>
          <a:p>
            <a:fld id="{4057EF02-DED3-473F-A6BB-24669FC91464}" type="slidenum">
              <a:rPr lang="fa-IR" smtClean="0"/>
              <a:t>‹#›</a:t>
            </a:fld>
            <a:endParaRPr lang="fa-I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A3AAD5-C6D9-46D9-B5B2-44DCD105255E}" type="datetime8">
              <a:rPr lang="fa-IR" smtClean="0"/>
              <a:t>15/نوامبر/27</a:t>
            </a:fld>
            <a:endParaRPr lang="fa-IR"/>
          </a:p>
        </p:txBody>
      </p:sp>
      <p:sp>
        <p:nvSpPr>
          <p:cNvPr id="8" name="Footer Placeholder 7"/>
          <p:cNvSpPr>
            <a:spLocks noGrp="1"/>
          </p:cNvSpPr>
          <p:nvPr>
            <p:ph type="ftr" sz="quarter" idx="11"/>
          </p:nvPr>
        </p:nvSpPr>
        <p:spPr/>
        <p:txBody>
          <a:bodyPr/>
          <a:lstStyle/>
          <a:p>
            <a:r>
              <a:rPr lang="fa-IR" smtClean="0"/>
              <a:t>نرجس شیراقایی</a:t>
            </a:r>
            <a:endParaRPr lang="fa-IR"/>
          </a:p>
        </p:txBody>
      </p:sp>
      <p:sp>
        <p:nvSpPr>
          <p:cNvPr id="9" name="Slide Number Placeholder 8"/>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2E1F9F-EB63-47C6-B9C0-064581A84C66}" type="datetime8">
              <a:rPr lang="fa-IR" smtClean="0"/>
              <a:t>15/نوامبر/27</a:t>
            </a:fld>
            <a:endParaRPr lang="fa-IR"/>
          </a:p>
        </p:txBody>
      </p:sp>
      <p:sp>
        <p:nvSpPr>
          <p:cNvPr id="4" name="Footer Placeholder 3"/>
          <p:cNvSpPr>
            <a:spLocks noGrp="1"/>
          </p:cNvSpPr>
          <p:nvPr>
            <p:ph type="ftr" sz="quarter" idx="11"/>
          </p:nvPr>
        </p:nvSpPr>
        <p:spPr/>
        <p:txBody>
          <a:bodyPr/>
          <a:lstStyle/>
          <a:p>
            <a:r>
              <a:rPr lang="fa-IR" smtClean="0"/>
              <a:t>نرجس شیراقایی</a:t>
            </a:r>
            <a:endParaRPr lang="fa-IR"/>
          </a:p>
        </p:txBody>
      </p:sp>
      <p:sp>
        <p:nvSpPr>
          <p:cNvPr id="5" name="Slide Number Placeholder 4"/>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01A81D2-D181-4509-A256-AF21DF555196}" type="datetime8">
              <a:rPr lang="fa-IR" smtClean="0"/>
              <a:t>15/نوامبر/27</a:t>
            </a:fld>
            <a:endParaRPr lang="fa-I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
        <p:nvSpPr>
          <p:cNvPr id="4" name="Slide Number Placeholder 3"/>
          <p:cNvSpPr>
            <a:spLocks noGrp="1"/>
          </p:cNvSpPr>
          <p:nvPr>
            <p:ph type="sldNum" sz="quarter" idx="12"/>
          </p:nvPr>
        </p:nvSpPr>
        <p:spPr/>
        <p:txBody>
          <a:bodyPr/>
          <a:lstStyle/>
          <a:p>
            <a:fld id="{4057EF02-DED3-473F-A6BB-24669FC91464}"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F57739-FCF5-4E53-90FF-F07247626502}" type="datetime8">
              <a:rPr lang="fa-IR" smtClean="0"/>
              <a:t>15/نوامبر/27</a:t>
            </a:fld>
            <a:endParaRPr lang="fa-IR"/>
          </a:p>
        </p:txBody>
      </p:sp>
      <p:sp>
        <p:nvSpPr>
          <p:cNvPr id="6" name="Footer Placeholder 5"/>
          <p:cNvSpPr>
            <a:spLocks noGrp="1"/>
          </p:cNvSpPr>
          <p:nvPr>
            <p:ph type="ftr" sz="quarter" idx="11"/>
          </p:nvPr>
        </p:nvSpPr>
        <p:spPr/>
        <p:txBody>
          <a:bodyPr/>
          <a:lstStyle/>
          <a:p>
            <a:r>
              <a:rPr lang="fa-IR" smtClean="0"/>
              <a:t>نرجس شیراقایی</a:t>
            </a:r>
            <a:endParaRPr lang="fa-IR"/>
          </a:p>
        </p:txBody>
      </p:sp>
      <p:sp>
        <p:nvSpPr>
          <p:cNvPr id="7" name="Slide Number Placeholder 6"/>
          <p:cNvSpPr>
            <a:spLocks noGrp="1"/>
          </p:cNvSpPr>
          <p:nvPr>
            <p:ph type="sldNum" sz="quarter" idx="12"/>
          </p:nvPr>
        </p:nvSpPr>
        <p:spPr/>
        <p:txBody>
          <a:bodyPr/>
          <a:lstStyle/>
          <a:p>
            <a:fld id="{4057EF02-DED3-473F-A6BB-24669FC91464}" type="slidenum">
              <a:rPr lang="fa-IR" smtClean="0"/>
              <a:t>‹#›</a:t>
            </a:fld>
            <a:endParaRPr lang="fa-I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34737C-39E8-408D-8C37-A2E7FE2B3058}" type="datetime8">
              <a:rPr lang="fa-IR" smtClean="0"/>
              <a:t>15/نوامبر/27</a:t>
            </a:fld>
            <a:endParaRPr lang="fa-IR"/>
          </a:p>
        </p:txBody>
      </p:sp>
      <p:sp>
        <p:nvSpPr>
          <p:cNvPr id="6" name="Footer Placeholder 5"/>
          <p:cNvSpPr>
            <a:spLocks noGrp="1"/>
          </p:cNvSpPr>
          <p:nvPr>
            <p:ph type="ftr" sz="quarter" idx="11"/>
          </p:nvPr>
        </p:nvSpPr>
        <p:spPr/>
        <p:txBody>
          <a:bodyPr/>
          <a:lstStyle/>
          <a:p>
            <a:r>
              <a:rPr lang="fa-IR" smtClean="0"/>
              <a:t>نرجس شیراقایی</a:t>
            </a:r>
            <a:endParaRPr lang="fa-IR"/>
          </a:p>
        </p:txBody>
      </p:sp>
      <p:sp>
        <p:nvSpPr>
          <p:cNvPr id="7" name="Slide Number Placeholder 6"/>
          <p:cNvSpPr>
            <a:spLocks noGrp="1"/>
          </p:cNvSpPr>
          <p:nvPr>
            <p:ph type="sldNum" sz="quarter" idx="12"/>
          </p:nvPr>
        </p:nvSpPr>
        <p:spPr/>
        <p:txBody>
          <a:bodyPr/>
          <a:lstStyle/>
          <a:p>
            <a:fld id="{4057EF02-DED3-473F-A6BB-24669FC91464}" type="slidenum">
              <a:rPr lang="fa-IR" smtClean="0"/>
              <a:t>‹#›</a:t>
            </a:fld>
            <a:endParaRPr lang="fa-I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8671C3-9602-465F-92C8-127062F76D94}" type="datetime8">
              <a:rPr lang="fa-IR" smtClean="0"/>
              <a:t>15/نوامبر/27</a:t>
            </a:fld>
            <a:endParaRPr lang="fa-I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fa-IR" smtClean="0"/>
              <a:t>نرجس شیراقایی</a:t>
            </a:r>
            <a:endParaRPr lang="fa-I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057EF02-DED3-473F-A6BB-24669FC91464}" type="slidenum">
              <a:rPr lang="fa-IR" smtClean="0"/>
              <a:t>‹#›</a:t>
            </a:fld>
            <a:endParaRPr lang="fa-I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boutkidshealth.ca/en/howthebodyworks/sexdevelopmentanoverview/sexualdifferentiation/pages/pubertyingirls.aspx" TargetMode="External"/><Relationship Id="rId2" Type="http://schemas.openxmlformats.org/officeDocument/2006/relationships/hyperlink" Target="http://www.med.nyu.edu/sti/content19a2.html?cid=14&amp;ccid=86&amp;cccid=140" TargetMode="External"/><Relationship Id="rId1" Type="http://schemas.openxmlformats.org/officeDocument/2006/relationships/slideLayout" Target="../slideLayouts/slideLayout7.xml"/><Relationship Id="rId4" Type="http://schemas.openxmlformats.org/officeDocument/2006/relationships/hyperlink" Target="http://www.healthychildren.org/English/ages-stages/teen/Pages/default.aspx"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hw3.asset.aparat.com/aparat-video/c6a4397c60c1b49fd697a97b4d36e16d1827838.mp4"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609"/>
            <a:ext cx="7772400" cy="720080"/>
          </a:xfrm>
        </p:spPr>
        <p:txBody>
          <a:bodyPr>
            <a:normAutofit fontScale="90000"/>
          </a:bodyPr>
          <a:lstStyle/>
          <a:p>
            <a:r>
              <a:rPr lang="fa-IR" dirty="0" smtClean="0"/>
              <a:t/>
            </a:r>
            <a:br>
              <a:rPr lang="fa-IR" dirty="0" smtClean="0"/>
            </a:br>
            <a:r>
              <a:rPr lang="fa-IR" dirty="0" smtClean="0"/>
              <a:t/>
            </a:r>
            <a:br>
              <a:rPr lang="fa-IR" dirty="0" smtClean="0"/>
            </a:br>
            <a:r>
              <a:rPr lang="fa-IR" dirty="0"/>
              <a:t/>
            </a:r>
            <a:br>
              <a:rPr lang="fa-IR" dirty="0"/>
            </a:br>
            <a:r>
              <a:rPr lang="en-US" sz="2800" dirty="0" smtClean="0">
                <a:latin typeface="Tahoma" panose="020B0604030504040204" pitchFamily="34" charset="0"/>
                <a:ea typeface="Tahoma" panose="020B0604030504040204" pitchFamily="34" charset="0"/>
                <a:cs typeface="Tahoma" panose="020B0604030504040204" pitchFamily="34" charset="0"/>
              </a:rPr>
              <a:t>puberty</a:t>
            </a:r>
            <a:endParaRPr lang="fa-IR" sz="2800"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07504" y="116632"/>
            <a:ext cx="9144000" cy="864096"/>
          </a:xfrm>
        </p:spPr>
        <p:txBody>
          <a:bodyPr>
            <a:noAutofit/>
          </a:bodyPr>
          <a:lstStyle/>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a-IR" sz="2400" b="1" dirty="0" smtClean="0">
                <a:solidFill>
                  <a:srgbClr val="680000"/>
                </a:solidFill>
                <a:latin typeface="Tahoma" panose="020B0604030504040204" pitchFamily="34" charset="0"/>
                <a:ea typeface="Tahoma" panose="020B0604030504040204" pitchFamily="34" charset="0"/>
                <a:cs typeface="Tahoma" panose="020B0604030504040204" pitchFamily="34" charset="0"/>
              </a:rPr>
              <a:t>بلوغ های چهارگانه</a:t>
            </a:r>
          </a:p>
          <a:p>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fa-IR"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بلوغ عاطفی         بلوغ اجتماعی       بلوغ اقتصادی           بلوغ فکری</a:t>
            </a:r>
            <a:endParaRPr lang="fa-IR" sz="1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fa-IR"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نویسنده: نرجس شیراقایی</a:t>
            </a: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a:endParaRPr lang="fa-IR"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896213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276872"/>
            <a:ext cx="7416824" cy="4464495"/>
          </a:xfrm>
        </p:spPr>
      </p:pic>
      <p:sp>
        <p:nvSpPr>
          <p:cNvPr id="3" name="Title 2"/>
          <p:cNvSpPr>
            <a:spLocks noGrp="1"/>
          </p:cNvSpPr>
          <p:nvPr>
            <p:ph type="title"/>
          </p:nvPr>
        </p:nvSpPr>
        <p:spPr>
          <a:xfrm>
            <a:off x="467544" y="260648"/>
            <a:ext cx="8229600" cy="1656184"/>
          </a:xfrm>
        </p:spPr>
        <p:txBody>
          <a:bodyPr>
            <a:normAutofit fontScale="90000"/>
          </a:bodyPr>
          <a:lstStyle/>
          <a:p>
            <a:pPr algn="r">
              <a:spcBef>
                <a:spcPts val="0"/>
              </a:spcBef>
            </a:pPr>
            <a:r>
              <a:rPr lang="en-US" sz="1800" b="1" dirty="0" smtClean="0">
                <a:latin typeface="Tahoma" pitchFamily="34" charset="0"/>
                <a:ea typeface="Tahoma" pitchFamily="34" charset="0"/>
                <a:cs typeface="Tahoma" pitchFamily="34" charset="0"/>
              </a:rPr>
              <a:t/>
            </a:r>
            <a:br>
              <a:rPr lang="en-US" sz="1800" b="1" dirty="0" smtClean="0">
                <a:latin typeface="Tahoma" pitchFamily="34" charset="0"/>
                <a:ea typeface="Tahoma" pitchFamily="34" charset="0"/>
                <a:cs typeface="Tahoma" pitchFamily="34" charset="0"/>
              </a:rPr>
            </a:br>
            <a:r>
              <a:rPr lang="en-US" sz="1800" b="1" dirty="0">
                <a:latin typeface="Tahoma" pitchFamily="34" charset="0"/>
                <a:ea typeface="Tahoma" pitchFamily="34" charset="0"/>
                <a:cs typeface="Tahoma" pitchFamily="34" charset="0"/>
              </a:rPr>
              <a:t/>
            </a:r>
            <a:br>
              <a:rPr lang="en-US" sz="1800" b="1" dirty="0">
                <a:latin typeface="Tahoma" pitchFamily="34" charset="0"/>
                <a:ea typeface="Tahoma" pitchFamily="34" charset="0"/>
                <a:cs typeface="Tahoma" pitchFamily="34" charset="0"/>
              </a:rPr>
            </a:br>
            <a:r>
              <a:rPr lang="fa-IR" sz="1800" b="1" dirty="0" smtClean="0">
                <a:latin typeface="Tahoma" pitchFamily="34" charset="0"/>
                <a:ea typeface="Tahoma" pitchFamily="34" charset="0"/>
                <a:cs typeface="Tahoma" pitchFamily="34" charset="0"/>
              </a:rPr>
              <a:t>س</a:t>
            </a:r>
            <a:r>
              <a:rPr lang="ar-SA" sz="1800" b="1" dirty="0" smtClean="0">
                <a:latin typeface="Tahoma" pitchFamily="34" charset="0"/>
                <a:ea typeface="Tahoma" pitchFamily="34" charset="0"/>
                <a:cs typeface="Tahoma" pitchFamily="34" charset="0"/>
              </a:rPr>
              <a:t>نگینی دنیا</a:t>
            </a:r>
            <a:r>
              <a:rPr lang="en-US" sz="1800" b="1" dirty="0" smtClean="0">
                <a:latin typeface="Tahoma" pitchFamily="34" charset="0"/>
                <a:ea typeface="Tahoma" pitchFamily="34" charset="0"/>
                <a:cs typeface="Tahoma" pitchFamily="34" charset="0"/>
              </a:rPr>
              <a:t/>
            </a:r>
            <a:br>
              <a:rPr lang="en-US" sz="1800" b="1" dirty="0" smtClean="0">
                <a:latin typeface="Tahoma" pitchFamily="34" charset="0"/>
                <a:ea typeface="Tahoma" pitchFamily="34" charset="0"/>
                <a:cs typeface="Tahoma" pitchFamily="34" charset="0"/>
              </a:rPr>
            </a:br>
            <a:r>
              <a:rPr lang="en-US" sz="1800" b="1" dirty="0">
                <a:latin typeface="Tahoma" pitchFamily="34" charset="0"/>
                <a:ea typeface="Tahoma" pitchFamily="34" charset="0"/>
                <a:cs typeface="Tahoma" pitchFamily="34" charset="0"/>
              </a:rPr>
              <a:t/>
            </a:r>
            <a:br>
              <a:rPr lang="en-US" sz="1800" b="1" dirty="0">
                <a:latin typeface="Tahoma" pitchFamily="34" charset="0"/>
                <a:ea typeface="Tahoma" pitchFamily="34" charset="0"/>
                <a:cs typeface="Tahoma" pitchFamily="34" charset="0"/>
              </a:rPr>
            </a:br>
            <a:r>
              <a:rPr lang="ar-SA" sz="1800" b="1" dirty="0">
                <a:latin typeface="Tahoma" pitchFamily="34" charset="0"/>
                <a:ea typeface="Tahoma" pitchFamily="34" charset="0"/>
                <a:cs typeface="Tahoma" pitchFamily="34" charset="0"/>
              </a:rPr>
              <a:t>کودکی می‌تواند بهترین دوران زندگی باشد؛ اما برای بسیاری از کودکان در سراسر دنیا بدترین دوران است. </a:t>
            </a:r>
            <a:r>
              <a:rPr lang="fa-IR" sz="1800" b="1" dirty="0" smtClean="0">
                <a:latin typeface="Tahoma" pitchFamily="34" charset="0"/>
                <a:ea typeface="Tahoma" pitchFamily="34" charset="0"/>
                <a:cs typeface="Tahoma" pitchFamily="34" charset="0"/>
              </a:rPr>
              <a:t/>
            </a:r>
            <a:br>
              <a:rPr lang="fa-IR" sz="1800" b="1" dirty="0" smtClean="0">
                <a:latin typeface="Tahoma" pitchFamily="34" charset="0"/>
                <a:ea typeface="Tahoma" pitchFamily="34" charset="0"/>
                <a:cs typeface="Tahoma" pitchFamily="34" charset="0"/>
              </a:rPr>
            </a:br>
            <a:r>
              <a:rPr lang="ar-SA" sz="1800" b="1" dirty="0" smtClean="0">
                <a:latin typeface="Tahoma" pitchFamily="34" charset="0"/>
                <a:ea typeface="Tahoma" pitchFamily="34" charset="0"/>
                <a:cs typeface="Tahoma" pitchFamily="34" charset="0"/>
              </a:rPr>
              <a:t>کاری </a:t>
            </a:r>
            <a:r>
              <a:rPr lang="ar-SA" sz="1800" b="1" dirty="0">
                <a:latin typeface="Tahoma" pitchFamily="34" charset="0"/>
                <a:ea typeface="Tahoma" pitchFamily="34" charset="0"/>
                <a:cs typeface="Tahoma" pitchFamily="34" charset="0"/>
              </a:rPr>
              <a:t>از توماس از ایتالیا</a:t>
            </a:r>
            <a:r>
              <a:rPr lang="en-US" sz="1800" b="1" dirty="0">
                <a:latin typeface="Tahoma" pitchFamily="34" charset="0"/>
                <a:ea typeface="Tahoma" pitchFamily="34" charset="0"/>
                <a:cs typeface="Tahoma" pitchFamily="34" charset="0"/>
              </a:rPr>
              <a:t/>
            </a:r>
            <a:br>
              <a:rPr lang="en-US" sz="1800" b="1" dirty="0">
                <a:latin typeface="Tahoma" pitchFamily="34" charset="0"/>
                <a:ea typeface="Tahoma" pitchFamily="34" charset="0"/>
                <a:cs typeface="Tahoma" pitchFamily="34" charset="0"/>
              </a:rPr>
            </a:br>
            <a:endParaRPr lang="en-US" sz="1800" b="1" dirty="0">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a:xfrm>
            <a:off x="0" y="6453336"/>
            <a:ext cx="3980329" cy="576064"/>
          </a:xfrm>
        </p:spPr>
        <p:txBody>
          <a:bodyPr/>
          <a:lstStyle/>
          <a:p>
            <a:r>
              <a:rPr lang="fa-IR" dirty="0" smtClean="0"/>
              <a:t>نرجس شیراقایی</a:t>
            </a:r>
            <a:endParaRPr lang="fa-IR" dirty="0"/>
          </a:p>
        </p:txBody>
      </p:sp>
    </p:spTree>
    <p:extLst>
      <p:ext uri="{BB962C8B-B14F-4D97-AF65-F5344CB8AC3E}">
        <p14:creationId xmlns:p14="http://schemas.microsoft.com/office/powerpoint/2010/main" val="249121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486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797152"/>
            <a:ext cx="27051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204864"/>
            <a:ext cx="32194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4625702"/>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99792" y="1484784"/>
            <a:ext cx="3888432" cy="400110"/>
          </a:xfrm>
          <a:prstGeom prst="rect">
            <a:avLst/>
          </a:prstGeom>
          <a:noFill/>
        </p:spPr>
        <p:txBody>
          <a:bodyPr wrap="square" rtlCol="0">
            <a:spAutoFit/>
          </a:bodyPr>
          <a:lstStyle/>
          <a:p>
            <a:pPr algn="ctr"/>
            <a:r>
              <a:rPr lang="fa-IR" sz="2000" dirty="0" smtClean="0">
                <a:solidFill>
                  <a:srgbClr val="FF0000"/>
                </a:solidFill>
                <a:latin typeface="Tahoma" pitchFamily="34" charset="0"/>
                <a:ea typeface="Tahoma" pitchFamily="34" charset="0"/>
                <a:cs typeface="Tahoma" pitchFamily="34" charset="0"/>
              </a:rPr>
              <a:t>هدیه به دختران در جشن بلوغ</a:t>
            </a:r>
            <a:endParaRPr lang="en-US" sz="2000"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31759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44824"/>
            <a:ext cx="9144000" cy="5013176"/>
          </a:xfrm>
        </p:spPr>
        <p:txBody>
          <a:bodyPr>
            <a:noAutofit/>
          </a:bodyPr>
          <a:lstStyle/>
          <a:p>
            <a:pPr marL="0" indent="0">
              <a:buNone/>
            </a:pPr>
            <a:endParaRPr lang="en-US" sz="2000" dirty="0" smtClean="0">
              <a:latin typeface="Tahoma" pitchFamily="34" charset="0"/>
              <a:ea typeface="Tahoma" pitchFamily="34" charset="0"/>
              <a:cs typeface="Tahoma" pitchFamily="34" charset="0"/>
            </a:endParaRPr>
          </a:p>
          <a:p>
            <a:pPr marL="0" indent="0">
              <a:buNone/>
            </a:pPr>
            <a:endParaRPr lang="en-US" sz="2000" dirty="0">
              <a:latin typeface="Tahoma" pitchFamily="34" charset="0"/>
              <a:ea typeface="Tahoma" pitchFamily="34" charset="0"/>
              <a:cs typeface="Tahoma" pitchFamily="34" charset="0"/>
            </a:endParaRPr>
          </a:p>
          <a:p>
            <a:pPr marL="0" indent="0">
              <a:buNone/>
            </a:pPr>
            <a:r>
              <a:rPr lang="fa-IR" sz="2000" dirty="0" smtClean="0">
                <a:latin typeface="Tahoma" pitchFamily="34" charset="0"/>
                <a:ea typeface="Tahoma" pitchFamily="34" charset="0"/>
                <a:cs typeface="Tahoma" pitchFamily="34" charset="0"/>
              </a:rPr>
              <a:t>بلوغ، دوره ی گذار از کودکی به سوی بزرگسالی است. در این دوره ی زمانی، ساختار غده های درونی بدن تکامل یافته و دگرگونی هایی را در بدن پدید می آورند. دگرگونی هایی در دختران مانند افزایش رشد قدی، افزایش وزن، بزرگ شدن پستان ها، رشد موهای زیر بغل و ناحیه تناسلی و سپس آغاز چرخه ماهانه(قاعدگی) است.  </a:t>
            </a:r>
          </a:p>
          <a:p>
            <a:r>
              <a:rPr lang="fa-IR" sz="2000" b="1" dirty="0" smtClean="0">
                <a:latin typeface="Tahoma" pitchFamily="34" charset="0"/>
                <a:ea typeface="Tahoma" pitchFamily="34" charset="0"/>
                <a:cs typeface="Tahoma" pitchFamily="34" charset="0"/>
              </a:rPr>
              <a:t>چه فاکتورهایی روی ایجاد بلوغ نقش دارند</a:t>
            </a:r>
            <a:r>
              <a:rPr lang="fa-IR" sz="2000" dirty="0" smtClean="0">
                <a:latin typeface="Tahoma" pitchFamily="34" charset="0"/>
                <a:ea typeface="Tahoma" pitchFamily="34" charset="0"/>
                <a:cs typeface="Tahoma" pitchFamily="34" charset="0"/>
              </a:rPr>
              <a:t>؟ مهمترین عامل وراثت است اگرچه تغذیه، تندرستی، محل جغرافیایی زندگی، وضعیت روحی و روانی و برخی بیماری ها </a:t>
            </a:r>
            <a:r>
              <a:rPr lang="fa-IR" sz="2000" dirty="0">
                <a:latin typeface="Tahoma" pitchFamily="34" charset="0"/>
                <a:ea typeface="Tahoma" pitchFamily="34" charset="0"/>
                <a:cs typeface="Tahoma" pitchFamily="34" charset="0"/>
              </a:rPr>
              <a:t>، نژاد و ورزش‌هاي </a:t>
            </a:r>
            <a:r>
              <a:rPr lang="fa-IR" sz="2000" dirty="0" smtClean="0">
                <a:latin typeface="Tahoma" pitchFamily="34" charset="0"/>
                <a:ea typeface="Tahoma" pitchFamily="34" charset="0"/>
                <a:cs typeface="Tahoma" pitchFamily="34" charset="0"/>
              </a:rPr>
              <a:t>سنگين و ... می توانند در آغاز کردن بلوغ نقش داشته باشند. </a:t>
            </a:r>
          </a:p>
          <a:p>
            <a:r>
              <a:rPr lang="ar-AE" sz="2000" b="1" dirty="0" smtClean="0">
                <a:latin typeface="Tahoma" pitchFamily="34" charset="0"/>
                <a:ea typeface="Tahoma" pitchFamily="34" charset="0"/>
                <a:cs typeface="Tahoma" pitchFamily="34" charset="0"/>
              </a:rPr>
              <a:t>دانستنی </a:t>
            </a:r>
            <a:r>
              <a:rPr lang="ar-AE" sz="2000" b="1" dirty="0">
                <a:latin typeface="Tahoma" pitchFamily="34" charset="0"/>
                <a:ea typeface="Tahoma" pitchFamily="34" charset="0"/>
                <a:cs typeface="Tahoma" pitchFamily="34" charset="0"/>
              </a:rPr>
              <a:t>های سودمند بلوغ جسمی</a:t>
            </a:r>
          </a:p>
          <a:p>
            <a:r>
              <a:rPr lang="ar-AE" sz="2000" dirty="0">
                <a:latin typeface="Tahoma" pitchFamily="34" charset="0"/>
                <a:ea typeface="Tahoma" pitchFamily="34" charset="0"/>
                <a:cs typeface="Tahoma" pitchFamily="34" charset="0"/>
              </a:rPr>
              <a:t>رشد جوانه پستان ها بطور میانگین در دختران ایرانی هم اکنون در  سنین 9 تا 11 سالگی رخ می دهد. </a:t>
            </a:r>
          </a:p>
          <a:p>
            <a:r>
              <a:rPr lang="ar-AE" sz="2000" dirty="0">
                <a:latin typeface="Tahoma" pitchFamily="34" charset="0"/>
                <a:ea typeface="Tahoma" pitchFamily="34" charset="0"/>
                <a:cs typeface="Tahoma" pitchFamily="34" charset="0"/>
              </a:rPr>
              <a:t>پیدایش موهای زیربغل و </a:t>
            </a:r>
            <a:r>
              <a:rPr lang="ar-AE" sz="2000" dirty="0" smtClean="0">
                <a:latin typeface="Tahoma" pitchFamily="34" charset="0"/>
                <a:ea typeface="Tahoma" pitchFamily="34" charset="0"/>
                <a:cs typeface="Tahoma" pitchFamily="34" charset="0"/>
              </a:rPr>
              <a:t>ت</a:t>
            </a:r>
            <a:r>
              <a:rPr lang="fa-IR" sz="2000" dirty="0" smtClean="0">
                <a:latin typeface="Tahoma" pitchFamily="34" charset="0"/>
                <a:ea typeface="Tahoma" pitchFamily="34" charset="0"/>
                <a:cs typeface="Tahoma" pitchFamily="34" charset="0"/>
              </a:rPr>
              <a:t>شرمگاه</a:t>
            </a:r>
            <a:r>
              <a:rPr lang="ar-AE" sz="2000" dirty="0" smtClean="0">
                <a:latin typeface="Tahoma" pitchFamily="34" charset="0"/>
                <a:ea typeface="Tahoma" pitchFamily="34" charset="0"/>
                <a:cs typeface="Tahoma" pitchFamily="34" charset="0"/>
              </a:rPr>
              <a:t>ی </a:t>
            </a:r>
            <a:r>
              <a:rPr lang="ar-AE" sz="2000" dirty="0">
                <a:latin typeface="Tahoma" pitchFamily="34" charset="0"/>
                <a:ea typeface="Tahoma" pitchFamily="34" charset="0"/>
                <a:cs typeface="Tahoma" pitchFamily="34" charset="0"/>
              </a:rPr>
              <a:t>بطور میانگین در دختران ایرانی هم اکنون در سنین 10 تا 12 سالگی است</a:t>
            </a:r>
            <a:r>
              <a:rPr lang="ar-AE" sz="2000" dirty="0" smtClean="0">
                <a:latin typeface="Tahoma" pitchFamily="34" charset="0"/>
                <a:ea typeface="Tahoma" pitchFamily="34" charset="0"/>
                <a:cs typeface="Tahoma" pitchFamily="34" charset="0"/>
              </a:rPr>
              <a:t>.</a:t>
            </a:r>
            <a:endParaRPr lang="ar-AE" sz="2000"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dirty="0" smtClean="0"/>
              <a:t>نرجس شیراقایی</a:t>
            </a:r>
            <a:endParaRPr lang="fa-IR" dirty="0"/>
          </a:p>
        </p:txBody>
      </p:sp>
      <p:sp>
        <p:nvSpPr>
          <p:cNvPr id="4" name="Title 3"/>
          <p:cNvSpPr>
            <a:spLocks noGrp="1"/>
          </p:cNvSpPr>
          <p:nvPr>
            <p:ph type="title"/>
          </p:nvPr>
        </p:nvSpPr>
        <p:spPr/>
        <p:txBody>
          <a:bodyPr>
            <a:normAutofit/>
          </a:bodyPr>
          <a:lstStyle/>
          <a:p>
            <a:r>
              <a:rPr lang="fa-IR" sz="6000" dirty="0" smtClean="0">
                <a:latin typeface="Tahoma" pitchFamily="34" charset="0"/>
                <a:ea typeface="Tahoma" pitchFamily="34" charset="0"/>
                <a:cs typeface="Tahoma" pitchFamily="34" charset="0"/>
              </a:rPr>
              <a:t>بلوغ </a:t>
            </a:r>
            <a:endParaRPr lang="en-US" sz="6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3492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90775"/>
            <a:ext cx="51244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25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04864"/>
            <a:ext cx="9217023" cy="5649491"/>
          </a:xfrm>
        </p:spPr>
        <p:txBody>
          <a:bodyPr>
            <a:normAutofit/>
          </a:bodyPr>
          <a:lstStyle/>
          <a:p>
            <a:r>
              <a:rPr lang="ar-AE" sz="2000" dirty="0">
                <a:latin typeface="Tahoma" pitchFamily="34" charset="0"/>
                <a:ea typeface="Tahoma" pitchFamily="34" charset="0"/>
                <a:cs typeface="Tahoma" pitchFamily="34" charset="0"/>
              </a:rPr>
              <a:t>آغاز چرخه ماهانه(منارک) هم اکنون در ایران در سنین 12 تا 15 سالگی است. </a:t>
            </a:r>
            <a:endParaRPr lang="fa-IR" sz="2000" dirty="0" smtClean="0">
              <a:latin typeface="Tahoma" pitchFamily="34" charset="0"/>
              <a:ea typeface="Tahoma" pitchFamily="34" charset="0"/>
              <a:cs typeface="Tahoma" pitchFamily="34" charset="0"/>
            </a:endParaRPr>
          </a:p>
          <a:p>
            <a:pPr marL="0" indent="0">
              <a:buNone/>
            </a:pPr>
            <a:endParaRPr lang="ar-AE" sz="2000" dirty="0">
              <a:latin typeface="Tahoma" pitchFamily="34" charset="0"/>
              <a:ea typeface="Tahoma" pitchFamily="34" charset="0"/>
              <a:cs typeface="Tahoma" pitchFamily="34" charset="0"/>
            </a:endParaRPr>
          </a:p>
          <a:p>
            <a:r>
              <a:rPr lang="ar-AE" sz="2000" dirty="0">
                <a:latin typeface="Tahoma" pitchFamily="34" charset="0"/>
                <a:ea typeface="Tahoma" pitchFamily="34" charset="0"/>
                <a:cs typeface="Tahoma" pitchFamily="34" charset="0"/>
              </a:rPr>
              <a:t>بروز نخستین چرخه مکاهانه از 9 تا 16 سالگی رخ می دهد و طبیعی بشمار می رود. </a:t>
            </a:r>
            <a:endParaRPr lang="fa-IR" sz="2000" dirty="0" smtClean="0">
              <a:latin typeface="Tahoma" pitchFamily="34" charset="0"/>
              <a:ea typeface="Tahoma" pitchFamily="34" charset="0"/>
              <a:cs typeface="Tahoma" pitchFamily="34" charset="0"/>
            </a:endParaRPr>
          </a:p>
          <a:p>
            <a:pPr marL="0" indent="0">
              <a:buNone/>
            </a:pPr>
            <a:endParaRPr lang="ar-AE" sz="2000" dirty="0">
              <a:latin typeface="Tahoma" pitchFamily="34" charset="0"/>
              <a:ea typeface="Tahoma" pitchFamily="34" charset="0"/>
              <a:cs typeface="Tahoma" pitchFamily="34" charset="0"/>
            </a:endParaRPr>
          </a:p>
          <a:p>
            <a:r>
              <a:rPr lang="ar-AE" sz="2000" dirty="0">
                <a:latin typeface="Tahoma" pitchFamily="34" charset="0"/>
                <a:ea typeface="Tahoma" pitchFamily="34" charset="0"/>
                <a:cs typeface="Tahoma" pitchFamily="34" charset="0"/>
              </a:rPr>
              <a:t>چنانچه بلوغ از پیش از 8 سالگی رخ دهد و یا تا 16 سالگی نخستین خونریزی چرخه ماهانه(منارک) پپیش نیاید، باید بررسی و پیگیری های پزشکی انجام گیرد. </a:t>
            </a:r>
            <a:endParaRPr lang="fa-IR" sz="2000" dirty="0" smtClean="0">
              <a:latin typeface="Tahoma" pitchFamily="34" charset="0"/>
              <a:ea typeface="Tahoma" pitchFamily="34" charset="0"/>
              <a:cs typeface="Tahoma" pitchFamily="34" charset="0"/>
            </a:endParaRPr>
          </a:p>
          <a:p>
            <a:pPr marL="0" indent="0">
              <a:buNone/>
            </a:pPr>
            <a:endParaRPr lang="fa-IR" sz="2000" dirty="0">
              <a:latin typeface="Tahoma" pitchFamily="34" charset="0"/>
              <a:ea typeface="Tahoma" pitchFamily="34" charset="0"/>
              <a:cs typeface="Tahoma" pitchFamily="34" charset="0"/>
            </a:endParaRPr>
          </a:p>
          <a:p>
            <a:r>
              <a:rPr lang="ar-AE" sz="2000" dirty="0">
                <a:latin typeface="Tahoma" pitchFamily="34" charset="0"/>
                <a:ea typeface="Tahoma" pitchFamily="34" charset="0"/>
                <a:cs typeface="Tahoma" pitchFamily="34" charset="0"/>
              </a:rPr>
              <a:t>اگر نشانه های ظاهری زنانه(صفات ثانویه جنسی) مانند جوانه زدن پستان، رویش موهای تناسلی تا سن 14 سالگی آغاز نشود، نیاز به بررسی و پیگیری وجود دارد. </a:t>
            </a:r>
            <a:endParaRPr lang="fa-IR" sz="2000" dirty="0" smtClean="0">
              <a:latin typeface="Tahoma" pitchFamily="34" charset="0"/>
              <a:ea typeface="Tahoma" pitchFamily="34" charset="0"/>
              <a:cs typeface="Tahoma" pitchFamily="34" charset="0"/>
            </a:endParaRPr>
          </a:p>
          <a:p>
            <a:pPr marL="0" indent="0">
              <a:buNone/>
            </a:pPr>
            <a:endParaRPr lang="ar-AE" sz="2000" dirty="0">
              <a:latin typeface="Tahoma" pitchFamily="34" charset="0"/>
              <a:ea typeface="Tahoma" pitchFamily="34" charset="0"/>
              <a:cs typeface="Tahoma" pitchFamily="34" charset="0"/>
            </a:endParaRPr>
          </a:p>
          <a:p>
            <a:r>
              <a:rPr lang="ar-AE" sz="2000" dirty="0">
                <a:latin typeface="Tahoma" pitchFamily="34" charset="0"/>
                <a:ea typeface="Tahoma" pitchFamily="34" charset="0"/>
                <a:cs typeface="Tahoma" pitchFamily="34" charset="0"/>
              </a:rPr>
              <a:t>اگر تا 3 سال پس از جوانه زدن </a:t>
            </a:r>
            <a:r>
              <a:rPr lang="ar-AE" sz="2000" dirty="0" smtClean="0">
                <a:latin typeface="Tahoma" pitchFamily="34" charset="0"/>
                <a:ea typeface="Tahoma" pitchFamily="34" charset="0"/>
                <a:cs typeface="Tahoma" pitchFamily="34" charset="0"/>
              </a:rPr>
              <a:t>پستان</a:t>
            </a:r>
            <a:r>
              <a:rPr lang="fa-IR" sz="2000" dirty="0" smtClean="0">
                <a:latin typeface="Tahoma" pitchFamily="34" charset="0"/>
                <a:ea typeface="Tahoma" pitchFamily="34" charset="0"/>
                <a:cs typeface="Tahoma" pitchFamily="34" charset="0"/>
              </a:rPr>
              <a:t> و یا 5 سال از آغاز نخستین نشانه های بلوغ</a:t>
            </a:r>
            <a:r>
              <a:rPr lang="ar-AE" sz="2000" dirty="0" smtClean="0">
                <a:latin typeface="Tahoma" pitchFamily="34" charset="0"/>
                <a:ea typeface="Tahoma" pitchFamily="34" charset="0"/>
                <a:cs typeface="Tahoma" pitchFamily="34" charset="0"/>
              </a:rPr>
              <a:t> </a:t>
            </a:r>
            <a:r>
              <a:rPr lang="fa-IR" sz="2000" dirty="0" smtClean="0">
                <a:latin typeface="Tahoma" pitchFamily="34" charset="0"/>
                <a:ea typeface="Tahoma" pitchFamily="34" charset="0"/>
                <a:cs typeface="Tahoma" pitchFamily="34" charset="0"/>
              </a:rPr>
              <a:t>بگذرد و چ</a:t>
            </a:r>
            <a:r>
              <a:rPr lang="ar-AE" sz="2000" dirty="0" smtClean="0">
                <a:latin typeface="Tahoma" pitchFamily="34" charset="0"/>
                <a:ea typeface="Tahoma" pitchFamily="34" charset="0"/>
                <a:cs typeface="Tahoma" pitchFamily="34" charset="0"/>
              </a:rPr>
              <a:t>رخه </a:t>
            </a:r>
            <a:r>
              <a:rPr lang="ar-AE" sz="2000" dirty="0">
                <a:latin typeface="Tahoma" pitchFamily="34" charset="0"/>
                <a:ea typeface="Tahoma" pitchFamily="34" charset="0"/>
                <a:cs typeface="Tahoma" pitchFamily="34" charset="0"/>
              </a:rPr>
              <a:t>ماهانه(پریود) رخ </a:t>
            </a:r>
            <a:r>
              <a:rPr lang="ar-AE" sz="2000" dirty="0" smtClean="0">
                <a:latin typeface="Tahoma" pitchFamily="34" charset="0"/>
                <a:ea typeface="Tahoma" pitchFamily="34" charset="0"/>
                <a:cs typeface="Tahoma" pitchFamily="34" charset="0"/>
              </a:rPr>
              <a:t>ند</a:t>
            </a:r>
            <a:r>
              <a:rPr lang="fa-IR" sz="2000" dirty="0" smtClean="0">
                <a:latin typeface="Tahoma" pitchFamily="34" charset="0"/>
                <a:ea typeface="Tahoma" pitchFamily="34" charset="0"/>
                <a:cs typeface="Tahoma" pitchFamily="34" charset="0"/>
              </a:rPr>
              <a:t>اده باشد</a:t>
            </a:r>
            <a:r>
              <a:rPr lang="ar-AE" sz="2000" dirty="0" smtClean="0">
                <a:latin typeface="Tahoma" pitchFamily="34" charset="0"/>
                <a:ea typeface="Tahoma" pitchFamily="34" charset="0"/>
                <a:cs typeface="Tahoma" pitchFamily="34" charset="0"/>
              </a:rPr>
              <a:t>، </a:t>
            </a:r>
            <a:r>
              <a:rPr lang="ar-AE" sz="2000" dirty="0">
                <a:latin typeface="Tahoma" pitchFamily="34" charset="0"/>
                <a:ea typeface="Tahoma" pitchFamily="34" charset="0"/>
                <a:cs typeface="Tahoma" pitchFamily="34" charset="0"/>
              </a:rPr>
              <a:t>نیاز به بررسی  هست.</a:t>
            </a:r>
          </a:p>
          <a:p>
            <a:endParaRPr lang="ar-AE" sz="2000" dirty="0">
              <a:latin typeface="Tahoma" pitchFamily="34" charset="0"/>
              <a:ea typeface="Tahoma" pitchFamily="34" charset="0"/>
              <a:cs typeface="Tahoma" pitchFamily="34" charset="0"/>
            </a:endParaRPr>
          </a:p>
          <a:p>
            <a:endParaRPr lang="ar-AE" sz="2000" dirty="0">
              <a:latin typeface="Tahoma" pitchFamily="34" charset="0"/>
              <a:ea typeface="Tahoma" pitchFamily="34" charset="0"/>
              <a:cs typeface="Tahoma" pitchFamily="34" charset="0"/>
            </a:endParaRPr>
          </a:p>
          <a:p>
            <a:endParaRPr lang="ar-AE" sz="2000"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
        <p:nvSpPr>
          <p:cNvPr id="4" name="Title 3"/>
          <p:cNvSpPr>
            <a:spLocks noGrp="1"/>
          </p:cNvSpPr>
          <p:nvPr>
            <p:ph type="title"/>
          </p:nvPr>
        </p:nvSpPr>
        <p:spPr/>
        <p:txBody>
          <a:bodyPr/>
          <a:lstStyle/>
          <a:p>
            <a:r>
              <a:rPr lang="ar-AE" dirty="0">
                <a:solidFill>
                  <a:srgbClr val="FF0000"/>
                </a:solidFill>
                <a:cs typeface="Nazanin" pitchFamily="2" charset="-78"/>
              </a:rPr>
              <a:t>دانستنی های سودمند </a:t>
            </a:r>
            <a:r>
              <a:rPr lang="en-US" dirty="0" smtClean="0">
                <a:solidFill>
                  <a:srgbClr val="FF0000"/>
                </a:solidFill>
                <a:cs typeface="Nazanin" pitchFamily="2" charset="-78"/>
              </a:rPr>
              <a:t> </a:t>
            </a:r>
            <a:endParaRPr lang="en-US" dirty="0">
              <a:solidFill>
                <a:srgbClr val="FF0000"/>
              </a:solidFill>
              <a:cs typeface="Nazanin" pitchFamily="2" charset="-78"/>
            </a:endParaRPr>
          </a:p>
        </p:txBody>
      </p:sp>
    </p:spTree>
    <p:extLst>
      <p:ext uri="{BB962C8B-B14F-4D97-AF65-F5344CB8AC3E}">
        <p14:creationId xmlns:p14="http://schemas.microsoft.com/office/powerpoint/2010/main" val="1828946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787" y="1700808"/>
            <a:ext cx="36195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239766" y="5323834"/>
            <a:ext cx="4572000" cy="1015663"/>
          </a:xfrm>
          <a:prstGeom prst="rect">
            <a:avLst/>
          </a:prstGeom>
        </p:spPr>
        <p:txBody>
          <a:bodyPr>
            <a:spAutoFit/>
          </a:bodyPr>
          <a:lstStyle/>
          <a:p>
            <a:pPr algn="l"/>
            <a:r>
              <a:rPr lang="en-US" sz="2000" dirty="0">
                <a:solidFill>
                  <a:srgbClr val="7030A0"/>
                </a:solidFill>
                <a:latin typeface="Tahoma" pitchFamily="34" charset="0"/>
                <a:ea typeface="Tahoma" pitchFamily="34" charset="0"/>
                <a:cs typeface="Tahoma" pitchFamily="34" charset="0"/>
              </a:rPr>
              <a:t>illustration of conflicting thoughts, a girl stuck between the thoughts of staying with her parents</a:t>
            </a:r>
          </a:p>
        </p:txBody>
      </p:sp>
    </p:spTree>
    <p:extLst>
      <p:ext uri="{BB962C8B-B14F-4D97-AF65-F5344CB8AC3E}">
        <p14:creationId xmlns:p14="http://schemas.microsoft.com/office/powerpoint/2010/main" val="417258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844824"/>
            <a:ext cx="9144000" cy="4464496"/>
          </a:xfrm>
        </p:spPr>
        <p:txBody>
          <a:bodyPr>
            <a:noAutofit/>
          </a:bodyPr>
          <a:lstStyle/>
          <a:p>
            <a:r>
              <a:rPr lang="fa-IR" sz="2000" dirty="0" smtClean="0">
                <a:latin typeface="Tahoma" pitchFamily="34" charset="0"/>
                <a:ea typeface="Tahoma" pitchFamily="34" charset="0"/>
                <a:cs typeface="Tahoma" pitchFamily="34" charset="0"/>
              </a:rPr>
              <a:t>دستگاه تناسلی هر زن از دو تخمدان، دو لوله رحم، رحم، واژن، و ولو(بخش خارجی دستگاه تناسلی) </a:t>
            </a:r>
            <a:endParaRPr lang="ar-AE" sz="2000" dirty="0">
              <a:latin typeface="Tahoma" pitchFamily="34" charset="0"/>
              <a:ea typeface="Tahoma" pitchFamily="34" charset="0"/>
              <a:cs typeface="Tahoma" pitchFamily="34" charset="0"/>
            </a:endParaRPr>
          </a:p>
          <a:p>
            <a:r>
              <a:rPr lang="ar-AE" sz="2000" dirty="0">
                <a:solidFill>
                  <a:schemeClr val="tx1"/>
                </a:solidFill>
                <a:latin typeface="Tahoma" pitchFamily="34" charset="0"/>
                <a:ea typeface="Tahoma" pitchFamily="34" charset="0"/>
                <a:cs typeface="Tahoma" pitchFamily="34" charset="0"/>
              </a:rPr>
              <a:t>بخش بیرونی دستگاه تناسلی</a:t>
            </a:r>
          </a:p>
          <a:p>
            <a:r>
              <a:rPr lang="ar-AE" sz="2000" dirty="0">
                <a:latin typeface="Tahoma" pitchFamily="34" charset="0"/>
                <a:ea typeface="Tahoma" pitchFamily="34" charset="0"/>
                <a:cs typeface="Tahoma" pitchFamily="34" charset="0"/>
              </a:rPr>
              <a:t>ولو و واژن</a:t>
            </a:r>
          </a:p>
          <a:p>
            <a:r>
              <a:rPr lang="ar-AE" sz="2000" dirty="0">
                <a:latin typeface="Tahoma" pitchFamily="34" charset="0"/>
                <a:ea typeface="Tahoma" pitchFamily="34" charset="0"/>
                <a:cs typeface="Tahoma" pitchFamily="34" charset="0"/>
              </a:rPr>
              <a:t>بخش درونی دستگاه تناسلی</a:t>
            </a:r>
          </a:p>
          <a:p>
            <a:r>
              <a:rPr lang="ar-AE" sz="2000" dirty="0">
                <a:latin typeface="Tahoma" pitchFamily="34" charset="0"/>
                <a:ea typeface="Tahoma" pitchFamily="34" charset="0"/>
                <a:cs typeface="Tahoma" pitchFamily="34" charset="0"/>
              </a:rPr>
              <a:t>تخمدان ها، لوله های رحم(لوله های فالوپ) و رحم</a:t>
            </a:r>
          </a:p>
          <a:p>
            <a:r>
              <a:rPr lang="ar-AE" sz="2000" dirty="0">
                <a:solidFill>
                  <a:schemeClr val="tx1"/>
                </a:solidFill>
                <a:latin typeface="Tahoma" pitchFamily="34" charset="0"/>
                <a:ea typeface="Tahoma" pitchFamily="34" charset="0"/>
                <a:cs typeface="Tahoma" pitchFamily="34" charset="0"/>
              </a:rPr>
              <a:t>رحم یا زهدان</a:t>
            </a:r>
          </a:p>
          <a:p>
            <a:r>
              <a:rPr lang="ar-AE" sz="2000" dirty="0">
                <a:latin typeface="Tahoma" pitchFamily="34" charset="0"/>
                <a:ea typeface="Tahoma" pitchFamily="34" charset="0"/>
                <a:cs typeface="Tahoma" pitchFamily="34" charset="0"/>
              </a:rPr>
              <a:t>عضوی توخالی و گلابی شکل است و درون لگن جای گرفته و کارش، نگهداری از جنین در هنگام بارداری و خونریزی چرخه ماهانه است.</a:t>
            </a:r>
          </a:p>
          <a:p>
            <a:r>
              <a:rPr lang="ar-AE" sz="2000" dirty="0">
                <a:solidFill>
                  <a:schemeClr val="tx1"/>
                </a:solidFill>
                <a:latin typeface="Tahoma" pitchFamily="34" charset="0"/>
                <a:ea typeface="Tahoma" pitchFamily="34" charset="0"/>
                <a:cs typeface="Tahoma" pitchFamily="34" charset="0"/>
              </a:rPr>
              <a:t>تخمدان ها</a:t>
            </a:r>
          </a:p>
          <a:p>
            <a:r>
              <a:rPr lang="ar-AE" sz="2000" dirty="0">
                <a:latin typeface="Tahoma" pitchFamily="34" charset="0"/>
                <a:ea typeface="Tahoma" pitchFamily="34" charset="0"/>
                <a:cs typeface="Tahoma" pitchFamily="34" charset="0"/>
              </a:rPr>
              <a:t> کارشان آزادکردن تخمک  است و هورمون های جنسی زنانه ترشح می کنند  که ظاهر  و ویزگی های زنانه را ایجاد می کنند. </a:t>
            </a:r>
          </a:p>
          <a:p>
            <a:endParaRPr lang="en-US" sz="2000"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
        <p:nvSpPr>
          <p:cNvPr id="4" name="Title 3"/>
          <p:cNvSpPr>
            <a:spLocks noGrp="1"/>
          </p:cNvSpPr>
          <p:nvPr>
            <p:ph type="title"/>
          </p:nvPr>
        </p:nvSpPr>
        <p:spPr/>
        <p:txBody>
          <a:bodyPr>
            <a:normAutofit/>
          </a:bodyPr>
          <a:lstStyle/>
          <a:p>
            <a:r>
              <a:rPr lang="fa-IR" sz="4000" dirty="0" smtClean="0">
                <a:latin typeface="Tahoma" pitchFamily="34" charset="0"/>
                <a:ea typeface="Tahoma" pitchFamily="34" charset="0"/>
                <a:cs typeface="Tahoma" pitchFamily="34" charset="0"/>
              </a:rPr>
              <a:t>دستگاه تناسلی زنانه</a:t>
            </a:r>
            <a:endParaRPr lang="en-US" sz="4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7558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69" y="1731384"/>
            <a:ext cx="3743325" cy="3381375"/>
          </a:xfrm>
          <a:prstGeom prst="rect">
            <a:avLst/>
          </a:prstGeom>
        </p:spPr>
      </p:pic>
      <p:sp>
        <p:nvSpPr>
          <p:cNvPr id="2" name="Cloud 1"/>
          <p:cNvSpPr/>
          <p:nvPr/>
        </p:nvSpPr>
        <p:spPr>
          <a:xfrm>
            <a:off x="7020272" y="1988840"/>
            <a:ext cx="1656184"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rgbClr val="FF0000"/>
                </a:solidFill>
                <a:latin typeface="Tahoma" pitchFamily="34" charset="0"/>
                <a:ea typeface="Tahoma" pitchFamily="34" charset="0"/>
                <a:cs typeface="Tahoma" pitchFamily="34" charset="0"/>
              </a:rPr>
              <a:t>تخمدان</a:t>
            </a:r>
            <a:endParaRPr lang="en-US" sz="2000" dirty="0">
              <a:solidFill>
                <a:srgbClr val="FF0000"/>
              </a:solidFill>
              <a:latin typeface="Tahoma" pitchFamily="34" charset="0"/>
              <a:ea typeface="Tahoma" pitchFamily="34" charset="0"/>
              <a:cs typeface="Tahoma" pitchFamily="34" charset="0"/>
            </a:endParaRPr>
          </a:p>
        </p:txBody>
      </p:sp>
      <p:sp>
        <p:nvSpPr>
          <p:cNvPr id="4" name="Cloud 3"/>
          <p:cNvSpPr/>
          <p:nvPr/>
        </p:nvSpPr>
        <p:spPr>
          <a:xfrm>
            <a:off x="755576" y="2204864"/>
            <a:ext cx="1368152" cy="79208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0000"/>
                </a:solidFill>
              </a:rPr>
              <a:t>رحم</a:t>
            </a:r>
            <a:endParaRPr lang="en-US" sz="2400" b="1" dirty="0">
              <a:solidFill>
                <a:srgbClr val="FF0000"/>
              </a:solidFill>
            </a:endParaRPr>
          </a:p>
        </p:txBody>
      </p:sp>
      <p:sp>
        <p:nvSpPr>
          <p:cNvPr id="5" name="Cloud 4"/>
          <p:cNvSpPr/>
          <p:nvPr/>
        </p:nvSpPr>
        <p:spPr>
          <a:xfrm>
            <a:off x="1187624" y="4437112"/>
            <a:ext cx="1512713" cy="6825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0000"/>
                </a:solidFill>
                <a:latin typeface="Tahoma" pitchFamily="34" charset="0"/>
                <a:ea typeface="Tahoma" pitchFamily="34" charset="0"/>
                <a:cs typeface="Tahoma" pitchFamily="34" charset="0"/>
              </a:rPr>
              <a:t>واژن</a:t>
            </a:r>
            <a:endParaRPr lang="en-US" sz="2400" dirty="0">
              <a:solidFill>
                <a:srgbClr val="FF0000"/>
              </a:solidFill>
              <a:latin typeface="Tahoma" pitchFamily="34" charset="0"/>
              <a:ea typeface="Tahoma" pitchFamily="34" charset="0"/>
              <a:cs typeface="Tahoma" pitchFamily="34" charset="0"/>
            </a:endParaRPr>
          </a:p>
        </p:txBody>
      </p:sp>
      <p:sp>
        <p:nvSpPr>
          <p:cNvPr id="6" name="Cloud 5"/>
          <p:cNvSpPr/>
          <p:nvPr/>
        </p:nvSpPr>
        <p:spPr>
          <a:xfrm>
            <a:off x="7020272" y="4005064"/>
            <a:ext cx="1656184" cy="8640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smtClean="0">
                <a:solidFill>
                  <a:srgbClr val="FF0000"/>
                </a:solidFill>
                <a:latin typeface="Tahoma" pitchFamily="34" charset="0"/>
                <a:ea typeface="Tahoma" pitchFamily="34" charset="0"/>
                <a:cs typeface="Tahoma" pitchFamily="34" charset="0"/>
              </a:rPr>
              <a:t>سرویکس</a:t>
            </a:r>
            <a:endParaRPr lang="en-US" sz="1400" b="1" dirty="0">
              <a:solidFill>
                <a:srgbClr val="FF0000"/>
              </a:solidFill>
              <a:latin typeface="Tahoma" pitchFamily="34" charset="0"/>
              <a:ea typeface="Tahoma" pitchFamily="34" charset="0"/>
              <a:cs typeface="Tahoma" pitchFamily="34" charset="0"/>
            </a:endParaRPr>
          </a:p>
        </p:txBody>
      </p:sp>
      <p:sp>
        <p:nvSpPr>
          <p:cNvPr id="7" name="Cloud 6"/>
          <p:cNvSpPr/>
          <p:nvPr/>
        </p:nvSpPr>
        <p:spPr>
          <a:xfrm>
            <a:off x="4211960" y="5766676"/>
            <a:ext cx="1728192" cy="5760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latin typeface="Tahoma" pitchFamily="34" charset="0"/>
                <a:ea typeface="Tahoma" pitchFamily="34" charset="0"/>
                <a:cs typeface="Tahoma" pitchFamily="34" charset="0"/>
              </a:rPr>
              <a:t>دهانه واژن</a:t>
            </a:r>
            <a:endParaRPr lang="en-US" dirty="0">
              <a:solidFill>
                <a:srgbClr val="FF0000"/>
              </a:solidFill>
              <a:latin typeface="Tahoma" pitchFamily="34" charset="0"/>
              <a:ea typeface="Tahoma" pitchFamily="34" charset="0"/>
              <a:cs typeface="Tahoma" pitchFamily="34" charset="0"/>
            </a:endParaRPr>
          </a:p>
        </p:txBody>
      </p:sp>
      <p:cxnSp>
        <p:nvCxnSpPr>
          <p:cNvPr id="9" name="Straight Connector 8"/>
          <p:cNvCxnSpPr/>
          <p:nvPr/>
        </p:nvCxnSpPr>
        <p:spPr>
          <a:xfrm>
            <a:off x="1835696" y="2600908"/>
            <a:ext cx="1368152" cy="126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012160" y="2726922"/>
            <a:ext cx="1440160" cy="695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80112" y="4221088"/>
            <a:ext cx="1728192"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60031" y="4437112"/>
            <a:ext cx="1"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19772" y="4005064"/>
            <a:ext cx="2340259" cy="77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0"/>
          </p:cNvCxnSpPr>
          <p:nvPr/>
        </p:nvCxnSpPr>
        <p:spPr>
          <a:xfrm>
            <a:off x="2122588" y="2600908"/>
            <a:ext cx="2089372"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r>
              <a:rPr lang="fa-IR" smtClean="0"/>
              <a:t>نرجس شیراقایی</a:t>
            </a:r>
            <a:endParaRPr lang="fa-IR"/>
          </a:p>
        </p:txBody>
      </p:sp>
      <p:sp>
        <p:nvSpPr>
          <p:cNvPr id="10" name="Rectangle 9"/>
          <p:cNvSpPr/>
          <p:nvPr/>
        </p:nvSpPr>
        <p:spPr>
          <a:xfrm>
            <a:off x="1173934" y="260648"/>
            <a:ext cx="6076051" cy="707886"/>
          </a:xfrm>
          <a:prstGeom prst="rect">
            <a:avLst/>
          </a:prstGeom>
        </p:spPr>
        <p:txBody>
          <a:bodyPr wrap="square">
            <a:spAutoFit/>
          </a:bodyPr>
          <a:lstStyle/>
          <a:p>
            <a:r>
              <a:rPr lang="fa-IR" sz="4000" dirty="0">
                <a:solidFill>
                  <a:srgbClr val="C00000"/>
                </a:solidFill>
                <a:latin typeface="Tahoma" pitchFamily="34" charset="0"/>
                <a:ea typeface="Tahoma" pitchFamily="34" charset="0"/>
                <a:cs typeface="Tahoma" pitchFamily="34" charset="0"/>
              </a:rPr>
              <a:t>دستگاه تناسلی زنانه</a:t>
            </a:r>
            <a:endParaRPr lang="en-US" dirty="0">
              <a:solidFill>
                <a:srgbClr val="C00000"/>
              </a:solidFill>
            </a:endParaRPr>
          </a:p>
        </p:txBody>
      </p:sp>
    </p:spTree>
    <p:extLst>
      <p:ext uri="{BB962C8B-B14F-4D97-AF65-F5344CB8AC3E}">
        <p14:creationId xmlns:p14="http://schemas.microsoft.com/office/powerpoint/2010/main" val="2822702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2286000"/>
            <a:ext cx="63817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6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420888"/>
            <a:ext cx="8352928" cy="4032448"/>
          </a:xfrm>
        </p:spPr>
      </p:pic>
      <p:sp>
        <p:nvSpPr>
          <p:cNvPr id="3" name="Title 2"/>
          <p:cNvSpPr>
            <a:spLocks noGrp="1"/>
          </p:cNvSpPr>
          <p:nvPr>
            <p:ph type="title"/>
          </p:nvPr>
        </p:nvSpPr>
        <p:spPr/>
        <p:txBody>
          <a:bodyPr/>
          <a:lstStyle/>
          <a:p>
            <a:r>
              <a:rPr lang="fa-IR" dirty="0" smtClean="0"/>
              <a:t>نشانه ها از اغاز هفت سالگی تا 19 سالگی</a:t>
            </a:r>
            <a:endParaRPr lang="fa-IR" dirty="0"/>
          </a:p>
        </p:txBody>
      </p:sp>
      <p:sp>
        <p:nvSpPr>
          <p:cNvPr id="2" name="Footer Placeholder 1"/>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8701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764704"/>
            <a:ext cx="8100888" cy="6093295"/>
          </a:xfrm>
        </p:spPr>
        <p:txBody>
          <a:bodyPr/>
          <a:lstStyle/>
          <a:p>
            <a:pPr algn="ctr"/>
            <a:r>
              <a:rPr lang="en-US" sz="2800" b="1" dirty="0">
                <a:solidFill>
                  <a:schemeClr val="bg1"/>
                </a:solidFill>
              </a:rPr>
              <a:t>Maturity</a:t>
            </a:r>
            <a:endParaRPr lang="fa-IR" sz="2800" b="1" dirty="0" smtClean="0">
              <a:solidFill>
                <a:schemeClr val="bg1"/>
              </a:solidFill>
            </a:endParaRPr>
          </a:p>
          <a:p>
            <a:endParaRPr lang="en-US" dirty="0" smtClean="0"/>
          </a:p>
          <a:p>
            <a:endParaRPr lang="en-US" dirty="0"/>
          </a:p>
          <a:p>
            <a:endParaRPr lang="en-US" dirty="0" smtClean="0"/>
          </a:p>
          <a:p>
            <a:pPr marL="0" indent="0">
              <a:buNone/>
            </a:pPr>
            <a:endParaRPr lang="fa-IR" dirty="0"/>
          </a:p>
          <a:p>
            <a:r>
              <a:rPr lang="fa-IR" dirty="0" smtClean="0"/>
              <a:t>بلوغ </a:t>
            </a:r>
            <a:r>
              <a:rPr lang="fa-IR" dirty="0"/>
              <a:t>اجتماعی</a:t>
            </a:r>
          </a:p>
          <a:p>
            <a:r>
              <a:rPr lang="fa-IR" dirty="0"/>
              <a:t>بلوغ اقتصادی</a:t>
            </a:r>
          </a:p>
          <a:p>
            <a:r>
              <a:rPr lang="fa-IR" dirty="0"/>
              <a:t>بلوغ </a:t>
            </a:r>
            <a:r>
              <a:rPr lang="fa-IR" dirty="0" smtClean="0"/>
              <a:t>فکری</a:t>
            </a:r>
          </a:p>
          <a:p>
            <a:r>
              <a:rPr lang="fa-IR" dirty="0"/>
              <a:t> بلوغ عاطفی </a:t>
            </a:r>
            <a:r>
              <a:rPr lang="fa-IR" dirty="0" smtClean="0"/>
              <a:t> </a:t>
            </a:r>
          </a:p>
          <a:p>
            <a:pPr algn="l"/>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45904"/>
            <a:ext cx="4762500" cy="2938065"/>
          </a:xfrm>
          <a:prstGeom prst="rect">
            <a:avLst/>
          </a:prstGeom>
        </p:spPr>
      </p:pic>
      <p:sp>
        <p:nvSpPr>
          <p:cNvPr id="5" name="Footer Placeholder 4"/>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252743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6792"/>
            <a:ext cx="9144000" cy="4801314"/>
          </a:xfrm>
          <a:prstGeom prst="rect">
            <a:avLst/>
          </a:prstGeom>
        </p:spPr>
        <p:txBody>
          <a:bodyPr wrap="square">
            <a:spAutoFit/>
          </a:bodyPr>
          <a:lstStyle/>
          <a:p>
            <a:r>
              <a:rPr lang="fa-IR" dirty="0" smtClean="0">
                <a:latin typeface="Tahoma" pitchFamily="34" charset="0"/>
                <a:ea typeface="Tahoma" pitchFamily="34" charset="0"/>
                <a:cs typeface="Tahoma" pitchFamily="34" charset="0"/>
                <a:hlinkClick r:id="rId2"/>
              </a:rPr>
              <a:t>لینک هایی برای مطالعه بیشتر و دیدن فیلم ها و انیمیشن های آموزشی در باره بلوغ</a:t>
            </a:r>
          </a:p>
          <a:p>
            <a:endParaRPr lang="fa-IR" dirty="0" smtClean="0">
              <a:latin typeface="Tahoma" pitchFamily="34" charset="0"/>
              <a:ea typeface="Tahoma" pitchFamily="34" charset="0"/>
              <a:cs typeface="Tahoma" pitchFamily="34" charset="0"/>
              <a:hlinkClick r:id="rId2"/>
            </a:endParaRPr>
          </a:p>
          <a:p>
            <a:pPr algn="l"/>
            <a:r>
              <a:rPr lang="en-US" dirty="0">
                <a:latin typeface="Tahoma" pitchFamily="34" charset="0"/>
                <a:ea typeface="Tahoma" pitchFamily="34" charset="0"/>
                <a:cs typeface="Tahoma" pitchFamily="34" charset="0"/>
                <a:hlinkClick r:id="rId2"/>
              </a:rPr>
              <a:t>http://www.aboutkidshealth.ca/en/howthebodyworks/sexdevelopmentanoverview/sexualdifferentiation/pages/pubertyingirls.aspx</a:t>
            </a:r>
            <a:endParaRPr lang="fa-IR" dirty="0">
              <a:latin typeface="Tahoma" pitchFamily="34" charset="0"/>
              <a:ea typeface="Tahoma" pitchFamily="34" charset="0"/>
              <a:cs typeface="Tahoma" pitchFamily="34" charset="0"/>
              <a:hlinkClick r:id="rId2"/>
            </a:endParaRPr>
          </a:p>
          <a:p>
            <a:endParaRPr lang="fa-IR" dirty="0" smtClean="0">
              <a:latin typeface="Tahoma" pitchFamily="34" charset="0"/>
              <a:ea typeface="Tahoma" pitchFamily="34" charset="0"/>
              <a:cs typeface="Tahoma" pitchFamily="34" charset="0"/>
              <a:hlinkClick r:id="rId2"/>
            </a:endParaRPr>
          </a:p>
          <a:p>
            <a:pPr algn="l"/>
            <a:r>
              <a:rPr lang="en-US" dirty="0">
                <a:latin typeface="Tahoma" pitchFamily="34" charset="0"/>
                <a:ea typeface="Tahoma" pitchFamily="34" charset="0"/>
                <a:cs typeface="Tahoma" pitchFamily="34" charset="0"/>
                <a:hlinkClick r:id="rId2"/>
              </a:rPr>
              <a:t>http://www.getthefacts.health.wa.gov.au/2/123/1/puberty__</a:t>
            </a:r>
            <a:r>
              <a:rPr lang="en-US" dirty="0" smtClean="0">
                <a:latin typeface="Tahoma" pitchFamily="34" charset="0"/>
                <a:ea typeface="Tahoma" pitchFamily="34" charset="0"/>
                <a:cs typeface="Tahoma" pitchFamily="34" charset="0"/>
                <a:hlinkClick r:id="rId2"/>
              </a:rPr>
              <a:t>animation.pm</a:t>
            </a:r>
            <a:endParaRPr lang="fa-IR" dirty="0" smtClean="0">
              <a:latin typeface="Tahoma" pitchFamily="34" charset="0"/>
              <a:ea typeface="Tahoma" pitchFamily="34" charset="0"/>
              <a:cs typeface="Tahoma" pitchFamily="34" charset="0"/>
              <a:hlinkClick r:id="rId2"/>
            </a:endParaRPr>
          </a:p>
          <a:p>
            <a:pPr algn="l"/>
            <a:endParaRPr lang="fa-IR" dirty="0" smtClean="0">
              <a:latin typeface="Tahoma" pitchFamily="34" charset="0"/>
              <a:ea typeface="Tahoma" pitchFamily="34" charset="0"/>
              <a:cs typeface="Tahoma" pitchFamily="34" charset="0"/>
              <a:hlinkClick r:id="rId2"/>
            </a:endParaRPr>
          </a:p>
          <a:p>
            <a:pPr algn="l"/>
            <a:r>
              <a:rPr lang="en-US" dirty="0" smtClean="0">
                <a:latin typeface="Tahoma" pitchFamily="34" charset="0"/>
                <a:ea typeface="Tahoma" pitchFamily="34" charset="0"/>
                <a:cs typeface="Tahoma" pitchFamily="34" charset="0"/>
                <a:hlinkClick r:id="rId2"/>
              </a:rPr>
              <a:t>http</a:t>
            </a:r>
            <a:r>
              <a:rPr lang="en-US" dirty="0">
                <a:latin typeface="Tahoma" pitchFamily="34" charset="0"/>
                <a:ea typeface="Tahoma" pitchFamily="34" charset="0"/>
                <a:cs typeface="Tahoma" pitchFamily="34" charset="0"/>
                <a:hlinkClick r:id="rId2"/>
              </a:rPr>
              <a:t>://</a:t>
            </a:r>
            <a:r>
              <a:rPr lang="en-US" dirty="0" smtClean="0">
                <a:latin typeface="Tahoma" pitchFamily="34" charset="0"/>
                <a:ea typeface="Tahoma" pitchFamily="34" charset="0"/>
                <a:cs typeface="Tahoma" pitchFamily="34" charset="0"/>
                <a:hlinkClick r:id="rId2"/>
              </a:rPr>
              <a:t>www.med.nyu.edu/sti/content19a2.html?cid=14&amp;ccid=86&amp;cccid=140</a:t>
            </a:r>
            <a:endParaRPr lang="fa-IR" dirty="0" smtClean="0">
              <a:latin typeface="Tahoma" pitchFamily="34" charset="0"/>
              <a:ea typeface="Tahoma" pitchFamily="34" charset="0"/>
              <a:cs typeface="Tahoma" pitchFamily="34" charset="0"/>
            </a:endParaRPr>
          </a:p>
          <a:p>
            <a:pPr algn="l"/>
            <a:endParaRPr lang="fa-IR" dirty="0">
              <a:latin typeface="Tahoma" pitchFamily="34" charset="0"/>
              <a:ea typeface="Tahoma" pitchFamily="34" charset="0"/>
              <a:cs typeface="Tahoma" pitchFamily="34" charset="0"/>
            </a:endParaRPr>
          </a:p>
          <a:p>
            <a:pPr algn="l"/>
            <a:r>
              <a:rPr lang="en-US" dirty="0">
                <a:latin typeface="Tahoma" pitchFamily="34" charset="0"/>
                <a:ea typeface="Tahoma" pitchFamily="34" charset="0"/>
                <a:cs typeface="Tahoma" pitchFamily="34" charset="0"/>
                <a:hlinkClick r:id="rId3"/>
              </a:rPr>
              <a:t>http://</a:t>
            </a:r>
            <a:r>
              <a:rPr lang="en-US" dirty="0" smtClean="0">
                <a:latin typeface="Tahoma" pitchFamily="34" charset="0"/>
                <a:ea typeface="Tahoma" pitchFamily="34" charset="0"/>
                <a:cs typeface="Tahoma" pitchFamily="34" charset="0"/>
                <a:hlinkClick r:id="rId3"/>
              </a:rPr>
              <a:t>www.aboutkidshealth.ca/en/howthebodyworks/sexdevelopmentanoverview/sexualdifferentiation/pages/pubertyingirls.aspx</a:t>
            </a:r>
            <a:endParaRPr lang="fa-IR" dirty="0" smtClean="0">
              <a:latin typeface="Tahoma" pitchFamily="34" charset="0"/>
              <a:ea typeface="Tahoma" pitchFamily="34" charset="0"/>
              <a:cs typeface="Tahoma" pitchFamily="34" charset="0"/>
            </a:endParaRPr>
          </a:p>
          <a:p>
            <a:pPr algn="l"/>
            <a:endParaRPr lang="fa-IR" dirty="0" smtClean="0">
              <a:latin typeface="Tahoma" pitchFamily="34" charset="0"/>
              <a:ea typeface="Tahoma" pitchFamily="34" charset="0"/>
              <a:cs typeface="Tahoma" pitchFamily="34" charset="0"/>
            </a:endParaRPr>
          </a:p>
          <a:p>
            <a:pPr algn="l"/>
            <a:r>
              <a:rPr lang="en-US" dirty="0" smtClean="0">
                <a:latin typeface="Tahoma" pitchFamily="34" charset="0"/>
                <a:ea typeface="Tahoma" pitchFamily="34" charset="0"/>
                <a:cs typeface="Tahoma" pitchFamily="34" charset="0"/>
              </a:rPr>
              <a:t>http</a:t>
            </a:r>
            <a:r>
              <a:rPr lang="en-US" dirty="0">
                <a:latin typeface="Tahoma" pitchFamily="34" charset="0"/>
                <a:ea typeface="Tahoma" pitchFamily="34" charset="0"/>
                <a:cs typeface="Tahoma" pitchFamily="34" charset="0"/>
              </a:rPr>
              <a:t>://www.livewiremedia.com/pubertyforgirls</a:t>
            </a:r>
            <a:endParaRPr lang="fa-IR" dirty="0">
              <a:latin typeface="Tahoma" pitchFamily="34" charset="0"/>
              <a:ea typeface="Tahoma" pitchFamily="34" charset="0"/>
              <a:cs typeface="Tahoma" pitchFamily="34" charset="0"/>
            </a:endParaRPr>
          </a:p>
          <a:p>
            <a:pPr algn="l"/>
            <a:endParaRPr lang="fa-IR" dirty="0" smtClean="0">
              <a:latin typeface="Tahoma" pitchFamily="34" charset="0"/>
              <a:ea typeface="Tahoma" pitchFamily="34" charset="0"/>
              <a:cs typeface="Tahoma" pitchFamily="34" charset="0"/>
            </a:endParaRPr>
          </a:p>
          <a:p>
            <a:pPr algn="l"/>
            <a:r>
              <a:rPr lang="en-US" dirty="0" smtClean="0">
                <a:latin typeface="Tahoma" pitchFamily="34" charset="0"/>
                <a:ea typeface="Tahoma" pitchFamily="34" charset="0"/>
                <a:cs typeface="Tahoma" pitchFamily="34" charset="0"/>
                <a:hlinkClick r:id="rId4"/>
              </a:rPr>
              <a:t>http</a:t>
            </a:r>
            <a:r>
              <a:rPr lang="en-US" dirty="0">
                <a:latin typeface="Tahoma" pitchFamily="34" charset="0"/>
                <a:ea typeface="Tahoma" pitchFamily="34" charset="0"/>
                <a:cs typeface="Tahoma" pitchFamily="34" charset="0"/>
                <a:hlinkClick r:id="rId4"/>
              </a:rPr>
              <a:t>://</a:t>
            </a:r>
            <a:r>
              <a:rPr lang="en-US" dirty="0" smtClean="0">
                <a:latin typeface="Tahoma" pitchFamily="34" charset="0"/>
                <a:ea typeface="Tahoma" pitchFamily="34" charset="0"/>
                <a:cs typeface="Tahoma" pitchFamily="34" charset="0"/>
                <a:hlinkClick r:id="rId4"/>
              </a:rPr>
              <a:t>www.healthychildren.org/English/ages-stages/teen/Pages/default.aspx</a:t>
            </a:r>
            <a:endParaRPr lang="fa-IR" dirty="0" smtClean="0">
              <a:latin typeface="Tahoma" pitchFamily="34" charset="0"/>
              <a:ea typeface="Tahoma" pitchFamily="34" charset="0"/>
              <a:cs typeface="Tahoma" pitchFamily="34" charset="0"/>
            </a:endParaRPr>
          </a:p>
          <a:p>
            <a:pPr algn="l"/>
            <a:endParaRPr lang="fa-IR" dirty="0" smtClean="0">
              <a:latin typeface="Tahoma" pitchFamily="34" charset="0"/>
              <a:ea typeface="Tahoma" pitchFamily="34" charset="0"/>
              <a:cs typeface="Tahoma" pitchFamily="34" charset="0"/>
            </a:endParaRPr>
          </a:p>
          <a:p>
            <a:pPr algn="l"/>
            <a:endParaRPr lang="en-US"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412334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58" y="1500961"/>
            <a:ext cx="9144000" cy="5878532"/>
          </a:xfrm>
          <a:prstGeom prst="rect">
            <a:avLst/>
          </a:prstGeom>
        </p:spPr>
        <p:txBody>
          <a:bodyPr wrap="square">
            <a:spAutoFit/>
          </a:bodyPr>
          <a:lstStyle/>
          <a:p>
            <a:r>
              <a:rPr lang="fa-IR" dirty="0">
                <a:latin typeface="Tahoma" pitchFamily="34" charset="0"/>
                <a:ea typeface="Tahoma" pitchFamily="34" charset="0"/>
                <a:cs typeface="Tahoma" pitchFamily="34" charset="0"/>
              </a:rPr>
              <a:t>چرا بلوغ زودرس مهم است ؟ </a:t>
            </a:r>
            <a:endParaRPr lang="en-US" dirty="0" smtClean="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نخست: </a:t>
            </a:r>
          </a:p>
          <a:p>
            <a:r>
              <a:rPr lang="fa-IR" dirty="0" smtClean="0">
                <a:latin typeface="Tahoma" pitchFamily="34" charset="0"/>
                <a:ea typeface="Tahoma" pitchFamily="34" charset="0"/>
                <a:cs typeface="Tahoma" pitchFamily="34" charset="0"/>
              </a:rPr>
              <a:t>پی بردن به دلیل و عامل آن است که پزشک مشاورتان با انجام  آزمايش ها و رادیولوژی مچ دست</a:t>
            </a:r>
            <a:r>
              <a:rPr lang="en-US" dirty="0" smtClean="0">
                <a:latin typeface="Tahoma" pitchFamily="34" charset="0"/>
                <a:ea typeface="Tahoma" pitchFamily="34" charset="0"/>
                <a:cs typeface="Tahoma" pitchFamily="34" charset="0"/>
              </a:rPr>
              <a:t> </a:t>
            </a:r>
            <a:r>
              <a:rPr lang="fa-IR" dirty="0" smtClean="0">
                <a:latin typeface="Tahoma" pitchFamily="34" charset="0"/>
                <a:ea typeface="Tahoma" pitchFamily="34" charset="0"/>
                <a:cs typeface="Tahoma" pitchFamily="34" charset="0"/>
              </a:rPr>
              <a:t> چپ، پيگيری می کند.</a:t>
            </a:r>
          </a:p>
          <a:p>
            <a:endParaRPr lang="fa-IR" dirty="0" smtClean="0">
              <a:latin typeface="Tahoma" pitchFamily="34" charset="0"/>
              <a:ea typeface="Tahoma" pitchFamily="34" charset="0"/>
              <a:cs typeface="Tahoma" pitchFamily="34" charset="0"/>
            </a:endParaRPr>
          </a:p>
          <a:p>
            <a:pPr algn="l"/>
            <a:r>
              <a:rPr lang="en-US" sz="1600" dirty="0">
                <a:latin typeface="Tahoma"/>
                <a:ea typeface="Batang"/>
              </a:rPr>
              <a:t>CBC</a:t>
            </a:r>
            <a:r>
              <a:rPr lang="en-US" sz="1600" dirty="0" smtClean="0">
                <a:latin typeface="Tahoma"/>
                <a:ea typeface="Batang"/>
              </a:rPr>
              <a:t>, FBS, </a:t>
            </a:r>
            <a:r>
              <a:rPr lang="en-US" sz="1600" dirty="0" err="1" smtClean="0">
                <a:latin typeface="Tahoma"/>
                <a:ea typeface="Batang"/>
              </a:rPr>
              <a:t>Chol</a:t>
            </a:r>
            <a:r>
              <a:rPr lang="en-US" sz="1600" dirty="0" smtClean="0">
                <a:latin typeface="Tahoma"/>
                <a:ea typeface="Batang"/>
              </a:rPr>
              <a:t>, </a:t>
            </a:r>
            <a:r>
              <a:rPr lang="en-US" sz="1600" dirty="0" err="1" smtClean="0">
                <a:latin typeface="Tahoma"/>
                <a:ea typeface="Batang"/>
              </a:rPr>
              <a:t>Tg</a:t>
            </a:r>
            <a:r>
              <a:rPr lang="en-US" sz="1600" dirty="0" smtClean="0">
                <a:latin typeface="Tahoma"/>
                <a:ea typeface="Batang"/>
              </a:rPr>
              <a:t>, HDL,Cr,T3,T4,TSH</a:t>
            </a:r>
            <a:r>
              <a:rPr lang="en-US" sz="1600" dirty="0">
                <a:latin typeface="Tahoma"/>
                <a:ea typeface="Batang"/>
              </a:rPr>
              <a:t>, </a:t>
            </a:r>
            <a:r>
              <a:rPr lang="en-US" sz="1600" dirty="0" smtClean="0">
                <a:latin typeface="Tahoma"/>
                <a:ea typeface="Batang"/>
              </a:rPr>
              <a:t>FSH, LH</a:t>
            </a:r>
            <a:r>
              <a:rPr lang="en-US" sz="1600" dirty="0">
                <a:latin typeface="Tahoma"/>
                <a:ea typeface="Batang"/>
              </a:rPr>
              <a:t>, Estradiol, </a:t>
            </a:r>
            <a:r>
              <a:rPr lang="en-US" sz="1600" dirty="0" smtClean="0">
                <a:latin typeface="Tahoma"/>
                <a:ea typeface="Batang"/>
              </a:rPr>
              <a:t>25-oH </a:t>
            </a:r>
            <a:r>
              <a:rPr lang="en-US" sz="1600" dirty="0" err="1" smtClean="0">
                <a:latin typeface="Tahoma"/>
                <a:ea typeface="Batang"/>
              </a:rPr>
              <a:t>Vit</a:t>
            </a:r>
            <a:r>
              <a:rPr lang="en-US" sz="1600" dirty="0" smtClean="0">
                <a:latin typeface="Tahoma"/>
                <a:ea typeface="Batang"/>
              </a:rPr>
              <a:t> D, </a:t>
            </a:r>
            <a:r>
              <a:rPr lang="en-US" sz="1600" dirty="0">
                <a:latin typeface="Tahoma"/>
                <a:ea typeface="Batang"/>
              </a:rPr>
              <a:t>Fe</a:t>
            </a:r>
            <a:r>
              <a:rPr lang="en-US" sz="1600" dirty="0" smtClean="0">
                <a:latin typeface="Tahoma"/>
                <a:ea typeface="Batang"/>
              </a:rPr>
              <a:t>, Na</a:t>
            </a:r>
            <a:r>
              <a:rPr lang="en-US" sz="1600" dirty="0">
                <a:latin typeface="Tahoma"/>
                <a:ea typeface="Batang"/>
              </a:rPr>
              <a:t>, </a:t>
            </a:r>
            <a:r>
              <a:rPr lang="en-US" sz="1600" dirty="0" err="1">
                <a:latin typeface="Tahoma"/>
                <a:ea typeface="Batang"/>
              </a:rPr>
              <a:t>C</a:t>
            </a:r>
            <a:r>
              <a:rPr lang="en-US" sz="1600" dirty="0" err="1" smtClean="0">
                <a:latin typeface="Tahoma"/>
                <a:ea typeface="Batang"/>
              </a:rPr>
              <a:t>a</a:t>
            </a:r>
            <a:r>
              <a:rPr lang="en-US" sz="1600" dirty="0" smtClean="0">
                <a:latin typeface="Tahoma"/>
                <a:ea typeface="Batang"/>
              </a:rPr>
              <a:t>, p, K, </a:t>
            </a:r>
            <a:r>
              <a:rPr lang="en-US" sz="1600" smtClean="0">
                <a:latin typeface="Tahoma"/>
                <a:ea typeface="Batang"/>
              </a:rPr>
              <a:t>ESR</a:t>
            </a:r>
            <a:r>
              <a:rPr lang="en-US" sz="1600" smtClean="0">
                <a:latin typeface="Tahoma"/>
                <a:ea typeface="Batang"/>
              </a:rPr>
              <a:t>,</a:t>
            </a:r>
          </a:p>
          <a:p>
            <a:pPr algn="l"/>
            <a:r>
              <a:rPr lang="en-US" sz="1600" smtClean="0">
                <a:latin typeface="Tahoma"/>
                <a:ea typeface="Batang"/>
              </a:rPr>
              <a:t> </a:t>
            </a:r>
            <a:r>
              <a:rPr lang="en-US" sz="1600" dirty="0">
                <a:latin typeface="Tahoma"/>
                <a:ea typeface="Batang"/>
              </a:rPr>
              <a:t>IGF-1</a:t>
            </a:r>
            <a:r>
              <a:rPr lang="en-US" sz="1600">
                <a:latin typeface="Tahoma"/>
                <a:ea typeface="Batang"/>
              </a:rPr>
              <a:t>, </a:t>
            </a:r>
            <a:r>
              <a:rPr lang="en-US" sz="1600" smtClean="0">
                <a:latin typeface="Tahoma"/>
                <a:ea typeface="Batang"/>
              </a:rPr>
              <a:t>ALP, GF-Bp3</a:t>
            </a:r>
            <a:r>
              <a:rPr lang="en-US" sz="1600" dirty="0">
                <a:latin typeface="Tahoma"/>
                <a:ea typeface="Batang"/>
              </a:rPr>
              <a:t>, </a:t>
            </a:r>
            <a:r>
              <a:rPr lang="en-US" sz="1600" dirty="0" smtClean="0">
                <a:latin typeface="Tahoma"/>
                <a:ea typeface="Batang"/>
              </a:rPr>
              <a:t>SGOT, SGPT, </a:t>
            </a:r>
            <a:r>
              <a:rPr lang="fa-IR" sz="1600" dirty="0" smtClean="0">
                <a:latin typeface="Tahoma"/>
                <a:ea typeface="Batang"/>
              </a:rPr>
              <a:t> </a:t>
            </a:r>
            <a:endParaRPr lang="en-US" sz="1600" dirty="0">
              <a:latin typeface="Tahoma"/>
              <a:ea typeface="Batang"/>
            </a:endParaRPr>
          </a:p>
          <a:p>
            <a:r>
              <a:rPr lang="fa-IR" dirty="0" smtClean="0">
                <a:latin typeface="Tahoma" pitchFamily="34" charset="0"/>
                <a:ea typeface="Tahoma" pitchFamily="34" charset="0"/>
                <a:cs typeface="Tahoma" pitchFamily="34" charset="0"/>
              </a:rPr>
              <a:t>دوم: اثر </a:t>
            </a:r>
            <a:r>
              <a:rPr lang="fa-IR" dirty="0">
                <a:latin typeface="Tahoma" pitchFamily="34" charset="0"/>
                <a:ea typeface="Tahoma" pitchFamily="34" charset="0"/>
                <a:cs typeface="Tahoma" pitchFamily="34" charset="0"/>
              </a:rPr>
              <a:t>بلوغ زودرس روي </a:t>
            </a:r>
            <a:r>
              <a:rPr lang="fa-IR" sz="2000" dirty="0">
                <a:solidFill>
                  <a:srgbClr val="680000"/>
                </a:solidFill>
                <a:latin typeface="Tahoma" pitchFamily="34" charset="0"/>
                <a:ea typeface="Tahoma" pitchFamily="34" charset="0"/>
                <a:cs typeface="Tahoma" pitchFamily="34" charset="0"/>
              </a:rPr>
              <a:t>رشد قدي و رواني</a:t>
            </a:r>
            <a:r>
              <a:rPr lang="fa-IR" dirty="0">
                <a:latin typeface="Tahoma" pitchFamily="34" charset="0"/>
                <a:ea typeface="Tahoma" pitchFamily="34" charset="0"/>
                <a:cs typeface="Tahoma" pitchFamily="34" charset="0"/>
              </a:rPr>
              <a:t> نوجوان است. </a:t>
            </a:r>
            <a:endParaRPr lang="en-US" dirty="0">
              <a:latin typeface="Tahoma" pitchFamily="34" charset="0"/>
              <a:ea typeface="Tahoma" pitchFamily="34" charset="0"/>
              <a:cs typeface="Tahoma" pitchFamily="34" charset="0"/>
            </a:endParaRPr>
          </a:p>
          <a:p>
            <a:endParaRPr lang="en-US" dirty="0" smtClean="0">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 </a:t>
            </a:r>
            <a:r>
              <a:rPr lang="fa-IR" b="1" dirty="0">
                <a:solidFill>
                  <a:srgbClr val="002060"/>
                </a:solidFill>
                <a:latin typeface="Tahoma" pitchFamily="34" charset="0"/>
                <a:ea typeface="Tahoma" pitchFamily="34" charset="0"/>
                <a:cs typeface="Tahoma" pitchFamily="34" charset="0"/>
              </a:rPr>
              <a:t>عوارض بلوغ زودرس : </a:t>
            </a:r>
            <a:r>
              <a:rPr lang="fa-IR" dirty="0">
                <a:latin typeface="Tahoma" pitchFamily="34" charset="0"/>
                <a:ea typeface="Tahoma" pitchFamily="34" charset="0"/>
                <a:cs typeface="Tahoma" pitchFamily="34" charset="0"/>
              </a:rPr>
              <a:t>کودکان در </a:t>
            </a:r>
            <a:r>
              <a:rPr lang="fa-IR" dirty="0" smtClean="0">
                <a:latin typeface="Tahoma" pitchFamily="34" charset="0"/>
                <a:ea typeface="Tahoma" pitchFamily="34" charset="0"/>
                <a:cs typeface="Tahoma" pitchFamily="34" charset="0"/>
              </a:rPr>
              <a:t>برابر استرس هاي </a:t>
            </a:r>
            <a:r>
              <a:rPr lang="fa-IR" dirty="0">
                <a:latin typeface="Tahoma" pitchFamily="34" charset="0"/>
                <a:ea typeface="Tahoma" pitchFamily="34" charset="0"/>
                <a:cs typeface="Tahoma" pitchFamily="34" charset="0"/>
              </a:rPr>
              <a:t>زمان جواني قرار مي گيرند و نمي دانند چه کار </a:t>
            </a:r>
            <a:r>
              <a:rPr lang="fa-IR" dirty="0" smtClean="0">
                <a:latin typeface="Tahoma" pitchFamily="34" charset="0"/>
                <a:ea typeface="Tahoma" pitchFamily="34" charset="0"/>
                <a:cs typeface="Tahoma" pitchFamily="34" charset="0"/>
              </a:rPr>
              <a:t>کنند زیرا از </a:t>
            </a:r>
            <a:r>
              <a:rPr lang="fa-IR" dirty="0">
                <a:latin typeface="Tahoma" pitchFamily="34" charset="0"/>
                <a:ea typeface="Tahoma" pitchFamily="34" charset="0"/>
                <a:cs typeface="Tahoma" pitchFamily="34" charset="0"/>
              </a:rPr>
              <a:t>نظر جسمي </a:t>
            </a:r>
            <a:r>
              <a:rPr lang="fa-IR" dirty="0" smtClean="0">
                <a:latin typeface="Tahoma" pitchFamily="34" charset="0"/>
                <a:ea typeface="Tahoma" pitchFamily="34" charset="0"/>
                <a:cs typeface="Tahoma" pitchFamily="34" charset="0"/>
              </a:rPr>
              <a:t>نشانه های </a:t>
            </a:r>
            <a:r>
              <a:rPr lang="fa-IR" dirty="0">
                <a:latin typeface="Tahoma" pitchFamily="34" charset="0"/>
                <a:ea typeface="Tahoma" pitchFamily="34" charset="0"/>
                <a:cs typeface="Tahoma" pitchFamily="34" charset="0"/>
              </a:rPr>
              <a:t>بلوغ را دارند ولي تجربه کافي را ندارند </a:t>
            </a:r>
            <a:r>
              <a:rPr lang="fa-IR" dirty="0" smtClean="0">
                <a:latin typeface="Tahoma" pitchFamily="34" charset="0"/>
                <a:ea typeface="Tahoma" pitchFamily="34" charset="0"/>
                <a:cs typeface="Tahoma" pitchFamily="34" charset="0"/>
              </a:rPr>
              <a:t> و فکرشان هنوز کودک است. </a:t>
            </a:r>
            <a:r>
              <a:rPr lang="fa-IR" dirty="0">
                <a:latin typeface="Tahoma" pitchFamily="34" charset="0"/>
                <a:ea typeface="Tahoma" pitchFamily="34" charset="0"/>
                <a:cs typeface="Tahoma" pitchFamily="34" charset="0"/>
              </a:rPr>
              <a:t>دختران با </a:t>
            </a:r>
            <a:r>
              <a:rPr lang="fa-IR" dirty="0" smtClean="0">
                <a:latin typeface="Tahoma" pitchFamily="34" charset="0"/>
                <a:ea typeface="Tahoma" pitchFamily="34" charset="0"/>
                <a:cs typeface="Tahoma" pitchFamily="34" charset="0"/>
              </a:rPr>
              <a:t>پدیدار شدن نشانه های چرخه ماهانه </a:t>
            </a:r>
            <a:r>
              <a:rPr lang="fa-IR" dirty="0">
                <a:latin typeface="Tahoma" pitchFamily="34" charset="0"/>
                <a:ea typeface="Tahoma" pitchFamily="34" charset="0"/>
                <a:cs typeface="Tahoma" pitchFamily="34" charset="0"/>
              </a:rPr>
              <a:t>ممکن است دچار مشکلات روحي </a:t>
            </a:r>
            <a:r>
              <a:rPr lang="fa-IR" dirty="0" smtClean="0">
                <a:latin typeface="Tahoma" pitchFamily="34" charset="0"/>
                <a:ea typeface="Tahoma" pitchFamily="34" charset="0"/>
                <a:cs typeface="Tahoma" pitchFamily="34" charset="0"/>
              </a:rPr>
              <a:t>گردند. </a:t>
            </a:r>
          </a:p>
          <a:p>
            <a:r>
              <a:rPr lang="fa-IR" dirty="0" smtClean="0">
                <a:latin typeface="Tahoma" pitchFamily="34" charset="0"/>
                <a:ea typeface="Tahoma" pitchFamily="34" charset="0"/>
                <a:cs typeface="Tahoma" pitchFamily="34" charset="0"/>
              </a:rPr>
              <a:t>نشانه ها </a:t>
            </a:r>
            <a:r>
              <a:rPr lang="fa-IR" dirty="0">
                <a:latin typeface="Tahoma" pitchFamily="34" charset="0"/>
                <a:ea typeface="Tahoma" pitchFamily="34" charset="0"/>
                <a:cs typeface="Tahoma" pitchFamily="34" charset="0"/>
              </a:rPr>
              <a:t>و </a:t>
            </a:r>
            <a:r>
              <a:rPr lang="fa-IR" dirty="0" smtClean="0">
                <a:latin typeface="Tahoma" pitchFamily="34" charset="0"/>
                <a:ea typeface="Tahoma" pitchFamily="34" charset="0"/>
                <a:cs typeface="Tahoma" pitchFamily="34" charset="0"/>
              </a:rPr>
              <a:t>تظاهرات: </a:t>
            </a:r>
            <a:r>
              <a:rPr lang="fa-IR" dirty="0">
                <a:latin typeface="Tahoma" pitchFamily="34" charset="0"/>
                <a:ea typeface="Tahoma" pitchFamily="34" charset="0"/>
                <a:cs typeface="Tahoma" pitchFamily="34" charset="0"/>
              </a:rPr>
              <a:t>در دختران </a:t>
            </a:r>
            <a:r>
              <a:rPr lang="fa-IR" dirty="0" smtClean="0">
                <a:latin typeface="Tahoma" pitchFamily="34" charset="0"/>
                <a:ea typeface="Tahoma" pitchFamily="34" charset="0"/>
                <a:cs typeface="Tahoma" pitchFamily="34" charset="0"/>
              </a:rPr>
              <a:t>در آغاز با </a:t>
            </a:r>
            <a:r>
              <a:rPr lang="fa-IR" dirty="0">
                <a:latin typeface="Tahoma" pitchFamily="34" charset="0"/>
                <a:ea typeface="Tahoma" pitchFamily="34" charset="0"/>
                <a:cs typeface="Tahoma" pitchFamily="34" charset="0"/>
              </a:rPr>
              <a:t>بزرگ شدن پستان به شکل يکطرفه يا دوطرفه </a:t>
            </a:r>
            <a:r>
              <a:rPr lang="fa-IR" dirty="0" smtClean="0">
                <a:latin typeface="Tahoma" pitchFamily="34" charset="0"/>
                <a:ea typeface="Tahoma" pitchFamily="34" charset="0"/>
                <a:cs typeface="Tahoma" pitchFamily="34" charset="0"/>
              </a:rPr>
              <a:t>است </a:t>
            </a:r>
            <a:r>
              <a:rPr lang="fa-IR" dirty="0">
                <a:latin typeface="Tahoma" pitchFamily="34" charset="0"/>
                <a:ea typeface="Tahoma" pitchFamily="34" charset="0"/>
                <a:cs typeface="Tahoma" pitchFamily="34" charset="0"/>
              </a:rPr>
              <a:t>و </a:t>
            </a:r>
            <a:r>
              <a:rPr lang="fa-IR" dirty="0" smtClean="0">
                <a:latin typeface="Tahoma" pitchFamily="34" charset="0"/>
                <a:ea typeface="Tahoma" pitchFamily="34" charset="0"/>
                <a:cs typeface="Tahoma" pitchFamily="34" charset="0"/>
              </a:rPr>
              <a:t>پس </a:t>
            </a:r>
            <a:r>
              <a:rPr lang="fa-IR" dirty="0">
                <a:latin typeface="Tahoma" pitchFamily="34" charset="0"/>
                <a:ea typeface="Tahoma" pitchFamily="34" charset="0"/>
                <a:cs typeface="Tahoma" pitchFamily="34" charset="0"/>
              </a:rPr>
              <a:t>از آن موهاي </a:t>
            </a:r>
            <a:r>
              <a:rPr lang="fa-IR" dirty="0" smtClean="0">
                <a:latin typeface="Tahoma" pitchFamily="34" charset="0"/>
                <a:ea typeface="Tahoma" pitchFamily="34" charset="0"/>
                <a:cs typeface="Tahoma" pitchFamily="34" charset="0"/>
              </a:rPr>
              <a:t>شرمگاهی و </a:t>
            </a:r>
            <a:r>
              <a:rPr lang="fa-IR" dirty="0">
                <a:latin typeface="Tahoma" pitchFamily="34" charset="0"/>
                <a:ea typeface="Tahoma" pitchFamily="34" charset="0"/>
                <a:cs typeface="Tahoma" pitchFamily="34" charset="0"/>
              </a:rPr>
              <a:t>زيربغل ديده مي شوند و پريود شدن در مرحله </a:t>
            </a:r>
            <a:r>
              <a:rPr lang="fa-IR" dirty="0" smtClean="0">
                <a:latin typeface="Tahoma" pitchFamily="34" charset="0"/>
                <a:ea typeface="Tahoma" pitchFamily="34" charset="0"/>
                <a:cs typeface="Tahoma" pitchFamily="34" charset="0"/>
              </a:rPr>
              <a:t>پایانی است </a:t>
            </a:r>
            <a:r>
              <a:rPr lang="fa-IR" dirty="0">
                <a:latin typeface="Tahoma" pitchFamily="34" charset="0"/>
                <a:ea typeface="Tahoma" pitchFamily="34" charset="0"/>
                <a:cs typeface="Tahoma" pitchFamily="34" charset="0"/>
              </a:rPr>
              <a:t>، دور نوک سينه تيره و ضخيم مي گردد و نوک سينه به جلو مي آيد . جوش نيز در صورت اين کودکان افزايش مي يابد . </a:t>
            </a:r>
          </a:p>
          <a:p>
            <a:r>
              <a:rPr lang="fa-IR" dirty="0" smtClean="0">
                <a:latin typeface="Tahoma" pitchFamily="34" charset="0"/>
                <a:ea typeface="Tahoma" pitchFamily="34" charset="0"/>
                <a:cs typeface="Tahoma" pitchFamily="34" charset="0"/>
              </a:rPr>
              <a:t> </a:t>
            </a:r>
          </a:p>
          <a:p>
            <a:endParaRPr lang="fa-IR"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282053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8044" y="2674938"/>
            <a:ext cx="4155850" cy="3451225"/>
          </a:xfrm>
        </p:spPr>
      </p:pic>
      <p:sp>
        <p:nvSpPr>
          <p:cNvPr id="3" name="Footer Placeholder 2"/>
          <p:cNvSpPr>
            <a:spLocks noGrp="1"/>
          </p:cNvSpPr>
          <p:nvPr>
            <p:ph type="ftr" sz="quarter" idx="11"/>
          </p:nvPr>
        </p:nvSpPr>
        <p:spPr/>
        <p:txBody>
          <a:bodyPr/>
          <a:lstStyle/>
          <a:p>
            <a:r>
              <a:rPr lang="fa-IR" smtClean="0"/>
              <a:t>نرجس شیراقایی</a:t>
            </a:r>
            <a:endParaRPr lang="fa-IR"/>
          </a:p>
        </p:txBody>
      </p:sp>
      <p:sp>
        <p:nvSpPr>
          <p:cNvPr id="4" name="Title 3"/>
          <p:cNvSpPr>
            <a:spLocks noGrp="1"/>
          </p:cNvSpPr>
          <p:nvPr>
            <p:ph type="title"/>
          </p:nvPr>
        </p:nvSpPr>
        <p:spPr/>
        <p:txBody>
          <a:bodyPr/>
          <a:lstStyle/>
          <a:p>
            <a:r>
              <a:rPr lang="fa-IR" dirty="0" smtClean="0">
                <a:solidFill>
                  <a:srgbClr val="FF0000"/>
                </a:solidFill>
                <a:latin typeface="Tahoma" pitchFamily="34" charset="0"/>
                <a:ea typeface="Tahoma" pitchFamily="34" charset="0"/>
                <a:cs typeface="Tahoma" pitchFamily="34" charset="0"/>
              </a:rPr>
              <a:t>رادیولوژی مچ دست چپ </a:t>
            </a:r>
            <a:endParaRPr lang="en-US"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48123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4784"/>
            <a:ext cx="9144000" cy="5386090"/>
          </a:xfrm>
          <a:prstGeom prst="rect">
            <a:avLst/>
          </a:prstGeom>
        </p:spPr>
        <p:txBody>
          <a:bodyPr wrap="square">
            <a:spAutoFit/>
          </a:bodyPr>
          <a:lstStyle/>
          <a:p>
            <a:r>
              <a:rPr lang="fa-IR" sz="2400" dirty="0" smtClean="0">
                <a:solidFill>
                  <a:srgbClr val="7030A0"/>
                </a:solidFill>
                <a:latin typeface="Tahoma" panose="020B0604030504040204" pitchFamily="34" charset="0"/>
                <a:ea typeface="Tahoma" panose="020B0604030504040204" pitchFamily="34" charset="0"/>
                <a:cs typeface="Tahoma" panose="020B0604030504040204" pitchFamily="34" charset="0"/>
              </a:rPr>
              <a:t>چرخه ماهانه(پریود </a:t>
            </a:r>
            <a:r>
              <a:rPr lang="fa-IR" sz="2400" dirty="0">
                <a:solidFill>
                  <a:srgbClr val="7030A0"/>
                </a:solidFill>
                <a:latin typeface="Tahoma" panose="020B0604030504040204" pitchFamily="34" charset="0"/>
                <a:ea typeface="Tahoma" panose="020B0604030504040204" pitchFamily="34" charset="0"/>
                <a:cs typeface="Tahoma" panose="020B0604030504040204" pitchFamily="34" charset="0"/>
              </a:rPr>
              <a:t>در </a:t>
            </a:r>
            <a:r>
              <a:rPr lang="fa-IR" sz="2400" dirty="0" smtClean="0">
                <a:solidFill>
                  <a:srgbClr val="7030A0"/>
                </a:solidFill>
                <a:latin typeface="Tahoma" panose="020B0604030504040204" pitchFamily="34" charset="0"/>
                <a:ea typeface="Tahoma" panose="020B0604030504040204" pitchFamily="34" charset="0"/>
                <a:cs typeface="Tahoma" panose="020B0604030504040204" pitchFamily="34" charset="0"/>
              </a:rPr>
              <a:t>دختران)</a:t>
            </a:r>
            <a:endParaRPr lang="fa-IR" sz="2400" dirty="0">
              <a:solidFill>
                <a:srgbClr val="7030A0"/>
              </a:solidFill>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پریود(چرخه ماهانه) </a:t>
            </a:r>
            <a:r>
              <a:rPr lang="fa-IR" sz="2000" dirty="0">
                <a:latin typeface="Tahoma" panose="020B0604030504040204" pitchFamily="34" charset="0"/>
                <a:ea typeface="Tahoma" panose="020B0604030504040204" pitchFamily="34" charset="0"/>
                <a:cs typeface="Tahoma" panose="020B0604030504040204" pitchFamily="34" charset="0"/>
              </a:rPr>
              <a:t>یکی از مراحل بلوغ در دختران است. پریود مانند بسیاری از </a:t>
            </a:r>
            <a:r>
              <a:rPr lang="fa-IR" sz="2000" dirty="0" smtClean="0">
                <a:latin typeface="Tahoma" panose="020B0604030504040204" pitchFamily="34" charset="0"/>
                <a:ea typeface="Tahoma" panose="020B0604030504040204" pitchFamily="34" charset="0"/>
                <a:cs typeface="Tahoma" panose="020B0604030504040204" pitchFamily="34" charset="0"/>
              </a:rPr>
              <a:t>نشانه های دیگر </a:t>
            </a:r>
            <a:r>
              <a:rPr lang="fa-IR" sz="2000" dirty="0">
                <a:latin typeface="Tahoma" panose="020B0604030504040204" pitchFamily="34" charset="0"/>
                <a:ea typeface="Tahoma" panose="020B0604030504040204" pitchFamily="34" charset="0"/>
                <a:cs typeface="Tahoma" panose="020B0604030504040204" pitchFamily="34" charset="0"/>
              </a:rPr>
              <a:t>بلوغ ممکن است برای دختران گیج کننده باشد. بعضی از دختران ممکن است به نوعی از پریود شدن ترس داشته باشند یا نگران آن باشند. بسیاری از دختران و پسران درک کاملی از دستگاه تناسلی زنان و چگونگی کارکرد آن در طی یک دورة قاعدگی(پریود) ندارند و همین موضوع قاعدگی را برای آنان اسرارآمیز جلوه می‌دهد</a:t>
            </a:r>
            <a:r>
              <a:rPr lang="fa-IR" sz="2000" dirty="0" smtClean="0">
                <a:latin typeface="Tahoma" panose="020B0604030504040204" pitchFamily="34" charset="0"/>
                <a:ea typeface="Tahoma" panose="020B0604030504040204" pitchFamily="34" charset="0"/>
                <a:cs typeface="Tahoma" panose="020B0604030504040204" pitchFamily="34" charset="0"/>
              </a:rPr>
              <a:t>.</a:t>
            </a:r>
          </a:p>
          <a:p>
            <a:r>
              <a:rPr lang="fa-IR" sz="2000" dirty="0" smtClean="0">
                <a:latin typeface="Tahoma" panose="020B0604030504040204" pitchFamily="34" charset="0"/>
                <a:ea typeface="Tahoma" panose="020B0604030504040204" pitchFamily="34" charset="0"/>
                <a:cs typeface="Tahoma" panose="020B0604030504040204" pitchFamily="34" charset="0"/>
              </a:rPr>
              <a:t>پریود </a:t>
            </a:r>
            <a:r>
              <a:rPr lang="fa-IR" sz="2000" dirty="0">
                <a:latin typeface="Tahoma" panose="020B0604030504040204" pitchFamily="34" charset="0"/>
                <a:ea typeface="Tahoma" panose="020B0604030504040204" pitchFamily="34" charset="0"/>
                <a:cs typeface="Tahoma" panose="020B0604030504040204" pitchFamily="34" charset="0"/>
              </a:rPr>
              <a:t>یا </a:t>
            </a:r>
            <a:r>
              <a:rPr lang="fa-IR" sz="2000" dirty="0" smtClean="0">
                <a:latin typeface="Tahoma" panose="020B0604030504040204" pitchFamily="34" charset="0"/>
                <a:ea typeface="Tahoma" panose="020B0604030504040204" pitchFamily="34" charset="0"/>
                <a:cs typeface="Tahoma" panose="020B0604030504040204" pitchFamily="34" charset="0"/>
              </a:rPr>
              <a:t>چرخه ماهانه یا قاعدگی </a:t>
            </a:r>
            <a:r>
              <a:rPr lang="fa-IR" sz="2000" dirty="0">
                <a:latin typeface="Tahoma" panose="020B0604030504040204" pitchFamily="34" charset="0"/>
                <a:ea typeface="Tahoma" panose="020B0604030504040204" pitchFamily="34" charset="0"/>
                <a:cs typeface="Tahoma" panose="020B0604030504040204" pitchFamily="34" charset="0"/>
              </a:rPr>
              <a:t>چیست؟</a:t>
            </a:r>
          </a:p>
          <a:p>
            <a:r>
              <a:rPr lang="fa-IR" sz="2000" dirty="0" smtClean="0">
                <a:latin typeface="Tahoma" panose="020B0604030504040204" pitchFamily="34" charset="0"/>
                <a:ea typeface="Tahoma" panose="020B0604030504040204" pitchFamily="34" charset="0"/>
                <a:cs typeface="Tahoma" panose="020B0604030504040204" pitchFamily="34" charset="0"/>
              </a:rPr>
              <a:t>چرخه ماهانه </a:t>
            </a:r>
            <a:r>
              <a:rPr lang="fa-IR" sz="2000" dirty="0">
                <a:latin typeface="Tahoma" panose="020B0604030504040204" pitchFamily="34" charset="0"/>
                <a:ea typeface="Tahoma" panose="020B0604030504040204" pitchFamily="34" charset="0"/>
                <a:cs typeface="Tahoma" panose="020B0604030504040204" pitchFamily="34" charset="0"/>
              </a:rPr>
              <a:t>خونریزی ماهانه از رحم </a:t>
            </a:r>
            <a:r>
              <a:rPr lang="fa-IR" sz="2000" dirty="0" smtClean="0">
                <a:latin typeface="Tahoma" panose="020B0604030504040204" pitchFamily="34" charset="0"/>
                <a:ea typeface="Tahoma" panose="020B0604030504040204" pitchFamily="34" charset="0"/>
                <a:cs typeface="Tahoma" panose="020B0604030504040204" pitchFamily="34" charset="0"/>
              </a:rPr>
              <a:t>بانوان </a:t>
            </a:r>
            <a:r>
              <a:rPr lang="fa-IR" sz="2000" dirty="0">
                <a:latin typeface="Tahoma" panose="020B0604030504040204" pitchFamily="34" charset="0"/>
                <a:ea typeface="Tahoma" panose="020B0604030504040204" pitchFamily="34" charset="0"/>
                <a:cs typeface="Tahoma" panose="020B0604030504040204" pitchFamily="34" charset="0"/>
              </a:rPr>
              <a:t>می باشد. به </a:t>
            </a:r>
            <a:r>
              <a:rPr lang="fa-IR" sz="2000" dirty="0" smtClean="0">
                <a:latin typeface="Tahoma" panose="020B0604030504040204" pitchFamily="34" charset="0"/>
                <a:ea typeface="Tahoma" panose="020B0604030504040204" pitchFamily="34" charset="0"/>
                <a:cs typeface="Tahoma" panose="020B0604030504040204" pitchFamily="34" charset="0"/>
              </a:rPr>
              <a:t>نام های </a:t>
            </a:r>
            <a:r>
              <a:rPr lang="fa-IR" sz="2000" dirty="0">
                <a:latin typeface="Tahoma" panose="020B0604030504040204" pitchFamily="34" charset="0"/>
                <a:ea typeface="Tahoma" panose="020B0604030504040204" pitchFamily="34" charset="0"/>
                <a:cs typeface="Tahoma" panose="020B0604030504040204" pitchFamily="34" charset="0"/>
              </a:rPr>
              <a:t>دیگری مانند </a:t>
            </a:r>
            <a:r>
              <a:rPr lang="fa-IR" sz="2000" dirty="0" smtClean="0">
                <a:latin typeface="Tahoma" panose="020B0604030504040204" pitchFamily="34" charset="0"/>
                <a:ea typeface="Tahoma" panose="020B0604030504040204" pitchFamily="34" charset="0"/>
                <a:cs typeface="Tahoma" panose="020B0604030504040204" pitchFamily="34" charset="0"/>
              </a:rPr>
              <a:t>قاعدگی، منس </a:t>
            </a:r>
            <a:r>
              <a:rPr lang="fa-IR" sz="2000" dirty="0">
                <a:latin typeface="Tahoma" panose="020B0604030504040204" pitchFamily="34" charset="0"/>
                <a:ea typeface="Tahoma" panose="020B0604030504040204" pitchFamily="34" charset="0"/>
                <a:cs typeface="Tahoma" panose="020B0604030504040204" pitchFamily="34" charset="0"/>
              </a:rPr>
              <a:t>و پریود هم خوانده می شود.خون قاعدگی ترکیبی از خون کامل و بافتهای ریزش کرده رحم </a:t>
            </a:r>
            <a:r>
              <a:rPr lang="fa-IR" sz="2000" dirty="0" smtClean="0">
                <a:latin typeface="Tahoma" panose="020B0604030504040204" pitchFamily="34" charset="0"/>
                <a:ea typeface="Tahoma" panose="020B0604030504040204" pitchFamily="34" charset="0"/>
                <a:cs typeface="Tahoma" panose="020B0604030504040204" pitchFamily="34" charset="0"/>
              </a:rPr>
              <a:t>است. اکثر </a:t>
            </a:r>
            <a:r>
              <a:rPr lang="fa-IR" sz="2000" dirty="0">
                <a:latin typeface="Tahoma" panose="020B0604030504040204" pitchFamily="34" charset="0"/>
                <a:ea typeface="Tahoma" panose="020B0604030504040204" pitchFamily="34" charset="0"/>
                <a:cs typeface="Tahoma" panose="020B0604030504040204" pitchFamily="34" charset="0"/>
              </a:rPr>
              <a:t>دوره های قاعدگی بین ۳ تا </a:t>
            </a:r>
            <a:r>
              <a:rPr lang="fa-IR" sz="2000" dirty="0" smtClean="0">
                <a:latin typeface="Tahoma" panose="020B0604030504040204" pitchFamily="34" charset="0"/>
                <a:ea typeface="Tahoma" panose="020B0604030504040204" pitchFamily="34" charset="0"/>
                <a:cs typeface="Tahoma" panose="020B0604030504040204" pitchFamily="34" charset="0"/>
              </a:rPr>
              <a:t>7 </a:t>
            </a:r>
            <a:r>
              <a:rPr lang="fa-IR" sz="2000" dirty="0">
                <a:latin typeface="Tahoma" panose="020B0604030504040204" pitchFamily="34" charset="0"/>
                <a:ea typeface="Tahoma" panose="020B0604030504040204" pitchFamily="34" charset="0"/>
                <a:cs typeface="Tahoma" panose="020B0604030504040204" pitchFamily="34" charset="0"/>
              </a:rPr>
              <a:t>روز طول می کشد</a:t>
            </a:r>
            <a:r>
              <a:rPr lang="fa-IR" sz="2000" dirty="0" smtClean="0">
                <a:latin typeface="Tahoma" panose="020B0604030504040204" pitchFamily="34" charset="0"/>
                <a:ea typeface="Tahoma" panose="020B0604030504040204" pitchFamily="34" charset="0"/>
                <a:cs typeface="Tahoma" panose="020B0604030504040204" pitchFamily="34" charset="0"/>
              </a:rPr>
              <a:t>.</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a:latin typeface="Tahoma" panose="020B0604030504040204" pitchFamily="34" charset="0"/>
                <a:ea typeface="Tahoma" panose="020B0604030504040204" pitchFamily="34" charset="0"/>
                <a:cs typeface="Tahoma" panose="020B0604030504040204" pitchFamily="34" charset="0"/>
              </a:rPr>
              <a:t> </a:t>
            </a:r>
            <a:r>
              <a:rPr lang="fa-IR" sz="2000" dirty="0" smtClean="0">
                <a:latin typeface="Tahoma" panose="020B0604030504040204" pitchFamily="34" charset="0"/>
                <a:ea typeface="Tahoma" panose="020B0604030504040204" pitchFamily="34" charset="0"/>
                <a:cs typeface="Tahoma" panose="020B0604030504040204" pitchFamily="34" charset="0"/>
              </a:rPr>
              <a:t>سیکل </a:t>
            </a:r>
            <a:r>
              <a:rPr lang="fa-IR" sz="2000" dirty="0">
                <a:latin typeface="Tahoma" panose="020B0604030504040204" pitchFamily="34" charset="0"/>
                <a:ea typeface="Tahoma" panose="020B0604030504040204" pitchFamily="34" charset="0"/>
                <a:cs typeface="Tahoma" panose="020B0604030504040204" pitchFamily="34" charset="0"/>
              </a:rPr>
              <a:t>قاعدگی (پریود) چیست</a:t>
            </a:r>
            <a:r>
              <a:rPr lang="fa-IR" sz="2000" dirty="0" smtClean="0">
                <a:latin typeface="Tahoma" panose="020B0604030504040204" pitchFamily="34" charset="0"/>
                <a:ea typeface="Tahoma" panose="020B0604030504040204" pitchFamily="34" charset="0"/>
                <a:cs typeface="Tahoma" panose="020B0604030504040204" pitchFamily="34" charset="0"/>
              </a:rPr>
              <a:t>؟</a:t>
            </a:r>
          </a:p>
          <a:p>
            <a:r>
              <a:rPr lang="fa-IR" sz="2000" dirty="0" smtClean="0">
                <a:latin typeface="Tahoma" panose="020B0604030504040204" pitchFamily="34" charset="0"/>
                <a:ea typeface="Tahoma" panose="020B0604030504040204" pitchFamily="34" charset="0"/>
                <a:cs typeface="Tahoma" panose="020B0604030504040204" pitchFamily="34" charset="0"/>
              </a:rPr>
              <a:t>خونریزی </a:t>
            </a:r>
            <a:r>
              <a:rPr lang="fa-IR" sz="2000" dirty="0">
                <a:latin typeface="Tahoma" panose="020B0604030504040204" pitchFamily="34" charset="0"/>
                <a:ea typeface="Tahoma" panose="020B0604030504040204" pitchFamily="34" charset="0"/>
                <a:cs typeface="Tahoma" panose="020B0604030504040204" pitchFamily="34" charset="0"/>
              </a:rPr>
              <a:t>قاعدگی قسمتی از سیکل قاعدگی می باشد.در یک سیکل قاعدگی بدن زنان تغییراتی می کند تا هر ماه برای باردار شدن آمادگی داشته باشد.یک سیکل قاعدگی از اولین روز خونریزی قاعدگی شروع می شود.متوسط زمان یک سیکل قاعدگی نرمال ۲۸ روز است.اما یک </a:t>
            </a:r>
            <a:r>
              <a:rPr lang="fa-I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چرخه </a:t>
            </a:r>
            <a:r>
              <a:rPr lang="fa-IR" sz="2000" dirty="0">
                <a:solidFill>
                  <a:srgbClr val="0000FF"/>
                </a:solidFill>
                <a:latin typeface="Tahoma" panose="020B0604030504040204" pitchFamily="34" charset="0"/>
                <a:ea typeface="Tahoma" panose="020B0604030504040204" pitchFamily="34" charset="0"/>
                <a:cs typeface="Tahoma" panose="020B0604030504040204" pitchFamily="34" charset="0"/>
              </a:rPr>
              <a:t>نرمال </a:t>
            </a:r>
            <a:r>
              <a:rPr lang="fa-IR" sz="2000" dirty="0">
                <a:latin typeface="Tahoma" panose="020B0604030504040204" pitchFamily="34" charset="0"/>
                <a:ea typeface="Tahoma" panose="020B0604030504040204" pitchFamily="34" charset="0"/>
                <a:cs typeface="Tahoma" panose="020B0604030504040204" pitchFamily="34" charset="0"/>
              </a:rPr>
              <a:t>ممکن است </a:t>
            </a:r>
            <a:r>
              <a:rPr lang="fa-IR" sz="2000" dirty="0">
                <a:solidFill>
                  <a:srgbClr val="0000FF"/>
                </a:solidFill>
                <a:latin typeface="Tahoma" panose="020B0604030504040204" pitchFamily="34" charset="0"/>
                <a:ea typeface="Tahoma" panose="020B0604030504040204" pitchFamily="34" charset="0"/>
                <a:cs typeface="Tahoma" panose="020B0604030504040204" pitchFamily="34" charset="0"/>
              </a:rPr>
              <a:t>از </a:t>
            </a:r>
            <a:r>
              <a:rPr lang="fa-I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۲1 </a:t>
            </a:r>
            <a:r>
              <a:rPr lang="fa-IR" sz="2000" dirty="0">
                <a:solidFill>
                  <a:srgbClr val="0000FF"/>
                </a:solidFill>
                <a:latin typeface="Tahoma" panose="020B0604030504040204" pitchFamily="34" charset="0"/>
                <a:ea typeface="Tahoma" panose="020B0604030504040204" pitchFamily="34" charset="0"/>
                <a:cs typeface="Tahoma" panose="020B0604030504040204" pitchFamily="34" charset="0"/>
              </a:rPr>
              <a:t>تا ۳۵</a:t>
            </a:r>
            <a:r>
              <a:rPr lang="fa-IR" sz="2000" dirty="0">
                <a:latin typeface="Tahoma" panose="020B0604030504040204" pitchFamily="34" charset="0"/>
                <a:ea typeface="Tahoma" panose="020B0604030504040204" pitchFamily="34" charset="0"/>
                <a:cs typeface="Tahoma" panose="020B0604030504040204" pitchFamily="34" charset="0"/>
              </a:rPr>
              <a:t> روز متفاوت باشد</a:t>
            </a:r>
            <a:r>
              <a:rPr lang="fa-IR" sz="2000" dirty="0" smtClean="0">
                <a:latin typeface="Tahoma" panose="020B0604030504040204" pitchFamily="34" charset="0"/>
                <a:ea typeface="Tahoma" panose="020B0604030504040204" pitchFamily="34" charset="0"/>
                <a:cs typeface="Tahoma" panose="020B0604030504040204" pitchFamily="34" charset="0"/>
              </a:rPr>
              <a:t>.</a:t>
            </a:r>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a:xfrm>
            <a:off x="193638" y="6250164"/>
            <a:ext cx="3786691" cy="620710"/>
          </a:xfrm>
        </p:spPr>
        <p:txBody>
          <a:bodyPr/>
          <a:lstStyle/>
          <a:p>
            <a:endParaRPr lang="fa-IR" dirty="0" smtClean="0"/>
          </a:p>
          <a:p>
            <a:endParaRPr lang="fa-IR" dirty="0" smtClean="0"/>
          </a:p>
          <a:p>
            <a:r>
              <a:rPr lang="fa-IR" dirty="0" smtClean="0"/>
              <a:t>نرجس شیراقایی</a:t>
            </a:r>
            <a:endParaRPr lang="fa-IR" dirty="0"/>
          </a:p>
        </p:txBody>
      </p:sp>
    </p:spTree>
    <p:extLst>
      <p:ext uri="{BB962C8B-B14F-4D97-AF65-F5344CB8AC3E}">
        <p14:creationId xmlns:p14="http://schemas.microsoft.com/office/powerpoint/2010/main" val="198820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80728"/>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1680" y="332656"/>
            <a:ext cx="5544615" cy="461665"/>
          </a:xfrm>
          <a:prstGeom prst="rect">
            <a:avLst/>
          </a:prstGeom>
        </p:spPr>
        <p:txBody>
          <a:bodyPr wrap="square">
            <a:spAutoFit/>
          </a:bodyPr>
          <a:lstStyle/>
          <a:p>
            <a:pPr algn="ctr"/>
            <a:r>
              <a:rPr lang="ar-AE" sz="2400" dirty="0">
                <a:solidFill>
                  <a:srgbClr val="FF0000"/>
                </a:solidFill>
                <a:latin typeface="Tahoma" pitchFamily="34" charset="0"/>
                <a:ea typeface="Tahoma" pitchFamily="34" charset="0"/>
                <a:cs typeface="Tahoma" pitchFamily="34" charset="0"/>
              </a:rPr>
              <a:t>سندروم پیش از قاعدگی</a:t>
            </a:r>
            <a:endParaRPr lang="en-US" sz="2400"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4223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4" name="Rectangle 3"/>
          <p:cNvSpPr/>
          <p:nvPr/>
        </p:nvSpPr>
        <p:spPr>
          <a:xfrm>
            <a:off x="0" y="1166843"/>
            <a:ext cx="9144000" cy="5632311"/>
          </a:xfrm>
          <a:prstGeom prst="rect">
            <a:avLst/>
          </a:prstGeom>
        </p:spPr>
        <p:txBody>
          <a:bodyPr wrap="square">
            <a:spAutoFit/>
          </a:bodyPr>
          <a:lstStyle/>
          <a:p>
            <a:r>
              <a:rPr lang="ar-SA" b="1" dirty="0" smtClean="0">
                <a:latin typeface="Tahoma" pitchFamily="34" charset="0"/>
                <a:ea typeface="Tahoma" pitchFamily="34" charset="0"/>
                <a:cs typeface="Tahoma" pitchFamily="34" charset="0"/>
              </a:rPr>
              <a:t>نشانگان </a:t>
            </a:r>
            <a:r>
              <a:rPr lang="ar-SA" b="1" dirty="0">
                <a:latin typeface="Tahoma" pitchFamily="34" charset="0"/>
                <a:ea typeface="Tahoma" pitchFamily="34" charset="0"/>
                <a:cs typeface="Tahoma" pitchFamily="34" charset="0"/>
              </a:rPr>
              <a:t>پیش از پریود(چرخه ماهانه</a:t>
            </a:r>
            <a:r>
              <a:rPr lang="ar-SA" b="1" dirty="0" smtClean="0">
                <a:latin typeface="Tahoma" pitchFamily="34" charset="0"/>
                <a:ea typeface="Tahoma" pitchFamily="34" charset="0"/>
                <a:cs typeface="Tahoma" pitchFamily="34" charset="0"/>
              </a:rPr>
              <a:t>)</a:t>
            </a:r>
            <a:r>
              <a:rPr lang="fa-IR" b="1" dirty="0" smtClean="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a:p>
            <a:pPr algn="l"/>
            <a:r>
              <a:rPr lang="ar-SA" b="1" dirty="0">
                <a:solidFill>
                  <a:srgbClr val="7030A0"/>
                </a:solidFill>
                <a:latin typeface="Tahoma" pitchFamily="34" charset="0"/>
                <a:ea typeface="Tahoma" pitchFamily="34" charset="0"/>
                <a:cs typeface="Tahoma" pitchFamily="34" charset="0"/>
              </a:rPr>
              <a:t> </a:t>
            </a:r>
            <a:r>
              <a:rPr lang="en-US" b="1" dirty="0" smtClean="0">
                <a:solidFill>
                  <a:schemeClr val="accent4">
                    <a:lumMod val="75000"/>
                  </a:schemeClr>
                </a:solidFill>
                <a:latin typeface="Tahoma" pitchFamily="34" charset="0"/>
                <a:ea typeface="Tahoma" pitchFamily="34" charset="0"/>
                <a:cs typeface="Tahoma" pitchFamily="34" charset="0"/>
              </a:rPr>
              <a:t>PMS</a:t>
            </a:r>
            <a:endParaRPr lang="en-US" b="1" dirty="0">
              <a:solidFill>
                <a:schemeClr val="accent4">
                  <a:lumMod val="75000"/>
                </a:schemeClr>
              </a:solidFill>
              <a:latin typeface="Tahoma" pitchFamily="34" charset="0"/>
              <a:ea typeface="Tahoma" pitchFamily="34" charset="0"/>
              <a:cs typeface="Tahoma" pitchFamily="34" charset="0"/>
            </a:endParaRPr>
          </a:p>
          <a:p>
            <a:r>
              <a:rPr lang="ar-SA" dirty="0">
                <a:latin typeface="Tahoma" pitchFamily="34" charset="0"/>
                <a:ea typeface="Tahoma" pitchFamily="34" charset="0"/>
                <a:cs typeface="Tahoma" pitchFamily="34" charset="0"/>
              </a:rPr>
              <a:t>در نزدیک به 40 موارد پیش از آغاز چرخه ماهانه، زنان و دختران دچار حالتی می شوند که دگرگونی های بدنی و روانی دارند. نشانه هایی همچون بی حوصلگی، بیحالی، خستگی، حس ناامیدی، درد در پستان ها و بزرگی و سفت شدن آن ها، درد مفصل و گاه میل فراوان به خوردن و درد یا نفخ شکم و ...  </a:t>
            </a:r>
            <a:endParaRPr lang="fa-IR" dirty="0" smtClean="0">
              <a:latin typeface="Tahoma" pitchFamily="34" charset="0"/>
              <a:ea typeface="Tahoma" pitchFamily="34" charset="0"/>
              <a:cs typeface="Tahoma" pitchFamily="34" charset="0"/>
            </a:endParaRPr>
          </a:p>
          <a:p>
            <a:endParaRPr lang="fa-IR" dirty="0">
              <a:latin typeface="Tahoma" pitchFamily="34" charset="0"/>
              <a:ea typeface="Tahoma" pitchFamily="34" charset="0"/>
              <a:cs typeface="Tahoma" pitchFamily="34" charset="0"/>
            </a:endParaRPr>
          </a:p>
          <a:p>
            <a:pPr lvl="0"/>
            <a:r>
              <a:rPr lang="ar-SA" b="1" dirty="0">
                <a:solidFill>
                  <a:prstClr val="black"/>
                </a:solidFill>
                <a:latin typeface="Tahoma" pitchFamily="34" charset="0"/>
                <a:ea typeface="Tahoma" pitchFamily="34" charset="0"/>
                <a:cs typeface="Tahoma" pitchFamily="34" charset="0"/>
              </a:rPr>
              <a:t>دانستنی های سودمند </a:t>
            </a:r>
            <a:r>
              <a:rPr lang="fa-IR" b="1" dirty="0" smtClean="0">
                <a:solidFill>
                  <a:prstClr val="black"/>
                </a:solidFill>
                <a:latin typeface="Tahoma" pitchFamily="34" charset="0"/>
                <a:ea typeface="Tahoma" pitchFamily="34" charset="0"/>
                <a:cs typeface="Tahoma" pitchFamily="34" charset="0"/>
              </a:rPr>
              <a:t>بهداشتی </a:t>
            </a:r>
            <a:r>
              <a:rPr lang="ar-SA" b="1" dirty="0" smtClean="0">
                <a:solidFill>
                  <a:prstClr val="black"/>
                </a:solidFill>
                <a:latin typeface="Tahoma" pitchFamily="34" charset="0"/>
                <a:ea typeface="Tahoma" pitchFamily="34" charset="0"/>
                <a:cs typeface="Tahoma" pitchFamily="34" charset="0"/>
              </a:rPr>
              <a:t>چرخه </a:t>
            </a:r>
            <a:r>
              <a:rPr lang="ar-SA" b="1" dirty="0">
                <a:solidFill>
                  <a:prstClr val="black"/>
                </a:solidFill>
                <a:latin typeface="Tahoma" pitchFamily="34" charset="0"/>
                <a:ea typeface="Tahoma" pitchFamily="34" charset="0"/>
                <a:cs typeface="Tahoma" pitchFamily="34" charset="0"/>
              </a:rPr>
              <a:t>ماهانه(پریود) </a:t>
            </a:r>
            <a:endParaRPr lang="en-US" dirty="0">
              <a:solidFill>
                <a:prstClr val="black"/>
              </a:solidFill>
              <a:latin typeface="Tahoma" pitchFamily="34" charset="0"/>
              <a:ea typeface="Tahoma" pitchFamily="34" charset="0"/>
              <a:cs typeface="Tahoma" pitchFamily="34" charset="0"/>
            </a:endParaRPr>
          </a:p>
          <a:p>
            <a:pPr lvl="0"/>
            <a:r>
              <a:rPr lang="ar-SA" dirty="0">
                <a:solidFill>
                  <a:prstClr val="black"/>
                </a:solidFill>
                <a:latin typeface="Tahoma" pitchFamily="34" charset="0"/>
                <a:ea typeface="Tahoma" pitchFamily="34" charset="0"/>
                <a:cs typeface="Tahoma" pitchFamily="34" charset="0"/>
              </a:rPr>
              <a:t>در هر چرخه ماهانه </a:t>
            </a:r>
            <a:r>
              <a:rPr lang="ar-SA" dirty="0" smtClean="0">
                <a:solidFill>
                  <a:prstClr val="black"/>
                </a:solidFill>
                <a:latin typeface="Tahoma" pitchFamily="34" charset="0"/>
                <a:ea typeface="Tahoma" pitchFamily="34" charset="0"/>
                <a:cs typeface="Tahoma" pitchFamily="34" charset="0"/>
              </a:rPr>
              <a:t>بین </a:t>
            </a:r>
            <a:r>
              <a:rPr lang="ar-SA" dirty="0">
                <a:solidFill>
                  <a:prstClr val="black"/>
                </a:solidFill>
                <a:latin typeface="Tahoma" pitchFamily="34" charset="0"/>
                <a:ea typeface="Tahoma" pitchFamily="34" charset="0"/>
                <a:cs typeface="Tahoma" pitchFamily="34" charset="0"/>
              </a:rPr>
              <a:t>30 تا 60 میلیگرم خون از دست می رود که می شود باندازه 3 تا 5 نوار بهداشتی در روز. </a:t>
            </a:r>
            <a:endParaRPr lang="en-US" dirty="0">
              <a:solidFill>
                <a:prstClr val="black"/>
              </a:solidFill>
              <a:latin typeface="Tahoma" pitchFamily="34" charset="0"/>
              <a:ea typeface="Tahoma" pitchFamily="34" charset="0"/>
              <a:cs typeface="Tahoma" pitchFamily="34" charset="0"/>
            </a:endParaRPr>
          </a:p>
          <a:p>
            <a:pPr lvl="0"/>
            <a:r>
              <a:rPr lang="ar-SA" dirty="0">
                <a:solidFill>
                  <a:prstClr val="black"/>
                </a:solidFill>
                <a:latin typeface="Tahoma" pitchFamily="34" charset="0"/>
                <a:ea typeface="Tahoma" pitchFamily="34" charset="0"/>
                <a:cs typeface="Tahoma" pitchFamily="34" charset="0"/>
              </a:rPr>
              <a:t>رنگ خون در چرخه ماهانه تیره است و </a:t>
            </a:r>
            <a:r>
              <a:rPr lang="ar-SA" dirty="0" smtClean="0">
                <a:solidFill>
                  <a:prstClr val="black"/>
                </a:solidFill>
                <a:latin typeface="Tahoma" pitchFamily="34" charset="0"/>
                <a:ea typeface="Tahoma" pitchFamily="34" charset="0"/>
                <a:cs typeface="Tahoma" pitchFamily="34" charset="0"/>
              </a:rPr>
              <a:t>ب</a:t>
            </a:r>
            <a:r>
              <a:rPr lang="fa-IR" dirty="0" smtClean="0">
                <a:solidFill>
                  <a:prstClr val="black"/>
                </a:solidFill>
                <a:latin typeface="Tahoma" pitchFamily="34" charset="0"/>
                <a:ea typeface="Tahoma" pitchFamily="34" charset="0"/>
                <a:cs typeface="Tahoma" pitchFamily="34" charset="0"/>
              </a:rPr>
              <a:t>ه آه</a:t>
            </a:r>
            <a:r>
              <a:rPr lang="ar-SA" dirty="0" smtClean="0">
                <a:solidFill>
                  <a:prstClr val="black"/>
                </a:solidFill>
                <a:latin typeface="Tahoma" pitchFamily="34" charset="0"/>
                <a:ea typeface="Tahoma" pitchFamily="34" charset="0"/>
                <a:cs typeface="Tahoma" pitchFamily="34" charset="0"/>
              </a:rPr>
              <a:t>ستگی </a:t>
            </a:r>
            <a:r>
              <a:rPr lang="ar-SA" dirty="0">
                <a:solidFill>
                  <a:prstClr val="black"/>
                </a:solidFill>
                <a:latin typeface="Tahoma" pitchFamily="34" charset="0"/>
                <a:ea typeface="Tahoma" pitchFamily="34" charset="0"/>
                <a:cs typeface="Tahoma" pitchFamily="34" charset="0"/>
              </a:rPr>
              <a:t>خارج می شود. گاهی خون با لخته های کوچکی همراه است. </a:t>
            </a:r>
            <a:endParaRPr lang="en-US" dirty="0">
              <a:solidFill>
                <a:prstClr val="black"/>
              </a:solidFill>
              <a:latin typeface="Tahoma" pitchFamily="34" charset="0"/>
              <a:ea typeface="Tahoma" pitchFamily="34" charset="0"/>
              <a:cs typeface="Tahoma" pitchFamily="34" charset="0"/>
            </a:endParaRPr>
          </a:p>
          <a:p>
            <a:pPr lvl="0"/>
            <a:r>
              <a:rPr lang="ar-SA" dirty="0">
                <a:solidFill>
                  <a:prstClr val="black"/>
                </a:solidFill>
                <a:latin typeface="Tahoma" pitchFamily="34" charset="0"/>
                <a:ea typeface="Tahoma" pitchFamily="34" charset="0"/>
                <a:cs typeface="Tahoma" pitchFamily="34" charset="0"/>
              </a:rPr>
              <a:t> پیشنهاد می کنیم دختران جوان پس از آغاز چرخه ماهانه به بهداشت فردی و بویژه در بخش دستگاه تناسلی، توجه بیشتری داشت و در این زمینه مطالعه کنند. </a:t>
            </a:r>
            <a:r>
              <a:rPr lang="fa-IR" dirty="0" smtClean="0">
                <a:solidFill>
                  <a:prstClr val="black"/>
                </a:solidFill>
                <a:latin typeface="Tahoma" pitchFamily="34" charset="0"/>
                <a:ea typeface="Tahoma" pitchFamily="34" charset="0"/>
                <a:cs typeface="Tahoma" pitchFamily="34" charset="0"/>
              </a:rPr>
              <a:t>بهتر است پیش از هر چرخه ماهانه(یکی دو روز قبل)باندازه کافی نوار بهداشتی را در یک نایلون تمیز به همراه داشته باشید.</a:t>
            </a:r>
          </a:p>
          <a:p>
            <a:pPr lvl="0"/>
            <a:r>
              <a:rPr lang="fa-IR" dirty="0" smtClean="0">
                <a:solidFill>
                  <a:prstClr val="black"/>
                </a:solidFill>
                <a:latin typeface="Tahoma" pitchFamily="34" charset="0"/>
                <a:ea typeface="Tahoma" pitchFamily="34" charset="0"/>
                <a:cs typeface="Tahoma" pitchFamily="34" charset="0"/>
              </a:rPr>
              <a:t>بهتر است در این دوره، لباس زیر مخصوص این دوران و نوار بهداشتی استاندارد را بکار ببرید. </a:t>
            </a:r>
          </a:p>
          <a:p>
            <a:pPr lvl="0"/>
            <a:r>
              <a:rPr lang="ar-AE" dirty="0">
                <a:solidFill>
                  <a:prstClr val="black"/>
                </a:solidFill>
                <a:latin typeface="Tahoma" pitchFamily="34" charset="0"/>
                <a:ea typeface="Tahoma" pitchFamily="34" charset="0"/>
                <a:cs typeface="Tahoma" pitchFamily="34" charset="0"/>
              </a:rPr>
              <a:t>نوار بهداشتی جذب کننده رطوبت است و با یک لایه نایلونی پوشیده می شود و با یک نوار چسب به لباس زیرتان می چسبد</a:t>
            </a:r>
            <a:r>
              <a:rPr lang="ar-AE" dirty="0" smtClean="0">
                <a:solidFill>
                  <a:prstClr val="black"/>
                </a:solidFill>
                <a:latin typeface="Tahoma" pitchFamily="34" charset="0"/>
                <a:ea typeface="Tahoma" pitchFamily="34" charset="0"/>
                <a:cs typeface="Tahoma" pitchFamily="34" charset="0"/>
              </a:rPr>
              <a:t>.</a:t>
            </a:r>
            <a:r>
              <a:rPr lang="ar-SA" dirty="0">
                <a:solidFill>
                  <a:prstClr val="black"/>
                </a:solidFill>
                <a:latin typeface="Tahoma" pitchFamily="34" charset="0"/>
                <a:ea typeface="Tahoma" pitchFamily="34" charset="0"/>
                <a:cs typeface="Tahoma" pitchFamily="34" charset="0"/>
              </a:rPr>
              <a:t> </a:t>
            </a:r>
            <a:endParaRPr lang="en-US" dirty="0">
              <a:solidFill>
                <a:prstClr val="black"/>
              </a:solidFill>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 </a:t>
            </a:r>
          </a:p>
          <a:p>
            <a:endParaRPr lang="en-US" dirty="0"/>
          </a:p>
        </p:txBody>
      </p:sp>
    </p:spTree>
    <p:extLst>
      <p:ext uri="{BB962C8B-B14F-4D97-AF65-F5344CB8AC3E}">
        <p14:creationId xmlns:p14="http://schemas.microsoft.com/office/powerpoint/2010/main" val="3393069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3" name="Rectangle 2"/>
          <p:cNvSpPr/>
          <p:nvPr/>
        </p:nvSpPr>
        <p:spPr>
          <a:xfrm>
            <a:off x="0" y="404664"/>
            <a:ext cx="9144000" cy="5909310"/>
          </a:xfrm>
          <a:prstGeom prst="rect">
            <a:avLst/>
          </a:prstGeom>
        </p:spPr>
        <p:txBody>
          <a:bodyPr wrap="square">
            <a:spAutoFit/>
          </a:bodyPr>
          <a:lstStyle/>
          <a:p>
            <a:r>
              <a:rPr lang="ar-SA" dirty="0">
                <a:latin typeface="Times New Roman"/>
                <a:ea typeface="Times New Roman"/>
                <a:cs typeface="Tahoma"/>
              </a:rPr>
              <a:t> </a:t>
            </a:r>
            <a:endParaRPr lang="fa-IR" dirty="0" smtClean="0">
              <a:latin typeface="Times New Roman"/>
              <a:ea typeface="Times New Roman"/>
              <a:cs typeface="Tahoma"/>
            </a:endParaRPr>
          </a:p>
          <a:p>
            <a:endParaRPr lang="fa-IR" dirty="0">
              <a:latin typeface="Times New Roman"/>
              <a:ea typeface="Times New Roman"/>
              <a:cs typeface="Tahoma"/>
            </a:endParaRPr>
          </a:p>
          <a:p>
            <a:endParaRPr lang="fa-IR" dirty="0" smtClean="0">
              <a:latin typeface="Times New Roman"/>
              <a:ea typeface="Times New Roman"/>
              <a:cs typeface="Tahoma"/>
            </a:endParaRPr>
          </a:p>
          <a:p>
            <a:endParaRPr lang="fa-IR" dirty="0">
              <a:latin typeface="Times New Roman"/>
              <a:ea typeface="Times New Roman"/>
              <a:cs typeface="Tahoma"/>
            </a:endParaRPr>
          </a:p>
          <a:p>
            <a:r>
              <a:rPr lang="ar-SA" dirty="0" smtClean="0">
                <a:latin typeface="Times New Roman"/>
                <a:ea typeface="Times New Roman"/>
                <a:cs typeface="Tahoma"/>
              </a:rPr>
              <a:t>پس </a:t>
            </a:r>
            <a:r>
              <a:rPr lang="ar-SA" dirty="0">
                <a:latin typeface="Times New Roman"/>
                <a:ea typeface="Times New Roman"/>
                <a:cs typeface="Tahoma"/>
              </a:rPr>
              <a:t>از هر بار رفته به توالت، نوار بهداشتی تان را عوض کنید. </a:t>
            </a:r>
            <a:r>
              <a:rPr lang="fa-IR" dirty="0" smtClean="0">
                <a:latin typeface="Times New Roman"/>
                <a:ea typeface="Times New Roman"/>
                <a:cs typeface="Tahoma"/>
              </a:rPr>
              <a:t> </a:t>
            </a:r>
          </a:p>
          <a:p>
            <a:r>
              <a:rPr lang="fa-IR" dirty="0" smtClean="0">
                <a:latin typeface="Times New Roman"/>
                <a:ea typeface="Times New Roman"/>
                <a:cs typeface="Tahoma"/>
              </a:rPr>
              <a:t>لباس زیرتان را از جنس نخی بخرید.</a:t>
            </a:r>
            <a:endParaRPr lang="en-US" dirty="0">
              <a:latin typeface="Times New Roman"/>
              <a:ea typeface="Times New Roman"/>
            </a:endParaRPr>
          </a:p>
          <a:p>
            <a:r>
              <a:rPr lang="ar-SA" dirty="0">
                <a:latin typeface="Times New Roman"/>
                <a:ea typeface="Times New Roman"/>
                <a:cs typeface="Tahoma"/>
              </a:rPr>
              <a:t>اگر زود بزود نوار بهداشتی را دور بیاندازید و تازه بگذارید، خون ماندگی پیدا نمی کند و بوی بد نمی گیرد و احتمال تحریک پوستی و بوی تعفن و زخم نیز بسیار پایین می اید. </a:t>
            </a:r>
            <a:endParaRPr lang="en-US" dirty="0">
              <a:latin typeface="Times New Roman"/>
              <a:ea typeface="Times New Roman"/>
            </a:endParaRPr>
          </a:p>
          <a:p>
            <a:r>
              <a:rPr lang="ar-SA" dirty="0">
                <a:latin typeface="Times New Roman"/>
                <a:ea typeface="Times New Roman"/>
                <a:cs typeface="Tahoma"/>
              </a:rPr>
              <a:t>لباس زیرتان را هر روز بشویید و بهتر است در هوای آزاد و در برابر نور کمستقیم خورشید بگذارید و یا با اتو انرا خشک نمایید تا میکروبها از بین بروند.</a:t>
            </a:r>
            <a:endParaRPr lang="en-US" dirty="0">
              <a:latin typeface="Times New Roman"/>
              <a:ea typeface="Times New Roman"/>
            </a:endParaRPr>
          </a:p>
          <a:p>
            <a:r>
              <a:rPr lang="ar-SA" dirty="0">
                <a:latin typeface="Times New Roman"/>
                <a:ea typeface="Times New Roman"/>
                <a:cs typeface="Tahoma"/>
              </a:rPr>
              <a:t>اگر بجای نوار بهداشتی آماده، پارچه برای پد بکار می برید پس از هر بار که کثیف شد، آنرا در کاغذ باطله بپیچید و در کیسه زباله بیاندازید. اگر چند بار از یک پارچه استفاده می شود، باید فورا پس از تعویض، با اب و صابون آنرا شسته و در معرض نور خورشید بگذارید و وقتی نم دارد، اتو هم بکشید. </a:t>
            </a:r>
            <a:endParaRPr lang="en-US" dirty="0">
              <a:latin typeface="Times New Roman"/>
              <a:ea typeface="Times New Roman"/>
            </a:endParaRPr>
          </a:p>
          <a:p>
            <a:r>
              <a:rPr lang="ar-SA" dirty="0">
                <a:latin typeface="Times New Roman"/>
                <a:ea typeface="Times New Roman"/>
                <a:cs typeface="Tahoma"/>
              </a:rPr>
              <a:t> دوش گرفتن روزانه در زمان خونریزی چرخه ماهانه بسیار سودمند  است  و شادابی می اورد اما بهتر است در این دوران داخل وان ننشینید و ایستاده دوش بگیرید. </a:t>
            </a:r>
            <a:endParaRPr lang="en-US" dirty="0">
              <a:latin typeface="Times New Roman"/>
              <a:ea typeface="Times New Roman"/>
            </a:endParaRPr>
          </a:p>
          <a:p>
            <a:r>
              <a:rPr lang="ar-SA" dirty="0">
                <a:latin typeface="Times New Roman"/>
                <a:ea typeface="Times New Roman"/>
                <a:cs typeface="Tahoma"/>
              </a:rPr>
              <a:t> آبی که </a:t>
            </a:r>
            <a:r>
              <a:rPr lang="ar-SA" dirty="0" smtClean="0">
                <a:latin typeface="Times New Roman"/>
                <a:ea typeface="Times New Roman"/>
                <a:cs typeface="Tahoma"/>
              </a:rPr>
              <a:t>بر</a:t>
            </a:r>
            <a:r>
              <a:rPr lang="fa-IR" dirty="0" smtClean="0">
                <a:latin typeface="Times New Roman"/>
                <a:ea typeface="Times New Roman"/>
                <a:cs typeface="Tahoma"/>
              </a:rPr>
              <a:t>ای</a:t>
            </a:r>
            <a:r>
              <a:rPr lang="ar-SA" dirty="0" smtClean="0">
                <a:latin typeface="Times New Roman"/>
                <a:ea typeface="Times New Roman"/>
                <a:cs typeface="Tahoma"/>
              </a:rPr>
              <a:t> </a:t>
            </a:r>
            <a:r>
              <a:rPr lang="ar-SA" dirty="0">
                <a:latin typeface="Times New Roman"/>
                <a:ea typeface="Times New Roman"/>
                <a:cs typeface="Tahoma"/>
              </a:rPr>
              <a:t>شستشوی ناحیه تناسلی بکار می برید باید بهداشتی و تمیز باشید.  </a:t>
            </a:r>
            <a:endParaRPr lang="en-US" dirty="0">
              <a:latin typeface="Times New Roman"/>
              <a:ea typeface="Times New Roman"/>
            </a:endParaRPr>
          </a:p>
          <a:p>
            <a:r>
              <a:rPr lang="ar-SA" dirty="0">
                <a:latin typeface="Times New Roman"/>
                <a:ea typeface="Times New Roman"/>
                <a:cs typeface="Tahoma"/>
              </a:rPr>
              <a:t> در هنگام شستن ناحیه تناسلی، ابتدا بخش جلویی و سپس ناحیه مقعد را بشویید(از دست کشیدن ناحیه مقعد به سمت جلو خودداری نمایید). سپس ناحیه را بارامی با دستمال کاغذی خشک نمایید. </a:t>
            </a:r>
            <a:endParaRPr lang="fa-IR" dirty="0" smtClean="0">
              <a:latin typeface="Times New Roman"/>
              <a:ea typeface="Times New Roman"/>
              <a:cs typeface="Tahoma"/>
            </a:endParaRPr>
          </a:p>
          <a:p>
            <a:r>
              <a:rPr lang="ar-SA" dirty="0" smtClean="0">
                <a:latin typeface="Times New Roman"/>
                <a:ea typeface="Times New Roman"/>
                <a:cs typeface="Tahoma"/>
              </a:rPr>
              <a:t>پیش </a:t>
            </a:r>
            <a:r>
              <a:rPr lang="ar-SA" dirty="0">
                <a:latin typeface="Times New Roman"/>
                <a:ea typeface="Times New Roman"/>
                <a:cs typeface="Tahoma"/>
              </a:rPr>
              <a:t>و پس ار هز بار اجابت مزاج( مدفوع) حتما دست های خود را با آب و صابون بشویید. </a:t>
            </a:r>
            <a:endParaRPr lang="en-US" dirty="0">
              <a:effectLst/>
              <a:latin typeface="Times New Roman"/>
              <a:ea typeface="Times New Roman"/>
            </a:endParaRPr>
          </a:p>
        </p:txBody>
      </p:sp>
    </p:spTree>
    <p:extLst>
      <p:ext uri="{BB962C8B-B14F-4D97-AF65-F5344CB8AC3E}">
        <p14:creationId xmlns:p14="http://schemas.microsoft.com/office/powerpoint/2010/main" val="3851856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 y="1628800"/>
            <a:ext cx="1990725" cy="22955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1124744"/>
            <a:ext cx="6667500" cy="4810125"/>
          </a:xfrm>
          <a:prstGeom prst="rect">
            <a:avLst/>
          </a:prstGeom>
        </p:spPr>
      </p:pic>
    </p:spTree>
    <p:extLst>
      <p:ext uri="{BB962C8B-B14F-4D97-AF65-F5344CB8AC3E}">
        <p14:creationId xmlns:p14="http://schemas.microsoft.com/office/powerpoint/2010/main" val="106804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24193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278499"/>
            <a:ext cx="5256584" cy="584775"/>
          </a:xfrm>
          <a:prstGeom prst="rect">
            <a:avLst/>
          </a:prstGeom>
          <a:noFill/>
        </p:spPr>
        <p:txBody>
          <a:bodyPr wrap="square" rtlCol="0">
            <a:spAutoFit/>
          </a:bodyPr>
          <a:lstStyle/>
          <a:p>
            <a:pPr algn="ctr"/>
            <a:r>
              <a:rPr lang="fa-IR" sz="3200" b="1" dirty="0" smtClean="0">
                <a:solidFill>
                  <a:srgbClr val="FFFF00"/>
                </a:solidFill>
                <a:cs typeface="Nazanin" pitchFamily="2" charset="-78"/>
              </a:rPr>
              <a:t>بهداشت و رشد دخترانَ</a:t>
            </a:r>
            <a:endParaRPr lang="en-US" sz="3200" b="1" dirty="0">
              <a:solidFill>
                <a:srgbClr val="FFFF00"/>
              </a:solidFill>
              <a:cs typeface="Nazanin" pitchFamily="2" charset="-78"/>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5301208"/>
            <a:ext cx="35147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31" y="4286250"/>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1916832"/>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2955057"/>
            <a:ext cx="17145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40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3" name="Rectangle 2"/>
          <p:cNvSpPr/>
          <p:nvPr/>
        </p:nvSpPr>
        <p:spPr>
          <a:xfrm>
            <a:off x="0" y="1484784"/>
            <a:ext cx="9144000" cy="4801314"/>
          </a:xfrm>
          <a:prstGeom prst="rect">
            <a:avLst/>
          </a:prstGeom>
        </p:spPr>
        <p:txBody>
          <a:bodyPr wrap="square">
            <a:spAutoFit/>
          </a:bodyPr>
          <a:lstStyle/>
          <a:p>
            <a:r>
              <a:rPr lang="ar-SA" dirty="0">
                <a:latin typeface="Times New Roman"/>
                <a:ea typeface="Times New Roman"/>
                <a:cs typeface="Tahoma"/>
              </a:rPr>
              <a:t>هر چه در دوران چرخه ماهانه برنام استراحت، ورزش مناسب، بهداشت بیشتر باشد احساس آرامش بیشتری خواهید داشت. </a:t>
            </a:r>
            <a:endParaRPr lang="fa-IR" dirty="0" smtClean="0">
              <a:latin typeface="Times New Roman"/>
              <a:ea typeface="Times New Roman"/>
              <a:cs typeface="Tahoma"/>
            </a:endParaRPr>
          </a:p>
          <a:p>
            <a:endParaRPr lang="en-US" dirty="0">
              <a:latin typeface="Times New Roman"/>
              <a:ea typeface="Times New Roman"/>
            </a:endParaRPr>
          </a:p>
          <a:p>
            <a:r>
              <a:rPr lang="ar-SA" dirty="0">
                <a:latin typeface="Times New Roman"/>
                <a:ea typeface="Times New Roman"/>
                <a:cs typeface="Tahoma"/>
              </a:rPr>
              <a:t>نوشیدن مایعات گرم در یان دوران پیشنهاد می گردد. </a:t>
            </a:r>
            <a:endParaRPr lang="fa-IR" dirty="0" smtClean="0">
              <a:latin typeface="Times New Roman"/>
              <a:ea typeface="Times New Roman"/>
              <a:cs typeface="Tahoma"/>
            </a:endParaRPr>
          </a:p>
          <a:p>
            <a:endParaRPr lang="en-US" dirty="0">
              <a:latin typeface="Times New Roman"/>
              <a:ea typeface="Times New Roman"/>
            </a:endParaRPr>
          </a:p>
          <a:p>
            <a:r>
              <a:rPr lang="ar-SA" dirty="0">
                <a:latin typeface="Times New Roman"/>
                <a:ea typeface="Times New Roman"/>
                <a:cs typeface="Tahoma"/>
              </a:rPr>
              <a:t>در هنگام خونریزی می توانید به پشت دراز بکشید و زانوها را بالا نگهداشته و بصورت دایره ای زانوها را بگردانید. </a:t>
            </a:r>
            <a:endParaRPr lang="fa-IR" dirty="0" smtClean="0">
              <a:latin typeface="Times New Roman"/>
              <a:ea typeface="Times New Roman"/>
              <a:cs typeface="Tahoma"/>
            </a:endParaRPr>
          </a:p>
          <a:p>
            <a:endParaRPr lang="en-US" dirty="0">
              <a:latin typeface="Times New Roman"/>
              <a:ea typeface="Times New Roman"/>
            </a:endParaRPr>
          </a:p>
          <a:p>
            <a:r>
              <a:rPr lang="ar-SA" dirty="0">
                <a:latin typeface="Times New Roman"/>
                <a:ea typeface="Times New Roman"/>
                <a:cs typeface="Tahoma"/>
              </a:rPr>
              <a:t>ورزش کردن و نرمش در این دوران حس آرامش را بره ارمغان می اورد. </a:t>
            </a:r>
            <a:endParaRPr lang="en-US" dirty="0">
              <a:latin typeface="Times New Roman"/>
              <a:ea typeface="Times New Roman"/>
            </a:endParaRPr>
          </a:p>
          <a:p>
            <a:r>
              <a:rPr lang="ar-SA" dirty="0">
                <a:latin typeface="Times New Roman"/>
                <a:ea typeface="Times New Roman"/>
                <a:cs typeface="Tahoma"/>
              </a:rPr>
              <a:t> </a:t>
            </a:r>
            <a:endParaRPr lang="en-US" dirty="0">
              <a:latin typeface="Times New Roman"/>
              <a:ea typeface="Times New Roman"/>
            </a:endParaRPr>
          </a:p>
          <a:p>
            <a:r>
              <a:rPr lang="ar-SA" dirty="0">
                <a:latin typeface="Times New Roman"/>
                <a:ea typeface="Times New Roman"/>
                <a:cs typeface="Tahoma"/>
              </a:rPr>
              <a:t>خوردن مایعات و لبنیات در این دوران مهم است و باید غذای کافی و سالم برای جاگزین شدن خون از دست رفته، توصیه می شود. </a:t>
            </a:r>
            <a:endParaRPr lang="fa-IR" dirty="0" smtClean="0">
              <a:latin typeface="Times New Roman"/>
              <a:ea typeface="Times New Roman"/>
              <a:cs typeface="Tahoma"/>
            </a:endParaRPr>
          </a:p>
          <a:p>
            <a:endParaRPr lang="en-US" dirty="0">
              <a:latin typeface="Times New Roman"/>
              <a:ea typeface="Times New Roman"/>
            </a:endParaRPr>
          </a:p>
          <a:p>
            <a:r>
              <a:rPr lang="ar-SA" dirty="0">
                <a:latin typeface="Times New Roman"/>
                <a:ea typeface="Times New Roman"/>
                <a:cs typeface="Tahoma"/>
              </a:rPr>
              <a:t>در این دوران روزانه 4-5 لیوان اب بنوشید. پیشنهاد می شود از یک هفته مانده به چرخه ماهانه، دریافت نمک در برنانه غذایی تان را محدود نمایید. </a:t>
            </a:r>
            <a:endParaRPr lang="en-US" dirty="0">
              <a:latin typeface="Times New Roman"/>
              <a:ea typeface="Times New Roman"/>
            </a:endParaRPr>
          </a:p>
          <a:p>
            <a:pPr algn="l"/>
            <a:r>
              <a:rPr lang="ar-SA" dirty="0">
                <a:latin typeface="Times New Roman"/>
                <a:ea typeface="Times New Roman"/>
                <a:cs typeface="Tahoma"/>
              </a:rPr>
              <a:t> </a:t>
            </a:r>
            <a:endParaRPr lang="en-US" dirty="0">
              <a:latin typeface="Times New Roman"/>
              <a:ea typeface="Times New Roman"/>
            </a:endParaRPr>
          </a:p>
          <a:p>
            <a:pPr algn="l"/>
            <a:r>
              <a:rPr lang="ar-SA" dirty="0">
                <a:latin typeface="Times New Roman"/>
                <a:ea typeface="Times New Roman"/>
                <a:cs typeface="Tahoma"/>
              </a:rPr>
              <a:t> </a:t>
            </a:r>
            <a:endParaRPr lang="en-US" dirty="0">
              <a:effectLst/>
              <a:latin typeface="Times New Roman"/>
              <a:ea typeface="Times New Roman"/>
            </a:endParaRPr>
          </a:p>
        </p:txBody>
      </p:sp>
    </p:spTree>
    <p:extLst>
      <p:ext uri="{BB962C8B-B14F-4D97-AF65-F5344CB8AC3E}">
        <p14:creationId xmlns:p14="http://schemas.microsoft.com/office/powerpoint/2010/main" val="29066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6432530"/>
          </a:xfrm>
          <a:prstGeom prst="rect">
            <a:avLst/>
          </a:prstGeom>
        </p:spPr>
        <p:txBody>
          <a:bodyPr wrap="square">
            <a:spAutoFit/>
          </a:bodyPr>
          <a:lstStyle/>
          <a:p>
            <a:endParaRPr lang="en-US" dirty="0" smtClean="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بلوغ </a:t>
            </a:r>
            <a:r>
              <a:rPr lang="fa-IR" dirty="0">
                <a:latin typeface="Tahoma" pitchFamily="34" charset="0"/>
                <a:ea typeface="Tahoma" pitchFamily="34" charset="0"/>
                <a:cs typeface="Tahoma" pitchFamily="34" charset="0"/>
              </a:rPr>
              <a:t>اجتماعی</a:t>
            </a:r>
          </a:p>
          <a:p>
            <a:endParaRPr lang="fa-IR" sz="1400" dirty="0" smtClean="0">
              <a:latin typeface="Tahoma" pitchFamily="34" charset="0"/>
              <a:ea typeface="Tahoma" pitchFamily="34" charset="0"/>
              <a:cs typeface="Tahoma" pitchFamily="34" charset="0"/>
            </a:endParaRPr>
          </a:p>
          <a:p>
            <a:r>
              <a:rPr lang="fa-IR" sz="1400" dirty="0" smtClean="0">
                <a:latin typeface="Tahoma" pitchFamily="34" charset="0"/>
                <a:ea typeface="Tahoma" pitchFamily="34" charset="0"/>
                <a:cs typeface="Tahoma" pitchFamily="34" charset="0"/>
              </a:rPr>
              <a:t>دختران </a:t>
            </a:r>
            <a:r>
              <a:rPr lang="fa-IR" sz="1400" dirty="0">
                <a:latin typeface="Tahoma" pitchFamily="34" charset="0"/>
                <a:ea typeface="Tahoma" pitchFamily="34" charset="0"/>
                <a:cs typeface="Tahoma" pitchFamily="34" charset="0"/>
              </a:rPr>
              <a:t>و پسران نوجوان به اهمیت روابط اجتماعی آگاه اند و حساسیت آنان به این امر موجب می شود تا خود را با علایق و دیدگاه های افراد گروه تطبیق دهند. از این رو گروه های کوچک و بزرگ تشکیل می دهند. نوجوانان نسبت به موقعیت خود در گروه توجه خاصی دارند. نسبت به اعضای گروه وفادار و در برابر انتقاد دیگران نسبت به آنان حساس اند. کسب مهارت های اجتماعی، برقراری ارتباط، شناخت و ارزیابی دیگران و احساس وفاداری نسبت به اعضای گروه از جمله فواید عضویت در گروه است</a:t>
            </a:r>
            <a:r>
              <a:rPr lang="fa-IR" sz="1400" dirty="0" smtClean="0">
                <a:latin typeface="Tahoma" pitchFamily="34" charset="0"/>
                <a:ea typeface="Tahoma" pitchFamily="34" charset="0"/>
                <a:cs typeface="Tahoma" pitchFamily="34" charset="0"/>
              </a:rPr>
              <a:t>.</a:t>
            </a:r>
            <a:endParaRPr lang="en-US" sz="1400" dirty="0" smtClean="0">
              <a:latin typeface="Tahoma" pitchFamily="34" charset="0"/>
              <a:ea typeface="Tahoma" pitchFamily="34" charset="0"/>
              <a:cs typeface="Tahoma" pitchFamily="34" charset="0"/>
            </a:endParaRPr>
          </a:p>
          <a:p>
            <a:r>
              <a:rPr lang="ar-SA" b="1" dirty="0" smtClean="0">
                <a:latin typeface="Times New Roman"/>
                <a:ea typeface="Times New Roman"/>
                <a:cs typeface="Tahoma"/>
              </a:rPr>
              <a:t>بلوغ </a:t>
            </a:r>
            <a:r>
              <a:rPr lang="ar-SA" b="1" dirty="0">
                <a:latin typeface="Times New Roman"/>
                <a:ea typeface="Times New Roman"/>
                <a:cs typeface="Tahoma"/>
              </a:rPr>
              <a:t>اقتصادی</a:t>
            </a:r>
            <a:endParaRPr lang="en-US" dirty="0">
              <a:latin typeface="Times New Roman"/>
              <a:ea typeface="Times New Roman"/>
            </a:endParaRPr>
          </a:p>
          <a:p>
            <a:r>
              <a:rPr lang="ar-SA" sz="1400" dirty="0">
                <a:ea typeface="Times New Roman"/>
                <a:cs typeface="Tahoma"/>
              </a:rPr>
              <a:t>انتخاب شغل، کسب آموزش و مهارت های لازم در زمینه کار مورد نظر و سازگاری با شرایط و محیط کار از مسایل اواخر دوران نوجوانی و اوایل جوانی است. </a:t>
            </a:r>
            <a:endParaRPr lang="en-US" sz="1400" dirty="0" smtClean="0">
              <a:ea typeface="Times New Roman"/>
              <a:cs typeface="Tahoma"/>
            </a:endParaRPr>
          </a:p>
          <a:p>
            <a:r>
              <a:rPr lang="fa-IR" b="1" dirty="0" smtClean="0">
                <a:ea typeface="Times New Roman"/>
                <a:cs typeface="Tahoma"/>
              </a:rPr>
              <a:t>بلوغ </a:t>
            </a:r>
            <a:r>
              <a:rPr lang="fa-IR" b="1" dirty="0">
                <a:ea typeface="Times New Roman"/>
                <a:cs typeface="Tahoma"/>
              </a:rPr>
              <a:t>عاطفی </a:t>
            </a:r>
          </a:p>
          <a:p>
            <a:r>
              <a:rPr lang="fa-IR" sz="1400" dirty="0">
                <a:ea typeface="Times New Roman"/>
                <a:cs typeface="Tahoma"/>
              </a:rPr>
              <a:t>برخی افراد گر چه از نظر جسمی بالغ می شوند اما از نظر عاطفی هرگز به بلوغ نمی رسند. علل ترس و خشم در سنین گوناگون متفاوت است. در اوایل کودکی خشم کودک ناشی از مسایل جزیی و روزمره است و دوران نوجوانی مسایل اجتماعی . کودکان به طور معمول از مار و سگ و تاریکی، ارتفاعات و صداهای عجیب می ترسند اما گاهی این ترس تا سنین نوجوانی و حتی بزرگسالی همراه آنان است. نشانه بلوغ عاطفی یک نوجوان این است که به تدریج رفتارها و واکنش های خام و کودکانه را کنار بگذارد، از حقیقت نگریزد و حتی در موقعیت های گوناگون به جای واکنش های هیجانی و کودکانه، واکنش های منطقی و عاقلانه در پیش گیرد....</a:t>
            </a:r>
          </a:p>
          <a:p>
            <a:r>
              <a:rPr lang="fa-IR" sz="1400" dirty="0">
                <a:ea typeface="Times New Roman"/>
                <a:cs typeface="Tahoma"/>
              </a:rPr>
              <a:t>مسایلی را که نوجوان با آنها درگیر است به سه دسته تقسیم می شوند:</a:t>
            </a:r>
          </a:p>
          <a:p>
            <a:r>
              <a:rPr lang="fa-IR" sz="1400" dirty="0">
                <a:ea typeface="Times New Roman"/>
                <a:cs typeface="Tahoma"/>
              </a:rPr>
              <a:t>▪ </a:t>
            </a:r>
            <a:r>
              <a:rPr lang="fa-IR" sz="1400" b="1" dirty="0">
                <a:ea typeface="Times New Roman"/>
                <a:cs typeface="Tahoma"/>
              </a:rPr>
              <a:t>ابتدای نوجوانی</a:t>
            </a:r>
            <a:r>
              <a:rPr lang="fa-IR" sz="1400" dirty="0">
                <a:ea typeface="Times New Roman"/>
                <a:cs typeface="Tahoma"/>
              </a:rPr>
              <a:t>: مشکلات خانوادگی، مدرسه، تجربه کم، مسایل اقتصادی، بهداشت، سلامت جسم و روان و رشد شخصیت</a:t>
            </a:r>
          </a:p>
          <a:p>
            <a:r>
              <a:rPr lang="fa-IR" sz="1400" dirty="0">
                <a:ea typeface="Times New Roman"/>
                <a:cs typeface="Tahoma"/>
              </a:rPr>
              <a:t>▪ </a:t>
            </a:r>
            <a:r>
              <a:rPr lang="fa-IR" sz="1400" b="1" dirty="0">
                <a:ea typeface="Times New Roman"/>
                <a:cs typeface="Tahoma"/>
              </a:rPr>
              <a:t>اواسط نوجوانی</a:t>
            </a:r>
            <a:r>
              <a:rPr lang="fa-IR" sz="1400" dirty="0">
                <a:ea typeface="Times New Roman"/>
                <a:cs typeface="Tahoma"/>
              </a:rPr>
              <a:t>: مدرسه، معلمان، مسایل خانوادگی، مذهب، اوقات فراغت، تفریح، انتخاب شغل، پوشش و مسایل مادی</a:t>
            </a:r>
          </a:p>
          <a:p>
            <a:r>
              <a:rPr lang="fa-IR" sz="1400" dirty="0">
                <a:ea typeface="Times New Roman"/>
                <a:cs typeface="Tahoma"/>
              </a:rPr>
              <a:t>▪ </a:t>
            </a:r>
            <a:r>
              <a:rPr lang="fa-IR" sz="1400" b="1" dirty="0">
                <a:ea typeface="Times New Roman"/>
                <a:cs typeface="Tahoma"/>
              </a:rPr>
              <a:t>اواخر نوجوانی</a:t>
            </a:r>
            <a:r>
              <a:rPr lang="fa-IR" sz="1400" dirty="0">
                <a:ea typeface="Times New Roman"/>
                <a:cs typeface="Tahoma"/>
              </a:rPr>
              <a:t>: شکست در جنبه های گوناگون زندگی، جریحه دار کردن احساسات دیگران و تاثیرگذاری بر آنان، خودشناسی، مذهب، رفتارهای والدین، تعهدات خانوادگی، توجه به معایب ظاهری و جسمی طی این دوران نوجوان دچار تغییرات عاطفی و هیجانی می شود. ترسویی و کم رویی که مختص اوایل نوجوانی و پیش از آن است پس از ۱۳ تا ۱۴ سالگی کاهش می یابد، روحیه جنگ طلبی کم می شود اما بدخلقی، گستاخی و پرخاشگری افزایش می یابد</a:t>
            </a:r>
            <a:r>
              <a:rPr lang="fa-IR" sz="1400" dirty="0" smtClean="0">
                <a:ea typeface="Times New Roman"/>
                <a:cs typeface="Tahoma"/>
              </a:rPr>
              <a:t>.</a:t>
            </a:r>
            <a:endParaRPr lang="fa-IR"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endParaRPr lang="fa-IR" dirty="0" smtClean="0"/>
          </a:p>
          <a:p>
            <a:endParaRPr lang="fa-IR" dirty="0" smtClean="0"/>
          </a:p>
          <a:p>
            <a:r>
              <a:rPr lang="fa-IR" dirty="0" smtClean="0"/>
              <a:t>نرجس شیراقایی</a:t>
            </a:r>
            <a:endParaRPr lang="fa-IR" dirty="0"/>
          </a:p>
        </p:txBody>
      </p:sp>
    </p:spTree>
    <p:extLst>
      <p:ext uri="{BB962C8B-B14F-4D97-AF65-F5344CB8AC3E}">
        <p14:creationId xmlns:p14="http://schemas.microsoft.com/office/powerpoint/2010/main" val="1817368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دستگاه زنانگی</a:t>
            </a: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127" y="2996952"/>
            <a:ext cx="4381500" cy="2857500"/>
          </a:xfrm>
          <a:prstGeom prst="rect">
            <a:avLst/>
          </a:prstGeom>
        </p:spPr>
      </p:pic>
      <p:sp>
        <p:nvSpPr>
          <p:cNvPr id="4" name="Footer Placeholder 3"/>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44690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9144000" cy="6832640"/>
          </a:xfrm>
          <a:prstGeom prst="rect">
            <a:avLst/>
          </a:prstGeom>
        </p:spPr>
        <p:txBody>
          <a:bodyPr wrap="square">
            <a:spAutoFit/>
          </a:bodyPr>
          <a:lstStyle/>
          <a:p>
            <a:r>
              <a:rPr lang="fa-IR" sz="2000" dirty="0">
                <a:latin typeface="Tahoma" panose="020B0604030504040204" pitchFamily="34" charset="0"/>
                <a:ea typeface="Tahoma" panose="020B0604030504040204" pitchFamily="34" charset="0"/>
                <a:cs typeface="Tahoma" panose="020B0604030504040204" pitchFamily="34" charset="0"/>
              </a:rPr>
              <a:t>مشكلات عادت ماهانه دختران </a:t>
            </a:r>
            <a:r>
              <a:rPr lang="fa-IR" sz="2000" dirty="0" smtClean="0">
                <a:latin typeface="Tahoma" panose="020B0604030504040204" pitchFamily="34" charset="0"/>
                <a:ea typeface="Tahoma" panose="020B0604030504040204" pitchFamily="34" charset="0"/>
                <a:cs typeface="Tahoma" panose="020B0604030504040204" pitchFamily="34" charset="0"/>
              </a:rPr>
              <a:t>نوجوان</a:t>
            </a:r>
          </a:p>
          <a:p>
            <a:endParaRPr lang="fa-IR" sz="2000" dirty="0" smtClean="0">
              <a:latin typeface="Tahoma" panose="020B0604030504040204" pitchFamily="34" charset="0"/>
              <a:ea typeface="Tahoma" panose="020B0604030504040204" pitchFamily="34" charset="0"/>
              <a:cs typeface="Tahoma" panose="020B0604030504040204" pitchFamily="34" charset="0"/>
            </a:endParaRPr>
          </a:p>
          <a:p>
            <a:pPr algn="ctr"/>
            <a:r>
              <a:rPr lang="fa-IR" sz="2000" dirty="0" smtClean="0">
                <a:solidFill>
                  <a:srgbClr val="680000"/>
                </a:solidFill>
                <a:latin typeface="Tahoma" panose="020B0604030504040204" pitchFamily="34" charset="0"/>
                <a:ea typeface="Tahoma" panose="020B0604030504040204" pitchFamily="34" charset="0"/>
                <a:cs typeface="Tahoma" panose="020B0604030504040204" pitchFamily="34" charset="0"/>
              </a:rPr>
              <a:t>نوشتن ماهانه چرخه ماهانه در دفتر یادداشت و یا سررسید</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a:latin typeface="Tahoma" panose="020B0604030504040204" pitchFamily="34" charset="0"/>
                <a:ea typeface="Tahoma" panose="020B0604030504040204" pitchFamily="34" charset="0"/>
                <a:cs typeface="Tahoma" panose="020B0604030504040204" pitchFamily="34" charset="0"/>
              </a:rPr>
              <a:t>آخرین مرحله بلوغ در دختران، قاعدگی است كه در این مرحله هورمون‌هایی از </a:t>
            </a:r>
            <a:r>
              <a:rPr lang="fa-IR" sz="2000" dirty="0" smtClean="0">
                <a:latin typeface="Tahoma" panose="020B0604030504040204" pitchFamily="34" charset="0"/>
                <a:ea typeface="Tahoma" panose="020B0604030504040204" pitchFamily="34" charset="0"/>
                <a:cs typeface="Tahoma" panose="020B0604030504040204" pitchFamily="34" charset="0"/>
              </a:rPr>
              <a:t>هیپوفیز</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a:t>
            </a:r>
            <a:r>
              <a:rPr lang="fa-IR" sz="2000" dirty="0">
                <a:latin typeface="Tahoma" panose="020B0604030504040204" pitchFamily="34" charset="0"/>
                <a:ea typeface="Tahoma" panose="020B0604030504040204" pitchFamily="34" charset="0"/>
                <a:cs typeface="Tahoma" panose="020B0604030504040204" pitchFamily="34" charset="0"/>
              </a:rPr>
              <a:t>یكی از غدد موجود در مغز)‌ ترشح می‌‌شود كه تخمدان‌ها را وادار به ساخت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هورمون‌های </a:t>
            </a:r>
            <a:r>
              <a:rPr lang="fa-IR" sz="2000" dirty="0">
                <a:latin typeface="Tahoma" panose="020B0604030504040204" pitchFamily="34" charset="0"/>
                <a:ea typeface="Tahoma" panose="020B0604030504040204" pitchFamily="34" charset="0"/>
                <a:cs typeface="Tahoma" panose="020B0604030504040204" pitchFamily="34" charset="0"/>
              </a:rPr>
              <a:t>زنانه می‌كند كه این هورمون‌ها استروژن و پروژسترون نامیده می‌شوند و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اثرات </a:t>
            </a:r>
            <a:r>
              <a:rPr lang="fa-IR" sz="2000" dirty="0">
                <a:latin typeface="Tahoma" panose="020B0604030504040204" pitchFamily="34" charset="0"/>
                <a:ea typeface="Tahoma" panose="020B0604030504040204" pitchFamily="34" charset="0"/>
                <a:cs typeface="Tahoma" panose="020B0604030504040204" pitchFamily="34" charset="0"/>
              </a:rPr>
              <a:t>زیادی در بدن دختران داشته و رشد جسمی و بالغ شدن آن ها را سبب می‌شود</a:t>
            </a:r>
            <a:r>
              <a:rPr lang="fa-IR" sz="2000" dirty="0" smtClean="0">
                <a:latin typeface="Tahoma" panose="020B0604030504040204" pitchFamily="34" charset="0"/>
                <a:ea typeface="Tahoma" panose="020B0604030504040204" pitchFamily="34" charset="0"/>
                <a:cs typeface="Tahoma" panose="020B0604030504040204" pitchFamily="34" charset="0"/>
              </a:rPr>
              <a:t>.</a:t>
            </a:r>
          </a:p>
          <a:p>
            <a:endParaRPr lang="fa-IR" sz="2000" dirty="0">
              <a:latin typeface="Tahoma" panose="020B0604030504040204" pitchFamily="34" charset="0"/>
              <a:ea typeface="Tahoma" panose="020B0604030504040204" pitchFamily="34" charset="0"/>
              <a:cs typeface="Tahoma" panose="020B0604030504040204" pitchFamily="34" charset="0"/>
            </a:endParaRPr>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endParaRPr lang="fa-IR" dirty="0"/>
          </a:p>
          <a:p>
            <a:r>
              <a:rPr lang="fa-IR" dirty="0"/>
              <a:t> </a:t>
            </a: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939656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4824"/>
            <a:ext cx="9144000" cy="5016758"/>
          </a:xfrm>
          <a:prstGeom prst="rect">
            <a:avLst/>
          </a:prstGeom>
        </p:spPr>
        <p:txBody>
          <a:bodyPr wrap="square">
            <a:spAutoFit/>
          </a:bodyPr>
          <a:lstStyle/>
          <a:p>
            <a:r>
              <a:rPr lang="fa-IR" sz="2000" dirty="0" smtClean="0">
                <a:latin typeface="Tahoma" panose="020B0604030504040204" pitchFamily="34" charset="0"/>
                <a:ea typeface="Tahoma" panose="020B0604030504040204" pitchFamily="34" charset="0"/>
                <a:cs typeface="Tahoma" panose="020B0604030504040204" pitchFamily="34" charset="0"/>
              </a:rPr>
              <a:t>در </a:t>
            </a:r>
            <a:r>
              <a:rPr lang="fa-IR" sz="2000" dirty="0">
                <a:latin typeface="Tahoma" panose="020B0604030504040204" pitchFamily="34" charset="0"/>
                <a:ea typeface="Tahoma" panose="020B0604030504040204" pitchFamily="34" charset="0"/>
                <a:cs typeface="Tahoma" panose="020B0604030504040204" pitchFamily="34" charset="0"/>
              </a:rPr>
              <a:t>این دوران مصرف مواد قندی با شیرینی بالا و چربی‌ها، بسیار مضر هستند.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دختران </a:t>
            </a:r>
            <a:r>
              <a:rPr lang="fa-IR" sz="2000" dirty="0">
                <a:latin typeface="Tahoma" panose="020B0604030504040204" pitchFamily="34" charset="0"/>
                <a:ea typeface="Tahoma" panose="020B0604030504040204" pitchFamily="34" charset="0"/>
                <a:cs typeface="Tahoma" panose="020B0604030504040204" pitchFamily="34" charset="0"/>
              </a:rPr>
              <a:t>در این زمان باید تا جایی كه ممكن است از </a:t>
            </a:r>
            <a:r>
              <a:rPr lang="fa-IR" sz="2000" dirty="0" smtClean="0">
                <a:latin typeface="Tahoma" panose="020B0604030504040204" pitchFamily="34" charset="0"/>
                <a:ea typeface="Tahoma" panose="020B0604030504040204" pitchFamily="34" charset="0"/>
                <a:cs typeface="Tahoma" panose="020B0604030504040204" pitchFamily="34" charset="0"/>
              </a:rPr>
              <a:t>خوردن(فست‌فودها)‌ </a:t>
            </a:r>
            <a:r>
              <a:rPr lang="fa-IR" sz="2000" dirty="0">
                <a:latin typeface="Tahoma" panose="020B0604030504040204" pitchFamily="34" charset="0"/>
                <a:ea typeface="Tahoma" panose="020B0604030504040204" pitchFamily="34" charset="0"/>
                <a:cs typeface="Tahoma" panose="020B0604030504040204" pitchFamily="34" charset="0"/>
              </a:rPr>
              <a:t>و موادی كه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دارای افزودنی </a:t>
            </a:r>
            <a:r>
              <a:rPr lang="fa-IR" sz="2000" dirty="0">
                <a:latin typeface="Tahoma" panose="020B0604030504040204" pitchFamily="34" charset="0"/>
                <a:ea typeface="Tahoma" panose="020B0604030504040204" pitchFamily="34" charset="0"/>
                <a:cs typeface="Tahoma" panose="020B0604030504040204" pitchFamily="34" charset="0"/>
              </a:rPr>
              <a:t>خودداری كنند چرا كه تمامی این مواد </a:t>
            </a:r>
            <a:r>
              <a:rPr lang="fa-IR" sz="2000" dirty="0" smtClean="0">
                <a:latin typeface="Tahoma" panose="020B0604030504040204" pitchFamily="34" charset="0"/>
                <a:ea typeface="Tahoma" panose="020B0604030504040204" pitchFamily="34" charset="0"/>
                <a:cs typeface="Tahoma" panose="020B0604030504040204" pitchFamily="34" charset="0"/>
              </a:rPr>
              <a:t>تغییرات </a:t>
            </a:r>
            <a:r>
              <a:rPr lang="fa-IR" sz="2000" dirty="0">
                <a:latin typeface="Tahoma" panose="020B0604030504040204" pitchFamily="34" charset="0"/>
                <a:ea typeface="Tahoma" panose="020B0604030504040204" pitchFamily="34" charset="0"/>
                <a:cs typeface="Tahoma" panose="020B0604030504040204" pitchFamily="34" charset="0"/>
              </a:rPr>
              <a:t>هورمونی در بدن </a:t>
            </a:r>
            <a:r>
              <a:rPr lang="fa-IR" sz="2000" dirty="0" smtClean="0">
                <a:latin typeface="Tahoma" panose="020B0604030504040204" pitchFamily="34" charset="0"/>
                <a:ea typeface="Tahoma" panose="020B0604030504040204" pitchFamily="34" charset="0"/>
                <a:cs typeface="Tahoma" panose="020B0604030504040204" pitchFamily="34" charset="0"/>
              </a:rPr>
              <a:t>پدید </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می اورند </a:t>
            </a:r>
            <a:r>
              <a:rPr lang="fa-IR" sz="2000" dirty="0">
                <a:latin typeface="Tahoma" panose="020B0604030504040204" pitchFamily="34" charset="0"/>
                <a:ea typeface="Tahoma" panose="020B0604030504040204" pitchFamily="34" charset="0"/>
                <a:cs typeface="Tahoma" panose="020B0604030504040204" pitchFamily="34" charset="0"/>
              </a:rPr>
              <a:t>كه باعث به هم خوردن سیستم تعادل </a:t>
            </a:r>
            <a:r>
              <a:rPr lang="fa-IR" sz="2000" dirty="0" smtClean="0">
                <a:latin typeface="Tahoma" panose="020B0604030504040204" pitchFamily="34" charset="0"/>
                <a:ea typeface="Tahoma" panose="020B0604030504040204" pitchFamily="34" charset="0"/>
                <a:cs typeface="Tahoma" panose="020B0604030504040204" pitchFamily="34" charset="0"/>
              </a:rPr>
              <a:t>هورمونی </a:t>
            </a:r>
            <a:r>
              <a:rPr lang="fa-IR" sz="2000" dirty="0">
                <a:latin typeface="Tahoma" panose="020B0604030504040204" pitchFamily="34" charset="0"/>
                <a:ea typeface="Tahoma" panose="020B0604030504040204" pitchFamily="34" charset="0"/>
                <a:cs typeface="Tahoma" panose="020B0604030504040204" pitchFamily="34" charset="0"/>
              </a:rPr>
              <a:t>و در نتیجه كمبود یا اختلال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در </a:t>
            </a:r>
            <a:r>
              <a:rPr lang="fa-IR" sz="2000" dirty="0">
                <a:latin typeface="Tahoma" panose="020B0604030504040204" pitchFamily="34" charset="0"/>
                <a:ea typeface="Tahoma" panose="020B0604030504040204" pitchFamily="34" charset="0"/>
                <a:cs typeface="Tahoma" panose="020B0604030504040204" pitchFamily="34" charset="0"/>
              </a:rPr>
              <a:t>عملكرد مناسب تخمدان می‌شود و از آنجا كه تمامی رشد اعضای بدن، بخصوص قد،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سینه‌ها </a:t>
            </a:r>
            <a:r>
              <a:rPr lang="fa-IR" sz="2000" dirty="0">
                <a:latin typeface="Tahoma" panose="020B0604030504040204" pitchFamily="34" charset="0"/>
                <a:ea typeface="Tahoma" panose="020B0604030504040204" pitchFamily="34" charset="0"/>
                <a:cs typeface="Tahoma" panose="020B0604030504040204" pitchFamily="34" charset="0"/>
              </a:rPr>
              <a:t>و شكل‌گیری اندام در این برهه اتفاق می‌افتد، با عدم كنترل مناسب</a:t>
            </a:r>
            <a:r>
              <a:rPr lang="fa-IR" sz="2000" dirty="0" smtClean="0">
                <a:latin typeface="Tahoma" panose="020B0604030504040204" pitchFamily="34" charset="0"/>
                <a:ea typeface="Tahoma" panose="020B0604030504040204" pitchFamily="34" charset="0"/>
                <a:cs typeface="Tahoma" panose="020B0604030504040204" pitchFamily="34" charset="0"/>
              </a:rPr>
              <a:t>، تعادل فرد بهم می ریزد. </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مصرف </a:t>
            </a:r>
            <a:r>
              <a:rPr lang="fa-IR" sz="2000" dirty="0">
                <a:latin typeface="Tahoma" panose="020B0604030504040204" pitchFamily="34" charset="0"/>
                <a:ea typeface="Tahoma" panose="020B0604030504040204" pitchFamily="34" charset="0"/>
                <a:cs typeface="Tahoma" panose="020B0604030504040204" pitchFamily="34" charset="0"/>
              </a:rPr>
              <a:t>بیش از حد مواد چربی (سوسیس، كالباس، سس‌ها و چاشنی‌های مصنوعی)‌ را از دلایل رشد بیشتر موهای زائد </a:t>
            </a:r>
            <a:r>
              <a:rPr lang="fa-IR" sz="2000" dirty="0" smtClean="0">
                <a:latin typeface="Tahoma" panose="020B0604030504040204" pitchFamily="34" charset="0"/>
                <a:ea typeface="Tahoma" panose="020B0604030504040204" pitchFamily="34" charset="0"/>
                <a:cs typeface="Tahoma" panose="020B0604030504040204" pitchFamily="34" charset="0"/>
              </a:rPr>
              <a:t>می‌دانند. </a:t>
            </a:r>
          </a:p>
          <a:p>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641935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48800"/>
            <a:ext cx="9144000" cy="5509200"/>
          </a:xfrm>
          <a:prstGeom prst="rect">
            <a:avLst/>
          </a:prstGeom>
        </p:spPr>
        <p:txBody>
          <a:bodyPr wrap="square">
            <a:spAutoFit/>
          </a:bodyPr>
          <a:lstStyle/>
          <a:p>
            <a:pPr lvl="0"/>
            <a:r>
              <a:rPr lang="fa-IR" sz="1600" b="1" dirty="0">
                <a:solidFill>
                  <a:prstClr val="black"/>
                </a:solidFill>
                <a:latin typeface="Tahoma" pitchFamily="34" charset="0"/>
                <a:ea typeface="Tahoma" pitchFamily="34" charset="0"/>
                <a:cs typeface="Tahoma" pitchFamily="34" charset="0"/>
              </a:rPr>
              <a:t>هشدار جدی وزارت بهداشت درباره معضل چاقی در مدارس</a:t>
            </a:r>
          </a:p>
          <a:p>
            <a:pPr lvl="0"/>
            <a:endParaRPr lang="fa-IR" sz="1600" dirty="0">
              <a:solidFill>
                <a:prstClr val="black"/>
              </a:solidFill>
              <a:latin typeface="Tahoma" pitchFamily="34" charset="0"/>
              <a:ea typeface="Tahoma" pitchFamily="34" charset="0"/>
              <a:cs typeface="Tahoma" pitchFamily="34" charset="0"/>
            </a:endParaRPr>
          </a:p>
          <a:p>
            <a:pPr lvl="0"/>
            <a:r>
              <a:rPr lang="fa-IR" sz="1600" dirty="0">
                <a:solidFill>
                  <a:prstClr val="black"/>
                </a:solidFill>
                <a:latin typeface="Tahoma" pitchFamily="34" charset="0"/>
                <a:ea typeface="Tahoma" pitchFamily="34" charset="0"/>
                <a:cs typeface="Tahoma" pitchFamily="34" charset="0"/>
              </a:rPr>
              <a:t>معاون بهداشت وزیر بهداشت با اشاره به آمار </a:t>
            </a:r>
            <a:r>
              <a:rPr lang="fa-IR" sz="1600" b="1" dirty="0">
                <a:solidFill>
                  <a:srgbClr val="0000FF"/>
                </a:solidFill>
                <a:latin typeface="Tahoma" pitchFamily="34" charset="0"/>
                <a:ea typeface="Tahoma" pitchFamily="34" charset="0"/>
                <a:cs typeface="Tahoma" pitchFamily="34" charset="0"/>
              </a:rPr>
              <a:t>١۵ درصدی چاقی و اضافه وزن در دانش‌آموزان کشور</a:t>
            </a:r>
            <a:r>
              <a:rPr lang="fa-IR" sz="1600" dirty="0">
                <a:solidFill>
                  <a:prstClr val="black"/>
                </a:solidFill>
                <a:latin typeface="Tahoma" pitchFamily="34" charset="0"/>
                <a:ea typeface="Tahoma" pitchFamily="34" charset="0"/>
                <a:cs typeface="Tahoma" pitchFamily="34" charset="0"/>
              </a:rPr>
              <a:t>، نسبت به روند رو به رشد این معضل سلامتی هشدار داد و </a:t>
            </a:r>
            <a:r>
              <a:rPr lang="fa-IR" sz="1600" dirty="0">
                <a:solidFill>
                  <a:srgbClr val="0000FF"/>
                </a:solidFill>
                <a:latin typeface="Tahoma" pitchFamily="34" charset="0"/>
                <a:ea typeface="Tahoma" pitchFamily="34" charset="0"/>
                <a:cs typeface="Tahoma" pitchFamily="34" charset="0"/>
              </a:rPr>
              <a:t>اصلاح سبک زندگی از دوران کودکی </a:t>
            </a:r>
            <a:r>
              <a:rPr lang="fa-IR" sz="1600" dirty="0">
                <a:solidFill>
                  <a:prstClr val="black"/>
                </a:solidFill>
                <a:latin typeface="Tahoma" pitchFamily="34" charset="0"/>
                <a:ea typeface="Tahoma" pitchFamily="34" charset="0"/>
                <a:cs typeface="Tahoma" pitchFamily="34" charset="0"/>
              </a:rPr>
              <a:t>با همکاری وزارت آموزش و پرورش را خواستار شد</a:t>
            </a:r>
            <a:r>
              <a:rPr lang="fa-IR" sz="1600" dirty="0" smtClean="0">
                <a:solidFill>
                  <a:prstClr val="black"/>
                </a:solidFill>
                <a:latin typeface="Tahoma" pitchFamily="34" charset="0"/>
                <a:ea typeface="Tahoma" pitchFamily="34" charset="0"/>
                <a:cs typeface="Tahoma" pitchFamily="34" charset="0"/>
              </a:rPr>
              <a:t>.</a:t>
            </a:r>
          </a:p>
          <a:p>
            <a:pPr lvl="0"/>
            <a:endParaRPr lang="fa-IR" sz="1600" dirty="0">
              <a:solidFill>
                <a:prstClr val="black"/>
              </a:solidFill>
              <a:latin typeface="Tahoma" pitchFamily="34" charset="0"/>
              <a:ea typeface="Tahoma" pitchFamily="34" charset="0"/>
              <a:cs typeface="Tahoma" pitchFamily="34" charset="0"/>
            </a:endParaRPr>
          </a:p>
          <a:p>
            <a:pPr lvl="0"/>
            <a:r>
              <a:rPr lang="fa-IR" sz="1600" dirty="0" smtClean="0">
                <a:solidFill>
                  <a:prstClr val="black"/>
                </a:solidFill>
                <a:latin typeface="Tahoma" pitchFamily="34" charset="0"/>
                <a:ea typeface="Tahoma" pitchFamily="34" charset="0"/>
                <a:cs typeface="Tahoma" pitchFamily="34" charset="0"/>
              </a:rPr>
              <a:t>برنامه </a:t>
            </a:r>
            <a:r>
              <a:rPr lang="fa-IR" sz="1600" dirty="0">
                <a:solidFill>
                  <a:prstClr val="black"/>
                </a:solidFill>
                <a:latin typeface="Tahoma" pitchFamily="34" charset="0"/>
                <a:ea typeface="Tahoma" pitchFamily="34" charset="0"/>
                <a:cs typeface="Tahoma" pitchFamily="34" charset="0"/>
              </a:rPr>
              <a:t>های منظم ورزشی(هشدار وزارت بهداشت)</a:t>
            </a:r>
          </a:p>
          <a:p>
            <a:pPr lvl="0"/>
            <a:r>
              <a:rPr lang="fa-IR" sz="1600" dirty="0">
                <a:solidFill>
                  <a:prstClr val="black"/>
                </a:solidFill>
                <a:latin typeface="Tahoma" pitchFamily="34" charset="0"/>
                <a:ea typeface="Tahoma" pitchFamily="34" charset="0"/>
                <a:cs typeface="Tahoma" pitchFamily="34" charset="0"/>
              </a:rPr>
              <a:t>از آنجا که عوامل خطری که منجر به مرگ زودرس می‌شوند از دوران کودکی مشکل‌ساز می‌شوند، بنابراین لازم است بتوانیم با همکاری وزارت آموزش و پرورش بر روی عوامل خطر سلامت دانش‌آموزان بویژه کم تحرکی، تغذیه ناسالم، مصرف دخانیات و اضافه و وزن چاقی کار کرده و از افزایش آن جلوگیری کنیم.</a:t>
            </a:r>
          </a:p>
          <a:p>
            <a:pPr lvl="0"/>
            <a:r>
              <a:rPr lang="fa-IR" sz="1600" dirty="0">
                <a:solidFill>
                  <a:prstClr val="black"/>
                </a:solidFill>
                <a:latin typeface="Tahoma" pitchFamily="34" charset="0"/>
                <a:ea typeface="Tahoma" pitchFamily="34" charset="0"/>
                <a:cs typeface="Tahoma" pitchFamily="34" charset="0"/>
              </a:rPr>
              <a:t>سیاری ادامه داد: در آموزش و پرورش برنامه خوبی برای سیستم ورزشی وجود دارد و با توجه به وجود پایگاه‌های تغذیه‌ای در مدارس می‌توان روی مبحث غذای سالم نیز اقدامات اصلاحی را انجام </a:t>
            </a:r>
          </a:p>
          <a:p>
            <a:pPr lvl="0"/>
            <a:r>
              <a:rPr lang="fa-IR" sz="1600" dirty="0">
                <a:solidFill>
                  <a:prstClr val="black"/>
                </a:solidFill>
                <a:latin typeface="Tahoma" pitchFamily="34" charset="0"/>
                <a:ea typeface="Tahoma" pitchFamily="34" charset="0"/>
                <a:cs typeface="Tahoma" pitchFamily="34" charset="0"/>
              </a:rPr>
              <a:t>مواد غذایی که در بوفه‌ها توصیه می‌کنیم موادی هستند که تحت عنوان غذای سالم نیاز کالری کودکان را تامین کرده، کم نمک و کم چربی هستند. </a:t>
            </a:r>
            <a:endParaRPr lang="fa-IR" sz="1600" dirty="0" smtClean="0">
              <a:solidFill>
                <a:prstClr val="black"/>
              </a:solidFill>
              <a:latin typeface="Tahoma" pitchFamily="34" charset="0"/>
              <a:ea typeface="Tahoma" pitchFamily="34" charset="0"/>
              <a:cs typeface="Tahoma" pitchFamily="34" charset="0"/>
            </a:endParaRPr>
          </a:p>
          <a:p>
            <a:pPr lvl="0"/>
            <a:endParaRPr lang="fa-IR" sz="1600" dirty="0">
              <a:solidFill>
                <a:prstClr val="black"/>
              </a:solidFill>
              <a:latin typeface="Tahoma" pitchFamily="34" charset="0"/>
              <a:ea typeface="Tahoma" pitchFamily="34" charset="0"/>
              <a:cs typeface="Tahoma" pitchFamily="34" charset="0"/>
            </a:endParaRPr>
          </a:p>
          <a:p>
            <a:pPr lvl="0"/>
            <a:r>
              <a:rPr lang="fa-IR" sz="1600" dirty="0" smtClean="0">
                <a:solidFill>
                  <a:prstClr val="black"/>
                </a:solidFill>
                <a:latin typeface="Tahoma" pitchFamily="34" charset="0"/>
                <a:ea typeface="Tahoma" pitchFamily="34" charset="0"/>
                <a:cs typeface="Tahoma" pitchFamily="34" charset="0"/>
              </a:rPr>
              <a:t>بر </a:t>
            </a:r>
            <a:r>
              <a:rPr lang="fa-IR" sz="1600" dirty="0">
                <a:solidFill>
                  <a:prstClr val="black"/>
                </a:solidFill>
                <a:latin typeface="Tahoma" pitchFamily="34" charset="0"/>
                <a:ea typeface="Tahoma" pitchFamily="34" charset="0"/>
                <a:cs typeface="Tahoma" pitchFamily="34" charset="0"/>
              </a:rPr>
              <a:t>اساس این دستورالعمل </a:t>
            </a:r>
            <a:r>
              <a:rPr lang="fa-IR" sz="1600" dirty="0">
                <a:solidFill>
                  <a:srgbClr val="0000FF"/>
                </a:solidFill>
                <a:latin typeface="Tahoma" pitchFamily="34" charset="0"/>
                <a:ea typeface="Tahoma" pitchFamily="34" charset="0"/>
                <a:cs typeface="Tahoma" pitchFamily="34" charset="0"/>
              </a:rPr>
              <a:t>هفت نوع موادغذایی جهت عرضه در بوفه‌های مدارس </a:t>
            </a:r>
            <a:r>
              <a:rPr lang="fa-IR" sz="1600" dirty="0">
                <a:solidFill>
                  <a:prstClr val="black"/>
                </a:solidFill>
                <a:latin typeface="Tahoma" pitchFamily="34" charset="0"/>
                <a:ea typeface="Tahoma" pitchFamily="34" charset="0"/>
                <a:cs typeface="Tahoma" pitchFamily="34" charset="0"/>
              </a:rPr>
              <a:t>مشخص شده است. </a:t>
            </a:r>
            <a:r>
              <a:rPr lang="fa-IR" sz="1600" b="1" dirty="0" smtClean="0">
                <a:solidFill>
                  <a:srgbClr val="0000FF"/>
                </a:solidFill>
                <a:latin typeface="Tahoma" pitchFamily="34" charset="0"/>
                <a:ea typeface="Tahoma" pitchFamily="34" charset="0"/>
                <a:cs typeface="Tahoma" pitchFamily="34" charset="0"/>
              </a:rPr>
              <a:t>خوردن مغزها و خشکبار </a:t>
            </a:r>
            <a:r>
              <a:rPr lang="fa-IR" sz="1600" dirty="0" smtClean="0">
                <a:solidFill>
                  <a:prstClr val="black"/>
                </a:solidFill>
                <a:latin typeface="Tahoma" pitchFamily="34" charset="0"/>
                <a:ea typeface="Tahoma" pitchFamily="34" charset="0"/>
                <a:cs typeface="Tahoma" pitchFamily="34" charset="0"/>
              </a:rPr>
              <a:t>مانند </a:t>
            </a:r>
            <a:r>
              <a:rPr lang="fa-IR" sz="1600" dirty="0">
                <a:solidFill>
                  <a:prstClr val="black"/>
                </a:solidFill>
                <a:latin typeface="Tahoma" pitchFamily="34" charset="0"/>
                <a:ea typeface="Tahoma" pitchFamily="34" charset="0"/>
                <a:cs typeface="Tahoma" pitchFamily="34" charset="0"/>
              </a:rPr>
              <a:t>توت، انجیر، انواع برگه‌ها، </a:t>
            </a:r>
            <a:r>
              <a:rPr lang="fa-IR" sz="1600" dirty="0">
                <a:solidFill>
                  <a:srgbClr val="0000FF"/>
                </a:solidFill>
                <a:latin typeface="Tahoma" pitchFamily="34" charset="0"/>
                <a:ea typeface="Tahoma" pitchFamily="34" charset="0"/>
                <a:cs typeface="Tahoma" pitchFamily="34" charset="0"/>
              </a:rPr>
              <a:t>شیر و فرآورده‌های لبنی کم چرب و بویژه شیرهای غنی شده با ویتامین دی و کلسیم</a:t>
            </a:r>
            <a:r>
              <a:rPr lang="fa-IR" sz="1600" dirty="0">
                <a:solidFill>
                  <a:prstClr val="black"/>
                </a:solidFill>
                <a:latin typeface="Tahoma" pitchFamily="34" charset="0"/>
                <a:ea typeface="Tahoma" pitchFamily="34" charset="0"/>
                <a:cs typeface="Tahoma" pitchFamily="34" charset="0"/>
              </a:rPr>
              <a:t>، دوغ بدون گاز، آب معدنی و بهداشتی، انواع </a:t>
            </a:r>
            <a:r>
              <a:rPr lang="fa-IR" sz="1600" dirty="0">
                <a:solidFill>
                  <a:srgbClr val="0000FF"/>
                </a:solidFill>
                <a:latin typeface="Tahoma" pitchFamily="34" charset="0"/>
                <a:ea typeface="Tahoma" pitchFamily="34" charset="0"/>
                <a:cs typeface="Tahoma" pitchFamily="34" charset="0"/>
              </a:rPr>
              <a:t>میوه </a:t>
            </a:r>
            <a:r>
              <a:rPr lang="fa-IR" sz="1600" dirty="0">
                <a:solidFill>
                  <a:prstClr val="black"/>
                </a:solidFill>
                <a:latin typeface="Tahoma" pitchFamily="34" charset="0"/>
                <a:ea typeface="Tahoma" pitchFamily="34" charset="0"/>
                <a:cs typeface="Tahoma" pitchFamily="34" charset="0"/>
              </a:rPr>
              <a:t>مانند سیب و نارنگی، بیسکویت بدون کرم، </a:t>
            </a:r>
            <a:r>
              <a:rPr lang="fa-IR" sz="1600" dirty="0">
                <a:solidFill>
                  <a:srgbClr val="0000FF"/>
                </a:solidFill>
                <a:latin typeface="Tahoma" pitchFamily="34" charset="0"/>
                <a:ea typeface="Tahoma" pitchFamily="34" charset="0"/>
                <a:cs typeface="Tahoma" pitchFamily="34" charset="0"/>
              </a:rPr>
              <a:t>لقمه سالم </a:t>
            </a:r>
            <a:r>
              <a:rPr lang="fa-IR" sz="1600" dirty="0">
                <a:solidFill>
                  <a:prstClr val="black"/>
                </a:solidFill>
                <a:latin typeface="Tahoma" pitchFamily="34" charset="0"/>
                <a:ea typeface="Tahoma" pitchFamily="34" charset="0"/>
                <a:cs typeface="Tahoma" pitchFamily="34" charset="0"/>
              </a:rPr>
              <a:t>مانند نان و پنیر و گوجه و نان و </a:t>
            </a:r>
            <a:r>
              <a:rPr lang="fa-IR" sz="1600" dirty="0" smtClean="0">
                <a:solidFill>
                  <a:prstClr val="black"/>
                </a:solidFill>
                <a:latin typeface="Tahoma" pitchFamily="34" charset="0"/>
                <a:ea typeface="Tahoma" pitchFamily="34" charset="0"/>
                <a:cs typeface="Tahoma" pitchFamily="34" charset="0"/>
              </a:rPr>
              <a:t>تخم مرغ ، </a:t>
            </a:r>
            <a:r>
              <a:rPr lang="fa-IR" sz="1600" dirty="0">
                <a:solidFill>
                  <a:srgbClr val="0000FF"/>
                </a:solidFill>
                <a:latin typeface="Tahoma" pitchFamily="34" charset="0"/>
                <a:ea typeface="Tahoma" pitchFamily="34" charset="0"/>
                <a:cs typeface="Tahoma" pitchFamily="34" charset="0"/>
              </a:rPr>
              <a:t>غذاهای </a:t>
            </a:r>
            <a:r>
              <a:rPr lang="fa-IR" sz="1600" dirty="0" smtClean="0">
                <a:solidFill>
                  <a:srgbClr val="0000FF"/>
                </a:solidFill>
                <a:latin typeface="Tahoma" pitchFamily="34" charset="0"/>
                <a:ea typeface="Tahoma" pitchFamily="34" charset="0"/>
                <a:cs typeface="Tahoma" pitchFamily="34" charset="0"/>
              </a:rPr>
              <a:t>پختنی </a:t>
            </a:r>
            <a:r>
              <a:rPr lang="fa-IR" sz="1600" dirty="0">
                <a:solidFill>
                  <a:prstClr val="black"/>
                </a:solidFill>
                <a:latin typeface="Tahoma" pitchFamily="34" charset="0"/>
                <a:ea typeface="Tahoma" pitchFamily="34" charset="0"/>
                <a:cs typeface="Tahoma" pitchFamily="34" charset="0"/>
              </a:rPr>
              <a:t>شامل انواع لوبیا و عدسی کم نمک و کم چرب مجاز </a:t>
            </a:r>
            <a:r>
              <a:rPr lang="fa-IR" sz="1600" dirty="0" smtClean="0">
                <a:solidFill>
                  <a:prstClr val="black"/>
                </a:solidFill>
                <a:latin typeface="Tahoma" pitchFamily="34" charset="0"/>
                <a:ea typeface="Tahoma" pitchFamily="34" charset="0"/>
                <a:cs typeface="Tahoma" pitchFamily="34" charset="0"/>
              </a:rPr>
              <a:t>است و </a:t>
            </a:r>
            <a:r>
              <a:rPr lang="fa-IR" sz="1600" dirty="0">
                <a:solidFill>
                  <a:srgbClr val="002060"/>
                </a:solidFill>
                <a:latin typeface="Tahoma" pitchFamily="34" charset="0"/>
                <a:ea typeface="Tahoma" pitchFamily="34" charset="0"/>
                <a:cs typeface="Tahoma" pitchFamily="34" charset="0"/>
              </a:rPr>
              <a:t>انواع سوسیس و کالباس، نوشابه‌های گازدار و ... غیرمجاز است</a:t>
            </a:r>
            <a:r>
              <a:rPr lang="fa-IR" sz="1600" dirty="0" smtClean="0">
                <a:solidFill>
                  <a:srgbClr val="002060"/>
                </a:solidFill>
                <a:latin typeface="Tahoma" pitchFamily="34" charset="0"/>
                <a:ea typeface="Tahoma" pitchFamily="34" charset="0"/>
                <a:cs typeface="Tahoma" pitchFamily="34" charset="0"/>
              </a:rPr>
              <a:t>.</a:t>
            </a:r>
          </a:p>
          <a:p>
            <a:pPr lvl="0"/>
            <a:endParaRPr lang="fa-IR" sz="1600" dirty="0">
              <a:solidFill>
                <a:srgbClr val="002060"/>
              </a:solidFill>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1570466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dirty="0" smtClean="0"/>
              <a:t>نرجس شیراقایی</a:t>
            </a:r>
            <a:endParaRPr lang="fa-IR"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2305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825005"/>
            <a:ext cx="14478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698" y="203756"/>
            <a:ext cx="8712968" cy="584775"/>
          </a:xfrm>
          <a:prstGeom prst="rect">
            <a:avLst/>
          </a:prstGeom>
          <a:noFill/>
        </p:spPr>
        <p:txBody>
          <a:bodyPr wrap="square" rtlCol="0">
            <a:spAutoFit/>
          </a:bodyPr>
          <a:lstStyle/>
          <a:p>
            <a:pPr algn="ctr"/>
            <a:r>
              <a:rPr lang="fa-IR" sz="3200" dirty="0" smtClean="0">
                <a:solidFill>
                  <a:srgbClr val="FF0000"/>
                </a:solidFill>
                <a:latin typeface="Tahoma" pitchFamily="34" charset="0"/>
                <a:ea typeface="Tahoma" pitchFamily="34" charset="0"/>
                <a:cs typeface="Tahoma" pitchFamily="34" charset="0"/>
              </a:rPr>
              <a:t>خوردنی های سالم و سودمند</a:t>
            </a:r>
            <a:endParaRPr lang="en-US" sz="3200" dirty="0">
              <a:solidFill>
                <a:srgbClr val="FF0000"/>
              </a:solidFill>
              <a:latin typeface="Tahoma" pitchFamily="34" charset="0"/>
              <a:ea typeface="Tahoma" pitchFamily="34" charset="0"/>
              <a:cs typeface="Tahoma" pitchFamily="34" charset="0"/>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76" y="4581128"/>
            <a:ext cx="2371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676377"/>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2292" y="2034555"/>
            <a:ext cx="21431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05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1" y="2348880"/>
            <a:ext cx="9144000" cy="4509120"/>
          </a:xfrm>
        </p:spPr>
        <p:txBody>
          <a:bodyPr/>
          <a:lstStyle/>
          <a:p>
            <a:r>
              <a:rPr lang="fa-IR" dirty="0" smtClean="0">
                <a:latin typeface="Tahoma" pitchFamily="34" charset="0"/>
                <a:ea typeface="Tahoma" pitchFamily="34" charset="0"/>
                <a:cs typeface="Tahoma" pitchFamily="34" charset="0"/>
              </a:rPr>
              <a:t>برنامه شب خانوادگی: </a:t>
            </a:r>
            <a:r>
              <a:rPr lang="fa-IR" sz="1400" dirty="0" smtClean="0">
                <a:latin typeface="Tahoma" pitchFamily="34" charset="0"/>
                <a:ea typeface="Tahoma" pitchFamily="34" charset="0"/>
                <a:cs typeface="Tahoma" pitchFamily="34" charset="0"/>
              </a:rPr>
              <a:t>تنها اعضای خانواده خودتان بدون بستگان و مهمان(دیدن فیلم در سینما یا خانه، رفتن به رستوران، کافی شاپ، ورزش خانوادگی، ...)</a:t>
            </a:r>
            <a:endParaRPr lang="fa-IR" sz="1400"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اموزش مالی </a:t>
            </a:r>
          </a:p>
          <a:p>
            <a:r>
              <a:rPr lang="fa-IR" dirty="0" smtClean="0">
                <a:latin typeface="Tahoma" pitchFamily="34" charset="0"/>
                <a:ea typeface="Tahoma" pitchFamily="34" charset="0"/>
                <a:cs typeface="Tahoma" pitchFamily="34" charset="0"/>
              </a:rPr>
              <a:t>اموزش همکاری </a:t>
            </a:r>
            <a:r>
              <a:rPr lang="fa-IR" dirty="0">
                <a:latin typeface="Tahoma" pitchFamily="34" charset="0"/>
                <a:ea typeface="Tahoma" pitchFamily="34" charset="0"/>
                <a:cs typeface="Tahoma" pitchFamily="34" charset="0"/>
              </a:rPr>
              <a:t>با </a:t>
            </a:r>
            <a:r>
              <a:rPr lang="fa-IR" dirty="0" smtClean="0">
                <a:latin typeface="Tahoma" pitchFamily="34" charset="0"/>
                <a:ea typeface="Tahoma" pitchFamily="34" charset="0"/>
                <a:cs typeface="Tahoma" pitchFamily="34" charset="0"/>
              </a:rPr>
              <a:t>خانواده: </a:t>
            </a:r>
            <a:r>
              <a:rPr lang="fa-IR" sz="1400" dirty="0" smtClean="0">
                <a:latin typeface="Tahoma" pitchFamily="34" charset="0"/>
                <a:ea typeface="Tahoma" pitchFamily="34" charset="0"/>
                <a:cs typeface="Tahoma" pitchFamily="34" charset="0"/>
              </a:rPr>
              <a:t>(تقسیم کارهای جاری شخصی- خانه)  </a:t>
            </a:r>
          </a:p>
          <a:p>
            <a:r>
              <a:rPr lang="fa-IR" dirty="0" smtClean="0">
                <a:latin typeface="Tahoma" pitchFamily="34" charset="0"/>
                <a:ea typeface="Tahoma" pitchFamily="34" charset="0"/>
                <a:cs typeface="Tahoma" pitchFamily="34" charset="0"/>
              </a:rPr>
              <a:t>بازی یک ساعت یکروز در میان </a:t>
            </a:r>
          </a:p>
          <a:p>
            <a:r>
              <a:rPr lang="fa-IR" dirty="0" smtClean="0">
                <a:latin typeface="Tahoma" pitchFamily="34" charset="0"/>
                <a:ea typeface="Tahoma" pitchFamily="34" charset="0"/>
                <a:cs typeface="Tahoma" pitchFamily="34" charset="0"/>
              </a:rPr>
              <a:t>کتابخوانی با خانواده </a:t>
            </a:r>
          </a:p>
          <a:p>
            <a:r>
              <a:rPr lang="fa-IR" dirty="0" smtClean="0">
                <a:latin typeface="Tahoma" pitchFamily="34" charset="0"/>
                <a:ea typeface="Tahoma" pitchFamily="34" charset="0"/>
                <a:cs typeface="Tahoma" pitchFamily="34" charset="0"/>
              </a:rPr>
              <a:t>ورزش منظم  </a:t>
            </a:r>
          </a:p>
          <a:p>
            <a:r>
              <a:rPr lang="fa-IR" dirty="0" smtClean="0">
                <a:latin typeface="Tahoma" pitchFamily="34" charset="0"/>
                <a:ea typeface="Tahoma" pitchFamily="34" charset="0"/>
                <a:cs typeface="Tahoma" pitchFamily="34" charset="0"/>
              </a:rPr>
              <a:t>بازی های گروهی با دوستان  </a:t>
            </a:r>
          </a:p>
          <a:p>
            <a:r>
              <a:rPr lang="fa-IR" dirty="0" smtClean="0">
                <a:latin typeface="Tahoma" pitchFamily="34" charset="0"/>
                <a:ea typeface="Tahoma" pitchFamily="34" charset="0"/>
                <a:cs typeface="Tahoma" pitchFamily="34" charset="0"/>
              </a:rPr>
              <a:t>رسیدگی و پرورش گل یا حیوان  </a:t>
            </a:r>
            <a:endParaRPr lang="fa-IR"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marL="274320" lvl="0" indent="-274320">
              <a:spcBef>
                <a:spcPct val="20000"/>
              </a:spcBef>
            </a:pPr>
            <a:r>
              <a:rPr lang="fa-IR" sz="3200" i="1" dirty="0" smtClean="0">
                <a:solidFill>
                  <a:schemeClr val="bg1"/>
                </a:solidFill>
                <a:latin typeface="Tahoma" pitchFamily="34" charset="0"/>
                <a:ea typeface="Tahoma" pitchFamily="34" charset="0"/>
                <a:cs typeface="Tahoma" pitchFamily="34" charset="0"/>
              </a:rPr>
              <a:t/>
            </a:r>
            <a:br>
              <a:rPr lang="fa-IR" sz="3200" i="1" dirty="0" smtClean="0">
                <a:solidFill>
                  <a:schemeClr val="bg1"/>
                </a:solidFill>
                <a:latin typeface="Tahoma" pitchFamily="34" charset="0"/>
                <a:ea typeface="Tahoma" pitchFamily="34" charset="0"/>
                <a:cs typeface="Tahoma" pitchFamily="34" charset="0"/>
              </a:rPr>
            </a:br>
            <a:r>
              <a:rPr lang="fa-IR" sz="3200" i="1" dirty="0" smtClean="0">
                <a:solidFill>
                  <a:schemeClr val="bg1"/>
                </a:solidFill>
                <a:latin typeface="Tahoma" pitchFamily="34" charset="0"/>
                <a:ea typeface="Tahoma" pitchFamily="34" charset="0"/>
                <a:cs typeface="Tahoma" pitchFamily="34" charset="0"/>
              </a:rPr>
              <a:t>روش های پیشنهادی </a:t>
            </a:r>
            <a:r>
              <a:rPr lang="fa-IR" sz="3200" i="1" dirty="0">
                <a:solidFill>
                  <a:schemeClr val="bg1"/>
                </a:solidFill>
                <a:latin typeface="Tahoma" pitchFamily="34" charset="0"/>
                <a:ea typeface="Tahoma" pitchFamily="34" charset="0"/>
                <a:cs typeface="Tahoma" pitchFamily="34" charset="0"/>
              </a:rPr>
              <a:t>کاربردی برای </a:t>
            </a:r>
            <a:r>
              <a:rPr lang="fa-IR" sz="3200" i="1" dirty="0" smtClean="0">
                <a:solidFill>
                  <a:schemeClr val="bg1"/>
                </a:solidFill>
                <a:latin typeface="Tahoma" pitchFamily="34" charset="0"/>
                <a:ea typeface="Tahoma" pitchFamily="34" charset="0"/>
                <a:cs typeface="Tahoma" pitchFamily="34" charset="0"/>
              </a:rPr>
              <a:t>گذران زمان با </a:t>
            </a:r>
            <a:r>
              <a:rPr lang="fa-IR" sz="3200" i="1" dirty="0">
                <a:solidFill>
                  <a:schemeClr val="bg1"/>
                </a:solidFill>
                <a:latin typeface="Tahoma" pitchFamily="34" charset="0"/>
                <a:ea typeface="Tahoma" pitchFamily="34" charset="0"/>
                <a:cs typeface="Tahoma" pitchFamily="34" charset="0"/>
              </a:rPr>
              <a:t>نوجوان</a:t>
            </a:r>
            <a:r>
              <a:rPr lang="fa-IR" sz="2400" dirty="0">
                <a:solidFill>
                  <a:srgbClr val="073E87"/>
                </a:solidFill>
                <a:latin typeface="Tahoma" pitchFamily="34" charset="0"/>
                <a:ea typeface="Tahoma" pitchFamily="34" charset="0"/>
                <a:cs typeface="Tahoma" pitchFamily="34" charset="0"/>
              </a:rPr>
              <a:t/>
            </a:r>
            <a:br>
              <a:rPr lang="fa-IR" sz="2400" dirty="0">
                <a:solidFill>
                  <a:srgbClr val="073E87"/>
                </a:solidFill>
                <a:latin typeface="Tahoma" pitchFamily="34" charset="0"/>
                <a:ea typeface="Tahoma" pitchFamily="34" charset="0"/>
                <a:cs typeface="Tahoma" pitchFamily="34" charset="0"/>
              </a:rPr>
            </a:br>
            <a:endParaRPr lang="en-US" dirty="0"/>
          </a:p>
        </p:txBody>
      </p:sp>
      <p:sp>
        <p:nvSpPr>
          <p:cNvPr id="4" name="Footer Placeholder 3"/>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493120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9340"/>
            <a:ext cx="9144000" cy="5016758"/>
          </a:xfrm>
          <a:prstGeom prst="rect">
            <a:avLst/>
          </a:prstGeom>
        </p:spPr>
        <p:txBody>
          <a:bodyPr wrap="square">
            <a:spAutoFit/>
          </a:bodyPr>
          <a:lstStyle/>
          <a:p>
            <a:r>
              <a:rPr lang="fa-IR" sz="2000" dirty="0">
                <a:latin typeface="Tahoma" panose="020B0604030504040204" pitchFamily="34" charset="0"/>
                <a:ea typeface="Tahoma" panose="020B0604030504040204" pitchFamily="34" charset="0"/>
                <a:cs typeface="Tahoma" panose="020B0604030504040204" pitchFamily="34" charset="0"/>
              </a:rPr>
              <a:t>اختلال در نظم </a:t>
            </a:r>
            <a:r>
              <a:rPr lang="fa-IR" sz="2000" dirty="0" smtClean="0">
                <a:latin typeface="Tahoma" panose="020B0604030504040204" pitchFamily="34" charset="0"/>
                <a:ea typeface="Tahoma" panose="020B0604030504040204" pitchFamily="34" charset="0"/>
                <a:cs typeface="Tahoma" panose="020B0604030504040204" pitchFamily="34" charset="0"/>
              </a:rPr>
              <a:t>چرخه ماهانه</a:t>
            </a:r>
            <a:endParaRPr lang="fa-IR" sz="2000" dirty="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a:latin typeface="Tahoma" panose="020B0604030504040204" pitchFamily="34" charset="0"/>
                <a:ea typeface="Tahoma" panose="020B0604030504040204" pitchFamily="34" charset="0"/>
                <a:cs typeface="Tahoma" panose="020B0604030504040204" pitchFamily="34" charset="0"/>
              </a:rPr>
              <a:t>تحقیقات نشان داده یكی از مسائل مهمی كه در زمان بلوغ برای دختران جوان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دردسر ‌ساز </a:t>
            </a:r>
            <a:r>
              <a:rPr lang="fa-IR" sz="2000" dirty="0">
                <a:latin typeface="Tahoma" panose="020B0604030504040204" pitchFamily="34" charset="0"/>
                <a:ea typeface="Tahoma" panose="020B0604030504040204" pitchFamily="34" charset="0"/>
                <a:cs typeface="Tahoma" panose="020B0604030504040204" pitchFamily="34" charset="0"/>
              </a:rPr>
              <a:t>می‌شود، اختلال در نظم قاعدگی (پریود)‌ دختران است و از آنجا كه هنوز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محور </a:t>
            </a:r>
            <a:r>
              <a:rPr lang="fa-IR" sz="2000" dirty="0">
                <a:latin typeface="Tahoma" panose="020B0604030504040204" pitchFamily="34" charset="0"/>
                <a:ea typeface="Tahoma" panose="020B0604030504040204" pitchFamily="34" charset="0"/>
                <a:cs typeface="Tahoma" panose="020B0604030504040204" pitchFamily="34" charset="0"/>
              </a:rPr>
              <a:t>مغز تخمدان تكامل پیدا نكرده است ممكن است فرد تا چندین ماه دچار دیركرد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پریود </a:t>
            </a:r>
            <a:r>
              <a:rPr lang="fa-IR" sz="2000" dirty="0">
                <a:latin typeface="Tahoma" panose="020B0604030504040204" pitchFamily="34" charset="0"/>
                <a:ea typeface="Tahoma" panose="020B0604030504040204" pitchFamily="34" charset="0"/>
                <a:cs typeface="Tahoma" panose="020B0604030504040204" pitchFamily="34" charset="0"/>
              </a:rPr>
              <a:t>شود یا به صورت نامنظم و به صورت لكه‌بینی دچار خونریزی شود. </a:t>
            </a:r>
            <a:r>
              <a:rPr lang="fa-IR" sz="2000" dirty="0" smtClean="0">
                <a:latin typeface="Tahoma" panose="020B0604030504040204" pitchFamily="34" charset="0"/>
                <a:ea typeface="Tahoma" panose="020B0604030504040204" pitchFamily="34" charset="0"/>
                <a:cs typeface="Tahoma" panose="020B0604030504040204" pitchFamily="34" charset="0"/>
              </a:rPr>
              <a:t>بین </a:t>
            </a:r>
            <a:r>
              <a:rPr lang="fa-I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شش ماه </a:t>
            </a:r>
          </a:p>
          <a:p>
            <a:endParaRPr lang="fa-IR" sz="2000" dirty="0">
              <a:solidFill>
                <a:srgbClr val="0000FF"/>
              </a:solidFill>
              <a:latin typeface="Tahoma" panose="020B0604030504040204" pitchFamily="34" charset="0"/>
              <a:ea typeface="Tahoma" panose="020B0604030504040204" pitchFamily="34" charset="0"/>
              <a:cs typeface="Tahoma" panose="020B0604030504040204" pitchFamily="34" charset="0"/>
            </a:endParaRPr>
          </a:p>
          <a:p>
            <a:r>
              <a:rPr lang="fa-IR" sz="2000" dirty="0" smtClean="0">
                <a:solidFill>
                  <a:srgbClr val="0000FF"/>
                </a:solidFill>
                <a:latin typeface="Tahoma" panose="020B0604030504040204" pitchFamily="34" charset="0"/>
                <a:ea typeface="Tahoma" panose="020B0604030504040204" pitchFamily="34" charset="0"/>
                <a:cs typeface="Tahoma" panose="020B0604030504040204" pitchFamily="34" charset="0"/>
              </a:rPr>
              <a:t> </a:t>
            </a:r>
            <a:r>
              <a:rPr lang="fa-IR" sz="2000" dirty="0">
                <a:solidFill>
                  <a:srgbClr val="0000FF"/>
                </a:solidFill>
                <a:latin typeface="Tahoma" panose="020B0604030504040204" pitchFamily="34" charset="0"/>
                <a:ea typeface="Tahoma" panose="020B0604030504040204" pitchFamily="34" charset="0"/>
                <a:cs typeface="Tahoma" panose="020B0604030504040204" pitchFamily="34" charset="0"/>
              </a:rPr>
              <a:t>تا 2 سال </a:t>
            </a:r>
            <a:r>
              <a:rPr lang="fa-IR" sz="2000" dirty="0">
                <a:latin typeface="Tahoma" panose="020B0604030504040204" pitchFamily="34" charset="0"/>
                <a:ea typeface="Tahoma" panose="020B0604030504040204" pitchFamily="34" charset="0"/>
                <a:cs typeface="Tahoma" panose="020B0604030504040204" pitchFamily="34" charset="0"/>
              </a:rPr>
              <a:t>پس از شروع </a:t>
            </a:r>
            <a:r>
              <a:rPr lang="fa-IR" sz="2000" dirty="0" smtClean="0">
                <a:latin typeface="Tahoma" panose="020B0604030504040204" pitchFamily="34" charset="0"/>
                <a:ea typeface="Tahoma" panose="020B0604030504040204" pitchFamily="34" charset="0"/>
                <a:cs typeface="Tahoma" panose="020B0604030504040204" pitchFamily="34" charset="0"/>
              </a:rPr>
              <a:t>پریود، تنظیم </a:t>
            </a:r>
            <a:r>
              <a:rPr lang="fa-IR" sz="2000" dirty="0">
                <a:latin typeface="Tahoma" panose="020B0604030504040204" pitchFamily="34" charset="0"/>
                <a:ea typeface="Tahoma" panose="020B0604030504040204" pitchFamily="34" charset="0"/>
                <a:cs typeface="Tahoma" panose="020B0604030504040204" pitchFamily="34" charset="0"/>
              </a:rPr>
              <a:t>سیكل‌های قاعدگی </a:t>
            </a:r>
            <a:r>
              <a:rPr lang="fa-IR" sz="2000" dirty="0" smtClean="0">
                <a:latin typeface="Tahoma" panose="020B0604030504040204" pitchFamily="34" charset="0"/>
                <a:ea typeface="Tahoma" panose="020B0604030504040204" pitchFamily="34" charset="0"/>
                <a:cs typeface="Tahoma" panose="020B0604030504040204" pitchFamily="34" charset="0"/>
              </a:rPr>
              <a:t>زمان می برد </a:t>
            </a:r>
            <a:r>
              <a:rPr lang="fa-IR" sz="2000" dirty="0">
                <a:latin typeface="Tahoma" panose="020B0604030504040204" pitchFamily="34" charset="0"/>
                <a:ea typeface="Tahoma" panose="020B0604030504040204" pitchFamily="34" charset="0"/>
                <a:cs typeface="Tahoma" panose="020B0604030504040204" pitchFamily="34" charset="0"/>
              </a:rPr>
              <a:t>و در </a:t>
            </a:r>
            <a:r>
              <a:rPr lang="fa-IR" sz="2000" dirty="0" smtClean="0">
                <a:latin typeface="Tahoma" panose="020B0604030504040204" pitchFamily="34" charset="0"/>
                <a:ea typeface="Tahoma" panose="020B0604030504040204" pitchFamily="34" charset="0"/>
                <a:cs typeface="Tahoma" panose="020B0604030504040204" pitchFamily="34" charset="0"/>
              </a:rPr>
              <a:t>این دوران</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با رژیم‌های </a:t>
            </a:r>
            <a:r>
              <a:rPr lang="fa-IR" sz="2000" dirty="0">
                <a:latin typeface="Tahoma" panose="020B0604030504040204" pitchFamily="34" charset="0"/>
                <a:ea typeface="Tahoma" panose="020B0604030504040204" pitchFamily="34" charset="0"/>
                <a:cs typeface="Tahoma" panose="020B0604030504040204" pitchFamily="34" charset="0"/>
              </a:rPr>
              <a:t>غذایی مناسب، ورزش آهسته و پیوسته (یوگا و </a:t>
            </a:r>
            <a:r>
              <a:rPr lang="fa-IR" sz="2000" dirty="0" smtClean="0">
                <a:latin typeface="Tahoma" panose="020B0604030504040204" pitchFamily="34" charset="0"/>
                <a:ea typeface="Tahoma" panose="020B0604030504040204" pitchFamily="34" charset="0"/>
                <a:cs typeface="Tahoma" panose="020B0604030504040204" pitchFamily="34" charset="0"/>
              </a:rPr>
              <a:t>مدیتیشن)‌ </a:t>
            </a:r>
            <a:r>
              <a:rPr lang="fa-IR" sz="2000" dirty="0">
                <a:latin typeface="Tahoma" panose="020B0604030504040204" pitchFamily="34" charset="0"/>
                <a:ea typeface="Tahoma" panose="020B0604030504040204" pitchFamily="34" charset="0"/>
                <a:cs typeface="Tahoma" panose="020B0604030504040204" pitchFamily="34" charset="0"/>
              </a:rPr>
              <a:t>و جلوگیری </a:t>
            </a:r>
            <a:r>
              <a:rPr lang="fa-IR" sz="2000" dirty="0" smtClean="0">
                <a:latin typeface="Tahoma" panose="020B0604030504040204" pitchFamily="34" charset="0"/>
                <a:ea typeface="Tahoma" panose="020B0604030504040204" pitchFamily="34" charset="0"/>
                <a:cs typeface="Tahoma" panose="020B0604030504040204" pitchFamily="34" charset="0"/>
              </a:rPr>
              <a:t>از</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افزایش </a:t>
            </a:r>
            <a:r>
              <a:rPr lang="fa-IR" sz="2000" dirty="0">
                <a:latin typeface="Tahoma" panose="020B0604030504040204" pitchFamily="34" charset="0"/>
                <a:ea typeface="Tahoma" panose="020B0604030504040204" pitchFamily="34" charset="0"/>
                <a:cs typeface="Tahoma" panose="020B0604030504040204" pitchFamily="34" charset="0"/>
              </a:rPr>
              <a:t>وزن و رژیم‌های غذایی توخالی، كاهش وزن و تناسب اندام را در كارهای خود بگنجاند</a:t>
            </a:r>
            <a:r>
              <a:rPr lang="fa-IR" sz="2000" dirty="0" smtClean="0">
                <a:latin typeface="Tahoma" panose="020B0604030504040204" pitchFamily="34" charset="0"/>
                <a:ea typeface="Tahoma" panose="020B0604030504040204" pitchFamily="34" charset="0"/>
                <a:cs typeface="Tahoma" panose="020B0604030504040204" pitchFamily="34" charset="0"/>
              </a:rPr>
              <a:t>.</a:t>
            </a:r>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a:xfrm>
            <a:off x="193638" y="6250164"/>
            <a:ext cx="3786691" cy="607836"/>
          </a:xfrm>
        </p:spPr>
        <p:txBody>
          <a:bodyPr/>
          <a:lstStyle/>
          <a:p>
            <a:endParaRPr lang="fa-IR" dirty="0" smtClean="0"/>
          </a:p>
          <a:p>
            <a:endParaRPr lang="fa-IR" dirty="0"/>
          </a:p>
          <a:p>
            <a:r>
              <a:rPr lang="fa-IR" dirty="0" smtClean="0"/>
              <a:t>نرجس شیراقایی</a:t>
            </a:r>
            <a:endParaRPr lang="fa-IR" dirty="0"/>
          </a:p>
        </p:txBody>
      </p:sp>
    </p:spTree>
    <p:extLst>
      <p:ext uri="{BB962C8B-B14F-4D97-AF65-F5344CB8AC3E}">
        <p14:creationId xmlns:p14="http://schemas.microsoft.com/office/powerpoint/2010/main" val="24813860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80" y="1268760"/>
            <a:ext cx="9144000" cy="5632311"/>
          </a:xfrm>
          <a:prstGeom prst="rect">
            <a:avLst/>
          </a:prstGeom>
        </p:spPr>
        <p:txBody>
          <a:bodyPr wrap="square">
            <a:spAutoFit/>
          </a:bodyPr>
          <a:lstStyle/>
          <a:p>
            <a:endParaRPr lang="fa-IR" b="1" dirty="0" smtClean="0">
              <a:solidFill>
                <a:srgbClr val="7030A0"/>
              </a:solidFill>
              <a:latin typeface="Tahoma" pitchFamily="34" charset="0"/>
              <a:ea typeface="Tahoma" pitchFamily="34" charset="0"/>
              <a:cs typeface="Tahoma" pitchFamily="34" charset="0"/>
            </a:endParaRPr>
          </a:p>
          <a:p>
            <a:r>
              <a:rPr lang="fa-IR" b="1" dirty="0" smtClean="0">
                <a:solidFill>
                  <a:srgbClr val="7030A0"/>
                </a:solidFill>
                <a:latin typeface="Tahoma" pitchFamily="34" charset="0"/>
                <a:ea typeface="Tahoma" pitchFamily="34" charset="0"/>
                <a:cs typeface="Tahoma" pitchFamily="34" charset="0"/>
              </a:rPr>
              <a:t>بلوغ </a:t>
            </a:r>
            <a:r>
              <a:rPr lang="fa-IR" b="1" dirty="0">
                <a:solidFill>
                  <a:srgbClr val="7030A0"/>
                </a:solidFill>
                <a:latin typeface="Tahoma" pitchFamily="34" charset="0"/>
                <a:ea typeface="Tahoma" pitchFamily="34" charset="0"/>
                <a:cs typeface="Tahoma" pitchFamily="34" charset="0"/>
              </a:rPr>
              <a:t>فکری و جسمی و اجتماعی و جنسی دختران</a:t>
            </a:r>
            <a:r>
              <a:rPr lang="fa-IR" dirty="0">
                <a:latin typeface="Tahoma" pitchFamily="34" charset="0"/>
                <a:ea typeface="Tahoma" pitchFamily="34" charset="0"/>
                <a:cs typeface="Tahoma" pitchFamily="34" charset="0"/>
              </a:rPr>
              <a:t>... </a:t>
            </a:r>
          </a:p>
          <a:p>
            <a:endParaRPr lang="fa-IR" dirty="0">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تقریبا در </a:t>
            </a:r>
            <a:r>
              <a:rPr lang="fa-IR" dirty="0">
                <a:latin typeface="Tahoma" pitchFamily="34" charset="0"/>
                <a:ea typeface="Tahoma" pitchFamily="34" charset="0"/>
                <a:cs typeface="Tahoma" pitchFamily="34" charset="0"/>
              </a:rPr>
              <a:t>سن یازده سالگی، سطح دو هورمون به نام گنادوتروپین‌ها- </a:t>
            </a:r>
            <a:r>
              <a:rPr lang="en-US" dirty="0">
                <a:latin typeface="Tahoma" pitchFamily="34" charset="0"/>
                <a:ea typeface="Tahoma" pitchFamily="34" charset="0"/>
                <a:cs typeface="Tahoma" pitchFamily="34" charset="0"/>
              </a:rPr>
              <a:t>LH ، </a:t>
            </a:r>
            <a:r>
              <a:rPr lang="fa-IR" dirty="0">
                <a:latin typeface="Tahoma" pitchFamily="34" charset="0"/>
                <a:ea typeface="Tahoma" pitchFamily="34" charset="0"/>
                <a:cs typeface="Tahoma" pitchFamily="34" charset="0"/>
              </a:rPr>
              <a:t>هورمون جسم زرد و </a:t>
            </a:r>
            <a:r>
              <a:rPr lang="en-US" dirty="0">
                <a:latin typeface="Tahoma" pitchFamily="34" charset="0"/>
                <a:ea typeface="Tahoma" pitchFamily="34" charset="0"/>
                <a:cs typeface="Tahoma" pitchFamily="34" charset="0"/>
              </a:rPr>
              <a:t>FSH </a:t>
            </a:r>
            <a:r>
              <a:rPr lang="fa-IR" dirty="0">
                <a:latin typeface="Tahoma" pitchFamily="34" charset="0"/>
                <a:ea typeface="Tahoma" pitchFamily="34" charset="0"/>
                <a:cs typeface="Tahoma" pitchFamily="34" charset="0"/>
              </a:rPr>
              <a:t>هورمون محـرک </a:t>
            </a:r>
            <a:r>
              <a:rPr lang="fa-IR" dirty="0" smtClean="0">
                <a:latin typeface="Tahoma" pitchFamily="34" charset="0"/>
                <a:ea typeface="Tahoma" pitchFamily="34" charset="0"/>
                <a:cs typeface="Tahoma" pitchFamily="34" charset="0"/>
              </a:rPr>
              <a:t>فولیکول </a:t>
            </a:r>
            <a:r>
              <a:rPr lang="fa-IR" dirty="0">
                <a:latin typeface="Tahoma" pitchFamily="34" charset="0"/>
                <a:ea typeface="Tahoma" pitchFamily="34" charset="0"/>
                <a:cs typeface="Tahoma" pitchFamily="34" charset="0"/>
              </a:rPr>
              <a:t>که تخمدان ها را تحریک می‌کنند، افزایش می یابد و منجر به تولید استروژن و تستوسترون می‌شود. استروژن موجب رشد سینه، استخوان و توزیع چربی در جنس مؤنث می‌شود و تستوسترون سبب تحریک جنسی و افزایش ترشح غدد می‌گردد.</a:t>
            </a:r>
          </a:p>
          <a:p>
            <a:r>
              <a:rPr lang="fa-IR" dirty="0">
                <a:latin typeface="Tahoma" pitchFamily="34" charset="0"/>
                <a:ea typeface="Tahoma" pitchFamily="34" charset="0"/>
                <a:cs typeface="Tahoma" pitchFamily="34" charset="0"/>
              </a:rPr>
              <a:t>مدتی طول می‌کشد تا تخمک‌گذاری به طور منظم صورت ‌گیرد. در این زمان، عادات ماهیانه دختر، معمولاً بدون تخمک‌گذاری است و می‌تواند غیرمنظم و شدید باشد. 25تا 50 درصد دختران برای 4 سال اول قاعدگی، دوره‌های بدون تخمک‌گذاری دارند</a:t>
            </a:r>
            <a:r>
              <a:rPr lang="fa-IR" dirty="0" smtClean="0">
                <a:latin typeface="Tahoma" pitchFamily="34" charset="0"/>
                <a:ea typeface="Tahoma" pitchFamily="34" charset="0"/>
                <a:cs typeface="Tahoma" pitchFamily="34" charset="0"/>
              </a:rPr>
              <a:t>.</a:t>
            </a:r>
          </a:p>
          <a:p>
            <a:endParaRPr lang="fa-IR"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عوامل گوناگونی در عملکرد غده هیپوفیز و هیپوتالاموس و در نتیجه زمان شروع قاعدگی تأثیر می‌گذارند. این عوامل می‌توانند هیجانات و باورهای قوی، ساختار بدن، رژیم غذایی، پویایی خانوادگی و ضمناً ساختار ژنتیکی باشند. شروع دوران بلوغ در دختران بسیار متفاوت است، در بعضی افراد بسیار زودتر و در برخی دیرتر است </a:t>
            </a:r>
            <a:endParaRPr lang="fa-IR" dirty="0" smtClean="0">
              <a:latin typeface="Tahoma" pitchFamily="34" charset="0"/>
              <a:ea typeface="Tahoma" pitchFamily="34" charset="0"/>
              <a:cs typeface="Tahoma" pitchFamily="34" charset="0"/>
            </a:endParaRPr>
          </a:p>
          <a:p>
            <a:endParaRPr lang="fa-IR" dirty="0">
              <a:latin typeface="Tahoma" pitchFamily="34" charset="0"/>
              <a:ea typeface="Tahoma" pitchFamily="34" charset="0"/>
              <a:cs typeface="Tahoma" pitchFamily="34" charset="0"/>
            </a:endParaRPr>
          </a:p>
          <a:p>
            <a:r>
              <a:rPr lang="fa-IR" dirty="0" smtClean="0">
                <a:latin typeface="Tahoma" pitchFamily="34" charset="0"/>
                <a:ea typeface="Tahoma" pitchFamily="34" charset="0"/>
                <a:cs typeface="Tahoma" pitchFamily="34" charset="0"/>
              </a:rPr>
              <a:t>مهارت هایی </a:t>
            </a:r>
            <a:r>
              <a:rPr lang="fa-IR" dirty="0">
                <a:latin typeface="Tahoma" pitchFamily="34" charset="0"/>
                <a:ea typeface="Tahoma" pitchFamily="34" charset="0"/>
                <a:cs typeface="Tahoma" pitchFamily="34" charset="0"/>
              </a:rPr>
              <a:t>که نوجوان باید در این دوره در آنها تسلط یابد به قدری دشوار است و </a:t>
            </a:r>
            <a:r>
              <a:rPr lang="fa-IR" dirty="0" smtClean="0">
                <a:latin typeface="Tahoma" pitchFamily="34" charset="0"/>
                <a:ea typeface="Tahoma" pitchFamily="34" charset="0"/>
                <a:cs typeface="Tahoma" pitchFamily="34" charset="0"/>
              </a:rPr>
              <a:t>انتخاب هایی </a:t>
            </a:r>
            <a:r>
              <a:rPr lang="fa-IR" dirty="0">
                <a:latin typeface="Tahoma" pitchFamily="34" charset="0"/>
                <a:ea typeface="Tahoma" pitchFamily="34" charset="0"/>
                <a:cs typeface="Tahoma" pitchFamily="34" charset="0"/>
              </a:rPr>
              <a:t>که با آنها </a:t>
            </a:r>
            <a:r>
              <a:rPr lang="fa-IR" dirty="0" smtClean="0">
                <a:latin typeface="Tahoma" pitchFamily="34" charset="0"/>
                <a:ea typeface="Tahoma" pitchFamily="34" charset="0"/>
                <a:cs typeface="Tahoma" pitchFamily="34" charset="0"/>
              </a:rPr>
              <a:t>روبروست به اندازه ای </a:t>
            </a:r>
            <a:r>
              <a:rPr lang="fa-IR" dirty="0">
                <a:latin typeface="Tahoma" pitchFamily="34" charset="0"/>
                <a:ea typeface="Tahoma" pitchFamily="34" charset="0"/>
                <a:cs typeface="Tahoma" pitchFamily="34" charset="0"/>
              </a:rPr>
              <a:t>متنوع است که بسیاری از مشکلات روانی، </a:t>
            </a:r>
            <a:r>
              <a:rPr lang="fa-IR" dirty="0" smtClean="0">
                <a:latin typeface="Tahoma" pitchFamily="34" charset="0"/>
                <a:ea typeface="Tahoma" pitchFamily="34" charset="0"/>
                <a:cs typeface="Tahoma" pitchFamily="34" charset="0"/>
              </a:rPr>
              <a:t>بیماری های عفونی و .... </a:t>
            </a:r>
            <a:r>
              <a:rPr lang="fa-IR" dirty="0">
                <a:latin typeface="Tahoma" pitchFamily="34" charset="0"/>
                <a:ea typeface="Tahoma" pitchFamily="34" charset="0"/>
                <a:cs typeface="Tahoma" pitchFamily="34" charset="0"/>
              </a:rPr>
              <a:t>ریشه در این دوران دارد</a:t>
            </a:r>
            <a:r>
              <a:rPr lang="fa-IR" dirty="0" smtClean="0">
                <a:latin typeface="Tahoma" pitchFamily="34" charset="0"/>
                <a:ea typeface="Tahoma" pitchFamily="34" charset="0"/>
                <a:cs typeface="Tahoma" pitchFamily="34" charset="0"/>
              </a:rPr>
              <a:t>.</a:t>
            </a:r>
          </a:p>
          <a:p>
            <a:endParaRPr lang="fa-IR" dirty="0">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302453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28800"/>
            <a:ext cx="9144000" cy="5632311"/>
          </a:xfrm>
          <a:prstGeom prst="rect">
            <a:avLst/>
          </a:prstGeom>
        </p:spPr>
        <p:txBody>
          <a:bodyPr wrap="square">
            <a:spAutoFit/>
          </a:bodyPr>
          <a:lstStyle/>
          <a:p>
            <a:r>
              <a:rPr lang="fa-IR" sz="2000" b="1" dirty="0">
                <a:solidFill>
                  <a:srgbClr val="7030A0"/>
                </a:solidFill>
                <a:latin typeface="Tahoma" panose="020B0604030504040204" pitchFamily="34" charset="0"/>
                <a:ea typeface="Tahoma" panose="020B0604030504040204" pitchFamily="34" charset="0"/>
                <a:cs typeface="Tahoma" panose="020B0604030504040204" pitchFamily="34" charset="0"/>
              </a:rPr>
              <a:t>اختلالات انعقادی </a:t>
            </a:r>
          </a:p>
          <a:p>
            <a:endParaRPr lang="fa-IR" sz="2000" dirty="0" smtClean="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برخی </a:t>
            </a:r>
            <a:r>
              <a:rPr lang="fa-IR" sz="2000" dirty="0">
                <a:latin typeface="Tahoma" panose="020B0604030504040204" pitchFamily="34" charset="0"/>
                <a:ea typeface="Tahoma" panose="020B0604030504040204" pitchFamily="34" charset="0"/>
                <a:cs typeface="Tahoma" panose="020B0604030504040204" pitchFamily="34" charset="0"/>
              </a:rPr>
              <a:t>اوقات اختلالات انعقادی در خانواده‌‌ها به صورت نهفته وجود دارد كه با شروع پریود در دختران جوان، خود را نشان می‌دهند به همین دلیل پریودهای طولانی مدتی كه در سونوگرافی، دلیل خاصی نیز ندارند (كیست تخمدان)‌، حتما باید اختلالات انعقادی بررسی و جهت درمان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رژیم </a:t>
            </a:r>
            <a:r>
              <a:rPr lang="fa-IR" sz="2000" b="1" dirty="0">
                <a:solidFill>
                  <a:srgbClr val="7030A0"/>
                </a:solidFill>
                <a:latin typeface="Tahoma" panose="020B0604030504040204" pitchFamily="34" charset="0"/>
                <a:ea typeface="Tahoma" panose="020B0604030504040204" pitchFamily="34" charset="0"/>
                <a:cs typeface="Tahoma" panose="020B0604030504040204" pitchFamily="34" charset="0"/>
              </a:rPr>
              <a:t>غذایی مناسب</a:t>
            </a:r>
          </a:p>
          <a:p>
            <a:r>
              <a:rPr lang="fa-IR" sz="2000" dirty="0">
                <a:latin typeface="Tahoma" panose="020B0604030504040204" pitchFamily="34" charset="0"/>
                <a:ea typeface="Tahoma" panose="020B0604030504040204" pitchFamily="34" charset="0"/>
                <a:cs typeface="Tahoma" panose="020B0604030504040204" pitchFamily="34" charset="0"/>
              </a:rPr>
              <a:t>برخلاف این كه زنان در زمان قاعدگی میل به خوردن سبزی و میوه‌جات ندارند، ولی در این ماه، رژیم غذایی </a:t>
            </a:r>
            <a:r>
              <a:rPr lang="fa-IR" sz="2000" dirty="0">
                <a:solidFill>
                  <a:srgbClr val="C00000"/>
                </a:solidFill>
                <a:latin typeface="Tahoma" panose="020B0604030504040204" pitchFamily="34" charset="0"/>
                <a:ea typeface="Tahoma" panose="020B0604030504040204" pitchFamily="34" charset="0"/>
                <a:cs typeface="Tahoma" panose="020B0604030504040204" pitchFamily="34" charset="0"/>
              </a:rPr>
              <a:t>پركلسیم </a:t>
            </a:r>
            <a:r>
              <a:rPr lang="fa-IR" sz="2000" dirty="0">
                <a:latin typeface="Tahoma" panose="020B0604030504040204" pitchFamily="34" charset="0"/>
                <a:ea typeface="Tahoma" panose="020B0604030504040204" pitchFamily="34" charset="0"/>
                <a:cs typeface="Tahoma" panose="020B0604030504040204" pitchFamily="34" charset="0"/>
              </a:rPr>
              <a:t>و پ</a:t>
            </a:r>
            <a:r>
              <a:rPr lang="fa-IR" sz="2000" dirty="0">
                <a:solidFill>
                  <a:srgbClr val="0070C0"/>
                </a:solidFill>
                <a:latin typeface="Tahoma" panose="020B0604030504040204" pitchFamily="34" charset="0"/>
                <a:ea typeface="Tahoma" panose="020B0604030504040204" pitchFamily="34" charset="0"/>
                <a:cs typeface="Tahoma" panose="020B0604030504040204" pitchFamily="34" charset="0"/>
              </a:rPr>
              <a:t>روتئین‌دار</a:t>
            </a:r>
            <a:r>
              <a:rPr lang="fa-IR" sz="2000" dirty="0">
                <a:latin typeface="Tahoma" panose="020B0604030504040204" pitchFamily="34" charset="0"/>
                <a:ea typeface="Tahoma" panose="020B0604030504040204" pitchFamily="34" charset="0"/>
                <a:cs typeface="Tahoma" panose="020B0604030504040204" pitchFamily="34" charset="0"/>
              </a:rPr>
              <a:t> و </a:t>
            </a:r>
            <a:r>
              <a:rPr lang="fa-IR" sz="2000" dirty="0">
                <a:solidFill>
                  <a:srgbClr val="005024"/>
                </a:solidFill>
                <a:latin typeface="Tahoma" panose="020B0604030504040204" pitchFamily="34" charset="0"/>
                <a:ea typeface="Tahoma" panose="020B0604030504040204" pitchFamily="34" charset="0"/>
                <a:cs typeface="Tahoma" panose="020B0604030504040204" pitchFamily="34" charset="0"/>
              </a:rPr>
              <a:t>پرهیز از نمك و </a:t>
            </a:r>
            <a:r>
              <a:rPr lang="fa-IR" sz="2000" dirty="0" smtClean="0">
                <a:solidFill>
                  <a:srgbClr val="005024"/>
                </a:solidFill>
                <a:latin typeface="Tahoma" panose="020B0604030504040204" pitchFamily="34" charset="0"/>
                <a:ea typeface="Tahoma" panose="020B0604030504040204" pitchFamily="34" charset="0"/>
                <a:cs typeface="Tahoma" panose="020B0604030504040204" pitchFamily="34" charset="0"/>
              </a:rPr>
              <a:t>شیرینی‌جات </a:t>
            </a:r>
            <a:r>
              <a:rPr lang="fa-IR" sz="2000" dirty="0" smtClean="0">
                <a:latin typeface="Tahoma" panose="020B0604030504040204" pitchFamily="34" charset="0"/>
                <a:ea typeface="Tahoma" panose="020B0604030504040204" pitchFamily="34" charset="0"/>
                <a:cs typeface="Tahoma" panose="020B0604030504040204" pitchFamily="34" charset="0"/>
              </a:rPr>
              <a:t>می‌تواند </a:t>
            </a:r>
            <a:r>
              <a:rPr lang="fa-IR" sz="2000" dirty="0">
                <a:latin typeface="Tahoma" panose="020B0604030504040204" pitchFamily="34" charset="0"/>
                <a:ea typeface="Tahoma" panose="020B0604030504040204" pitchFamily="34" charset="0"/>
                <a:cs typeface="Tahoma" panose="020B0604030504040204" pitchFamily="34" charset="0"/>
              </a:rPr>
              <a:t>تا حد زیادی در روند بهبود موثر باشد، </a:t>
            </a:r>
            <a:r>
              <a:rPr lang="fa-IR" sz="2000" dirty="0">
                <a:solidFill>
                  <a:srgbClr val="C00000"/>
                </a:solidFill>
                <a:latin typeface="Tahoma" panose="020B0604030504040204" pitchFamily="34" charset="0"/>
                <a:ea typeface="Tahoma" panose="020B0604030504040204" pitchFamily="34" charset="0"/>
                <a:cs typeface="Tahoma" panose="020B0604030504040204" pitchFamily="34" charset="0"/>
              </a:rPr>
              <a:t>میزان خونریزی </a:t>
            </a:r>
            <a:r>
              <a:rPr lang="fa-IR" sz="2000" dirty="0">
                <a:latin typeface="Tahoma" panose="020B0604030504040204" pitchFamily="34" charset="0"/>
                <a:ea typeface="Tahoma" panose="020B0604030504040204" pitchFamily="34" charset="0"/>
                <a:cs typeface="Tahoma" panose="020B0604030504040204" pitchFamily="34" charset="0"/>
              </a:rPr>
              <a:t>بستگی به اندازه رحم دارد </a:t>
            </a:r>
            <a:r>
              <a:rPr lang="fa-IR" sz="2000" dirty="0" smtClean="0">
                <a:latin typeface="Tahoma" panose="020B0604030504040204" pitchFamily="34" charset="0"/>
                <a:ea typeface="Tahoma" panose="020B0604030504040204" pitchFamily="34" charset="0"/>
                <a:cs typeface="Tahoma" panose="020B0604030504040204" pitchFamily="34" charset="0"/>
              </a:rPr>
              <a:t>و بین 40 تا 60 میلی گرم است. </a:t>
            </a:r>
            <a:r>
              <a:rPr lang="fa-IR" sz="2000" dirty="0">
                <a:latin typeface="Tahoma" panose="020B0604030504040204" pitchFamily="34" charset="0"/>
                <a:ea typeface="Tahoma" panose="020B0604030504040204" pitchFamily="34" charset="0"/>
                <a:cs typeface="Tahoma" panose="020B0604030504040204" pitchFamily="34" charset="0"/>
              </a:rPr>
              <a:t>بیش از 80 سی‌سی آن در طول یك دوره از عادت ماهانه غیرطبیعی است و ممكن است منجر به كم‌خونی شود. بخصوص كه در تغذیه ایرانی، مواد حاوی پروتئین یا آهن با موادی همچون «نان» تركیب و باعث كاهش میزان جذب آهن می‌شود</a:t>
            </a:r>
            <a:r>
              <a:rPr lang="fa-IR" sz="2000" dirty="0" smtClean="0">
                <a:latin typeface="Tahoma" panose="020B0604030504040204" pitchFamily="34" charset="0"/>
                <a:ea typeface="Tahoma" panose="020B0604030504040204" pitchFamily="34" charset="0"/>
                <a:cs typeface="Tahoma" panose="020B0604030504040204" pitchFamily="34" charset="0"/>
              </a:rPr>
              <a:t>. </a:t>
            </a:r>
          </a:p>
          <a:p>
            <a:endParaRPr lang="fa-IR" sz="2000" dirty="0">
              <a:latin typeface="Tahoma" panose="020B0604030504040204" pitchFamily="34" charset="0"/>
              <a:ea typeface="Tahoma" panose="020B0604030504040204" pitchFamily="34" charset="0"/>
              <a:cs typeface="Tahoma" panose="020B0604030504040204" pitchFamily="34" charset="0"/>
            </a:endParaRPr>
          </a:p>
          <a:p>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738794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6792"/>
            <a:ext cx="9144000" cy="5324535"/>
          </a:xfrm>
          <a:prstGeom prst="rect">
            <a:avLst/>
          </a:prstGeom>
        </p:spPr>
        <p:txBody>
          <a:bodyPr wrap="square">
            <a:spAutoFit/>
          </a:bodyPr>
          <a:lstStyle/>
          <a:p>
            <a:endParaRPr lang="fa-IR" sz="2000" dirty="0" smtClean="0">
              <a:latin typeface="Tahoma" panose="020B0604030504040204" pitchFamily="34" charset="0"/>
              <a:ea typeface="Tahoma" panose="020B0604030504040204" pitchFamily="34" charset="0"/>
              <a:cs typeface="Tahoma" panose="020B0604030504040204" pitchFamily="34" charset="0"/>
            </a:endParaRPr>
          </a:p>
          <a:p>
            <a:r>
              <a:rPr lang="fa-IR" sz="2000" dirty="0" smtClean="0">
                <a:latin typeface="Tahoma" panose="020B0604030504040204" pitchFamily="34" charset="0"/>
                <a:ea typeface="Tahoma" panose="020B0604030504040204" pitchFamily="34" charset="0"/>
                <a:cs typeface="Tahoma" panose="020B0604030504040204" pitchFamily="34" charset="0"/>
              </a:rPr>
              <a:t>با </a:t>
            </a:r>
            <a:r>
              <a:rPr lang="fa-IR" sz="2000" dirty="0">
                <a:latin typeface="Tahoma" panose="020B0604030504040204" pitchFamily="34" charset="0"/>
                <a:ea typeface="Tahoma" panose="020B0604030504040204" pitchFamily="34" charset="0"/>
                <a:cs typeface="Tahoma" panose="020B0604030504040204" pitchFamily="34" charset="0"/>
              </a:rPr>
              <a:t>توجه به ضرورت </a:t>
            </a:r>
            <a:r>
              <a:rPr lang="fa-IR" sz="2000" dirty="0" smtClean="0">
                <a:solidFill>
                  <a:srgbClr val="C00000"/>
                </a:solidFill>
                <a:latin typeface="Tahoma" panose="020B0604030504040204" pitchFamily="34" charset="0"/>
                <a:ea typeface="Tahoma" panose="020B0604030504040204" pitchFamily="34" charset="0"/>
                <a:cs typeface="Tahoma" panose="020B0604030504040204" pitchFamily="34" charset="0"/>
              </a:rPr>
              <a:t>دوش گرفتن </a:t>
            </a:r>
            <a:r>
              <a:rPr lang="fa-IR" sz="2000" dirty="0">
                <a:latin typeface="Tahoma" panose="020B0604030504040204" pitchFamily="34" charset="0"/>
                <a:ea typeface="Tahoma" panose="020B0604030504040204" pitchFamily="34" charset="0"/>
                <a:cs typeface="Tahoma" panose="020B0604030504040204" pitchFamily="34" charset="0"/>
              </a:rPr>
              <a:t>در زمان قاعدگی اما ورزش </a:t>
            </a:r>
            <a:r>
              <a:rPr lang="fa-IR" sz="2000" dirty="0">
                <a:solidFill>
                  <a:srgbClr val="C00000"/>
                </a:solidFill>
                <a:latin typeface="Tahoma" panose="020B0604030504040204" pitchFamily="34" charset="0"/>
                <a:ea typeface="Tahoma" panose="020B0604030504040204" pitchFamily="34" charset="0"/>
                <a:cs typeface="Tahoma" panose="020B0604030504040204" pitchFamily="34" charset="0"/>
              </a:rPr>
              <a:t>«شنا» </a:t>
            </a:r>
            <a:r>
              <a:rPr lang="fa-IR" sz="2000" dirty="0">
                <a:latin typeface="Tahoma" panose="020B0604030504040204" pitchFamily="34" charset="0"/>
                <a:ea typeface="Tahoma" panose="020B0604030504040204" pitchFamily="34" charset="0"/>
                <a:cs typeface="Tahoma" panose="020B0604030504040204" pitchFamily="34" charset="0"/>
              </a:rPr>
              <a:t>در این دوران توصیه نمی‌شود</a:t>
            </a:r>
            <a:r>
              <a:rPr lang="fa-IR" sz="2000" dirty="0" smtClean="0">
                <a:latin typeface="Tahoma" panose="020B0604030504040204" pitchFamily="34" charset="0"/>
                <a:ea typeface="Tahoma" panose="020B0604030504040204" pitchFamily="34" charset="0"/>
                <a:cs typeface="Tahoma" panose="020B0604030504040204" pitchFamily="34" charset="0"/>
              </a:rPr>
              <a:t>.</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a:latin typeface="Tahoma" panose="020B0604030504040204" pitchFamily="34" charset="0"/>
                <a:ea typeface="Tahoma" panose="020B0604030504040204" pitchFamily="34" charset="0"/>
                <a:cs typeface="Tahoma" panose="020B0604030504040204" pitchFamily="34" charset="0"/>
              </a:rPr>
              <a:t>هورمون‌هايي كه توسط تخمدان بعد از تخمك‌گذاري (كه اواسط هر دوره‌ ماهانه رخ مي‌دهد) توليد مي‌‌شوند خود موجب توليد هورمون‌هاي ديگري مي‌شوند كه انقباضات دردناك عضلات رحم را در هنگام قاعدگي سبب مي‌گردند. </a:t>
            </a:r>
            <a:endParaRPr lang="fa-IR" sz="2000" dirty="0" smtClean="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دوره </a:t>
            </a:r>
            <a:r>
              <a:rPr lang="fa-IR" sz="2000" dirty="0">
                <a:solidFill>
                  <a:srgbClr val="0070C0"/>
                </a:solidFill>
                <a:latin typeface="Tahoma" panose="020B0604030504040204" pitchFamily="34" charset="0"/>
                <a:ea typeface="Tahoma" panose="020B0604030504040204" pitchFamily="34" charset="0"/>
                <a:cs typeface="Tahoma" panose="020B0604030504040204" pitchFamily="34" charset="0"/>
              </a:rPr>
              <a:t>ماهانه </a:t>
            </a:r>
            <a:r>
              <a:rPr lang="fa-IR" sz="2000" dirty="0">
                <a:latin typeface="Tahoma" panose="020B0604030504040204" pitchFamily="34" charset="0"/>
                <a:ea typeface="Tahoma" panose="020B0604030504040204" pitchFamily="34" charset="0"/>
                <a:cs typeface="Tahoma" panose="020B0604030504040204" pitchFamily="34" charset="0"/>
              </a:rPr>
              <a:t>به‌طور طبيعي ممكن است 21 تا 35 روز طول بكشد. اما اغلب دوره‌ها نزديك به ميانگين اين دوره‌ زماني يعني حدود 28 روز طول مي‌كشد. بنابراين 2 سال اول پس از شروع قاعدگي، نامنظمي دوره‌ها غيرطبيعي نيست. با اين وجود اگر كم‌تر از 2 هفته بين خونريزي‌ها فاصله باشد يا اگر بيش از 4-6 هفته بين خونريزي‌ها فاصله بيفتد، بايد پزشك بررسي لازم را انجام دهد حتي اگر اين شرايط در آغاز اولين دوره‌هاي ماهانه رخ دهد</a:t>
            </a:r>
            <a:r>
              <a:rPr lang="fa-IR" sz="2000" dirty="0" smtClean="0">
                <a:latin typeface="Tahoma" panose="020B0604030504040204" pitchFamily="34" charset="0"/>
                <a:ea typeface="Tahoma" panose="020B0604030504040204" pitchFamily="34" charset="0"/>
                <a:cs typeface="Tahoma" panose="020B0604030504040204" pitchFamily="34" charset="0"/>
              </a:rPr>
              <a:t>.</a:t>
            </a:r>
          </a:p>
          <a:p>
            <a:endParaRPr lang="fa-IR" sz="2000" dirty="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a:p>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145335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23" y="1124744"/>
            <a:ext cx="9144000" cy="5201424"/>
          </a:xfrm>
          <a:prstGeom prst="rect">
            <a:avLst/>
          </a:prstGeom>
        </p:spPr>
        <p:txBody>
          <a:bodyPr wrap="square">
            <a:spAutoFit/>
          </a:bodyPr>
          <a:lstStyle/>
          <a:p>
            <a:r>
              <a:rPr lang="fa-IR" sz="1600" dirty="0" smtClean="0">
                <a:latin typeface="Tahoma" pitchFamily="34" charset="0"/>
                <a:ea typeface="Tahoma" pitchFamily="34" charset="0"/>
                <a:cs typeface="Tahoma" pitchFamily="34" charset="0"/>
              </a:rPr>
              <a:t>سفر</a:t>
            </a:r>
            <a:r>
              <a:rPr lang="fa-IR" sz="1600" dirty="0">
                <a:latin typeface="Tahoma" pitchFamily="34" charset="0"/>
                <a:ea typeface="Tahoma" pitchFamily="34" charset="0"/>
                <a:cs typeface="Tahoma" pitchFamily="34" charset="0"/>
              </a:rPr>
              <a:t>، ورزش، تماشای برنامه های تلویزیون و سینما، نقاشی، نگارش داستان، شعر، مطالعه و ... از جمله مسایل مورد علاقه پسران و دختران نوجوان است.برخی علایق بسیاری از نوجوانان اساس و پایه زندگی آینده و حتی کار آنان را تشکیل می دهد. در عین حال علایق نوجوان متغیر و ظرفیت ذهنی او رو به رشد است. با رشد و بلوغ فکری </a:t>
            </a:r>
            <a:r>
              <a:rPr lang="fa-IR" sz="1600" dirty="0">
                <a:solidFill>
                  <a:srgbClr val="680000"/>
                </a:solidFill>
                <a:latin typeface="Tahoma" pitchFamily="34" charset="0"/>
                <a:ea typeface="Tahoma" pitchFamily="34" charset="0"/>
                <a:cs typeface="Tahoma" pitchFamily="34" charset="0"/>
              </a:rPr>
              <a:t>در اوایل ۱۵ تا ۱۶ سالگی </a:t>
            </a:r>
            <a:r>
              <a:rPr lang="fa-IR" sz="1600" dirty="0">
                <a:latin typeface="Tahoma" pitchFamily="34" charset="0"/>
                <a:ea typeface="Tahoma" pitchFamily="34" charset="0"/>
                <a:cs typeface="Tahoma" pitchFamily="34" charset="0"/>
              </a:rPr>
              <a:t>او به استقلال فکری می رسد و برای هر ادعایی به دنبال دلیل و توضیح کافی است</a:t>
            </a:r>
            <a:r>
              <a:rPr lang="fa-IR" sz="1600" dirty="0" smtClean="0">
                <a:latin typeface="Tahoma" pitchFamily="34" charset="0"/>
                <a:ea typeface="Tahoma" pitchFamily="34" charset="0"/>
                <a:cs typeface="Tahoma" pitchFamily="34" charset="0"/>
              </a:rPr>
              <a:t>.</a:t>
            </a:r>
            <a:endParaRPr lang="en-US" sz="1600" dirty="0" smtClean="0">
              <a:latin typeface="Tahoma" pitchFamily="34" charset="0"/>
              <a:ea typeface="Tahoma" pitchFamily="34" charset="0"/>
              <a:cs typeface="Tahoma" pitchFamily="34" charset="0"/>
            </a:endParaRPr>
          </a:p>
          <a:p>
            <a:r>
              <a:rPr lang="fa-IR" sz="1600" b="1" dirty="0">
                <a:solidFill>
                  <a:srgbClr val="C00000"/>
                </a:solidFill>
                <a:latin typeface="Tahoma" pitchFamily="34" charset="0"/>
                <a:ea typeface="Tahoma" pitchFamily="34" charset="0"/>
                <a:cs typeface="Tahoma" pitchFamily="34" charset="0"/>
              </a:rPr>
              <a:t>بهداشت نوجوانی </a:t>
            </a:r>
            <a:r>
              <a:rPr lang="en-US" sz="1600" b="1" dirty="0" smtClean="0">
                <a:solidFill>
                  <a:srgbClr val="C00000"/>
                </a:solidFill>
                <a:latin typeface="Tahoma" pitchFamily="34" charset="0"/>
                <a:ea typeface="Tahoma" pitchFamily="34" charset="0"/>
                <a:cs typeface="Tahoma" pitchFamily="34" charset="0"/>
              </a:rPr>
              <a:t> </a:t>
            </a:r>
            <a:endParaRPr lang="en-US" sz="1600" b="1" dirty="0">
              <a:solidFill>
                <a:srgbClr val="C00000"/>
              </a:solidFill>
              <a:latin typeface="Tahoma" pitchFamily="34" charset="0"/>
              <a:ea typeface="Tahoma" pitchFamily="34" charset="0"/>
              <a:cs typeface="Tahoma" pitchFamily="34" charset="0"/>
            </a:endParaRPr>
          </a:p>
          <a:p>
            <a:r>
              <a:rPr lang="fa-IR" b="1" dirty="0">
                <a:solidFill>
                  <a:srgbClr val="7030A0"/>
                </a:solidFill>
                <a:latin typeface="Tahoma" pitchFamily="34" charset="0"/>
                <a:ea typeface="Tahoma" pitchFamily="34" charset="0"/>
                <a:cs typeface="Tahoma" pitchFamily="34" charset="0"/>
              </a:rPr>
              <a:t>نقش حیاتی خانواده و جامعه در </a:t>
            </a:r>
            <a:r>
              <a:rPr lang="fa-IR" b="1" dirty="0" smtClean="0">
                <a:solidFill>
                  <a:srgbClr val="7030A0"/>
                </a:solidFill>
                <a:latin typeface="Tahoma" pitchFamily="34" charset="0"/>
                <a:ea typeface="Tahoma" pitchFamily="34" charset="0"/>
                <a:cs typeface="Tahoma" pitchFamily="34" charset="0"/>
              </a:rPr>
              <a:t>این دوران </a:t>
            </a:r>
          </a:p>
          <a:p>
            <a:r>
              <a:rPr lang="fa-IR" b="1" dirty="0" smtClean="0">
                <a:solidFill>
                  <a:srgbClr val="7030A0"/>
                </a:solidFill>
                <a:latin typeface="Tahoma" pitchFamily="34" charset="0"/>
                <a:ea typeface="Tahoma" pitchFamily="34" charset="0"/>
                <a:cs typeface="Tahoma" pitchFamily="34" charset="0"/>
              </a:rPr>
              <a:t> </a:t>
            </a:r>
            <a:r>
              <a:rPr lang="ar-SA" sz="1400" b="1" dirty="0" smtClean="0">
                <a:latin typeface="Times New Roman"/>
                <a:ea typeface="Times New Roman"/>
                <a:cs typeface="Tahoma"/>
              </a:rPr>
              <a:t>شناخت </a:t>
            </a:r>
            <a:r>
              <a:rPr lang="ar-SA" sz="1400" b="1" dirty="0">
                <a:latin typeface="Times New Roman"/>
                <a:ea typeface="Times New Roman"/>
                <a:cs typeface="Tahoma"/>
              </a:rPr>
              <a:t>و درک </a:t>
            </a:r>
            <a:r>
              <a:rPr lang="fa-IR" sz="1400" b="1" dirty="0" smtClean="0">
                <a:latin typeface="Times New Roman"/>
                <a:ea typeface="Times New Roman"/>
                <a:cs typeface="Tahoma"/>
              </a:rPr>
              <a:t>ویژگی</a:t>
            </a:r>
            <a:r>
              <a:rPr lang="ar-SA" sz="1400" b="1" dirty="0" smtClean="0">
                <a:latin typeface="Times New Roman"/>
                <a:ea typeface="Times New Roman"/>
                <a:cs typeface="Tahoma"/>
              </a:rPr>
              <a:t> </a:t>
            </a:r>
            <a:r>
              <a:rPr lang="ar-SA" sz="1400" b="1" dirty="0">
                <a:latin typeface="Times New Roman"/>
                <a:ea typeface="Times New Roman"/>
                <a:cs typeface="Tahoma"/>
              </a:rPr>
              <a:t>و شرایط زیستی و فیزیولوژیک بلوغ دختران و دادن </a:t>
            </a:r>
            <a:r>
              <a:rPr lang="ar-SA" sz="1400" b="1" dirty="0" smtClean="0">
                <a:latin typeface="Times New Roman"/>
                <a:ea typeface="Times New Roman"/>
                <a:cs typeface="Tahoma"/>
              </a:rPr>
              <a:t>آگاهی‌ </a:t>
            </a:r>
            <a:r>
              <a:rPr lang="ar-SA" sz="1400" b="1" dirty="0">
                <a:latin typeface="Times New Roman"/>
                <a:ea typeface="Times New Roman"/>
                <a:cs typeface="Tahoma"/>
              </a:rPr>
              <a:t>از حقایق جسمی بلوغ </a:t>
            </a:r>
            <a:endParaRPr lang="fa-IR" sz="1400" b="1" dirty="0" smtClean="0">
              <a:latin typeface="Times New Roman"/>
              <a:ea typeface="Times New Roman"/>
              <a:cs typeface="Tahoma"/>
            </a:endParaRPr>
          </a:p>
          <a:p>
            <a:r>
              <a:rPr lang="fa-IR" sz="1400" b="1" dirty="0">
                <a:latin typeface="Tahoma" pitchFamily="34" charset="0"/>
                <a:ea typeface="Tahoma" pitchFamily="34" charset="0"/>
                <a:cs typeface="Tahoma" pitchFamily="34" charset="0"/>
              </a:rPr>
              <a:t>ارائه اطلاعات دقیق و روشن مربوط به فلسفة جنسیت به دختران (آموزش تربیت جنسی</a:t>
            </a:r>
            <a:r>
              <a:rPr lang="fa-IR" sz="1400" b="1" dirty="0" smtClean="0">
                <a:latin typeface="Tahoma" pitchFamily="34" charset="0"/>
                <a:ea typeface="Tahoma" pitchFamily="34" charset="0"/>
                <a:cs typeface="Tahoma" pitchFamily="34" charset="0"/>
              </a:rPr>
              <a:t>)</a:t>
            </a:r>
            <a:r>
              <a:rPr lang="en-US" sz="1400" b="1" dirty="0" smtClean="0">
                <a:latin typeface="Tahoma" pitchFamily="34" charset="0"/>
                <a:ea typeface="Tahoma" pitchFamily="34" charset="0"/>
                <a:cs typeface="Tahoma" pitchFamily="34" charset="0"/>
              </a:rPr>
              <a:t> </a:t>
            </a:r>
            <a:endParaRPr lang="fa-IR" sz="1400" b="1" dirty="0" smtClean="0">
              <a:latin typeface="Tahoma" pitchFamily="34" charset="0"/>
              <a:ea typeface="Tahoma" pitchFamily="34" charset="0"/>
              <a:cs typeface="Tahoma" pitchFamily="34" charset="0"/>
            </a:endParaRPr>
          </a:p>
          <a:p>
            <a:r>
              <a:rPr lang="fa-IR" sz="1400" b="1" dirty="0">
                <a:latin typeface="Tahoma" pitchFamily="34" charset="0"/>
                <a:ea typeface="Tahoma" pitchFamily="34" charset="0"/>
                <a:cs typeface="Tahoma" pitchFamily="34" charset="0"/>
              </a:rPr>
              <a:t>شناخت مسائل و مشکلات بلوغ دختران و </a:t>
            </a:r>
            <a:r>
              <a:rPr lang="fa-IR" sz="1400" b="1" dirty="0" smtClean="0">
                <a:latin typeface="Tahoma" pitchFamily="34" charset="0"/>
                <a:ea typeface="Tahoma" pitchFamily="34" charset="0"/>
                <a:cs typeface="Tahoma" pitchFamily="34" charset="0"/>
              </a:rPr>
              <a:t>شیوه </a:t>
            </a:r>
            <a:r>
              <a:rPr lang="fa-IR" sz="1400" b="1" dirty="0">
                <a:latin typeface="Tahoma" pitchFamily="34" charset="0"/>
                <a:ea typeface="Tahoma" pitchFamily="34" charset="0"/>
                <a:cs typeface="Tahoma" pitchFamily="34" charset="0"/>
              </a:rPr>
              <a:t>برخورد </a:t>
            </a:r>
            <a:r>
              <a:rPr lang="fa-IR" sz="1400" b="1" dirty="0" smtClean="0">
                <a:latin typeface="Tahoma" pitchFamily="34" charset="0"/>
                <a:ea typeface="Tahoma" pitchFamily="34" charset="0"/>
                <a:cs typeface="Tahoma" pitchFamily="34" charset="0"/>
              </a:rPr>
              <a:t>با آن</a:t>
            </a:r>
          </a:p>
          <a:p>
            <a:r>
              <a:rPr lang="fa-IR" sz="1400" b="1" dirty="0">
                <a:latin typeface="Tahoma" pitchFamily="34" charset="0"/>
                <a:ea typeface="Tahoma" pitchFamily="34" charset="0"/>
                <a:cs typeface="Tahoma" pitchFamily="34" charset="0"/>
              </a:rPr>
              <a:t>کمک به تقویت اعتماد به نفس و تلقین ناپذیری </a:t>
            </a:r>
            <a:r>
              <a:rPr lang="fa-IR" sz="1400" b="1" dirty="0" smtClean="0">
                <a:latin typeface="Tahoma" pitchFamily="34" charset="0"/>
                <a:ea typeface="Tahoma" pitchFamily="34" charset="0"/>
                <a:cs typeface="Tahoma" pitchFamily="34" charset="0"/>
              </a:rPr>
              <a:t>(شهامت </a:t>
            </a:r>
            <a:r>
              <a:rPr lang="fa-IR" sz="1400" b="1" dirty="0" smtClean="0">
                <a:solidFill>
                  <a:srgbClr val="680000"/>
                </a:solidFill>
                <a:latin typeface="Tahoma" pitchFamily="34" charset="0"/>
                <a:ea typeface="Tahoma" pitchFamily="34" charset="0"/>
                <a:cs typeface="Tahoma" pitchFamily="34" charset="0"/>
              </a:rPr>
              <a:t>نه گفتن </a:t>
            </a:r>
            <a:r>
              <a:rPr lang="fa-IR" sz="1400" b="1" dirty="0" smtClean="0">
                <a:latin typeface="Tahoma" pitchFamily="34" charset="0"/>
                <a:ea typeface="Tahoma" pitchFamily="34" charset="0"/>
                <a:cs typeface="Tahoma" pitchFamily="34" charset="0"/>
              </a:rPr>
              <a:t>را بیاموزند)</a:t>
            </a:r>
            <a:endParaRPr lang="en-US" sz="1400" b="1" dirty="0" smtClean="0">
              <a:latin typeface="Tahoma" pitchFamily="34" charset="0"/>
              <a:ea typeface="Tahoma" pitchFamily="34" charset="0"/>
              <a:cs typeface="Tahoma" pitchFamily="34" charset="0"/>
            </a:endParaRPr>
          </a:p>
          <a:p>
            <a:r>
              <a:rPr lang="fa-IR" sz="1400" b="1" dirty="0">
                <a:latin typeface="Tahoma" pitchFamily="34" charset="0"/>
                <a:ea typeface="Tahoma" pitchFamily="34" charset="0"/>
                <a:cs typeface="Tahoma" pitchFamily="34" charset="0"/>
              </a:rPr>
              <a:t>برنامه‌ریزی جامع، همه‌جانبه و پایدار، متناسب با روحیات، تعلقات، شرایط و خواسته‌های دختران نوجوان با توجه به کلیه عوامل و عناصر تربیتی، روانشناسی و </a:t>
            </a:r>
            <a:r>
              <a:rPr lang="fa-IR" sz="1400" b="1" dirty="0" smtClean="0">
                <a:latin typeface="Tahoma" pitchFamily="34" charset="0"/>
                <a:ea typeface="Tahoma" pitchFamily="34" charset="0"/>
                <a:cs typeface="Tahoma" pitchFamily="34" charset="0"/>
              </a:rPr>
              <a:t>جامعه‌شناسی</a:t>
            </a:r>
            <a:endParaRPr lang="en-US" sz="1400" b="1" dirty="0">
              <a:latin typeface="Tahoma" pitchFamily="34" charset="0"/>
              <a:ea typeface="Tahoma" pitchFamily="34" charset="0"/>
              <a:cs typeface="Tahoma" pitchFamily="34" charset="0"/>
            </a:endParaRPr>
          </a:p>
          <a:p>
            <a:r>
              <a:rPr lang="fa-IR" sz="1400" b="1" dirty="0" smtClean="0">
                <a:latin typeface="Tahoma" pitchFamily="34" charset="0"/>
                <a:ea typeface="Tahoma" pitchFamily="34" charset="0"/>
                <a:cs typeface="Tahoma" pitchFamily="34" charset="0"/>
              </a:rPr>
              <a:t>بررسی </a:t>
            </a:r>
            <a:r>
              <a:rPr lang="fa-IR" sz="1400" b="1" dirty="0">
                <a:latin typeface="Tahoma" pitchFamily="34" charset="0"/>
                <a:ea typeface="Tahoma" pitchFamily="34" charset="0"/>
                <a:cs typeface="Tahoma" pitchFamily="34" charset="0"/>
              </a:rPr>
              <a:t>نحوه تطبیق، تبلیغ و </a:t>
            </a:r>
            <a:r>
              <a:rPr lang="fa-IR" sz="1400" b="1" dirty="0" smtClean="0">
                <a:latin typeface="Tahoma" pitchFamily="34" charset="0"/>
                <a:ea typeface="Tahoma" pitchFamily="34" charset="0"/>
                <a:cs typeface="Tahoma" pitchFamily="34" charset="0"/>
              </a:rPr>
              <a:t>گسترش </a:t>
            </a:r>
            <a:r>
              <a:rPr lang="fa-IR" sz="1400" b="1" dirty="0">
                <a:latin typeface="Tahoma" pitchFamily="34" charset="0"/>
                <a:ea typeface="Tahoma" pitchFamily="34" charset="0"/>
                <a:cs typeface="Tahoma" pitchFamily="34" charset="0"/>
              </a:rPr>
              <a:t>آموزه‌های دینی </a:t>
            </a:r>
            <a:r>
              <a:rPr lang="fa-IR" sz="1400" b="1" dirty="0" smtClean="0">
                <a:latin typeface="Tahoma" pitchFamily="34" charset="0"/>
                <a:ea typeface="Tahoma" pitchFamily="34" charset="0"/>
                <a:cs typeface="Tahoma" pitchFamily="34" charset="0"/>
              </a:rPr>
              <a:t>همزمان </a:t>
            </a:r>
            <a:r>
              <a:rPr lang="fa-IR" sz="1400" b="1" dirty="0">
                <a:latin typeface="Tahoma" pitchFamily="34" charset="0"/>
                <a:ea typeface="Tahoma" pitchFamily="34" charset="0"/>
                <a:cs typeface="Tahoma" pitchFamily="34" charset="0"/>
              </a:rPr>
              <a:t>با </a:t>
            </a:r>
            <a:r>
              <a:rPr lang="fa-IR" sz="1400" b="1" dirty="0" smtClean="0">
                <a:latin typeface="Tahoma" pitchFamily="34" charset="0"/>
                <a:ea typeface="Tahoma" pitchFamily="34" charset="0"/>
                <a:cs typeface="Tahoma" pitchFamily="34" charset="0"/>
              </a:rPr>
              <a:t>روحیه، سن </a:t>
            </a:r>
            <a:r>
              <a:rPr lang="fa-IR" sz="1400" b="1" dirty="0">
                <a:latin typeface="Tahoma" pitchFamily="34" charset="0"/>
                <a:ea typeface="Tahoma" pitchFamily="34" charset="0"/>
                <a:cs typeface="Tahoma" pitchFamily="34" charset="0"/>
              </a:rPr>
              <a:t>و </a:t>
            </a:r>
            <a:r>
              <a:rPr lang="fa-IR" sz="1400" b="1" dirty="0" smtClean="0">
                <a:latin typeface="Tahoma" pitchFamily="34" charset="0"/>
                <a:ea typeface="Tahoma" pitchFamily="34" charset="0"/>
                <a:cs typeface="Tahoma" pitchFamily="34" charset="0"/>
              </a:rPr>
              <a:t>جامعه </a:t>
            </a:r>
            <a:r>
              <a:rPr lang="fa-IR" sz="1400" b="1" dirty="0">
                <a:latin typeface="Tahoma" pitchFamily="34" charset="0"/>
                <a:ea typeface="Tahoma" pitchFamily="34" charset="0"/>
                <a:cs typeface="Tahoma" pitchFamily="34" charset="0"/>
              </a:rPr>
              <a:t>دختران </a:t>
            </a:r>
            <a:r>
              <a:rPr lang="fa-IR" sz="1400" b="1" dirty="0" smtClean="0">
                <a:latin typeface="Tahoma" pitchFamily="34" charset="0"/>
                <a:ea typeface="Tahoma" pitchFamily="34" charset="0"/>
                <a:cs typeface="Tahoma" pitchFamily="34" charset="0"/>
              </a:rPr>
              <a:t>نوجوان(با </a:t>
            </a:r>
            <a:r>
              <a:rPr lang="fa-IR" sz="1400" b="1" dirty="0">
                <a:latin typeface="Tahoma" pitchFamily="34" charset="0"/>
                <a:ea typeface="Tahoma" pitchFamily="34" charset="0"/>
                <a:cs typeface="Tahoma" pitchFamily="34" charset="0"/>
              </a:rPr>
              <a:t>توجه به تحولات سریع </a:t>
            </a:r>
            <a:r>
              <a:rPr lang="fa-IR" sz="1400" b="1" dirty="0" smtClean="0">
                <a:latin typeface="Tahoma" pitchFamily="34" charset="0"/>
                <a:ea typeface="Tahoma" pitchFamily="34" charset="0"/>
                <a:cs typeface="Tahoma" pitchFamily="34" charset="0"/>
              </a:rPr>
              <a:t>جهانی)</a:t>
            </a:r>
          </a:p>
          <a:p>
            <a:r>
              <a:rPr lang="fa-IR" sz="1400" b="1" dirty="0">
                <a:latin typeface="Tahoma" pitchFamily="34" charset="0"/>
                <a:ea typeface="Tahoma" pitchFamily="34" charset="0"/>
                <a:cs typeface="Tahoma" pitchFamily="34" charset="0"/>
              </a:rPr>
              <a:t>برنامه‌ریزی برای مشارکت نسل نوجوان در امور اجتماعی و مسئولیت‌پذیری </a:t>
            </a:r>
            <a:r>
              <a:rPr lang="fa-IR" sz="1400" b="1" dirty="0" smtClean="0">
                <a:latin typeface="Tahoma" pitchFamily="34" charset="0"/>
                <a:ea typeface="Tahoma" pitchFamily="34" charset="0"/>
                <a:cs typeface="Tahoma" pitchFamily="34" charset="0"/>
              </a:rPr>
              <a:t>آنان </a:t>
            </a:r>
          </a:p>
          <a:p>
            <a:r>
              <a:rPr lang="fa-IR" sz="1400" b="1" dirty="0">
                <a:latin typeface="Tahoma" pitchFamily="34" charset="0"/>
                <a:ea typeface="Tahoma" pitchFamily="34" charset="0"/>
                <a:cs typeface="Tahoma" pitchFamily="34" charset="0"/>
              </a:rPr>
              <a:t>آموزش همگانی و عمومی خانواده‌ها درخصوص نحوة برخورد با دختران </a:t>
            </a:r>
            <a:r>
              <a:rPr lang="fa-IR" sz="1400" b="1" dirty="0" smtClean="0">
                <a:latin typeface="Tahoma" pitchFamily="34" charset="0"/>
                <a:ea typeface="Tahoma" pitchFamily="34" charset="0"/>
                <a:cs typeface="Tahoma" pitchFamily="34" charset="0"/>
              </a:rPr>
              <a:t>نوجوان</a:t>
            </a:r>
          </a:p>
          <a:p>
            <a:r>
              <a:rPr lang="fa-IR" dirty="0" smtClean="0">
                <a:latin typeface="Tahoma" pitchFamily="34" charset="0"/>
                <a:ea typeface="Tahoma" pitchFamily="34" charset="0"/>
                <a:cs typeface="Tahoma" pitchFamily="34" charset="0"/>
              </a:rPr>
              <a:t>دادن </a:t>
            </a:r>
            <a:r>
              <a:rPr lang="fa-IR" dirty="0">
                <a:solidFill>
                  <a:srgbClr val="680000"/>
                </a:solidFill>
                <a:latin typeface="Tahoma" pitchFamily="34" charset="0"/>
                <a:ea typeface="Tahoma" pitchFamily="34" charset="0"/>
                <a:cs typeface="Tahoma" pitchFamily="34" charset="0"/>
              </a:rPr>
              <a:t>شخصیت به نوجوان </a:t>
            </a:r>
            <a:r>
              <a:rPr lang="fa-IR" sz="1400" dirty="0" smtClean="0">
                <a:latin typeface="Tahoma" pitchFamily="34" charset="0"/>
                <a:ea typeface="Tahoma" pitchFamily="34" charset="0"/>
                <a:cs typeface="Tahoma" pitchFamily="34" charset="0"/>
              </a:rPr>
              <a:t>(تا </a:t>
            </a:r>
            <a:r>
              <a:rPr lang="fa-IR" sz="1400" dirty="0">
                <a:latin typeface="Tahoma" pitchFamily="34" charset="0"/>
                <a:ea typeface="Tahoma" pitchFamily="34" charset="0"/>
                <a:cs typeface="Tahoma" pitchFamily="34" charset="0"/>
              </a:rPr>
              <a:t>نیازی به نشان دادن خود از طریق رفتارهای پرخطر و ماجراجویانه نداشته باشد. ممکن است مصرف مواد مخدر از طرف نوجوان به دلیل دستیابی به احساس استقلال از والدین و مخالفت صریح در مقابل معیارهای جامعه و مقابله با اضطراب، گوشه‌گیری و افسردگی یا پذیرفته شدن از طرف گروه همسال باشد. همچنین فرار از خانه، می‌تواند یکی از نشانه‌های مهم استرس‌های محیطی بر روی نوجوان باشد. عواقب این اقدام بر روی سلامت فرد واضح و روشن است. والدین و اولیاء با حمایت نوجوان می‌توانند از این امر جلوگیری نمایند</a:t>
            </a:r>
            <a:r>
              <a:rPr lang="fa-IR" sz="1400" dirty="0" smtClean="0">
                <a:latin typeface="Tahoma" pitchFamily="34" charset="0"/>
                <a:ea typeface="Tahoma" pitchFamily="34" charset="0"/>
                <a:cs typeface="Tahoma" pitchFamily="34" charset="0"/>
              </a:rPr>
              <a:t>.) نرجس شیراقایی </a:t>
            </a:r>
            <a:endParaRPr lang="en-US" sz="1100"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endParaRPr lang="fa-IR" dirty="0" smtClean="0"/>
          </a:p>
          <a:p>
            <a:r>
              <a:rPr lang="fa-IR" dirty="0" smtClean="0"/>
              <a:t>نرجس شیراقایی</a:t>
            </a:r>
            <a:endParaRPr lang="fa-IR" dirty="0"/>
          </a:p>
        </p:txBody>
      </p:sp>
      <p:sp>
        <p:nvSpPr>
          <p:cNvPr id="4" name="Rectangle 3"/>
          <p:cNvSpPr/>
          <p:nvPr/>
        </p:nvSpPr>
        <p:spPr>
          <a:xfrm>
            <a:off x="4355976" y="548680"/>
            <a:ext cx="2880320" cy="523220"/>
          </a:xfrm>
          <a:prstGeom prst="rect">
            <a:avLst/>
          </a:prstGeom>
        </p:spPr>
        <p:txBody>
          <a:bodyPr wrap="square">
            <a:spAutoFit/>
          </a:bodyPr>
          <a:lstStyle/>
          <a:p>
            <a:r>
              <a:rPr lang="ar-AE" sz="2800" b="1" dirty="0">
                <a:solidFill>
                  <a:srgbClr val="FF0000"/>
                </a:solidFill>
              </a:rPr>
              <a:t>بلوغ فکری</a:t>
            </a:r>
          </a:p>
        </p:txBody>
      </p:sp>
    </p:spTree>
    <p:extLst>
      <p:ext uri="{BB962C8B-B14F-4D97-AF65-F5344CB8AC3E}">
        <p14:creationId xmlns:p14="http://schemas.microsoft.com/office/powerpoint/2010/main" val="303949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05342"/>
            <a:ext cx="9144000" cy="5324535"/>
          </a:xfrm>
          <a:prstGeom prst="rect">
            <a:avLst/>
          </a:prstGeom>
        </p:spPr>
        <p:txBody>
          <a:bodyPr wrap="square">
            <a:spAutoFit/>
          </a:bodyPr>
          <a:lstStyle/>
          <a:p>
            <a:r>
              <a:rPr lang="fa-IR" sz="2000" dirty="0">
                <a:latin typeface="Tahoma" panose="020B0604030504040204" pitchFamily="34" charset="0"/>
                <a:ea typeface="Tahoma" panose="020B0604030504040204" pitchFamily="34" charset="0"/>
                <a:cs typeface="Tahoma" panose="020B0604030504040204" pitchFamily="34" charset="0"/>
              </a:rPr>
              <a:t>چه مقدار خونريزي در هر پريود طبيعي است؟</a:t>
            </a:r>
          </a:p>
          <a:p>
            <a:r>
              <a:rPr lang="fa-IR" sz="2000" dirty="0" smtClean="0">
                <a:latin typeface="Tahoma" panose="020B0604030504040204" pitchFamily="34" charset="0"/>
                <a:ea typeface="Tahoma" panose="020B0604030504040204" pitchFamily="34" charset="0"/>
                <a:cs typeface="Tahoma" panose="020B0604030504040204" pitchFamily="34" charset="0"/>
              </a:rPr>
              <a:t>ميزان </a:t>
            </a:r>
            <a:r>
              <a:rPr lang="fa-IR" sz="2000" dirty="0">
                <a:latin typeface="Tahoma" panose="020B0604030504040204" pitchFamily="34" charset="0"/>
                <a:ea typeface="Tahoma" panose="020B0604030504040204" pitchFamily="34" charset="0"/>
                <a:cs typeface="Tahoma" panose="020B0604030504040204" pitchFamily="34" charset="0"/>
              </a:rPr>
              <a:t>خونريزي هر دوره نيز ممكن است تغيير كند. ميزان جريان طبيعي خونريزي كمتر از </a:t>
            </a:r>
            <a:r>
              <a:rPr lang="fa-IR" sz="2000" dirty="0">
                <a:solidFill>
                  <a:srgbClr val="680000"/>
                </a:solidFill>
                <a:latin typeface="Tahoma" panose="020B0604030504040204" pitchFamily="34" charset="0"/>
                <a:ea typeface="Tahoma" panose="020B0604030504040204" pitchFamily="34" charset="0"/>
                <a:cs typeface="Tahoma" panose="020B0604030504040204" pitchFamily="34" charset="0"/>
              </a:rPr>
              <a:t>يك چهارم فنجان </a:t>
            </a:r>
            <a:r>
              <a:rPr lang="fa-IR" sz="2000" dirty="0">
                <a:latin typeface="Tahoma" panose="020B0604030504040204" pitchFamily="34" charset="0"/>
                <a:ea typeface="Tahoma" panose="020B0604030504040204" pitchFamily="34" charset="0"/>
                <a:cs typeface="Tahoma" panose="020B0604030504040204" pitchFamily="34" charset="0"/>
              </a:rPr>
              <a:t>در هر دوره است كه اين مقدار مي‌تواند 10-15 نوار بهداشتي را كاملا خيس كند. با اين وجود مشكل مي‌توان تخميني زد كه ميزان خون از دست رفته در هر دوره چقدر است. اگر خونريزي شما به حدي شديد باشد كه نوار بهداشتي با قدرت جذب بالا را در كمتر از يكي دو ساعت كاملا غرق در خون كند، توصيه مي‌كنم به پزشك خود مراجعه كنيد. اگر در بيش از يك دوره شما دريافتيد بيرون رفتن بيش از دو ساعت بدون تعويض نوار بهداشتي غير ممكن است، اين خونريزي به قدري شديد است كه نياز به توجه پزشكي دارد</a:t>
            </a:r>
            <a:r>
              <a:rPr lang="fa-IR" sz="2000" dirty="0" smtClean="0">
                <a:latin typeface="Tahoma" panose="020B0604030504040204" pitchFamily="34" charset="0"/>
                <a:ea typeface="Tahoma" panose="020B0604030504040204" pitchFamily="34" charset="0"/>
                <a:cs typeface="Tahoma" panose="020B0604030504040204" pitchFamily="34" charset="0"/>
              </a:rPr>
              <a:t>.</a:t>
            </a:r>
          </a:p>
          <a:p>
            <a:endParaRPr lang="fa-IR" sz="2000" dirty="0">
              <a:latin typeface="Tahoma" panose="020B0604030504040204" pitchFamily="34" charset="0"/>
              <a:ea typeface="Tahoma" panose="020B0604030504040204" pitchFamily="34" charset="0"/>
              <a:cs typeface="Tahoma" panose="020B0604030504040204" pitchFamily="34" charset="0"/>
            </a:endParaRPr>
          </a:p>
          <a:p>
            <a:r>
              <a:rPr lang="fa-IR" sz="2000" dirty="0">
                <a:latin typeface="Tahoma" panose="020B0604030504040204" pitchFamily="34" charset="0"/>
                <a:ea typeface="Tahoma" panose="020B0604030504040204" pitchFamily="34" charset="0"/>
                <a:cs typeface="Tahoma" panose="020B0604030504040204" pitchFamily="34" charset="0"/>
              </a:rPr>
              <a:t>هر دوره، خونريزي چقدر بايد طول بكشد؟</a:t>
            </a:r>
          </a:p>
          <a:p>
            <a:r>
              <a:rPr lang="fa-IR" sz="2000" dirty="0">
                <a:latin typeface="Tahoma" panose="020B0604030504040204" pitchFamily="34" charset="0"/>
                <a:ea typeface="Tahoma" panose="020B0604030504040204" pitchFamily="34" charset="0"/>
                <a:cs typeface="Tahoma" panose="020B0604030504040204" pitchFamily="34" charset="0"/>
              </a:rPr>
              <a:t>هر دوره خونريزي به‌طور طبيعي 3 تا 7 روز طول مي‌كشد. طولاني شدن خونريزي مي‌تواند نشان‌دهنده بيماري‌هاي جدي باشد. گاهي به ندرت اولين علامت اختلال انعقاد خون به اين شكل بروز مي‌كند كه خونريزي ماهانه قطع نمي‌شود. اختلالات ديگر از جمله بعضي نقايص مجاري تناسلي و بارداري، عفونت‌ها و اختلالات غدد مترشحه داخلي هم مي‌توانند طول دوره را افزايش دهند. در هر صورت اگر يك دوره بيش از 13 روز طول بكشد، وقت آن است كه پزشكتان را ملاقات كنيد</a:t>
            </a:r>
            <a:r>
              <a:rPr lang="fa-IR" sz="2000" dirty="0" smtClean="0">
                <a:latin typeface="Tahoma" panose="020B0604030504040204" pitchFamily="34" charset="0"/>
                <a:ea typeface="Tahoma" panose="020B0604030504040204" pitchFamily="34" charset="0"/>
                <a:cs typeface="Tahoma" panose="020B0604030504040204" pitchFamily="34" charset="0"/>
              </a:rPr>
              <a:t>.</a:t>
            </a:r>
            <a:endParaRPr lang="fa-IR" sz="20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235262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97" y="1700808"/>
            <a:ext cx="9144000" cy="3785652"/>
          </a:xfrm>
          <a:prstGeom prst="rect">
            <a:avLst/>
          </a:prstGeom>
        </p:spPr>
        <p:txBody>
          <a:bodyPr wrap="square">
            <a:spAutoFit/>
          </a:bodyPr>
          <a:lstStyle/>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hlinkClick r:id="rId2"/>
            </a:endParaRPr>
          </a:p>
          <a:p>
            <a:r>
              <a:rPr lang="fa-IR" sz="2400" dirty="0" smtClean="0">
                <a:latin typeface="Tahoma" panose="020B0604030504040204" pitchFamily="34" charset="0"/>
                <a:ea typeface="Tahoma" panose="020B0604030504040204" pitchFamily="34" charset="0"/>
                <a:cs typeface="Tahoma" panose="020B0604030504040204" pitchFamily="34" charset="0"/>
                <a:hlinkClick r:id="rId2"/>
              </a:rPr>
              <a:t>آزار جنسی کودکان در سنین گوناگون، تعریف هایی گوناگون دارد.</a:t>
            </a:r>
            <a:endParaRPr lang="en-GB" sz="2400" dirty="0">
              <a:latin typeface="Tahoma" panose="020B0604030504040204" pitchFamily="34" charset="0"/>
              <a:ea typeface="Tahoma" panose="020B0604030504040204" pitchFamily="34" charset="0"/>
              <a:cs typeface="Tahoma" panose="020B0604030504040204" pitchFamily="34" charset="0"/>
              <a:hlinkClick r:id="rId2"/>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hlinkClick r:id="rId2"/>
            </a:endParaRPr>
          </a:p>
          <a:p>
            <a:pPr algn="l"/>
            <a:r>
              <a:rPr lang="en-GB" sz="2400" dirty="0" smtClean="0">
                <a:latin typeface="Tahoma" panose="020B0604030504040204" pitchFamily="34" charset="0"/>
                <a:ea typeface="Tahoma" panose="020B0604030504040204" pitchFamily="34" charset="0"/>
                <a:cs typeface="Tahoma" panose="020B0604030504040204" pitchFamily="34" charset="0"/>
                <a:hlinkClick r:id="rId2"/>
              </a:rPr>
              <a:t>http</a:t>
            </a:r>
            <a:r>
              <a:rPr lang="en-GB" sz="2400" dirty="0">
                <a:latin typeface="Tahoma" panose="020B0604030504040204" pitchFamily="34" charset="0"/>
                <a:ea typeface="Tahoma" panose="020B0604030504040204" pitchFamily="34" charset="0"/>
                <a:cs typeface="Tahoma" panose="020B0604030504040204" pitchFamily="34" charset="0"/>
                <a:hlinkClick r:id="rId2"/>
              </a:rPr>
              <a:t>://</a:t>
            </a:r>
            <a:r>
              <a:rPr lang="en-GB" sz="2400" dirty="0" smtClean="0">
                <a:latin typeface="Tahoma" panose="020B0604030504040204" pitchFamily="34" charset="0"/>
                <a:ea typeface="Tahoma" panose="020B0604030504040204" pitchFamily="34" charset="0"/>
                <a:cs typeface="Tahoma" panose="020B0604030504040204" pitchFamily="34" charset="0"/>
                <a:hlinkClick r:id="rId2"/>
              </a:rPr>
              <a:t>hw3.asset.aparat.com/aparat-video/c6a4397c60c1b49fd697a97b4d36e16d1827838.mp4</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smtClean="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a:p>
            <a:pPr algn="l"/>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2822240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17459802"/>
              </p:ext>
            </p:extLst>
          </p:nvPr>
        </p:nvGraphicFramePr>
        <p:xfrm>
          <a:off x="1403648" y="2636912"/>
          <a:ext cx="6696745" cy="3137154"/>
        </p:xfrm>
        <a:graphic>
          <a:graphicData uri="http://schemas.openxmlformats.org/drawingml/2006/table">
            <a:tbl>
              <a:tblPr rtl="1" firstRow="1" firstCol="1" bandRow="1"/>
              <a:tblGrid>
                <a:gridCol w="1339059"/>
                <a:gridCol w="1339059"/>
                <a:gridCol w="1339059"/>
                <a:gridCol w="1339784"/>
                <a:gridCol w="1339784"/>
              </a:tblGrid>
              <a:tr h="0">
                <a:tc>
                  <a:txBody>
                    <a:bodyPr/>
                    <a:lstStyle/>
                    <a:p>
                      <a:pPr marL="0" marR="0" algn="ctr" rtl="1">
                        <a:lnSpc>
                          <a:spcPct val="115000"/>
                        </a:lnSpc>
                        <a:spcBef>
                          <a:spcPts val="0"/>
                        </a:spcBef>
                        <a:spcAft>
                          <a:spcPts val="0"/>
                        </a:spcAft>
                      </a:pPr>
                      <a:r>
                        <a:rPr lang="fa-IR" sz="1100" b="1" dirty="0">
                          <a:solidFill>
                            <a:srgbClr val="0000FF"/>
                          </a:solidFill>
                          <a:effectLst/>
                          <a:latin typeface="Calibri"/>
                          <a:ea typeface="Calibri"/>
                          <a:cs typeface="Tahoma"/>
                        </a:rPr>
                        <a:t>روز</a:t>
                      </a:r>
                      <a:endParaRPr lang="en-US" sz="1100" dirty="0">
                        <a:solidFill>
                          <a:srgbClr val="0000FF"/>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FF"/>
                          </a:solidFill>
                          <a:effectLst/>
                          <a:latin typeface="Calibri"/>
                          <a:ea typeface="Calibri"/>
                          <a:cs typeface="Tahoma"/>
                        </a:rPr>
                        <a:t>تاریخ</a:t>
                      </a:r>
                      <a:endParaRPr lang="en-US" sz="1100">
                        <a:solidFill>
                          <a:srgbClr val="0000FF"/>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FF"/>
                          </a:solidFill>
                          <a:effectLst/>
                          <a:latin typeface="Calibri"/>
                          <a:ea typeface="Calibri"/>
                          <a:cs typeface="Tahoma"/>
                        </a:rPr>
                        <a:t>زمان </a:t>
                      </a:r>
                      <a:endParaRPr lang="en-US" sz="1100">
                        <a:solidFill>
                          <a:srgbClr val="0000FF"/>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a:solidFill>
                            <a:srgbClr val="0000FF"/>
                          </a:solidFill>
                          <a:effectLst/>
                          <a:latin typeface="Calibri"/>
                          <a:ea typeface="Calibri"/>
                          <a:cs typeface="Tahoma"/>
                        </a:rPr>
                        <a:t>میزان خونریزی</a:t>
                      </a:r>
                      <a:endParaRPr lang="en-US" sz="1100">
                        <a:solidFill>
                          <a:srgbClr val="0000FF"/>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100" b="1" dirty="0">
                          <a:solidFill>
                            <a:srgbClr val="0000FF"/>
                          </a:solidFill>
                          <a:effectLst/>
                          <a:latin typeface="Calibri"/>
                          <a:ea typeface="Calibri"/>
                          <a:cs typeface="Tahoma"/>
                        </a:rPr>
                        <a:t>توضیحات </a:t>
                      </a:r>
                      <a:endParaRPr lang="en-US" sz="1100" dirty="0">
                        <a:solidFill>
                          <a:srgbClr val="0000FF"/>
                        </a:solidFill>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نمونه: یک شنبه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سوم ابان 93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صبح یا عصر و یا ساعت </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کم-معمولی-زیاد</a:t>
                      </a:r>
                      <a:endParaRPr lang="en-US"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dirty="0">
                          <a:effectLst/>
                          <a:latin typeface="Calibri"/>
                          <a:ea typeface="Calibri"/>
                          <a:cs typeface="Tahoma"/>
                        </a:rPr>
                        <a:t>خوردن قرص و یا هر نکته ای </a:t>
                      </a:r>
                      <a:endParaRPr lang="en-US" sz="12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a:effectLst/>
                          <a:latin typeface="Calibri"/>
                          <a:ea typeface="Calibri"/>
                          <a:cs typeface="Tahoma"/>
                        </a:rPr>
                        <a:t> </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dirty="0">
                          <a:effectLst/>
                          <a:latin typeface="Calibri"/>
                          <a:ea typeface="Calibri"/>
                          <a:cs typeface="Tahoma"/>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dirty="0">
                          <a:effectLst/>
                          <a:latin typeface="Calibri"/>
                          <a:ea typeface="Calibri"/>
                          <a:cs typeface="Tahoma"/>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fa-IR" sz="1200" dirty="0">
                          <a:effectLst/>
                          <a:latin typeface="Calibri"/>
                          <a:ea typeface="Calibri"/>
                          <a:cs typeface="Tahoma"/>
                        </a:rPr>
                        <a:t> </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641475" y="2832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10358419"/>
              </p:ext>
            </p:extLst>
          </p:nvPr>
        </p:nvGraphicFramePr>
        <p:xfrm>
          <a:off x="1524000" y="1397000"/>
          <a:ext cx="6096000" cy="57912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fa-IR" sz="3200" b="0" dirty="0" smtClean="0">
                          <a:latin typeface="Tahoma" pitchFamily="34" charset="0"/>
                          <a:ea typeface="Tahoma" pitchFamily="34" charset="0"/>
                          <a:cs typeface="Tahoma" pitchFamily="34" charset="0"/>
                        </a:rPr>
                        <a:t>نمودار چرخه ماهانه</a:t>
                      </a:r>
                      <a:endParaRPr lang="en-US" sz="3200" b="0" dirty="0">
                        <a:latin typeface="Tahoma" pitchFamily="34" charset="0"/>
                        <a:ea typeface="Tahoma" pitchFamily="34" charset="0"/>
                        <a:cs typeface="Tahoma" pitchFamily="34" charset="0"/>
                      </a:endParaRPr>
                    </a:p>
                  </a:txBody>
                  <a:tcPr/>
                </a:tc>
              </a:tr>
            </a:tbl>
          </a:graphicData>
        </a:graphic>
      </p:graphicFrame>
      <p:sp>
        <p:nvSpPr>
          <p:cNvPr id="2" name="Footer Placeholder 1"/>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36993840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3" name="TextBox 2"/>
          <p:cNvSpPr txBox="1"/>
          <p:nvPr/>
        </p:nvSpPr>
        <p:spPr>
          <a:xfrm>
            <a:off x="683568" y="1365532"/>
            <a:ext cx="7416824" cy="1015663"/>
          </a:xfrm>
          <a:prstGeom prst="rect">
            <a:avLst/>
          </a:prstGeom>
          <a:noFill/>
        </p:spPr>
        <p:txBody>
          <a:bodyPr wrap="square" rtlCol="0">
            <a:spAutoFit/>
          </a:bodyPr>
          <a:lstStyle/>
          <a:p>
            <a:r>
              <a:rPr lang="fa-IR" sz="6000" b="1" dirty="0" smtClean="0">
                <a:solidFill>
                  <a:srgbClr val="7030A0"/>
                </a:solidFill>
                <a:cs typeface="Nazanin" pitchFamily="2" charset="-78"/>
              </a:rPr>
              <a:t>خشم                عصبانیت</a:t>
            </a:r>
            <a:endParaRPr lang="en-US" sz="6000" b="1" dirty="0">
              <a:solidFill>
                <a:srgbClr val="7030A0"/>
              </a:solidFill>
              <a:cs typeface="Nazanin" pitchFamily="2" charset="-78"/>
            </a:endParaRPr>
          </a:p>
        </p:txBody>
      </p:sp>
      <p:sp>
        <p:nvSpPr>
          <p:cNvPr id="4" name="Left Arrow 3"/>
          <p:cNvSpPr/>
          <p:nvPr/>
        </p:nvSpPr>
        <p:spPr>
          <a:xfrm>
            <a:off x="5076056" y="134076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9473"/>
            <a:ext cx="44644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35" y="2371889"/>
            <a:ext cx="3209925"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3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92875"/>
            <a:ext cx="3786691" cy="365125"/>
          </a:xfrm>
        </p:spPr>
        <p:txBody>
          <a:bodyPr/>
          <a:lstStyle/>
          <a:p>
            <a:r>
              <a:rPr lang="fa-IR" dirty="0" smtClean="0"/>
              <a:t>نرجس شیراقایی</a:t>
            </a:r>
            <a:endParaRPr lang="fa-IR" dirty="0"/>
          </a:p>
        </p:txBody>
      </p:sp>
      <p:sp>
        <p:nvSpPr>
          <p:cNvPr id="3" name="Rectangle 2"/>
          <p:cNvSpPr/>
          <p:nvPr/>
        </p:nvSpPr>
        <p:spPr>
          <a:xfrm>
            <a:off x="0" y="579358"/>
            <a:ext cx="9144000" cy="6278642"/>
          </a:xfrm>
          <a:prstGeom prst="rect">
            <a:avLst/>
          </a:prstGeom>
        </p:spPr>
        <p:txBody>
          <a:bodyPr wrap="square">
            <a:spAutoFit/>
          </a:bodyPr>
          <a:lstStyle/>
          <a:p>
            <a:pPr algn="l"/>
            <a:endParaRPr lang="en-US" sz="2400" dirty="0">
              <a:latin typeface="Monotype Corsiva" pitchFamily="66" charset="0"/>
            </a:endParaRPr>
          </a:p>
          <a:p>
            <a:pPr algn="l"/>
            <a:r>
              <a:rPr lang="en-US" sz="2400" dirty="0">
                <a:latin typeface="Monotype Corsiva" pitchFamily="66" charset="0"/>
              </a:rPr>
              <a:t>    </a:t>
            </a:r>
            <a:r>
              <a:rPr lang="en-US" sz="2400" b="1" dirty="0">
                <a:solidFill>
                  <a:srgbClr val="800000"/>
                </a:solidFill>
                <a:latin typeface="Monotype Corsiva" pitchFamily="66" charset="0"/>
              </a:rPr>
              <a:t>Avoid ultimatums</a:t>
            </a:r>
            <a:r>
              <a:rPr lang="en-US" sz="2400" dirty="0">
                <a:latin typeface="Monotype Corsiva" pitchFamily="66" charset="0"/>
              </a:rPr>
              <a:t>. Your teen might interpret an ultimatum as a challenge</a:t>
            </a:r>
            <a:r>
              <a:rPr lang="en-US" sz="2400" dirty="0" smtClean="0">
                <a:latin typeface="Monotype Corsiva" pitchFamily="66" charset="0"/>
              </a:rPr>
              <a:t>.</a:t>
            </a:r>
          </a:p>
          <a:p>
            <a:pPr algn="l"/>
            <a:endParaRPr lang="en-US" sz="2400" dirty="0">
              <a:latin typeface="Monotype Corsiva" pitchFamily="66" charset="0"/>
            </a:endParaRPr>
          </a:p>
          <a:p>
            <a:pPr algn="l"/>
            <a:r>
              <a:rPr lang="en-US" sz="2400" dirty="0">
                <a:latin typeface="Monotype Corsiva" pitchFamily="66" charset="0"/>
              </a:rPr>
              <a:t>    </a:t>
            </a:r>
            <a:r>
              <a:rPr lang="en-US" sz="2400" b="1" dirty="0">
                <a:solidFill>
                  <a:srgbClr val="680000"/>
                </a:solidFill>
                <a:latin typeface="Monotype Corsiva" pitchFamily="66" charset="0"/>
              </a:rPr>
              <a:t>Be clear and concise</a:t>
            </a:r>
            <a:r>
              <a:rPr lang="en-US" sz="2400" dirty="0">
                <a:latin typeface="Monotype Corsiva" pitchFamily="66" charset="0"/>
              </a:rPr>
              <a:t>. Rather than telling your teen not to stay out late, set a specific curfew. Keep your rules short and to the point</a:t>
            </a:r>
            <a:r>
              <a:rPr lang="en-US" sz="2400" dirty="0" smtClean="0">
                <a:latin typeface="Monotype Corsiva" pitchFamily="66" charset="0"/>
              </a:rPr>
              <a:t>.</a:t>
            </a:r>
          </a:p>
          <a:p>
            <a:pPr algn="l"/>
            <a:endParaRPr lang="en-US" sz="2400" dirty="0">
              <a:solidFill>
                <a:srgbClr val="800000"/>
              </a:solidFill>
              <a:latin typeface="Monotype Corsiva" pitchFamily="66" charset="0"/>
            </a:endParaRPr>
          </a:p>
          <a:p>
            <a:pPr algn="l"/>
            <a:r>
              <a:rPr lang="en-US" sz="2400" b="1" dirty="0" smtClean="0">
                <a:solidFill>
                  <a:srgbClr val="800000"/>
                </a:solidFill>
                <a:latin typeface="Monotype Corsiva" pitchFamily="66" charset="0"/>
              </a:rPr>
              <a:t>    </a:t>
            </a:r>
            <a:r>
              <a:rPr lang="en-US" sz="2400" b="1" dirty="0">
                <a:solidFill>
                  <a:srgbClr val="800000"/>
                </a:solidFill>
                <a:latin typeface="Monotype Corsiva" pitchFamily="66" charset="0"/>
              </a:rPr>
              <a:t>Put rules in writing</a:t>
            </a:r>
            <a:r>
              <a:rPr lang="en-US" sz="2400" dirty="0">
                <a:latin typeface="Monotype Corsiva" pitchFamily="66" charset="0"/>
              </a:rPr>
              <a:t>. Use this technique to counter a selective memory</a:t>
            </a:r>
            <a:r>
              <a:rPr lang="en-US" sz="2400" dirty="0" smtClean="0">
                <a:latin typeface="Monotype Corsiva" pitchFamily="66" charset="0"/>
              </a:rPr>
              <a:t>.</a:t>
            </a:r>
          </a:p>
          <a:p>
            <a:pPr algn="l"/>
            <a:endParaRPr lang="en-US" sz="2400" dirty="0">
              <a:latin typeface="Monotype Corsiva" pitchFamily="66" charset="0"/>
            </a:endParaRPr>
          </a:p>
          <a:p>
            <a:pPr algn="l"/>
            <a:r>
              <a:rPr lang="en-US" sz="2400" dirty="0">
                <a:latin typeface="Monotype Corsiva" pitchFamily="66" charset="0"/>
              </a:rPr>
              <a:t>    </a:t>
            </a:r>
            <a:r>
              <a:rPr lang="en-US" sz="2400" b="1" dirty="0">
                <a:solidFill>
                  <a:srgbClr val="680000"/>
                </a:solidFill>
                <a:latin typeface="Monotype Corsiva" pitchFamily="66" charset="0"/>
              </a:rPr>
              <a:t>Be prepared to explain your decisions</a:t>
            </a:r>
            <a:r>
              <a:rPr lang="en-US" sz="2400" dirty="0">
                <a:latin typeface="Monotype Corsiva" pitchFamily="66" charset="0"/>
              </a:rPr>
              <a:t>. Your teen might be more likely to comply with a rule when he or she understands its purpose</a:t>
            </a:r>
            <a:r>
              <a:rPr lang="en-US" sz="2400" dirty="0" smtClean="0">
                <a:latin typeface="Monotype Corsiva" pitchFamily="66" charset="0"/>
              </a:rPr>
              <a:t>.</a:t>
            </a:r>
          </a:p>
          <a:p>
            <a:pPr algn="l"/>
            <a:endParaRPr lang="en-US" sz="2400" b="1" dirty="0">
              <a:solidFill>
                <a:srgbClr val="800000"/>
              </a:solidFill>
              <a:latin typeface="Monotype Corsiva" pitchFamily="66" charset="0"/>
            </a:endParaRPr>
          </a:p>
          <a:p>
            <a:pPr algn="l"/>
            <a:r>
              <a:rPr lang="en-US" sz="2400" b="1" dirty="0">
                <a:solidFill>
                  <a:srgbClr val="800000"/>
                </a:solidFill>
                <a:latin typeface="Monotype Corsiva" pitchFamily="66" charset="0"/>
              </a:rPr>
              <a:t>    Be reasonable</a:t>
            </a:r>
            <a:r>
              <a:rPr lang="en-US" sz="2400" dirty="0">
                <a:latin typeface="Monotype Corsiva" pitchFamily="66" charset="0"/>
              </a:rPr>
              <a:t>. Avoid setting rules your teen can't possibly follow. A chronically messy teen might have trouble immediately maintaining a spotless bedroom</a:t>
            </a:r>
            <a:r>
              <a:rPr lang="en-US" sz="2400" dirty="0" smtClean="0">
                <a:latin typeface="Monotype Corsiva" pitchFamily="66" charset="0"/>
              </a:rPr>
              <a:t>.</a:t>
            </a:r>
          </a:p>
          <a:p>
            <a:pPr algn="l"/>
            <a:endParaRPr lang="en-US" sz="2400" dirty="0">
              <a:latin typeface="Monotype Corsiva" pitchFamily="66" charset="0"/>
            </a:endParaRPr>
          </a:p>
          <a:p>
            <a:pPr algn="l"/>
            <a:r>
              <a:rPr lang="en-US" sz="2400" dirty="0">
                <a:latin typeface="Monotype Corsiva" pitchFamily="66" charset="0"/>
              </a:rPr>
              <a:t>    </a:t>
            </a:r>
            <a:r>
              <a:rPr lang="en-US" sz="2400" b="1" dirty="0">
                <a:solidFill>
                  <a:srgbClr val="680000"/>
                </a:solidFill>
                <a:latin typeface="Monotype Corsiva" pitchFamily="66" charset="0"/>
              </a:rPr>
              <a:t>Be flexible</a:t>
            </a:r>
            <a:r>
              <a:rPr lang="en-US" sz="2400" dirty="0">
                <a:latin typeface="Monotype Corsiva" pitchFamily="66" charset="0"/>
              </a:rPr>
              <a:t>. As your teen demonstrates more responsibility, grant him or her more </a:t>
            </a:r>
            <a:endParaRPr lang="en-US" sz="2400" dirty="0" smtClean="0">
              <a:latin typeface="Monotype Corsiva" pitchFamily="66" charset="0"/>
            </a:endParaRPr>
          </a:p>
          <a:p>
            <a:pPr algn="l"/>
            <a:r>
              <a:rPr lang="en-US" sz="2400" dirty="0" smtClean="0">
                <a:latin typeface="Monotype Corsiva" pitchFamily="66" charset="0"/>
              </a:rPr>
              <a:t>freedom</a:t>
            </a:r>
            <a:r>
              <a:rPr lang="en-US" sz="2400" dirty="0">
                <a:latin typeface="Monotype Corsiva" pitchFamily="66" charset="0"/>
              </a:rPr>
              <a:t>. If your teen shows poor judgment, impose more restrictions</a:t>
            </a:r>
            <a:r>
              <a:rPr lang="en-US" sz="2400" dirty="0" smtClean="0">
                <a:latin typeface="Monotype Corsiva" pitchFamily="66" charset="0"/>
              </a:rPr>
              <a:t>.</a:t>
            </a:r>
            <a:endParaRPr lang="en-US" dirty="0" smtClean="0"/>
          </a:p>
          <a:p>
            <a:pPr algn="l"/>
            <a:endParaRPr lang="en-US" dirty="0"/>
          </a:p>
        </p:txBody>
      </p:sp>
    </p:spTree>
    <p:extLst>
      <p:ext uri="{BB962C8B-B14F-4D97-AF65-F5344CB8AC3E}">
        <p14:creationId xmlns:p14="http://schemas.microsoft.com/office/powerpoint/2010/main" val="251267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5324535"/>
          </a:xfrm>
          <a:prstGeom prst="rect">
            <a:avLst/>
          </a:prstGeom>
        </p:spPr>
        <p:txBody>
          <a:bodyPr wrap="square">
            <a:spAutoFit/>
          </a:bodyPr>
          <a:lstStyle/>
          <a:p>
            <a:r>
              <a:rPr lang="fa-IR" dirty="0" smtClean="0">
                <a:latin typeface="Tahoma" pitchFamily="34" charset="0"/>
                <a:ea typeface="Tahoma" pitchFamily="34" charset="0"/>
                <a:cs typeface="Tahoma" pitchFamily="34" charset="0"/>
              </a:rPr>
              <a:t> </a:t>
            </a:r>
            <a:r>
              <a:rPr lang="fa-IR" sz="2400" dirty="0" smtClean="0">
                <a:solidFill>
                  <a:srgbClr val="0000FF"/>
                </a:solidFill>
                <a:latin typeface="Tahoma" pitchFamily="34" charset="0"/>
                <a:ea typeface="Tahoma" pitchFamily="34" charset="0"/>
                <a:cs typeface="Tahoma" pitchFamily="34" charset="0"/>
              </a:rPr>
              <a:t>شش </a:t>
            </a:r>
            <a:r>
              <a:rPr lang="fa-IR" sz="2400" dirty="0">
                <a:solidFill>
                  <a:srgbClr val="0000FF"/>
                </a:solidFill>
                <a:latin typeface="Tahoma" pitchFamily="34" charset="0"/>
                <a:ea typeface="Tahoma" pitchFamily="34" charset="0"/>
                <a:cs typeface="Tahoma" pitchFamily="34" charset="0"/>
              </a:rPr>
              <a:t>میم و هفت </a:t>
            </a:r>
            <a:r>
              <a:rPr lang="fa-IR" sz="2400" dirty="0" smtClean="0">
                <a:solidFill>
                  <a:srgbClr val="0000FF"/>
                </a:solidFill>
                <a:latin typeface="Tahoma" pitchFamily="34" charset="0"/>
                <a:ea typeface="Tahoma" pitchFamily="34" charset="0"/>
                <a:cs typeface="Tahoma" pitchFamily="34" charset="0"/>
              </a:rPr>
              <a:t>ت</a:t>
            </a:r>
            <a:endParaRPr lang="en-US" sz="2400" dirty="0" smtClean="0">
              <a:solidFill>
                <a:srgbClr val="0000FF"/>
              </a:solidFill>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شش </a:t>
            </a:r>
            <a:r>
              <a:rPr lang="fa-IR" b="1" dirty="0">
                <a:solidFill>
                  <a:srgbClr val="0000FF"/>
                </a:solidFill>
                <a:latin typeface="Tahoma" pitchFamily="34" charset="0"/>
                <a:ea typeface="Tahoma" pitchFamily="34" charset="0"/>
                <a:cs typeface="Tahoma" pitchFamily="34" charset="0"/>
              </a:rPr>
              <a:t>میم</a:t>
            </a:r>
            <a:r>
              <a:rPr lang="fa-IR" dirty="0">
                <a:latin typeface="Tahoma" pitchFamily="34" charset="0"/>
                <a:ea typeface="Tahoma" pitchFamily="34" charset="0"/>
                <a:cs typeface="Tahoma" pitchFamily="34" charset="0"/>
              </a:rPr>
              <a:t> تربیتی برای نیازهای تربیتی برای </a:t>
            </a:r>
            <a:r>
              <a:rPr lang="fa-IR" dirty="0" smtClean="0">
                <a:latin typeface="Tahoma" pitchFamily="34" charset="0"/>
                <a:ea typeface="Tahoma" pitchFamily="34" charset="0"/>
                <a:cs typeface="Tahoma" pitchFamily="34" charset="0"/>
              </a:rPr>
              <a:t>دستیابی </a:t>
            </a:r>
            <a:r>
              <a:rPr lang="fa-IR" dirty="0">
                <a:latin typeface="Tahoma" pitchFamily="34" charset="0"/>
                <a:ea typeface="Tahoma" pitchFamily="34" charset="0"/>
                <a:cs typeface="Tahoma" pitchFamily="34" charset="0"/>
              </a:rPr>
              <a:t>به میم هفتم: </a:t>
            </a:r>
            <a:r>
              <a:rPr lang="fa-IR" b="1" dirty="0">
                <a:solidFill>
                  <a:srgbClr val="0000FF"/>
                </a:solidFill>
                <a:latin typeface="Tahoma" pitchFamily="34" charset="0"/>
                <a:ea typeface="Tahoma" pitchFamily="34" charset="0"/>
                <a:cs typeface="Tahoma" pitchFamily="34" charset="0"/>
              </a:rPr>
              <a:t>موفقیت</a:t>
            </a:r>
            <a:r>
              <a:rPr lang="fa-IR" dirty="0">
                <a:solidFill>
                  <a:srgbClr val="0000FF"/>
                </a:solidFill>
                <a:latin typeface="Tahoma" pitchFamily="34" charset="0"/>
                <a:ea typeface="Tahoma" pitchFamily="34" charset="0"/>
                <a:cs typeface="Tahoma" pitchFamily="34" charset="0"/>
              </a:rPr>
              <a:t> </a:t>
            </a:r>
            <a:endParaRPr lang="en-US" dirty="0" smtClean="0">
              <a:solidFill>
                <a:srgbClr val="0000FF"/>
              </a:solidFill>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به فرزندان مان با زبان مان و رفتارمان بگوییم </a:t>
            </a:r>
            <a:r>
              <a:rPr lang="fa-IR" dirty="0" smtClean="0">
                <a:latin typeface="Tahoma" pitchFamily="34" charset="0"/>
                <a:ea typeface="Tahoma" pitchFamily="34" charset="0"/>
                <a:cs typeface="Tahoma" pitchFamily="34" charset="0"/>
              </a:rPr>
              <a:t>شما </a:t>
            </a:r>
            <a:endParaRPr lang="en-US" dirty="0" smtClean="0">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pPr algn="ct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حبوبی  </a:t>
            </a: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حترمی   </a:t>
            </a: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ی توانی    </a:t>
            </a: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همی    </a:t>
            </a: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فیدی    </a:t>
            </a:r>
            <a:r>
              <a:rPr lang="fa-IR" sz="2000" dirty="0">
                <a:solidFill>
                  <a:srgbClr val="0000FF"/>
                </a:solidFill>
                <a:latin typeface="Tahoma" pitchFamily="34" charset="0"/>
                <a:ea typeface="Tahoma" pitchFamily="34" charset="0"/>
                <a:cs typeface="Tahoma" pitchFamily="34" charset="0"/>
              </a:rPr>
              <a:t>م</a:t>
            </a:r>
            <a:r>
              <a:rPr lang="fa-IR" sz="2000" dirty="0">
                <a:latin typeface="Tahoma" pitchFamily="34" charset="0"/>
                <a:ea typeface="Tahoma" pitchFamily="34" charset="0"/>
                <a:cs typeface="Tahoma" pitchFamily="34" charset="0"/>
              </a:rPr>
              <a:t>ی فهمی</a:t>
            </a:r>
            <a:r>
              <a:rPr lang="en-US"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r>
              <a:rPr lang="en-US" b="1" dirty="0">
                <a:latin typeface="Tahoma" pitchFamily="34" charset="0"/>
                <a:ea typeface="Tahoma" pitchFamily="34" charset="0"/>
                <a:cs typeface="Tahoma" pitchFamily="34" charset="0"/>
              </a:rPr>
              <a:t> </a:t>
            </a:r>
          </a:p>
          <a:p>
            <a:r>
              <a:rPr lang="fa-IR" dirty="0">
                <a:latin typeface="Tahoma" pitchFamily="34" charset="0"/>
                <a:ea typeface="Tahoma" pitchFamily="34" charset="0"/>
                <a:cs typeface="Tahoma" pitchFamily="34" charset="0"/>
              </a:rPr>
              <a:t>تا کودکان مان در راه زندگی و درس موفق باشند</a:t>
            </a:r>
            <a:r>
              <a:rPr lang="fa-IR" dirty="0" smtClean="0">
                <a:latin typeface="Tahoma" pitchFamily="34" charset="0"/>
                <a:ea typeface="Tahoma" pitchFamily="34" charset="0"/>
                <a:cs typeface="Tahoma" pitchFamily="34" charset="0"/>
              </a:rPr>
              <a:t>!</a:t>
            </a:r>
            <a:endParaRPr lang="en-US" dirty="0" smtClean="0">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r>
              <a:rPr lang="fa-IR" sz="2400" dirty="0">
                <a:solidFill>
                  <a:srgbClr val="7030A0"/>
                </a:solidFill>
                <a:latin typeface="Tahoma" pitchFamily="34" charset="0"/>
                <a:ea typeface="Tahoma" pitchFamily="34" charset="0"/>
                <a:cs typeface="Tahoma" pitchFamily="34" charset="0"/>
              </a:rPr>
              <a:t>هفت ت</a:t>
            </a:r>
            <a:endParaRPr lang="en-US" b="1" dirty="0" smtClean="0">
              <a:solidFill>
                <a:srgbClr val="7030A0"/>
              </a:solidFill>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به فرزندان مان با زبان مان و رفتارمان هیچ گاه هفت </a:t>
            </a:r>
            <a:r>
              <a:rPr lang="fa-IR" b="1" dirty="0">
                <a:latin typeface="Tahoma" pitchFamily="34" charset="0"/>
                <a:ea typeface="Tahoma" pitchFamily="34" charset="0"/>
                <a:cs typeface="Tahoma" pitchFamily="34" charset="0"/>
              </a:rPr>
              <a:t>"ت"</a:t>
            </a:r>
            <a:r>
              <a:rPr lang="fa-IR" dirty="0">
                <a:latin typeface="Tahoma" pitchFamily="34" charset="0"/>
                <a:ea typeface="Tahoma" pitchFamily="34" charset="0"/>
                <a:cs typeface="Tahoma" pitchFamily="34" charset="0"/>
              </a:rPr>
              <a:t> زیر را که به </a:t>
            </a:r>
            <a:r>
              <a:rPr lang="fa-IR" b="1" dirty="0">
                <a:latin typeface="Tahoma" pitchFamily="34" charset="0"/>
                <a:ea typeface="Tahoma" pitchFamily="34" charset="0"/>
                <a:cs typeface="Tahoma" pitchFamily="34" charset="0"/>
              </a:rPr>
              <a:t>"ت"</a:t>
            </a:r>
            <a:r>
              <a:rPr lang="fa-IR" dirty="0">
                <a:latin typeface="Tahoma" pitchFamily="34" charset="0"/>
                <a:ea typeface="Tahoma" pitchFamily="34" charset="0"/>
                <a:cs typeface="Tahoma" pitchFamily="34" charset="0"/>
              </a:rPr>
              <a:t> هشتم </a:t>
            </a:r>
            <a:r>
              <a:rPr lang="fa-IR" dirty="0">
                <a:solidFill>
                  <a:srgbClr val="800000"/>
                </a:solidFill>
                <a:latin typeface="Tahoma" pitchFamily="34" charset="0"/>
                <a:ea typeface="Tahoma" pitchFamily="34" charset="0"/>
                <a:cs typeface="Tahoma" pitchFamily="34" charset="0"/>
              </a:rPr>
              <a:t>تباهی</a:t>
            </a:r>
            <a:r>
              <a:rPr lang="fa-IR" dirty="0">
                <a:latin typeface="Tahoma" pitchFamily="34" charset="0"/>
                <a:ea typeface="Tahoma" pitchFamily="34" charset="0"/>
                <a:cs typeface="Tahoma" pitchFamily="34" charset="0"/>
              </a:rPr>
              <a:t> می انجامد، نشان ندهیم: </a:t>
            </a:r>
            <a:endParaRPr lang="en-US" dirty="0" smtClean="0">
              <a:latin typeface="Tahoma" pitchFamily="34" charset="0"/>
              <a:ea typeface="Tahoma" pitchFamily="34" charset="0"/>
              <a:cs typeface="Tahoma" pitchFamily="34" charset="0"/>
            </a:endParaRPr>
          </a:p>
          <a:p>
            <a:endParaRPr lang="en-US" b="1" dirty="0">
              <a:latin typeface="Tahoma" pitchFamily="34" charset="0"/>
              <a:ea typeface="Tahoma" pitchFamily="34" charset="0"/>
              <a:cs typeface="Tahoma" pitchFamily="34" charset="0"/>
            </a:endParaRPr>
          </a:p>
          <a:p>
            <a:pPr algn="ctr"/>
            <a:r>
              <a:rPr lang="fa-IR" sz="2000" b="1" dirty="0">
                <a:latin typeface="Tahoma" pitchFamily="34" charset="0"/>
                <a:ea typeface="Tahoma" pitchFamily="34" charset="0"/>
                <a:cs typeface="Tahoma" pitchFamily="34" charset="0"/>
              </a:rPr>
              <a:t>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نبیه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وهین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هدید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حقیر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بعیض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نفر     </a:t>
            </a:r>
            <a:r>
              <a:rPr lang="fa-IR" sz="2000" b="1" dirty="0">
                <a:solidFill>
                  <a:srgbClr val="FF0000"/>
                </a:solidFill>
                <a:latin typeface="Tahoma" pitchFamily="34" charset="0"/>
                <a:ea typeface="Tahoma" pitchFamily="34" charset="0"/>
                <a:cs typeface="Tahoma" pitchFamily="34" charset="0"/>
              </a:rPr>
              <a:t>ت</a:t>
            </a:r>
            <a:r>
              <a:rPr lang="fa-IR" sz="2000" b="1" dirty="0">
                <a:latin typeface="Tahoma" pitchFamily="34" charset="0"/>
                <a:ea typeface="Tahoma" pitchFamily="34" charset="0"/>
                <a:cs typeface="Tahoma" pitchFamily="34" charset="0"/>
              </a:rPr>
              <a:t>رس </a:t>
            </a:r>
            <a:endParaRPr lang="en-US" sz="2000" b="1"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r>
              <a:rPr lang="fa-IR" dirty="0">
                <a:latin typeface="Tahoma" pitchFamily="34" charset="0"/>
                <a:ea typeface="Tahoma" pitchFamily="34" charset="0"/>
                <a:cs typeface="Tahoma" pitchFamily="34" charset="0"/>
              </a:rPr>
              <a:t> </a:t>
            </a:r>
            <a:r>
              <a:rPr lang="fa-IR" dirty="0" smtClean="0">
                <a:latin typeface="Tahoma" pitchFamily="34" charset="0"/>
                <a:ea typeface="Tahoma" pitchFamily="34" charset="0"/>
                <a:cs typeface="Tahoma" pitchFamily="34" charset="0"/>
              </a:rPr>
              <a:t>تا فرزندان مان را از تباهی دور نگاه داریم!  </a:t>
            </a:r>
            <a:endParaRPr lang="fa-IR"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fa-IR" smtClean="0"/>
              <a:t>نرجس شیراقایی</a:t>
            </a:r>
            <a:endParaRPr lang="fa-IR"/>
          </a:p>
        </p:txBody>
      </p:sp>
    </p:spTree>
    <p:extLst>
      <p:ext uri="{BB962C8B-B14F-4D97-AF65-F5344CB8AC3E}">
        <p14:creationId xmlns:p14="http://schemas.microsoft.com/office/powerpoint/2010/main" val="1105007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2">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2">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2">
                                            <p:txEl>
                                              <p:pRg st="6" end="6"/>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2">
                                            <p:txEl>
                                              <p:pRg st="7" end="7"/>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2">
                                            <p:txEl>
                                              <p:pRg st="8" end="8"/>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2">
                                            <p:txEl>
                                              <p:pRg st="10" end="10"/>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2">
                                            <p:txEl>
                                              <p:pRg st="12" end="12"/>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2">
                                            <p:txEl>
                                              <p:pRg st="14" end="14"/>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2">
                                            <p:txEl>
                                              <p:pRg st="15" end="15"/>
                                            </p:txEl>
                                          </p:spTgt>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2">
                                            <p:txEl>
                                              <p:pRg st="16" end="1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3" name="Rectangle 2"/>
          <p:cNvSpPr/>
          <p:nvPr/>
        </p:nvSpPr>
        <p:spPr>
          <a:xfrm>
            <a:off x="35559" y="0"/>
            <a:ext cx="9144000" cy="6370975"/>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sz="2000" dirty="0">
              <a:latin typeface="Tahoma" pitchFamily="34" charset="0"/>
              <a:ea typeface="Tahoma" pitchFamily="34" charset="0"/>
              <a:cs typeface="Tahoma" pitchFamily="34" charset="0"/>
            </a:endParaRPr>
          </a:p>
          <a:p>
            <a:r>
              <a:rPr lang="ar-AE" sz="2000" dirty="0">
                <a:latin typeface="Tahoma" pitchFamily="34" charset="0"/>
                <a:ea typeface="Tahoma" pitchFamily="34" charset="0"/>
                <a:cs typeface="Tahoma" pitchFamily="34" charset="0"/>
              </a:rPr>
              <a:t>از فرزند دانش آموز خود هنگام مراجعت به منزل چی بپرسیم؟ </a:t>
            </a:r>
          </a:p>
          <a:p>
            <a:endParaRPr lang="en-US" sz="2000" dirty="0">
              <a:latin typeface="Tahoma" pitchFamily="34" charset="0"/>
              <a:ea typeface="Tahoma" pitchFamily="34" charset="0"/>
              <a:cs typeface="Tahoma" pitchFamily="34" charset="0"/>
            </a:endParaRPr>
          </a:p>
          <a:p>
            <a:pPr marL="342900" indent="-342900">
              <a:buFontTx/>
              <a:buChar char="-"/>
            </a:pPr>
            <a:r>
              <a:rPr lang="ar-AE" sz="2000" dirty="0" smtClean="0">
                <a:latin typeface="Tahoma" pitchFamily="34" charset="0"/>
                <a:ea typeface="Tahoma" pitchFamily="34" charset="0"/>
                <a:cs typeface="Tahoma" pitchFamily="34" charset="0"/>
              </a:rPr>
              <a:t>تغذیه </a:t>
            </a:r>
            <a:r>
              <a:rPr lang="ar-AE" sz="2000" dirty="0">
                <a:latin typeface="Tahoma" pitchFamily="34" charset="0"/>
                <a:ea typeface="Tahoma" pitchFamily="34" charset="0"/>
                <a:cs typeface="Tahoma" pitchFamily="34" charset="0"/>
              </a:rPr>
              <a:t>چی </a:t>
            </a:r>
            <a:r>
              <a:rPr lang="ar-AE" sz="2000" dirty="0" smtClean="0">
                <a:latin typeface="Tahoma" pitchFamily="34" charset="0"/>
                <a:ea typeface="Tahoma" pitchFamily="34" charset="0"/>
                <a:cs typeface="Tahoma" pitchFamily="34" charset="0"/>
              </a:rPr>
              <a:t>خوردی(اگر </a:t>
            </a:r>
            <a:r>
              <a:rPr lang="ar-AE" sz="2000" dirty="0">
                <a:latin typeface="Tahoma" pitchFamily="34" charset="0"/>
                <a:ea typeface="Tahoma" pitchFamily="34" charset="0"/>
                <a:cs typeface="Tahoma" pitchFamily="34" charset="0"/>
              </a:rPr>
              <a:t>خودش </a:t>
            </a:r>
            <a:r>
              <a:rPr lang="ar-AE" sz="2000" dirty="0" smtClean="0">
                <a:latin typeface="Tahoma" pitchFamily="34" charset="0"/>
                <a:ea typeface="Tahoma" pitchFamily="34" charset="0"/>
                <a:cs typeface="Tahoma" pitchFamily="34" charset="0"/>
              </a:rPr>
              <a:t>می</a:t>
            </a:r>
            <a:r>
              <a:rPr lang="fa-IR" sz="2000" dirty="0" smtClean="0">
                <a:latin typeface="Tahoma" pitchFamily="34" charset="0"/>
                <a:ea typeface="Tahoma" pitchFamily="34" charset="0"/>
                <a:cs typeface="Tahoma" pitchFamily="34" charset="0"/>
              </a:rPr>
              <a:t> </a:t>
            </a:r>
            <a:r>
              <a:rPr lang="ar-AE" sz="2000" dirty="0" smtClean="0">
                <a:latin typeface="Tahoma" pitchFamily="34" charset="0"/>
                <a:ea typeface="Tahoma" pitchFamily="34" charset="0"/>
                <a:cs typeface="Tahoma" pitchFamily="34" charset="0"/>
              </a:rPr>
              <a:t>خرد)؟</a:t>
            </a:r>
            <a:endParaRPr lang="en-US" sz="2000" dirty="0" smtClean="0">
              <a:latin typeface="Tahoma" pitchFamily="34" charset="0"/>
              <a:ea typeface="Tahoma" pitchFamily="34" charset="0"/>
              <a:cs typeface="Tahoma" pitchFamily="34" charset="0"/>
            </a:endParaRPr>
          </a:p>
          <a:p>
            <a:pPr marL="342900" indent="-342900">
              <a:buFontTx/>
              <a:buChar char="-"/>
            </a:pPr>
            <a:endParaRPr lang="en-US" sz="2000" dirty="0" smtClean="0">
              <a:latin typeface="Tahoma" pitchFamily="34" charset="0"/>
              <a:ea typeface="Tahoma" pitchFamily="34" charset="0"/>
              <a:cs typeface="Tahoma" pitchFamily="34" charset="0"/>
            </a:endParaRPr>
          </a:p>
          <a:p>
            <a:pPr marL="342900" indent="-342900">
              <a:buFontTx/>
              <a:buChar char="-"/>
            </a:pPr>
            <a:r>
              <a:rPr lang="ar-AE" sz="2000" dirty="0" smtClean="0">
                <a:latin typeface="Tahoma" pitchFamily="34" charset="0"/>
                <a:ea typeface="Tahoma" pitchFamily="34" charset="0"/>
                <a:cs typeface="Tahoma" pitchFamily="34" charset="0"/>
              </a:rPr>
              <a:t>زنگ </a:t>
            </a:r>
            <a:r>
              <a:rPr lang="ar-AE" sz="2000" dirty="0">
                <a:latin typeface="Tahoma" pitchFamily="34" charset="0"/>
                <a:ea typeface="Tahoma" pitchFamily="34" charset="0"/>
                <a:cs typeface="Tahoma" pitchFamily="34" charset="0"/>
              </a:rPr>
              <a:t>تفریح چه </a:t>
            </a:r>
            <a:r>
              <a:rPr lang="fa-IR" sz="2000" dirty="0" smtClean="0">
                <a:latin typeface="Tahoma" pitchFamily="34" charset="0"/>
                <a:ea typeface="Tahoma" pitchFamily="34" charset="0"/>
                <a:cs typeface="Tahoma" pitchFamily="34" charset="0"/>
              </a:rPr>
              <a:t>کار</a:t>
            </a:r>
            <a:r>
              <a:rPr lang="ar-AE" sz="2000" dirty="0" smtClean="0">
                <a:latin typeface="Tahoma" pitchFamily="34" charset="0"/>
                <a:ea typeface="Tahoma" pitchFamily="34" charset="0"/>
                <a:cs typeface="Tahoma" pitchFamily="34" charset="0"/>
              </a:rPr>
              <a:t>ی </a:t>
            </a:r>
            <a:r>
              <a:rPr lang="ar-AE" sz="2000" dirty="0">
                <a:latin typeface="Tahoma" pitchFamily="34" charset="0"/>
                <a:ea typeface="Tahoma" pitchFamily="34" charset="0"/>
                <a:cs typeface="Tahoma" pitchFamily="34" charset="0"/>
              </a:rPr>
              <a:t>کردی؟ </a:t>
            </a:r>
            <a:endParaRPr lang="fa-IR" sz="2000" dirty="0" smtClean="0">
              <a:latin typeface="Tahoma" pitchFamily="34" charset="0"/>
              <a:ea typeface="Tahoma" pitchFamily="34" charset="0"/>
              <a:cs typeface="Tahoma" pitchFamily="34" charset="0"/>
            </a:endParaRPr>
          </a:p>
          <a:p>
            <a:endParaRPr lang="en-US" sz="2000" dirty="0" smtClean="0">
              <a:latin typeface="Tahoma" pitchFamily="34" charset="0"/>
              <a:ea typeface="Tahoma" pitchFamily="34" charset="0"/>
              <a:cs typeface="Tahoma" pitchFamily="34" charset="0"/>
            </a:endParaRPr>
          </a:p>
          <a:p>
            <a:pPr marL="342900" indent="-342900">
              <a:buFontTx/>
              <a:buChar char="-"/>
            </a:pPr>
            <a:r>
              <a:rPr lang="ar-AE" sz="2000" dirty="0" smtClean="0">
                <a:latin typeface="Tahoma" pitchFamily="34" charset="0"/>
                <a:ea typeface="Tahoma" pitchFamily="34" charset="0"/>
                <a:cs typeface="Tahoma" pitchFamily="34" charset="0"/>
              </a:rPr>
              <a:t>یک </a:t>
            </a:r>
            <a:r>
              <a:rPr lang="ar-AE" sz="2000" dirty="0">
                <a:latin typeface="Tahoma" pitchFamily="34" charset="0"/>
                <a:ea typeface="Tahoma" pitchFamily="34" charset="0"/>
                <a:cs typeface="Tahoma" pitchFamily="34" charset="0"/>
              </a:rPr>
              <a:t>اتفاق خنده دار که امروز </a:t>
            </a:r>
            <a:r>
              <a:rPr lang="ar-AE" sz="2000" dirty="0" smtClean="0">
                <a:latin typeface="Tahoma" pitchFamily="34" charset="0"/>
                <a:ea typeface="Tahoma" pitchFamily="34" charset="0"/>
                <a:cs typeface="Tahoma" pitchFamily="34" charset="0"/>
              </a:rPr>
              <a:t>افتاد</a:t>
            </a:r>
            <a:r>
              <a:rPr lang="fa-IR" sz="2000" dirty="0" smtClean="0">
                <a:latin typeface="Tahoma" pitchFamily="34" charset="0"/>
                <a:ea typeface="Tahoma" pitchFamily="34" charset="0"/>
                <a:cs typeface="Tahoma" pitchFamily="34" charset="0"/>
              </a:rPr>
              <a:t> </a:t>
            </a:r>
            <a:r>
              <a:rPr lang="ar-AE" sz="2000" dirty="0" smtClean="0">
                <a:latin typeface="Tahoma" pitchFamily="34" charset="0"/>
                <a:ea typeface="Tahoma" pitchFamily="34" charset="0"/>
                <a:cs typeface="Tahoma" pitchFamily="34" charset="0"/>
              </a:rPr>
              <a:t>برام </a:t>
            </a:r>
            <a:r>
              <a:rPr lang="ar-AE" sz="2000" dirty="0">
                <a:latin typeface="Tahoma" pitchFamily="34" charset="0"/>
                <a:ea typeface="Tahoma" pitchFamily="34" charset="0"/>
                <a:cs typeface="Tahoma" pitchFamily="34" charset="0"/>
              </a:rPr>
              <a:t>بگو. بعد از </a:t>
            </a:r>
            <a:r>
              <a:rPr lang="fa-IR" sz="2000" dirty="0" smtClean="0">
                <a:latin typeface="Tahoma" pitchFamily="34" charset="0"/>
                <a:ea typeface="Tahoma" pitchFamily="34" charset="0"/>
                <a:cs typeface="Tahoma" pitchFamily="34" charset="0"/>
              </a:rPr>
              <a:t>شما</a:t>
            </a:r>
            <a:r>
              <a:rPr lang="ar-AE" sz="2000" dirty="0" smtClean="0">
                <a:latin typeface="Tahoma" pitchFamily="34" charset="0"/>
                <a:ea typeface="Tahoma" pitchFamily="34" charset="0"/>
                <a:cs typeface="Tahoma" pitchFamily="34" charset="0"/>
              </a:rPr>
              <a:t> </a:t>
            </a:r>
            <a:r>
              <a:rPr lang="ar-AE" sz="2000" dirty="0">
                <a:latin typeface="Tahoma" pitchFamily="34" charset="0"/>
                <a:ea typeface="Tahoma" pitchFamily="34" charset="0"/>
                <a:cs typeface="Tahoma" pitchFamily="34" charset="0"/>
              </a:rPr>
              <a:t>من </a:t>
            </a:r>
            <a:r>
              <a:rPr lang="ar-AE" sz="2000" dirty="0" smtClean="0">
                <a:latin typeface="Tahoma" pitchFamily="34" charset="0"/>
                <a:ea typeface="Tahoma" pitchFamily="34" charset="0"/>
                <a:cs typeface="Tahoma" pitchFamily="34" charset="0"/>
              </a:rPr>
              <a:t>میگم!</a:t>
            </a:r>
            <a:endParaRPr lang="fa-IR" sz="2000" dirty="0" smtClean="0">
              <a:latin typeface="Tahoma" pitchFamily="34" charset="0"/>
              <a:ea typeface="Tahoma" pitchFamily="34" charset="0"/>
              <a:cs typeface="Tahoma" pitchFamily="34" charset="0"/>
            </a:endParaRPr>
          </a:p>
          <a:p>
            <a:pPr marL="342900" indent="-342900">
              <a:buFontTx/>
              <a:buChar char="-"/>
            </a:pPr>
            <a:endParaRPr lang="fa-IR" sz="2000" dirty="0" smtClean="0">
              <a:latin typeface="Tahoma" pitchFamily="34" charset="0"/>
              <a:ea typeface="Tahoma" pitchFamily="34" charset="0"/>
              <a:cs typeface="Tahoma" pitchFamily="34" charset="0"/>
            </a:endParaRPr>
          </a:p>
          <a:p>
            <a:r>
              <a:rPr lang="ar-AE" sz="2000" dirty="0" smtClean="0">
                <a:latin typeface="Tahoma" pitchFamily="34" charset="0"/>
                <a:ea typeface="Tahoma" pitchFamily="34" charset="0"/>
                <a:cs typeface="Tahoma" pitchFamily="34" charset="0"/>
              </a:rPr>
              <a:t>- </a:t>
            </a:r>
            <a:r>
              <a:rPr lang="ar-AE" sz="2000" dirty="0">
                <a:latin typeface="Tahoma" pitchFamily="34" charset="0"/>
                <a:ea typeface="Tahoma" pitchFamily="34" charset="0"/>
                <a:cs typeface="Tahoma" pitchFamily="34" charset="0"/>
              </a:rPr>
              <a:t>امروز کسی بهت مهربونی کرد؟ </a:t>
            </a:r>
            <a:endParaRPr lang="fa-IR" sz="2000" dirty="0" smtClean="0">
              <a:latin typeface="Tahoma" pitchFamily="34" charset="0"/>
              <a:ea typeface="Tahoma" pitchFamily="34" charset="0"/>
              <a:cs typeface="Tahoma" pitchFamily="34" charset="0"/>
            </a:endParaRPr>
          </a:p>
          <a:p>
            <a:endParaRPr lang="ar-AE" sz="2000" dirty="0">
              <a:latin typeface="Tahoma" pitchFamily="34" charset="0"/>
              <a:ea typeface="Tahoma" pitchFamily="34" charset="0"/>
              <a:cs typeface="Tahoma" pitchFamily="34" charset="0"/>
            </a:endParaRPr>
          </a:p>
          <a:p>
            <a:pPr marL="342900" indent="-342900">
              <a:buFontTx/>
              <a:buChar char="-"/>
            </a:pPr>
            <a:r>
              <a:rPr lang="ar-AE" sz="2000" dirty="0" smtClean="0">
                <a:latin typeface="Tahoma" pitchFamily="34" charset="0"/>
                <a:ea typeface="Tahoma" pitchFamily="34" charset="0"/>
                <a:cs typeface="Tahoma" pitchFamily="34" charset="0"/>
              </a:rPr>
              <a:t>بهترین </a:t>
            </a:r>
            <a:r>
              <a:rPr lang="ar-AE" sz="2000" dirty="0">
                <a:latin typeface="Tahoma" pitchFamily="34" charset="0"/>
                <a:ea typeface="Tahoma" pitchFamily="34" charset="0"/>
                <a:cs typeface="Tahoma" pitchFamily="34" charset="0"/>
              </a:rPr>
              <a:t>کاری که امروز برای کسی کردی چی </a:t>
            </a:r>
            <a:r>
              <a:rPr lang="ar-AE" sz="2000" dirty="0" smtClean="0">
                <a:latin typeface="Tahoma" pitchFamily="34" charset="0"/>
                <a:ea typeface="Tahoma" pitchFamily="34" charset="0"/>
                <a:cs typeface="Tahoma" pitchFamily="34" charset="0"/>
              </a:rPr>
              <a:t>بود؟</a:t>
            </a:r>
            <a:endParaRPr lang="fa-IR" sz="2000" dirty="0" smtClean="0">
              <a:latin typeface="Tahoma" pitchFamily="34" charset="0"/>
              <a:ea typeface="Tahoma" pitchFamily="34" charset="0"/>
              <a:cs typeface="Tahoma" pitchFamily="34" charset="0"/>
            </a:endParaRPr>
          </a:p>
          <a:p>
            <a:endParaRPr lang="fa-IR" sz="2000" dirty="0" smtClean="0">
              <a:latin typeface="Tahoma" pitchFamily="34" charset="0"/>
              <a:ea typeface="Tahoma" pitchFamily="34" charset="0"/>
              <a:cs typeface="Tahoma" pitchFamily="34" charset="0"/>
            </a:endParaRPr>
          </a:p>
          <a:p>
            <a:pPr marL="342900" indent="-342900">
              <a:buFontTx/>
              <a:buChar char="-"/>
            </a:pPr>
            <a:r>
              <a:rPr lang="ar-AE" sz="2000" dirty="0" smtClean="0">
                <a:latin typeface="Tahoma" pitchFamily="34" charset="0"/>
                <a:ea typeface="Tahoma" pitchFamily="34" charset="0"/>
                <a:cs typeface="Tahoma" pitchFamily="34" charset="0"/>
              </a:rPr>
              <a:t>کی باعث شد امروز لبخند بزنی؟</a:t>
            </a:r>
            <a:endParaRPr lang="fa-IR" sz="2000" dirty="0" smtClean="0">
              <a:latin typeface="Tahoma" pitchFamily="34" charset="0"/>
              <a:ea typeface="Tahoma" pitchFamily="34" charset="0"/>
              <a:cs typeface="Tahoma" pitchFamily="34" charset="0"/>
            </a:endParaRPr>
          </a:p>
          <a:p>
            <a:endParaRPr lang="en-US" sz="2000" dirty="0">
              <a:latin typeface="Tahoma" pitchFamily="34" charset="0"/>
              <a:ea typeface="Tahoma" pitchFamily="34" charset="0"/>
              <a:cs typeface="Tahoma" pitchFamily="34" charset="0"/>
            </a:endParaRPr>
          </a:p>
          <a:p>
            <a:endParaRPr lang="ar-AE" dirty="0"/>
          </a:p>
        </p:txBody>
      </p:sp>
    </p:spTree>
    <p:extLst>
      <p:ext uri="{BB962C8B-B14F-4D97-AF65-F5344CB8AC3E}">
        <p14:creationId xmlns:p14="http://schemas.microsoft.com/office/powerpoint/2010/main" val="231740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a-IR" smtClean="0"/>
              <a:t>نرجس شیراقایی</a:t>
            </a:r>
            <a:endParaRPr lang="fa-IR"/>
          </a:p>
        </p:txBody>
      </p:sp>
      <p:sp>
        <p:nvSpPr>
          <p:cNvPr id="3" name="Rectangle 2"/>
          <p:cNvSpPr/>
          <p:nvPr/>
        </p:nvSpPr>
        <p:spPr>
          <a:xfrm>
            <a:off x="178" y="1502688"/>
            <a:ext cx="9144000" cy="5355312"/>
          </a:xfrm>
          <a:prstGeom prst="rect">
            <a:avLst/>
          </a:prstGeom>
        </p:spPr>
        <p:txBody>
          <a:bodyPr wrap="square">
            <a:spAutoFit/>
          </a:bodyPr>
          <a:lstStyle/>
          <a:p>
            <a:r>
              <a:rPr lang="ar-AE" dirty="0" smtClean="0">
                <a:latin typeface="Tahoma" pitchFamily="34" charset="0"/>
                <a:ea typeface="Tahoma" pitchFamily="34" charset="0"/>
                <a:cs typeface="Tahoma" pitchFamily="34" charset="0"/>
              </a:rPr>
              <a:t>- </a:t>
            </a:r>
            <a:r>
              <a:rPr lang="ar-AE" dirty="0">
                <a:latin typeface="Tahoma" pitchFamily="34" charset="0"/>
                <a:ea typeface="Tahoma" pitchFamily="34" charset="0"/>
                <a:cs typeface="Tahoma" pitchFamily="34" charset="0"/>
              </a:rPr>
              <a:t>امروز چیز جالبی یاد گرفتی؟ </a:t>
            </a:r>
          </a:p>
          <a:p>
            <a:r>
              <a:rPr lang="ar-AE" dirty="0">
                <a:latin typeface="Tahoma" pitchFamily="34" charset="0"/>
                <a:ea typeface="Tahoma" pitchFamily="34" charset="0"/>
                <a:cs typeface="Tahoma" pitchFamily="34" charset="0"/>
              </a:rPr>
              <a:t>- امروز چی برات از همه چالش انگیز تر (سخت تر) بود؟ </a:t>
            </a:r>
          </a:p>
          <a:p>
            <a:r>
              <a:rPr lang="ar-AE" dirty="0" smtClean="0">
                <a:latin typeface="Tahoma" pitchFamily="34" charset="0"/>
                <a:ea typeface="Tahoma" pitchFamily="34" charset="0"/>
                <a:cs typeface="Tahoma" pitchFamily="34" charset="0"/>
              </a:rPr>
              <a:t>از </a:t>
            </a:r>
            <a:r>
              <a:rPr lang="ar-AE" dirty="0">
                <a:latin typeface="Tahoma" pitchFamily="34" charset="0"/>
                <a:ea typeface="Tahoma" pitchFamily="34" charset="0"/>
                <a:cs typeface="Tahoma" pitchFamily="34" charset="0"/>
              </a:rPr>
              <a:t>یک تا ده امروز به مدرسه ات چه نمره ای میدی؟ چرا؟ </a:t>
            </a:r>
          </a:p>
          <a:p>
            <a:r>
              <a:rPr lang="ar-AE" dirty="0" smtClean="0">
                <a:latin typeface="Tahoma" pitchFamily="34" charset="0"/>
                <a:ea typeface="Tahoma" pitchFamily="34" charset="0"/>
                <a:cs typeface="Tahoma" pitchFamily="34" charset="0"/>
              </a:rPr>
              <a:t>اگر </a:t>
            </a:r>
            <a:r>
              <a:rPr lang="ar-AE" dirty="0">
                <a:latin typeface="Tahoma" pitchFamily="34" charset="0"/>
                <a:ea typeface="Tahoma" pitchFamily="34" charset="0"/>
                <a:cs typeface="Tahoma" pitchFamily="34" charset="0"/>
              </a:rPr>
              <a:t>مدیر بگه امروز یکی از شاگردای کلاستون معلم بشه، تو کیو انتخاب میکنی؟ چرا؟ </a:t>
            </a:r>
          </a:p>
          <a:p>
            <a:r>
              <a:rPr lang="ar-AE" dirty="0" smtClean="0">
                <a:latin typeface="Tahoma" pitchFamily="34" charset="0"/>
                <a:ea typeface="Tahoma" pitchFamily="34" charset="0"/>
                <a:cs typeface="Tahoma" pitchFamily="34" charset="0"/>
              </a:rPr>
              <a:t>اگر </a:t>
            </a:r>
            <a:r>
              <a:rPr lang="ar-AE" dirty="0">
                <a:latin typeface="Tahoma" pitchFamily="34" charset="0"/>
                <a:ea typeface="Tahoma" pitchFamily="34" charset="0"/>
                <a:cs typeface="Tahoma" pitchFamily="34" charset="0"/>
              </a:rPr>
              <a:t>تو انتخاب شدی برای معلمی، چی درس میدی؟ </a:t>
            </a:r>
          </a:p>
          <a:p>
            <a:r>
              <a:rPr lang="ar-AE" dirty="0" smtClean="0">
                <a:latin typeface="Tahoma" pitchFamily="34" charset="0"/>
                <a:ea typeface="Tahoma" pitchFamily="34" charset="0"/>
                <a:cs typeface="Tahoma" pitchFamily="34" charset="0"/>
              </a:rPr>
              <a:t>امروز </a:t>
            </a:r>
            <a:r>
              <a:rPr lang="ar-AE" dirty="0">
                <a:latin typeface="Tahoma" pitchFamily="34" charset="0"/>
                <a:ea typeface="Tahoma" pitchFamily="34" charset="0"/>
                <a:cs typeface="Tahoma" pitchFamily="34" charset="0"/>
              </a:rPr>
              <a:t>کسی روی اعصابت رفت؟ چطوری؟ </a:t>
            </a:r>
          </a:p>
          <a:p>
            <a:r>
              <a:rPr lang="ar-AE" dirty="0" smtClean="0">
                <a:latin typeface="Tahoma" pitchFamily="34" charset="0"/>
                <a:ea typeface="Tahoma" pitchFamily="34" charset="0"/>
                <a:cs typeface="Tahoma" pitchFamily="34" charset="0"/>
              </a:rPr>
              <a:t>کسی </a:t>
            </a:r>
            <a:r>
              <a:rPr lang="ar-AE" dirty="0">
                <a:latin typeface="Tahoma" pitchFamily="34" charset="0"/>
                <a:ea typeface="Tahoma" pitchFamily="34" charset="0"/>
                <a:cs typeface="Tahoma" pitchFamily="34" charset="0"/>
              </a:rPr>
              <a:t>هست که بخوای باهاش دوست بشی ولی هنوز نشدی؟ چرا؟ </a:t>
            </a:r>
          </a:p>
          <a:p>
            <a:r>
              <a:rPr lang="ar-AE" dirty="0" smtClean="0">
                <a:latin typeface="Tahoma" pitchFamily="34" charset="0"/>
                <a:ea typeface="Tahoma" pitchFamily="34" charset="0"/>
                <a:cs typeface="Tahoma" pitchFamily="34" charset="0"/>
              </a:rPr>
              <a:t>معلم</a:t>
            </a:r>
            <a:r>
              <a:rPr lang="fa-IR" dirty="0" smtClean="0">
                <a:latin typeface="Tahoma" pitchFamily="34" charset="0"/>
                <a:ea typeface="Tahoma" pitchFamily="34" charset="0"/>
                <a:cs typeface="Tahoma" pitchFamily="34" charset="0"/>
              </a:rPr>
              <a:t> (هنر، فارسی، علوم،...) تون</a:t>
            </a:r>
            <a:r>
              <a:rPr lang="ar-AE" dirty="0" smtClean="0">
                <a:latin typeface="Tahoma" pitchFamily="34" charset="0"/>
                <a:ea typeface="Tahoma" pitchFamily="34" charset="0"/>
                <a:cs typeface="Tahoma" pitchFamily="34" charset="0"/>
              </a:rPr>
              <a:t> </a:t>
            </a:r>
            <a:r>
              <a:rPr lang="ar-AE" dirty="0">
                <a:latin typeface="Tahoma" pitchFamily="34" charset="0"/>
                <a:ea typeface="Tahoma" pitchFamily="34" charset="0"/>
                <a:cs typeface="Tahoma" pitchFamily="34" charset="0"/>
              </a:rPr>
              <a:t>بیشتر از همه روی چی حساسه؟ چرا؟ </a:t>
            </a:r>
          </a:p>
          <a:p>
            <a:r>
              <a:rPr lang="ar-AE" dirty="0" smtClean="0">
                <a:latin typeface="Tahoma" pitchFamily="34" charset="0"/>
                <a:ea typeface="Tahoma" pitchFamily="34" charset="0"/>
                <a:cs typeface="Tahoma" pitchFamily="34" charset="0"/>
              </a:rPr>
              <a:t>بچه </a:t>
            </a:r>
            <a:r>
              <a:rPr lang="ar-AE" dirty="0">
                <a:latin typeface="Tahoma" pitchFamily="34" charset="0"/>
                <a:ea typeface="Tahoma" pitchFamily="34" charset="0"/>
                <a:cs typeface="Tahoma" pitchFamily="34" charset="0"/>
              </a:rPr>
              <a:t>ها بیشتر دوست دارن تو زنگ تفریح چکار کنن؟ </a:t>
            </a:r>
          </a:p>
          <a:p>
            <a:r>
              <a:rPr lang="ar-AE" dirty="0" smtClean="0">
                <a:latin typeface="Tahoma" pitchFamily="34" charset="0"/>
                <a:ea typeface="Tahoma" pitchFamily="34" charset="0"/>
                <a:cs typeface="Tahoma" pitchFamily="34" charset="0"/>
              </a:rPr>
              <a:t>امروز </a:t>
            </a:r>
            <a:r>
              <a:rPr lang="ar-AE" dirty="0">
                <a:latin typeface="Tahoma" pitchFamily="34" charset="0"/>
                <a:ea typeface="Tahoma" pitchFamily="34" charset="0"/>
                <a:cs typeface="Tahoma" pitchFamily="34" charset="0"/>
              </a:rPr>
              <a:t>چیز </a:t>
            </a:r>
            <a:r>
              <a:rPr lang="fa-IR" dirty="0" smtClean="0">
                <a:latin typeface="Tahoma" pitchFamily="34" charset="0"/>
                <a:ea typeface="Tahoma" pitchFamily="34" charset="0"/>
                <a:cs typeface="Tahoma" pitchFamily="34" charset="0"/>
              </a:rPr>
              <a:t>تازه ای در باره</a:t>
            </a:r>
            <a:r>
              <a:rPr lang="ar-AE" dirty="0" smtClean="0">
                <a:latin typeface="Tahoma" pitchFamily="34" charset="0"/>
                <a:ea typeface="Tahoma" pitchFamily="34" charset="0"/>
                <a:cs typeface="Tahoma" pitchFamily="34" charset="0"/>
              </a:rPr>
              <a:t> </a:t>
            </a:r>
            <a:r>
              <a:rPr lang="ar-AE" dirty="0">
                <a:latin typeface="Tahoma" pitchFamily="34" charset="0"/>
                <a:ea typeface="Tahoma" pitchFamily="34" charset="0"/>
                <a:cs typeface="Tahoma" pitchFamily="34" charset="0"/>
              </a:rPr>
              <a:t>دوستت فهمیدی؟ چی؟ </a:t>
            </a:r>
          </a:p>
          <a:p>
            <a:r>
              <a:rPr lang="ar-AE" dirty="0" smtClean="0">
                <a:latin typeface="Tahoma" pitchFamily="34" charset="0"/>
                <a:ea typeface="Tahoma" pitchFamily="34" charset="0"/>
                <a:cs typeface="Tahoma" pitchFamily="34" charset="0"/>
              </a:rPr>
              <a:t>اگه </a:t>
            </a:r>
            <a:r>
              <a:rPr lang="ar-AE" dirty="0">
                <a:latin typeface="Tahoma" pitchFamily="34" charset="0"/>
                <a:ea typeface="Tahoma" pitchFamily="34" charset="0"/>
                <a:cs typeface="Tahoma" pitchFamily="34" charset="0"/>
              </a:rPr>
              <a:t>قرار بشه سه نفر از مدرسه اتون برن، دوست داری کیا برن ؟ چرا؟</a:t>
            </a:r>
          </a:p>
          <a:p>
            <a:r>
              <a:rPr lang="ar-AE" dirty="0" smtClean="0">
                <a:latin typeface="Tahoma" pitchFamily="34" charset="0"/>
                <a:ea typeface="Tahoma" pitchFamily="34" charset="0"/>
                <a:cs typeface="Tahoma" pitchFamily="34" charset="0"/>
              </a:rPr>
              <a:t>امروز </a:t>
            </a:r>
            <a:r>
              <a:rPr lang="ar-AE" dirty="0">
                <a:latin typeface="Tahoma" pitchFamily="34" charset="0"/>
                <a:ea typeface="Tahoma" pitchFamily="34" charset="0"/>
                <a:cs typeface="Tahoma" pitchFamily="34" charset="0"/>
              </a:rPr>
              <a:t>کاری تو مدرسه انجام دادی که ازش خوشحال باشی؟ چی؟ </a:t>
            </a:r>
          </a:p>
          <a:p>
            <a:r>
              <a:rPr lang="ar-AE" dirty="0" smtClean="0">
                <a:latin typeface="Tahoma" pitchFamily="34" charset="0"/>
                <a:ea typeface="Tahoma" pitchFamily="34" charset="0"/>
                <a:cs typeface="Tahoma" pitchFamily="34" charset="0"/>
              </a:rPr>
              <a:t>چکار </a:t>
            </a:r>
            <a:r>
              <a:rPr lang="ar-AE" dirty="0">
                <a:latin typeface="Tahoma" pitchFamily="34" charset="0"/>
                <a:ea typeface="Tahoma" pitchFamily="34" charset="0"/>
                <a:cs typeface="Tahoma" pitchFamily="34" charset="0"/>
              </a:rPr>
              <a:t>دلت میخواست بکنی ولی نشد؟ </a:t>
            </a:r>
          </a:p>
          <a:p>
            <a:r>
              <a:rPr lang="ar-AE" dirty="0" smtClean="0">
                <a:latin typeface="Tahoma" pitchFamily="34" charset="0"/>
                <a:ea typeface="Tahoma" pitchFamily="34" charset="0"/>
                <a:cs typeface="Tahoma" pitchFamily="34" charset="0"/>
              </a:rPr>
              <a:t>چکار </a:t>
            </a:r>
            <a:r>
              <a:rPr lang="ar-AE" dirty="0">
                <a:latin typeface="Tahoma" pitchFamily="34" charset="0"/>
                <a:ea typeface="Tahoma" pitchFamily="34" charset="0"/>
                <a:cs typeface="Tahoma" pitchFamily="34" charset="0"/>
              </a:rPr>
              <a:t>تو مدرسه از همه سخت تره؟</a:t>
            </a:r>
          </a:p>
          <a:p>
            <a:r>
              <a:rPr lang="ar-AE" dirty="0" smtClean="0">
                <a:latin typeface="Tahoma" pitchFamily="34" charset="0"/>
                <a:ea typeface="Tahoma" pitchFamily="34" charset="0"/>
                <a:cs typeface="Tahoma" pitchFamily="34" charset="0"/>
              </a:rPr>
              <a:t>دوست </a:t>
            </a:r>
            <a:r>
              <a:rPr lang="ar-AE" dirty="0">
                <a:latin typeface="Tahoma" pitchFamily="34" charset="0"/>
                <a:ea typeface="Tahoma" pitchFamily="34" charset="0"/>
                <a:cs typeface="Tahoma" pitchFamily="34" charset="0"/>
              </a:rPr>
              <a:t>داری مدرسه زودتر تموم شه؟ چرا؟ </a:t>
            </a:r>
          </a:p>
          <a:p>
            <a:r>
              <a:rPr lang="ar-AE" dirty="0" smtClean="0">
                <a:latin typeface="Tahoma" pitchFamily="34" charset="0"/>
                <a:ea typeface="Tahoma" pitchFamily="34" charset="0"/>
                <a:cs typeface="Tahoma" pitchFamily="34" charset="0"/>
              </a:rPr>
              <a:t>تو </a:t>
            </a:r>
            <a:r>
              <a:rPr lang="ar-AE" dirty="0">
                <a:latin typeface="Tahoma" pitchFamily="34" charset="0"/>
                <a:ea typeface="Tahoma" pitchFamily="34" charset="0"/>
                <a:cs typeface="Tahoma" pitchFamily="34" charset="0"/>
              </a:rPr>
              <a:t>کلاس کدوم شاگرد درست نقطه مقابل توئه؟ چرا؟ </a:t>
            </a:r>
          </a:p>
          <a:p>
            <a:r>
              <a:rPr lang="ar-AE" dirty="0" smtClean="0">
                <a:latin typeface="Tahoma" pitchFamily="34" charset="0"/>
                <a:ea typeface="Tahoma" pitchFamily="34" charset="0"/>
                <a:cs typeface="Tahoma" pitchFamily="34" charset="0"/>
              </a:rPr>
              <a:t>دوست </a:t>
            </a:r>
            <a:r>
              <a:rPr lang="ar-AE" dirty="0">
                <a:latin typeface="Tahoma" pitchFamily="34" charset="0"/>
                <a:ea typeface="Tahoma" pitchFamily="34" charset="0"/>
                <a:cs typeface="Tahoma" pitchFamily="34" charset="0"/>
              </a:rPr>
              <a:t>داری چه بازی یاد بگیری برای زنگهای تفریح؟ </a:t>
            </a:r>
          </a:p>
          <a:p>
            <a:r>
              <a:rPr lang="ar-AE" dirty="0" smtClean="0">
                <a:latin typeface="Tahoma" pitchFamily="34" charset="0"/>
                <a:ea typeface="Tahoma" pitchFamily="34" charset="0"/>
                <a:cs typeface="Tahoma" pitchFamily="34" charset="0"/>
              </a:rPr>
              <a:t>تو </a:t>
            </a:r>
            <a:r>
              <a:rPr lang="ar-AE" dirty="0">
                <a:latin typeface="Tahoma" pitchFamily="34" charset="0"/>
                <a:ea typeface="Tahoma" pitchFamily="34" charset="0"/>
                <a:cs typeface="Tahoma" pitchFamily="34" charset="0"/>
              </a:rPr>
              <a:t>کلاستون کسی هست که همش تو دردسر بیفته؟ کی؟ </a:t>
            </a:r>
          </a:p>
          <a:p>
            <a:r>
              <a:rPr lang="ar-AE" dirty="0" smtClean="0">
                <a:latin typeface="Tahoma" pitchFamily="34" charset="0"/>
                <a:ea typeface="Tahoma" pitchFamily="34" charset="0"/>
                <a:cs typeface="Tahoma" pitchFamily="34" charset="0"/>
              </a:rPr>
              <a:t>اگر </a:t>
            </a:r>
            <a:r>
              <a:rPr lang="ar-AE" dirty="0">
                <a:latin typeface="Tahoma" pitchFamily="34" charset="0"/>
                <a:ea typeface="Tahoma" pitchFamily="34" charset="0"/>
                <a:cs typeface="Tahoma" pitchFamily="34" charset="0"/>
              </a:rPr>
              <a:t>بیان تو مدرسه اتون هنرپیشه انتخاب کنن، فکر میکنی کی انتخاب میشه؟ چرا؟ </a:t>
            </a:r>
          </a:p>
        </p:txBody>
      </p:sp>
    </p:spTree>
    <p:extLst>
      <p:ext uri="{BB962C8B-B14F-4D97-AF65-F5344CB8AC3E}">
        <p14:creationId xmlns:p14="http://schemas.microsoft.com/office/powerpoint/2010/main" val="1056629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1307</TotalTime>
  <Words>4064</Words>
  <Application>Microsoft Office PowerPoint</Application>
  <PresentationFormat>On-screen Show (4:3)</PresentationFormat>
  <Paragraphs>468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Waveform</vt:lpstr>
      <vt:lpstr>   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سنگینی دنیا  کودکی می‌تواند بهترین دوران زندگی باشد؛ اما برای بسیاری از کودکان در سراسر دنیا بدترین دوران است.  کاری از توماس از ایتالیا </vt:lpstr>
      <vt:lpstr>PowerPoint Presentation</vt:lpstr>
      <vt:lpstr>بلوغ </vt:lpstr>
      <vt:lpstr>PowerPoint Presentation</vt:lpstr>
      <vt:lpstr>دانستنی های سودمند  </vt:lpstr>
      <vt:lpstr>PowerPoint Presentation</vt:lpstr>
      <vt:lpstr>دستگاه تناسلی زنانه</vt:lpstr>
      <vt:lpstr>PowerPoint Presentation</vt:lpstr>
      <vt:lpstr>PowerPoint Presentation</vt:lpstr>
      <vt:lpstr>نشانه ها از اغاز هفت سالگی تا 19 سالگی</vt:lpstr>
      <vt:lpstr>PowerPoint Presentation</vt:lpstr>
      <vt:lpstr>PowerPoint Presentation</vt:lpstr>
      <vt:lpstr>رادیولوژی مچ دست چپ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دستگاه زنانگی</vt:lpstr>
      <vt:lpstr>PowerPoint Presentation</vt:lpstr>
      <vt:lpstr>PowerPoint Presentation</vt:lpstr>
      <vt:lpstr>PowerPoint Presentation</vt:lpstr>
      <vt:lpstr>PowerPoint Presentation</vt:lpstr>
      <vt:lpstr> روش های پیشنهادی کاربردی برای گذران زمان با نوجوان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puberty</dc:title>
  <dc:creator>icc</dc:creator>
  <cp:lastModifiedBy>7</cp:lastModifiedBy>
  <cp:revision>125</cp:revision>
  <dcterms:created xsi:type="dcterms:W3CDTF">2014-12-07T09:12:56Z</dcterms:created>
  <dcterms:modified xsi:type="dcterms:W3CDTF">2015-11-27T16:13:22Z</dcterms:modified>
</cp:coreProperties>
</file>