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29"/>
  </p:notesMasterIdLst>
  <p:sldIdLst>
    <p:sldId id="256" r:id="rId2"/>
    <p:sldId id="258" r:id="rId3"/>
    <p:sldId id="259" r:id="rId4"/>
    <p:sldId id="279" r:id="rId5"/>
    <p:sldId id="280" r:id="rId6"/>
    <p:sldId id="281" r:id="rId7"/>
    <p:sldId id="282" r:id="rId8"/>
    <p:sldId id="265" r:id="rId9"/>
    <p:sldId id="283" r:id="rId10"/>
    <p:sldId id="285" r:id="rId11"/>
    <p:sldId id="266" r:id="rId12"/>
    <p:sldId id="267" r:id="rId13"/>
    <p:sldId id="287" r:id="rId14"/>
    <p:sldId id="288" r:id="rId15"/>
    <p:sldId id="293" r:id="rId16"/>
    <p:sldId id="294" r:id="rId17"/>
    <p:sldId id="296" r:id="rId18"/>
    <p:sldId id="302" r:id="rId19"/>
    <p:sldId id="298" r:id="rId20"/>
    <p:sldId id="297" r:id="rId21"/>
    <p:sldId id="299" r:id="rId22"/>
    <p:sldId id="300" r:id="rId23"/>
    <p:sldId id="303" r:id="rId24"/>
    <p:sldId id="304" r:id="rId25"/>
    <p:sldId id="290" r:id="rId26"/>
    <p:sldId id="270" r:id="rId27"/>
    <p:sldId id="271" r:id="rId28"/>
  </p:sldIdLst>
  <p:sldSz cx="9144000" cy="6858000" type="screen4x3"/>
  <p:notesSz cx="6858000" cy="9144000"/>
  <p:embeddedFontLst>
    <p:embeddedFont>
      <p:font typeface="Wingdings 2" panose="05020102010507070707" pitchFamily="18" charset="2"/>
      <p:regular r:id="rId30"/>
    </p:embeddedFont>
    <p:embeddedFont>
      <p:font typeface="B Homa" panose="020B0604020202020204" charset="-78"/>
      <p:regular r:id="rId31"/>
    </p:embeddedFont>
    <p:embeddedFont>
      <p:font typeface="B Nazanin" panose="020B0604020202020204" charset="-78"/>
      <p:regular r:id="rId32"/>
      <p:bold r:id="rId33"/>
    </p:embeddedFont>
    <p:embeddedFont>
      <p:font typeface="B Sina" panose="020B0604020202020204" charset="-78"/>
      <p:bold r:id="rId34"/>
    </p:embeddedFont>
    <p:embeddedFont>
      <p:font typeface="Century Schoolbook" panose="02040604050505020304" pitchFamily="18" charset="0"/>
      <p:regular r:id="rId35"/>
      <p:bold r:id="rId36"/>
      <p:italic r:id="rId37"/>
      <p:boldItalic r:id="rId38"/>
    </p:embeddedFont>
    <p:embeddedFont>
      <p:font typeface="Wingdings 3" panose="05040102010807070707" pitchFamily="18" charset="2"/>
      <p:regular r:id="rId39"/>
    </p:embeddedFont>
    <p:embeddedFont>
      <p:font typeface="B Mitra" panose="020B0604020202020204" charset="-78"/>
      <p:regular r:id="rId40"/>
      <p:bold r:id="rId41"/>
    </p:embeddedFont>
    <p:embeddedFont>
      <p:font typeface="Calibri" panose="020F0502020204030204" pitchFamily="34" charset="0"/>
      <p:regular r:id="rId42"/>
      <p:bold r:id="rId43"/>
      <p:italic r:id="rId44"/>
      <p:boldItalic r:id="rId4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59" autoAdjust="0"/>
  </p:normalViewPr>
  <p:slideViewPr>
    <p:cSldViewPr>
      <p:cViewPr varScale="1">
        <p:scale>
          <a:sx n="63" d="100"/>
          <a:sy n="63" d="100"/>
        </p:scale>
        <p:origin x="-15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42" Type="http://schemas.openxmlformats.org/officeDocument/2006/relationships/font" Target="fonts/font13.fntdata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font" Target="fonts/font9.fntdata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41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font" Target="fonts/font8.fntdata"/><Relationship Id="rId40" Type="http://schemas.openxmlformats.org/officeDocument/2006/relationships/font" Target="fonts/font11.fntdata"/><Relationship Id="rId45" Type="http://schemas.openxmlformats.org/officeDocument/2006/relationships/font" Target="fonts/font1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7.fntdata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4" Type="http://schemas.openxmlformats.org/officeDocument/2006/relationships/font" Target="fonts/font1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Relationship Id="rId43" Type="http://schemas.openxmlformats.org/officeDocument/2006/relationships/font" Target="fonts/font14.fntdata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DE714-B96B-442B-AEEB-A6D83EC5D75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64934-DA99-4A08-B586-32329678A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89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64934-DA99-4A08-B586-32329678AB2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33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64934-DA99-4A08-B586-32329678AB2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47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986AA3-7DCA-4F92-BBF6-43844B12011B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C22DBC-034E-4406-8462-98D189385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371600"/>
            <a:ext cx="6172200" cy="1894362"/>
          </a:xfrm>
        </p:spPr>
        <p:txBody>
          <a:bodyPr>
            <a:normAutofit/>
          </a:bodyPr>
          <a:lstStyle/>
          <a:p>
            <a:pPr algn="ctr" rtl="1"/>
            <a:r>
              <a:rPr lang="fa-IR" b="1" dirty="0" smtClean="0">
                <a:cs typeface="B Sina" pitchFamily="2" charset="-78"/>
              </a:rPr>
              <a:t>پایگاه داده </a:t>
            </a:r>
            <a:r>
              <a:rPr lang="en-US" b="1" dirty="0" smtClean="0">
                <a:cs typeface="B Sina" pitchFamily="2" charset="-78"/>
              </a:rPr>
              <a:t>My SQL</a:t>
            </a:r>
            <a:r>
              <a:rPr lang="fa-IR" b="1" dirty="0" smtClean="0">
                <a:cs typeface="B Sina" pitchFamily="2" charset="-78"/>
              </a:rPr>
              <a:t> </a:t>
            </a:r>
            <a:br>
              <a:rPr lang="fa-IR" b="1" dirty="0" smtClean="0">
                <a:cs typeface="B Sina" pitchFamily="2" charset="-78"/>
              </a:rPr>
            </a:br>
            <a:endParaRPr lang="en-US" dirty="0">
              <a:cs typeface="B Sin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810000"/>
            <a:ext cx="6172200" cy="1371600"/>
          </a:xfrm>
        </p:spPr>
        <p:txBody>
          <a:bodyPr>
            <a:noAutofit/>
          </a:bodyPr>
          <a:lstStyle/>
          <a:p>
            <a:r>
              <a:rPr lang="fa-IR" sz="2400" dirty="0" smtClean="0">
                <a:cs typeface="+mj-cs"/>
              </a:rPr>
              <a:t>استاد : جناب آقای دکتر زلف پور</a:t>
            </a:r>
            <a:endParaRPr lang="en-US" sz="2400" dirty="0" smtClean="0">
              <a:cs typeface="+mj-cs"/>
            </a:endParaRPr>
          </a:p>
          <a:p>
            <a:r>
              <a:rPr lang="fa-IR" sz="2400" dirty="0" smtClean="0">
                <a:cs typeface="+mj-cs"/>
              </a:rPr>
              <a:t>ارائه دهنده:</a:t>
            </a:r>
            <a:endParaRPr lang="en-US" sz="2400" dirty="0" smtClean="0">
              <a:cs typeface="+mj-cs"/>
            </a:endParaRPr>
          </a:p>
          <a:p>
            <a:r>
              <a:rPr lang="fa-IR" sz="2400" dirty="0" smtClean="0">
                <a:cs typeface="+mj-cs"/>
              </a:rPr>
              <a:t>اعظم </a:t>
            </a:r>
            <a:r>
              <a:rPr lang="fa-IR" sz="2400" dirty="0" smtClean="0">
                <a:cs typeface="+mj-cs"/>
              </a:rPr>
              <a:t>خیراندیش</a:t>
            </a:r>
          </a:p>
          <a:p>
            <a:endParaRPr lang="fa-IR" sz="2400" dirty="0" smtClean="0">
              <a:cs typeface="+mj-cs"/>
            </a:endParaRPr>
          </a:p>
          <a:p>
            <a:r>
              <a:rPr lang="fa-IR" sz="2400" dirty="0" smtClean="0">
                <a:cs typeface="+mj-cs"/>
              </a:rPr>
              <a:t>بهار 93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457200"/>
            <a:ext cx="8229600" cy="5715000"/>
          </a:xfrm>
        </p:spPr>
        <p:txBody>
          <a:bodyPr>
            <a:normAutofit/>
          </a:bodyPr>
          <a:lstStyle/>
          <a:p>
            <a:pPr algn="r" rtl="1" eaLnBrk="1" hangingPunct="1">
              <a:buFont typeface="Wingdings 3" pitchFamily="18" charset="2"/>
              <a:buNone/>
            </a:pPr>
            <a:r>
              <a:rPr lang="fa-IR" sz="4000" b="1" dirty="0" smtClean="0">
                <a:solidFill>
                  <a:schemeClr val="tx2"/>
                </a:solidFill>
                <a:cs typeface="B Mitra" pitchFamily="2" charset="-78"/>
              </a:rPr>
              <a:t>دستور </a:t>
            </a:r>
            <a:r>
              <a:rPr lang="en-US" sz="4000" b="1" dirty="0" smtClean="0">
                <a:solidFill>
                  <a:schemeClr val="tx2"/>
                </a:solidFill>
                <a:cs typeface="B Mitra" pitchFamily="2" charset="-78"/>
              </a:rPr>
              <a:t>Insert</a:t>
            </a:r>
            <a:r>
              <a:rPr lang="fa-IR" sz="4000" b="1" dirty="0" smtClean="0">
                <a:solidFill>
                  <a:schemeClr val="tx2"/>
                </a:solidFill>
                <a:cs typeface="B Mitra" pitchFamily="2" charset="-78"/>
              </a:rPr>
              <a:t> :</a:t>
            </a:r>
            <a:endParaRPr lang="en-US" sz="4000" b="1" dirty="0" smtClean="0">
              <a:solidFill>
                <a:schemeClr val="tx2"/>
              </a:solidFill>
              <a:cs typeface="B Mitra" pitchFamily="2" charset="-78"/>
            </a:endParaRPr>
          </a:p>
          <a:p>
            <a:pPr algn="r" rtl="1" eaLnBrk="1" hangingPunct="1">
              <a:buFont typeface="Wingdings 3" pitchFamily="18" charset="2"/>
              <a:buNone/>
            </a:pPr>
            <a:endParaRPr lang="fa-IR" sz="2800" b="1" dirty="0" smtClean="0">
              <a:solidFill>
                <a:srgbClr val="002060"/>
              </a:solidFill>
              <a:cs typeface="B Mitra" pitchFamily="2" charset="-78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dirty="0" smtClean="0">
                <a:cs typeface="B Mitra" pitchFamily="2" charset="-78"/>
              </a:rPr>
              <a:t>برای اضافه کردن یک رکورد به جدول استفاده می شود 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C00000"/>
                </a:solidFill>
                <a:cs typeface="B Mitra" pitchFamily="2" charset="-78"/>
              </a:rPr>
              <a:t>Insert into </a:t>
            </a:r>
            <a:r>
              <a:rPr lang="fa-IR" dirty="0" smtClean="0">
                <a:solidFill>
                  <a:srgbClr val="C00000"/>
                </a:solidFill>
                <a:cs typeface="B Mitra" pitchFamily="2" charset="-78"/>
              </a:rPr>
              <a:t>نام جدول </a:t>
            </a:r>
            <a:r>
              <a:rPr lang="en-US" dirty="0" smtClean="0">
                <a:solidFill>
                  <a:srgbClr val="C00000"/>
                </a:solidFill>
                <a:cs typeface="B Mitra" pitchFamily="2" charset="-78"/>
              </a:rPr>
              <a:t> ( </a:t>
            </a:r>
            <a:r>
              <a:rPr lang="fa-IR" dirty="0" smtClean="0">
                <a:solidFill>
                  <a:srgbClr val="C00000"/>
                </a:solidFill>
                <a:cs typeface="B Mitra" pitchFamily="2" charset="-78"/>
              </a:rPr>
              <a:t>... و فیلد 2 و فیلد 1</a:t>
            </a:r>
            <a:r>
              <a:rPr lang="en-US" dirty="0" smtClean="0">
                <a:solidFill>
                  <a:srgbClr val="C00000"/>
                </a:solidFill>
                <a:cs typeface="B Mitra" pitchFamily="2" charset="-78"/>
              </a:rPr>
              <a:t> ) </a:t>
            </a:r>
            <a:endParaRPr lang="fa-IR" dirty="0" smtClean="0">
              <a:solidFill>
                <a:srgbClr val="C00000"/>
              </a:solidFill>
              <a:cs typeface="B Mitr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C00000"/>
                </a:solidFill>
                <a:cs typeface="B Mitra" pitchFamily="2" charset="-78"/>
              </a:rPr>
              <a:t>      values</a:t>
            </a:r>
            <a:r>
              <a:rPr lang="fa-IR" dirty="0" smtClean="0">
                <a:solidFill>
                  <a:srgbClr val="C00000"/>
                </a:solidFill>
                <a:cs typeface="B Mitra" pitchFamily="2" charset="-78"/>
              </a:rPr>
              <a:t> ( ... و مقدار 2 و مقدار 1 ) </a:t>
            </a:r>
            <a:endParaRPr lang="en-US" dirty="0" smtClean="0">
              <a:solidFill>
                <a:srgbClr val="C00000"/>
              </a:solidFill>
              <a:cs typeface="B Mitra" pitchFamily="2" charset="-78"/>
            </a:endParaRPr>
          </a:p>
          <a:p>
            <a:pPr rtl="1" eaLnBrk="1" hangingPunct="1">
              <a:buFont typeface="Wingdings" pitchFamily="2" charset="2"/>
              <a:buNone/>
            </a:pPr>
            <a:endParaRPr lang="fa-IR" dirty="0" smtClean="0">
              <a:cs typeface="B Mitra" pitchFamily="2" charset="-78"/>
            </a:endParaRPr>
          </a:p>
          <a:p>
            <a:pPr algn="r" rtl="1" eaLnBrk="1" hangingPunct="1"/>
            <a:r>
              <a:rPr lang="fa-IR" dirty="0" smtClean="0">
                <a:cs typeface="B Mitra" pitchFamily="2" charset="-78"/>
              </a:rPr>
              <a:t>مقادیر باید به همان ترتیبی باشند که ستونهای جدولمان قرار گرفته اند.</a:t>
            </a:r>
          </a:p>
          <a:p>
            <a:pPr algn="r" rtl="1" eaLnBrk="1" hangingPunct="1"/>
            <a:r>
              <a:rPr lang="fa-IR" dirty="0" smtClean="0">
                <a:cs typeface="B Mitra" pitchFamily="2" charset="-78"/>
              </a:rPr>
              <a:t>می توانیم به صورت انتخابی برای ستونها مقدار وارد می کنیم </a:t>
            </a:r>
          </a:p>
          <a:p>
            <a:pPr rtl="1"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Ex) insert into students ( </a:t>
            </a:r>
            <a:r>
              <a:rPr lang="en-US" dirty="0" err="1" smtClean="0">
                <a:cs typeface="B Mitra" pitchFamily="2" charset="-78"/>
              </a:rPr>
              <a:t>st_name</a:t>
            </a:r>
            <a:r>
              <a:rPr lang="en-US" dirty="0" smtClean="0">
                <a:cs typeface="B Mitra" pitchFamily="2" charset="-78"/>
              </a:rPr>
              <a:t>, </a:t>
            </a:r>
            <a:r>
              <a:rPr lang="en-US" dirty="0" err="1" smtClean="0">
                <a:cs typeface="B Mitra" pitchFamily="2" charset="-78"/>
              </a:rPr>
              <a:t>st_family</a:t>
            </a:r>
            <a:r>
              <a:rPr lang="en-US" dirty="0" smtClean="0">
                <a:cs typeface="B Mitra" pitchFamily="2" charset="-78"/>
              </a:rPr>
              <a:t>)</a:t>
            </a:r>
          </a:p>
          <a:p>
            <a:pPr rtl="1"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Values ( ‘ </a:t>
            </a:r>
            <a:r>
              <a:rPr lang="en-US" dirty="0" err="1" smtClean="0">
                <a:cs typeface="B Mitra" pitchFamily="2" charset="-78"/>
              </a:rPr>
              <a:t>sara</a:t>
            </a:r>
            <a:r>
              <a:rPr lang="en-US" dirty="0" smtClean="0">
                <a:cs typeface="B Mitra" pitchFamily="2" charset="-78"/>
              </a:rPr>
              <a:t>’ , ‘ </a:t>
            </a:r>
            <a:r>
              <a:rPr lang="en-US" dirty="0" err="1" smtClean="0">
                <a:cs typeface="B Mitra" pitchFamily="2" charset="-78"/>
              </a:rPr>
              <a:t>hoseini</a:t>
            </a:r>
            <a:r>
              <a:rPr lang="en-US" dirty="0" smtClean="0">
                <a:cs typeface="B Mitra" pitchFamily="2" charset="-78"/>
              </a:rPr>
              <a:t>’) ;   </a:t>
            </a:r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846EFC6-4CA1-4EC8-8FFA-0812F3AC41FF}" type="slidenum">
              <a:rPr lang="fa-IR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  <a:cs typeface="B Mitra" pitchFamily="2" charset="-78"/>
              </a:rPr>
              <a:t> select…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r" rtl="1" eaLnBrk="1" hangingPunct="1"/>
            <a:r>
              <a:rPr lang="fa-IR" dirty="0" smtClean="0">
                <a:cs typeface="B Nazanin" pitchFamily="2" charset="-78"/>
              </a:rPr>
              <a:t>برای انتخاب و استخراج اطلاعات مورد نظر از یک یا چند جدول</a:t>
            </a:r>
            <a:endParaRPr lang="en-US" dirty="0" smtClean="0">
              <a:cs typeface="B Nazanin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B Nazanin" pitchFamily="2" charset="-78"/>
              </a:rPr>
              <a:t>Select  * </a:t>
            </a:r>
            <a:r>
              <a:rPr lang="fa-IR" dirty="0" smtClean="0">
                <a:cs typeface="B Nazanin" pitchFamily="2" charset="-78"/>
              </a:rPr>
              <a:t>|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نام ستون یا ستون ها</a:t>
            </a:r>
            <a:r>
              <a:rPr lang="en-US" dirty="0" smtClean="0">
                <a:cs typeface="B Nazanin" pitchFamily="2" charset="-78"/>
              </a:rPr>
              <a:t> as </a:t>
            </a:r>
            <a:r>
              <a:rPr lang="fa-IR" dirty="0" smtClean="0">
                <a:cs typeface="B Nazanin" pitchFamily="2" charset="-78"/>
              </a:rPr>
              <a:t>عنوان</a:t>
            </a:r>
            <a:endParaRPr lang="en-US" dirty="0" smtClean="0">
              <a:cs typeface="B Nazanin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B Nazanin" pitchFamily="2" charset="-78"/>
              </a:rPr>
              <a:t>     From </a:t>
            </a:r>
            <a:r>
              <a:rPr lang="fa-IR" dirty="0" smtClean="0">
                <a:cs typeface="B Nazanin" pitchFamily="2" charset="-78"/>
              </a:rPr>
              <a:t>نام جدول</a:t>
            </a:r>
            <a:endParaRPr lang="en-US" dirty="0" smtClean="0">
              <a:cs typeface="B Nazanin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B Nazanin" pitchFamily="2" charset="-78"/>
              </a:rPr>
              <a:t>         [Where  </a:t>
            </a:r>
            <a:r>
              <a:rPr lang="fa-IR" dirty="0" smtClean="0">
                <a:cs typeface="B Nazanin" pitchFamily="2" charset="-78"/>
              </a:rPr>
              <a:t>شرایط</a:t>
            </a:r>
            <a:r>
              <a:rPr lang="en-US" dirty="0" smtClean="0">
                <a:cs typeface="B Nazanin" pitchFamily="2" charset="-78"/>
              </a:rPr>
              <a:t>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B Nazanin" pitchFamily="2" charset="-78"/>
              </a:rPr>
              <a:t>       Order by </a:t>
            </a:r>
            <a:r>
              <a:rPr lang="fa-IR" dirty="0" smtClean="0">
                <a:cs typeface="B Nazanin" pitchFamily="2" charset="-78"/>
              </a:rPr>
              <a:t>نام ستون مورد نظر</a:t>
            </a:r>
            <a:r>
              <a:rPr lang="en-US" dirty="0" smtClean="0">
                <a:cs typeface="B Nazanin" pitchFamily="2" charset="-78"/>
              </a:rPr>
              <a:t> [DESC | ASC] ;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واژه </a:t>
            </a:r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Distinct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: برای عدم نمایش موارد تکراری در خروجی </a:t>
            </a:r>
            <a:endParaRPr lang="en-US" dirty="0" smtClean="0">
              <a:cs typeface="B Nazanin" pitchFamily="2" charset="-78"/>
            </a:endParaRPr>
          </a:p>
          <a:p>
            <a:pPr algn="l"/>
            <a:r>
              <a:rPr lang="en-US" dirty="0" smtClean="0">
                <a:cs typeface="B Nazanin" pitchFamily="2" charset="-78"/>
              </a:rPr>
              <a:t>Ex) Select distinct </a:t>
            </a:r>
            <a:r>
              <a:rPr lang="en-US" dirty="0" err="1" smtClean="0">
                <a:cs typeface="B Nazanin" pitchFamily="2" charset="-78"/>
              </a:rPr>
              <a:t>st_family</a:t>
            </a:r>
            <a:r>
              <a:rPr lang="en-US" dirty="0" smtClean="0">
                <a:cs typeface="B Nazanin" pitchFamily="2" charset="-78"/>
              </a:rPr>
              <a:t> from students;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76405BB-15B8-488E-95C0-555347206BCC}" type="slidenum">
              <a:rPr lang="fa-IR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  <a:cs typeface="B Mitra" pitchFamily="2" charset="-78"/>
              </a:rPr>
              <a:t> select…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19200"/>
            <a:ext cx="8305800" cy="5029200"/>
          </a:xfrm>
        </p:spPr>
        <p:txBody>
          <a:bodyPr>
            <a:normAutofit/>
          </a:bodyPr>
          <a:lstStyle/>
          <a:p>
            <a:pPr algn="just" rtl="1"/>
            <a:r>
              <a:rPr lang="fa-IR" dirty="0" smtClean="0">
                <a:cs typeface="B Mitra" pitchFamily="2" charset="-78"/>
              </a:rPr>
              <a:t>درقسمت </a:t>
            </a:r>
            <a:r>
              <a:rPr lang="en-US" dirty="0" smtClean="0">
                <a:cs typeface="B Mitra" pitchFamily="2" charset="-78"/>
              </a:rPr>
              <a:t>Where</a:t>
            </a:r>
            <a:r>
              <a:rPr lang="fa-IR" dirty="0" smtClean="0">
                <a:cs typeface="B Mitra" pitchFamily="2" charset="-78"/>
              </a:rPr>
              <a:t> می توان</a:t>
            </a:r>
            <a:r>
              <a:rPr lang="en-US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کلیه عملگرهای مقایسه ای مانند کوچکتر ، بزرگتر، و کلیه عملگرهای بولین را بکار برد</a:t>
            </a:r>
            <a:r>
              <a:rPr lang="en-US" dirty="0" smtClean="0">
                <a:cs typeface="B Mitra" pitchFamily="2" charset="-78"/>
              </a:rPr>
              <a:t>.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عملگرهای مقایسه ای نظیر </a:t>
            </a:r>
            <a:r>
              <a:rPr lang="en-US" dirty="0" smtClean="0">
                <a:cs typeface="B Mitra" pitchFamily="2" charset="-78"/>
              </a:rPr>
              <a:t>=, != , &gt;= , &lt;=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عملگرهای منطقی </a:t>
            </a:r>
            <a:r>
              <a:rPr lang="en-US" dirty="0" smtClean="0">
                <a:cs typeface="B Mitra" pitchFamily="2" charset="-78"/>
              </a:rPr>
              <a:t>and , or , not</a:t>
            </a:r>
            <a:endParaRPr lang="fa-IR" dirty="0" smtClean="0">
              <a:cs typeface="B Mitra" pitchFamily="2" charset="-78"/>
            </a:endParaRPr>
          </a:p>
          <a:p>
            <a:pPr rtl="1" eaLnBrk="1" hangingPunct="1">
              <a:buFont typeface="Wingdings 3" pitchFamily="18" charset="2"/>
              <a:buNone/>
            </a:pPr>
            <a:r>
              <a:rPr lang="fa-IR" dirty="0" smtClean="0">
                <a:cs typeface="B Mitra" pitchFamily="2" charset="-78"/>
              </a:rPr>
              <a:t>مقدار 2 </a:t>
            </a:r>
            <a:r>
              <a:rPr lang="en-US" dirty="0" smtClean="0">
                <a:cs typeface="B Mitra" pitchFamily="2" charset="-78"/>
              </a:rPr>
              <a:t>and</a:t>
            </a:r>
            <a:r>
              <a:rPr lang="fa-IR" dirty="0" smtClean="0">
                <a:cs typeface="B Mitra" pitchFamily="2" charset="-78"/>
              </a:rPr>
              <a:t> مقدار 1 </a:t>
            </a:r>
            <a:r>
              <a:rPr lang="en-US" dirty="0" smtClean="0">
                <a:cs typeface="B Mitra" pitchFamily="2" charset="-78"/>
              </a:rPr>
              <a:t>between</a:t>
            </a:r>
            <a:r>
              <a:rPr lang="fa-IR" dirty="0" smtClean="0">
                <a:cs typeface="B Mitra" pitchFamily="2" charset="-78"/>
              </a:rPr>
              <a:t> نام یک فیلد </a:t>
            </a:r>
            <a:endParaRPr lang="en-US" dirty="0" smtClean="0">
              <a:cs typeface="B Mitra" pitchFamily="2" charset="-78"/>
            </a:endParaRPr>
          </a:p>
          <a:p>
            <a:pPr rtl="1" eaLnBrk="1" hangingPunct="1">
              <a:buFont typeface="Wingdings 3" pitchFamily="18" charset="2"/>
              <a:buNone/>
            </a:pPr>
            <a:r>
              <a:rPr lang="fa-IR" dirty="0" smtClean="0">
                <a:cs typeface="B Mitra" pitchFamily="2" charset="-78"/>
              </a:rPr>
              <a:t>( مقدار </a:t>
            </a:r>
            <a:r>
              <a:rPr lang="en-US" dirty="0" smtClean="0">
                <a:cs typeface="B Mitra" pitchFamily="2" charset="-78"/>
              </a:rPr>
              <a:t>n</a:t>
            </a:r>
            <a:r>
              <a:rPr lang="fa-IR" dirty="0" smtClean="0">
                <a:cs typeface="B Mitra" pitchFamily="2" charset="-78"/>
              </a:rPr>
              <a:t>و ... و... و مقدار 2 و مقدار 1 )</a:t>
            </a:r>
            <a:r>
              <a:rPr lang="en-US" dirty="0" smtClean="0">
                <a:cs typeface="B Mitra" pitchFamily="2" charset="-78"/>
              </a:rPr>
              <a:t>   in  </a:t>
            </a:r>
            <a:r>
              <a:rPr lang="fa-IR" dirty="0" smtClean="0">
                <a:cs typeface="B Mitra" pitchFamily="2" charset="-78"/>
              </a:rPr>
              <a:t> نام یک فیلد </a:t>
            </a:r>
            <a:endParaRPr lang="en-US" dirty="0" smtClean="0">
              <a:cs typeface="B Mitra" pitchFamily="2" charset="-78"/>
            </a:endParaRPr>
          </a:p>
          <a:p>
            <a:pPr rtl="1" eaLnBrk="1" hangingPunct="1">
              <a:buFont typeface="Wingdings 3" pitchFamily="18" charset="2"/>
              <a:buNone/>
            </a:pPr>
            <a:r>
              <a:rPr lang="en-US" dirty="0" smtClean="0">
                <a:cs typeface="B Mitra" pitchFamily="2" charset="-78"/>
              </a:rPr>
              <a:t>is null 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en-US" dirty="0" smtClean="0">
                <a:cs typeface="B Mitra" pitchFamily="2" charset="-78"/>
              </a:rPr>
              <a:t>  </a:t>
            </a:r>
            <a:r>
              <a:rPr lang="fa-IR" dirty="0" smtClean="0">
                <a:cs typeface="B Mitra" pitchFamily="2" charset="-78"/>
              </a:rPr>
              <a:t>نام یک فیلد </a:t>
            </a:r>
            <a:endParaRPr lang="en-US" dirty="0" smtClean="0">
              <a:cs typeface="B Mitra" pitchFamily="2" charset="-78"/>
            </a:endParaRPr>
          </a:p>
          <a:p>
            <a:pPr rtl="1" eaLnBrk="1" hangingPunct="1">
              <a:buFont typeface="Wingdings 3" pitchFamily="18" charset="2"/>
              <a:buNone/>
            </a:pPr>
            <a:r>
              <a:rPr lang="fa-IR" dirty="0" smtClean="0">
                <a:cs typeface="B Mitra" pitchFamily="2" charset="-78"/>
              </a:rPr>
              <a:t>کاراکتر % یا مجموعه ای از کاراکترها</a:t>
            </a:r>
            <a:r>
              <a:rPr lang="en-US" dirty="0" smtClean="0">
                <a:cs typeface="B Mitra" pitchFamily="2" charset="-78"/>
              </a:rPr>
              <a:t>   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en-US" dirty="0" smtClean="0">
                <a:cs typeface="B Mitra" pitchFamily="2" charset="-78"/>
              </a:rPr>
              <a:t>like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en-US" dirty="0" smtClean="0">
                <a:cs typeface="B Mitra" pitchFamily="2" charset="-78"/>
              </a:rPr>
              <a:t>   </a:t>
            </a:r>
            <a:r>
              <a:rPr lang="fa-IR" dirty="0" smtClean="0">
                <a:cs typeface="B Mitra" pitchFamily="2" charset="-78"/>
              </a:rPr>
              <a:t>نام یک فیلد رشته ای </a:t>
            </a:r>
          </a:p>
          <a:p>
            <a:pPr rtl="1" eaLnBrk="1" hangingPunct="1">
              <a:buFont typeface="Wingdings 3" pitchFamily="18" charset="2"/>
              <a:buNone/>
            </a:pPr>
            <a:endParaRPr lang="en-US" dirty="0" smtClean="0">
              <a:cs typeface="B Mitra" pitchFamily="2" charset="-78"/>
            </a:endParaRPr>
          </a:p>
          <a:p>
            <a:pPr algn="r" rtl="1"/>
            <a:r>
              <a:rPr lang="en-US" dirty="0" smtClean="0">
                <a:cs typeface="B Mitra" pitchFamily="2" charset="-78"/>
              </a:rPr>
              <a:t>% </a:t>
            </a:r>
            <a:r>
              <a:rPr lang="fa-IR" dirty="0" smtClean="0">
                <a:cs typeface="B Mitra" pitchFamily="2" charset="-78"/>
              </a:rPr>
              <a:t> به معنای هر چند کاراکتر یا حرف دلخواه ، علامت – نمایانگر یک کاراکتر دلخواه</a:t>
            </a:r>
            <a:endParaRPr lang="en-US" dirty="0" smtClean="0">
              <a:cs typeface="B Mitra" pitchFamily="2" charset="-7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B4DB0D7-E08C-4651-BC8B-19F1A8F7CCBE}" type="slidenum">
              <a:rPr lang="fa-IR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dirty="0" smtClean="0">
                <a:cs typeface="B Mitra" pitchFamily="2" charset="-78"/>
              </a:rPr>
              <a:t>دستور </a:t>
            </a:r>
            <a:r>
              <a:rPr lang="en-US" dirty="0" smtClean="0">
                <a:cs typeface="B Mitra" pitchFamily="2" charset="-78"/>
              </a:rPr>
              <a:t>update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en-US" dirty="0" smtClean="0">
                <a:cs typeface="B Mitra" pitchFamily="2" charset="-78"/>
              </a:rPr>
              <a:t>: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764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r" rtl="1" eaLnBrk="1" hangingPunct="1"/>
            <a:r>
              <a:rPr lang="fa-IR" dirty="0" smtClean="0">
                <a:cs typeface="B Mitra" pitchFamily="2" charset="-78"/>
              </a:rPr>
              <a:t>برای تغییر محتوای فیلدهای یک</a:t>
            </a:r>
            <a:r>
              <a:rPr lang="en-US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 یا چند رکورد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C00000"/>
                </a:solidFill>
                <a:cs typeface="B Mitra" pitchFamily="2" charset="-78"/>
              </a:rPr>
              <a:t>update </a:t>
            </a:r>
            <a:r>
              <a:rPr lang="fa-IR" dirty="0" smtClean="0">
                <a:solidFill>
                  <a:srgbClr val="C00000"/>
                </a:solidFill>
                <a:cs typeface="B Mitra" pitchFamily="2" charset="-78"/>
              </a:rPr>
              <a:t>نام جدول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C00000"/>
                </a:solidFill>
                <a:cs typeface="B Mitra" pitchFamily="2" charset="-78"/>
              </a:rPr>
              <a:t>set </a:t>
            </a:r>
            <a:r>
              <a:rPr lang="fa-IR" dirty="0" smtClean="0">
                <a:solidFill>
                  <a:srgbClr val="C00000"/>
                </a:solidFill>
                <a:cs typeface="B Mitra" pitchFamily="2" charset="-78"/>
              </a:rPr>
              <a:t>مقدار2 = نام ستون 2    ، مقدار 1= نام ستون1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C00000"/>
                </a:solidFill>
                <a:cs typeface="B Mitra" pitchFamily="2" charset="-78"/>
              </a:rPr>
              <a:t>where </a:t>
            </a:r>
            <a:r>
              <a:rPr lang="fa-IR" dirty="0" smtClean="0">
                <a:solidFill>
                  <a:srgbClr val="C00000"/>
                </a:solidFill>
                <a:cs typeface="B Mitra" pitchFamily="2" charset="-78"/>
              </a:rPr>
              <a:t>  شرط ها</a:t>
            </a:r>
            <a:r>
              <a:rPr lang="en-US" dirty="0" smtClean="0">
                <a:solidFill>
                  <a:srgbClr val="C00000"/>
                </a:solidFill>
                <a:cs typeface="B Mitra" pitchFamily="2" charset="-78"/>
              </a:rPr>
              <a:t>;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مثال : نام دانش آموزانی که اسم آنها علی است را به رضا تغییر دهید . </a:t>
            </a:r>
            <a:endParaRPr lang="en-US" dirty="0" smtClean="0">
              <a:cs typeface="B Mitr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Ex) update students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Set </a:t>
            </a:r>
            <a:r>
              <a:rPr lang="en-US" dirty="0" err="1" smtClean="0">
                <a:cs typeface="B Mitra" pitchFamily="2" charset="-78"/>
              </a:rPr>
              <a:t>st_name</a:t>
            </a:r>
            <a:r>
              <a:rPr lang="en-US" dirty="0" smtClean="0">
                <a:cs typeface="B Mitra" pitchFamily="2" charset="-78"/>
              </a:rPr>
              <a:t>=“</a:t>
            </a:r>
            <a:r>
              <a:rPr lang="en-US" dirty="0" err="1" smtClean="0">
                <a:cs typeface="B Mitra" pitchFamily="2" charset="-78"/>
              </a:rPr>
              <a:t>reza</a:t>
            </a:r>
            <a:r>
              <a:rPr lang="en-US" dirty="0" smtClean="0">
                <a:cs typeface="B Mitra" pitchFamily="2" charset="-78"/>
              </a:rPr>
              <a:t>”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 where </a:t>
            </a:r>
            <a:r>
              <a:rPr lang="en-US" dirty="0" err="1" smtClean="0">
                <a:cs typeface="B Mitra" pitchFamily="2" charset="-78"/>
              </a:rPr>
              <a:t>st_name</a:t>
            </a:r>
            <a:r>
              <a:rPr lang="en-US" dirty="0" smtClean="0">
                <a:cs typeface="B Mitra" pitchFamily="2" charset="-78"/>
              </a:rPr>
              <a:t> = “</a:t>
            </a:r>
            <a:r>
              <a:rPr lang="en-US" dirty="0" err="1" smtClean="0">
                <a:cs typeface="B Mitra" pitchFamily="2" charset="-78"/>
              </a:rPr>
              <a:t>ali</a:t>
            </a:r>
            <a:r>
              <a:rPr lang="en-US" dirty="0" smtClean="0">
                <a:cs typeface="B Mitra" pitchFamily="2" charset="-78"/>
              </a:rPr>
              <a:t>” ; </a:t>
            </a:r>
            <a:endParaRPr lang="fa-IR" dirty="0" smtClean="0">
              <a:cs typeface="B Mitra" pitchFamily="2" charset="-78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dirty="0" smtClean="0">
                <a:cs typeface="B Mitra" pitchFamily="2" charset="-78"/>
              </a:rPr>
              <a:t>مثال : نام دانش آموزی که شماره دانش آموزی او 1 می باشد را به مینا تغییر نام دهید. 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Ex) update students 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Set </a:t>
            </a:r>
            <a:r>
              <a:rPr lang="en-US" dirty="0" err="1" smtClean="0">
                <a:cs typeface="B Mitra" pitchFamily="2" charset="-78"/>
              </a:rPr>
              <a:t>st_name</a:t>
            </a:r>
            <a:r>
              <a:rPr lang="en-US" dirty="0" smtClean="0">
                <a:cs typeface="B Mitra" pitchFamily="2" charset="-78"/>
              </a:rPr>
              <a:t>= “ mina” 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Where </a:t>
            </a:r>
            <a:r>
              <a:rPr lang="en-US" dirty="0" err="1" smtClean="0">
                <a:cs typeface="B Mitra" pitchFamily="2" charset="-78"/>
              </a:rPr>
              <a:t>st_id</a:t>
            </a:r>
            <a:r>
              <a:rPr lang="en-US" dirty="0" smtClean="0">
                <a:cs typeface="B Mitra" pitchFamily="2" charset="-78"/>
              </a:rPr>
              <a:t>=1; 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A236550-708E-4BEC-AB6C-B2388EAB4F20}" type="slidenum">
              <a:rPr lang="fa-IR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002060"/>
                </a:solidFill>
                <a:cs typeface="B Mitra" pitchFamily="2" charset="-78"/>
              </a:rPr>
              <a:t>دستور </a:t>
            </a:r>
            <a:r>
              <a:rPr lang="en-US" dirty="0" smtClean="0">
                <a:solidFill>
                  <a:srgbClr val="002060"/>
                </a:solidFill>
                <a:cs typeface="B Mitra" pitchFamily="2" charset="-78"/>
              </a:rPr>
              <a:t>delete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r" rtl="1" eaLnBrk="1" hangingPunct="1"/>
            <a:r>
              <a:rPr lang="fa-IR" dirty="0" smtClean="0">
                <a:cs typeface="B Mitra" pitchFamily="2" charset="-78"/>
              </a:rPr>
              <a:t>یک یا چند رکورد را از جدول حذف می کند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delete From </a:t>
            </a:r>
            <a:r>
              <a:rPr lang="fa-IR" dirty="0" smtClean="0">
                <a:cs typeface="B Mitra" pitchFamily="2" charset="-78"/>
              </a:rPr>
              <a:t>نام جدول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B Mitra" pitchFamily="2" charset="-78"/>
              </a:rPr>
              <a:t>       </a:t>
            </a:r>
            <a:r>
              <a:rPr lang="en-US" dirty="0" smtClean="0">
                <a:cs typeface="B Mitra" pitchFamily="2" charset="-78"/>
              </a:rPr>
              <a:t>where </a:t>
            </a:r>
            <a:r>
              <a:rPr lang="fa-IR" dirty="0" smtClean="0">
                <a:cs typeface="B Mitra" pitchFamily="2" charset="-78"/>
              </a:rPr>
              <a:t>شرط ها</a:t>
            </a:r>
            <a:r>
              <a:rPr lang="en-US" smtClean="0">
                <a:cs typeface="B Mitra" pitchFamily="2" charset="-78"/>
              </a:rPr>
              <a:t>;</a:t>
            </a:r>
            <a:endParaRPr lang="fa-IR" dirty="0" smtClean="0">
              <a:cs typeface="B Mitr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fa-IR" dirty="0" smtClean="0">
              <a:cs typeface="B Mitra" pitchFamily="2" charset="-78"/>
            </a:endParaRPr>
          </a:p>
          <a:p>
            <a:pPr rtl="1"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;</a:t>
            </a:r>
            <a:r>
              <a:rPr lang="fa-IR" dirty="0" smtClean="0">
                <a:cs typeface="B Mitra" pitchFamily="2" charset="-78"/>
              </a:rPr>
              <a:t>نام جدول</a:t>
            </a:r>
            <a:r>
              <a:rPr lang="en-US" dirty="0" smtClean="0">
                <a:cs typeface="B Mitra" pitchFamily="2" charset="-78"/>
              </a:rPr>
              <a:t> From   </a:t>
            </a:r>
            <a:r>
              <a:rPr lang="fa-IR" dirty="0" smtClean="0"/>
              <a:t> </a:t>
            </a:r>
            <a:r>
              <a:rPr lang="en-US" dirty="0" smtClean="0">
                <a:cs typeface="Arial" charset="0"/>
              </a:rPr>
              <a:t>delete </a:t>
            </a:r>
            <a:endParaRPr lang="fa-IR" dirty="0" smtClean="0"/>
          </a:p>
          <a:p>
            <a:pPr algn="r" eaLnBrk="1" hangingPunct="1">
              <a:buFont typeface="Wingdings" pitchFamily="2" charset="2"/>
              <a:buNone/>
            </a:pPr>
            <a:r>
              <a:rPr lang="fa-IR" dirty="0" smtClean="0">
                <a:cs typeface="B Mitra" pitchFamily="2" charset="-78"/>
              </a:rPr>
              <a:t>کلیه محتویات جدول را پاک می کند</a:t>
            </a:r>
            <a:endParaRPr lang="en-US" dirty="0" smtClean="0">
              <a:cs typeface="Arial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A5362BA-E0B3-4169-8EDC-ECD7D6C23E1E}" type="slidenum">
              <a:rPr lang="fa-IR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Homa" pitchFamily="2" charset="-78"/>
              </a:rPr>
              <a:t>پیوند جدول ها : </a:t>
            </a:r>
            <a:endParaRPr lang="en-US" dirty="0">
              <a:cs typeface="B Hom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 rtl="1"/>
            <a:r>
              <a:rPr lang="fa-IR" dirty="0" smtClean="0">
                <a:cs typeface="B Nazanin" pitchFamily="2" charset="-78"/>
              </a:rPr>
              <a:t>برای تلفیق اطلاعات جدول ها و چاپ اطلاعات مرتبط در بیش از یک جدول </a:t>
            </a:r>
          </a:p>
          <a:p>
            <a:pPr algn="just" rtl="1"/>
            <a:r>
              <a:rPr lang="fa-IR" dirty="0" smtClean="0">
                <a:solidFill>
                  <a:schemeClr val="tx2"/>
                </a:solidFill>
                <a:cs typeface="B Nazanin" pitchFamily="2" charset="-78"/>
              </a:rPr>
              <a:t>کلید اصلی: </a:t>
            </a:r>
            <a:r>
              <a:rPr lang="fa-IR" dirty="0" smtClean="0">
                <a:cs typeface="B Nazanin" pitchFamily="2" charset="-78"/>
              </a:rPr>
              <a:t>فیلد کلید اصلی که در یک جدول، فیلدی است که برای هر سطر منحصر به فرد و غیر تکراری باشد. </a:t>
            </a:r>
          </a:p>
          <a:p>
            <a:pPr algn="just" rtl="1"/>
            <a:r>
              <a:rPr lang="fa-IR" dirty="0" smtClean="0">
                <a:solidFill>
                  <a:schemeClr val="tx2"/>
                </a:solidFill>
                <a:cs typeface="B Nazanin" pitchFamily="2" charset="-78"/>
              </a:rPr>
              <a:t>کلید خارجی : </a:t>
            </a:r>
            <a:r>
              <a:rPr lang="fa-IR" dirty="0" smtClean="0">
                <a:cs typeface="B Nazanin" pitchFamily="2" charset="-78"/>
              </a:rPr>
              <a:t>فیلدی که در یک جدول کلید اصلی و در جدول دیگر به تنهایی کلید اصلی نباشد. از کلید خارجی برای ارتباط 2 جدول استفاده می شود. </a:t>
            </a:r>
          </a:p>
          <a:p>
            <a:pPr algn="just" rtl="1"/>
            <a:r>
              <a:rPr lang="fa-IR" dirty="0" smtClean="0">
                <a:solidFill>
                  <a:schemeClr val="tx2"/>
                </a:solidFill>
                <a:cs typeface="B Nazanin" pitchFamily="2" charset="-78"/>
              </a:rPr>
              <a:t>شرط ارتباط دو جدول : </a:t>
            </a:r>
          </a:p>
          <a:p>
            <a:pPr algn="just" rtl="1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وجود فیلد مشترک دقیقا از یک نوع و یک اندازه.</a:t>
            </a:r>
          </a:p>
          <a:p>
            <a:pPr algn="just" rtl="1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فیلد مشترک در یکی از جدول ها کلید اصلی و در جدول دیگر کلید خارجی </a:t>
            </a:r>
            <a:br>
              <a:rPr lang="fa-IR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می باشد.</a:t>
            </a:r>
            <a:endParaRPr lang="en-US" dirty="0" smtClean="0">
              <a:cs typeface="B Nazanin" pitchFamily="2" charset="-78"/>
            </a:endParaRPr>
          </a:p>
          <a:p>
            <a:pPr algn="just" rtl="1"/>
            <a:r>
              <a:rPr lang="fa-IR" dirty="0" smtClean="0">
                <a:solidFill>
                  <a:schemeClr val="tx2"/>
                </a:solidFill>
                <a:cs typeface="B Nazanin" pitchFamily="2" charset="-78"/>
              </a:rPr>
              <a:t>انتخاب یک فیلد از جدول :                                       </a:t>
            </a:r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نام ستون . نام جدول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مثال: انتخاب فیلد </a:t>
            </a:r>
            <a:r>
              <a:rPr lang="en-US" dirty="0" err="1" smtClean="0">
                <a:cs typeface="B Nazanin" pitchFamily="2" charset="-78"/>
              </a:rPr>
              <a:t>st_family</a:t>
            </a:r>
            <a:r>
              <a:rPr lang="fa-IR" dirty="0" smtClean="0">
                <a:cs typeface="B Nazanin" pitchFamily="2" charset="-78"/>
              </a:rPr>
              <a:t> از جدول </a:t>
            </a:r>
            <a:r>
              <a:rPr lang="en-US" dirty="0" smtClean="0">
                <a:cs typeface="B Nazanin" pitchFamily="2" charset="-78"/>
              </a:rPr>
              <a:t>students</a:t>
            </a:r>
          </a:p>
          <a:p>
            <a:pPr algn="just"/>
            <a:r>
              <a:rPr lang="en-US" dirty="0" err="1" smtClean="0">
                <a:cs typeface="B Nazanin" pitchFamily="2" charset="-78"/>
              </a:rPr>
              <a:t>Students.St_family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Homa" pitchFamily="2" charset="-78"/>
              </a:rPr>
              <a:t>پیوند جدول ها : </a:t>
            </a:r>
            <a:endParaRPr lang="en-US" dirty="0">
              <a:cs typeface="B Hom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Select  </a:t>
            </a:r>
            <a:r>
              <a:rPr lang="fa-IR" dirty="0" smtClean="0"/>
              <a:t>نام رکورد یا رکوردهای مورد نظر برای نمایش</a:t>
            </a:r>
          </a:p>
          <a:p>
            <a:pPr>
              <a:buNone/>
            </a:pPr>
            <a:r>
              <a:rPr lang="en-US" dirty="0" smtClean="0"/>
              <a:t>From </a:t>
            </a:r>
            <a:r>
              <a:rPr lang="fa-IR" dirty="0" smtClean="0"/>
              <a:t> نام تمام جدول ها </a:t>
            </a:r>
          </a:p>
          <a:p>
            <a:pPr>
              <a:buNone/>
            </a:pPr>
            <a:r>
              <a:rPr lang="en-US" dirty="0" smtClean="0"/>
              <a:t>Where </a:t>
            </a:r>
            <a:r>
              <a:rPr lang="fa-IR" dirty="0" smtClean="0"/>
              <a:t> برابر قرار دادن فیلدهای مشترک جدول ها</a:t>
            </a:r>
          </a:p>
          <a:p>
            <a:pPr>
              <a:buNone/>
            </a:pPr>
            <a:r>
              <a:rPr lang="en-US" dirty="0" smtClean="0"/>
              <a:t>And</a:t>
            </a:r>
            <a:r>
              <a:rPr lang="fa-IR" dirty="0" smtClean="0"/>
              <a:t>   </a:t>
            </a:r>
            <a:r>
              <a:rPr lang="en-US" dirty="0" smtClean="0"/>
              <a:t> </a:t>
            </a:r>
            <a:r>
              <a:rPr lang="fa-IR" dirty="0" smtClean="0"/>
              <a:t> بقیه شرط های مورد نظر</a:t>
            </a:r>
            <a:r>
              <a:rPr lang="en-US" dirty="0" smtClean="0"/>
              <a:t>; </a:t>
            </a:r>
            <a:endParaRPr lang="fa-I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دستور </a:t>
            </a:r>
            <a:r>
              <a:rPr lang="en-US" dirty="0" smtClean="0"/>
              <a:t>join</a:t>
            </a:r>
            <a:r>
              <a:rPr lang="fa-IR" dirty="0" smtClean="0"/>
              <a:t>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7467600" cy="533400"/>
          </a:xfrm>
        </p:spPr>
        <p:txBody>
          <a:bodyPr/>
          <a:lstStyle/>
          <a:p>
            <a:pPr algn="r" rtl="1"/>
            <a:r>
              <a:rPr lang="fa-IR" dirty="0" smtClean="0"/>
              <a:t>برای پیوند دو یا چند جدول در پایگاه داده استفاده می شود. </a:t>
            </a:r>
          </a:p>
          <a:p>
            <a:pPr algn="r" rtl="1"/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830580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762000"/>
            <a:ext cx="8229600" cy="510540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sz="41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Mitra" pitchFamily="2" charset="-78"/>
              </a:rPr>
              <a:t>پیاده سازی عملگر </a:t>
            </a:r>
            <a:r>
              <a:rPr lang="en-US" sz="41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Mitra" pitchFamily="2" charset="-78"/>
              </a:rPr>
              <a:t>join</a:t>
            </a:r>
            <a:r>
              <a:rPr lang="fa-IR" sz="41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Mitra" pitchFamily="2" charset="-78"/>
              </a:rPr>
              <a:t> </a:t>
            </a:r>
            <a:endParaRPr lang="en-US" sz="4100" b="1" dirty="0" smtClean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B Mitra" pitchFamily="2" charset="-78"/>
            </a:endParaRPr>
          </a:p>
          <a:p>
            <a:pPr algn="r" rtl="1" eaLnBrk="1" hangingPunct="1">
              <a:buFont typeface="Wingdings 3" pitchFamily="18" charset="2"/>
              <a:buNone/>
              <a:defRPr/>
            </a:pPr>
            <a:endParaRPr lang="fa-IR" sz="4100" b="1" dirty="0" smtClean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B Mitra" pitchFamily="2" charset="-78"/>
            </a:endParaRPr>
          </a:p>
          <a:p>
            <a:pPr algn="just" rtl="1" eaLnBrk="1" hangingPunct="1">
              <a:buFont typeface="Wingdings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دو جدول را بر اساس ستون مشترک پیوند می دهد در </a:t>
            </a:r>
            <a:r>
              <a:rPr lang="en-US" dirty="0" smtClean="0">
                <a:cs typeface="B Mitra" pitchFamily="2" charset="-78"/>
              </a:rPr>
              <a:t>SQL</a:t>
            </a:r>
            <a:r>
              <a:rPr lang="fa-IR" dirty="0" smtClean="0">
                <a:cs typeface="B Mitra" pitchFamily="2" charset="-78"/>
              </a:rPr>
              <a:t> اینکار توسط </a:t>
            </a:r>
            <a:r>
              <a:rPr lang="en-US" dirty="0" smtClean="0">
                <a:cs typeface="B Mitra" pitchFamily="2" charset="-78"/>
              </a:rPr>
              <a:t>select</a:t>
            </a:r>
            <a:r>
              <a:rPr lang="fa-IR" dirty="0" smtClean="0">
                <a:cs typeface="B Mitra" pitchFamily="2" charset="-78"/>
              </a:rPr>
              <a:t> انجام</a:t>
            </a:r>
            <a:r>
              <a:rPr lang="en-US" dirty="0" smtClean="0">
                <a:cs typeface="B Mitra" pitchFamily="2" charset="-78"/>
              </a:rPr>
              <a:t/>
            </a:r>
            <a:br>
              <a:rPr lang="en-US" dirty="0" smtClean="0">
                <a:cs typeface="B Mitra" pitchFamily="2" charset="-78"/>
              </a:rPr>
            </a:br>
            <a:r>
              <a:rPr lang="fa-IR" dirty="0" smtClean="0">
                <a:cs typeface="B Mitra" pitchFamily="2" charset="-78"/>
              </a:rPr>
              <a:t> می شود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a-IR" dirty="0" smtClean="0">
              <a:cs typeface="B Mitra" pitchFamily="2" charset="-78"/>
            </a:endParaRPr>
          </a:p>
          <a:p>
            <a:pPr rtl="1" eaLnBrk="1" hangingPunct="1">
              <a:buFont typeface="Wingdings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.......</a:t>
            </a:r>
            <a:r>
              <a:rPr lang="en-US" dirty="0" smtClean="0">
                <a:cs typeface="B Mitra" pitchFamily="2" charset="-78"/>
              </a:rPr>
              <a:t>     </a:t>
            </a:r>
            <a:r>
              <a:rPr lang="fa-IR" dirty="0" smtClean="0">
                <a:cs typeface="B Mitra" pitchFamily="2" charset="-78"/>
              </a:rPr>
              <a:t>نام ستون 1 </a:t>
            </a:r>
            <a:r>
              <a:rPr lang="en-US" dirty="0" smtClean="0">
                <a:cs typeface="B Mitra" pitchFamily="2" charset="-78"/>
              </a:rPr>
              <a:t>.</a:t>
            </a:r>
            <a:r>
              <a:rPr lang="fa-IR" dirty="0" smtClean="0">
                <a:cs typeface="B Mitra" pitchFamily="2" charset="-78"/>
              </a:rPr>
              <a:t>جدول2 نام</a:t>
            </a:r>
            <a:r>
              <a:rPr lang="en-US" dirty="0" smtClean="0">
                <a:cs typeface="B Mitra" pitchFamily="2" charset="-78"/>
              </a:rPr>
              <a:t>  </a:t>
            </a:r>
            <a:r>
              <a:rPr lang="fa-IR" dirty="0" smtClean="0">
                <a:cs typeface="B Mitra" pitchFamily="2" charset="-78"/>
              </a:rPr>
              <a:t> ستون  1 .   نام جدول 1  </a:t>
            </a:r>
            <a:r>
              <a:rPr lang="en-US" dirty="0" smtClean="0">
                <a:cs typeface="B Mitra" pitchFamily="2" charset="-78"/>
              </a:rPr>
              <a:t>select </a:t>
            </a:r>
            <a:endParaRPr lang="fa-IR" dirty="0" smtClean="0">
              <a:cs typeface="B Mitra" pitchFamily="2" charset="-78"/>
            </a:endParaRPr>
          </a:p>
          <a:p>
            <a:pPr rtl="1" eaLnBrk="1" hangingPunct="1">
              <a:buFont typeface="Wingdings" pitchFamily="2" charset="2"/>
              <a:buNone/>
              <a:defRPr/>
            </a:pPr>
            <a:r>
              <a:rPr lang="en-US" dirty="0" smtClean="0">
                <a:cs typeface="B Mitra" pitchFamily="2" charset="-78"/>
              </a:rPr>
              <a:t>                    </a:t>
            </a:r>
            <a:r>
              <a:rPr lang="fa-IR" dirty="0" smtClean="0">
                <a:cs typeface="B Mitra" pitchFamily="2" charset="-78"/>
              </a:rPr>
              <a:t>جدول 2</a:t>
            </a:r>
            <a:r>
              <a:rPr lang="en-US" dirty="0" smtClean="0">
                <a:cs typeface="B Mitra" pitchFamily="2" charset="-78"/>
              </a:rPr>
              <a:t>,</a:t>
            </a:r>
            <a:r>
              <a:rPr lang="fa-IR" dirty="0" smtClean="0">
                <a:cs typeface="B Mitra" pitchFamily="2" charset="-78"/>
              </a:rPr>
              <a:t> جدول 1  </a:t>
            </a:r>
            <a:r>
              <a:rPr lang="en-US" dirty="0" smtClean="0">
                <a:cs typeface="B Mitra" pitchFamily="2" charset="-78"/>
              </a:rPr>
              <a:t>from    </a:t>
            </a:r>
            <a:endParaRPr lang="fa-IR" dirty="0" smtClean="0">
              <a:cs typeface="B Mitra" pitchFamily="2" charset="-78"/>
            </a:endParaRPr>
          </a:p>
          <a:p>
            <a:pPr rtl="1" eaLnBrk="1" hangingPunct="1">
              <a:buFont typeface="Wingdings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کلید خارجی . جدول 2 = کلید اولیه . جدول 1</a:t>
            </a:r>
            <a:r>
              <a:rPr lang="en-US" dirty="0" smtClean="0">
                <a:cs typeface="B Mitra" pitchFamily="2" charset="-78"/>
              </a:rPr>
              <a:t>where </a:t>
            </a:r>
            <a:endParaRPr lang="fa-IR" dirty="0" smtClean="0">
              <a:cs typeface="B Mitra" pitchFamily="2" charset="-78"/>
            </a:endParaRP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16107DE-7954-4591-826C-8BBC5E811670}" type="slidenum">
              <a:rPr lang="fa-IR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09996"/>
            <a:ext cx="7467600" cy="305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057400"/>
            <a:ext cx="7138420" cy="501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Sina" pitchFamily="2" charset="-78"/>
              </a:rPr>
              <a:t>آشنایی با </a:t>
            </a:r>
            <a:r>
              <a:rPr lang="en-US" dirty="0" err="1" smtClean="0">
                <a:cs typeface="B Sina" pitchFamily="2" charset="-78"/>
              </a:rPr>
              <a:t>MySQL</a:t>
            </a:r>
            <a:r>
              <a:rPr lang="fa-IR" dirty="0" smtClean="0">
                <a:cs typeface="B Sina" pitchFamily="2" charset="-78"/>
              </a:rPr>
              <a:t> : </a:t>
            </a:r>
            <a:endParaRPr lang="en-US" dirty="0">
              <a:cs typeface="B Sin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>
                <a:cs typeface="B Nazanin" pitchFamily="2" charset="-78"/>
              </a:rPr>
              <a:t>پایگاه داده، شامل مجموعه ای از داده هاست که بصورت ساخت یافته و در قالب جداول در کنار یکدیگر قرار گرفته اند، در پایگاه داده برای عملیاتی مانند حذف، اضافه و ویرایش داده ها باید از یک سیستم مدیریت پایگاه داده</a:t>
            </a:r>
            <a:r>
              <a:rPr lang="en-US" dirty="0" smtClean="0">
                <a:cs typeface="B Nazanin" pitchFamily="2" charset="-78"/>
              </a:rPr>
              <a:t>  </a:t>
            </a:r>
            <a:r>
              <a:rPr lang="fa-IR" dirty="0" smtClean="0">
                <a:cs typeface="B Nazanin" pitchFamily="2" charset="-78"/>
              </a:rPr>
              <a:t> استفاده کرد. </a:t>
            </a:r>
          </a:p>
          <a:p>
            <a:pPr algn="just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Access</a:t>
            </a:r>
            <a:r>
              <a:rPr lang="fa-IR" dirty="0" smtClean="0">
                <a:cs typeface="B Nazanin" pitchFamily="2" charset="-78"/>
              </a:rPr>
              <a:t> در بانک های اطلاعاتی با حجم کم داده</a:t>
            </a:r>
          </a:p>
          <a:p>
            <a:pPr algn="just" rtl="1"/>
            <a:r>
              <a:rPr lang="en-US" dirty="0" err="1" smtClean="0">
                <a:solidFill>
                  <a:schemeClr val="accent1"/>
                </a:solidFill>
                <a:cs typeface="B Nazanin" pitchFamily="2" charset="-78"/>
              </a:rPr>
              <a:t>MySQL</a:t>
            </a:r>
            <a:r>
              <a:rPr lang="fa-IR" dirty="0" smtClean="0">
                <a:cs typeface="B Nazanin" pitchFamily="2" charset="-78"/>
              </a:rPr>
              <a:t> در بانک های اطلاعاتی نسبتا بزرگ و تا حجم چند میلیون داده </a:t>
            </a:r>
            <a:r>
              <a:rPr lang="fa-IR" dirty="0" smtClean="0">
                <a:solidFill>
                  <a:schemeClr val="tx2"/>
                </a:solidFill>
                <a:cs typeface="B Nazanin" pitchFamily="2" charset="-78"/>
              </a:rPr>
              <a:t>(علت محبوبیت : راحت بودن محیط طراحی بانک اطلاعاتی و مدیریت آن</a:t>
            </a:r>
            <a:r>
              <a:rPr lang="en-US" dirty="0" smtClean="0">
                <a:solidFill>
                  <a:schemeClr val="tx2"/>
                </a:solidFill>
                <a:cs typeface="B Nazanin" pitchFamily="2" charset="-78"/>
              </a:rPr>
              <a:t>( </a:t>
            </a:r>
            <a:endParaRPr lang="fa-IR" dirty="0" smtClean="0">
              <a:solidFill>
                <a:schemeClr val="tx2"/>
              </a:solidFill>
              <a:cs typeface="B Nazanin" pitchFamily="2" charset="-78"/>
            </a:endParaRPr>
          </a:p>
          <a:p>
            <a:pPr algn="just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Oracle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در بانک های اطلاعاتی بسیار بزرگ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/>
              <a:t>select</a:t>
            </a:r>
            <a:r>
              <a:rPr lang="fa-IR" dirty="0" smtClean="0"/>
              <a:t> های تودرتو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371600"/>
          </a:xfrm>
        </p:spPr>
        <p:txBody>
          <a:bodyPr/>
          <a:lstStyle/>
          <a:p>
            <a:pPr algn="just" rtl="1"/>
            <a:r>
              <a:rPr lang="fa-IR" dirty="0" smtClean="0"/>
              <a:t>به تعداد دستورات </a:t>
            </a:r>
            <a:r>
              <a:rPr lang="en-US" dirty="0" smtClean="0"/>
              <a:t>select</a:t>
            </a:r>
            <a:r>
              <a:rPr lang="fa-IR" dirty="0" smtClean="0"/>
              <a:t> تو در تو سطح می گویند.</a:t>
            </a:r>
          </a:p>
          <a:p>
            <a:pPr algn="just" rtl="1"/>
            <a:r>
              <a:rPr lang="fa-IR" dirty="0" smtClean="0"/>
              <a:t>نتایج خروجی می تواند شامل سطرهایی از جدول </a:t>
            </a:r>
            <a:r>
              <a:rPr lang="en-US" dirty="0" smtClean="0"/>
              <a:t>select</a:t>
            </a:r>
            <a:r>
              <a:rPr lang="fa-IR" dirty="0" smtClean="0"/>
              <a:t> بیرونی باشد.</a:t>
            </a:r>
          </a:p>
          <a:p>
            <a:pPr algn="just" rtl="1"/>
            <a:r>
              <a:rPr lang="en-US" dirty="0" smtClean="0">
                <a:solidFill>
                  <a:schemeClr val="tx2"/>
                </a:solidFill>
              </a:rPr>
              <a:t>Select</a:t>
            </a:r>
            <a:r>
              <a:rPr lang="fa-IR" dirty="0" smtClean="0">
                <a:solidFill>
                  <a:schemeClr val="tx2"/>
                </a:solidFill>
              </a:rPr>
              <a:t> های 2 سطحی : </a:t>
            </a:r>
          </a:p>
          <a:p>
            <a:pPr algn="just" rtl="1"/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124200"/>
            <a:ext cx="704850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0"/>
            <a:ext cx="7467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دستور </a:t>
            </a:r>
            <a:r>
              <a:rPr lang="en-US" dirty="0" smtClean="0"/>
              <a:t>Union</a:t>
            </a:r>
            <a:r>
              <a:rPr lang="fa-IR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Nazanin" pitchFamily="2" charset="-78"/>
              </a:rPr>
              <a:t>برای ترکیب و ادغام دو یا چند ستون متخلف از 2 یا چند جدول استفاده </a:t>
            </a:r>
            <a:r>
              <a:rPr lang="en-US" dirty="0" smtClean="0">
                <a:cs typeface="B Nazanin" pitchFamily="2" charset="-78"/>
              </a:rPr>
              <a:t/>
            </a:r>
            <a:br>
              <a:rPr lang="en-US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می شود و نتیجه را در یک ستون مشترک نمایش می دهد. 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نوع ستون های انتخاب شده برای ادغام باید یکسان باشند. 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این دستور موارد تکراری را حذف کرده و از هر کدام یک نمونه نشان </a:t>
            </a:r>
            <a:r>
              <a:rPr lang="en-US" dirty="0" smtClean="0">
                <a:cs typeface="B Nazanin" pitchFamily="2" charset="-78"/>
              </a:rPr>
              <a:t/>
            </a:r>
            <a:br>
              <a:rPr lang="en-US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می دهد.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برای مشاهده تمام مقادیر حتی مقادیر تکراری از </a:t>
            </a:r>
            <a:r>
              <a:rPr lang="en-US" dirty="0" smtClean="0">
                <a:cs typeface="B Nazanin" pitchFamily="2" charset="-78"/>
              </a:rPr>
              <a:t>union all</a:t>
            </a:r>
            <a:r>
              <a:rPr lang="fa-IR" dirty="0" smtClean="0">
                <a:cs typeface="B Nazanin" pitchFamily="2" charset="-78"/>
              </a:rPr>
              <a:t> استفاده </a:t>
            </a:r>
            <a:r>
              <a:rPr lang="en-US" dirty="0" smtClean="0">
                <a:cs typeface="B Nazanin" pitchFamily="2" charset="-78"/>
              </a:rPr>
              <a:t/>
            </a:r>
            <a:br>
              <a:rPr lang="en-US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می شود. </a:t>
            </a:r>
          </a:p>
          <a:p>
            <a:pPr algn="just"/>
            <a:r>
              <a:rPr lang="en-US" dirty="0" err="1" smtClean="0">
                <a:cs typeface="B Nazanin" pitchFamily="2" charset="-78"/>
              </a:rPr>
              <a:t>sql</a:t>
            </a:r>
            <a:r>
              <a:rPr lang="en-US" dirty="0" smtClean="0">
                <a:cs typeface="B Nazanin" pitchFamily="2" charset="-78"/>
              </a:rPr>
              <a:t> statement1 (</a:t>
            </a:r>
            <a:r>
              <a:rPr lang="fa-IR" dirty="0" smtClean="0">
                <a:cs typeface="B Nazanin" pitchFamily="2" charset="-78"/>
              </a:rPr>
              <a:t>نام فیلد1 انتخابی</a:t>
            </a:r>
            <a:r>
              <a:rPr lang="en-US" dirty="0" smtClean="0">
                <a:cs typeface="B Nazanin" pitchFamily="2" charset="-78"/>
              </a:rPr>
              <a:t>)</a:t>
            </a:r>
            <a:endParaRPr lang="fa-IR" dirty="0" smtClean="0">
              <a:cs typeface="B Nazanin" pitchFamily="2" charset="-78"/>
            </a:endParaRPr>
          </a:p>
          <a:p>
            <a:pPr algn="just"/>
            <a:r>
              <a:rPr lang="en-US" dirty="0" smtClean="0">
                <a:cs typeface="B Nazanin" pitchFamily="2" charset="-78"/>
              </a:rPr>
              <a:t>Union</a:t>
            </a:r>
          </a:p>
          <a:p>
            <a:pPr algn="just"/>
            <a:r>
              <a:rPr lang="en-US" dirty="0" err="1" smtClean="0">
                <a:cs typeface="B Nazanin" pitchFamily="2" charset="-78"/>
              </a:rPr>
              <a:t>Sql</a:t>
            </a:r>
            <a:r>
              <a:rPr lang="en-US" dirty="0" smtClean="0">
                <a:cs typeface="B Nazanin" pitchFamily="2" charset="-78"/>
              </a:rPr>
              <a:t> statement2 (</a:t>
            </a:r>
            <a:r>
              <a:rPr lang="fa-IR" dirty="0" smtClean="0">
                <a:cs typeface="B Nazanin" pitchFamily="2" charset="-78"/>
              </a:rPr>
              <a:t>نام فیلد2  انتخابی </a:t>
            </a:r>
            <a:r>
              <a:rPr lang="en-US" dirty="0" smtClean="0">
                <a:cs typeface="B Nazanin" pitchFamily="2" charset="-78"/>
              </a:rPr>
              <a:t>) ;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  <a:cs typeface="B Mitra" pitchFamily="2" charset="-78"/>
              </a:rPr>
              <a:t>Alter</a:t>
            </a:r>
            <a:r>
              <a:rPr lang="fa-IR" dirty="0" smtClean="0">
                <a:solidFill>
                  <a:srgbClr val="002060"/>
                </a:solidFill>
                <a:cs typeface="B Mitra" pitchFamily="2" charset="-78"/>
              </a:rPr>
              <a:t> تغییر ساختار جدول </a:t>
            </a:r>
            <a:endParaRPr lang="en-US" dirty="0" smtClean="0">
              <a:solidFill>
                <a:srgbClr val="002060"/>
              </a:solidFill>
              <a:cs typeface="B Mitra" pitchFamily="2" charset="-78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05000"/>
            <a:ext cx="5562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alter table</a:t>
            </a:r>
            <a:r>
              <a:rPr lang="fa-IR" dirty="0" smtClean="0">
                <a:cs typeface="B Mitra" pitchFamily="2" charset="-78"/>
              </a:rPr>
              <a:t> نام جدول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    Add</a:t>
            </a:r>
            <a:r>
              <a:rPr lang="fa-IR" dirty="0" smtClean="0">
                <a:cs typeface="B Mitra" pitchFamily="2" charset="-78"/>
              </a:rPr>
              <a:t>.... نوع             نام ستون </a:t>
            </a:r>
            <a:r>
              <a:rPr lang="en-US" dirty="0" smtClean="0">
                <a:cs typeface="B Mitra" pitchFamily="2" charset="-78"/>
              </a:rPr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B Mitra" pitchFamily="2" charset="-78"/>
              </a:rPr>
              <a:t>   Modify</a:t>
            </a:r>
            <a:r>
              <a:rPr lang="fa-IR" dirty="0" smtClean="0">
                <a:cs typeface="B Mitra" pitchFamily="2" charset="-78"/>
              </a:rPr>
              <a:t>.... نوع         نام ستون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 Drop column </a:t>
            </a:r>
            <a:r>
              <a:rPr lang="fa-IR" dirty="0" smtClean="0">
                <a:cs typeface="B Mitra" pitchFamily="2" charset="-78"/>
              </a:rPr>
              <a:t>       نام ستون</a:t>
            </a:r>
            <a:endParaRPr lang="en-US" dirty="0" smtClean="0">
              <a:cs typeface="Arial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5F3511F-6609-4112-952D-3810775D7343}" type="slidenum">
              <a:rPr lang="fa-IR" smtClean="0"/>
              <a:pPr/>
              <a:t>23</a:t>
            </a:fld>
            <a:endParaRPr lang="en-US" smtClean="0"/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800600" y="4114800"/>
            <a:ext cx="3733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fa-IR" sz="3200" dirty="0">
                <a:cs typeface="B Mitra" pitchFamily="2" charset="-78"/>
              </a:rPr>
              <a:t>اضافه کردن فیلد:  </a:t>
            </a:r>
            <a:r>
              <a:rPr lang="en-US" sz="3200" dirty="0">
                <a:cs typeface="B Mitra" pitchFamily="2" charset="-78"/>
              </a:rPr>
              <a:t>Add</a:t>
            </a:r>
            <a:r>
              <a:rPr lang="fa-IR" sz="3200" dirty="0">
                <a:cs typeface="B Mitra" pitchFamily="2" charset="-78"/>
              </a:rPr>
              <a:t> </a:t>
            </a:r>
          </a:p>
          <a:p>
            <a:pPr marL="342900" indent="-342900" algn="r" rt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fa-IR" sz="3200" dirty="0">
                <a:cs typeface="B Mitra" pitchFamily="2" charset="-78"/>
              </a:rPr>
              <a:t>حذف  فیلد:</a:t>
            </a:r>
            <a:r>
              <a:rPr lang="en-US" sz="3200" dirty="0">
                <a:cs typeface="B Mitra" pitchFamily="2" charset="-78"/>
              </a:rPr>
              <a:t>Drop</a:t>
            </a:r>
          </a:p>
          <a:p>
            <a:pPr marL="342900" indent="-342900" algn="r" rt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fa-IR" sz="3200" dirty="0">
                <a:cs typeface="B Mitra" pitchFamily="2" charset="-78"/>
              </a:rPr>
              <a:t>تغییر  فیلد</a:t>
            </a:r>
            <a:r>
              <a:rPr lang="en-US" sz="3200" dirty="0">
                <a:cs typeface="B Mitra" pitchFamily="2" charset="-78"/>
              </a:rPr>
              <a:t> Modify: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3200" dirty="0">
              <a:cs typeface="B Mitra" pitchFamily="2" charset="-78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sz="3600" dirty="0" smtClean="0">
                <a:solidFill>
                  <a:srgbClr val="002060"/>
                </a:solidFill>
                <a:cs typeface="B Mitra" pitchFamily="2" charset="-78"/>
              </a:rPr>
              <a:t>دستور </a:t>
            </a:r>
            <a:r>
              <a:rPr lang="en-US" sz="3600" dirty="0" smtClean="0">
                <a:solidFill>
                  <a:srgbClr val="002060"/>
                </a:solidFill>
                <a:cs typeface="B Mitra" pitchFamily="2" charset="-78"/>
              </a:rPr>
              <a:t>Drop </a:t>
            </a:r>
            <a:r>
              <a:rPr lang="fa-IR" sz="3600" dirty="0" smtClean="0">
                <a:solidFill>
                  <a:srgbClr val="002060"/>
                </a:solidFill>
                <a:cs typeface="B Mitra" pitchFamily="2" charset="-78"/>
              </a:rPr>
              <a:t> (حذف یک جز از پایگاه داده) :</a:t>
            </a:r>
            <a:r>
              <a:rPr lang="fa-IR" dirty="0" smtClean="0">
                <a:solidFill>
                  <a:srgbClr val="002060"/>
                </a:solidFill>
                <a:cs typeface="B Mitra" pitchFamily="2" charset="-78"/>
              </a:rPr>
              <a:t> </a:t>
            </a:r>
            <a:endParaRPr lang="en-US" dirty="0" smtClean="0">
              <a:solidFill>
                <a:srgbClr val="002060"/>
              </a:solidFill>
              <a:cs typeface="B Mitra" pitchFamily="2" charset="-78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524000"/>
            <a:ext cx="8229600" cy="4495800"/>
          </a:xfrm>
        </p:spPr>
        <p:txBody>
          <a:bodyPr>
            <a:normAutofit lnSpcReduction="10000"/>
          </a:bodyPr>
          <a:lstStyle/>
          <a:p>
            <a:pPr marL="365760" indent="-256032" rt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                                      </a:t>
            </a:r>
            <a:r>
              <a:rPr lang="en-US" dirty="0" smtClean="0">
                <a:cs typeface="B Mitra" pitchFamily="2" charset="-78"/>
              </a:rPr>
              <a:t>;</a:t>
            </a:r>
            <a:r>
              <a:rPr lang="fa-IR" dirty="0" smtClean="0">
                <a:cs typeface="B Mitra" pitchFamily="2" charset="-78"/>
              </a:rPr>
              <a:t>     نام جدول </a:t>
            </a:r>
            <a:r>
              <a:rPr lang="en-US" dirty="0" smtClean="0">
                <a:cs typeface="B Mitra" pitchFamily="2" charset="-78"/>
              </a:rPr>
              <a:t>Drop</a:t>
            </a:r>
            <a:endParaRPr lang="fa-IR" dirty="0" smtClean="0">
              <a:cs typeface="B Mitra" pitchFamily="2" charset="-78"/>
            </a:endParaRPr>
          </a:p>
          <a:p>
            <a:pPr marL="365760" indent="-256032" algn="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solidFill>
                  <a:srgbClr val="FF0000"/>
                </a:solidFill>
                <a:cs typeface="B Mitra" pitchFamily="2" charset="-78"/>
              </a:rPr>
              <a:t>برای حذف جدول  </a:t>
            </a:r>
          </a:p>
          <a:p>
            <a:pPr marL="365760" indent="-256032" algn="r" rt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solidFill>
                  <a:srgbClr val="FF0000"/>
                </a:solidFill>
                <a:cs typeface="B Mitra" pitchFamily="2" charset="-78"/>
              </a:rPr>
              <a:t>حذف اندیس (</a:t>
            </a:r>
            <a:r>
              <a:rPr lang="en-US" dirty="0" smtClean="0">
                <a:solidFill>
                  <a:srgbClr val="FF0000"/>
                </a:solidFill>
                <a:cs typeface="B Mitra" pitchFamily="2" charset="-78"/>
              </a:rPr>
              <a:t>Drop index</a:t>
            </a:r>
            <a:r>
              <a:rPr lang="fa-IR" dirty="0" smtClean="0">
                <a:solidFill>
                  <a:srgbClr val="FF0000"/>
                </a:solidFill>
                <a:cs typeface="B Mitra" pitchFamily="2" charset="-78"/>
              </a:rPr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cs typeface="B Mitra" pitchFamily="2" charset="-78"/>
              </a:rPr>
              <a:t>Drop index </a:t>
            </a:r>
            <a:r>
              <a:rPr lang="fa-IR" dirty="0" smtClean="0">
                <a:cs typeface="B Mitra" pitchFamily="2" charset="-78"/>
              </a:rPr>
              <a:t>نام اندیس </a:t>
            </a:r>
            <a:r>
              <a:rPr lang="en-US" dirty="0" smtClean="0">
                <a:cs typeface="B Mitra" pitchFamily="2" charset="-78"/>
              </a:rPr>
              <a:t> on </a:t>
            </a:r>
            <a:r>
              <a:rPr lang="fa-IR" dirty="0" smtClean="0">
                <a:cs typeface="B Mitra" pitchFamily="2" charset="-78"/>
              </a:rPr>
              <a:t>نام جدول</a:t>
            </a:r>
            <a:r>
              <a:rPr lang="en-US" dirty="0" smtClean="0">
                <a:cs typeface="B Mitra" pitchFamily="2" charset="-78"/>
              </a:rPr>
              <a:t> ; </a:t>
            </a:r>
          </a:p>
          <a:p>
            <a:pPr marL="365760" indent="-256032" algn="r" rt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solidFill>
                  <a:srgbClr val="FF0000"/>
                </a:solidFill>
                <a:cs typeface="B Mitra" pitchFamily="2" charset="-78"/>
              </a:rPr>
              <a:t>حذف پایگاه داده : </a:t>
            </a:r>
            <a:endParaRPr lang="en-US" dirty="0" smtClean="0">
              <a:solidFill>
                <a:srgbClr val="FF0000"/>
              </a:solidFill>
              <a:cs typeface="B Mitra" pitchFamily="2" charset="-78"/>
            </a:endParaRPr>
          </a:p>
          <a:p>
            <a:pPr marL="365760" indent="-256032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cs typeface="B Mitra" pitchFamily="2" charset="-78"/>
              </a:rPr>
              <a:t>Drop database </a:t>
            </a:r>
            <a:r>
              <a:rPr lang="fa-IR" dirty="0" smtClean="0">
                <a:cs typeface="B Mitra" pitchFamily="2" charset="-78"/>
              </a:rPr>
              <a:t>نام پایگاه داده </a:t>
            </a:r>
            <a:r>
              <a:rPr lang="en-US" dirty="0" smtClean="0">
                <a:cs typeface="B Mitra" pitchFamily="2" charset="-78"/>
              </a:rPr>
              <a:t> ; </a:t>
            </a:r>
            <a:endParaRPr lang="fa-IR" dirty="0" smtClean="0">
              <a:cs typeface="B Mitra" pitchFamily="2" charset="-7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solidFill>
                  <a:schemeClr val="bg2">
                    <a:lumMod val="60000"/>
                    <a:lumOff val="40000"/>
                  </a:schemeClr>
                </a:solidFill>
                <a:cs typeface="B Mitra" pitchFamily="2" charset="-78"/>
              </a:rPr>
              <a:t>دستور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cs typeface="B Mitra" pitchFamily="2" charset="-78"/>
              </a:rPr>
              <a:t>rename</a:t>
            </a:r>
            <a:endParaRPr lang="fa-IR" dirty="0" smtClean="0">
              <a:solidFill>
                <a:srgbClr val="FF0000"/>
              </a:solidFill>
              <a:cs typeface="B Mitra" pitchFamily="2" charset="-78"/>
            </a:endParaRPr>
          </a:p>
          <a:p>
            <a:pPr marL="365760" indent="-256032" algn="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solidFill>
                  <a:srgbClr val="FF0000"/>
                </a:solidFill>
                <a:cs typeface="B Mitra" pitchFamily="2" charset="-78"/>
              </a:rPr>
              <a:t>برای تغییر نام جدول به کار می رود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cs typeface="B Mitra" pitchFamily="2" charset="-78"/>
              </a:rPr>
              <a:t>rename</a:t>
            </a:r>
            <a:r>
              <a:rPr lang="fa-IR" dirty="0" smtClean="0">
                <a:cs typeface="B Mitra" pitchFamily="2" charset="-78"/>
              </a:rPr>
              <a:t> نام قدیم جدول</a:t>
            </a:r>
            <a:r>
              <a:rPr lang="en-US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en-US" dirty="0" smtClean="0">
                <a:cs typeface="B Mitra" pitchFamily="2" charset="-78"/>
              </a:rPr>
              <a:t>to</a:t>
            </a:r>
            <a:r>
              <a:rPr lang="fa-IR" dirty="0" smtClean="0">
                <a:cs typeface="B Mitra" pitchFamily="2" charset="-78"/>
              </a:rPr>
              <a:t> نام جدید جدول</a:t>
            </a:r>
            <a:r>
              <a:rPr lang="en-US" dirty="0" smtClean="0">
                <a:cs typeface="B Mitra" pitchFamily="2" charset="-78"/>
              </a:rPr>
              <a:t>  </a:t>
            </a:r>
            <a:r>
              <a:rPr lang="fa-IR" dirty="0" smtClean="0">
                <a:cs typeface="B Mitra" pitchFamily="2" charset="-78"/>
              </a:rPr>
              <a:t> </a:t>
            </a:r>
            <a:endParaRPr lang="en-US" dirty="0" smtClean="0">
              <a:cs typeface="B Mitra" pitchFamily="2" charset="-78"/>
            </a:endParaRPr>
          </a:p>
          <a:p>
            <a:pPr marL="365760" indent="-256032" algn="r" rt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حذف تمام اطلاعات جدول بدون اینکه جدول و ساختارش تغییر کند : </a:t>
            </a:r>
          </a:p>
          <a:p>
            <a:pPr marL="365760" indent="-256032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cs typeface="B Mitra" pitchFamily="2" charset="-78"/>
              </a:rPr>
              <a:t>Truncate table </a:t>
            </a:r>
            <a:r>
              <a:rPr lang="fa-IR" dirty="0" smtClean="0">
                <a:cs typeface="B Mitra" pitchFamily="2" charset="-78"/>
              </a:rPr>
              <a:t>نام جدول</a:t>
            </a:r>
            <a:r>
              <a:rPr lang="en-US" dirty="0" smtClean="0">
                <a:cs typeface="B Mitra" pitchFamily="2" charset="-78"/>
              </a:rPr>
              <a:t> ; </a:t>
            </a:r>
            <a:endParaRPr lang="fa-IR" dirty="0" smtClean="0">
              <a:cs typeface="B Mitra" pitchFamily="2" charset="-78"/>
            </a:endParaRPr>
          </a:p>
          <a:p>
            <a:pPr marL="365760" indent="-256032" algn="r" rt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cs typeface="B Mitra" pitchFamily="2" charset="-7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8E57ADC-191E-422B-8A31-064B1BEA8B74}" type="slidenum">
              <a:rPr lang="fa-IR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  <a:cs typeface="B Mitra" pitchFamily="2" charset="-78"/>
              </a:rPr>
              <a:t> select…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43000"/>
            <a:ext cx="8229600" cy="4864100"/>
          </a:xfrm>
        </p:spPr>
        <p:txBody>
          <a:bodyPr/>
          <a:lstStyle/>
          <a:p>
            <a:pPr algn="r" rtl="1" eaLnBrk="1" hangingPunct="1">
              <a:buFont typeface="Wingdings 3" pitchFamily="18" charset="2"/>
              <a:buNone/>
            </a:pPr>
            <a:r>
              <a:rPr lang="fa-IR" sz="2800" b="1" dirty="0" smtClean="0">
                <a:solidFill>
                  <a:srgbClr val="0B0646"/>
                </a:solidFill>
                <a:cs typeface="B Mitra" pitchFamily="2" charset="-78"/>
              </a:rPr>
              <a:t>توابع قابل استفاده در دستور </a:t>
            </a:r>
            <a:r>
              <a:rPr lang="en-US" sz="2800" b="1" dirty="0" smtClean="0">
                <a:solidFill>
                  <a:srgbClr val="0B0646"/>
                </a:solidFill>
                <a:cs typeface="B Mitra" pitchFamily="2" charset="-78"/>
              </a:rPr>
              <a:t>select</a:t>
            </a:r>
          </a:p>
          <a:p>
            <a:pPr algn="r" rtl="1" eaLnBrk="1" hangingPunct="1">
              <a:buFont typeface="Wingdings 3" pitchFamily="18" charset="2"/>
              <a:buNone/>
            </a:pPr>
            <a:endParaRPr lang="fa-IR" sz="2800" dirty="0" smtClean="0">
              <a:solidFill>
                <a:srgbClr val="0B0646"/>
              </a:solidFill>
              <a:cs typeface="B Mitra" pitchFamily="2" charset="-78"/>
            </a:endParaRPr>
          </a:p>
          <a:p>
            <a:pPr algn="just" rtl="1"/>
            <a:r>
              <a:rPr lang="fa-IR" dirty="0" smtClean="0">
                <a:cs typeface="B Mitra" pitchFamily="2" charset="-78"/>
              </a:rPr>
              <a:t>درقسمت نام ستونها از فرمان </a:t>
            </a:r>
            <a:r>
              <a:rPr lang="en-US" dirty="0" smtClean="0">
                <a:cs typeface="B Mitra" pitchFamily="2" charset="-78"/>
              </a:rPr>
              <a:t>select</a:t>
            </a:r>
            <a:r>
              <a:rPr lang="fa-IR" dirty="0" smtClean="0">
                <a:cs typeface="B Mitra" pitchFamily="2" charset="-78"/>
              </a:rPr>
              <a:t> می توان عملیاتهای محاسباتی، ریاضی و ... را بر روی یک ستون جدول انجام داد .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باید نوع داده هر ستون جدول متناسب با عملکرد تابع مورد استفاده باشد. </a:t>
            </a:r>
            <a:endParaRPr lang="en-US" dirty="0" smtClean="0">
              <a:cs typeface="B Mitra" pitchFamily="2" charset="-78"/>
            </a:endParaRPr>
          </a:p>
          <a:p>
            <a:pPr algn="just" rtl="1"/>
            <a:r>
              <a:rPr lang="fa-IR" dirty="0" smtClean="0">
                <a:cs typeface="B Mitra" pitchFamily="2" charset="-78"/>
              </a:rPr>
              <a:t>نتایج خروجی هر تابع بصورت یک ستون جدید نمایش داده می شود. </a:t>
            </a:r>
          </a:p>
          <a:p>
            <a:pPr algn="just"/>
            <a:r>
              <a:rPr lang="en-US" dirty="0" smtClean="0">
                <a:cs typeface="B Mitra" pitchFamily="2" charset="-78"/>
              </a:rPr>
              <a:t>Select  </a:t>
            </a:r>
            <a:r>
              <a:rPr lang="fa-IR" dirty="0" smtClean="0">
                <a:cs typeface="B Mitra" pitchFamily="2" charset="-78"/>
              </a:rPr>
              <a:t>نام تابع</a:t>
            </a:r>
            <a:r>
              <a:rPr lang="en-US" dirty="0" smtClean="0">
                <a:cs typeface="B Mitra" pitchFamily="2" charset="-78"/>
              </a:rPr>
              <a:t>(</a:t>
            </a:r>
            <a:r>
              <a:rPr lang="fa-IR" dirty="0" smtClean="0">
                <a:cs typeface="B Mitra" pitchFamily="2" charset="-78"/>
              </a:rPr>
              <a:t>نام فیلد</a:t>
            </a:r>
            <a:r>
              <a:rPr lang="en-US" dirty="0" smtClean="0">
                <a:cs typeface="B Mitra" pitchFamily="2" charset="-78"/>
              </a:rPr>
              <a:t>)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en-US" dirty="0" smtClean="0">
                <a:cs typeface="B Mitra" pitchFamily="2" charset="-78"/>
              </a:rPr>
              <a:t> as  </a:t>
            </a:r>
            <a:r>
              <a:rPr lang="fa-IR" dirty="0" smtClean="0">
                <a:cs typeface="B Mitra" pitchFamily="2" charset="-78"/>
              </a:rPr>
              <a:t>نام جدید</a:t>
            </a:r>
            <a:r>
              <a:rPr lang="en-US" dirty="0" smtClean="0">
                <a:cs typeface="B Mitra" pitchFamily="2" charset="-78"/>
              </a:rPr>
              <a:t> from </a:t>
            </a:r>
            <a:r>
              <a:rPr lang="fa-IR" dirty="0" smtClean="0">
                <a:cs typeface="B Mitra" pitchFamily="2" charset="-78"/>
              </a:rPr>
              <a:t>نام جدول </a:t>
            </a:r>
            <a:r>
              <a:rPr lang="en-US" dirty="0" smtClean="0">
                <a:cs typeface="B Mitra" pitchFamily="2" charset="-78"/>
              </a:rPr>
              <a:t> ;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DB3A6B2-72DF-411F-BAA4-B99DC276B874}" type="slidenum">
              <a:rPr lang="fa-IR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  <a:cs typeface="B Mitra" pitchFamily="2" charset="-78"/>
              </a:rPr>
              <a:t> select…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4572000"/>
          </a:xfrm>
        </p:spPr>
        <p:txBody>
          <a:bodyPr>
            <a:normAutofit lnSpcReduction="10000"/>
          </a:bodyPr>
          <a:lstStyle/>
          <a:p>
            <a:pPr algn="r" rtl="1" eaLnBrk="1" hangingPunct="1"/>
            <a:r>
              <a:rPr lang="fa-IR" sz="3600" dirty="0" smtClean="0">
                <a:cs typeface="B Mitra" pitchFamily="2" charset="-78"/>
              </a:rPr>
              <a:t>توابع چند سطری یا ستونی</a:t>
            </a:r>
            <a:endParaRPr lang="en-US" sz="3600" dirty="0" smtClean="0">
              <a:cs typeface="B Mitra" pitchFamily="2" charset="-78"/>
            </a:endParaRPr>
          </a:p>
          <a:p>
            <a:pPr algn="r" rtl="1" eaLnBrk="1" hangingPunct="1"/>
            <a:endParaRPr lang="en-US" sz="3600" dirty="0" smtClean="0">
              <a:cs typeface="B Mitra" pitchFamily="2" charset="-78"/>
            </a:endParaRPr>
          </a:p>
          <a:p>
            <a:pPr algn="r" rtl="1" eaLnBrk="1" hangingPunct="1">
              <a:buFont typeface="Wingdings 3" pitchFamily="18" charset="2"/>
              <a:buNone/>
            </a:pPr>
            <a:r>
              <a:rPr lang="fa-IR" sz="2800" dirty="0" smtClean="0">
                <a:cs typeface="B Mitra" pitchFamily="2" charset="-78"/>
              </a:rPr>
              <a:t>2-توابع عددی </a:t>
            </a:r>
            <a:endParaRPr lang="en-US" sz="2800" dirty="0" smtClean="0">
              <a:cs typeface="B Mitra" pitchFamily="2" charset="-78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800" dirty="0" smtClean="0">
                <a:cs typeface="B Mitra" pitchFamily="2" charset="-78"/>
              </a:rPr>
              <a:t>مجموعه مقادیر یک ستون خاص را به عنوان ورودی می پذیرد و یک عملیات محاسبه ای آن انجام می دهند ویک مقدار خروجی را تحویل می دهند 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800" dirty="0" smtClean="0">
                <a:cs typeface="B Mitra" pitchFamily="2" charset="-78"/>
              </a:rPr>
              <a:t>1- </a:t>
            </a:r>
            <a:r>
              <a:rPr lang="en-US" sz="2800" dirty="0" smtClean="0">
                <a:cs typeface="B Mitra" pitchFamily="2" charset="-78"/>
              </a:rPr>
              <a:t>sum</a:t>
            </a:r>
            <a:r>
              <a:rPr lang="fa-IR" sz="2800" dirty="0" smtClean="0">
                <a:cs typeface="B Mitra" pitchFamily="2" charset="-78"/>
              </a:rPr>
              <a:t>           2- </a:t>
            </a:r>
            <a:r>
              <a:rPr lang="en-US" sz="2800" dirty="0" err="1" smtClean="0">
                <a:cs typeface="B Mitra" pitchFamily="2" charset="-78"/>
              </a:rPr>
              <a:t>Avg</a:t>
            </a:r>
            <a:r>
              <a:rPr lang="fa-IR" sz="2800" dirty="0" smtClean="0">
                <a:cs typeface="B Mitra" pitchFamily="2" charset="-78"/>
              </a:rPr>
              <a:t>              3- </a:t>
            </a:r>
            <a:r>
              <a:rPr lang="en-US" sz="2800" dirty="0" smtClean="0">
                <a:cs typeface="B Mitra" pitchFamily="2" charset="-78"/>
              </a:rPr>
              <a:t>Max</a:t>
            </a:r>
            <a:r>
              <a:rPr lang="fa-IR" sz="2800" dirty="0" smtClean="0">
                <a:cs typeface="B Mitra" pitchFamily="2" charset="-78"/>
              </a:rPr>
              <a:t>       </a:t>
            </a:r>
            <a:endParaRPr lang="en-US" sz="2800" dirty="0" smtClean="0">
              <a:cs typeface="B Mitra" pitchFamily="2" charset="-78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800" dirty="0" smtClean="0">
                <a:cs typeface="B Mitra" pitchFamily="2" charset="-78"/>
              </a:rPr>
              <a:t> 4- </a:t>
            </a:r>
            <a:r>
              <a:rPr lang="en-US" sz="2800" dirty="0" smtClean="0">
                <a:cs typeface="B Mitra" pitchFamily="2" charset="-78"/>
              </a:rPr>
              <a:t>min</a:t>
            </a:r>
            <a:r>
              <a:rPr lang="fa-IR" sz="2800" dirty="0" smtClean="0">
                <a:cs typeface="B Mitra" pitchFamily="2" charset="-78"/>
              </a:rPr>
              <a:t>   5- </a:t>
            </a:r>
            <a:r>
              <a:rPr lang="en-US" sz="2800" dirty="0" smtClean="0">
                <a:cs typeface="B Mitra" pitchFamily="2" charset="-78"/>
              </a:rPr>
              <a:t>count</a:t>
            </a:r>
          </a:p>
          <a:p>
            <a:pPr algn="r" rtl="1" eaLnBrk="1" hangingPunct="1">
              <a:buFont typeface="Wingdings" pitchFamily="2" charset="2"/>
              <a:buNone/>
            </a:pPr>
            <a:endParaRPr lang="en-US" sz="2800" dirty="0" smtClean="0">
              <a:cs typeface="B Mitra" pitchFamily="2" charset="-78"/>
            </a:endParaRPr>
          </a:p>
          <a:p>
            <a:pPr rtl="1" eaLnBrk="1" hangingPunct="1">
              <a:buFont typeface="Wingdings" pitchFamily="2" charset="2"/>
              <a:buNone/>
            </a:pPr>
            <a:r>
              <a:rPr lang="en-US" sz="2800" dirty="0" smtClean="0">
                <a:cs typeface="B Mitra" pitchFamily="2" charset="-78"/>
              </a:rPr>
              <a:t>Select   count (*)</a:t>
            </a:r>
            <a:endParaRPr lang="fa-IR" sz="2800" dirty="0" smtClean="0">
              <a:cs typeface="B Mitra" pitchFamily="2" charset="-78"/>
            </a:endParaRPr>
          </a:p>
          <a:p>
            <a:pPr algn="r" rtl="1" eaLnBrk="1" hangingPunct="1">
              <a:buFont typeface="Wingdings" pitchFamily="2" charset="2"/>
              <a:buNone/>
            </a:pPr>
            <a:endParaRPr lang="fa-IR" sz="2800" dirty="0" smtClean="0">
              <a:cs typeface="B Mitra" pitchFamily="2" charset="-7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9E9189B-B241-4205-976E-50517DC2684C}" type="slidenum">
              <a:rPr lang="fa-IR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  <a:cs typeface="B Mitra" pitchFamily="2" charset="-78"/>
              </a:rPr>
              <a:t> select…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/>
          </a:bodyPr>
          <a:lstStyle/>
          <a:p>
            <a:pPr algn="r" rtl="1" eaLnBrk="1" hangingPunct="1">
              <a:defRPr/>
            </a:pPr>
            <a:r>
              <a:rPr lang="fa-IR" dirty="0" smtClean="0">
                <a:cs typeface="B Mitra" pitchFamily="2" charset="-78"/>
              </a:rPr>
              <a:t>عملگر </a:t>
            </a:r>
            <a:r>
              <a:rPr lang="en-US" dirty="0" err="1" smtClean="0">
                <a:cs typeface="B Mitra" pitchFamily="2" charset="-78"/>
              </a:rPr>
              <a:t>groupby</a:t>
            </a:r>
            <a:r>
              <a:rPr lang="fa-IR" dirty="0" smtClean="0">
                <a:cs typeface="B Mitra" pitchFamily="2" charset="-78"/>
              </a:rPr>
              <a:t> در دستور </a:t>
            </a:r>
            <a:r>
              <a:rPr lang="en-US" dirty="0" smtClean="0">
                <a:cs typeface="B Mitra" pitchFamily="2" charset="-78"/>
              </a:rPr>
              <a:t>select</a:t>
            </a:r>
            <a:r>
              <a:rPr lang="fa-IR" dirty="0" smtClean="0">
                <a:cs typeface="B Mitra" pitchFamily="2" charset="-78"/>
              </a:rPr>
              <a:t> </a:t>
            </a:r>
            <a:endParaRPr lang="en-US" dirty="0" smtClean="0">
              <a:cs typeface="B Mitra" pitchFamily="2" charset="-7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cs typeface="B Mitra" pitchFamily="2" charset="-78"/>
              </a:rPr>
              <a:t> Select …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cs typeface="B Mitra" pitchFamily="2" charset="-78"/>
              </a:rPr>
              <a:t>        From ….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cs typeface="B Mitra" pitchFamily="2" charset="-78"/>
              </a:rPr>
              <a:t>          </a:t>
            </a:r>
            <a:r>
              <a:rPr lang="en-US" dirty="0" err="1" smtClean="0">
                <a:cs typeface="B Mitra" pitchFamily="2" charset="-78"/>
              </a:rPr>
              <a:t>Groupby</a:t>
            </a:r>
            <a:endParaRPr lang="en-US" dirty="0" smtClean="0">
              <a:cs typeface="B Mitra" pitchFamily="2" charset="-78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a-IR" dirty="0" smtClean="0">
              <a:cs typeface="B Mitra" pitchFamily="2" charset="-78"/>
            </a:endParaRP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نتیجه خروجی را بر اساس یک یا چند ستون خاص دسته بندی می کند.</a:t>
            </a:r>
            <a:endParaRPr lang="en-US" dirty="0" smtClean="0">
              <a:cs typeface="B Mitra" pitchFamily="2" charset="-78"/>
            </a:endParaRP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 </a:t>
            </a:r>
          </a:p>
          <a:p>
            <a:pPr algn="r" rtl="1" eaLnBrk="1" hangingPunct="1">
              <a:defRPr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اگر بخواهیم برای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groupby</a:t>
            </a: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 شرایط بگذاریم از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having</a:t>
            </a: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 استفاده می کنیم</a:t>
            </a: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665677-C00F-4015-837E-78AA77562251}" type="slidenum">
              <a:rPr lang="fa-IR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Sina" pitchFamily="2" charset="-78"/>
              </a:rPr>
              <a:t>ویژگی های اصلی </a:t>
            </a:r>
            <a:r>
              <a:rPr lang="en-US" dirty="0" err="1" smtClean="0">
                <a:cs typeface="B Sina" pitchFamily="2" charset="-78"/>
              </a:rPr>
              <a:t>MySQL</a:t>
            </a:r>
            <a:r>
              <a:rPr lang="fa-IR" dirty="0" smtClean="0">
                <a:cs typeface="B Sina" pitchFamily="2" charset="-78"/>
              </a:rPr>
              <a:t> : </a:t>
            </a:r>
            <a:endParaRPr lang="en-US" dirty="0">
              <a:cs typeface="B Sin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Nazanin" pitchFamily="2" charset="-78"/>
              </a:rPr>
              <a:t>متن باز بودن آن (</a:t>
            </a:r>
            <a:r>
              <a:rPr lang="en-US" dirty="0" smtClean="0">
                <a:cs typeface="B Nazanin" pitchFamily="2" charset="-78"/>
              </a:rPr>
              <a:t>open source</a:t>
            </a:r>
            <a:r>
              <a:rPr lang="fa-IR" dirty="0" smtClean="0">
                <a:cs typeface="B Nazanin" pitchFamily="2" charset="-78"/>
              </a:rPr>
              <a:t>)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در محیط های سیستم عامل های مختلف مانند ویندوز و لینوکس به خوبی کار می کند و به علت وجود </a:t>
            </a:r>
            <a:r>
              <a:rPr lang="en-US" dirty="0" smtClean="0">
                <a:cs typeface="B Nazanin" pitchFamily="2" charset="-78"/>
              </a:rPr>
              <a:t>API</a:t>
            </a:r>
            <a:r>
              <a:rPr lang="fa-IR" dirty="0" smtClean="0">
                <a:cs typeface="B Nazanin" pitchFamily="2" charset="-78"/>
              </a:rPr>
              <a:t> های مختلف می تواند توسط زبانهای برنامه نویسی مختلف استفاده شود. 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می تواند روی سیسستم هایی که چند پردازنده دارد استفاده شود و حتی از چند </a:t>
            </a:r>
            <a:r>
              <a:rPr lang="en-US" dirty="0" err="1" smtClean="0">
                <a:cs typeface="B Nazanin" pitchFamily="2" charset="-78"/>
              </a:rPr>
              <a:t>cpu</a:t>
            </a:r>
            <a:r>
              <a:rPr lang="fa-IR" dirty="0" smtClean="0">
                <a:cs typeface="B Nazanin" pitchFamily="2" charset="-78"/>
              </a:rPr>
              <a:t> نیز برای اجرا استفاده کند. 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سرعت و امنیت بالا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حل مشکل فارسی نویسی از نسخه </a:t>
            </a:r>
            <a:r>
              <a:rPr lang="en-US" dirty="0" smtClean="0">
                <a:cs typeface="B Nazanin" pitchFamily="2" charset="-78"/>
              </a:rPr>
              <a:t>4.1.3 </a:t>
            </a:r>
            <a:r>
              <a:rPr lang="fa-IR" dirty="0" smtClean="0">
                <a:cs typeface="B Nazanin" pitchFamily="2" charset="-78"/>
              </a:rPr>
              <a:t> به بعد 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Sina" pitchFamily="2" charset="-78"/>
              </a:rPr>
              <a:t>آشنایی با دستورات کار با پایگاه داده</a:t>
            </a:r>
            <a:r>
              <a:rPr lang="en-US" dirty="0" smtClean="0">
                <a:cs typeface="B Sina" pitchFamily="2" charset="-78"/>
              </a:rPr>
              <a:t> : </a:t>
            </a:r>
            <a:endParaRPr lang="en-US" dirty="0">
              <a:cs typeface="B Sin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>
                <a:cs typeface="B Nazanin" pitchFamily="2" charset="-78"/>
              </a:rPr>
              <a:t>سیستم های مدیریت پایگاه داده معمولا از یک زبان ساخت یافته استاندارد بنام </a:t>
            </a:r>
            <a:r>
              <a:rPr lang="en-US" dirty="0" smtClean="0">
                <a:cs typeface="B Nazanin" pitchFamily="2" charset="-78"/>
              </a:rPr>
              <a:t>SQL</a:t>
            </a:r>
            <a:r>
              <a:rPr lang="fa-IR" dirty="0" smtClean="0">
                <a:cs typeface="B Nazanin" pitchFamily="2" charset="-78"/>
              </a:rPr>
              <a:t> بطور مشترک استفاده می کنند. </a:t>
            </a:r>
          </a:p>
          <a:p>
            <a:pPr algn="just"/>
            <a:r>
              <a:rPr lang="en-US" dirty="0" smtClean="0">
                <a:cs typeface="B Nazanin" pitchFamily="2" charset="-78"/>
              </a:rPr>
              <a:t>SQL : </a:t>
            </a:r>
            <a:r>
              <a:rPr lang="en-US" dirty="0" smtClean="0">
                <a:solidFill>
                  <a:srgbClr val="002060"/>
                </a:solidFill>
                <a:cs typeface="B Nazanin" pitchFamily="2" charset="-78"/>
              </a:rPr>
              <a:t>Structure Query Language 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زبان </a:t>
            </a:r>
            <a:r>
              <a:rPr lang="en-US" dirty="0" smtClean="0">
                <a:cs typeface="B Nazanin" pitchFamily="2" charset="-78"/>
              </a:rPr>
              <a:t>SQL</a:t>
            </a:r>
            <a:r>
              <a:rPr lang="fa-IR" dirty="0" smtClean="0">
                <a:cs typeface="B Nazanin" pitchFamily="2" charset="-78"/>
              </a:rPr>
              <a:t> یک زبان استاندارد بین المللی است.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زبان </a:t>
            </a:r>
            <a:r>
              <a:rPr lang="en-US" dirty="0" smtClean="0">
                <a:cs typeface="B Nazanin" pitchFamily="2" charset="-78"/>
              </a:rPr>
              <a:t>SQL</a:t>
            </a:r>
            <a:r>
              <a:rPr lang="fa-IR" dirty="0" smtClean="0">
                <a:cs typeface="B Nazanin" pitchFamily="2" charset="-78"/>
              </a:rPr>
              <a:t> قادر به ذخیره، بازیابی، حذف و اضافه کردن اطلاعات یا به روز رسانی آنها را دارد. </a:t>
            </a:r>
          </a:p>
          <a:p>
            <a:pPr algn="just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Table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: </a:t>
            </a:r>
            <a:r>
              <a:rPr lang="fa-IR" dirty="0" smtClean="0">
                <a:cs typeface="B Nazanin" pitchFamily="2" charset="-78"/>
              </a:rPr>
              <a:t>جدول ها مهمترین عناصر پایگاه داده هستند که برای ذخیره و نگهداری سازمان یافته اطلاعات استفاده می شوند. </a:t>
            </a:r>
          </a:p>
          <a:p>
            <a:pPr algn="just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Query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: </a:t>
            </a:r>
            <a:r>
              <a:rPr lang="fa-IR" dirty="0" smtClean="0">
                <a:cs typeface="B Nazanin" pitchFamily="2" charset="-78"/>
              </a:rPr>
              <a:t>برای ایجاد پرسش و جستجو در جدول و استخراج اطلاعات استفاده می شود که نتایج را در یک جدول موقت نشان می دهد. 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en-US" dirty="0" smtClean="0">
                <a:cs typeface="B Sina" pitchFamily="2" charset="-78"/>
              </a:rPr>
              <a:t>DML( Data Manipulation Language)</a:t>
            </a:r>
            <a:r>
              <a:rPr lang="fa-IR" dirty="0" smtClean="0">
                <a:cs typeface="B Sina" pitchFamily="2" charset="-78"/>
              </a:rPr>
              <a:t> یا زبان دستکاری اطلاعات</a:t>
            </a:r>
            <a:endParaRPr lang="en-US" dirty="0">
              <a:cs typeface="B Sin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Select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: </a:t>
            </a:r>
            <a:r>
              <a:rPr lang="fa-IR" dirty="0" smtClean="0">
                <a:cs typeface="B Nazanin" pitchFamily="2" charset="-78"/>
              </a:rPr>
              <a:t>برای استخراج اطلاعات از یک جدول</a:t>
            </a:r>
          </a:p>
          <a:p>
            <a:pPr algn="r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Update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: </a:t>
            </a:r>
            <a:r>
              <a:rPr lang="fa-IR" dirty="0" smtClean="0">
                <a:cs typeface="B Nazanin" pitchFamily="2" charset="-78"/>
              </a:rPr>
              <a:t>برای به روز کردن اطلاعات یک جدول</a:t>
            </a:r>
          </a:p>
          <a:p>
            <a:pPr algn="r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Delete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: </a:t>
            </a:r>
            <a:r>
              <a:rPr lang="fa-IR" dirty="0" smtClean="0">
                <a:cs typeface="B Nazanin" pitchFamily="2" charset="-78"/>
              </a:rPr>
              <a:t>برای حذف اطلاعات یک جدول</a:t>
            </a:r>
          </a:p>
          <a:p>
            <a:pPr algn="r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Insert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: </a:t>
            </a:r>
            <a:r>
              <a:rPr lang="fa-IR" dirty="0" smtClean="0">
                <a:cs typeface="B Nazanin" pitchFamily="2" charset="-78"/>
              </a:rPr>
              <a:t>برای ورود اطلاعات به جدول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en-US" dirty="0" smtClean="0">
                <a:cs typeface="B Sina" pitchFamily="2" charset="-78"/>
              </a:rPr>
              <a:t>DDL (Data Definition Language)</a:t>
            </a:r>
            <a:r>
              <a:rPr lang="fa-IR" dirty="0" smtClean="0">
                <a:cs typeface="B Sina" pitchFamily="2" charset="-78"/>
              </a:rPr>
              <a:t>  یا زبان تعریف اطلاعات</a:t>
            </a:r>
            <a:r>
              <a:rPr lang="en-US" dirty="0" smtClean="0">
                <a:cs typeface="B Sina" pitchFamily="2" charset="-78"/>
              </a:rPr>
              <a:t> :</a:t>
            </a:r>
            <a:endParaRPr lang="en-US" dirty="0">
              <a:cs typeface="B Sin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Create Table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: </a:t>
            </a:r>
            <a:r>
              <a:rPr lang="fa-IR" dirty="0" smtClean="0">
                <a:cs typeface="B Nazanin" pitchFamily="2" charset="-78"/>
              </a:rPr>
              <a:t>ایجاد جدول جدید</a:t>
            </a:r>
          </a:p>
          <a:p>
            <a:pPr algn="r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Alter Table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: </a:t>
            </a:r>
            <a:r>
              <a:rPr lang="fa-IR" dirty="0" smtClean="0">
                <a:cs typeface="B Nazanin" pitchFamily="2" charset="-78"/>
              </a:rPr>
              <a:t>برای تغییر ساختار جدول</a:t>
            </a:r>
          </a:p>
          <a:p>
            <a:pPr algn="r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Drop Table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: </a:t>
            </a:r>
            <a:r>
              <a:rPr lang="fa-IR" dirty="0" smtClean="0">
                <a:cs typeface="B Nazanin" pitchFamily="2" charset="-78"/>
              </a:rPr>
              <a:t>حذف یک یا چند جدول</a:t>
            </a:r>
          </a:p>
          <a:p>
            <a:pPr algn="r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Create Index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: </a:t>
            </a:r>
            <a:r>
              <a:rPr lang="fa-IR" dirty="0" smtClean="0">
                <a:cs typeface="B Nazanin" pitchFamily="2" charset="-78"/>
              </a:rPr>
              <a:t>برای ایجاد اندیس یا کلید واژه در جدول</a:t>
            </a:r>
          </a:p>
          <a:p>
            <a:pPr algn="r" rtl="1"/>
            <a:r>
              <a:rPr lang="en-US" dirty="0" smtClean="0">
                <a:solidFill>
                  <a:schemeClr val="accent1"/>
                </a:solidFill>
                <a:cs typeface="B Nazanin" pitchFamily="2" charset="-78"/>
              </a:rPr>
              <a:t>Drop Index</a:t>
            </a:r>
            <a:r>
              <a:rPr lang="fa-IR" dirty="0" smtClean="0">
                <a:solidFill>
                  <a:schemeClr val="accent1"/>
                </a:solidFill>
                <a:cs typeface="B Nazanin" pitchFamily="2" charset="-78"/>
              </a:rPr>
              <a:t> : </a:t>
            </a:r>
            <a:r>
              <a:rPr lang="fa-IR" dirty="0" smtClean="0">
                <a:cs typeface="B Nazanin" pitchFamily="2" charset="-78"/>
              </a:rPr>
              <a:t>برای حذف اندیس یا کلید واژه در جدول</a:t>
            </a:r>
          </a:p>
          <a:p>
            <a:pPr algn="just" rtl="1"/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اندیس : </a:t>
            </a:r>
            <a:r>
              <a:rPr lang="fa-IR" dirty="0" smtClean="0">
                <a:cs typeface="B Nazanin" pitchFamily="2" charset="-78"/>
              </a:rPr>
              <a:t>یک شماره که به هر یک از فیلدها در سطرهای جدول اختصاص داده می شود. اندیس ها از دید کاربر مخفی هستند. برای بالارفتن سرعت عملیات مرتب سازی و جستجو کاربرد دارند. </a:t>
            </a:r>
          </a:p>
          <a:p>
            <a:pPr algn="just" rtl="1"/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آخر هر دستور </a:t>
            </a:r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SQL</a:t>
            </a:r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 از علامت </a:t>
            </a:r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;</a:t>
            </a:r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 استفاده می شود.</a:t>
            </a:r>
            <a:endParaRPr lang="en-US" dirty="0">
              <a:solidFill>
                <a:srgbClr val="C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Sina" pitchFamily="2" charset="-78"/>
              </a:rPr>
              <a:t>دستورات </a:t>
            </a:r>
            <a:r>
              <a:rPr lang="en-US" dirty="0" smtClean="0">
                <a:cs typeface="B Sina" pitchFamily="2" charset="-78"/>
              </a:rPr>
              <a:t>SQL</a:t>
            </a:r>
            <a:r>
              <a:rPr lang="fa-IR" dirty="0" smtClean="0">
                <a:cs typeface="B Sina" pitchFamily="2" charset="-78"/>
              </a:rPr>
              <a:t> : </a:t>
            </a:r>
            <a:endParaRPr lang="en-US" dirty="0">
              <a:cs typeface="B Sin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dirty="0" smtClean="0">
                <a:cs typeface="B Nazanin" pitchFamily="2" charset="-78"/>
              </a:rPr>
              <a:t>ایجاد پایگاه داده جدید : 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Create database </a:t>
            </a:r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نام پایگاه داده</a:t>
            </a:r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 ; </a:t>
            </a:r>
          </a:p>
          <a:p>
            <a:pPr algn="l"/>
            <a:r>
              <a:rPr lang="en-US" dirty="0" smtClean="0">
                <a:cs typeface="B Nazanin" pitchFamily="2" charset="-78"/>
              </a:rPr>
              <a:t>Ex) create </a:t>
            </a:r>
            <a:r>
              <a:rPr lang="en-US" dirty="0" err="1" smtClean="0">
                <a:cs typeface="B Nazanin" pitchFamily="2" charset="-78"/>
              </a:rPr>
              <a:t>datbase</a:t>
            </a:r>
            <a:r>
              <a:rPr lang="en-US" dirty="0" smtClean="0">
                <a:cs typeface="B Nazanin" pitchFamily="2" charset="-78"/>
              </a:rPr>
              <a:t> school;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انتخاب پایگاه داده : 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Use </a:t>
            </a:r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نام پایگاه داده</a:t>
            </a:r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 ; </a:t>
            </a:r>
          </a:p>
          <a:p>
            <a:pPr algn="l"/>
            <a:r>
              <a:rPr lang="en-US" dirty="0" smtClean="0">
                <a:cs typeface="B Nazanin" pitchFamily="2" charset="-78"/>
              </a:rPr>
              <a:t>Ex) use school;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ایجاد جدول :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Create table </a:t>
            </a:r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نام جدول</a:t>
            </a:r>
          </a:p>
          <a:p>
            <a:pPr algn="l">
              <a:buNone/>
            </a:pPr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(</a:t>
            </a:r>
          </a:p>
          <a:p>
            <a:pPr algn="ctr" rtl="1">
              <a:buNone/>
            </a:pPr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 </a:t>
            </a:r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,</a:t>
            </a:r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 نوع داده        نام فیلد 1</a:t>
            </a:r>
            <a:endParaRPr lang="en-US" dirty="0" smtClean="0">
              <a:solidFill>
                <a:srgbClr val="C00000"/>
              </a:solidFill>
              <a:cs typeface="B Nazanin" pitchFamily="2" charset="-78"/>
            </a:endParaRPr>
          </a:p>
          <a:p>
            <a:pPr algn="ctr" rtl="1">
              <a:buNone/>
            </a:pPr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  </a:t>
            </a:r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,</a:t>
            </a:r>
            <a:r>
              <a:rPr lang="fa-IR" dirty="0" smtClean="0">
                <a:solidFill>
                  <a:srgbClr val="C00000"/>
                </a:solidFill>
                <a:cs typeface="B Nazanin" pitchFamily="2" charset="-78"/>
              </a:rPr>
              <a:t> نوع داده        نام فیلد </a:t>
            </a:r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2</a:t>
            </a:r>
          </a:p>
          <a:p>
            <a:pPr algn="ctr" rtl="1">
              <a:buNone/>
            </a:pPr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…</a:t>
            </a:r>
          </a:p>
          <a:p>
            <a:pPr rtl="1">
              <a:buNone/>
            </a:pPr>
            <a:r>
              <a:rPr lang="en-US" dirty="0" smtClean="0">
                <a:solidFill>
                  <a:srgbClr val="C00000"/>
                </a:solidFill>
                <a:cs typeface="B Nazanin" pitchFamily="2" charset="-78"/>
              </a:rPr>
              <a:t>);</a:t>
            </a:r>
            <a:endParaRPr lang="en-US" dirty="0">
              <a:solidFill>
                <a:srgbClr val="C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solidFill>
                  <a:srgbClr val="002060"/>
                </a:solidFill>
                <a:cs typeface="B Mitra" pitchFamily="2" charset="-78"/>
              </a:rPr>
              <a:t>Ex) Create table 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7526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err="1" smtClean="0">
                <a:cs typeface="Arial" charset="0"/>
              </a:rPr>
              <a:t>Creat</a:t>
            </a:r>
            <a:r>
              <a:rPr lang="en-US" dirty="0" smtClean="0">
                <a:cs typeface="Arial" charset="0"/>
              </a:rPr>
              <a:t> table </a:t>
            </a:r>
            <a:r>
              <a:rPr lang="en-US" dirty="0" err="1" smtClean="0">
                <a:cs typeface="Arial" charset="0"/>
              </a:rPr>
              <a:t>emp</a:t>
            </a:r>
            <a:endParaRPr lang="en-US" dirty="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(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 </a:t>
            </a:r>
            <a:r>
              <a:rPr lang="en-US" dirty="0" err="1" smtClean="0">
                <a:cs typeface="Arial" charset="0"/>
              </a:rPr>
              <a:t>Empno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int</a:t>
            </a:r>
            <a:r>
              <a:rPr lang="en-US" dirty="0" smtClean="0">
                <a:cs typeface="Arial" charset="0"/>
              </a:rPr>
              <a:t>   Primary key</a:t>
            </a:r>
            <a:r>
              <a:rPr lang="en-US" dirty="0" smtClean="0"/>
              <a:t>,</a:t>
            </a:r>
            <a:endParaRPr lang="en-US" dirty="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 </a:t>
            </a:r>
            <a:r>
              <a:rPr lang="en-US" dirty="0" err="1" smtClean="0">
                <a:cs typeface="Arial" charset="0"/>
              </a:rPr>
              <a:t>Ename</a:t>
            </a:r>
            <a:r>
              <a:rPr lang="en-US" dirty="0" smtClean="0">
                <a:cs typeface="Arial" charset="0"/>
              </a:rPr>
              <a:t> char ( 10) ,</a:t>
            </a:r>
            <a:endParaRPr lang="fa-IR" dirty="0" smtClean="0"/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/>
              <a:t>   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Efamily</a:t>
            </a:r>
            <a:r>
              <a:rPr lang="en-US" dirty="0" smtClean="0">
                <a:cs typeface="Arial" charset="0"/>
              </a:rPr>
              <a:t> char(10),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 </a:t>
            </a:r>
            <a:r>
              <a:rPr lang="en-US" dirty="0" err="1" smtClean="0">
                <a:cs typeface="Arial" charset="0"/>
              </a:rPr>
              <a:t>Deptno</a:t>
            </a:r>
            <a:r>
              <a:rPr lang="en-US" dirty="0" smtClean="0">
                <a:cs typeface="Arial" charset="0"/>
              </a:rPr>
              <a:t>   </a:t>
            </a:r>
            <a:r>
              <a:rPr lang="en-US" dirty="0" err="1" smtClean="0">
                <a:cs typeface="Arial" charset="0"/>
              </a:rPr>
              <a:t>int</a:t>
            </a:r>
            <a:r>
              <a:rPr lang="en-US" dirty="0" smtClean="0">
                <a:cs typeface="Arial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 )</a:t>
            </a:r>
            <a:r>
              <a:rPr lang="en-US" b="1" dirty="0" smtClean="0">
                <a:cs typeface="Arial" charset="0"/>
              </a:rPr>
              <a:t>;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6B2FEB1-4FC3-41F6-B79D-6A143378155E}" type="slidenum">
              <a:rPr lang="fa-IR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Homa" pitchFamily="2" charset="-78"/>
              </a:rPr>
              <a:t>ایجاد اندیس (</a:t>
            </a:r>
            <a:r>
              <a:rPr lang="en-US" dirty="0" smtClean="0">
                <a:cs typeface="B Homa" pitchFamily="2" charset="-78"/>
              </a:rPr>
              <a:t>create index</a:t>
            </a:r>
            <a:r>
              <a:rPr lang="fa-IR" dirty="0" smtClean="0">
                <a:cs typeface="B Homa" pitchFamily="2" charset="-78"/>
              </a:rPr>
              <a:t>)</a:t>
            </a:r>
            <a:r>
              <a:rPr lang="en-US" dirty="0" smtClean="0">
                <a:cs typeface="B Homa" pitchFamily="2" charset="-78"/>
              </a:rPr>
              <a:t>:</a:t>
            </a:r>
            <a:endParaRPr lang="en-US" dirty="0">
              <a:cs typeface="B Hom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Create index </a:t>
            </a:r>
            <a:r>
              <a:rPr lang="fa-IR" dirty="0" smtClean="0">
                <a:solidFill>
                  <a:srgbClr val="C00000"/>
                </a:solidFill>
              </a:rPr>
              <a:t>نام اندیس</a:t>
            </a:r>
          </a:p>
          <a:p>
            <a:pPr>
              <a:buNone/>
            </a:pPr>
            <a:r>
              <a:rPr lang="fa-IR" dirty="0" smtClean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on </a:t>
            </a:r>
            <a:r>
              <a:rPr lang="fa-IR" dirty="0" smtClean="0">
                <a:solidFill>
                  <a:srgbClr val="C00000"/>
                </a:solidFill>
              </a:rPr>
              <a:t>نام جدول </a:t>
            </a:r>
            <a:r>
              <a:rPr lang="en-US" dirty="0" smtClean="0">
                <a:solidFill>
                  <a:srgbClr val="C00000"/>
                </a:solidFill>
              </a:rPr>
              <a:t>  (</a:t>
            </a:r>
            <a:r>
              <a:rPr lang="fa-IR" dirty="0" smtClean="0">
                <a:solidFill>
                  <a:srgbClr val="C00000"/>
                </a:solidFill>
              </a:rPr>
              <a:t>نام فیلد مورد نظر</a:t>
            </a:r>
            <a:r>
              <a:rPr lang="en-US" dirty="0" smtClean="0">
                <a:solidFill>
                  <a:srgbClr val="C00000"/>
                </a:solidFill>
              </a:rPr>
              <a:t>);</a:t>
            </a:r>
          </a:p>
          <a:p>
            <a:pPr>
              <a:buNone/>
            </a:pPr>
            <a:r>
              <a:rPr lang="en-US" dirty="0" smtClean="0"/>
              <a:t>Ex) create index </a:t>
            </a:r>
            <a:r>
              <a:rPr lang="en-US" dirty="0" err="1" smtClean="0"/>
              <a:t>rowup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on </a:t>
            </a:r>
            <a:r>
              <a:rPr lang="en-US" dirty="0" err="1" smtClean="0"/>
              <a:t>emp</a:t>
            </a:r>
            <a:r>
              <a:rPr lang="en-US" dirty="0" smtClean="0"/>
              <a:t>( </a:t>
            </a:r>
            <a:r>
              <a:rPr lang="en-US" dirty="0" err="1" smtClean="0"/>
              <a:t>empno</a:t>
            </a:r>
            <a:r>
              <a:rPr lang="en-US" dirty="0" smtClean="0"/>
              <a:t>);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آوردن واژه </a:t>
            </a:r>
            <a:r>
              <a:rPr lang="en-US" dirty="0" smtClean="0">
                <a:cs typeface="B Nazanin" pitchFamily="2" charset="-78"/>
              </a:rPr>
              <a:t>Unique</a:t>
            </a:r>
            <a:r>
              <a:rPr lang="fa-IR" dirty="0" smtClean="0">
                <a:cs typeface="B Nazanin" pitchFamily="2" charset="-78"/>
              </a:rPr>
              <a:t> قبل از </a:t>
            </a:r>
            <a:r>
              <a:rPr lang="en-US" dirty="0" smtClean="0">
                <a:cs typeface="B Nazanin" pitchFamily="2" charset="-78"/>
              </a:rPr>
              <a:t>index</a:t>
            </a:r>
            <a:r>
              <a:rPr lang="fa-IR" dirty="0" smtClean="0">
                <a:cs typeface="B Nazanin" pitchFamily="2" charset="-78"/>
              </a:rPr>
              <a:t> باعث ایجاد یک شماره منحصر به فرد برای هر رکورد در ستون جدول می شود، به این معنی که هیچ دو رکوردی دارای اندیس های یکسان نخواهند بود. 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اندیس ها بطور پیشفرض صعودی هستند.(برای نزولی از عبارت  </a:t>
            </a:r>
            <a:r>
              <a:rPr lang="en-US" dirty="0" smtClean="0">
                <a:cs typeface="B Nazanin" pitchFamily="2" charset="-78"/>
              </a:rPr>
              <a:t> DESC </a:t>
            </a:r>
            <a:r>
              <a:rPr lang="fa-IR" dirty="0" smtClean="0">
                <a:cs typeface="B Nazanin" pitchFamily="2" charset="-78"/>
              </a:rPr>
              <a:t>استفاده می شود)</a:t>
            </a:r>
            <a:r>
              <a:rPr lang="en-US" dirty="0" smtClean="0">
                <a:cs typeface="B Nazanin" pitchFamily="2" charset="-78"/>
              </a:rPr>
              <a:t>.</a:t>
            </a:r>
          </a:p>
          <a:p>
            <a:pPr algn="just" rt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836</TotalTime>
  <Words>1445</Words>
  <Application>Microsoft Office PowerPoint</Application>
  <PresentationFormat>On-screen Show (4:3)</PresentationFormat>
  <Paragraphs>211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Arial</vt:lpstr>
      <vt:lpstr>Wingdings</vt:lpstr>
      <vt:lpstr>Wingdings 2</vt:lpstr>
      <vt:lpstr>B Homa</vt:lpstr>
      <vt:lpstr>B Nazanin</vt:lpstr>
      <vt:lpstr>B Sina</vt:lpstr>
      <vt:lpstr>Century Schoolbook</vt:lpstr>
      <vt:lpstr>Wingdings 3</vt:lpstr>
      <vt:lpstr>B Mitra</vt:lpstr>
      <vt:lpstr>Times New Roman</vt:lpstr>
      <vt:lpstr>Calibri</vt:lpstr>
      <vt:lpstr>Oriel</vt:lpstr>
      <vt:lpstr>پایگاه داده My SQL  </vt:lpstr>
      <vt:lpstr>آشنایی با MySQL : </vt:lpstr>
      <vt:lpstr>ویژگی های اصلی MySQL : </vt:lpstr>
      <vt:lpstr>آشنایی با دستورات کار با پایگاه داده : </vt:lpstr>
      <vt:lpstr>DML( Data Manipulation Language) یا زبان دستکاری اطلاعات</vt:lpstr>
      <vt:lpstr>DDL (Data Definition Language)  یا زبان تعریف اطلاعات :</vt:lpstr>
      <vt:lpstr>دستورات SQL : </vt:lpstr>
      <vt:lpstr>Ex) Create table </vt:lpstr>
      <vt:lpstr>ایجاد اندیس (create index):</vt:lpstr>
      <vt:lpstr>PowerPoint Presentation</vt:lpstr>
      <vt:lpstr> select…</vt:lpstr>
      <vt:lpstr> select…</vt:lpstr>
      <vt:lpstr>دستور update :</vt:lpstr>
      <vt:lpstr>دستور delete</vt:lpstr>
      <vt:lpstr>پیوند جدول ها : </vt:lpstr>
      <vt:lpstr>پیوند جدول ها : </vt:lpstr>
      <vt:lpstr>دستور join : </vt:lpstr>
      <vt:lpstr>PowerPoint Presentation</vt:lpstr>
      <vt:lpstr>PowerPoint Presentation</vt:lpstr>
      <vt:lpstr>select های تودرتو : </vt:lpstr>
      <vt:lpstr>PowerPoint Presentation</vt:lpstr>
      <vt:lpstr>دستور Union: </vt:lpstr>
      <vt:lpstr>Alter تغییر ساختار جدول </vt:lpstr>
      <vt:lpstr>دستور Drop  (حذف یک جز از پایگاه داده) : </vt:lpstr>
      <vt:lpstr> select…</vt:lpstr>
      <vt:lpstr> select…</vt:lpstr>
      <vt:lpstr> select…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وب پیشرفته</dc:title>
  <dc:creator>admin</dc:creator>
  <cp:lastModifiedBy>azam</cp:lastModifiedBy>
  <cp:revision>82</cp:revision>
  <dcterms:created xsi:type="dcterms:W3CDTF">2004-10-29T12:27:24Z</dcterms:created>
  <dcterms:modified xsi:type="dcterms:W3CDTF">2014-05-16T06:18:54Z</dcterms:modified>
</cp:coreProperties>
</file>