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9"/>
  </p:notesMasterIdLst>
  <p:sldIdLst>
    <p:sldId id="372" r:id="rId5"/>
    <p:sldId id="371" r:id="rId6"/>
    <p:sldId id="374" r:id="rId7"/>
    <p:sldId id="375" r:id="rId8"/>
    <p:sldId id="376" r:id="rId9"/>
    <p:sldId id="377" r:id="rId10"/>
    <p:sldId id="378" r:id="rId11"/>
    <p:sldId id="380" r:id="rId12"/>
    <p:sldId id="332" r:id="rId13"/>
    <p:sldId id="279" r:id="rId14"/>
    <p:sldId id="297" r:id="rId15"/>
    <p:sldId id="288" r:id="rId16"/>
    <p:sldId id="289" r:id="rId17"/>
    <p:sldId id="286" r:id="rId18"/>
    <p:sldId id="283" r:id="rId19"/>
    <p:sldId id="287" r:id="rId20"/>
    <p:sldId id="261" r:id="rId21"/>
    <p:sldId id="282" r:id="rId22"/>
    <p:sldId id="260" r:id="rId23"/>
    <p:sldId id="262" r:id="rId24"/>
    <p:sldId id="263" r:id="rId25"/>
    <p:sldId id="264" r:id="rId26"/>
    <p:sldId id="265" r:id="rId27"/>
    <p:sldId id="412" r:id="rId2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331" autoAdjust="0"/>
    <p:restoredTop sz="97391" autoAdjust="0"/>
  </p:normalViewPr>
  <p:slideViewPr>
    <p:cSldViewPr>
      <p:cViewPr>
        <p:scale>
          <a:sx n="70" d="100"/>
          <a:sy n="70" d="100"/>
        </p:scale>
        <p:origin x="-208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AA2948-7802-49F5-8A27-DF33D3F747CB}" type="datetimeFigureOut">
              <a:rPr lang="fa-IR" smtClean="0"/>
              <a:pPr/>
              <a:t>11/06/1441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0C971B1-0249-488E-9AED-A261440EC4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51207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B Mitra" pitchFamily="2" charset="-78"/>
              </a:rPr>
              <a:t>IATA: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Transport Association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a-IR" dirty="0" smtClean="0">
                <a:cs typeface="B Mitra" pitchFamily="2" charset="-78"/>
              </a:rPr>
              <a:t>انجمن حمل و نقل هوایی بین المللی)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71B1-0249-488E-9AED-A261440EC4DA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58899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fa-I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ماسك سوپاپ دار سفيد با درجه فيلتراسيون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FFP3 </a:t>
            </a:r>
            <a:r>
              <a:rPr lang="fa-I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مدل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JFY 1231 </a:t>
            </a:r>
            <a:endParaRPr lang="en-US" dirty="0" smtClean="0">
              <a:effectLst/>
            </a:endParaRPr>
          </a:p>
          <a:p>
            <a:pPr rtl="1"/>
            <a:r>
              <a:rPr lang="fa-I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 قابليت فيلتراسيون كلاس 3 با کارايي ذره گيري 99% (تا 20 برابر حد مجاز تماس شغلي ) مناسب بوده و براي محيطهايي كه هوا حاوي گرد وغبار و هاگ و باكتري و ويروس مي باشند قابل استفاده است.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/>
              <a:t>اقدامات كنترل عفونت تنها به پوشيدن لباس هاي محافظت فردي محدود نمي</a:t>
            </a:r>
            <a:r>
              <a:rPr lang="fa-IR" baseline="0" dirty="0" smtClean="0"/>
              <a:t> شود بلكه به رعايت فاصله تا بيماران و شستشوي دست بعد از ملاقات بيمار و استفاده صحيح از وسائل حفاظت فردي مانند دستكش و عينك و رعايت آداب تنفسي نيز اشاره دارد.</a:t>
            </a:r>
            <a:endParaRPr lang="fa-IR" dirty="0" smtClean="0"/>
          </a:p>
          <a:p>
            <a:pPr rtl="1"/>
            <a:endParaRPr lang="fa-IR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71B1-0249-488E-9AED-A261440EC4DA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34712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71B1-0249-488E-9AED-A261440EC4DA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ECF6-0031-45E5-A043-34150A2E3C8D}" type="datetime8">
              <a:rPr lang="fa-IR" smtClean="0"/>
              <a:pPr/>
              <a:t>5 فوريه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6DF8-B2F6-4D31-9E39-F37E962AC9AD}" type="datetime8">
              <a:rPr lang="fa-IR" smtClean="0"/>
              <a:pPr/>
              <a:t>5 فوريه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8E6-0424-4177-8C82-1A67FA55B008}" type="datetime8">
              <a:rPr lang="fa-IR" smtClean="0"/>
              <a:pPr/>
              <a:t>5 فوريه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EB4E-708C-4BE4-A32C-3E6135A563CF}" type="datetime8">
              <a:rPr lang="fa-IR" smtClean="0"/>
              <a:pPr/>
              <a:t>5 فوريه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8E29-173D-4D25-83A0-056CE396047C}" type="datetime8">
              <a:rPr lang="fa-IR" smtClean="0"/>
              <a:pPr/>
              <a:t>5 فوريه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E3A-F00F-4E34-9880-1986DADE0F99}" type="datetime8">
              <a:rPr lang="fa-IR" smtClean="0"/>
              <a:pPr/>
              <a:t>5 فوريه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D523-7B80-483E-98B9-4A87ECB3EC95}" type="datetime8">
              <a:rPr lang="fa-IR" smtClean="0"/>
              <a:pPr/>
              <a:t>5 فوريه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7827-E8FE-424C-AC9E-847A3034A482}" type="datetime8">
              <a:rPr lang="fa-IR" smtClean="0"/>
              <a:pPr/>
              <a:t>5 فوريه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3386-277E-46FB-B187-1D5E1182AF4C}" type="datetime8">
              <a:rPr lang="fa-IR" smtClean="0"/>
              <a:pPr/>
              <a:t>5 فوريه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DC4-FF23-4700-B7FE-DAD4909EF631}" type="datetime8">
              <a:rPr lang="fa-IR" smtClean="0"/>
              <a:pPr/>
              <a:t>5 فوريه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CC59-5102-4304-9631-969748315A9C}" type="datetime8">
              <a:rPr lang="fa-IR" smtClean="0"/>
              <a:pPr/>
              <a:t>5 فوريه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30A34-DDD4-48DD-9C28-C2A0C7BD4111}" type="datetime8">
              <a:rPr lang="fa-IR" smtClean="0"/>
              <a:pPr/>
              <a:t>5 فوريه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دیدار ریاست\ریاست\متن ۳(2)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650" y="-228600"/>
            <a:ext cx="7632700" cy="699654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391708" y="5944550"/>
            <a:ext cx="1844569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5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علوم پزشکی و خدمات بهداشتی درمانی استان زنجان</a:t>
            </a:r>
            <a:endParaRPr lang="en-US" sz="751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175" y="5769869"/>
            <a:ext cx="381635" cy="39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753" y="1238486"/>
            <a:ext cx="5505165" cy="37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83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انواع نمونه توصيه شده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311468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نمونه هاي ترشحات تنفسي تحتاني </a:t>
            </a:r>
            <a:r>
              <a:rPr lang="fa-IR" sz="2800" dirty="0" smtClean="0">
                <a:cs typeface="B Mitra" pitchFamily="2" charset="-78"/>
              </a:rPr>
              <a:t>(خلط، آسپيره ترشحات ناي، شستشوي ترشحات برونش): بيشترين </a:t>
            </a:r>
            <a:r>
              <a:rPr lang="fa-IR" sz="2800" dirty="0">
                <a:cs typeface="B Mitra" pitchFamily="2" charset="-78"/>
              </a:rPr>
              <a:t>تيتر ويروس </a:t>
            </a:r>
            <a:endParaRPr lang="fa-IR" sz="2800" dirty="0" smtClean="0">
              <a:cs typeface="B Mitra" pitchFamily="2" charset="-78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fa-IR" sz="2800" dirty="0" smtClean="0">
                <a:cs typeface="B Mitra" pitchFamily="2" charset="-78"/>
              </a:rPr>
              <a:t> </a:t>
            </a:r>
            <a:r>
              <a:rPr lang="fa-IR" sz="2800" b="1" dirty="0">
                <a:solidFill>
                  <a:srgbClr val="FF0000"/>
                </a:solidFill>
                <a:cs typeface="B Mitra" pitchFamily="2" charset="-78"/>
              </a:rPr>
              <a:t>ترشحات فوقاني دستگاه تنفس </a:t>
            </a:r>
            <a:r>
              <a:rPr lang="fa-IR" sz="2800" dirty="0" smtClean="0">
                <a:cs typeface="B Mitra" pitchFamily="2" charset="-78"/>
              </a:rPr>
              <a:t>: </a:t>
            </a:r>
            <a:r>
              <a:rPr lang="fa-IR" sz="2800" dirty="0">
                <a:cs typeface="B Mitra" pitchFamily="2" charset="-78"/>
              </a:rPr>
              <a:t>علي الخصوص هنگامي كه امكان تهيه نمونه از ترشحات تحتاني وجود نداشته </a:t>
            </a:r>
            <a:r>
              <a:rPr lang="fa-IR" sz="2800" dirty="0" smtClean="0">
                <a:cs typeface="B Mitra" pitchFamily="2" charset="-78"/>
              </a:rPr>
              <a:t>باشد</a:t>
            </a:r>
          </a:p>
          <a:p>
            <a:pPr marL="514350" indent="-514350" algn="just">
              <a:buFont typeface="+mj-lt"/>
              <a:buAutoNum type="arabicPeriod"/>
            </a:pPr>
            <a:endParaRPr lang="fa-IR" sz="2800" dirty="0" smtClean="0">
              <a:cs typeface="B Mitra" pitchFamily="2" charset="-78"/>
            </a:endParaRPr>
          </a:p>
          <a:p>
            <a:pPr marL="514350" indent="-514350">
              <a:buFont typeface="+mj-lt"/>
              <a:buAutoNum type="arabicPeriod"/>
            </a:pPr>
            <a:endParaRPr lang="fa-IR" sz="2800" dirty="0">
              <a:cs typeface="B Mitr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نكات احتياطي در تهيه نمونه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z="2800" dirty="0">
                <a:cs typeface="B Mitra" pitchFamily="2" charset="-78"/>
              </a:rPr>
              <a:t>اعضای تیم بهداشتی درمانی که نمونه را تهیه می کنند باید از وسائل حفاظت شخصی استفاده </a:t>
            </a:r>
            <a:r>
              <a:rPr lang="fa-IR" sz="2800" dirty="0" smtClean="0">
                <a:cs typeface="B Mitra" pitchFamily="2" charset="-78"/>
              </a:rPr>
              <a:t>نمایند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 </a:t>
            </a:r>
            <a:r>
              <a:rPr lang="fa-I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ماسك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FFP3</a:t>
            </a:r>
            <a:r>
              <a:rPr lang="fa-I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، عينك، گان، دستكش 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lvl="0"/>
            <a:r>
              <a:rPr lang="fa-IR" sz="2800" dirty="0">
                <a:cs typeface="B Mitra" pitchFamily="2" charset="-78"/>
              </a:rPr>
              <a:t>اعضای تیم بهداشتی درمانی که در </a:t>
            </a:r>
            <a:r>
              <a:rPr lang="fa-IR" sz="2800" dirty="0">
                <a:solidFill>
                  <a:srgbClr val="FF0000"/>
                </a:solidFill>
                <a:cs typeface="B Mitra" pitchFamily="2" charset="-78"/>
              </a:rPr>
              <a:t>جابجایی</a:t>
            </a:r>
            <a:r>
              <a:rPr lang="fa-IR" sz="2800" dirty="0">
                <a:cs typeface="B Mitra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Mitra" pitchFamily="2" charset="-78"/>
              </a:rPr>
              <a:t>نمونه</a:t>
            </a:r>
            <a:r>
              <a:rPr lang="fa-IR" sz="2800" dirty="0">
                <a:cs typeface="B Mitra" pitchFamily="2" charset="-78"/>
              </a:rPr>
              <a:t> شرکت دارند باید در مورد اصول بهداشتی </a:t>
            </a:r>
            <a:r>
              <a:rPr lang="fa-IR" sz="2800" dirty="0">
                <a:solidFill>
                  <a:srgbClr val="FF0000"/>
                </a:solidFill>
                <a:cs typeface="B Mitra" pitchFamily="2" charset="-78"/>
              </a:rPr>
              <a:t>آموزش</a:t>
            </a:r>
            <a:r>
              <a:rPr lang="fa-IR" sz="2800" dirty="0">
                <a:cs typeface="B Mitra" pitchFamily="2" charset="-78"/>
              </a:rPr>
              <a:t> کافی دیده باشند.</a:t>
            </a:r>
            <a:endParaRPr lang="en-US" sz="2800" dirty="0">
              <a:cs typeface="B Mitra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تهيه نمونه خلط مناسب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229600" cy="31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تهيه نمونه خلط مناسب</a:t>
            </a:r>
            <a:endParaRPr lang="fa-I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229600" cy="31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ميزان لازم از هر نمونه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سواب حلقي: </a:t>
            </a:r>
          </a:p>
          <a:p>
            <a:pPr lvl="1"/>
            <a: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  <a:t>فقط</a:t>
            </a:r>
            <a:r>
              <a:rPr lang="fa-IR" dirty="0" smtClean="0">
                <a:cs typeface="B Mitra" pitchFamily="2" charset="-78"/>
              </a:rPr>
              <a:t> از </a:t>
            </a:r>
            <a:r>
              <a:rPr lang="fa-IR" dirty="0">
                <a:cs typeface="B Mitra" pitchFamily="2" charset="-78"/>
              </a:rPr>
              <a:t>سواب های با </a:t>
            </a:r>
            <a:r>
              <a:rPr lang="fa-IR" b="1" dirty="0">
                <a:cs typeface="B Mitra" pitchFamily="2" charset="-78"/>
              </a:rPr>
              <a:t>الیاف مصنوعی </a:t>
            </a:r>
            <a:r>
              <a:rPr lang="fa-IR" dirty="0">
                <a:cs typeface="B Mitra" pitchFamily="2" charset="-78"/>
              </a:rPr>
              <a:t>و </a:t>
            </a:r>
            <a:r>
              <a:rPr lang="fa-IR" b="1" dirty="0">
                <a:cs typeface="B Mitra" pitchFamily="2" charset="-78"/>
              </a:rPr>
              <a:t>دسته</a:t>
            </a:r>
            <a:r>
              <a:rPr lang="fa-IR" dirty="0">
                <a:cs typeface="B Mitra" pitchFamily="2" charset="-78"/>
              </a:rPr>
              <a:t> </a:t>
            </a:r>
            <a:r>
              <a:rPr lang="fa-IR" b="1" dirty="0">
                <a:cs typeface="B Mitra" pitchFamily="2" charset="-78"/>
              </a:rPr>
              <a:t>پلاستیکی</a:t>
            </a:r>
            <a:r>
              <a:rPr lang="fa-IR" dirty="0">
                <a:cs typeface="B Mitra" pitchFamily="2" charset="-78"/>
              </a:rPr>
              <a:t> استفاده شود. </a:t>
            </a:r>
            <a:endParaRPr lang="fa-IR" dirty="0" smtClean="0">
              <a:cs typeface="B Mitra" pitchFamily="2" charset="-78"/>
            </a:endParaRPr>
          </a:p>
          <a:p>
            <a:pPr lvl="1"/>
            <a:r>
              <a:rPr lang="fa-IR" dirty="0" smtClean="0">
                <a:cs typeface="B Mitra" pitchFamily="2" charset="-78"/>
              </a:rPr>
              <a:t>از </a:t>
            </a:r>
            <a:r>
              <a:rPr lang="fa-IR" dirty="0">
                <a:cs typeface="B Mitra" pitchFamily="2" charset="-78"/>
              </a:rPr>
              <a:t>سواب های دارای آلژینات کلسیم و سواب های دارای دسته چوبی </a:t>
            </a:r>
            <a:r>
              <a:rPr lang="fa-IR" u="sng" dirty="0" smtClean="0">
                <a:cs typeface="B Mitra" pitchFamily="2" charset="-78"/>
              </a:rPr>
              <a:t>استفاده نگردد</a:t>
            </a:r>
            <a:r>
              <a:rPr lang="fa-IR" dirty="0" smtClean="0">
                <a:cs typeface="B Mitra" pitchFamily="2" charset="-78"/>
              </a:rPr>
              <a:t>!</a:t>
            </a:r>
          </a:p>
          <a:p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سرم: </a:t>
            </a:r>
            <a:r>
              <a:rPr lang="fa-IR" dirty="0" smtClean="0">
                <a:cs typeface="B Mitra" pitchFamily="2" charset="-78"/>
              </a:rPr>
              <a:t>حداقل </a:t>
            </a:r>
            <a:r>
              <a:rPr lang="fa-IR" dirty="0">
                <a:cs typeface="B Mitra" pitchFamily="2" charset="-78"/>
              </a:rPr>
              <a:t>نمونه سرم که برای آزمایش لازم می شود </a:t>
            </a:r>
            <a:r>
              <a:rPr lang="fa-IR" b="1" dirty="0">
                <a:cs typeface="B Mitra" pitchFamily="2" charset="-78"/>
              </a:rPr>
              <a:t>200 میکرولیتر </a:t>
            </a:r>
            <a:r>
              <a:rPr lang="fa-IR" dirty="0">
                <a:cs typeface="B Mitra" pitchFamily="2" charset="-78"/>
              </a:rPr>
              <a:t>است.</a:t>
            </a:r>
            <a:r>
              <a:rPr lang="fa-IR" dirty="0" smtClean="0">
                <a:cs typeface="B Mitra" pitchFamily="2" charset="-78"/>
              </a:rPr>
              <a:t>{ازسانتريفيوژ  5 تا 10 سي سي خون كامل بدست مي آيد}</a:t>
            </a:r>
          </a:p>
          <a:p>
            <a:pPr lvl="1"/>
            <a:r>
              <a:rPr lang="fa-IR" dirty="0" smtClean="0">
                <a:cs typeface="B Mitra" pitchFamily="2" charset="-78"/>
              </a:rPr>
              <a:t>نمونه </a:t>
            </a:r>
            <a:r>
              <a:rPr lang="fa-IR" dirty="0">
                <a:cs typeface="B Mitra" pitchFamily="2" charset="-78"/>
              </a:rPr>
              <a:t>سرم در سرمای </a:t>
            </a:r>
            <a:r>
              <a:rPr lang="fa-IR" b="1" dirty="0">
                <a:solidFill>
                  <a:srgbClr val="00B050"/>
                </a:solidFill>
                <a:cs typeface="B Mitra" pitchFamily="2" charset="-78"/>
              </a:rPr>
              <a:t>یخچال</a:t>
            </a:r>
            <a:r>
              <a:rPr lang="fa-IR" dirty="0">
                <a:cs typeface="B Mitra" pitchFamily="2" charset="-78"/>
              </a:rPr>
              <a:t> نگهداری و منتقل می شود. </a:t>
            </a:r>
            <a:endParaRPr lang="fa-IR" dirty="0" smtClean="0">
              <a:cs typeface="B Mitra" pitchFamily="2" charset="-78"/>
            </a:endParaRPr>
          </a:p>
          <a:p>
            <a:pPr lvl="1"/>
            <a:r>
              <a:rPr lang="fa-IR" b="1" dirty="0" smtClean="0">
                <a:solidFill>
                  <a:srgbClr val="0070C0"/>
                </a:solidFill>
                <a:cs typeface="B Mitra" pitchFamily="2" charset="-78"/>
              </a:rPr>
              <a:t>منجمد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>
                <a:cs typeface="B Mitra" pitchFamily="2" charset="-78"/>
              </a:rPr>
              <a:t>نمودن و جابجایی نمونه منجمد نیز قابل انجام است. </a:t>
            </a:r>
            <a:endParaRPr lang="en-US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سرعت و تاخير در انتقال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757758"/>
          </a:xfrm>
        </p:spPr>
        <p:txBody>
          <a:bodyPr/>
          <a:lstStyle/>
          <a:p>
            <a:pPr algn="justLow"/>
            <a:r>
              <a:rPr lang="fa-IR" b="1" dirty="0">
                <a:cs typeface="B Nazanin" pitchFamily="2" charset="-78"/>
              </a:rPr>
              <a:t>برای انتقال در مدت زمان کوتاه باید نمونه تهیه شده را در درجه حرارت </a:t>
            </a:r>
            <a:r>
              <a:rPr lang="fa-IR" b="1" dirty="0">
                <a:solidFill>
                  <a:srgbClr val="0070C0"/>
                </a:solidFill>
                <a:cs typeface="B Nazanin" pitchFamily="2" charset="-78"/>
              </a:rPr>
              <a:t>2</a:t>
            </a:r>
            <a:r>
              <a:rPr lang="fa-IR" b="1" dirty="0">
                <a:solidFill>
                  <a:srgbClr val="00B050"/>
                </a:solidFill>
                <a:cs typeface="B Nazanin" pitchFamily="2" charset="-78"/>
              </a:rPr>
              <a:t> الی 8 درجه </a:t>
            </a:r>
            <a:r>
              <a:rPr lang="fa-IR" b="1" dirty="0">
                <a:cs typeface="B Nazanin" pitchFamily="2" charset="-78"/>
              </a:rPr>
              <a:t>سانتی گراد (</a:t>
            </a:r>
            <a:r>
              <a:rPr lang="fa-IR" b="1" dirty="0">
                <a:solidFill>
                  <a:srgbClr val="00B050"/>
                </a:solidFill>
                <a:cs typeface="B Nazanin" pitchFamily="2" charset="-78"/>
              </a:rPr>
              <a:t>یخچال</a:t>
            </a:r>
            <a:r>
              <a:rPr lang="fa-IR" b="1" dirty="0">
                <a:cs typeface="B Nazanin" pitchFamily="2" charset="-78"/>
              </a:rPr>
              <a:t>) نگهداری و </a:t>
            </a:r>
            <a:r>
              <a:rPr lang="fa-IR" b="1" dirty="0" smtClean="0">
                <a:cs typeface="B Nazanin" pitchFamily="2" charset="-78"/>
              </a:rPr>
              <a:t>در سریعترین زمان ممكن </a:t>
            </a:r>
            <a:r>
              <a:rPr lang="fa-IR" b="1" dirty="0">
                <a:cs typeface="B Nazanin" pitchFamily="2" charset="-78"/>
              </a:rPr>
              <a:t>(در عرض 24 الی72 ساعت؛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ترجیحاً 24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ساعت</a:t>
            </a: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)</a:t>
            </a:r>
            <a:r>
              <a:rPr lang="fa-IR" b="1" dirty="0">
                <a:cs typeface="B Nazanin" pitchFamily="2" charset="-78"/>
              </a:rPr>
              <a:t>منتقل نمود. </a:t>
            </a:r>
            <a:endParaRPr lang="fa-IR" b="1" dirty="0" smtClean="0">
              <a:cs typeface="B Nazanin" pitchFamily="2" charset="-78"/>
            </a:endParaRPr>
          </a:p>
          <a:p>
            <a:pPr algn="justLow"/>
            <a:r>
              <a:rPr lang="fa-IR" b="1" dirty="0" smtClean="0">
                <a:cs typeface="B Nazanin" pitchFamily="2" charset="-78"/>
              </a:rPr>
              <a:t>اگر </a:t>
            </a:r>
            <a:r>
              <a:rPr lang="fa-IR" b="1" dirty="0">
                <a:cs typeface="B Nazanin" pitchFamily="2" charset="-78"/>
              </a:rPr>
              <a:t>در ارسال نمونه ممکن است تاخیری ایجاد گردد پس از تهیه نمونه، آنرا در اولین فرصت در سرمای </a:t>
            </a:r>
            <a:r>
              <a:rPr lang="fa-IR" b="1" dirty="0">
                <a:solidFill>
                  <a:srgbClr val="0070C0"/>
                </a:solidFill>
                <a:cs typeface="B Nazanin" pitchFamily="2" charset="-78"/>
              </a:rPr>
              <a:t>منفی 70</a:t>
            </a:r>
            <a:r>
              <a:rPr lang="fa-IR" b="1" dirty="0">
                <a:cs typeface="B Nazanin" pitchFamily="2" charset="-78"/>
              </a:rPr>
              <a:t> درجه سانتی گراد منجمد </a:t>
            </a:r>
            <a:r>
              <a:rPr lang="fa-IR" b="1" dirty="0" smtClean="0">
                <a:cs typeface="B Nazanin" pitchFamily="2" charset="-78"/>
              </a:rPr>
              <a:t>(</a:t>
            </a:r>
            <a:r>
              <a:rPr lang="fa-IR" b="1" dirty="0" smtClean="0">
                <a:solidFill>
                  <a:srgbClr val="0070C0"/>
                </a:solidFill>
                <a:cs typeface="B Nazanin" pitchFamily="2" charset="-78"/>
              </a:rPr>
              <a:t>فريز</a:t>
            </a:r>
            <a:r>
              <a:rPr lang="fa-IR" b="1" dirty="0" smtClean="0">
                <a:cs typeface="B Nazanin" pitchFamily="2" charset="-78"/>
              </a:rPr>
              <a:t>) نمائید (در مورد سواب نياز به انجماد نيست)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حمل و نقل نمونه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768865"/>
          </a:xfrm>
        </p:spPr>
        <p:txBody>
          <a:bodyPr>
            <a:normAutofit/>
          </a:bodyPr>
          <a:lstStyle/>
          <a:p>
            <a:pPr algn="justLow"/>
            <a:r>
              <a:rPr lang="fa-IR" dirty="0" smtClean="0">
                <a:cs typeface="B Mitra" pitchFamily="2" charset="-78"/>
              </a:rPr>
              <a:t>نمونه </a:t>
            </a:r>
            <a:r>
              <a:rPr lang="fa-IR" dirty="0">
                <a:cs typeface="B Mitra" pitchFamily="2" charset="-78"/>
              </a:rPr>
              <a:t>های بیماران مشکوک </a:t>
            </a:r>
            <a:r>
              <a:rPr lang="fa-IR" dirty="0" smtClean="0">
                <a:cs typeface="B Mitra" pitchFamily="2" charset="-78"/>
              </a:rPr>
              <a:t>باید </a:t>
            </a:r>
            <a:r>
              <a:rPr lang="fa-IR" dirty="0">
                <a:cs typeface="B Mitra" pitchFamily="2" charset="-78"/>
              </a:rPr>
              <a:t>بر اساس دستورالعمل های انجمن حمل و نقل هوایی بین المللی (</a:t>
            </a:r>
            <a:r>
              <a:rPr lang="en-US" dirty="0">
                <a:cs typeface="B Mitra" pitchFamily="2" charset="-78"/>
              </a:rPr>
              <a:t>IATA</a:t>
            </a:r>
            <a:r>
              <a:rPr lang="fa-IR" dirty="0">
                <a:cs typeface="B Mitra" pitchFamily="2" charset="-78"/>
              </a:rPr>
              <a:t>) بسته بندی و حمل و نقل گردند. </a:t>
            </a:r>
            <a:endParaRPr lang="fa-IR" dirty="0" smtClean="0">
              <a:cs typeface="B Mitra" pitchFamily="2" charset="-78"/>
            </a:endParaRPr>
          </a:p>
          <a:p>
            <a:pPr algn="justLow"/>
            <a:r>
              <a:rPr lang="fa-IR" dirty="0" smtClean="0">
                <a:cs typeface="B Mitra" pitchFamily="2" charset="-78"/>
              </a:rPr>
              <a:t>اگر </a:t>
            </a:r>
            <a:r>
              <a:rPr lang="fa-IR" dirty="0">
                <a:cs typeface="B Mitra" pitchFamily="2" charset="-78"/>
              </a:rPr>
              <a:t>در ارسال نمونه ها تاخیر وجود دارد و باید نمونه را به مدت زیاد برای مسافت های </a:t>
            </a:r>
            <a:r>
              <a:rPr lang="fa-IR" b="1" dirty="0">
                <a:solidFill>
                  <a:srgbClr val="0070C0"/>
                </a:solidFill>
                <a:cs typeface="B Mitra" pitchFamily="2" charset="-78"/>
              </a:rPr>
              <a:t>طولانی</a:t>
            </a:r>
            <a:r>
              <a:rPr lang="fa-IR" dirty="0">
                <a:cs typeface="B Mitra" pitchFamily="2" charset="-78"/>
              </a:rPr>
              <a:t> حمل و نقل نمود، می توان بطور </a:t>
            </a:r>
            <a:r>
              <a:rPr lang="fa-IR" b="1" dirty="0">
                <a:solidFill>
                  <a:srgbClr val="0070C0"/>
                </a:solidFill>
                <a:cs typeface="B Mitra" pitchFamily="2" charset="-78"/>
              </a:rPr>
              <a:t>ترکیبی</a:t>
            </a:r>
            <a:r>
              <a:rPr lang="fa-IR" dirty="0">
                <a:cs typeface="B Mitra" pitchFamily="2" charset="-78"/>
              </a:rPr>
              <a:t> از یخ خشک (جهت انجماد) و </a:t>
            </a:r>
            <a:r>
              <a:rPr lang="en-US" dirty="0">
                <a:cs typeface="B Mitra" pitchFamily="2" charset="-78"/>
              </a:rPr>
              <a:t>ice-pack</a:t>
            </a:r>
            <a:r>
              <a:rPr lang="fa-IR" dirty="0">
                <a:cs typeface="B Mitra" pitchFamily="2" charset="-78"/>
              </a:rPr>
              <a:t> ژلی استفاده نمود </a:t>
            </a:r>
            <a:endParaRPr lang="fa-IR" dirty="0" smtClean="0">
              <a:cs typeface="B Mitra" pitchFamily="2" charset="-78"/>
            </a:endParaRPr>
          </a:p>
          <a:p>
            <a:pPr algn="justLow"/>
            <a:r>
              <a:rPr lang="en-US" dirty="0" smtClean="0">
                <a:cs typeface="B Mitra" pitchFamily="2" charset="-78"/>
              </a:rPr>
              <a:t>ice-pack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>
                <a:cs typeface="B Mitra" pitchFamily="2" charset="-78"/>
              </a:rPr>
              <a:t>های ژلی درصورت تمام شدن یخ خشک می توانند به مدت 24 تا 48 ساعت </a:t>
            </a:r>
            <a:r>
              <a:rPr lang="fa-IR" dirty="0" smtClean="0">
                <a:cs typeface="B Mitra" pitchFamily="2" charset="-78"/>
              </a:rPr>
              <a:t>بيشتر، نمونه </a:t>
            </a:r>
            <a:r>
              <a:rPr lang="fa-IR" dirty="0">
                <a:cs typeface="B Mitra" pitchFamily="2" charset="-78"/>
              </a:rPr>
              <a:t>را در سرمای حرارت 2 تا 8 درجه سانتی گراد حفط نمایند. </a:t>
            </a:r>
            <a:endParaRPr lang="en-US" dirty="0">
              <a:cs typeface="B Mitra" pitchFamily="2" charset="-78"/>
            </a:endParaRPr>
          </a:p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اقدامات لازم بعد از كشف مورد قطعي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جمع آوري كامل داده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ها: </a:t>
            </a:r>
          </a:p>
          <a:p>
            <a:pPr marL="914400" lvl="1" indent="-514350" algn="just"/>
            <a:r>
              <a:rPr lang="fa-IR" sz="2000" dirty="0" smtClean="0">
                <a:cs typeface="B Mitra" pitchFamily="2" charset="-78"/>
              </a:rPr>
              <a:t>شامل </a:t>
            </a:r>
            <a:r>
              <a:rPr lang="fa-IR" sz="2000" dirty="0">
                <a:cs typeface="B Mitra" pitchFamily="2" charset="-78"/>
              </a:rPr>
              <a:t>تاريخچه بيماري،‌ نماي باليني،‌ وجود عوارض (شامل پريكارديت،‌نارسايي كليه كه نياز به دياليز پيدا نموده است،‌ سندرم دشواري تنفسي حاد (</a:t>
            </a:r>
            <a:r>
              <a:rPr lang="en-US" sz="2000" dirty="0">
                <a:cs typeface="B Mitra" pitchFamily="2" charset="-78"/>
              </a:rPr>
              <a:t>ARDS</a:t>
            </a:r>
            <a:r>
              <a:rPr lang="fa-IR" sz="2000" dirty="0">
                <a:cs typeface="B Mitra" pitchFamily="2" charset="-78"/>
              </a:rPr>
              <a:t>)، نارسايي چند ارگان، اختلالات انعقادي (</a:t>
            </a:r>
            <a:r>
              <a:rPr lang="en-US" sz="2000" dirty="0">
                <a:cs typeface="B Mitra" pitchFamily="2" charset="-78"/>
              </a:rPr>
              <a:t>DIC</a:t>
            </a:r>
            <a:r>
              <a:rPr lang="fa-IR" sz="2000" dirty="0">
                <a:cs typeface="B Mitra" pitchFamily="2" charset="-78"/>
              </a:rPr>
              <a:t>) و ... )، يافته هاي مهم آزمايشگاهي،‌ يافته هاي مهم گرافي قفسه صدري،‌ و سير باليني </a:t>
            </a:r>
            <a:r>
              <a:rPr lang="fa-IR" sz="2000" dirty="0" smtClean="0">
                <a:cs typeface="B Mitra" pitchFamily="2" charset="-78"/>
              </a:rPr>
              <a:t>بيماري</a:t>
            </a:r>
            <a:endParaRPr lang="en-US" sz="2000" dirty="0">
              <a:cs typeface="B Mitra" pitchFamily="2" charset="-78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ثبت هرگونه </a:t>
            </a: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برخورد در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14روز </a:t>
            </a: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گذشته كه بتواند بالقوه باعث انتقال بيماري شده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باشد: </a:t>
            </a:r>
          </a:p>
          <a:p>
            <a:pPr marL="914400" lvl="1" indent="-514350" algn="just"/>
            <a:r>
              <a:rPr lang="fa-IR" sz="2000" dirty="0" smtClean="0">
                <a:cs typeface="B Mitra" pitchFamily="2" charset="-78"/>
              </a:rPr>
              <a:t>شامل </a:t>
            </a:r>
            <a:r>
              <a:rPr lang="fa-IR" sz="2000" dirty="0">
                <a:cs typeface="B Mitra" pitchFamily="2" charset="-78"/>
              </a:rPr>
              <a:t>تاريخچه مسافرت،‌ برخورد با حيوانات (با اشاره به نوع حيوان و نوع تماس با حيوان)، تماس با ساير بيماران عفونت حاد تنفسي(شامل برخورد در بيمارستان و مراكز درماني) و مصرف غذاي خام و يا نوشيدني دست </a:t>
            </a:r>
            <a:r>
              <a:rPr lang="fa-IR" sz="2000" dirty="0" smtClean="0">
                <a:cs typeface="B Mitra" pitchFamily="2" charset="-78"/>
              </a:rPr>
              <a:t>ساز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بيماريابي </a:t>
            </a:r>
            <a:r>
              <a:rPr lang="fa-IR" sz="2400" b="1" dirty="0">
                <a:solidFill>
                  <a:srgbClr val="FF0000"/>
                </a:solidFill>
                <a:cs typeface="B Mitra" pitchFamily="2" charset="-78"/>
              </a:rPr>
              <a:t>در افراد تماس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يافته: </a:t>
            </a:r>
          </a:p>
          <a:p>
            <a:pPr marL="914400" lvl="1" indent="-514350" algn="just"/>
            <a:r>
              <a:rPr lang="fa-IR" sz="2000" dirty="0" smtClean="0">
                <a:cs typeface="B Mitra" pitchFamily="2" charset="-78"/>
              </a:rPr>
              <a:t>شامل </a:t>
            </a:r>
            <a:r>
              <a:rPr lang="fa-IR" sz="2000" dirty="0">
                <a:cs typeface="B Mitra" pitchFamily="2" charset="-78"/>
              </a:rPr>
              <a:t>افراد </a:t>
            </a:r>
            <a:r>
              <a:rPr lang="fa-IR" sz="2000" b="1" dirty="0">
                <a:cs typeface="B Mitra" pitchFamily="2" charset="-78"/>
              </a:rPr>
              <a:t>خانوار،‌</a:t>
            </a:r>
            <a:r>
              <a:rPr lang="fa-IR" sz="2000" dirty="0">
                <a:cs typeface="B Mitra" pitchFamily="2" charset="-78"/>
              </a:rPr>
              <a:t> </a:t>
            </a:r>
            <a:r>
              <a:rPr lang="fa-IR" sz="2000" b="1" dirty="0">
                <a:cs typeface="B Mitra" pitchFamily="2" charset="-78"/>
              </a:rPr>
              <a:t>همكاران</a:t>
            </a:r>
            <a:r>
              <a:rPr lang="fa-IR" sz="2000" dirty="0">
                <a:cs typeface="B Mitra" pitchFamily="2" charset="-78"/>
              </a:rPr>
              <a:t> (محل كار مشترك)،‌ همكلاسي هاي مدرسه و گروه هاي اجتماعي </a:t>
            </a:r>
            <a:r>
              <a:rPr lang="fa-IR" sz="2000" dirty="0" smtClean="0">
                <a:cs typeface="B Mitra" pitchFamily="2" charset="-78"/>
              </a:rPr>
              <a:t>ديگر: </a:t>
            </a:r>
            <a:r>
              <a:rPr lang="fa-IR" sz="2000" b="1" dirty="0" smtClean="0">
                <a:cs typeface="B Mitra" pitchFamily="2" charset="-78"/>
              </a:rPr>
              <a:t>با </a:t>
            </a:r>
            <a:r>
              <a:rPr lang="fa-IR" sz="2000" b="1" dirty="0">
                <a:cs typeface="B Mitra" pitchFamily="2" charset="-78"/>
              </a:rPr>
              <a:t>تست </a:t>
            </a:r>
            <a:r>
              <a:rPr lang="en-US" sz="2000" b="1" dirty="0">
                <a:cs typeface="B Mitra" pitchFamily="2" charset="-78"/>
              </a:rPr>
              <a:t>PCR</a:t>
            </a:r>
            <a:r>
              <a:rPr lang="fa-IR" sz="2000" b="1" dirty="0">
                <a:cs typeface="B Mitra" pitchFamily="2" charset="-78"/>
              </a:rPr>
              <a:t> </a:t>
            </a:r>
            <a:r>
              <a:rPr lang="fa-IR" sz="2000" b="1" dirty="0" smtClean="0">
                <a:cs typeface="B Mitra" pitchFamily="2" charset="-78"/>
              </a:rPr>
              <a:t>{</a:t>
            </a:r>
            <a:r>
              <a:rPr lang="fa-IR" sz="2000" dirty="0" smtClean="0">
                <a:cs typeface="B Mitra" pitchFamily="2" charset="-78"/>
              </a:rPr>
              <a:t>و </a:t>
            </a:r>
            <a:r>
              <a:rPr lang="fa-IR" sz="2000" dirty="0">
                <a:cs typeface="B Mitra" pitchFamily="2" charset="-78"/>
              </a:rPr>
              <a:t>سرولوژي (در فاز حاد و نقاهت بيماري</a:t>
            </a:r>
            <a:r>
              <a:rPr lang="fa-IR" sz="2000" dirty="0" smtClean="0">
                <a:cs typeface="B Mitra" pitchFamily="2" charset="-78"/>
              </a:rPr>
              <a:t>)} </a:t>
            </a:r>
            <a:r>
              <a:rPr lang="fa-IR" sz="2000" b="1" dirty="0">
                <a:cs typeface="B Mitra" pitchFamily="2" charset="-78"/>
              </a:rPr>
              <a:t>بررسي شوند</a:t>
            </a:r>
            <a:r>
              <a:rPr lang="fa-IR" sz="2000" dirty="0">
                <a:cs typeface="B Mitra" pitchFamily="2" charset="-78"/>
              </a:rPr>
              <a:t>. اطلاعات </a:t>
            </a:r>
            <a:r>
              <a:rPr lang="fa-IR" sz="2000" dirty="0" smtClean="0">
                <a:cs typeface="B Mitra" pitchFamily="2" charset="-78"/>
              </a:rPr>
              <a:t>سير </a:t>
            </a:r>
            <a:r>
              <a:rPr lang="fa-IR" sz="2000" dirty="0">
                <a:cs typeface="B Mitra" pitchFamily="2" charset="-78"/>
              </a:rPr>
              <a:t>باليني بيماري افراد تماس يافته نيز پرسيده </a:t>
            </a:r>
            <a:r>
              <a:rPr lang="fa-IR" sz="2000" dirty="0" smtClean="0">
                <a:cs typeface="B Mitra" pitchFamily="2" charset="-78"/>
              </a:rPr>
              <a:t>شود</a:t>
            </a:r>
            <a:endParaRPr lang="en-US" sz="2000" dirty="0">
              <a:cs typeface="B Mitra" pitchFamily="2" charset="-78"/>
            </a:endParaRPr>
          </a:p>
          <a:p>
            <a:pPr marL="514350" indent="-514350" algn="just">
              <a:buFont typeface="+mj-lt"/>
              <a:buAutoNum type="arabicPeriod"/>
            </a:pPr>
            <a:endParaRPr lang="fa-IR" sz="2400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70C0"/>
                </a:solidFill>
                <a:cs typeface="B Titr" pitchFamily="2" charset="-78"/>
              </a:rPr>
              <a:t>بيماريابي در اطرافيان تماس يافته با مورد قطعي</a:t>
            </a:r>
            <a:endParaRPr lang="fa-IR" sz="36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Mitra" pitchFamily="2" charset="-78"/>
              </a:rPr>
              <a:t>اگر كسي از اطرافيان در عرض 14 روز بعد از برخورد نزديك </a:t>
            </a:r>
            <a: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  <a:t>علامتدار</a:t>
            </a:r>
            <a:r>
              <a:rPr lang="fa-IR" dirty="0" smtClean="0">
                <a:cs typeface="B Mitra" pitchFamily="2" charset="-78"/>
              </a:rPr>
              <a:t> شده است ضمن اطلاع به مركز بهداشت منطقه و تهيه نمونه هاي لازم (سواب تنفسي و سرم)، بايد در منزل ايزوله بماند و اگر نياز به بستري در بيمارستان دارد بستري گردد</a:t>
            </a:r>
          </a:p>
          <a:p>
            <a:pPr lvl="1">
              <a:buFont typeface="Wingdings" pitchFamily="2" charset="2"/>
              <a:buChar char="Ø"/>
            </a:pPr>
            <a:r>
              <a:rPr lang="fa-IR" dirty="0" smtClean="0">
                <a:cs typeface="B Mitra" pitchFamily="2" charset="-78"/>
              </a:rPr>
              <a:t>در ایزوله نگاه داشتن بیمار، تا 24 ساعت بعد از پایان علائم بیماری ادامه می یابد. </a:t>
            </a:r>
            <a:endParaRPr lang="fa-IR" dirty="0">
              <a:cs typeface="B Mitra" pitchFamily="2" charset="-78"/>
            </a:endParaRPr>
          </a:p>
          <a:p>
            <a:r>
              <a:rPr lang="fa-IR" dirty="0" smtClean="0">
                <a:cs typeface="B Mitra" pitchFamily="2" charset="-78"/>
              </a:rPr>
              <a:t>اگر در عرض 14 روز بعد از تماس </a:t>
            </a:r>
            <a: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  <a:t>علامتدار نشد</a:t>
            </a:r>
            <a:r>
              <a:rPr lang="fa-IR" dirty="0" smtClean="0">
                <a:cs typeface="B Mitra" pitchFamily="2" charset="-78"/>
              </a:rPr>
              <a:t>، نام وي در ليست خطي تماس يافتگان ثبت گردد. 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اقدامات لازم جهت پيشگيري از ابتلا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/>
          <a:lstStyle/>
          <a:p>
            <a:r>
              <a:rPr lang="fa-IR" b="1" dirty="0" smtClean="0">
                <a:cs typeface="B Mitra" pitchFamily="2" charset="-78"/>
              </a:rPr>
              <a:t>دستورالعمل كشوري </a:t>
            </a:r>
            <a:r>
              <a:rPr lang="fa-IR" b="1" dirty="0">
                <a:cs typeface="B Mitra" pitchFamily="2" charset="-78"/>
              </a:rPr>
              <a:t>اصول پیشگیرانه و کنترلی هنگام مراقبت از بیماران محتمل یا قطعی مبتلا به </a:t>
            </a:r>
            <a:r>
              <a:rPr lang="fa-IR" b="1" dirty="0" smtClean="0">
                <a:cs typeface="B Mitra" pitchFamily="2" charset="-78"/>
              </a:rPr>
              <a:t>کروناویروس </a:t>
            </a:r>
            <a:r>
              <a:rPr lang="fa-IR" b="1" dirty="0" smtClean="0">
                <a:cs typeface="B Mitra" pitchFamily="2" charset="-78"/>
              </a:rPr>
              <a:t>مطالعه شود.</a:t>
            </a:r>
            <a:endParaRPr lang="en-US" b="1" dirty="0">
              <a:cs typeface="B Mitra" pitchFamily="2" charset="-78"/>
            </a:endParaRPr>
          </a:p>
          <a:p>
            <a:r>
              <a:rPr lang="fa-IR" sz="2400" b="1" dirty="0" smtClean="0">
                <a:solidFill>
                  <a:srgbClr val="0070C0"/>
                </a:solidFill>
                <a:cs typeface="B Mitra" pitchFamily="2" charset="-78"/>
              </a:rPr>
              <a:t>كوروناويروس از راه قطرات تنفسي درشت منتقل ميشود امّا اگراقداماتي كه ذرات ريز آئروسول توليد مي كند انجام شود بايد از ماسك استفاده نمود.</a:t>
            </a:r>
          </a:p>
          <a:p>
            <a:r>
              <a:rPr lang="fa-IR" sz="2400" b="1" dirty="0" smtClean="0">
                <a:solidFill>
                  <a:srgbClr val="0070C0"/>
                </a:solidFill>
                <a:cs typeface="B Mitra" pitchFamily="2" charset="-78"/>
              </a:rPr>
              <a:t>از راه خون، ‌مدفوع، ادرار نيز منتقل مي شود. </a:t>
            </a:r>
            <a:endParaRPr lang="fa-IR" sz="2400" b="1" dirty="0">
              <a:solidFill>
                <a:srgbClr val="0070C0"/>
              </a:solidFill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19</a:t>
            </a:fld>
            <a:endParaRPr lang="fa-IR"/>
          </a:p>
        </p:txBody>
      </p:sp>
      <p:pic>
        <p:nvPicPr>
          <p:cNvPr id="2050" name="Picture 2" descr="C:\Users\AmirAli\Desktop\nse_B59_1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143380"/>
            <a:ext cx="2736304" cy="2213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دیدار ریاست\ریاست\متن ۳(2)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650" y="-228600"/>
            <a:ext cx="7632700" cy="699654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391708" y="5944550"/>
            <a:ext cx="1844569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5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علوم پزشکی و خدمات بهداشتی درمانی استان زنجان</a:t>
            </a:r>
            <a:endParaRPr lang="en-US" sz="751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175" y="5769869"/>
            <a:ext cx="381635" cy="390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8625" r="30529" b="25492"/>
          <a:stretch/>
        </p:blipFill>
        <p:spPr>
          <a:xfrm>
            <a:off x="1548064" y="588296"/>
            <a:ext cx="6537157" cy="49028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04300" y="123013"/>
            <a:ext cx="2098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400" dirty="0" smtClean="0">
                <a:solidFill>
                  <a:srgbClr val="FF0000"/>
                </a:solidFill>
              </a:rPr>
              <a:t>کرونا </a:t>
            </a:r>
            <a:r>
              <a:rPr lang="fa-IR" sz="2400" dirty="0">
                <a:solidFill>
                  <a:srgbClr val="FF0000"/>
                </a:solidFill>
              </a:rPr>
              <a:t>ویروس جدید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70C0"/>
                </a:solidFill>
                <a:cs typeface="B Titr" pitchFamily="2" charset="-78"/>
              </a:rPr>
              <a:t>هنگام مراقبت از بيماران </a:t>
            </a:r>
            <a:r>
              <a:rPr lang="fa-IR" sz="3200" dirty="0" smtClean="0">
                <a:solidFill>
                  <a:srgbClr val="0070C0"/>
                </a:solidFill>
                <a:cs typeface="B Titr" pitchFamily="2" charset="-78"/>
              </a:rPr>
              <a:t>كوروناويروسي</a:t>
            </a:r>
            <a:endParaRPr lang="fa-IR" sz="32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4525963"/>
          </a:xfrm>
        </p:spPr>
        <p:txBody>
          <a:bodyPr>
            <a:normAutofit/>
          </a:bodyPr>
          <a:lstStyle/>
          <a:p>
            <a:pPr lvl="0"/>
            <a:r>
              <a:rPr lang="fa-IR" dirty="0">
                <a:cs typeface="B Mitra" pitchFamily="2" charset="-78"/>
              </a:rPr>
              <a:t>تعداد پرسنل بهداشتی درمانی، اعضا خانواده و ملاقات کنندگان را محدود نمایید</a:t>
            </a:r>
            <a:r>
              <a:rPr lang="fa-IR" dirty="0" smtClean="0">
                <a:cs typeface="B Mitra" pitchFamily="2" charset="-78"/>
              </a:rPr>
              <a:t>.</a:t>
            </a:r>
          </a:p>
          <a:p>
            <a:r>
              <a:rPr lang="fa-IR" dirty="0">
                <a:cs typeface="B Mitra" pitchFamily="2" charset="-78"/>
              </a:rPr>
              <a:t>در شرایطی که مراقبت از بیمار تا حدود زیادی بر عهده همراهان بیمار قرار دارد، باید سطح آموزش را بالاتر برد</a:t>
            </a:r>
            <a:r>
              <a:rPr lang="fa-IR" dirty="0" smtClean="0">
                <a:cs typeface="B Mitra" pitchFamily="2" charset="-78"/>
              </a:rPr>
              <a:t>.</a:t>
            </a:r>
          </a:p>
          <a:p>
            <a:r>
              <a:rPr lang="fa-IR" dirty="0" smtClean="0">
                <a:cs typeface="B Mitra" pitchFamily="2" charset="-78"/>
              </a:rPr>
              <a:t>بيمار، بدون دلايل پزشكي ضروري، از اتاق خارج نشود و در اين شرايط بيمار از </a:t>
            </a:r>
            <a:r>
              <a:rPr lang="fa-IR" b="1" dirty="0" smtClean="0">
                <a:cs typeface="B Mitra" pitchFamily="2" charset="-78"/>
              </a:rPr>
              <a:t>ماسك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b="1" dirty="0" smtClean="0">
                <a:cs typeface="B Mitra" pitchFamily="2" charset="-78"/>
              </a:rPr>
              <a:t>جراحي</a:t>
            </a:r>
            <a:r>
              <a:rPr lang="fa-IR" dirty="0" smtClean="0">
                <a:cs typeface="B Mitra" pitchFamily="2" charset="-78"/>
              </a:rPr>
              <a:t> استفاده نمايد و در حداقل زمان جابجايي انجام گيرد.</a:t>
            </a:r>
          </a:p>
          <a:p>
            <a:r>
              <a:rPr lang="fa-IR" dirty="0" smtClean="0">
                <a:cs typeface="B Mitra" pitchFamily="2" charset="-78"/>
              </a:rPr>
              <a:t>برگه اي </a:t>
            </a:r>
            <a:r>
              <a:rPr lang="fa-IR" b="1" dirty="0" smtClean="0">
                <a:cs typeface="B Mitra" pitchFamily="2" charset="-78"/>
              </a:rPr>
              <a:t>بر روي درب</a:t>
            </a:r>
            <a:r>
              <a:rPr lang="fa-IR" dirty="0" smtClean="0">
                <a:cs typeface="B Mitra" pitchFamily="2" charset="-78"/>
              </a:rPr>
              <a:t>قرار گيرد كه هر كدام از پرسنل كه قصد ورود به اتاق را دارد نام خود را ثبت نمايد. </a:t>
            </a:r>
          </a:p>
          <a:p>
            <a:pPr lvl="0"/>
            <a:endParaRPr lang="en-US" dirty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70C0"/>
                </a:solidFill>
                <a:cs typeface="B Titr" pitchFamily="2" charset="-78"/>
              </a:rPr>
              <a:t>احتياطات استاندارد </a:t>
            </a:r>
            <a:endParaRPr lang="fa-IR" sz="36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>
            <a:normAutofit/>
          </a:bodyPr>
          <a:lstStyle/>
          <a:p>
            <a:r>
              <a:rPr lang="fa-IR" b="1" dirty="0">
                <a:solidFill>
                  <a:srgbClr val="00B050"/>
                </a:solidFill>
                <a:cs typeface="B Mitra" pitchFamily="2" charset="-78"/>
              </a:rPr>
              <a:t>وقتی در تماس نزدیک بابیمار قرار دارند (فاصله کمتراز یک </a:t>
            </a:r>
            <a:r>
              <a:rPr lang="fa-IR" b="1" dirty="0" smtClean="0">
                <a:solidFill>
                  <a:srgbClr val="00B050"/>
                </a:solidFill>
                <a:cs typeface="B Mitra" pitchFamily="2" charset="-78"/>
              </a:rPr>
              <a:t>و نیم متر</a:t>
            </a:r>
            <a:r>
              <a:rPr lang="fa-IR" b="1" dirty="0">
                <a:solidFill>
                  <a:srgbClr val="00B050"/>
                </a:solidFill>
                <a:cs typeface="B Mitra" pitchFamily="2" charset="-78"/>
              </a:rPr>
              <a:t>) یا هنگام ورود به اتاق بیمار (مورد قطعی یا مشکوک</a:t>
            </a:r>
            <a:r>
              <a:rPr lang="fa-IR" b="1" dirty="0" smtClean="0">
                <a:solidFill>
                  <a:srgbClr val="00B050"/>
                </a:solidFill>
                <a:cs typeface="B Mitra" pitchFamily="2" charset="-78"/>
              </a:rPr>
              <a:t>):</a:t>
            </a: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cs typeface="B Mitra" pitchFamily="2" charset="-78"/>
              </a:rPr>
              <a:t>از ماسک مناسب استفاده </a:t>
            </a:r>
            <a:r>
              <a:rPr lang="fa-IR" dirty="0" smtClean="0">
                <a:cs typeface="B Mitra" pitchFamily="2" charset="-78"/>
              </a:rPr>
              <a:t>نمایند </a:t>
            </a:r>
            <a:r>
              <a:rPr lang="fa-IR" dirty="0" smtClean="0">
                <a:cs typeface="B Mitra" pitchFamily="2" charset="-78"/>
              </a:rPr>
              <a:t>.</a:t>
            </a:r>
            <a:endParaRPr lang="en-US" dirty="0">
              <a:cs typeface="B Mitra" pitchFamily="2" charset="-78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cs typeface="B Mitra" pitchFamily="2" charset="-78"/>
              </a:rPr>
              <a:t>از عینک یا محافظ </a:t>
            </a:r>
            <a:r>
              <a:rPr lang="fa-IR" u="sng" dirty="0">
                <a:cs typeface="B Mitra" pitchFamily="2" charset="-78"/>
              </a:rPr>
              <a:t>صورت</a:t>
            </a:r>
            <a:r>
              <a:rPr lang="fa-IR" dirty="0">
                <a:cs typeface="B Mitra" pitchFamily="2" charset="-78"/>
              </a:rPr>
              <a:t> استفاده نمایند.</a:t>
            </a:r>
            <a:endParaRPr lang="en-US" dirty="0">
              <a:cs typeface="B Mitra" pitchFamily="2" charset="-78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cs typeface="B Mitra" pitchFamily="2" charset="-78"/>
              </a:rPr>
              <a:t>گان بلند، تمیز، غیراستریل و دستکش (برخی اقدامات پزشکی نیاز به دستکش استریل دارند) بپوشند.</a:t>
            </a:r>
            <a:endParaRPr lang="en-US" dirty="0">
              <a:cs typeface="B Mitra" pitchFamily="2" charset="-78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cs typeface="B Mitra" pitchFamily="2" charset="-78"/>
              </a:rPr>
              <a:t>قبل و بعد از تماس با بیمار و محیط و وسایل اطراف او </a:t>
            </a:r>
            <a:r>
              <a:rPr lang="fa-IR" u="sng" dirty="0">
                <a:cs typeface="B Mitra" pitchFamily="2" charset="-78"/>
              </a:rPr>
              <a:t>دست هایشان </a:t>
            </a:r>
            <a:r>
              <a:rPr lang="fa-IR" dirty="0">
                <a:cs typeface="B Mitra" pitchFamily="2" charset="-78"/>
              </a:rPr>
              <a:t>را بشویند. </a:t>
            </a:r>
            <a:endParaRPr lang="fa-IR" dirty="0" smtClean="0">
              <a:cs typeface="B Mitra" pitchFamily="2" charset="-78"/>
            </a:endParaRPr>
          </a:p>
          <a:p>
            <a:pPr lvl="1"/>
            <a:endParaRPr lang="fa-IR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Mitra" pitchFamily="2" charset="-78"/>
              </a:rPr>
              <a:t>تا زمانی که ازنظر پزشکی لازم نباشد باید از بیرون آوردن بیمار از اتاق (مکان) ایزوله خودداری گردد. بهتر است از ابزار تشخیصی قابل حمل (مانند دستگاه </a:t>
            </a:r>
            <a:r>
              <a:rPr lang="fa-IR" dirty="0" smtClean="0">
                <a:cs typeface="B Mitra" pitchFamily="2" charset="-78"/>
              </a:rPr>
              <a:t>رادیولوژی </a:t>
            </a:r>
            <a:r>
              <a:rPr lang="en-US" dirty="0">
                <a:cs typeface="B Mitra" pitchFamily="2" charset="-78"/>
              </a:rPr>
              <a:t>portable</a:t>
            </a:r>
            <a:r>
              <a:rPr lang="fa-IR" dirty="0">
                <a:cs typeface="B Mitra" pitchFamily="2" charset="-78"/>
              </a:rPr>
              <a:t>) استفاده گردد. </a:t>
            </a:r>
            <a:endParaRPr lang="fa-IR" dirty="0" smtClean="0">
              <a:cs typeface="B Mitra" pitchFamily="2" charset="-78"/>
            </a:endParaRPr>
          </a:p>
          <a:p>
            <a:pPr lvl="0"/>
            <a:r>
              <a:rPr lang="fa-IR" dirty="0" smtClean="0">
                <a:cs typeface="B Mitra" pitchFamily="2" charset="-78"/>
              </a:rPr>
              <a:t>تمام </a:t>
            </a:r>
            <a:r>
              <a:rPr lang="fa-IR" dirty="0">
                <a:cs typeface="B Mitra" pitchFamily="2" charset="-78"/>
              </a:rPr>
              <a:t>سطوحی که بیمار با آنها تماس داشته است (مانند تخت و ...) باید تمیز و ضد عفونی گردد</a:t>
            </a:r>
            <a:r>
              <a:rPr lang="fa-IR" dirty="0" smtClean="0">
                <a:cs typeface="B Mitra" pitchFamily="2" charset="-78"/>
              </a:rPr>
              <a:t>.</a:t>
            </a:r>
          </a:p>
          <a:p>
            <a:pPr lvl="0"/>
            <a:r>
              <a:rPr lang="fa-IR" dirty="0">
                <a:cs typeface="B Mitra" pitchFamily="2" charset="-78"/>
              </a:rPr>
              <a:t>در ایزوله نگاه داشتن بیمار، تا 24 ساعت بعد از پایان علائم بیماری ادامه می یابد. </a:t>
            </a:r>
            <a:endParaRPr lang="en-US" dirty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نكات بهداشتي در تماس با بيمار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بهداشت در اتاق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pPr algn="justLow"/>
            <a:r>
              <a:rPr lang="fa-IR" dirty="0" smtClean="0">
                <a:cs typeface="B Mitra" pitchFamily="2" charset="-78"/>
              </a:rPr>
              <a:t>انگشتر و حلقه در دست پرسنل نباشد</a:t>
            </a:r>
          </a:p>
          <a:p>
            <a:pPr algn="justLow"/>
            <a:r>
              <a:rPr lang="fa-IR" dirty="0" smtClean="0">
                <a:cs typeface="B Mitra" pitchFamily="2" charset="-78"/>
              </a:rPr>
              <a:t>شستشو با آب و صابون و يا محلول بر پايه الكل كفايت مي كند.</a:t>
            </a:r>
          </a:p>
          <a:p>
            <a:pPr algn="justLow"/>
            <a:r>
              <a:rPr lang="fa-IR" dirty="0" smtClean="0">
                <a:cs typeface="B Mitra" pitchFamily="2" charset="-78"/>
              </a:rPr>
              <a:t>اتاق روزانه ضدعفوني شود، و اتاق ايزوله بايد بعد از بقيه بخش پاكسازي شود. </a:t>
            </a:r>
          </a:p>
          <a:p>
            <a:pPr algn="justLow"/>
            <a:r>
              <a:rPr lang="fa-IR" dirty="0" smtClean="0">
                <a:cs typeface="B Mitra" pitchFamily="2" charset="-78"/>
              </a:rPr>
              <a:t>مواد عفوني آلوده بايد طبق دستورالعمل دفع مواد عفوني جمع آوري و حمل و نقل شوند. </a:t>
            </a:r>
          </a:p>
          <a:p>
            <a:pPr algn="justLow"/>
            <a:r>
              <a:rPr lang="fa-IR" dirty="0" smtClean="0">
                <a:cs typeface="B Mitra" pitchFamily="2" charset="-78"/>
              </a:rPr>
              <a:t>دفع صحيح مدفوع و ادرار </a:t>
            </a: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862" y="5486399"/>
            <a:ext cx="5215678" cy="1143001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با تشکر </a:t>
            </a:r>
            <a:r>
              <a:rPr lang="fa-IR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از توجه </a:t>
            </a:r>
            <a:r>
              <a:rPr lang="fa-IR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شما</a:t>
            </a:r>
            <a:endParaRPr lang="en-US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pic>
        <p:nvPicPr>
          <p:cNvPr id="6" name="Content Placeholder 5" descr="پایی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0"/>
          </a:xfrm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-247650" y="2775855"/>
            <a:ext cx="4555390" cy="13062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509" dirty="0">
                <a:solidFill>
                  <a:srgbClr val="FFFF00"/>
                </a:solidFill>
                <a:cs typeface="B Nazanin" panose="00000400000000000000" pitchFamily="2" charset="-78"/>
              </a:rPr>
              <a:t>با تشکر از </a:t>
            </a:r>
            <a:endParaRPr lang="fa-IR" sz="5509" dirty="0" smtClean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5509" dirty="0" smtClean="0">
                <a:solidFill>
                  <a:srgbClr val="FFFF00"/>
                </a:solidFill>
                <a:cs typeface="B Nazanin" panose="00000400000000000000" pitchFamily="2" charset="-78"/>
              </a:rPr>
              <a:t>توجه </a:t>
            </a:r>
            <a:r>
              <a:rPr lang="fa-IR" sz="5509" dirty="0">
                <a:solidFill>
                  <a:srgbClr val="FFFF00"/>
                </a:solidFill>
                <a:cs typeface="B Nazanin" panose="00000400000000000000" pitchFamily="2" charset="-78"/>
              </a:rPr>
              <a:t>شما</a:t>
            </a:r>
            <a:endParaRPr lang="en-US" sz="5509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480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دیدار ریاست\ریاست\متن ۳(2)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2754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38782" y="5944550"/>
            <a:ext cx="1844569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5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علوم پزشکی و خدمات بهداشتی درمانی استان زنجان</a:t>
            </a:r>
            <a:endParaRPr lang="en-US" sz="751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4278" y="5758397"/>
            <a:ext cx="381635" cy="390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01986" y="346225"/>
            <a:ext cx="67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0070C0"/>
                </a:solidFill>
                <a:cs typeface="B Titr" pitchFamily="2" charset="-78"/>
              </a:rPr>
              <a:t>مقدمه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8596" y="1000750"/>
            <a:ext cx="8358246" cy="17366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400" b="1" dirty="0" smtClean="0">
                <a:cs typeface="B Mitra" pitchFamily="2" charset="-78"/>
              </a:rPr>
              <a:t>کروناویروس </a:t>
            </a:r>
            <a:r>
              <a:rPr lang="fa-IR" sz="2400" b="1" dirty="0">
                <a:cs typeface="B Mitra" pitchFamily="2" charset="-78"/>
              </a:rPr>
              <a:t>ها ویروس های </a:t>
            </a:r>
            <a:r>
              <a:rPr lang="fa-IR" sz="2400" b="1" dirty="0">
                <a:solidFill>
                  <a:srgbClr val="FF0000"/>
                </a:solidFill>
                <a:cs typeface="B Mitra" pitchFamily="2" charset="-78"/>
              </a:rPr>
              <a:t>بزرگی</a:t>
            </a:r>
            <a:r>
              <a:rPr lang="fa-IR" sz="2400" b="1" dirty="0">
                <a:cs typeface="B Mitra" pitchFamily="2" charset="-78"/>
              </a:rPr>
              <a:t> هستند که باعث بيماري هاي متنوعي در بسياري از حيوانات مي شوند و درگذشته به عنوان </a:t>
            </a:r>
            <a:r>
              <a:rPr lang="fa-IR" sz="2400" b="1" dirty="0">
                <a:solidFill>
                  <a:srgbClr val="C00000"/>
                </a:solidFill>
                <a:cs typeface="B Mitra" pitchFamily="2" charset="-78"/>
              </a:rPr>
              <a:t>عامل سرماخوردگی انسان </a:t>
            </a:r>
            <a:r>
              <a:rPr lang="fa-IR" sz="2400" b="1" dirty="0">
                <a:cs typeface="B Mitra" pitchFamily="2" charset="-78"/>
              </a:rPr>
              <a:t>شناخته می </a:t>
            </a:r>
            <a:r>
              <a:rPr lang="fa-IR" sz="2400" b="1" dirty="0" smtClean="0">
                <a:cs typeface="B Mitra" pitchFamily="2" charset="-78"/>
              </a:rPr>
              <a:t>شدند و می توانند موجب طیف وسیعی از بیماری از سرماخوردگی تا بیماری شدید تنفسی بشوند.</a:t>
            </a:r>
            <a:endParaRPr lang="fa-IR" sz="2400" b="1" dirty="0">
              <a:cs typeface="B Mitra" pitchFamily="2" charset="-78"/>
            </a:endParaRPr>
          </a:p>
        </p:txBody>
      </p:sp>
      <p:pic>
        <p:nvPicPr>
          <p:cNvPr id="8" name="Picture 4" descr="http://upload.wikimedia.org/wikipedia/commons/thumb/7/73/Coronavirus_virion.jpg/220px-Coronavirus_vir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2592" y="3133080"/>
            <a:ext cx="1525006" cy="1552654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807598" y="2929200"/>
            <a:ext cx="5125224" cy="19426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سال 2002: </a:t>
            </a:r>
            <a:r>
              <a:rPr lang="fa-IR" sz="3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کروناویروس </a:t>
            </a:r>
            <a:r>
              <a:rPr lang="fa-IR" sz="3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سارس</a:t>
            </a:r>
          </a:p>
          <a:p>
            <a:pPr algn="ctr"/>
            <a:r>
              <a:rPr lang="fa-IR" sz="3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سال 2012: </a:t>
            </a:r>
            <a:r>
              <a:rPr lang="fa-IR" sz="3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کرونا </a:t>
            </a:r>
            <a:r>
              <a:rPr lang="fa-IR" sz="3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ویروس مرس</a:t>
            </a:r>
          </a:p>
          <a:p>
            <a:pPr algn="ctr"/>
            <a:r>
              <a:rPr lang="fa-IR" sz="3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سال 2019: </a:t>
            </a:r>
            <a:r>
              <a:rPr lang="fa-IR" sz="3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کرونا </a:t>
            </a:r>
            <a:r>
              <a:rPr lang="fa-IR" sz="3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ویروس جدید</a:t>
            </a:r>
            <a:endParaRPr lang="en-US" sz="32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4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دیدار ریاست\ریاست\متن ۳(2)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6253" y="86482"/>
            <a:ext cx="8975558" cy="668146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50065" y="5944549"/>
            <a:ext cx="1844569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5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علوم پزشکی و خدمات بهداشتی درمانی استان زنجان</a:t>
            </a:r>
            <a:endParaRPr lang="en-US" sz="751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1533" y="5749085"/>
            <a:ext cx="381635" cy="390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382" t="19986" r="9365" b="8899"/>
          <a:stretch/>
        </p:blipFill>
        <p:spPr>
          <a:xfrm>
            <a:off x="628650" y="889596"/>
            <a:ext cx="8029575" cy="460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06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دیدار ریاست\ریاست\متن ۳(2)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2528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69677" y="5965333"/>
            <a:ext cx="1844569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5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علوم پزشکی و خدمات بهداشتی درمانی استان زنجان</a:t>
            </a:r>
            <a:endParaRPr lang="en-US" sz="751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144" y="5803016"/>
            <a:ext cx="381635" cy="39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381" t="50330" r="9471" b="13809"/>
          <a:stretch/>
        </p:blipFill>
        <p:spPr>
          <a:xfrm>
            <a:off x="628650" y="1739907"/>
            <a:ext cx="8210550" cy="315540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84302" y="356523"/>
            <a:ext cx="3941639" cy="3137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کرونا </a:t>
            </a:r>
            <a:r>
              <a:rPr lang="fa-IR" sz="2000" dirty="0" smtClean="0">
                <a:solidFill>
                  <a:srgbClr val="FF0000"/>
                </a:solidFill>
              </a:rPr>
              <a:t>ویروس جدید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دیدار ریاست\ریاست\متن ۳(2)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19919" y="5981498"/>
            <a:ext cx="1844569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5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علوم پزشکی و خدمات بهداشتی درمانی استان زنجان</a:t>
            </a:r>
            <a:endParaRPr lang="en-US" sz="751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1387" y="5786033"/>
            <a:ext cx="381635" cy="39093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9732" y="317669"/>
            <a:ext cx="3280159" cy="498675"/>
          </a:xfrm>
        </p:spPr>
        <p:txBody>
          <a:bodyPr>
            <a:noAutofit/>
          </a:bodyPr>
          <a:lstStyle/>
          <a:p>
            <a:pPr algn="ctr"/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تعریف مورد مشکوک بیماری </a:t>
            </a:r>
            <a:endParaRPr lang="en-US" sz="1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Content Placeholder 3"/>
          <p:cNvPicPr>
            <a:picLocks/>
          </p:cNvPicPr>
          <p:nvPr/>
        </p:nvPicPr>
        <p:blipFill rotWithShape="1">
          <a:blip r:embed="rId5"/>
          <a:srcRect l="18026" t="19288" r="20300" b="17867"/>
          <a:stretch/>
        </p:blipFill>
        <p:spPr bwMode="auto">
          <a:xfrm>
            <a:off x="357159" y="907974"/>
            <a:ext cx="8425102" cy="4807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573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دیدار ریاست\ریاست\متن ۳(2)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19919" y="5981498"/>
            <a:ext cx="1844569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5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علوم پزشکی و خدمات بهداشتی درمانی استان زنجان</a:t>
            </a:r>
            <a:endParaRPr lang="en-US" sz="751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1387" y="5786033"/>
            <a:ext cx="381635" cy="39093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9732" y="317669"/>
            <a:ext cx="3280159" cy="498675"/>
          </a:xfrm>
        </p:spPr>
        <p:txBody>
          <a:bodyPr>
            <a:noAutofit/>
          </a:bodyPr>
          <a:lstStyle/>
          <a:p>
            <a:pPr algn="ctr"/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تعریف مورد مشکوک بیماری </a:t>
            </a:r>
            <a:endParaRPr lang="en-US" sz="1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1340" y="1144590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43109" indent="-143109" algn="l" defTabSz="572437" rtl="0" eaLnBrk="1" latinLnBrk="0" hangingPunct="1">
              <a:lnSpc>
                <a:spcPct val="90000"/>
              </a:lnSpc>
              <a:spcBef>
                <a:spcPts val="626"/>
              </a:spcBef>
              <a:buFont typeface="Arial" panose="020B0604020202020204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9328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547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1765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1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7984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1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4202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1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0421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1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6640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1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2858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1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2-بیمار دارای علایم تنفسی (با هر شدتی که باشد)،که در عرض 14 روز قبل از شروع علایم بالینی یکی از انواع تماس های ذیل را داشته باشد:</a:t>
            </a:r>
          </a:p>
          <a:p>
            <a:pPr marL="0" indent="0" algn="just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الف – تماس نزدیک</a:t>
            </a:r>
            <a:r>
              <a:rPr lang="en-US" sz="1800" dirty="0" smtClean="0">
                <a:cs typeface="B Nazanin" panose="00000400000000000000" pitchFamily="2" charset="-78"/>
              </a:rPr>
              <a:t> (close physical contact)</a:t>
            </a:r>
            <a:r>
              <a:rPr lang="fa-IR" sz="1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با مورد قطعی و علامت دار بیماری </a:t>
            </a:r>
            <a:r>
              <a:rPr lang="en-US" sz="1800" dirty="0" err="1" smtClean="0">
                <a:solidFill>
                  <a:prstClr val="black"/>
                </a:solidFill>
                <a:cs typeface="B Nazanin" panose="00000400000000000000" pitchFamily="2" charset="-78"/>
              </a:rPr>
              <a:t>ncov</a:t>
            </a:r>
            <a:endParaRPr lang="en-US" sz="1800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sz="1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ب – کار در بیمارستان یا مرکز درمانی در کشوری که انتقال داخل بیمارستانی در آن کشور گزارش شده باشد</a:t>
            </a:r>
          </a:p>
          <a:p>
            <a:pPr marL="0" indent="0" algn="just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sz="1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ج – تماس مستقیم با مخازن حیوانی بیمار( در صورتی که وجود عفونت </a:t>
            </a:r>
            <a:r>
              <a:rPr lang="fa-IR" sz="1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کرونا </a:t>
            </a:r>
            <a:r>
              <a:rPr lang="fa-IR" sz="1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ویروسی جدید در حیوان قطعی شده باشد ) در کشورهایی که </a:t>
            </a:r>
            <a:r>
              <a:rPr lang="fa-IR" sz="1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کرونا </a:t>
            </a:r>
            <a:r>
              <a:rPr lang="fa-IR" sz="1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ویروس جدید دارای مخزن حیوانی باشد یا ابتلا انسان در اثر انتقال </a:t>
            </a:r>
            <a:r>
              <a:rPr lang="en-US" sz="1800" dirty="0" err="1" smtClean="0">
                <a:solidFill>
                  <a:prstClr val="black"/>
                </a:solidFill>
                <a:cs typeface="B Nazanin" panose="00000400000000000000" pitchFamily="2" charset="-78"/>
              </a:rPr>
              <a:t>zoonotic</a:t>
            </a:r>
            <a:r>
              <a:rPr lang="en-US" sz="1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1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محرز شده باشد</a:t>
            </a:r>
            <a:endParaRPr lang="en-US" sz="1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3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دیدار ریاست\ریاست\متن ۳(2)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19919" y="5981498"/>
            <a:ext cx="1844569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5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علوم پزشکی و خدمات بهداشتی درمانی استان زنجان</a:t>
            </a:r>
            <a:endParaRPr lang="en-US" sz="751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3339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1387" y="5786033"/>
            <a:ext cx="381635" cy="39093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9732" y="317669"/>
            <a:ext cx="3280159" cy="498675"/>
          </a:xfrm>
        </p:spPr>
        <p:txBody>
          <a:bodyPr>
            <a:noAutofit/>
          </a:bodyPr>
          <a:lstStyle/>
          <a:p>
            <a:pPr algn="ctr"/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علایم بالینی</a:t>
            </a:r>
            <a:endParaRPr lang="en-US" sz="1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310" y="1137801"/>
            <a:ext cx="8264449" cy="749173"/>
          </a:xfrm>
          <a:prstGeom prst="rect">
            <a:avLst/>
          </a:prstGeom>
        </p:spPr>
        <p:txBody>
          <a:bodyPr wrap="square" lIns="71369" tIns="35684" rIns="71369" bIns="35684">
            <a:spAutoFit/>
          </a:bodyPr>
          <a:lstStyle/>
          <a:p>
            <a:pPr algn="r" rtl="1"/>
            <a:r>
              <a:rPr lang="fa-IR" sz="1900" b="1" dirty="0">
                <a:cs typeface="B Nazanin" panose="00000400000000000000" pitchFamily="2" charset="-78"/>
              </a:rPr>
              <a:t>بسیاری از بیمارانی که تا کنون شناسایی شده اند </a:t>
            </a:r>
            <a:r>
              <a:rPr lang="fa-IR" sz="2500" b="1" u="sng" dirty="0">
                <a:solidFill>
                  <a:srgbClr val="FF0000"/>
                </a:solidFill>
                <a:cs typeface="2  Titr" panose="00000700000000000000" pitchFamily="2" charset="-78"/>
              </a:rPr>
              <a:t>تب</a:t>
            </a:r>
            <a:r>
              <a:rPr 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1900" b="1" dirty="0">
                <a:cs typeface="B Nazanin" panose="00000400000000000000" pitchFamily="2" charset="-78"/>
              </a:rPr>
              <a:t>داشته </a:t>
            </a:r>
            <a:r>
              <a:rPr lang="fa-IR" sz="1900" b="1" dirty="0" smtClean="0">
                <a:cs typeface="B Nazanin" panose="00000400000000000000" pitchFamily="2" charset="-78"/>
              </a:rPr>
              <a:t>اند</a:t>
            </a:r>
            <a:r>
              <a:rPr lang="fa-IR" sz="1900" b="1" dirty="0">
                <a:cs typeface="B Nazanin" panose="00000400000000000000" pitchFamily="2" charset="-78"/>
              </a:rPr>
              <a:t> </a:t>
            </a:r>
            <a:r>
              <a:rPr lang="fa-IR" sz="1900" b="1" dirty="0" smtClean="0">
                <a:cs typeface="B Nazanin" panose="00000400000000000000" pitchFamily="2" charset="-78"/>
              </a:rPr>
              <a:t>هنوز </a:t>
            </a:r>
            <a:r>
              <a:rPr lang="fa-IR" sz="1900" b="1" dirty="0">
                <a:cs typeface="B Nazanin" panose="00000400000000000000" pitchFamily="2" charset="-78"/>
              </a:rPr>
              <a:t>مشخص نیست چه تعداد از بیماران ممکن است بدون تب باشند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6080" y="2137435"/>
            <a:ext cx="5956678" cy="656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1369" tIns="35684" rIns="71369" bIns="35684">
            <a:spAutoFit/>
          </a:bodyPr>
          <a:lstStyle/>
          <a:p>
            <a:pPr algn="r" rtl="1"/>
            <a:r>
              <a:rPr lang="fa-IR" sz="1900" b="1" dirty="0">
                <a:solidFill>
                  <a:srgbClr val="C00000"/>
                </a:solidFill>
                <a:cs typeface="B Nazanin" panose="00000400000000000000" pitchFamily="2" charset="-78"/>
              </a:rPr>
              <a:t>بر اساس اطلاعات فعلی </a:t>
            </a:r>
            <a:r>
              <a:rPr lang="fa-IR" sz="1900" b="1" dirty="0" err="1">
                <a:solidFill>
                  <a:srgbClr val="C00000"/>
                </a:solidFill>
                <a:cs typeface="B Nazanin" panose="00000400000000000000" pitchFamily="2" charset="-78"/>
              </a:rPr>
              <a:t>طیفی</a:t>
            </a:r>
            <a:r>
              <a:rPr lang="fa-IR" sz="1900" b="1" dirty="0">
                <a:solidFill>
                  <a:srgbClr val="C00000"/>
                </a:solidFill>
                <a:cs typeface="B Nazanin" panose="00000400000000000000" pitchFamily="2" charset="-78"/>
              </a:rPr>
              <a:t> از بیماری تنفسی می تواند رخ دهد: </a:t>
            </a:r>
          </a:p>
          <a:p>
            <a:pPr algn="r" rtl="1"/>
            <a:r>
              <a:rPr lang="fa-IR" sz="1900" b="1" dirty="0">
                <a:solidFill>
                  <a:srgbClr val="C00000"/>
                </a:solidFill>
                <a:cs typeface="B Nazanin" panose="00000400000000000000" pitchFamily="2" charset="-78"/>
              </a:rPr>
              <a:t>(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تخمین ها در طول زمان صحیح تر می شود </a:t>
            </a:r>
            <a:r>
              <a:rPr lang="fa-IR" sz="1900" b="1" dirty="0">
                <a:solidFill>
                  <a:srgbClr val="C00000"/>
                </a:solidFill>
                <a:cs typeface="B Nazanin" panose="00000400000000000000" pitchFamily="2" charset="-78"/>
              </a:rPr>
              <a:t>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26081" y="3020746"/>
            <a:ext cx="6191833" cy="360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43109" indent="-143109" algn="l" defTabSz="572437" rtl="0" eaLnBrk="1" latinLnBrk="0" hangingPunct="1">
              <a:lnSpc>
                <a:spcPct val="90000"/>
              </a:lnSpc>
              <a:spcBef>
                <a:spcPts val="626"/>
              </a:spcBef>
              <a:buFont typeface="Arial" panose="020B0604020202020204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9328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547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1765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1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7984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1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4202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1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0421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1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6640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1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2858" indent="-143109" algn="l" defTabSz="572437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1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fa-IR" smtClean="0">
              <a:cs typeface="B Nazanin" panose="00000400000000000000" pitchFamily="2" charset="-78"/>
            </a:endParaRPr>
          </a:p>
          <a:p>
            <a:pPr lvl="1" algn="r" rtl="1"/>
            <a:r>
              <a:rPr lang="fa-IR" sz="2200" b="1" smtClean="0">
                <a:cs typeface="B Nazanin" panose="00000400000000000000" pitchFamily="2" charset="-78"/>
              </a:rPr>
              <a:t>سندرم </a:t>
            </a:r>
            <a:r>
              <a:rPr lang="fa-IR" sz="2200" b="1" smtClean="0">
                <a:solidFill>
                  <a:srgbClr val="FF0000"/>
                </a:solidFill>
                <a:cs typeface="B Nazanin" panose="00000400000000000000" pitchFamily="2" charset="-78"/>
              </a:rPr>
              <a:t>شبه آنفلوانزا </a:t>
            </a:r>
            <a:r>
              <a:rPr lang="fa-IR" sz="2200" b="1" smtClean="0">
                <a:cs typeface="B Nazanin" panose="00000400000000000000" pitchFamily="2" charset="-78"/>
              </a:rPr>
              <a:t>(</a:t>
            </a:r>
            <a:r>
              <a:rPr lang="en-US" sz="2200" b="1" smtClean="0">
                <a:cs typeface="B Nazanin" panose="00000400000000000000" pitchFamily="2" charset="-78"/>
              </a:rPr>
              <a:t>ILI</a:t>
            </a:r>
            <a:r>
              <a:rPr lang="fa-IR" sz="2200" b="1" smtClean="0">
                <a:cs typeface="B Nazanin" panose="00000400000000000000" pitchFamily="2" charset="-78"/>
              </a:rPr>
              <a:t>) (موارد خفیف سرپایی): 65%</a:t>
            </a:r>
          </a:p>
          <a:p>
            <a:pPr lvl="1" algn="r" rtl="1"/>
            <a:r>
              <a:rPr lang="fa-IR" sz="2200" b="1" smtClean="0">
                <a:solidFill>
                  <a:srgbClr val="FF0000"/>
                </a:solidFill>
                <a:cs typeface="B Nazanin" panose="00000400000000000000" pitchFamily="2" charset="-78"/>
              </a:rPr>
              <a:t>سندرم شدید تنفسی </a:t>
            </a:r>
            <a:r>
              <a:rPr lang="fa-IR" sz="2200" b="1" smtClean="0">
                <a:cs typeface="B Nazanin" panose="00000400000000000000" pitchFamily="2" charset="-78"/>
              </a:rPr>
              <a:t>(</a:t>
            </a:r>
            <a:r>
              <a:rPr lang="en-US" sz="2200" b="1" smtClean="0">
                <a:cs typeface="B Nazanin" panose="00000400000000000000" pitchFamily="2" charset="-78"/>
              </a:rPr>
              <a:t>SARI</a:t>
            </a:r>
            <a:r>
              <a:rPr lang="fa-IR" sz="2200" b="1" smtClean="0">
                <a:cs typeface="B Nazanin" panose="00000400000000000000" pitchFamily="2" charset="-78"/>
              </a:rPr>
              <a:t>)</a:t>
            </a:r>
          </a:p>
          <a:p>
            <a:pPr lvl="2" algn="r" rtl="1"/>
            <a:r>
              <a:rPr lang="fa-IR" sz="2200" b="1" smtClean="0">
                <a:cs typeface="B Nazanin" panose="00000400000000000000" pitchFamily="2" charset="-78"/>
              </a:rPr>
              <a:t>پنومونی متوسط: 20%</a:t>
            </a:r>
          </a:p>
          <a:p>
            <a:pPr lvl="2" algn="r" rtl="1"/>
            <a:r>
              <a:rPr lang="fa-IR" sz="2200" b="1" smtClean="0">
                <a:cs typeface="B Nazanin" panose="00000400000000000000" pitchFamily="2" charset="-78"/>
              </a:rPr>
              <a:t>پنومونی شدید نیازمند بستری در </a:t>
            </a:r>
            <a:r>
              <a:rPr lang="en-US" sz="2200" b="1" smtClean="0">
                <a:cs typeface="B Nazanin" panose="00000400000000000000" pitchFamily="2" charset="-78"/>
              </a:rPr>
              <a:t>ICU</a:t>
            </a:r>
            <a:r>
              <a:rPr lang="fa-IR" sz="2200" b="1" smtClean="0">
                <a:cs typeface="B Nazanin" panose="00000400000000000000" pitchFamily="2" charset="-78"/>
              </a:rPr>
              <a:t> : 5%</a:t>
            </a:r>
            <a:endParaRPr lang="en-US" sz="2200" b="1" smtClean="0">
              <a:cs typeface="B Nazanin" panose="00000400000000000000" pitchFamily="2" charset="-78"/>
            </a:endParaRPr>
          </a:p>
          <a:p>
            <a:pPr lvl="1" algn="r" rtl="1"/>
            <a:r>
              <a:rPr lang="fa-IR" sz="2200" b="1" smtClean="0">
                <a:cs typeface="B Nazanin" panose="00000400000000000000" pitchFamily="2" charset="-78"/>
              </a:rPr>
              <a:t>مرگ: از حدود 600 مورد اول تنها 9 مورد فوت شده تا کنون گزارش شده است اما برای قضاوت هنوز زود است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35" y="2431623"/>
            <a:ext cx="2155205" cy="27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1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كوروناويروس\poor-washing-technique-label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4466014" cy="3284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اقدامات بهداشتي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9</a:t>
            </a:fld>
            <a:endParaRPr lang="fa-IR"/>
          </a:p>
        </p:txBody>
      </p:sp>
      <p:pic>
        <p:nvPicPr>
          <p:cNvPr id="3074" name="Picture 2" descr="K:\كوروناويروس\tumblr_inline_mi9n3k96lH1rxy8x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250648" cy="3501008"/>
          </a:xfrm>
          <a:prstGeom prst="rect">
            <a:avLst/>
          </a:prstGeom>
          <a:noFill/>
        </p:spPr>
      </p:pic>
      <p:pic>
        <p:nvPicPr>
          <p:cNvPr id="3075" name="Picture 3" descr="K:\كوروناويروس\چش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869160"/>
            <a:ext cx="1714500" cy="1333500"/>
          </a:xfrm>
          <a:prstGeom prst="roundRect">
            <a:avLst/>
          </a:prstGeom>
          <a:noFill/>
        </p:spPr>
      </p:pic>
      <p:pic>
        <p:nvPicPr>
          <p:cNvPr id="3076" name="Picture 4" descr="K:\كوروناويروس\image001.jpg"/>
          <p:cNvPicPr>
            <a:picLocks noChangeAspect="1" noChangeArrowheads="1"/>
          </p:cNvPicPr>
          <p:nvPr/>
        </p:nvPicPr>
        <p:blipFill>
          <a:blip r:embed="rId5" cstate="print"/>
          <a:srcRect l="9220" t="10049" r="9221" b="10049"/>
          <a:stretch>
            <a:fillRect/>
          </a:stretch>
        </p:blipFill>
        <p:spPr bwMode="auto">
          <a:xfrm>
            <a:off x="7308304" y="3140968"/>
            <a:ext cx="1656184" cy="1656184"/>
          </a:xfrm>
          <a:prstGeom prst="rect">
            <a:avLst/>
          </a:prstGeom>
          <a:noFill/>
        </p:spPr>
      </p:pic>
      <p:pic>
        <p:nvPicPr>
          <p:cNvPr id="3077" name="Picture 5" descr="K:\كوروناويروس\image008.jpg"/>
          <p:cNvPicPr>
            <a:picLocks noChangeAspect="1" noChangeArrowheads="1"/>
          </p:cNvPicPr>
          <p:nvPr/>
        </p:nvPicPr>
        <p:blipFill>
          <a:blip r:embed="rId6" cstate="print"/>
          <a:srcRect l="6321" t="9886" r="6321" b="9886"/>
          <a:stretch>
            <a:fillRect/>
          </a:stretch>
        </p:blipFill>
        <p:spPr bwMode="auto">
          <a:xfrm>
            <a:off x="2699792" y="1844824"/>
            <a:ext cx="1656184" cy="1656184"/>
          </a:xfrm>
          <a:prstGeom prst="rect">
            <a:avLst/>
          </a:prstGeom>
          <a:noFill/>
        </p:spPr>
      </p:pic>
      <p:pic>
        <p:nvPicPr>
          <p:cNvPr id="3079" name="Picture 7" descr="K:\كوروناويروس\چشم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628800"/>
            <a:ext cx="1800200" cy="1200133"/>
          </a:xfrm>
          <a:prstGeom prst="roundRect">
            <a:avLst/>
          </a:prstGeom>
          <a:noFill/>
        </p:spPr>
      </p:pic>
      <p:pic>
        <p:nvPicPr>
          <p:cNvPr id="3080" name="Picture 8" descr="K:\كوروناويروس\surgical-mask-flu-pu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188640"/>
            <a:ext cx="1475632" cy="1556792"/>
          </a:xfrm>
          <a:prstGeom prst="rect">
            <a:avLst/>
          </a:prstGeom>
          <a:noFill/>
        </p:spPr>
      </p:pic>
      <p:sp>
        <p:nvSpPr>
          <p:cNvPr id="12" name="Left Brace 11"/>
          <p:cNvSpPr/>
          <p:nvPr/>
        </p:nvSpPr>
        <p:spPr>
          <a:xfrm>
            <a:off x="6372200" y="1628800"/>
            <a:ext cx="576064" cy="468052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5868144" y="1412776"/>
            <a:ext cx="510778" cy="522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1">
            <a:spAutoFit/>
          </a:bodyPr>
          <a:lstStyle/>
          <a:p>
            <a:r>
              <a:rPr lang="fa-IR" b="1" dirty="0" smtClean="0">
                <a:latin typeface="F_Mitra" pitchFamily="2" charset="2"/>
                <a:cs typeface="B Mitra" pitchFamily="2" charset="-78"/>
              </a:rPr>
              <a:t>اقدامات غيربهداشتي كه ممكن است باعث انتقال ببماري گردد</a:t>
            </a:r>
            <a:endParaRPr lang="fa-IR" b="1" dirty="0">
              <a:latin typeface="F_Mitra" pitchFamily="2" charset="2"/>
              <a:cs typeface="B Mitra" pitchFamily="2" charset="-78"/>
            </a:endParaRPr>
          </a:p>
        </p:txBody>
      </p:sp>
      <p:pic>
        <p:nvPicPr>
          <p:cNvPr id="14" name="Picture 13" descr="معاونت بهداشت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04448" y="6218531"/>
            <a:ext cx="539552" cy="639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corona virus 92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20592D80D7F68045A4DADF49D601D2BA" ma:contentTypeVersion="0" ma:contentTypeDescription="ايجاد يك مستند جديد." ma:contentTypeScope="" ma:versionID="ba6bbf4bdc52d1f63097dbe461378d77">
  <xsd:schema xmlns:xsd="http://www.w3.org/2001/XMLSchema" xmlns:p="http://schemas.microsoft.com/office/2006/metadata/properties" targetNamespace="http://schemas.microsoft.com/office/2006/metadata/properties" ma:root="true" ma:fieldsID="26ea972638261a1f66ed656b909a1d5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ا" ma:readOnly="true"/>
        <xsd:element ref="dc:title" minOccurs="0" maxOccurs="1" ma:index="4" ma:displayName="عنوان مورد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E1A437E-1408-4A54-83A8-83E506A80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FAE8E53-EA46-4853-A9FD-BD9CA5731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7353EC-818C-4AE4-9A53-9E9714337801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corona virus 92 powerpoint</Template>
  <TotalTime>649</TotalTime>
  <Words>1538</Words>
  <Application>Microsoft Office PowerPoint</Application>
  <PresentationFormat>On-screen Show (4:3)</PresentationFormat>
  <Paragraphs>117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new corona virus 92 powerpoint</vt:lpstr>
      <vt:lpstr>Slide 1</vt:lpstr>
      <vt:lpstr>Slide 2</vt:lpstr>
      <vt:lpstr>Slide 3</vt:lpstr>
      <vt:lpstr>Slide 4</vt:lpstr>
      <vt:lpstr>Slide 5</vt:lpstr>
      <vt:lpstr>تعریف مورد مشکوک بیماری </vt:lpstr>
      <vt:lpstr>تعریف مورد مشکوک بیماری </vt:lpstr>
      <vt:lpstr>علایم بالینی</vt:lpstr>
      <vt:lpstr>اقدامات بهداشتي</vt:lpstr>
      <vt:lpstr>انواع نمونه توصيه شده</vt:lpstr>
      <vt:lpstr>نكات احتياطي در تهيه نمونه</vt:lpstr>
      <vt:lpstr>تهيه نمونه خلط مناسب</vt:lpstr>
      <vt:lpstr>تهيه نمونه خلط مناسب</vt:lpstr>
      <vt:lpstr>ميزان لازم از هر نمونه</vt:lpstr>
      <vt:lpstr>سرعت و تاخير در انتقال</vt:lpstr>
      <vt:lpstr>حمل و نقل نمونه</vt:lpstr>
      <vt:lpstr>اقدامات لازم بعد از كشف مورد قطعي</vt:lpstr>
      <vt:lpstr>بيماريابي در اطرافيان تماس يافته با مورد قطعي</vt:lpstr>
      <vt:lpstr>اقدامات لازم جهت پيشگيري از ابتلا</vt:lpstr>
      <vt:lpstr>هنگام مراقبت از بيماران كوروناويروسي</vt:lpstr>
      <vt:lpstr>احتياطات استاندارد </vt:lpstr>
      <vt:lpstr>نكات بهداشتي در تماس با بيمار</vt:lpstr>
      <vt:lpstr>بهداشت در اتاق</vt:lpstr>
      <vt:lpstr>با تشکر از توجه شما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25 DVDs</dc:creator>
  <cp:lastModifiedBy>mahmoud</cp:lastModifiedBy>
  <cp:revision>114</cp:revision>
  <dcterms:created xsi:type="dcterms:W3CDTF">2013-11-01T15:19:37Z</dcterms:created>
  <dcterms:modified xsi:type="dcterms:W3CDTF">2020-02-05T10:22:04Z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0x01010020592D80D7F68045A4DADF49D601D2BA</vt:lpwstr>
  </property>
</Properties>
</file>