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9" r:id="rId3"/>
    <p:sldId id="320" r:id="rId4"/>
    <p:sldId id="321" r:id="rId5"/>
    <p:sldId id="338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2" r:id="rId16"/>
    <p:sldId id="334" r:id="rId17"/>
    <p:sldId id="335" r:id="rId18"/>
    <p:sldId id="336" r:id="rId19"/>
    <p:sldId id="333" r:id="rId20"/>
    <p:sldId id="331" r:id="rId21"/>
    <p:sldId id="337" r:id="rId22"/>
    <p:sldId id="339" r:id="rId2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CC2F8"/>
    <a:srgbClr val="BFFDC9"/>
    <a:srgbClr val="CCECFF"/>
    <a:srgbClr val="FFCCFF"/>
    <a:srgbClr val="FFFF99"/>
    <a:srgbClr val="96FCA7"/>
    <a:srgbClr val="C5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0" hangingPunct="0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0" hangingPunct="0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F81C707-6900-4F58-9C98-087AAF5F2DA7}" type="datetimeFigureOut">
              <a:rPr lang="en-US"/>
              <a:pPr>
                <a:defRPr/>
              </a:pPr>
              <a:t>6/24/2018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0" hangingPunct="0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B6406CA6-1E64-4D94-BCDF-191E67C12D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49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81DA88-D1E3-4001-8FA1-F08260780FA4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52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F37039-89B1-4395-AF6D-FA6A6DD97820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92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40A6F5-EB74-4E91-8B66-9E3079863E55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50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0A9968-4CF2-4714-BCAA-4B849F942EC8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3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CA7527-FC38-42A2-B686-76FA19801E97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5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9563D8-C3B1-4969-BFFC-39A4F69BED16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3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AE76F6A-E753-44D1-ADAB-E807E6800AA7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09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5FCE6D-ED6F-412B-8CD5-A420ADD6B9A5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56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644A0D6-4BBD-404F-ACE4-6576D411D9AB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5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1C777B-6172-48A5-9793-4BA25547418A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FC0362-65D0-4933-8CC1-7172A51C62DC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61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3E69329-5868-487C-B1AF-59A46927A8D5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025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AEADA4-7270-40F6-84DB-15167749F703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177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2854C5-2A1C-4CF8-B190-BC41A4B2862F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935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F67484-336F-437C-8D69-DD40427748B9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4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42BB10-9B7F-4E96-A240-5BF523E85339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B2E6DB-120E-4017-B511-139A9BE48D2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9C7A976-79E1-4968-AC25-3B42391E580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94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CDB647-AD52-428B-B5F1-9BAEF1D7E6F7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12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ACB15D-EA5A-40B8-BDD3-DCEF3CE00F0C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78E46F-E65C-4DA2-A63B-21ED5A7DAE37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1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47CEBEF-15BA-4E5B-A666-071D0761FD48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9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25ECD-329B-4326-B4AD-4E6E7CEEA0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3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630D1-F815-4D80-9C7C-CBAA56F1C8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7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9272E-DE9F-4EC7-9D13-DF6B4F6D6F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9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0DEE1-11F4-438B-B6AC-97C7D81AD7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5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C542F-5A1C-41BC-B860-CDF1377671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8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A93CD-653D-481B-B1DA-69736027E7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0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3E9B3-8F75-4499-B0BF-A760A054B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C1F19-A44B-43EB-9B90-08689049A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2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8CFF1-3640-402B-BD53-0EA4AB3100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3B072-CA8B-426D-97AE-191A920571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9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DAF01-8F2A-4E18-AB12-CC4C70C539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630077-0C66-4190-8088-6F190D48C2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216568" y="-48126"/>
            <a:ext cx="5373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prozheh.i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851648" cy="3810000"/>
          </a:xfrm>
          <a:solidFill>
            <a:schemeClr val="accent1"/>
          </a:solidFill>
          <a:ln>
            <a:solidFill>
              <a:srgbClr val="FF0000"/>
            </a:solidFill>
            <a:miter lim="800000"/>
            <a:headEnd/>
            <a:tailEnd/>
          </a:ln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eaLnBrk="1" hangingPunct="1">
              <a:defRPr/>
            </a:pPr>
            <a:r>
              <a:rPr lang="fa-IR" sz="72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B Titr" pitchFamily="2" charset="-78"/>
              </a:rPr>
              <a:t>شاخص های اندازه گیری عملکرد بخش ها</a:t>
            </a:r>
            <a:endParaRPr lang="en-US" sz="7200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64D84C-7A36-4AC1-B831-62B1AC1EE84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228600" y="228600"/>
            <a:ext cx="2819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hlinkClick r:id="rId3"/>
              </a:rPr>
              <a:t>www.collegeprozheh.ir</a:t>
            </a: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امور مالی</a:t>
            </a:r>
            <a:endParaRPr lang="en-US" b="1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600200"/>
          <a:ext cx="8153400" cy="46196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890938"/>
                <a:gridCol w="1262462"/>
              </a:tblGrid>
              <a:tr h="865129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13" marB="45713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13" marB="45713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0627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حضور منشی ها در حسابداری:جهت ممهور نمودن اسناد اعم از صورتحساب پرونده های بالینی با مهر پزشکان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1</a:t>
                      </a:r>
                      <a:endParaRPr lang="en-US" sz="1800" b="1" dirty="0"/>
                    </a:p>
                  </a:txBody>
                  <a:tcPr marT="45713" marB="45713" anchor="ctr">
                    <a:solidFill>
                      <a:schemeClr val="bg1"/>
                    </a:solidFill>
                  </a:tcPr>
                </a:tc>
              </a:tr>
              <a:tr h="4906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ثبت اطلاعات:چگونگی وارد کردن و صحت و سقم اطلاعات  وارده در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HIS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 بر اساس اسناد بیمه ای و بالینی موجود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200" b="1" dirty="0" smtClean="0"/>
                        <a:t>2</a:t>
                      </a:r>
                      <a:endParaRPr lang="en-US" sz="1200" b="1" dirty="0"/>
                    </a:p>
                  </a:txBody>
                  <a:tcPr marT="45713" marB="45713" anchor="ctr">
                    <a:solidFill>
                      <a:schemeClr val="bg1"/>
                    </a:solidFill>
                  </a:tcPr>
                </a:tc>
              </a:tr>
              <a:tr h="502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ضمائم پرونده:موجود بودن اوراق مربوط به اطلاعات وارده در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HIS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 طبق درخواست سازمان های بیمه.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3</a:t>
                      </a:r>
                      <a:endParaRPr lang="en-US" sz="1800" b="1" dirty="0"/>
                    </a:p>
                  </a:txBody>
                  <a:tcPr marT="45713" marB="45713" anchor="ctr">
                    <a:solidFill>
                      <a:schemeClr val="bg1"/>
                    </a:solidFill>
                  </a:tcPr>
                </a:tc>
              </a:tr>
              <a:tr h="502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داشتن مهر و امضاء:موجود بودن مهر پزشکان و متخصصان هر بخش در دستورات پزشکی به تعداد اقامت روزانه بیمار و ممهور شدن صورتحساب بیمار 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4</a:t>
                      </a:r>
                      <a:endParaRPr lang="en-US" sz="1800" b="1" dirty="0"/>
                    </a:p>
                  </a:txBody>
                  <a:tcPr marT="45713" marB="45713" anchor="ctr"/>
                </a:tc>
              </a:tr>
              <a:tr h="502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چک کردن دستور پزشکان:کنترل دستورات پزشک و تطابق آنچه در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HIS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 ثبت می گردد.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5</a:t>
                      </a:r>
                      <a:endParaRPr lang="en-US" sz="1800" b="1" dirty="0"/>
                    </a:p>
                  </a:txBody>
                  <a:tcPr marT="45713" marB="45713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502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مهر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k 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2 :موجود بودن مهر پزشکان تمام وقت در دستورات پزشکی و ویزیت که به نام ایشان ثبت می گردد.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6</a:t>
                      </a:r>
                      <a:endParaRPr lang="en-US" sz="1800" b="1" dirty="0"/>
                    </a:p>
                  </a:txBody>
                  <a:tcPr marT="45713" marB="45713" anchor="ctr"/>
                </a:tc>
              </a:tr>
              <a:tr h="74617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پیگیری در جهت رفع اشکال: تلاش هر بخش در رفع اشکالاتی که در ماههای گذشته به عنوان ایراد به ایشان منعکس گردیده است.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7</a:t>
                      </a:r>
                      <a:endParaRPr lang="en-US" sz="1800" b="1" dirty="0"/>
                    </a:p>
                  </a:txBody>
                  <a:tcPr marT="45713" marB="4571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364D6F-E2A7-4FDA-B221-C8B277A784FE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مدارک پزشکی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676400"/>
          <a:ext cx="8077200" cy="43449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826537"/>
                <a:gridCol w="1250663"/>
              </a:tblGrid>
              <a:tr h="73139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12" marB="45712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12" marB="45712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028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تکمیل بودن سربرگ اوراق پرونده 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1</a:t>
                      </a:r>
                      <a:endParaRPr lang="en-US" sz="1800" b="1" dirty="0"/>
                    </a:p>
                  </a:txBody>
                  <a:tcPr marT="45712" marB="45712" anchor="ctr">
                    <a:solidFill>
                      <a:schemeClr val="bg1"/>
                    </a:solidFill>
                  </a:tcPr>
                </a:tc>
              </a:tr>
              <a:tr h="36569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وجود برگه شرح عمل در پرونده وتکمیل بودن برگ شرح عمل در پرونده 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200" b="1" dirty="0" smtClean="0"/>
                        <a:t>2</a:t>
                      </a:r>
                      <a:endParaRPr lang="en-US" sz="1200" b="1" dirty="0"/>
                    </a:p>
                  </a:txBody>
                  <a:tcPr marT="45712" marB="45712" anchor="ctr">
                    <a:solidFill>
                      <a:schemeClr val="bg1"/>
                    </a:solidFill>
                  </a:tcPr>
                </a:tc>
              </a:tr>
              <a:tr h="5028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همکاری  مناسب در زدن مهرهای پرونده بالینی ومالی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3</a:t>
                      </a:r>
                      <a:endParaRPr lang="en-US" sz="1800" b="1" dirty="0"/>
                    </a:p>
                  </a:txBody>
                  <a:tcPr marT="45712" marB="45712" anchor="ctr">
                    <a:solidFill>
                      <a:schemeClr val="bg1"/>
                    </a:solidFill>
                  </a:tcPr>
                </a:tc>
              </a:tr>
              <a:tr h="5028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پیگیری معرفی نامه بیمه ودقت در حفظ آن 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4</a:t>
                      </a:r>
                      <a:endParaRPr lang="en-US" sz="1800" b="1" dirty="0"/>
                    </a:p>
                  </a:txBody>
                  <a:tcPr marT="45712" marB="45712" anchor="ctr"/>
                </a:tc>
              </a:tr>
              <a:tr h="5028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دقت در ثبت اطلاعات در </a:t>
                      </a:r>
                      <a:r>
                        <a:rPr lang="en-US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HIS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5</a:t>
                      </a:r>
                      <a:endParaRPr lang="en-US" sz="1800" b="1" dirty="0"/>
                    </a:p>
                  </a:txBody>
                  <a:tcPr marT="45712" marB="45712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6078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تکمیل تشخیص نهایی ومهر وامضاء در برگه پذیرش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6</a:t>
                      </a:r>
                      <a:endParaRPr lang="en-US" sz="1800" b="1" dirty="0"/>
                    </a:p>
                  </a:txBody>
                  <a:tcPr marT="45712" marB="45712" anchor="ctr"/>
                </a:tc>
              </a:tr>
              <a:tr h="62866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ارسال به موقع آمار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7</a:t>
                      </a:r>
                      <a:endParaRPr lang="en-US" sz="1800" b="1" dirty="0"/>
                    </a:p>
                  </a:txBody>
                  <a:tcPr marT="45712" marB="45712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BDEC21-E7BC-4AC1-9396-A85E3379C9A5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نگهداشت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Zar" pitchFamily="2" charset="-78"/>
              </a:rPr>
              <a:t> 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تاسیسات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0200"/>
          <a:ext cx="8153400" cy="44481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738372"/>
                <a:gridCol w="1415028"/>
              </a:tblGrid>
              <a:tr h="103988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19" marB="45719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19" marB="45719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7149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نگهداری صحیح تجهیزات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1</a:t>
                      </a:r>
                      <a:endParaRPr lang="en-US" sz="2000" b="1" dirty="0"/>
                    </a:p>
                  </a:txBody>
                  <a:tcPr marT="45719" marB="45719" anchor="ctr">
                    <a:solidFill>
                      <a:schemeClr val="bg1"/>
                    </a:solidFill>
                  </a:tcPr>
                </a:tc>
              </a:tr>
              <a:tr h="54862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اعلام به موقع خرابیها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 anchor="ctr">
                    <a:solidFill>
                      <a:schemeClr val="bg1"/>
                    </a:solidFill>
                  </a:tcPr>
                </a:tc>
              </a:tr>
              <a:tr h="7149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پیگیری مستمر در خصوص رفع خرابیها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3</a:t>
                      </a:r>
                      <a:endParaRPr lang="en-US" sz="2000" b="1" dirty="0"/>
                    </a:p>
                  </a:txBody>
                  <a:tcPr marT="45719" marB="45719" anchor="ctr">
                    <a:solidFill>
                      <a:schemeClr val="bg1"/>
                    </a:solidFill>
                  </a:tcPr>
                </a:tc>
              </a:tr>
              <a:tr h="7149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نحوه برخورد با پرسنل تأسیسات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4</a:t>
                      </a:r>
                      <a:endParaRPr lang="en-US" sz="2000" b="1" dirty="0"/>
                    </a:p>
                  </a:txBody>
                  <a:tcPr marT="45719" marB="45719" anchor="ctr"/>
                </a:tc>
              </a:tr>
              <a:tr h="7149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ثبت گزارش خرابیها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5</a:t>
                      </a:r>
                      <a:endParaRPr lang="en-US" sz="2000" b="1" dirty="0"/>
                    </a:p>
                  </a:txBody>
                  <a:tcPr marT="45719" marB="45719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9F6787-F6C2-4842-A2CD-C8F801BA77F2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نظافت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Zar" pitchFamily="2" charset="-78"/>
              </a:rPr>
              <a:t> 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و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Zar" pitchFamily="2" charset="-78"/>
              </a:rPr>
              <a:t> 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خدمات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1371600"/>
          <a:ext cx="8229600" cy="530383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55339"/>
                <a:gridCol w="1274261"/>
              </a:tblGrid>
              <a:tr h="73156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کف اتاق ها و سالن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1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سرویسهای بهداشتی و حمام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در  و دیوارولبه قرنیز ها 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3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روی فن کوئل ها،لبه پنجره وروی کنسول ها 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4</a:t>
                      </a:r>
                      <a:endParaRPr lang="en-US" sz="1600" b="1" dirty="0"/>
                    </a:p>
                  </a:txBody>
                  <a:tcPr marT="45723" marB="45723" anchor="ctr"/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شیشه ها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5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جرم گیری کناره دیوارها و سالن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6</a:t>
                      </a:r>
                      <a:endParaRPr lang="en-US" sz="1600" b="1" dirty="0"/>
                    </a:p>
                  </a:txBody>
                  <a:tcPr marT="45723" marB="45723" anchor="ctr"/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روی میزها،صندلی،لاکر و داخل کمدها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7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تفکیک وجمع آوری به موقع زباله ها ونصب برچسب روی کیسه زباله های عفونی 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8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انتقال به موقع زباله ها وشستشوی سطل ها ومخزن زباله 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9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همکاری و نظارت مسئول بخش بر حسن انجام کار خدمات مربوطه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10</a:t>
                      </a:r>
                      <a:endParaRPr lang="en-US" sz="1600" b="1" dirty="0"/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62086F-11C9-49CD-82F9-91E81870ACCD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سیستم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HIS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322388"/>
          <a:ext cx="8229600" cy="52562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55339"/>
                <a:gridCol w="1274261"/>
              </a:tblGrid>
              <a:tr h="73151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19" marB="45719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19" marB="45719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تسلط سرپرستار یا مسئول واحد به نرم افزارهای مرتبط(نحوه بررسی:مستمر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1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/>
                    </a:solidFill>
                  </a:tcPr>
                </a:tc>
              </a:tr>
              <a:tr h="34289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تسلط پرسنل به نرم افزارهای مرتبط(نحوه بررسی:تصادفی)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100" b="1" dirty="0" smtClean="0"/>
                        <a:t>2</a:t>
                      </a:r>
                      <a:endParaRPr lang="en-US" sz="1100" b="1" dirty="0"/>
                    </a:p>
                  </a:txBody>
                  <a:tcPr marT="45719" marB="45719" anchor="ctr">
                    <a:solidFill>
                      <a:schemeClr val="bg1"/>
                    </a:solidFill>
                  </a:tcPr>
                </a:tc>
              </a:tr>
              <a:tr h="49072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اهمیت دهی مسئول واحد به فناوری اطلاعات و کنترل و بهینه سازی مداوم نرم افزارهای مرتبط به صورت خودجوش(نحوه بررسی:مستمر)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3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/>
                    </a:solidFill>
                  </a:tcPr>
                </a:tc>
              </a:tr>
              <a:tr h="49072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اهمیت دادن واحد به توسعه کارایی پرسنل و توجه به بحث آموزش و سعی در افزایش آگاهی های پرسنل نسبت به نرم افزارها به طوریکه کاربر ضعیف در بخش نباشد.(نحوه بررسی:مستمر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4</a:t>
                      </a:r>
                      <a:endParaRPr lang="en-US" sz="1600" b="1" dirty="0"/>
                    </a:p>
                  </a:txBody>
                  <a:tcPr marT="45719" marB="45719" anchor="ctr"/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استفاده بروز و به موقع از سیستم ها و زیر سیستم-(نحوه بررسی:مستمر)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5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دقت در نگهداری سخت افزار کامپیوتر نظیر (کیس،مانیتور،کیبورد و ...)(نحوه بررسی:مستمر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6</a:t>
                      </a:r>
                      <a:endParaRPr lang="en-US" sz="1600" b="1" dirty="0"/>
                    </a:p>
                  </a:txBody>
                  <a:tcPr marT="45719" marB="45719" anchor="ctr"/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کمک و ارائه پیشنهاد در زمینه ارتقائ سطح کیفی و کمی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HIS 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 دربخش و خارج از بخش(نحوه بررسی:مستمر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7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کمک و علاقمندی در جهت کامپیوتری کردن پروسه های دستی و کاغذی بخش(نحوه بررسی:مستمر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8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میزان فعالیت بخش(بخشهای درمانی) در زمینه اینترانت(نحوه بررسی:مستمر 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9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5719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ثبت سریع و بلافاصله خدمات، ادمیت سریع بیماران و...(نحوه بررسی:مستمر)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10</a:t>
                      </a:r>
                      <a:endParaRPr lang="en-US" sz="1600" b="1" dirty="0"/>
                    </a:p>
                  </a:txBody>
                  <a:tcPr marT="45719" marB="45719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651379-B1A2-4262-8F68-F11657A9A2DB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sz="3600" b="1" dirty="0" smtClean="0">
              <a:solidFill>
                <a:schemeClr val="accent6">
                  <a:lumMod val="75000"/>
                </a:schemeClr>
              </a:solidFill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fa-IR" sz="3600" b="1" dirty="0" smtClean="0">
              <a:solidFill>
                <a:schemeClr val="accent6">
                  <a:lumMod val="75000"/>
                </a:schemeClr>
              </a:solidFill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شاخص های مربوط به مراقبتهای درمانی</a:t>
            </a:r>
            <a:endParaRPr lang="en-US" b="1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1676400"/>
          <a:ext cx="8077200" cy="434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46200"/>
                <a:gridCol w="5908322"/>
                <a:gridCol w="822678"/>
              </a:tblGrid>
              <a:tr h="80807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امتیاز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90908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کنترل عفونت</a:t>
                      </a:r>
                    </a:p>
                    <a:p>
                      <a:pPr algn="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313121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defRPr/>
                      </a:pPr>
                      <a:r>
                        <a:rPr lang="fa-IR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بهداشت محیط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4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2</a:t>
                      </a: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313121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نگهداشت تجهیزات پزشکی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4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3</a:t>
                      </a: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00299B-E3B9-40D3-B0C3-DDE6E0DE192B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کنترل عفونت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801347"/>
                <a:gridCol w="1428253"/>
              </a:tblGrid>
              <a:tr h="152264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104681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انجام تزریقات ایمن</a:t>
                      </a:r>
                      <a:endParaRPr lang="en-US" sz="16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033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عفونت های بیمارستانی</a:t>
                      </a:r>
                      <a:endParaRPr lang="en-US" sz="16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04681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رعایت شستشوی دست و بهداشت فردی</a:t>
                      </a:r>
                      <a:endParaRPr lang="en-US" sz="16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3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F7A791-F437-41AB-B2A3-8B9FB005C3C9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بهداشت محیط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0200"/>
          <a:ext cx="8229600" cy="4495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801347"/>
                <a:gridCol w="1428253"/>
              </a:tblGrid>
              <a:tr h="125228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8609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تفکیک صحیح زباله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6068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دارا بودن کارت سلامت کلیه پرسنل ووجود پرونده بهداشتی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609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نظافت و ضد عفونی کردن بخش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3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609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توزیع بهداشتی مواد غذایی و ثبت دمای اتاق دارو و یخچالها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665B86-A8BA-47DE-9003-FAF27A2890D2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>
              <a:defRPr/>
            </a:pPr>
            <a:r>
              <a:rPr lang="fa-IR" sz="3600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نگهداشت تجهیزات پزشکی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371600"/>
          <a:ext cx="8229600" cy="46767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55339"/>
                <a:gridCol w="1274261"/>
              </a:tblGrid>
              <a:tr h="10118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632403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مشارکت فعال در کلاسهای آموزش مراقبت و نگهداری از تجهیزات پزشکی(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pm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1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02916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مشارکت فعال در فرآیند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pm</a:t>
                      </a: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 و نگهداری تجهیزات پزشکی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32403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اعلام اشکال تجهیزات در زمان مناسب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3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32403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گزارش اشکالات تجهیزات قبل از ارسال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4</a:t>
                      </a:r>
                      <a:endParaRPr lang="en-US" sz="1800" b="1" dirty="0"/>
                    </a:p>
                  </a:txBody>
                  <a:tcPr anchor="ctr"/>
                </a:tc>
              </a:tr>
              <a:tr h="632403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پیگیری لازم در مورد تجهیزات تعمیرشده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5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632403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سرعت دریافت و تحویل قطعات از انبار به واحد تجهیزات پزشکی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6</a:t>
                      </a:r>
                      <a:endParaRPr lang="en-US" sz="1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CB3399-8F37-43DA-A75A-A295888692A7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en-US" sz="3600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شاخص های مربوط به رضایت بیمار و برنامه های ارتقای کیفیت</a:t>
            </a:r>
            <a:endParaRPr lang="en-US" b="1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2057400"/>
          <a:ext cx="8305800" cy="3962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4300"/>
                <a:gridCol w="6075539"/>
                <a:gridCol w="845961"/>
              </a:tblGrid>
              <a:tr h="91855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امتیاز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1551206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رضایت بیماران از خدمات بخش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1</a:t>
                      </a: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9264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برنامه های ارتقای کیفیت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4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2</a:t>
                      </a: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FE7B94-B373-468F-A7F3-17F9B1724B63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تعريف شاخص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lnSpc>
                <a:spcPct val="160000"/>
              </a:lnSpc>
              <a:defRPr/>
            </a:pPr>
            <a:r>
              <a:rPr lang="fa-IR" sz="2300" b="1" dirty="0" smtClean="0">
                <a:cs typeface="B Zar" pitchFamily="2" charset="-78"/>
              </a:rPr>
              <a:t>استفاده از ملاكها و اصولي كه خصوصيات كيفي را در قالب كميت بيان كرده و آنها را قابل بررسي و ارزشيابي مي كند، </a:t>
            </a:r>
            <a:r>
              <a:rPr lang="fa-IR" sz="2300" b="1" dirty="0" smtClean="0">
                <a:solidFill>
                  <a:srgbClr val="FF0000"/>
                </a:solidFill>
                <a:cs typeface="B Zar" pitchFamily="2" charset="-78"/>
              </a:rPr>
              <a:t>شاخــــص</a:t>
            </a:r>
            <a:r>
              <a:rPr lang="fa-IR" sz="2300" b="1" dirty="0" smtClean="0">
                <a:cs typeface="B Zar" pitchFamily="2" charset="-78"/>
              </a:rPr>
              <a:t> نام مي گيرد.</a:t>
            </a:r>
          </a:p>
          <a:p>
            <a:pPr algn="r" rtl="1">
              <a:lnSpc>
                <a:spcPct val="160000"/>
              </a:lnSpc>
              <a:defRPr/>
            </a:pPr>
            <a:r>
              <a:rPr lang="fa-IR" sz="2400" b="1" dirty="0" smtClean="0">
                <a:cs typeface="B Zar" pitchFamily="2" charset="-78"/>
              </a:rPr>
              <a:t> شاخصها معمولاً از نظريه ها، نگرشها و يا موقعيتها سرچشمه مي گيرند و مانند علائمي كه مسير را مشخص مي كند، مي توانند مورد استفاده قرار گيرند. معمولاً براي اطمينان از نتيجه گيريها و نشان دادن شرايط و اوضاع  بيش از يك شاخص را مورد استفاده قرار مي دهند تا احتمال بروز خطاها را به حداقل  برسانند.</a:t>
            </a:r>
            <a:br>
              <a:rPr lang="fa-IR" sz="2400" b="1" dirty="0" smtClean="0">
                <a:cs typeface="B Zar" pitchFamily="2" charset="-78"/>
              </a:rPr>
            </a:br>
            <a:r>
              <a:rPr lang="fa-IR" sz="2400" b="1" dirty="0" smtClean="0">
                <a:cs typeface="B Zar" pitchFamily="2" charset="-78"/>
              </a:rPr>
              <a:t/>
            </a:r>
            <a:br>
              <a:rPr lang="fa-IR" sz="2400" b="1" dirty="0" smtClean="0">
                <a:cs typeface="B Zar" pitchFamily="2" charset="-78"/>
              </a:rPr>
            </a:b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0B3B91-F6D7-42CB-8939-F7708DBB9277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رضایت بیماران از خدمات بخش</a:t>
            </a:r>
            <a:endParaRPr lang="en-US" b="1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752600"/>
          <a:ext cx="8153400" cy="433546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890938"/>
                <a:gridCol w="1262462"/>
              </a:tblGrid>
              <a:tr h="92908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806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رضایت بیماران ازرفتار پرستاران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1</a:t>
                      </a:r>
                      <a:endParaRPr lang="en-US" sz="1800" b="1" dirty="0"/>
                    </a:p>
                  </a:txBody>
                  <a:tcPr marT="45728" marB="45728" anchor="ctr">
                    <a:solidFill>
                      <a:schemeClr val="bg1"/>
                    </a:solidFill>
                  </a:tcPr>
                </a:tc>
              </a:tr>
              <a:tr h="5030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رضایت بیماران از عملکرد پرستاران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 anchor="ctr">
                    <a:solidFill>
                      <a:schemeClr val="bg1"/>
                    </a:solidFill>
                  </a:tcPr>
                </a:tc>
              </a:tr>
              <a:tr h="5806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رضایت بیماران از تعویض بموقع ملحفه و پتو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3</a:t>
                      </a:r>
                      <a:endParaRPr lang="en-US" sz="1800" b="1" dirty="0"/>
                    </a:p>
                  </a:txBody>
                  <a:tcPr marT="45728" marB="45728" anchor="ctr">
                    <a:solidFill>
                      <a:schemeClr val="bg1"/>
                    </a:solidFill>
                  </a:tcPr>
                </a:tc>
              </a:tr>
              <a:tr h="5806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رضایت بیماران از امکانات رفاهی بخش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4</a:t>
                      </a:r>
                      <a:endParaRPr lang="en-US" sz="1800" b="1" dirty="0"/>
                    </a:p>
                  </a:txBody>
                  <a:tcPr marT="45728" marB="45728" anchor="ctr"/>
                </a:tc>
              </a:tr>
              <a:tr h="5806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رضایت بیماران از نظافت بخش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5</a:t>
                      </a:r>
                      <a:endParaRPr lang="en-US" sz="1800" b="1" dirty="0"/>
                    </a:p>
                  </a:txBody>
                  <a:tcPr marT="45728" marB="45728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5806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درصد رضایت بیماران از نوع و کیفیت غذا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6</a:t>
                      </a:r>
                      <a:endParaRPr lang="en-US" sz="1800" b="1" dirty="0"/>
                    </a:p>
                  </a:txBody>
                  <a:tcPr marT="45728" marB="45728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19A6F2-F110-4119-BB34-C83642E1FF2F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buFontTx/>
              <a:buNone/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>
              <a:defRPr/>
            </a:pPr>
            <a:r>
              <a:rPr lang="fa-IR" sz="3600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برنامه های ارتقای کیفیت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1600200"/>
          <a:ext cx="8229600" cy="46085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55340"/>
                <a:gridCol w="1274260"/>
              </a:tblGrid>
              <a:tr h="73148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18" marB="4571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18" marB="45718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50289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همکاری در اجرای مدل های مدیریتی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1</a:t>
                      </a:r>
                      <a:endParaRPr lang="en-US" sz="1800" b="1" dirty="0"/>
                    </a:p>
                  </a:txBody>
                  <a:tcPr marT="45718" marB="45718" anchor="ctr">
                    <a:solidFill>
                      <a:schemeClr val="bg1"/>
                    </a:solidFill>
                  </a:tcPr>
                </a:tc>
              </a:tr>
              <a:tr h="6218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ارسال به موقع شاخص ها ی خواسته شده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8" marB="45718" anchor="ctr">
                    <a:solidFill>
                      <a:schemeClr val="bg1"/>
                    </a:solidFill>
                  </a:tcPr>
                </a:tc>
              </a:tr>
              <a:tr h="50289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حضور فعال در جلسات دعوت شده از طرف دفتر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3</a:t>
                      </a:r>
                      <a:endParaRPr lang="en-US" sz="1800" b="1" dirty="0"/>
                    </a:p>
                  </a:txBody>
                  <a:tcPr marT="45718" marB="45718" anchor="ctr">
                    <a:solidFill>
                      <a:schemeClr val="bg1"/>
                    </a:solidFill>
                  </a:tcPr>
                </a:tc>
              </a:tr>
              <a:tr h="50289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ارسال به موقع مستندات مربوط به نامه های دفتر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4</a:t>
                      </a:r>
                      <a:endParaRPr lang="en-US" sz="1800" b="1" dirty="0"/>
                    </a:p>
                  </a:txBody>
                  <a:tcPr marT="45718" marB="45718" anchor="ctr"/>
                </a:tc>
              </a:tr>
              <a:tr h="6218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همکاری مناسب با تیم های ارزیابی و ممیزی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5</a:t>
                      </a:r>
                      <a:endParaRPr lang="en-US" sz="1800" b="1" dirty="0"/>
                    </a:p>
                  </a:txBody>
                  <a:tcPr marT="45718" marB="45718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6218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راهبری مناسب سیستم های مدیریتی در بخش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6</a:t>
                      </a:r>
                      <a:endParaRPr lang="en-US" sz="1800" b="1" dirty="0"/>
                    </a:p>
                  </a:txBody>
                  <a:tcPr marT="45718" marB="45718" anchor="ctr"/>
                </a:tc>
              </a:tr>
              <a:tr h="50289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نظارت کافی بر اجرای سیستم های مدیریتی 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800" b="1" dirty="0" smtClean="0"/>
                        <a:t>7</a:t>
                      </a:r>
                      <a:endParaRPr lang="en-US" sz="1800" b="1" dirty="0"/>
                    </a:p>
                  </a:txBody>
                  <a:tcPr marT="45718" marB="4571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96174E-17A8-41A3-9531-09126D64E1B5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9" y="609599"/>
          <a:ext cx="8229601" cy="5320356"/>
        </p:xfrm>
        <a:graphic>
          <a:graphicData uri="http://schemas.openxmlformats.org/drawingml/2006/table">
            <a:tbl>
              <a:tblPr rtl="1"/>
              <a:tblGrid>
                <a:gridCol w="131473"/>
                <a:gridCol w="713712"/>
                <a:gridCol w="419462"/>
                <a:gridCol w="192515"/>
                <a:gridCol w="192515"/>
                <a:gridCol w="192515"/>
                <a:gridCol w="187819"/>
                <a:gridCol w="187819"/>
                <a:gridCol w="187819"/>
                <a:gridCol w="192515"/>
                <a:gridCol w="192515"/>
                <a:gridCol w="201905"/>
                <a:gridCol w="187819"/>
                <a:gridCol w="178428"/>
                <a:gridCol w="187819"/>
                <a:gridCol w="192515"/>
                <a:gridCol w="201905"/>
                <a:gridCol w="178428"/>
                <a:gridCol w="187819"/>
                <a:gridCol w="178428"/>
                <a:gridCol w="178428"/>
                <a:gridCol w="187819"/>
                <a:gridCol w="192515"/>
                <a:gridCol w="187819"/>
                <a:gridCol w="220687"/>
                <a:gridCol w="201905"/>
                <a:gridCol w="178428"/>
                <a:gridCol w="173732"/>
                <a:gridCol w="220687"/>
                <a:gridCol w="187819"/>
                <a:gridCol w="178428"/>
                <a:gridCol w="220687"/>
                <a:gridCol w="187819"/>
                <a:gridCol w="201905"/>
                <a:gridCol w="220687"/>
                <a:gridCol w="220687"/>
                <a:gridCol w="201905"/>
                <a:gridCol w="194080"/>
                <a:gridCol w="187819"/>
              </a:tblGrid>
              <a:tr h="1869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rtl="1" fontAlgn="b"/>
                      <a:r>
                        <a:rPr lang="fa-IR" sz="500" b="1" i="0" u="none" strike="noStrike">
                          <a:latin typeface="B Nazanin"/>
                        </a:rPr>
                        <a:t>                                           وزارت بهداشت درمان و آموزش پزشکی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89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rtl="1" fontAlgn="b"/>
                      <a:r>
                        <a:rPr lang="fa-IR" sz="500" b="1" i="0" u="none" strike="noStrike">
                          <a:latin typeface="B Nazanin"/>
                        </a:rPr>
                        <a:t>                                     دانشگاه علوم پزشکی وخدمات بهداشتی درمانی شهید بهشتی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28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rtl="1" fontAlgn="b"/>
                      <a:r>
                        <a:rPr lang="fa-IR" sz="500" b="1" i="0" u="none" strike="noStrike">
                          <a:latin typeface="B Nazanin"/>
                        </a:rPr>
                        <a:t>                                                مرکز پزشکی آموزشی درمانی امام حسین(ع)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500" b="0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rtl="1" fontAlgn="b"/>
                      <a:r>
                        <a:rPr lang="fa-IR" sz="500" b="0" i="0" u="none" strike="noStrike">
                          <a:latin typeface="B Titr"/>
                        </a:rPr>
                        <a:t>                                         جدول ارزیابی ضرایب کیفی بخش ها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5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275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1" i="0" u="none" strike="noStrike">
                          <a:latin typeface="B Nazanin"/>
                        </a:rPr>
                        <a:t>ردیف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900" b="0" i="0" u="none" strike="noStrike">
                          <a:latin typeface="B Koodak"/>
                        </a:rPr>
                        <a:t>عنوان کلی شاخص کیفی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0" i="0" u="none" strike="noStrike">
                          <a:latin typeface="B Koodak"/>
                        </a:rPr>
                        <a:t>نام واحد امتیاز دهنده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اطفال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500" b="0" i="0" u="none" strike="noStrike">
                          <a:latin typeface="B Koodak"/>
                        </a:rPr>
                        <a:t>نوزادان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داخلی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روان زنان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روان اطفال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روان مردان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زنان و زایمان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بلوک زایمان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عفونی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گوارش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نرولوژی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آی.سی.یو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500" b="0" i="0" u="none" strike="noStrike">
                          <a:latin typeface="B Koodak"/>
                        </a:rPr>
                        <a:t>بخش رادیوتراپی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نروسرجری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جراحی عمومی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چشم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سی.سی.یو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اورژانس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اتاق عمل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ارتوپدی مردان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ارتوپدی زنان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دیالیز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درمانگاه تخصصی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500" b="0" i="0" u="none" strike="noStrike">
                          <a:latin typeface="B Koodak"/>
                        </a:rPr>
                        <a:t>اکو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آندوسکوپی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پاتولوژی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درمانگاه چشم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نوار مغز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ای.ام.جی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درمانگاه رادیوتراپی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درمانگاه روانپزشکی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اتاق عمل جراحی قلب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1" i="0" u="none" strike="noStrike">
                          <a:latin typeface="B Koodak"/>
                        </a:rPr>
                        <a:t>CS ICU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آنژیوگرافی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1" i="0" u="none" strike="noStrike">
                          <a:latin typeface="B Koodak"/>
                        </a:rPr>
                        <a:t>POST CCU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500" b="0" i="0" u="none" strike="noStrike">
                          <a:latin typeface="B Koodak"/>
                        </a:rPr>
                        <a:t>فیزیوتراپی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46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latin typeface="B Nazani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شاخص های مربوط به مراقبتهای پرستاری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مدیر پرستاری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600" b="1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359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latin typeface="B Nazani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شاخص های مربوط به حوزه پشتیبانی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مدیر بیمارستان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1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latin typeface="B Nazani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شاخص ئهای مربوط به حوزه درمان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معاون درمان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6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latin typeface="B Nazani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شاخص های مربوط به رضایت بیماران و برنامه های ارتقای کیفیت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مدیر دفتر تحقیق و توسعه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5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500" b="0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700" b="1" i="0" u="none" strike="noStrike">
                          <a:latin typeface="B Nazanin"/>
                        </a:rPr>
                        <a:t>جمع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latin typeface="B Nazani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latin typeface="B Nazani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45BCBF1-E487-41BD-8848-2AD2F1895C59}" type="slidenum">
              <a:rPr lang="en-US"/>
              <a:pPr eaLnBrk="1" hangingPunct="1"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تعريف شاخص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>
              <a:defRPr/>
            </a:pPr>
            <a:r>
              <a:rPr lang="fa-IR" sz="2900" b="1" dirty="0" smtClean="0">
                <a:cs typeface="B Zar" pitchFamily="2" charset="-78"/>
              </a:rPr>
              <a:t/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> براساس شاخصها مي توان:</a:t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/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>به تشريح وضعيت سازمانها از لحاظ برنامه ريزي و يا انجام تحقيقات علمي پرداخت و در روند تغييرات، آنها را بررسي كرد؛</a:t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/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>شاخصها معيار مناسبي براي ارزشيابي شمرده مي شوند؛</a:t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/>
            </a:r>
            <a:br>
              <a:rPr lang="fa-IR" sz="2900" b="1" dirty="0" smtClean="0">
                <a:cs typeface="B Zar" pitchFamily="2" charset="-78"/>
              </a:rPr>
            </a:br>
            <a:r>
              <a:rPr lang="fa-IR" sz="2900" b="1" dirty="0" smtClean="0">
                <a:cs typeface="B Zar" pitchFamily="2" charset="-78"/>
              </a:rPr>
              <a:t>شاخصها براي پيش بيني روند كارها مورد استفاده قرار مي گيرند</a:t>
            </a:r>
          </a:p>
          <a:p>
            <a:pPr algn="just" rtl="1">
              <a:buFontTx/>
              <a:buNone/>
              <a:defRPr/>
            </a:pPr>
            <a:r>
              <a:rPr lang="fa-IR" sz="2900" b="1" dirty="0" smtClean="0">
                <a:cs typeface="B Zar" pitchFamily="2" charset="-78"/>
              </a:rPr>
              <a:t> </a:t>
            </a:r>
          </a:p>
          <a:p>
            <a:pPr algn="r" rtl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3ABEB7-0166-4D39-A7BC-6502C509DE47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تعريف شاخص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defRPr/>
            </a:pPr>
            <a:r>
              <a:rPr lang="fa-IR" sz="2700" b="1" dirty="0" smtClean="0">
                <a:cs typeface="B Zar" pitchFamily="2" charset="-78"/>
              </a:rPr>
              <a:t>شاخص های بیمارستانی مهم ترین عامل </a:t>
            </a:r>
            <a:r>
              <a:rPr lang="fa-IR" sz="2700" b="1" dirty="0" smtClean="0">
                <a:solidFill>
                  <a:srgbClr val="FF0000"/>
                </a:solidFill>
                <a:cs typeface="B Zar" pitchFamily="2" charset="-78"/>
              </a:rPr>
              <a:t>نشاندهنده عملکرد بیمارستان</a:t>
            </a:r>
            <a:r>
              <a:rPr lang="fa-IR" sz="2700" b="1" dirty="0" smtClean="0">
                <a:cs typeface="B Zar" pitchFamily="2" charset="-78"/>
              </a:rPr>
              <a:t> می باشد که باید به طور </a:t>
            </a:r>
            <a:r>
              <a:rPr lang="fa-IR" sz="2700" b="1" dirty="0" smtClean="0">
                <a:solidFill>
                  <a:srgbClr val="FF0000"/>
                </a:solidFill>
                <a:cs typeface="B Zar" pitchFamily="2" charset="-78"/>
              </a:rPr>
              <a:t>منظم</a:t>
            </a:r>
            <a:r>
              <a:rPr lang="fa-IR" sz="2700" b="1" dirty="0" smtClean="0">
                <a:cs typeface="B Zar" pitchFamily="2" charset="-78"/>
              </a:rPr>
              <a:t> و در </a:t>
            </a:r>
            <a:r>
              <a:rPr lang="fa-IR" sz="2700" b="1" dirty="0" smtClean="0">
                <a:solidFill>
                  <a:srgbClr val="FF0000"/>
                </a:solidFill>
                <a:cs typeface="B Zar" pitchFamily="2" charset="-78"/>
              </a:rPr>
              <a:t>دوره زمانی </a:t>
            </a:r>
            <a:r>
              <a:rPr lang="fa-IR" sz="2700" b="1" dirty="0" smtClean="0">
                <a:cs typeface="B Zar" pitchFamily="2" charset="-78"/>
              </a:rPr>
              <a:t>مشخص مورد بررسی قرار گیرد. بررسی شاخص های بیمارستانی یکی از مهم ترین وظایف مدیران بخش ها و واحدهای بیمارستان  است. </a:t>
            </a:r>
            <a:endParaRPr lang="en-US" sz="2700" b="1" dirty="0" smtClean="0">
              <a:cs typeface="B Zar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BCC1A7-A5DC-47C1-8CAE-A05074238787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43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71600"/>
                <a:gridCol w="6019800"/>
                <a:gridCol w="838200"/>
              </a:tblGrid>
              <a:tr h="73157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امتیاز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82302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b="1" dirty="0">
                        <a:cs typeface="B Zar" pitchFamily="2" charset="-78"/>
                      </a:endParaRP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های مربوط به مراقبتهای پرستاری</a:t>
                      </a: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1</a:t>
                      </a: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82302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b="1" dirty="0">
                        <a:cs typeface="B Zar" pitchFamily="2" charset="-78"/>
                      </a:endParaRP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های مربوط به عملکرد خدمات پشتیبانی</a:t>
                      </a: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2</a:t>
                      </a: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82302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b="1" dirty="0">
                        <a:cs typeface="B Zar" pitchFamily="2" charset="-78"/>
                      </a:endParaRP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های مربوط به مراقبتهای درمانی</a:t>
                      </a: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3</a:t>
                      </a: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1188806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b="1" dirty="0">
                        <a:cs typeface="B Zar" pitchFamily="2" charset="-78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های مربوط به رضایت بیمار و برنامه های ارتقای کیفیت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4</a:t>
                      </a:r>
                      <a:endParaRPr lang="en-US" sz="2400" dirty="0"/>
                    </a:p>
                  </a:txBody>
                  <a:tcPr marT="45723" marB="45723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شاخص های اندازه گیری عملکرد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32CF26-8195-4D22-9D7D-2B21C296718E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fa-IR" b="1" dirty="0" smtClean="0">
              <a:solidFill>
                <a:schemeClr val="accent6">
                  <a:lumMod val="75000"/>
                </a:schemeClr>
              </a:solidFill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شاخص های مربوط به مراقبتهای پرستاری</a:t>
            </a:r>
            <a:endParaRPr lang="en-US" b="1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1600200"/>
          <a:ext cx="8001000" cy="4419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33500"/>
                <a:gridCol w="5852584"/>
                <a:gridCol w="814916"/>
              </a:tblGrid>
              <a:tr h="103990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امتیاز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1689847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عملکرد کادر گروه پرستاری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4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1</a:t>
                      </a:r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689847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Zar" pitchFamily="2" charset="-78"/>
                        </a:rPr>
                        <a:t>شاخص های مربوط به آموزش کارکنان بخش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4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54BE17-55E5-4CC2-9587-4D81A12604E5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عملکرد پرستاری</a:t>
            </a:r>
            <a:endParaRPr lang="en-US" b="1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1524000"/>
          <a:ext cx="8153400" cy="45688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15200"/>
                <a:gridCol w="838200"/>
              </a:tblGrid>
              <a:tr h="74486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17" marB="45717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17" marB="45717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830443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انجام پروسیژورها به روش علمی و مطابق با دستورالعملها (ادمیت و ترخیص،پانسمان،سرم درمانی،دارودرمانی ،تغذیه ،سونداژ،انتقال بیمار،محافظت بیمار،پیشگیری و مراقبت از بدسور،کنترل</a:t>
                      </a:r>
                      <a:r>
                        <a:rPr lang="en-US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B Zar" pitchFamily="2" charset="-78"/>
                        </a:rPr>
                        <a:t>I&amp;O</a:t>
                      </a:r>
                      <a:r>
                        <a:rPr lang="en-US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 ، </a:t>
                      </a:r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مراقبت از کلیه کتترها و رابطهای متصل به بیمار،تحویل گرفتن و تحویل دادن علمی بیمار و سایر مراقبتهای بهداشتی-درمانی بر اساس نیاز  هر بیمار)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1</a:t>
                      </a:r>
                      <a:endParaRPr lang="en-US" sz="1600" b="1" dirty="0"/>
                    </a:p>
                  </a:txBody>
                  <a:tcPr marT="45717" marB="45717" anchor="ctr">
                    <a:solidFill>
                      <a:schemeClr val="bg1"/>
                    </a:solidFill>
                  </a:tcPr>
                </a:tc>
              </a:tr>
              <a:tr h="539696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چک دستورات پزشک،کاردکس نویسی،انجام به موقع دستورات و گزارش نویسی به روش علمی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2</a:t>
                      </a:r>
                      <a:endParaRPr lang="en-US" sz="1600" b="1" dirty="0"/>
                    </a:p>
                  </a:txBody>
                  <a:tcPr marT="45717" marB="45717" anchor="ctr">
                    <a:solidFill>
                      <a:schemeClr val="bg1"/>
                    </a:solidFill>
                  </a:tcPr>
                </a:tc>
              </a:tr>
              <a:tr h="457173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سرعت،مهارت و دقت عمل در انجام وظیفه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3</a:t>
                      </a:r>
                      <a:endParaRPr lang="en-US" sz="1600" b="1" dirty="0"/>
                    </a:p>
                  </a:txBody>
                  <a:tcPr marT="45717" marB="45717" anchor="ctr">
                    <a:solidFill>
                      <a:schemeClr val="bg1"/>
                    </a:solidFill>
                  </a:tcPr>
                </a:tc>
              </a:tr>
              <a:tr h="457173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برخورد مناسب با بیمار،همراه بیمار،مافوق،همکار و سایر افراد مرتبط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4</a:t>
                      </a:r>
                      <a:endParaRPr lang="en-US" sz="1600" b="1" dirty="0"/>
                    </a:p>
                  </a:txBody>
                  <a:tcPr marT="45717" marB="45717" anchor="ctr"/>
                </a:tc>
              </a:tr>
              <a:tr h="457173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ظاهر مناسب کارکنان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5</a:t>
                      </a:r>
                      <a:endParaRPr lang="en-US" sz="1600" b="1" dirty="0"/>
                    </a:p>
                  </a:txBody>
                  <a:tcPr marT="45717" marB="45717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625124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دفتر تحویل وسایل بخش،دفتر تحویل مخدر،دفتر تقسیم کار پرستار و خدمات،دفتر ارزشیابی کارکنان</a:t>
                      </a:r>
                      <a:r>
                        <a:rPr lang="fa-IR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،</a:t>
                      </a:r>
                    </a:p>
                    <a:p>
                      <a:pPr algn="just" rtl="1" fontAlgn="b"/>
                      <a:r>
                        <a:rPr lang="fa-IR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دفتر </a:t>
                      </a:r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حمام بیماران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6</a:t>
                      </a:r>
                      <a:endParaRPr lang="en-US" sz="1600" b="1" dirty="0"/>
                    </a:p>
                  </a:txBody>
                  <a:tcPr marT="45717" marB="45717" anchor="ctr"/>
                </a:tc>
              </a:tr>
              <a:tr h="457173">
                <a:tc>
                  <a:txBody>
                    <a:bodyPr/>
                    <a:lstStyle/>
                    <a:p>
                      <a:pPr algn="just" rtl="1" fontAlgn="b"/>
                      <a:r>
                        <a:rPr lang="fa-IR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cs typeface="B Zar" pitchFamily="2" charset="-78"/>
                        </a:rPr>
                        <a:t>حضور فعال و به موقع در محل خدمت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600" b="1" dirty="0" smtClean="0"/>
                        <a:t>7</a:t>
                      </a:r>
                      <a:endParaRPr lang="en-US" sz="1600" b="1" dirty="0"/>
                    </a:p>
                  </a:txBody>
                  <a:tcPr marT="45717" marB="45717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34739B-0BDA-4CC6-BEFE-F643AF7534D8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fa-IR" b="1" dirty="0" smtClean="0">
              <a:cs typeface="B Zar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شاخص های مربوط به آموزش کارکنان</a:t>
            </a:r>
            <a:endParaRPr lang="en-US" b="1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295400"/>
          <a:ext cx="8229600" cy="47815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167716"/>
                <a:gridCol w="1061884"/>
              </a:tblGrid>
              <a:tr h="6911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5139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ارائه آموزشهای لازم به بیماران و در صورت لزوم به همراه بیمار(شفاهی،پمفلت و جزوات و...)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1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317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بورد آموزشی(نظم و داشتن برنامه،علمی و به روز بودن مطالب)</a:t>
                      </a:r>
                      <a:endParaRPr lang="en-US" sz="1400" b="1" i="0" u="none" strike="noStrike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050" b="1" dirty="0" smtClean="0"/>
                        <a:t>2</a:t>
                      </a:r>
                      <a:endParaRPr lang="en-US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887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کامل و جدید بودن پمفلتهای آموزشی با توجه به بیمارهای بستری شده در بخش- 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3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887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ثبت آموزش به بیمار در گزارش پرستاری و فلوچارت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4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36082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انجام دستورالعملها و بخشنامه ها در ارتباط با مراقبتهای پرستاری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5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29370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چیدمان ترالی کد طبق دستورالعمل (ترتیب،تعداد،تاریخ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6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30278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تحویل و تحول ترالی کد و توجه به تاریخ انقضای وسایل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7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8806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ثبت درجه حرارت اتاق دارو،یخچال دارویی و داشتن فرم داروهای یخچال با امضاء مسئول داروخانه، توجه به داروهای داخل یخچال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8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8876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ارسال به موقع فرمهای تکمیل شده به واحد آموزش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9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27625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 Zar"/>
                          <a:ea typeface="+mn-ea"/>
                          <a:cs typeface="B Zar" pitchFamily="2" charset="-78"/>
                        </a:rPr>
                        <a:t>انجام آموزشهای داخل بخشی و ثبت اثربخشی آنها</a:t>
                      </a:r>
                      <a:endParaRPr lang="en-US" sz="1400" b="1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 Zar"/>
                        <a:ea typeface="+mn-ea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1400" b="1" dirty="0" smtClean="0"/>
                        <a:t>10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073DC4-4DFE-4F30-B621-6E3AF57DE2AF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endParaRPr lang="en-US" b="1" dirty="0">
              <a:cs typeface="B Zar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>
              <a:lnSpc>
                <a:spcPct val="150000"/>
              </a:lnSpc>
              <a:defRPr/>
            </a:pPr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شاخص های مربوط به عملکرد خدمات پشتیبانی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447800"/>
          <a:ext cx="8229600" cy="484663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46316"/>
                <a:gridCol w="5908828"/>
                <a:gridCol w="974456"/>
              </a:tblGrid>
              <a:tr h="73156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امتیاز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800" dirty="0" smtClean="0">
                          <a:cs typeface="B Titr" pitchFamily="2" charset="-78"/>
                        </a:rPr>
                        <a:t>نام شاخص</a:t>
                      </a:r>
                      <a:endParaRPr lang="en-US" sz="28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>
                          <a:cs typeface="B Titr" pitchFamily="2" charset="-78"/>
                        </a:rPr>
                        <a:t>ردیف</a:t>
                      </a:r>
                      <a:endParaRPr lang="en-US" sz="2400" dirty="0">
                        <a:cs typeface="B Titr" pitchFamily="2" charset="-78"/>
                      </a:endParaRPr>
                    </a:p>
                  </a:txBody>
                  <a:tcPr marT="45723" marB="45723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82301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defRPr/>
                      </a:pPr>
                      <a:r>
                        <a:rPr lang="fa-IR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شاخص های مربوط به امور مالی</a:t>
                      </a: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1</a:t>
                      </a: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82301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defRPr/>
                      </a:pPr>
                      <a:r>
                        <a:rPr lang="fa-IR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شاخص های مربوط به مدارک پزشکی</a:t>
                      </a: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2</a:t>
                      </a: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82301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شاخص های مربوط به نگهداشت تاسیسات</a:t>
                      </a:r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fa-IR" sz="2400" dirty="0" smtClean="0"/>
                        <a:t>3</a:t>
                      </a:r>
                      <a:endParaRPr lang="en-US" sz="2400" dirty="0"/>
                    </a:p>
                  </a:txBody>
                  <a:tcPr marT="45723" marB="45723" anchor="ctr">
                    <a:solidFill>
                      <a:schemeClr val="bg1"/>
                    </a:solidFill>
                  </a:tcPr>
                </a:tc>
              </a:tr>
              <a:tr h="82301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شاخص های مربوط به نظافت و خدمات</a:t>
                      </a:r>
                    </a:p>
                    <a:p>
                      <a:pPr algn="r"/>
                      <a:endParaRPr lang="en-US" sz="2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/>
                        <a:t>4</a:t>
                      </a:r>
                      <a:endParaRPr lang="en-US" sz="1800" dirty="0"/>
                    </a:p>
                  </a:txBody>
                  <a:tcPr marT="45723" marB="45723" anchor="ctr"/>
                </a:tc>
              </a:tr>
              <a:tr h="82301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en-US" sz="2400" dirty="0"/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شاخص های مربوط به سیستم </a:t>
                      </a:r>
                      <a:r>
                        <a:rPr lang="en-US" sz="2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HIS</a:t>
                      </a:r>
                      <a:endParaRPr lang="fa-IR" sz="24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  <a:p>
                      <a:pPr algn="r"/>
                      <a:endParaRPr lang="en-US" sz="2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/>
                        <a:t>5</a:t>
                      </a:r>
                      <a:endParaRPr lang="en-US" sz="1800" dirty="0"/>
                    </a:p>
                  </a:txBody>
                  <a:tcPr marT="45723" marB="45723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5C1A6D-BEBB-465E-AB3C-3427CF1B255C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بیمارستان امام حسین (ع)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1879</Words>
  <Application>Microsoft Office PowerPoint</Application>
  <PresentationFormat>On-screen Show (4:3)</PresentationFormat>
  <Paragraphs>592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 Koodak</vt:lpstr>
      <vt:lpstr>B Nazanin</vt:lpstr>
      <vt:lpstr>B Titr</vt:lpstr>
      <vt:lpstr>B Zar</vt:lpstr>
      <vt:lpstr>Calibri</vt:lpstr>
      <vt:lpstr>Tahoma</vt:lpstr>
      <vt:lpstr>Times New Roman</vt:lpstr>
      <vt:lpstr>Office Theme</vt:lpstr>
      <vt:lpstr>شاخص های اندازه گیری عملکرد بخش ها</vt:lpstr>
      <vt:lpstr>تعريف شاخص</vt:lpstr>
      <vt:lpstr>تعريف شاخص</vt:lpstr>
      <vt:lpstr>تعريف شاخص</vt:lpstr>
      <vt:lpstr>شاخص های اندازه گیری عملکرد</vt:lpstr>
      <vt:lpstr>شاخص های مربوط به مراقبتهای پرستاری</vt:lpstr>
      <vt:lpstr>شاخص های مربوط به عملکرد پرستاری</vt:lpstr>
      <vt:lpstr>شاخص های مربوط به آموزش کارکنان</vt:lpstr>
      <vt:lpstr>شاخص های مربوط به عملکرد خدمات پشتیبانی</vt:lpstr>
      <vt:lpstr>شاخص های مربوط به امور مالی</vt:lpstr>
      <vt:lpstr>شاخص های مربوط به مدارک پزشکی</vt:lpstr>
      <vt:lpstr>شاخص های مربوط به نگهداشت تاسیسات</vt:lpstr>
      <vt:lpstr>شاخص های مربوط به نظافت و خدمات</vt:lpstr>
      <vt:lpstr>شاخص های مربوط به سیستم HIS</vt:lpstr>
      <vt:lpstr>شاخص های مربوط به مراقبتهای درمانی</vt:lpstr>
      <vt:lpstr>شاخص های مربوط به کنترل عفونت</vt:lpstr>
      <vt:lpstr>شاخص های مربوط به بهداشت محیط</vt:lpstr>
      <vt:lpstr>شاخص های مربوط به نگهداشت تجهیزات پزشکی</vt:lpstr>
      <vt:lpstr>شاخص های مربوط به رضایت بیمار و برنامه های ارتقای کیفیت</vt:lpstr>
      <vt:lpstr>شاخص های مربوط به رضایت بیماران از خدمات بخش</vt:lpstr>
      <vt:lpstr>شاخص های مربوط به برنامه های ارتقای کیفیت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PKH</dc:creator>
  <cp:lastModifiedBy>omid</cp:lastModifiedBy>
  <cp:revision>51</cp:revision>
  <cp:lastPrinted>1601-01-01T00:00:00Z</cp:lastPrinted>
  <dcterms:created xsi:type="dcterms:W3CDTF">2010-02-17T20:42:24Z</dcterms:created>
  <dcterms:modified xsi:type="dcterms:W3CDTF">2018-06-24T14:15:38Z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