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75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698038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00"/>
    <a:srgbClr val="0000FF"/>
    <a:srgbClr val="993300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9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3485F17-8060-4D40-9362-1AA3D65131DE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10675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Calibri" panose="020F0502020204030204" pitchFamily="34" charset="0"/>
              </a:defRPr>
            </a:lvl1pPr>
          </a:lstStyle>
          <a:p>
            <a:fld id="{7447009E-0F6B-4F11-9796-D3A0D1D22EAF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4157097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1010B2A-2504-4DEA-B104-ECA719077A11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727075"/>
            <a:ext cx="4848225" cy="363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06925"/>
            <a:ext cx="5486400" cy="436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10675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Calibri" panose="020F0502020204030204" pitchFamily="34" charset="0"/>
              </a:defRPr>
            </a:lvl1pPr>
          </a:lstStyle>
          <a:p>
            <a:fld id="{B30B92EA-14E1-46A3-B1BF-84E28E5624C5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591153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/>
            <a:fld id="{D5CFF95F-3EC6-4A03-8181-47805B5D2C33}" type="slidenum">
              <a:rPr lang="en-US" altLang="fa-IR">
                <a:latin typeface="Calibri" panose="020F0502020204030204" pitchFamily="34" charset="0"/>
              </a:rPr>
              <a:pPr algn="r"/>
              <a:t>1</a:t>
            </a:fld>
            <a:endParaRPr lang="en-US" alt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872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/>
            <a:fld id="{F6E9D3CE-1866-4614-B506-596C57BDFA35}" type="slidenum">
              <a:rPr lang="en-US" altLang="fa-IR">
                <a:latin typeface="Calibri" panose="020F0502020204030204" pitchFamily="34" charset="0"/>
              </a:rPr>
              <a:pPr algn="r"/>
              <a:t>10</a:t>
            </a:fld>
            <a:endParaRPr lang="en-US" alt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486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/>
            <a:fld id="{0F65E872-DA22-4617-B4C0-48E92C44EA4F}" type="slidenum">
              <a:rPr lang="en-US" altLang="fa-IR">
                <a:latin typeface="Calibri" panose="020F0502020204030204" pitchFamily="34" charset="0"/>
              </a:rPr>
              <a:pPr algn="r"/>
              <a:t>2</a:t>
            </a:fld>
            <a:endParaRPr lang="en-US" alt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894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/>
            <a:fld id="{2055FC77-A577-43F0-BD25-514151352EA8}" type="slidenum">
              <a:rPr lang="en-US" altLang="fa-IR">
                <a:latin typeface="Calibri" panose="020F0502020204030204" pitchFamily="34" charset="0"/>
              </a:rPr>
              <a:pPr algn="r"/>
              <a:t>3</a:t>
            </a:fld>
            <a:endParaRPr lang="en-US" alt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590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/>
            <a:fld id="{A2EB5C0E-4978-4F7D-9133-E5D139CC1A98}" type="slidenum">
              <a:rPr lang="en-US" altLang="fa-IR">
                <a:latin typeface="Calibri" panose="020F0502020204030204" pitchFamily="34" charset="0"/>
              </a:rPr>
              <a:pPr algn="r"/>
              <a:t>4</a:t>
            </a:fld>
            <a:endParaRPr lang="en-US" alt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840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/>
            <a:fld id="{42EDA283-E992-411C-B7EA-7D973533827A}" type="slidenum">
              <a:rPr lang="en-US" altLang="fa-IR">
                <a:latin typeface="Calibri" panose="020F0502020204030204" pitchFamily="34" charset="0"/>
              </a:rPr>
              <a:pPr algn="r"/>
              <a:t>5</a:t>
            </a:fld>
            <a:endParaRPr lang="en-US" alt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810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/>
            <a:fld id="{7F29FF6E-0415-4B91-A62A-0CC6DB59582D}" type="slidenum">
              <a:rPr lang="en-US" altLang="fa-IR">
                <a:latin typeface="Calibri" panose="020F0502020204030204" pitchFamily="34" charset="0"/>
              </a:rPr>
              <a:pPr algn="r"/>
              <a:t>6</a:t>
            </a:fld>
            <a:endParaRPr lang="en-US" alt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060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/>
            <a:fld id="{B779A7E2-E98F-45F5-9D72-88AA28B84E0D}" type="slidenum">
              <a:rPr lang="en-US" altLang="fa-IR">
                <a:latin typeface="Calibri" panose="020F0502020204030204" pitchFamily="34" charset="0"/>
              </a:rPr>
              <a:pPr algn="r"/>
              <a:t>7</a:t>
            </a:fld>
            <a:endParaRPr lang="en-US" alt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678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/>
            <a:fld id="{DCC73DF6-E48E-488D-9CF3-EAD7670C402F}" type="slidenum">
              <a:rPr lang="en-US" altLang="fa-IR">
                <a:latin typeface="Calibri" panose="020F0502020204030204" pitchFamily="34" charset="0"/>
              </a:rPr>
              <a:pPr algn="r"/>
              <a:t>8</a:t>
            </a:fld>
            <a:endParaRPr lang="en-US" alt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084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/>
            <a:fld id="{B96BEF44-2683-4557-97C1-44FE8DE60166}" type="slidenum">
              <a:rPr lang="en-US" altLang="fa-IR">
                <a:latin typeface="Calibri" panose="020F0502020204030204" pitchFamily="34" charset="0"/>
              </a:rPr>
              <a:pPr algn="r"/>
              <a:t>9</a:t>
            </a:fld>
            <a:endParaRPr lang="en-US" alt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56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83D2F-5018-47B1-BEC6-1518ADD65102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1487D648-8B73-4537-898C-3A789333037A}" type="slidenum">
              <a:rPr lang="en-US" altLang="fa-IR"/>
              <a:pPr/>
              <a:t>‹#›</a:t>
            </a:fld>
            <a:endParaRPr lang="en-US" altLang="fa-IR"/>
          </a:p>
        </p:txBody>
      </p:sp>
      <p:sp>
        <p:nvSpPr>
          <p:cNvPr id="25" name="Rectangle 24"/>
          <p:cNvSpPr/>
          <p:nvPr userDrawn="1"/>
        </p:nvSpPr>
        <p:spPr>
          <a:xfrm>
            <a:off x="-228600" y="-76200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637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E419C-59AF-4621-AC6B-E716B96146F7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7A911-61AA-43C6-939F-3C71A1B9925F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200174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4BA08-BA76-4286-9211-59BA758C2266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51B25-986D-44B3-9154-9B98CA8BCBD4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11114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632488-1655-480F-87DE-C7993EFFCD14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31D7C3-6EB8-4380-AB64-3B7420E435E5}" type="slidenum">
              <a:rPr lang="en-US" altLang="fa-IR"/>
              <a:pPr/>
              <a:t>‹#›</a:t>
            </a:fld>
            <a:endParaRPr lang="en-US" altLang="fa-IR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3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0A6E5-2FF2-4789-94C6-7CEFFA64666D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115B91FB-8234-47CC-B9F1-B1B714D6B5FB}" type="slidenum">
              <a:rPr lang="en-US" altLang="fa-IR"/>
              <a:pPr/>
              <a:t>‹#›</a:t>
            </a:fld>
            <a:endParaRPr lang="en-US" altLang="fa-IR"/>
          </a:p>
        </p:txBody>
      </p:sp>
      <p:sp>
        <p:nvSpPr>
          <p:cNvPr id="23" name="Rectangle 22"/>
          <p:cNvSpPr/>
          <p:nvPr userDrawn="1"/>
        </p:nvSpPr>
        <p:spPr>
          <a:xfrm>
            <a:off x="-228600" y="-76200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3478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E2F07-AB50-42EC-88FD-2129F9BB1F72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37DE7-8F01-4609-A339-A1B65253CBD9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287969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52E23-3345-4778-93C0-B14E0CBE7B44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6A2EF-8560-4929-8E33-CC4B78B9B293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56273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A34D98-71F6-4713-A1C9-CB997DA52BFF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B062BE-CDE4-4A85-9CBA-9F271E6A7AAA}" type="slidenum">
              <a:rPr lang="en-US" altLang="fa-IR"/>
              <a:pPr/>
              <a:t>‹#›</a:t>
            </a:fld>
            <a:endParaRPr lang="en-US" altLang="fa-I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5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32C84-F34A-4089-8300-0F9BCD19B1BA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16F88-C509-4EFF-83B9-1EEEFC0030FF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48383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853DD7C-66EA-4529-B383-6DCBD1C278AD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5387CE-F726-4D96-A8C8-87F085347EF1}" type="slidenum">
              <a:rPr lang="en-US" altLang="fa-IR"/>
              <a:pPr/>
              <a:t>‹#›</a:t>
            </a:fld>
            <a:endParaRPr lang="en-US" altLang="fa-IR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04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5A6042-AED5-4746-AE69-E47BB8FECB99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1CF636-7E46-43AF-AC16-700B425DA67A}" type="slidenum">
              <a:rPr lang="en-US" altLang="fa-IR"/>
              <a:pPr/>
              <a:t>‹#›</a:t>
            </a:fld>
            <a:endParaRPr lang="en-US" altLang="fa-IR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-228600" y="-76200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204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smtClean="0"/>
              <a:t>Click to edit Master text styles</a:t>
            </a:r>
          </a:p>
          <a:p>
            <a:pPr lvl="1"/>
            <a:r>
              <a:rPr lang="en-US" altLang="fa-IR" smtClean="0"/>
              <a:t>Second level</a:t>
            </a:r>
          </a:p>
          <a:p>
            <a:pPr lvl="2"/>
            <a:r>
              <a:rPr lang="en-US" altLang="fa-IR" smtClean="0"/>
              <a:t>Third level</a:t>
            </a:r>
          </a:p>
          <a:p>
            <a:pPr lvl="3"/>
            <a:r>
              <a:rPr lang="en-US" altLang="fa-IR" smtClean="0"/>
              <a:t>Fourth level</a:t>
            </a:r>
          </a:p>
          <a:p>
            <a:pPr lvl="4"/>
            <a:r>
              <a:rPr lang="en-US" altLang="fa-IR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A9A317-86F5-43CF-BEB8-EB99F106B6B4}" type="datetimeFigureOut">
              <a:rPr lang="en-US"/>
              <a:pPr>
                <a:defRPr/>
              </a:pPr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BD115A99-59E4-41AB-B2F1-997BFFF78648}" type="slidenum">
              <a:rPr lang="en-US" altLang="fa-IR"/>
              <a:pPr/>
              <a:t>‹#›</a:t>
            </a:fld>
            <a:endParaRPr lang="en-US" altLang="fa-IR"/>
          </a:p>
        </p:txBody>
      </p:sp>
      <p:sp>
        <p:nvSpPr>
          <p:cNvPr id="13" name="Rectangle 12"/>
          <p:cNvSpPr/>
          <p:nvPr userDrawn="1"/>
        </p:nvSpPr>
        <p:spPr>
          <a:xfrm>
            <a:off x="-228600" y="-76200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8" r:id="rId4"/>
    <p:sldLayoutId id="2147483679" r:id="rId5"/>
    <p:sldLayoutId id="2147483686" r:id="rId6"/>
    <p:sldLayoutId id="2147483680" r:id="rId7"/>
    <p:sldLayoutId id="2147483687" r:id="rId8"/>
    <p:sldLayoutId id="2147483688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50" y="2143125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sz="7200" dirty="0" smtClean="0">
                <a:solidFill>
                  <a:srgbClr val="4D4D4D"/>
                </a:solidFill>
                <a:cs typeface="B Titr" pitchFamily="2" charset="-78"/>
              </a:rPr>
              <a:t>روانشناسي كودك </a:t>
            </a:r>
            <a:endParaRPr lang="en-US" sz="7200" dirty="0">
              <a:solidFill>
                <a:srgbClr val="4D4D4D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42938"/>
            <a:ext cx="7467600" cy="5830887"/>
          </a:xfrm>
        </p:spPr>
        <p:txBody>
          <a:bodyPr/>
          <a:lstStyle/>
          <a:p>
            <a:pPr algn="just" rtl="1"/>
            <a:r>
              <a:rPr lang="fa-IR" altLang="fa-IR" sz="2800" smtClean="0">
                <a:cs typeface="B Mitra" panose="00000400000000000000" pitchFamily="2" charset="-78"/>
              </a:rPr>
              <a:t>كودكان نياز دارند در فرايند يافتن هويت فردي –اجتماعي – الگو پذيري – همانند سازي و شناخت نقش ها ي مطلوب اجتماعي  ازالگوهاي بزرگسالي مناسب( مانند والدين و.. ) به اندازه كافي بهره مند شوند . </a:t>
            </a:r>
            <a:endParaRPr lang="en-US" altLang="fa-IR" sz="2800" smtClean="0">
              <a:cs typeface="B Mitra" panose="00000400000000000000" pitchFamily="2" charset="-78"/>
            </a:endParaRPr>
          </a:p>
          <a:p>
            <a:pPr algn="just" rtl="1"/>
            <a:endParaRPr lang="en-US" altLang="fa-IR" sz="2800" smtClean="0">
              <a:cs typeface="B Mitra" panose="00000400000000000000" pitchFamily="2" charset="-78"/>
            </a:endParaRPr>
          </a:p>
          <a:p>
            <a:pPr algn="just" rtl="1"/>
            <a:endParaRPr lang="en-US" altLang="fa-IR" sz="2800" smtClean="0">
              <a:cs typeface="B Mitra" panose="00000400000000000000" pitchFamily="2" charset="-78"/>
            </a:endParaRPr>
          </a:p>
          <a:p>
            <a:pPr algn="just" rtl="1"/>
            <a:endParaRPr lang="fa-IR" altLang="fa-IR" sz="2800" smtClean="0">
              <a:cs typeface="B Mitra" panose="00000400000000000000" pitchFamily="2" charset="-78"/>
            </a:endParaRPr>
          </a:p>
          <a:p>
            <a:pPr algn="r" rtl="1"/>
            <a:endParaRPr lang="en-US" altLang="fa-IR" smtClean="0"/>
          </a:p>
        </p:txBody>
      </p:sp>
      <p:pic>
        <p:nvPicPr>
          <p:cNvPr id="1741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3" y="3068638"/>
            <a:ext cx="25971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068638"/>
            <a:ext cx="2303463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r" rtl="1"/>
            <a:r>
              <a:rPr lang="fa-IR" altLang="fa-IR" smtClean="0"/>
              <a:t>كودكان با نگرش مثبت و خوشايند نسبت به شخصيت الگوهاي بزرگسالان در برقراري ارتباط با معلم و ديگران موفق هستند .</a:t>
            </a:r>
          </a:p>
          <a:p>
            <a:pPr algn="r" rtl="1"/>
            <a:endParaRPr lang="fa-IR" altLang="fa-IR" smtClean="0"/>
          </a:p>
          <a:p>
            <a:pPr algn="r" rtl="1"/>
            <a:r>
              <a:rPr lang="fa-IR" altLang="fa-IR" smtClean="0"/>
              <a:t>كودكان با الگوهاي بزرگسال ( تعارض ها – كشاكش ها – ستيز هاي بين والدين – تحمل تحقير ها – سرزنش و تنبيه ها ) هميشه با شك و ترديد به شخصيت معلم و ديگران مي نگرد  و در برقراري ارتباط مفيد و مؤثر با مشكل مواجه است . </a:t>
            </a:r>
            <a:endParaRPr lang="en-US" altLang="fa-IR" smtClean="0"/>
          </a:p>
        </p:txBody>
      </p:sp>
      <p:pic>
        <p:nvPicPr>
          <p:cNvPr id="1843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722813"/>
            <a:ext cx="2160587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581525"/>
            <a:ext cx="21526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3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800" dirty="0" smtClean="0">
                <a:cs typeface="B Titr" pitchFamily="2" charset="-78"/>
              </a:rPr>
              <a:t>هيجانات كودكان </a:t>
            </a:r>
            <a:endParaRPr lang="en-US" sz="4800" dirty="0">
              <a:cs typeface="B Titr" pitchFamily="2" charset="-7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r" rtl="1"/>
            <a:r>
              <a:rPr lang="fa-IR" altLang="fa-IR" smtClean="0"/>
              <a:t>هيجانات كودكان نبايد ناديده گرفته شود .</a:t>
            </a:r>
          </a:p>
          <a:p>
            <a:pPr algn="r" rtl="1"/>
            <a:r>
              <a:rPr lang="fa-IR" altLang="fa-IR" smtClean="0"/>
              <a:t>هدف نهايي نبايد پرورش فرزنداني مطيع و فرمانبر باشد .</a:t>
            </a:r>
          </a:p>
          <a:p>
            <a:pPr algn="r" rtl="1"/>
            <a:r>
              <a:rPr lang="fa-IR" altLang="fa-IR" smtClean="0"/>
              <a:t>اموزش هيجانات </a:t>
            </a:r>
          </a:p>
          <a:p>
            <a:pPr algn="r" rtl="1"/>
            <a:r>
              <a:rPr lang="fa-IR" altLang="fa-IR" smtClean="0"/>
              <a:t>سبك چهار گانه فرزند پروري </a:t>
            </a:r>
            <a:endParaRPr lang="en-US" altLang="fa-IR" smtClean="0"/>
          </a:p>
          <a:p>
            <a:pPr algn="r" rtl="1"/>
            <a:r>
              <a:rPr lang="fa-IR" altLang="fa-IR" smtClean="0"/>
              <a:t>هوش عاطفی یا هوش هیجانی (یا </a:t>
            </a:r>
            <a:r>
              <a:rPr lang="en-US" altLang="fa-IR" smtClean="0"/>
              <a:t>EQ) </a:t>
            </a:r>
            <a:r>
              <a:rPr lang="fa-IR" altLang="fa-IR" smtClean="0"/>
              <a:t>شامل شناخت و کنترل عواطف و هیجان‌های خود است</a:t>
            </a:r>
            <a:endParaRPr lang="en-US" altLang="fa-IR" smtClean="0"/>
          </a:p>
          <a:p>
            <a:pPr algn="r" rtl="1"/>
            <a:endParaRPr lang="en-US" altLang="fa-IR" smtClean="0"/>
          </a:p>
          <a:p>
            <a:pPr algn="r" rtl="1"/>
            <a:endParaRPr lang="fa-IR" altLang="fa-IR" smtClean="0"/>
          </a:p>
          <a:p>
            <a:pPr algn="r" rtl="1"/>
            <a:endParaRPr lang="en-US" altLang="fa-IR" smtClean="0"/>
          </a:p>
        </p:txBody>
      </p:sp>
      <p:pic>
        <p:nvPicPr>
          <p:cNvPr id="1946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292600"/>
            <a:ext cx="1260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0" y="4225925"/>
            <a:ext cx="14700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4389438"/>
            <a:ext cx="1482725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>
                <a:cs typeface="B Titr" pitchFamily="2" charset="-78"/>
              </a:rPr>
              <a:t>سبك هاي چهار گانه فرزند پروي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1563"/>
            <a:ext cx="8186738" cy="5402262"/>
          </a:xfrm>
        </p:spPr>
        <p:txBody>
          <a:bodyPr/>
          <a:lstStyle/>
          <a:p>
            <a:pPr algn="r" rtl="1"/>
            <a:r>
              <a:rPr lang="fa-IR" altLang="fa-IR" smtClean="0"/>
              <a:t>1- </a:t>
            </a:r>
            <a:r>
              <a:rPr lang="fa-IR" altLang="fa-IR" sz="2000" smtClean="0">
                <a:cs typeface="B Titr" panose="00000700000000000000" pitchFamily="2" charset="-78"/>
              </a:rPr>
              <a:t>والدين بي توجه :                                                                                                                      </a:t>
            </a:r>
            <a:r>
              <a:rPr lang="fa-IR" altLang="fa-IR" smtClean="0">
                <a:cs typeface="B Nazanin" panose="00000400000000000000" pitchFamily="2" charset="-78"/>
              </a:rPr>
              <a:t>-</a:t>
            </a:r>
            <a:r>
              <a:rPr lang="fa-IR" altLang="fa-IR" sz="2200" b="1" smtClean="0">
                <a:cs typeface="B Nazanin" panose="00000400000000000000" pitchFamily="2" charset="-78"/>
              </a:rPr>
              <a:t>احساسات كودك </a:t>
            </a:r>
            <a:r>
              <a:rPr lang="fa-IR" altLang="fa-IR" sz="2000" b="1" smtClean="0">
                <a:cs typeface="B Nazanin" panose="00000400000000000000" pitchFamily="2" charset="-78"/>
              </a:rPr>
              <a:t>را كم اهميت مي دانند توجهي به آن نمي كنند 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 به احساسات فرزندان خود بي اعتنا هستند 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 وقتي هيجانات منفي كودك بروز مي كند از او مي خواهند ساكت باشد ( بدون هيچگونه توجهي )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 معتقدند هيجانات منفي كودك دست آويزي است براي رسيدن به خواسته هايش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تأثيرات اين سبك : كودك ياد مي گيرد احساساتش نادرست است  </a:t>
            </a:r>
          </a:p>
          <a:p>
            <a:pPr algn="r" rtl="1"/>
            <a:r>
              <a:rPr lang="fa-IR" altLang="fa-IR" sz="2000" b="1" smtClean="0">
                <a:cs typeface="B Titr" panose="00000700000000000000" pitchFamily="2" charset="-78"/>
              </a:rPr>
              <a:t>2- والدين ناراضي : </a:t>
            </a:r>
          </a:p>
          <a:p>
            <a:pPr algn="r" rtl="1"/>
            <a:r>
              <a:rPr lang="fa-IR" altLang="fa-IR" sz="2000" smtClean="0">
                <a:cs typeface="B Nazanin" panose="00000400000000000000" pitchFamily="2" charset="-78"/>
              </a:rPr>
              <a:t>-</a:t>
            </a:r>
            <a:r>
              <a:rPr lang="fa-IR" altLang="fa-IR" sz="2000" smtClean="0">
                <a:cs typeface="B Titr" panose="00000700000000000000" pitchFamily="2" charset="-78"/>
              </a:rPr>
              <a:t> </a:t>
            </a:r>
            <a:r>
              <a:rPr lang="fa-IR" altLang="fa-IR" sz="2000" b="1" smtClean="0">
                <a:cs typeface="B Nazanin" panose="00000400000000000000" pitchFamily="2" charset="-78"/>
              </a:rPr>
              <a:t>رفتارهاي والدين بي توجه را شديدتر نشان مي دهند 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 به ابراز احساسات كودكشان ايراد مي گيرند و سرزنشش مي كنند 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 بر خوش رفتاري فرزندشان بيش از حد اصرار دارند 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 اعتقاد دارند هيجانات منفي را بايد كنترل كرد و بچه ها بايد از بزرگترها اطاعت كنند 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تأثير ات : مانند سبك والدين بي توجه </a:t>
            </a:r>
          </a:p>
          <a:p>
            <a:pPr algn="r" rtl="1"/>
            <a:endParaRPr lang="en-US" altLang="fa-IR" sz="2200" b="1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71500"/>
            <a:ext cx="7972425" cy="5902325"/>
          </a:xfrm>
        </p:spPr>
        <p:txBody>
          <a:bodyPr/>
          <a:lstStyle/>
          <a:p>
            <a:pPr algn="r" rtl="1"/>
            <a:r>
              <a:rPr lang="fa-IR" altLang="fa-IR" sz="2200" smtClean="0">
                <a:cs typeface="B Titr" panose="00000700000000000000" pitchFamily="2" charset="-78"/>
              </a:rPr>
              <a:t>3- والدين آسان گير : 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 هر گونه ابراز احساسات را از جانب كودكان مي پذيرند  .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 وقتي بچه احساسات منفي دارد او را دلداري مي دهند ( به جاي همدلي ) 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 بچه ها را در زمينه رفتار راهنمايي نمي كنند 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 در حل مشكل به كودك كمكي نمي كنند .</a:t>
            </a:r>
          </a:p>
          <a:p>
            <a:pPr algn="r" rtl="1"/>
            <a:r>
              <a:rPr lang="fa-IR" altLang="fa-IR" sz="2000" b="1" smtClean="0">
                <a:cs typeface="B Nazanin" panose="00000400000000000000" pitchFamily="2" charset="-78"/>
              </a:rPr>
              <a:t>-تأثيرات : كودك ياد نمي گيرد چگونه هيجانات خود را تنظيم و كنترل كند و در برقراري ارتباط با ديگران مشكل دارند .</a:t>
            </a:r>
          </a:p>
          <a:p>
            <a:pPr algn="r" rtl="1"/>
            <a:r>
              <a:rPr lang="fa-IR" altLang="fa-IR" sz="2200" b="1" smtClean="0">
                <a:cs typeface="B Nazanin" panose="00000400000000000000" pitchFamily="2" charset="-78"/>
              </a:rPr>
              <a:t>4- </a:t>
            </a:r>
            <a:r>
              <a:rPr lang="fa-IR" altLang="fa-IR" sz="2200" b="1" smtClean="0">
                <a:cs typeface="B Titr" panose="00000700000000000000" pitchFamily="2" charset="-78"/>
              </a:rPr>
              <a:t>والدين مربي هيجان : </a:t>
            </a:r>
          </a:p>
          <a:p>
            <a:pPr algn="just" rtl="1"/>
            <a:r>
              <a:rPr lang="fa-IR" altLang="fa-IR" sz="2200" b="1" smtClean="0">
                <a:cs typeface="B Nazanin" panose="00000400000000000000" pitchFamily="2" charset="-78"/>
              </a:rPr>
              <a:t>- </a:t>
            </a:r>
            <a:r>
              <a:rPr lang="fa-IR" altLang="fa-IR" sz="2000" b="1" smtClean="0">
                <a:cs typeface="B Nazanin" panose="00000400000000000000" pitchFamily="2" charset="-78"/>
              </a:rPr>
              <a:t>براي هيجانات منفي كودك ارزش قايل هستند و از ان به عنوان  فرصتي براي صميمي شدن استفاده مي كنند </a:t>
            </a:r>
          </a:p>
          <a:p>
            <a:pPr algn="just" rtl="1"/>
            <a:r>
              <a:rPr lang="fa-IR" altLang="fa-IR" sz="2000" b="1" smtClean="0">
                <a:cs typeface="B Nazanin" panose="00000400000000000000" pitchFamily="2" charset="-78"/>
              </a:rPr>
              <a:t>- به هيجانات كودك احترام مي گذارند . به حرفهايش گوش مي دهند . احساسات منفي او را تحقير نمي كنند . به او نمي گويند چه احساسي داشته باشد به او كمك مي كنند حالت هيجاني خود را نامگذاري كند .</a:t>
            </a:r>
            <a:endParaRPr lang="en-US" altLang="fa-IR" sz="2000" b="1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813"/>
            <a:ext cx="7467600" cy="6069012"/>
          </a:xfrm>
        </p:spPr>
        <p:txBody>
          <a:bodyPr>
            <a:normAutofit/>
          </a:bodyPr>
          <a:lstStyle/>
          <a:p>
            <a:pPr marL="0" indent="0" algn="ctr" rtl="1" fontAlgn="auto">
              <a:spcAft>
                <a:spcPts val="0"/>
              </a:spcAft>
              <a:buFont typeface="Wingdings"/>
              <a:buNone/>
              <a:defRPr/>
            </a:pPr>
            <a:r>
              <a:rPr lang="fa-IR" sz="2800" dirty="0" smtClean="0">
                <a:cs typeface="B Titr" pitchFamily="2" charset="-78"/>
              </a:rPr>
              <a:t>همدلي : اساس پرورش هيجاني 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b="1" dirty="0" smtClean="0">
                <a:cs typeface="B Nazanin" pitchFamily="2" charset="-78"/>
              </a:rPr>
              <a:t>در خانه اي که همدلي نباشد چه اتفاقي مي افتد 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b="1" dirty="0" smtClean="0">
                <a:cs typeface="B Nazanin" pitchFamily="2" charset="-78"/>
              </a:rPr>
              <a:t>خانواده هايي که هميشه انتظار دارند کودکشان شاد باشد و هيچ وقت شکايت نکند هر زماني کودک ناراحت يا عصباني است والدين نگران مي شوند .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b="1" dirty="0" smtClean="0">
                <a:cs typeface="B Nazanin" pitchFamily="2" charset="-78"/>
              </a:rPr>
              <a:t>آيا زندگي هميشه بر وفق مراد است ؟هيچ وقت ناراحت يا عصباني و خشمگين نمي شويم ؟ 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endParaRPr lang="fa-IR" b="1" dirty="0" smtClean="0">
              <a:cs typeface="B Nazanin" pitchFamily="2" charset="-78"/>
            </a:endParaRP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endParaRPr lang="en-US" b="1" dirty="0">
              <a:cs typeface="B Nazanin" pitchFamily="2" charset="-78"/>
            </a:endParaRPr>
          </a:p>
        </p:txBody>
      </p:sp>
      <p:pic>
        <p:nvPicPr>
          <p:cNvPr id="2253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644900"/>
            <a:ext cx="9969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644900"/>
            <a:ext cx="2665413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37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>
                <a:cs typeface="B Titr" pitchFamily="2" charset="-78"/>
              </a:rPr>
              <a:t>پنج مرحله اصلي پرورش هيجان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6688" cy="4873625"/>
          </a:xfrm>
        </p:spPr>
        <p:txBody>
          <a:bodyPr>
            <a:normAutofit/>
          </a:bodyPr>
          <a:lstStyle/>
          <a:p>
            <a:pPr marL="0" indent="0" algn="ctr" rtl="1" fontAlgn="auto">
              <a:spcAft>
                <a:spcPts val="0"/>
              </a:spcAft>
              <a:buFont typeface="Wingdings"/>
              <a:buNone/>
              <a:defRPr/>
            </a:pPr>
            <a:r>
              <a:rPr lang="fa-IR" dirty="0" smtClean="0">
                <a:cs typeface="B Titr" pitchFamily="2" charset="-78"/>
              </a:rPr>
              <a:t>مرحله اول :</a:t>
            </a:r>
            <a:r>
              <a:rPr lang="fa-IR" sz="3200" b="1" dirty="0" smtClean="0">
                <a:cs typeface="B Titr" pitchFamily="2" charset="-78"/>
              </a:rPr>
              <a:t> </a:t>
            </a:r>
          </a:p>
          <a:p>
            <a:pPr marL="0" indent="0" algn="ctr" rtl="1" fontAlgn="auto">
              <a:spcAft>
                <a:spcPts val="0"/>
              </a:spcAft>
              <a:buFont typeface="Wingdings"/>
              <a:buNone/>
              <a:defRPr/>
            </a:pPr>
            <a:r>
              <a:rPr lang="fa-IR" sz="3200" b="1" dirty="0" smtClean="0">
                <a:solidFill>
                  <a:srgbClr val="FF0000"/>
                </a:solidFill>
                <a:cs typeface="B Titr" pitchFamily="2" charset="-78"/>
              </a:rPr>
              <a:t>آگاهي از هيجانات کودک </a:t>
            </a:r>
          </a:p>
          <a:p>
            <a:pPr marL="0" indent="0" algn="ctr" rtl="1" fontAlgn="auto">
              <a:spcAft>
                <a:spcPts val="0"/>
              </a:spcAft>
              <a:buFont typeface="Wingdings"/>
              <a:buNone/>
              <a:defRPr/>
            </a:pPr>
            <a:endParaRPr lang="fa-IR" sz="1600" b="1" dirty="0" smtClean="0">
              <a:solidFill>
                <a:srgbClr val="FF0000"/>
              </a:solidFill>
              <a:cs typeface="B Titr" pitchFamily="2" charset="-78"/>
            </a:endParaRP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b="1" dirty="0" smtClean="0">
                <a:cs typeface="B Nazanin" pitchFamily="2" charset="-78"/>
              </a:rPr>
              <a:t>آگاهي از هيجانات خود و کودکمان</a:t>
            </a:r>
          </a:p>
          <a:p>
            <a:pPr marL="0" indent="0" algn="r" rtl="1" fontAlgn="auto">
              <a:spcAft>
                <a:spcPts val="0"/>
              </a:spcAft>
              <a:buFont typeface="Wingdings"/>
              <a:buNone/>
              <a:defRPr/>
            </a:pPr>
            <a:endParaRPr lang="fa-IR" sz="3200" b="1" dirty="0" smtClean="0">
              <a:cs typeface="B Nazanin" pitchFamily="2" charset="-78"/>
            </a:endParaRP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b="1" dirty="0" smtClean="0">
                <a:cs typeface="B Nazanin" pitchFamily="2" charset="-78"/>
              </a:rPr>
              <a:t>تشخيص احساسات خود و توجه به احساسات ديگران</a:t>
            </a:r>
            <a:endParaRPr lang="en-US" sz="3200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مرحله دوم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57338"/>
            <a:ext cx="7715250" cy="4916487"/>
          </a:xfrm>
        </p:spPr>
        <p:txBody>
          <a:bodyPr/>
          <a:lstStyle/>
          <a:p>
            <a:pPr marL="0" indent="0" algn="ctr" rtl="1">
              <a:buFont typeface="Wingdings" panose="05000000000000000000" pitchFamily="2" charset="2"/>
              <a:buNone/>
            </a:pPr>
            <a:r>
              <a:rPr lang="fa-IR" altLang="fa-IR" smtClean="0">
                <a:solidFill>
                  <a:srgbClr val="FF0000"/>
                </a:solidFill>
                <a:cs typeface="B Titr" panose="00000700000000000000" pitchFamily="2" charset="-78"/>
              </a:rPr>
              <a:t>در نظر گرفتن هيجانات به منزله ي فرصتي براي صميميت بيشتر با کودک و آموزش او </a:t>
            </a:r>
          </a:p>
          <a:p>
            <a:pPr marL="0" indent="0" algn="r" rtl="1">
              <a:buFont typeface="Wingdings" panose="05000000000000000000" pitchFamily="2" charset="2"/>
              <a:buNone/>
            </a:pPr>
            <a:endParaRPr lang="fa-IR" altLang="fa-IR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marL="0" indent="0" algn="r" rtl="1">
              <a:buFont typeface="Wingdings" panose="05000000000000000000" pitchFamily="2" charset="2"/>
              <a:buNone/>
            </a:pPr>
            <a:r>
              <a:rPr lang="fa-IR" altLang="fa-IR" b="1" smtClean="0">
                <a:cs typeface="B Nazanin" panose="00000400000000000000" pitchFamily="2" charset="-78"/>
              </a:rPr>
              <a:t>اگر شما به اسباب بازي شکسته يا خراش روي پاي کودکتان علاقه و توجه نشان دهيد اين کار بسيار سازنده خواهد بود فرزند شما ياد مي گيرد شما رفيق او هستيد </a:t>
            </a:r>
          </a:p>
          <a:p>
            <a:pPr marL="0" indent="0" algn="r" rtl="1">
              <a:buFont typeface="Wingdings" panose="05000000000000000000" pitchFamily="2" charset="2"/>
              <a:buNone/>
            </a:pPr>
            <a:endParaRPr lang="en-US" altLang="fa-IR" smtClean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مرحله سوم 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altLang="fa-IR" smtClean="0">
                <a:solidFill>
                  <a:srgbClr val="FF0000"/>
                </a:solidFill>
                <a:cs typeface="B Titr" panose="00000700000000000000" pitchFamily="2" charset="-78"/>
              </a:rPr>
              <a:t>همدلانه گوش کردن به حرف هاي کودک و ارزش قايل شدن براي احساسات او </a:t>
            </a:r>
          </a:p>
          <a:p>
            <a:pPr marL="0" indent="0" algn="r" rtl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altLang="fa-IR" b="1" smtClean="0">
                <a:cs typeface="B Nazanin" panose="00000400000000000000" pitchFamily="2" charset="-78"/>
              </a:rPr>
              <a:t>-وقتي فرزندتان احساسات خود را بيان مي کند آنچه را که شنيده و متوجه شده ايد دوباره براي او بازگو کنيد .</a:t>
            </a:r>
          </a:p>
          <a:p>
            <a:pPr marL="0" indent="0" algn="r" rtl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altLang="fa-IR" b="1" smtClean="0">
                <a:cs typeface="B Nazanin" panose="00000400000000000000" pitchFamily="2" charset="-78"/>
              </a:rPr>
              <a:t>- بهتر است مشاهدات خود از نحوه رفتارفرزندتان را بيان کنيد به جاي اينکه با سؤال کردن از اصل </a:t>
            </a:r>
            <a:endParaRPr lang="en-US" altLang="fa-IR" b="1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مرحله چهارم 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ctr" rtl="1"/>
            <a:r>
              <a:rPr lang="fa-IR" altLang="fa-IR" smtClean="0">
                <a:solidFill>
                  <a:srgbClr val="FF0000"/>
                </a:solidFill>
                <a:cs typeface="B Titr" panose="00000700000000000000" pitchFamily="2" charset="-78"/>
              </a:rPr>
              <a:t>کمک به کودک براي نامگذاري هيجانات خود </a:t>
            </a:r>
          </a:p>
          <a:p>
            <a:pPr algn="r" rtl="1"/>
            <a:endParaRPr lang="fa-IR" altLang="fa-IR" smtClean="0"/>
          </a:p>
          <a:p>
            <a:pPr algn="r" rtl="1"/>
            <a:r>
              <a:rPr lang="fa-IR" altLang="fa-IR" b="1" smtClean="0">
                <a:cs typeface="B Nazanin" panose="00000400000000000000" pitchFamily="2" charset="-78"/>
              </a:rPr>
              <a:t>نامگذاري هيجانات رابطه نزديک با همدلي دارد </a:t>
            </a:r>
            <a:r>
              <a:rPr lang="fa-IR" altLang="fa-IR" smtClean="0"/>
              <a:t>.</a:t>
            </a:r>
          </a:p>
          <a:p>
            <a:pPr algn="r" rtl="1"/>
            <a:endParaRPr lang="fa-IR" altLang="fa-IR" smtClean="0"/>
          </a:p>
          <a:p>
            <a:pPr algn="r" rtl="1"/>
            <a:r>
              <a:rPr lang="fa-IR" altLang="fa-IR" smtClean="0"/>
              <a:t>کودک گريه مي کند مادر مي گويد : خيلي غمگيني ، نه ؟ کودک احساس مي کند مادرش او را درک کرده است همچنين نام احساس او را هم مي داند .</a:t>
            </a:r>
          </a:p>
          <a:p>
            <a:pPr algn="r" rtl="1"/>
            <a:endParaRPr lang="en-US" altLang="fa-I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75" y="1143000"/>
            <a:ext cx="6429375" cy="3643313"/>
          </a:xfrm>
        </p:spPr>
        <p:txBody>
          <a:bodyPr>
            <a:normAutofit fontScale="90000"/>
          </a:bodyPr>
          <a:lstStyle/>
          <a:p>
            <a:pPr algn="r" rtl="1" fontAlgn="auto">
              <a:lnSpc>
                <a:spcPct val="200000"/>
              </a:lnSpc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عناوين : </a:t>
            </a:r>
            <a:br>
              <a:rPr lang="fa-IR" dirty="0" smtClean="0">
                <a:solidFill>
                  <a:schemeClr val="tx1"/>
                </a:solidFill>
                <a:cs typeface="B Titr" pitchFamily="2" charset="-78"/>
              </a:rPr>
            </a:b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1- وقتي بيمار كودك است </a:t>
            </a:r>
            <a:br>
              <a:rPr lang="fa-IR" dirty="0" smtClean="0">
                <a:solidFill>
                  <a:schemeClr val="tx1"/>
                </a:solidFill>
                <a:cs typeface="B Titr" pitchFamily="2" charset="-78"/>
              </a:rPr>
            </a:b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2- رابطه ها </a:t>
            </a:r>
            <a:br>
              <a:rPr lang="fa-IR" dirty="0" smtClean="0">
                <a:solidFill>
                  <a:schemeClr val="tx1"/>
                </a:solidFill>
                <a:cs typeface="B Titr" pitchFamily="2" charset="-78"/>
              </a:rPr>
            </a:b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3- هيجانات كودكان 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مرحله پنجم 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ctr" rtl="1"/>
            <a:r>
              <a:rPr lang="fa-IR" altLang="fa-IR" b="1" smtClean="0">
                <a:solidFill>
                  <a:srgbClr val="C00000"/>
                </a:solidFill>
                <a:cs typeface="B Titr" panose="00000700000000000000" pitchFamily="2" charset="-78"/>
              </a:rPr>
              <a:t>تعيين حد و مرز هايي براي کودک و در عين حال کمک به او در حل مشکل </a:t>
            </a:r>
          </a:p>
          <a:p>
            <a:pPr algn="ctr" rtl="1"/>
            <a:endParaRPr lang="fa-IR" altLang="fa-IR" b="1" smtClean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altLang="fa-IR" b="1" smtClean="0">
                <a:cs typeface="B Titr" panose="00000700000000000000" pitchFamily="2" charset="-78"/>
              </a:rPr>
              <a:t>1- تعيين حد و مرز </a:t>
            </a:r>
          </a:p>
          <a:p>
            <a:pPr algn="r" rtl="1"/>
            <a:r>
              <a:rPr lang="fa-IR" altLang="fa-IR" b="1" smtClean="0">
                <a:cs typeface="B Titr" panose="00000700000000000000" pitchFamily="2" charset="-78"/>
              </a:rPr>
              <a:t>2- مشخص کردن هدف ها </a:t>
            </a:r>
          </a:p>
          <a:p>
            <a:pPr algn="r" rtl="1"/>
            <a:r>
              <a:rPr lang="fa-IR" altLang="fa-IR" b="1" smtClean="0">
                <a:cs typeface="B Titr" panose="00000700000000000000" pitchFamily="2" charset="-78"/>
              </a:rPr>
              <a:t>3- فکر کردن درباره راه حل هاي ممکن </a:t>
            </a:r>
          </a:p>
          <a:p>
            <a:pPr algn="r" rtl="1"/>
            <a:r>
              <a:rPr lang="fa-IR" altLang="fa-IR" b="1" smtClean="0">
                <a:cs typeface="B Titr" panose="00000700000000000000" pitchFamily="2" charset="-78"/>
              </a:rPr>
              <a:t>4- ارزيابي راه حل هاي مطرح شده بر اساس معيارهاي ارزشي خانواده </a:t>
            </a:r>
          </a:p>
          <a:p>
            <a:pPr algn="r" rtl="1"/>
            <a:r>
              <a:rPr lang="fa-IR" altLang="fa-IR" b="1" smtClean="0">
                <a:cs typeface="B Titr" panose="00000700000000000000" pitchFamily="2" charset="-78"/>
              </a:rPr>
              <a:t>5- کمک به کودک در انتخاب يکي از راه حل ها </a:t>
            </a:r>
            <a:endParaRPr lang="en-US" altLang="fa-IR" b="1" smtClean="0"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642938"/>
            <a:ext cx="7467600" cy="1143000"/>
          </a:xfrm>
        </p:spPr>
        <p:txBody>
          <a:bodyPr>
            <a:normAutofit fontScale="90000"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rgbClr val="993300"/>
                </a:solidFill>
                <a:cs typeface="B Titr" pitchFamily="2" charset="-78"/>
              </a:rPr>
              <a:t>اهداف بهداشتي در دوران كودكي و نوجواني 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/>
            </a:r>
            <a:br>
              <a:rPr lang="fa-IR" dirty="0" smtClean="0">
                <a:solidFill>
                  <a:schemeClr val="tx1"/>
                </a:solidFill>
                <a:cs typeface="B Titr" pitchFamily="2" charset="-78"/>
              </a:rPr>
            </a:b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500063" y="2571750"/>
            <a:ext cx="7467600" cy="4873625"/>
          </a:xfrm>
        </p:spPr>
        <p:txBody>
          <a:bodyPr/>
          <a:lstStyle/>
          <a:p>
            <a:pPr algn="just" rtl="1"/>
            <a:r>
              <a:rPr lang="fa-IR" altLang="fa-IR" b="1" smtClean="0">
                <a:cs typeface="B Nazanin" panose="00000400000000000000" pitchFamily="2" charset="-78"/>
              </a:rPr>
              <a:t>ايجاد شرايطي براي  مطلوب تر شدن رشد جسمي- عاطفي و اجتماعي كودك </a:t>
            </a:r>
          </a:p>
          <a:p>
            <a:pPr algn="just" rtl="1">
              <a:buFont typeface="Wingdings" panose="05000000000000000000" pitchFamily="2" charset="2"/>
              <a:buNone/>
            </a:pPr>
            <a:endParaRPr lang="fa-IR" altLang="fa-IR" b="1" smtClean="0">
              <a:cs typeface="B Nazanin" panose="00000400000000000000" pitchFamily="2" charset="-78"/>
            </a:endParaRPr>
          </a:p>
          <a:p>
            <a:pPr algn="just" rtl="1"/>
            <a:r>
              <a:rPr lang="fa-IR" altLang="fa-IR" b="1" smtClean="0">
                <a:cs typeface="B Nazanin" panose="00000400000000000000" pitchFamily="2" charset="-78"/>
              </a:rPr>
              <a:t>ايجاد الگوهاي رفتاري سالم در كودكان براي تغذيه – ورزش- تحصيل –تفريح و زندگي خانوادگي به منظور پايه ريزي شيوه زندگي سالم در طول زندگي </a:t>
            </a:r>
          </a:p>
          <a:p>
            <a:pPr algn="just" rtl="1"/>
            <a:endParaRPr lang="en-US" altLang="fa-IR" b="1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rgbClr val="002060"/>
                </a:solidFill>
                <a:cs typeface="B Titr" pitchFamily="2" charset="-78"/>
              </a:rPr>
              <a:t>مراحل درك كودك از رابطه ميان سلامت و رفتار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algn="just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Mitra" pitchFamily="2" charset="-78"/>
              </a:rPr>
              <a:t>پديدارگرايي: بيماري را تنها با يكي از نشانه ها تعريف مي كند كه ممكن است نامربوط باشد 3 سالگي ( خورشيد باعث حمله قلبي مي شود )</a:t>
            </a:r>
          </a:p>
          <a:p>
            <a:pPr marL="274320" indent="-274320" algn="just" rtl="1" fontAlgn="auto">
              <a:spcAft>
                <a:spcPts val="0"/>
              </a:spcAft>
              <a:buFont typeface="Wingdings"/>
              <a:buChar char=""/>
              <a:defRPr/>
            </a:pPr>
            <a:endParaRPr lang="fa-IR" sz="1400" dirty="0" smtClean="0">
              <a:cs typeface="B Mitra" pitchFamily="2" charset="-78"/>
            </a:endParaRPr>
          </a:p>
          <a:p>
            <a:pPr marL="274320" indent="-274320" algn="just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Mitra" pitchFamily="2" charset="-78"/>
              </a:rPr>
              <a:t>سرايت : بيماري را با يك علامت تعريف مي كند اما در مورد علتش كمي بيشتر مي داند ( سرخك را از مردم مي گيريم اگر به آنها نزديك شويم )</a:t>
            </a:r>
          </a:p>
          <a:p>
            <a:pPr marL="274320" indent="-274320" algn="just" rtl="1" fontAlgn="auto">
              <a:spcAft>
                <a:spcPts val="0"/>
              </a:spcAft>
              <a:buFont typeface="Wingdings"/>
              <a:buChar char=""/>
              <a:defRPr/>
            </a:pPr>
            <a:endParaRPr lang="fa-IR" sz="1400" dirty="0" smtClean="0">
              <a:cs typeface="B Mitra" pitchFamily="2" charset="-78"/>
            </a:endParaRPr>
          </a:p>
          <a:p>
            <a:pPr marL="274320" indent="-274320" algn="just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Mitra" pitchFamily="2" charset="-78"/>
              </a:rPr>
              <a:t>آلودگي : چند مورد از علايم بيماري را تعريف مي كند تا 7 سالگي به اين مرحله مي رسد ( تماس با خاك باعث بيماري مي شود – اگر ژاكت نپوشم سرما مي خورم – كار بد باعث بيماري مي شود ) </a:t>
            </a:r>
          </a:p>
          <a:p>
            <a:pPr marL="274320" indent="-274320" algn="just" rtl="1" fontAlgn="auto">
              <a:spcAft>
                <a:spcPts val="0"/>
              </a:spcAft>
              <a:buFont typeface="Wingdings"/>
              <a:buChar char=""/>
              <a:defRPr/>
            </a:pPr>
            <a:endParaRPr lang="fa-IR" sz="1400" dirty="0" smtClean="0">
              <a:cs typeface="B Mitra" pitchFamily="2" charset="-78"/>
            </a:endParaRPr>
          </a:p>
          <a:p>
            <a:pPr marL="274320" indent="-274320" algn="just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Mitra" pitchFamily="2" charset="-78"/>
              </a:rPr>
              <a:t>دروني ساختن : بيماري را به صورت شكل دروني بدن مجسم مي كنند .</a:t>
            </a:r>
          </a:p>
          <a:p>
            <a:pPr marL="274320" indent="-274320" algn="just" rtl="1" fontAlgn="auto">
              <a:spcAft>
                <a:spcPts val="0"/>
              </a:spcAft>
              <a:buFont typeface="Wingdings"/>
              <a:buNone/>
              <a:defRPr/>
            </a:pPr>
            <a:r>
              <a:rPr lang="fa-IR" dirty="0" smtClean="0">
                <a:cs typeface="B Mitra" pitchFamily="2" charset="-78"/>
              </a:rPr>
              <a:t>( ورود آلاينده ها به بدن بوسيله تنفس يا خوردن ) تأثير مستقيم رفتار بر سلامتي يا بيماري 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sz="quarter" idx="1"/>
          </p:nvPr>
        </p:nvSpPr>
        <p:spPr>
          <a:xfrm>
            <a:off x="500063" y="1000125"/>
            <a:ext cx="7786687" cy="4143375"/>
          </a:xfrm>
        </p:spPr>
        <p:txBody>
          <a:bodyPr/>
          <a:lstStyle/>
          <a:p>
            <a:pPr algn="just" rtl="1"/>
            <a:endParaRPr lang="fa-IR" altLang="fa-IR" smtClean="0"/>
          </a:p>
          <a:p>
            <a:pPr algn="just" rtl="1"/>
            <a:r>
              <a:rPr lang="fa-IR" altLang="fa-IR" smtClean="0">
                <a:cs typeface="B Mitra" panose="00000400000000000000" pitchFamily="2" charset="-78"/>
              </a:rPr>
              <a:t>دروني ساختن : بيماري را به صورت شكل دروني بدن مجسم مي كنند .</a:t>
            </a:r>
          </a:p>
          <a:p>
            <a:pPr algn="just" rtl="1">
              <a:buFont typeface="Wingdings" panose="05000000000000000000" pitchFamily="2" charset="2"/>
              <a:buNone/>
            </a:pPr>
            <a:r>
              <a:rPr lang="fa-IR" altLang="fa-IR" smtClean="0">
                <a:cs typeface="B Mitra" panose="00000400000000000000" pitchFamily="2" charset="-78"/>
              </a:rPr>
              <a:t>( ورود آلاينده ها به بدن بوسيله تنفس يا خوردن ) تأثير مستقيم رفتار بر سلامتي يا بيماري </a:t>
            </a:r>
          </a:p>
          <a:p>
            <a:pPr algn="just" rtl="1"/>
            <a:endParaRPr lang="fa-IR" altLang="fa-IR" smtClean="0"/>
          </a:p>
          <a:p>
            <a:pPr algn="just" rtl="1"/>
            <a:r>
              <a:rPr lang="fa-IR" altLang="fa-IR" smtClean="0"/>
              <a:t>5</a:t>
            </a:r>
            <a:r>
              <a:rPr lang="fa-IR" altLang="fa-IR" smtClean="0">
                <a:cs typeface="B Nazanin" panose="00000400000000000000" pitchFamily="2" charset="-78"/>
              </a:rPr>
              <a:t>- جسماني : اكثر كودكان تا 11 سالگي بيماري را بر مبناي عضوهاي خاص تعريف مي كنند با دلايل متعدد بيماري ( سرطان = رشد سريع سلول ها )</a:t>
            </a:r>
          </a:p>
          <a:p>
            <a:pPr algn="just" rtl="1"/>
            <a:endParaRPr lang="fa-IR" altLang="fa-IR" smtClean="0">
              <a:cs typeface="B Nazanin" panose="00000400000000000000" pitchFamily="2" charset="-78"/>
            </a:endParaRPr>
          </a:p>
          <a:p>
            <a:pPr algn="just" rtl="1"/>
            <a:r>
              <a:rPr lang="fa-IR" altLang="fa-IR" smtClean="0">
                <a:cs typeface="B Nazanin" panose="00000400000000000000" pitchFamily="2" charset="-78"/>
              </a:rPr>
              <a:t>6- جسمي و رواني : در آخرين مرحله كودكان متوجه مي شوند بيماري مي تواند دلايل جسمي يا رواني داشته باشد ( سردرد بر اثر عصبانيت )</a:t>
            </a:r>
            <a:endParaRPr lang="en-US" altLang="fa-IR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rgbClr val="993300"/>
                </a:solidFill>
                <a:cs typeface="B Titr" pitchFamily="2" charset="-78"/>
              </a:rPr>
              <a:t>وقتي بيمار، كودك است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186363" cy="4543425"/>
          </a:xfrm>
        </p:spPr>
        <p:txBody>
          <a:bodyPr>
            <a:normAutofit lnSpcReduction="10000"/>
          </a:bodyPr>
          <a:lstStyle/>
          <a:p>
            <a:pPr marL="274320" indent="-274320" algn="just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Homa" pitchFamily="2" charset="-78"/>
              </a:rPr>
              <a:t>2/5</a:t>
            </a:r>
            <a:r>
              <a:rPr lang="fa-IR" dirty="0" smtClean="0">
                <a:cs typeface="B Mitra" pitchFamily="2" charset="-78"/>
              </a:rPr>
              <a:t> ميليون نفر از افرادي كه هر سال در بيمارستان هاي آمريكا بستري مي شوند كمتر از 15 سال و اغلبشان كمتر از 5 سال هستند .</a:t>
            </a:r>
          </a:p>
          <a:p>
            <a:pPr marL="274320" indent="-274320" algn="just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Mitra" pitchFamily="2" charset="-78"/>
              </a:rPr>
              <a:t>رشد رواني كودك و علت استرس در بستري شدن هنگام بيماري :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None/>
              <a:defRPr/>
            </a:pPr>
            <a:r>
              <a:rPr lang="fa-IR" dirty="0" smtClean="0">
                <a:cs typeface="B Mitra" pitchFamily="2" charset="-78"/>
              </a:rPr>
              <a:t>هنگامي كه كودك چهار دست و پا راه مي رود علت استرس و ناراحتي بي حركتي است همچنين  جدايي از والدين </a:t>
            </a:r>
          </a:p>
          <a:p>
            <a:pPr marL="274320" indent="-274320" algn="just" rtl="1" fontAlgn="auto">
              <a:spcAft>
                <a:spcPts val="0"/>
              </a:spcAft>
              <a:buFont typeface="Wingdings"/>
              <a:buNone/>
              <a:defRPr/>
            </a:pPr>
            <a:r>
              <a:rPr lang="fa-IR" sz="1800" dirty="0" smtClean="0">
                <a:solidFill>
                  <a:schemeClr val="accent1">
                    <a:lumMod val="75000"/>
                  </a:schemeClr>
                </a:solidFill>
                <a:cs typeface="B Titr" pitchFamily="2" charset="-78"/>
              </a:rPr>
              <a:t>رفتار هاي پر اضطراب :</a:t>
            </a:r>
            <a:r>
              <a:rPr lang="fa-IR" dirty="0" smtClean="0">
                <a:cs typeface="B Mitra" pitchFamily="2" charset="-78"/>
              </a:rPr>
              <a:t>   بازگشت به سنين پايين تر</a:t>
            </a:r>
          </a:p>
          <a:p>
            <a:pPr marL="274320" indent="-274320" algn="just" rtl="1" fontAlgn="auto">
              <a:spcAft>
                <a:spcPts val="0"/>
              </a:spcAft>
              <a:buFont typeface="Wingdings"/>
              <a:buNone/>
              <a:defRPr/>
            </a:pPr>
            <a:r>
              <a:rPr lang="fa-IR" dirty="0" smtClean="0">
                <a:cs typeface="B Mitra" pitchFamily="2" charset="-78"/>
              </a:rPr>
              <a:t>( مكيدن انگشت – خيس كردن جاي خود يا وابستگي زياد به والدين ) </a:t>
            </a:r>
          </a:p>
          <a:p>
            <a:pPr marL="274320" indent="-274320" algn="just" rtl="1" fontAlgn="auto">
              <a:spcAft>
                <a:spcPts val="0"/>
              </a:spcAft>
              <a:buFontTx/>
              <a:buChar char="-"/>
              <a:defRPr/>
            </a:pPr>
            <a:endParaRPr lang="en-US" dirty="0">
              <a:cs typeface="B Homa" pitchFamily="2" charset="-78"/>
            </a:endParaRPr>
          </a:p>
        </p:txBody>
      </p:sp>
      <p:pic>
        <p:nvPicPr>
          <p:cNvPr id="13316" name="Content Placeholder 4" descr="12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02313" y="1700213"/>
            <a:ext cx="2382837" cy="3371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dirty="0" smtClean="0">
                <a:cs typeface="B Titr" pitchFamily="2" charset="-78"/>
              </a:rPr>
              <a:t>كمك به كودك براي كنار آمدن با مشكلات بستري شدن در بيمارستان </a:t>
            </a: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Nazanin" pitchFamily="2" charset="-78"/>
              </a:rPr>
              <a:t>والدين قبل از ورود به بيمارستان كودك را آگاه كنند .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Nazanin" pitchFamily="2" charset="-78"/>
              </a:rPr>
              <a:t>دليل بستري شدن در بيمارستان و اتفاقاتي كه قرار است رخ دهد را براي كودك تا حد امكان توضيح دهند .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Nazanin" pitchFamily="2" charset="-78"/>
              </a:rPr>
              <a:t>به كودك فرصت سؤال كردن بدهند و سؤالات را طوري پاسخ دهند كه براي كودك قابل درك باشد .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Nazanin" pitchFamily="2" charset="-78"/>
              </a:rPr>
              <a:t>اگر كتابي در اين مورد وجود دارد برايش بخوانند 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cs typeface="B Nazanin" pitchFamily="2" charset="-78"/>
              </a:rPr>
              <a:t>والدين خود رفتاري آرام و مطمئن داشته باشند </a:t>
            </a:r>
          </a:p>
          <a:p>
            <a:pPr marL="274320" indent="-274320" algn="r" rtl="1" fontAlgn="auto">
              <a:spcAft>
                <a:spcPts val="0"/>
              </a:spcAft>
              <a:buFont typeface="Wingdings"/>
              <a:buNone/>
              <a:defRPr/>
            </a:pPr>
            <a:endParaRPr lang="fa-IR" sz="1400" dirty="0" smtClean="0">
              <a:cs typeface="B Nazanin" pitchFamily="2" charset="-78"/>
            </a:endParaRPr>
          </a:p>
          <a:p>
            <a:pPr marL="274320" indent="-274320" algn="just" rtl="1" fontAlgn="auto">
              <a:spcAft>
                <a:spcPts val="0"/>
              </a:spcAft>
              <a:buFont typeface="Wingdings"/>
              <a:buNone/>
              <a:defRPr/>
            </a:pPr>
            <a:r>
              <a:rPr lang="fa-IR" b="1" dirty="0" smtClean="0">
                <a:solidFill>
                  <a:schemeClr val="accent2">
                    <a:lumMod val="50000"/>
                  </a:schemeClr>
                </a:solidFill>
                <a:cs typeface="B Nazanin" pitchFamily="2" charset="-78"/>
              </a:rPr>
              <a:t>تحقيقات نشان مي دهند كه كودكان با والدين مضطرب مانند كودكان با والدين آرام نمي توانند با تبعات بيماري و بستري شدن كنار بيايند .</a:t>
            </a:r>
            <a:endParaRPr lang="en-US" b="1" dirty="0">
              <a:solidFill>
                <a:schemeClr val="accent2">
                  <a:lumMod val="50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800" b="1" dirty="0" smtClean="0">
                <a:cs typeface="B Titr" pitchFamily="2" charset="-78"/>
              </a:rPr>
              <a:t>رابطه ها </a:t>
            </a:r>
            <a:endParaRPr lang="en-US" sz="4800" b="1" dirty="0">
              <a:cs typeface="B Titr" pitchFamily="2" charset="-78"/>
            </a:endParaRPr>
          </a:p>
        </p:txBody>
      </p:sp>
      <p:pic>
        <p:nvPicPr>
          <p:cNvPr id="15363" name="Content Placeholder 7" descr="images99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20775" y="3000375"/>
            <a:ext cx="2714625" cy="2286000"/>
          </a:xfrm>
        </p:spPr>
      </p:pic>
      <p:pic>
        <p:nvPicPr>
          <p:cNvPr id="15364" name="Content Placeholder 6" descr="images789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57813" y="2786063"/>
            <a:ext cx="2147887" cy="2500312"/>
          </a:xfrm>
        </p:spPr>
      </p:pic>
      <p:sp>
        <p:nvSpPr>
          <p:cNvPr id="1536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70038"/>
            <a:ext cx="3657600" cy="658812"/>
          </a:xfrm>
        </p:spPr>
        <p:txBody>
          <a:bodyPr/>
          <a:lstStyle/>
          <a:p>
            <a:endParaRPr lang="fa-IR" altLang="fa-IR" smtClean="0"/>
          </a:p>
        </p:txBody>
      </p:sp>
      <p:sp>
        <p:nvSpPr>
          <p:cNvPr id="1536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343400" y="1570038"/>
            <a:ext cx="3657600" cy="658812"/>
          </a:xfrm>
        </p:spPr>
        <p:txBody>
          <a:bodyPr/>
          <a:lstStyle/>
          <a:p>
            <a:endParaRPr lang="fa-IR" altLang="fa-I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14375"/>
            <a:ext cx="7900988" cy="5759450"/>
          </a:xfrm>
        </p:spPr>
        <p:txBody>
          <a:bodyPr/>
          <a:lstStyle/>
          <a:p>
            <a:pPr algn="r" rtl="1"/>
            <a:r>
              <a:rPr lang="fa-IR" altLang="fa-IR" smtClean="0">
                <a:cs typeface="B Mitra" panose="00000400000000000000" pitchFamily="2" charset="-78"/>
              </a:rPr>
              <a:t>مسئوليت عمده و اساسي تربيت كودك در مراحل اوليه رشد و تحول كودك بويژه در دوران جنيني- شير خوارگي و پيش دبستاني بر عهده مادر است :</a:t>
            </a:r>
          </a:p>
          <a:p>
            <a:pPr algn="r" rtl="1">
              <a:buFontTx/>
              <a:buChar char="-"/>
            </a:pPr>
            <a:r>
              <a:rPr lang="fa-IR" altLang="fa-IR" smtClean="0">
                <a:cs typeface="B Mitra" panose="00000400000000000000" pitchFamily="2" charset="-78"/>
              </a:rPr>
              <a:t>ارامش روحي رواني مادر </a:t>
            </a:r>
          </a:p>
          <a:p>
            <a:pPr algn="r" rtl="1">
              <a:buFontTx/>
              <a:buChar char="-"/>
            </a:pPr>
            <a:r>
              <a:rPr lang="fa-IR" altLang="fa-IR" smtClean="0">
                <a:cs typeface="B Mitra" panose="00000400000000000000" pitchFamily="2" charset="-78"/>
              </a:rPr>
              <a:t>بهره مندي از همدلي و همراهي همسر </a:t>
            </a:r>
          </a:p>
          <a:p>
            <a:pPr algn="r" rtl="1">
              <a:buFont typeface="Wingdings" panose="05000000000000000000" pitchFamily="2" charset="2"/>
              <a:buNone/>
            </a:pPr>
            <a:endParaRPr lang="fa-IR" altLang="fa-IR" smtClean="0">
              <a:cs typeface="B Mitra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None/>
            </a:pPr>
            <a:r>
              <a:rPr lang="fa-IR" altLang="fa-IR" smtClean="0">
                <a:cs typeface="B Mitra" panose="00000400000000000000" pitchFamily="2" charset="-78"/>
              </a:rPr>
              <a:t>   </a:t>
            </a:r>
            <a:endParaRPr lang="en-US" altLang="fa-IR" smtClean="0">
              <a:cs typeface="B Mitra" panose="00000400000000000000" pitchFamily="2" charset="-78"/>
            </a:endParaRPr>
          </a:p>
        </p:txBody>
      </p:sp>
      <p:pic>
        <p:nvPicPr>
          <p:cNvPr id="16387" name="Picture 3" descr="images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3071813"/>
            <a:ext cx="2500312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410112156975013814813928122250120616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000375"/>
            <a:ext cx="3071812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459</TotalTime>
  <Words>1258</Words>
  <Application>Microsoft Office PowerPoint</Application>
  <PresentationFormat>On-screen Show (4:3)</PresentationFormat>
  <Paragraphs>119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B Homa</vt:lpstr>
      <vt:lpstr>B Mitra</vt:lpstr>
      <vt:lpstr>B Nazanin</vt:lpstr>
      <vt:lpstr>B Titr</vt:lpstr>
      <vt:lpstr>Calibri</vt:lpstr>
      <vt:lpstr>Century Schoolbook</vt:lpstr>
      <vt:lpstr>Tahoma</vt:lpstr>
      <vt:lpstr>Times New Roman</vt:lpstr>
      <vt:lpstr>Wingdings</vt:lpstr>
      <vt:lpstr>Wingdings 2</vt:lpstr>
      <vt:lpstr>Oriel</vt:lpstr>
      <vt:lpstr>روانشناسي كودك </vt:lpstr>
      <vt:lpstr>عناوين :  1- وقتي بيمار كودك است  2- رابطه ها  3- هيجانات كودكان </vt:lpstr>
      <vt:lpstr>اهداف بهداشتي در دوران كودكي و نوجواني  </vt:lpstr>
      <vt:lpstr>مراحل درك كودك از رابطه ميان سلامت و رفتار </vt:lpstr>
      <vt:lpstr>PowerPoint Presentation</vt:lpstr>
      <vt:lpstr>وقتي بيمار، كودك است</vt:lpstr>
      <vt:lpstr>كمك به كودك براي كنار آمدن با مشكلات بستري شدن در بيمارستان  </vt:lpstr>
      <vt:lpstr>رابطه ها </vt:lpstr>
      <vt:lpstr>PowerPoint Presentation</vt:lpstr>
      <vt:lpstr>PowerPoint Presentation</vt:lpstr>
      <vt:lpstr>PowerPoint Presentation</vt:lpstr>
      <vt:lpstr>هيجانات كودكان </vt:lpstr>
      <vt:lpstr>سبك هاي چهار گانه فرزند پروي </vt:lpstr>
      <vt:lpstr>PowerPoint Presentation</vt:lpstr>
      <vt:lpstr>PowerPoint Presentation</vt:lpstr>
      <vt:lpstr>پنج مرحله اصلي پرورش هيجان </vt:lpstr>
      <vt:lpstr>مرحله دوم </vt:lpstr>
      <vt:lpstr>مرحله سوم </vt:lpstr>
      <vt:lpstr>مرحله چهارم </vt:lpstr>
      <vt:lpstr>مرحله پنجم </vt:lpstr>
    </vt:vector>
  </TitlesOfParts>
  <Company>PARANDCO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روانشناسي كودك</dc:title>
  <dc:creator>l.soltanabadi</dc:creator>
  <cp:lastModifiedBy>omid arzi</cp:lastModifiedBy>
  <cp:revision>65</cp:revision>
  <dcterms:created xsi:type="dcterms:W3CDTF">2011-04-11T05:51:38Z</dcterms:created>
  <dcterms:modified xsi:type="dcterms:W3CDTF">2022-01-19T07:56:54Z</dcterms:modified>
</cp:coreProperties>
</file>