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 id="2147483769" r:id="rId2"/>
    <p:sldMasterId id="2147483794" r:id="rId3"/>
    <p:sldMasterId id="2147483806" r:id="rId4"/>
  </p:sldMasterIdLst>
  <p:notesMasterIdLst>
    <p:notesMasterId r:id="rId83"/>
  </p:notesMasterIdLst>
  <p:sldIdLst>
    <p:sldId id="256" r:id="rId5"/>
    <p:sldId id="353" r:id="rId6"/>
    <p:sldId id="354" r:id="rId7"/>
    <p:sldId id="257" r:id="rId8"/>
    <p:sldId id="258" r:id="rId9"/>
    <p:sldId id="259" r:id="rId10"/>
    <p:sldId id="260" r:id="rId11"/>
    <p:sldId id="355" r:id="rId12"/>
    <p:sldId id="261" r:id="rId13"/>
    <p:sldId id="262" r:id="rId14"/>
    <p:sldId id="263" r:id="rId15"/>
    <p:sldId id="264" r:id="rId16"/>
    <p:sldId id="351" r:id="rId17"/>
    <p:sldId id="356" r:id="rId18"/>
    <p:sldId id="352" r:id="rId19"/>
    <p:sldId id="357" r:id="rId20"/>
    <p:sldId id="340" r:id="rId21"/>
    <p:sldId id="341" r:id="rId22"/>
    <p:sldId id="342" r:id="rId23"/>
    <p:sldId id="358" r:id="rId24"/>
    <p:sldId id="361" r:id="rId25"/>
    <p:sldId id="359" r:id="rId26"/>
    <p:sldId id="360" r:id="rId27"/>
    <p:sldId id="362" r:id="rId28"/>
    <p:sldId id="345" r:id="rId29"/>
    <p:sldId id="346" r:id="rId30"/>
    <p:sldId id="266" r:id="rId31"/>
    <p:sldId id="268" r:id="rId32"/>
    <p:sldId id="269" r:id="rId33"/>
    <p:sldId id="270" r:id="rId34"/>
    <p:sldId id="271" r:id="rId35"/>
    <p:sldId id="272" r:id="rId36"/>
    <p:sldId id="273" r:id="rId37"/>
    <p:sldId id="274"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339"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2" r:id="rId81"/>
    <p:sldId id="338" r:id="rId8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50" d="100"/>
          <a:sy n="50" d="100"/>
        </p:scale>
        <p:origin x="-10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2C925DF-E64D-44BB-AE29-A5BAB52453C9}" type="datetimeFigureOut">
              <a:rPr lang="fa-IR" smtClean="0"/>
              <a:t>11/03/1440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A88F117-0D88-4271-836E-E7F55BE6266D}" type="slidenum">
              <a:rPr lang="fa-IR" smtClean="0"/>
              <a:t>‹#›</a:t>
            </a:fld>
            <a:endParaRPr lang="fa-IR"/>
          </a:p>
        </p:txBody>
      </p:sp>
    </p:spTree>
    <p:extLst>
      <p:ext uri="{BB962C8B-B14F-4D97-AF65-F5344CB8AC3E}">
        <p14:creationId xmlns:p14="http://schemas.microsoft.com/office/powerpoint/2010/main" val="10848569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29057" indent="-280406">
              <a:defRPr>
                <a:solidFill>
                  <a:schemeClr val="tx1"/>
                </a:solidFill>
                <a:latin typeface="Arial" pitchFamily="34" charset="0"/>
                <a:ea typeface="MS PGothic" pitchFamily="34" charset="-128"/>
              </a:defRPr>
            </a:lvl2pPr>
            <a:lvl3pPr marL="1121626" indent="-224325">
              <a:defRPr>
                <a:solidFill>
                  <a:schemeClr val="tx1"/>
                </a:solidFill>
                <a:latin typeface="Arial" pitchFamily="34" charset="0"/>
                <a:ea typeface="MS PGothic" pitchFamily="34" charset="-128"/>
              </a:defRPr>
            </a:lvl3pPr>
            <a:lvl4pPr marL="1570276" indent="-224325">
              <a:defRPr>
                <a:solidFill>
                  <a:schemeClr val="tx1"/>
                </a:solidFill>
                <a:latin typeface="Arial" pitchFamily="34" charset="0"/>
                <a:ea typeface="MS PGothic" pitchFamily="34" charset="-128"/>
              </a:defRPr>
            </a:lvl4pPr>
            <a:lvl5pPr marL="2018927" indent="-224325">
              <a:defRPr>
                <a:solidFill>
                  <a:schemeClr val="tx1"/>
                </a:solidFill>
                <a:latin typeface="Arial" pitchFamily="34" charset="0"/>
                <a:ea typeface="MS PGothic" pitchFamily="34" charset="-128"/>
              </a:defRPr>
            </a:lvl5pPr>
            <a:lvl6pPr marL="2467577" indent="-224325" algn="l" rtl="0" eaLnBrk="0" fontAlgn="base" hangingPunct="0">
              <a:spcBef>
                <a:spcPct val="0"/>
              </a:spcBef>
              <a:spcAft>
                <a:spcPct val="0"/>
              </a:spcAft>
              <a:defRPr>
                <a:solidFill>
                  <a:schemeClr val="tx1"/>
                </a:solidFill>
                <a:latin typeface="Arial" pitchFamily="34" charset="0"/>
                <a:ea typeface="MS PGothic" pitchFamily="34" charset="-128"/>
              </a:defRPr>
            </a:lvl6pPr>
            <a:lvl7pPr marL="2916227" indent="-224325" algn="l" rtl="0" eaLnBrk="0" fontAlgn="base" hangingPunct="0">
              <a:spcBef>
                <a:spcPct val="0"/>
              </a:spcBef>
              <a:spcAft>
                <a:spcPct val="0"/>
              </a:spcAft>
              <a:defRPr>
                <a:solidFill>
                  <a:schemeClr val="tx1"/>
                </a:solidFill>
                <a:latin typeface="Arial" pitchFamily="34" charset="0"/>
                <a:ea typeface="MS PGothic" pitchFamily="34" charset="-128"/>
              </a:defRPr>
            </a:lvl7pPr>
            <a:lvl8pPr marL="3364878" indent="-224325" algn="l" rtl="0" eaLnBrk="0" fontAlgn="base" hangingPunct="0">
              <a:spcBef>
                <a:spcPct val="0"/>
              </a:spcBef>
              <a:spcAft>
                <a:spcPct val="0"/>
              </a:spcAft>
              <a:defRPr>
                <a:solidFill>
                  <a:schemeClr val="tx1"/>
                </a:solidFill>
                <a:latin typeface="Arial" pitchFamily="34" charset="0"/>
                <a:ea typeface="MS PGothic" pitchFamily="34" charset="-128"/>
              </a:defRPr>
            </a:lvl8pPr>
            <a:lvl9pPr marL="3813528" indent="-224325" algn="l" rtl="0" eaLnBrk="0" fontAlgn="base" hangingPunct="0">
              <a:spcBef>
                <a:spcPct val="0"/>
              </a:spcBef>
              <a:spcAft>
                <a:spcPct val="0"/>
              </a:spcAft>
              <a:defRPr>
                <a:solidFill>
                  <a:schemeClr val="tx1"/>
                </a:solidFill>
                <a:latin typeface="Arial" pitchFamily="34" charset="0"/>
                <a:ea typeface="MS PGothic" pitchFamily="34" charset="-128"/>
              </a:defRPr>
            </a:lvl9pPr>
          </a:lstStyle>
          <a:p>
            <a:fld id="{7C69D9C6-60A7-49B9-8F24-467C4E424985}" type="slidenum">
              <a:rPr lang="en-US">
                <a:solidFill>
                  <a:prstClr val="black"/>
                </a:solidFill>
              </a:rPr>
              <a:pPr/>
              <a:t>33</a:t>
            </a:fld>
            <a:endParaRPr lang="en-US">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Initial remembered traumatic event in 58%</a:t>
            </a:r>
          </a:p>
          <a:p>
            <a:pPr eaLnBrk="1" hangingPunct="1"/>
            <a:r>
              <a:rPr lang="en-US" smtClean="0">
                <a:latin typeface="Arial" pitchFamily="34" charset="0"/>
              </a:rPr>
              <a:t>Genetic/familial (heritability about 30%)</a:t>
            </a:r>
          </a:p>
          <a:p>
            <a:pPr eaLnBrk="1" hangingPunct="1"/>
            <a:r>
              <a:rPr lang="en-US" smtClean="0">
                <a:latin typeface="Arial" pitchFamily="34" charset="0"/>
              </a:rPr>
              <a:t>Behavioral inhibition in childhood (increased reactivity to novelty, shyness)</a:t>
            </a:r>
          </a:p>
          <a:p>
            <a:pPr eaLnBrk="1" hangingPunct="1"/>
            <a:r>
              <a:rPr lang="en-US" smtClean="0">
                <a:latin typeface="Arial" pitchFamily="34" charset="0"/>
              </a:rPr>
              <a:t>Cognitive factors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64587"/>
            <a:r>
              <a:rPr lang="en-US" smtClean="0">
                <a:latin typeface="Arial" pitchFamily="34" charset="0"/>
              </a:rPr>
              <a:t>Amp, Cocaine, EtOH   Genetics 24/11.  Similar to major depression in functional impairment and decreased quality of life</a:t>
            </a:r>
          </a:p>
          <a:p>
            <a:pPr defTabSz="864587"/>
            <a:endParaRPr lang="en-US" smtClean="0">
              <a:latin typeface="Arial"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29057" indent="-280406">
              <a:defRPr>
                <a:solidFill>
                  <a:schemeClr val="tx1"/>
                </a:solidFill>
                <a:latin typeface="Arial" pitchFamily="34" charset="0"/>
                <a:ea typeface="MS PGothic" pitchFamily="34" charset="-128"/>
              </a:defRPr>
            </a:lvl2pPr>
            <a:lvl3pPr marL="1121626" indent="-224325">
              <a:defRPr>
                <a:solidFill>
                  <a:schemeClr val="tx1"/>
                </a:solidFill>
                <a:latin typeface="Arial" pitchFamily="34" charset="0"/>
                <a:ea typeface="MS PGothic" pitchFamily="34" charset="-128"/>
              </a:defRPr>
            </a:lvl3pPr>
            <a:lvl4pPr marL="1570276" indent="-224325">
              <a:defRPr>
                <a:solidFill>
                  <a:schemeClr val="tx1"/>
                </a:solidFill>
                <a:latin typeface="Arial" pitchFamily="34" charset="0"/>
                <a:ea typeface="MS PGothic" pitchFamily="34" charset="-128"/>
              </a:defRPr>
            </a:lvl4pPr>
            <a:lvl5pPr marL="2018927" indent="-224325">
              <a:defRPr>
                <a:solidFill>
                  <a:schemeClr val="tx1"/>
                </a:solidFill>
                <a:latin typeface="Arial" pitchFamily="34" charset="0"/>
                <a:ea typeface="MS PGothic" pitchFamily="34" charset="-128"/>
              </a:defRPr>
            </a:lvl5pPr>
            <a:lvl6pPr marL="2467577" indent="-224325" algn="l" rtl="0" eaLnBrk="0" fontAlgn="base" hangingPunct="0">
              <a:spcBef>
                <a:spcPct val="0"/>
              </a:spcBef>
              <a:spcAft>
                <a:spcPct val="0"/>
              </a:spcAft>
              <a:defRPr>
                <a:solidFill>
                  <a:schemeClr val="tx1"/>
                </a:solidFill>
                <a:latin typeface="Arial" pitchFamily="34" charset="0"/>
                <a:ea typeface="MS PGothic" pitchFamily="34" charset="-128"/>
              </a:defRPr>
            </a:lvl6pPr>
            <a:lvl7pPr marL="2916227" indent="-224325" algn="l" rtl="0" eaLnBrk="0" fontAlgn="base" hangingPunct="0">
              <a:spcBef>
                <a:spcPct val="0"/>
              </a:spcBef>
              <a:spcAft>
                <a:spcPct val="0"/>
              </a:spcAft>
              <a:defRPr>
                <a:solidFill>
                  <a:schemeClr val="tx1"/>
                </a:solidFill>
                <a:latin typeface="Arial" pitchFamily="34" charset="0"/>
                <a:ea typeface="MS PGothic" pitchFamily="34" charset="-128"/>
              </a:defRPr>
            </a:lvl7pPr>
            <a:lvl8pPr marL="3364878" indent="-224325" algn="l" rtl="0" eaLnBrk="0" fontAlgn="base" hangingPunct="0">
              <a:spcBef>
                <a:spcPct val="0"/>
              </a:spcBef>
              <a:spcAft>
                <a:spcPct val="0"/>
              </a:spcAft>
              <a:defRPr>
                <a:solidFill>
                  <a:schemeClr val="tx1"/>
                </a:solidFill>
                <a:latin typeface="Arial" pitchFamily="34" charset="0"/>
                <a:ea typeface="MS PGothic" pitchFamily="34" charset="-128"/>
              </a:defRPr>
            </a:lvl8pPr>
            <a:lvl9pPr marL="3813528" indent="-224325" algn="l" rtl="0" eaLnBrk="0" fontAlgn="base" hangingPunct="0">
              <a:spcBef>
                <a:spcPct val="0"/>
              </a:spcBef>
              <a:spcAft>
                <a:spcPct val="0"/>
              </a:spcAft>
              <a:defRPr>
                <a:solidFill>
                  <a:schemeClr val="tx1"/>
                </a:solidFill>
                <a:latin typeface="Arial" pitchFamily="34" charset="0"/>
                <a:ea typeface="MS PGothic" pitchFamily="34" charset="-128"/>
              </a:defRPr>
            </a:lvl9pPr>
          </a:lstStyle>
          <a:p>
            <a:fld id="{68FCFC9D-803A-498F-BEB7-F629328DC85E}" type="slidenum">
              <a:rPr lang="en-US">
                <a:solidFill>
                  <a:prstClr val="black"/>
                </a:solidFill>
              </a:rPr>
              <a:pPr/>
              <a:t>42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Genetics 33/7, Pediatric autoimmune neuropsychiatric d/o associated with streptococcal inf. Grp A. 1 OCD, prepurberatal age of onset, 3 abrupt onset, relapsing and remitting, tourette</a:t>
            </a:r>
            <a:r>
              <a:rPr lang="ja-JP" altLang="en-US" smtClean="0">
                <a:latin typeface="Arial" pitchFamily="34" charset="0"/>
              </a:rPr>
              <a:t>’</a:t>
            </a:r>
            <a:r>
              <a:rPr lang="en-US" altLang="ja-JP" smtClean="0">
                <a:latin typeface="Arial" pitchFamily="34" charset="0"/>
              </a:rPr>
              <a:t>s 0.5 with OCD, 10% of OCD with tourettes.</a:t>
            </a:r>
          </a:p>
          <a:p>
            <a:endParaRPr lang="en-US" smtClean="0">
              <a:latin typeface="Arial"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29057" indent="-280406">
              <a:defRPr>
                <a:solidFill>
                  <a:schemeClr val="tx1"/>
                </a:solidFill>
                <a:latin typeface="Arial" pitchFamily="34" charset="0"/>
                <a:ea typeface="MS PGothic" pitchFamily="34" charset="-128"/>
              </a:defRPr>
            </a:lvl2pPr>
            <a:lvl3pPr marL="1121626" indent="-224325">
              <a:defRPr>
                <a:solidFill>
                  <a:schemeClr val="tx1"/>
                </a:solidFill>
                <a:latin typeface="Arial" pitchFamily="34" charset="0"/>
                <a:ea typeface="MS PGothic" pitchFamily="34" charset="-128"/>
              </a:defRPr>
            </a:lvl3pPr>
            <a:lvl4pPr marL="1570276" indent="-224325">
              <a:defRPr>
                <a:solidFill>
                  <a:schemeClr val="tx1"/>
                </a:solidFill>
                <a:latin typeface="Arial" pitchFamily="34" charset="0"/>
                <a:ea typeface="MS PGothic" pitchFamily="34" charset="-128"/>
              </a:defRPr>
            </a:lvl4pPr>
            <a:lvl5pPr marL="2018927" indent="-224325">
              <a:defRPr>
                <a:solidFill>
                  <a:schemeClr val="tx1"/>
                </a:solidFill>
                <a:latin typeface="Arial" pitchFamily="34" charset="0"/>
                <a:ea typeface="MS PGothic" pitchFamily="34" charset="-128"/>
              </a:defRPr>
            </a:lvl5pPr>
            <a:lvl6pPr marL="2467577" indent="-224325" algn="l" rtl="0" eaLnBrk="0" fontAlgn="base" hangingPunct="0">
              <a:spcBef>
                <a:spcPct val="0"/>
              </a:spcBef>
              <a:spcAft>
                <a:spcPct val="0"/>
              </a:spcAft>
              <a:defRPr>
                <a:solidFill>
                  <a:schemeClr val="tx1"/>
                </a:solidFill>
                <a:latin typeface="Arial" pitchFamily="34" charset="0"/>
                <a:ea typeface="MS PGothic" pitchFamily="34" charset="-128"/>
              </a:defRPr>
            </a:lvl6pPr>
            <a:lvl7pPr marL="2916227" indent="-224325" algn="l" rtl="0" eaLnBrk="0" fontAlgn="base" hangingPunct="0">
              <a:spcBef>
                <a:spcPct val="0"/>
              </a:spcBef>
              <a:spcAft>
                <a:spcPct val="0"/>
              </a:spcAft>
              <a:defRPr>
                <a:solidFill>
                  <a:schemeClr val="tx1"/>
                </a:solidFill>
                <a:latin typeface="Arial" pitchFamily="34" charset="0"/>
                <a:ea typeface="MS PGothic" pitchFamily="34" charset="-128"/>
              </a:defRPr>
            </a:lvl7pPr>
            <a:lvl8pPr marL="3364878" indent="-224325" algn="l" rtl="0" eaLnBrk="0" fontAlgn="base" hangingPunct="0">
              <a:spcBef>
                <a:spcPct val="0"/>
              </a:spcBef>
              <a:spcAft>
                <a:spcPct val="0"/>
              </a:spcAft>
              <a:defRPr>
                <a:solidFill>
                  <a:schemeClr val="tx1"/>
                </a:solidFill>
                <a:latin typeface="Arial" pitchFamily="34" charset="0"/>
                <a:ea typeface="MS PGothic" pitchFamily="34" charset="-128"/>
              </a:defRPr>
            </a:lvl8pPr>
            <a:lvl9pPr marL="3813528" indent="-224325" algn="l" rtl="0" eaLnBrk="0" fontAlgn="base" hangingPunct="0">
              <a:spcBef>
                <a:spcPct val="0"/>
              </a:spcBef>
              <a:spcAft>
                <a:spcPct val="0"/>
              </a:spcAft>
              <a:defRPr>
                <a:solidFill>
                  <a:schemeClr val="tx1"/>
                </a:solidFill>
                <a:latin typeface="Arial" pitchFamily="34" charset="0"/>
                <a:ea typeface="MS PGothic" pitchFamily="34" charset="-128"/>
              </a:defRPr>
            </a:lvl9pPr>
          </a:lstStyle>
          <a:p>
            <a:fld id="{605E76AA-0E63-4F91-8D73-90B7C67B9C01}" type="slidenum">
              <a:rPr lang="en-US">
                <a:solidFill>
                  <a:prstClr val="black"/>
                </a:solidFill>
              </a:rPr>
              <a:pPr/>
              <a:t>62</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Experiencing repeated or extreme exposure to aversive details of trauma- e.g. first responders collecting human remains, police officers repeatedly exposed to details of child abuse</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29057" indent="-280406">
              <a:defRPr>
                <a:solidFill>
                  <a:schemeClr val="tx1"/>
                </a:solidFill>
                <a:latin typeface="Arial" pitchFamily="34" charset="0"/>
                <a:ea typeface="MS PGothic" pitchFamily="34" charset="-128"/>
              </a:defRPr>
            </a:lvl2pPr>
            <a:lvl3pPr marL="1121626" indent="-224325">
              <a:defRPr>
                <a:solidFill>
                  <a:schemeClr val="tx1"/>
                </a:solidFill>
                <a:latin typeface="Arial" pitchFamily="34" charset="0"/>
                <a:ea typeface="MS PGothic" pitchFamily="34" charset="-128"/>
              </a:defRPr>
            </a:lvl3pPr>
            <a:lvl4pPr marL="1570276" indent="-224325">
              <a:defRPr>
                <a:solidFill>
                  <a:schemeClr val="tx1"/>
                </a:solidFill>
                <a:latin typeface="Arial" pitchFamily="34" charset="0"/>
                <a:ea typeface="MS PGothic" pitchFamily="34" charset="-128"/>
              </a:defRPr>
            </a:lvl4pPr>
            <a:lvl5pPr marL="2018927" indent="-224325">
              <a:defRPr>
                <a:solidFill>
                  <a:schemeClr val="tx1"/>
                </a:solidFill>
                <a:latin typeface="Arial" pitchFamily="34" charset="0"/>
                <a:ea typeface="MS PGothic" pitchFamily="34" charset="-128"/>
              </a:defRPr>
            </a:lvl5pPr>
            <a:lvl6pPr marL="2467577" indent="-224325" algn="l" rtl="0" eaLnBrk="0" fontAlgn="base" hangingPunct="0">
              <a:spcBef>
                <a:spcPct val="0"/>
              </a:spcBef>
              <a:spcAft>
                <a:spcPct val="0"/>
              </a:spcAft>
              <a:defRPr>
                <a:solidFill>
                  <a:schemeClr val="tx1"/>
                </a:solidFill>
                <a:latin typeface="Arial" pitchFamily="34" charset="0"/>
                <a:ea typeface="MS PGothic" pitchFamily="34" charset="-128"/>
              </a:defRPr>
            </a:lvl6pPr>
            <a:lvl7pPr marL="2916227" indent="-224325" algn="l" rtl="0" eaLnBrk="0" fontAlgn="base" hangingPunct="0">
              <a:spcBef>
                <a:spcPct val="0"/>
              </a:spcBef>
              <a:spcAft>
                <a:spcPct val="0"/>
              </a:spcAft>
              <a:defRPr>
                <a:solidFill>
                  <a:schemeClr val="tx1"/>
                </a:solidFill>
                <a:latin typeface="Arial" pitchFamily="34" charset="0"/>
                <a:ea typeface="MS PGothic" pitchFamily="34" charset="-128"/>
              </a:defRPr>
            </a:lvl7pPr>
            <a:lvl8pPr marL="3364878" indent="-224325" algn="l" rtl="0" eaLnBrk="0" fontAlgn="base" hangingPunct="0">
              <a:spcBef>
                <a:spcPct val="0"/>
              </a:spcBef>
              <a:spcAft>
                <a:spcPct val="0"/>
              </a:spcAft>
              <a:defRPr>
                <a:solidFill>
                  <a:schemeClr val="tx1"/>
                </a:solidFill>
                <a:latin typeface="Arial" pitchFamily="34" charset="0"/>
                <a:ea typeface="MS PGothic" pitchFamily="34" charset="-128"/>
              </a:defRPr>
            </a:lvl8pPr>
            <a:lvl9pPr marL="3813528" indent="-224325" algn="l" rtl="0" eaLnBrk="0" fontAlgn="base" hangingPunct="0">
              <a:spcBef>
                <a:spcPct val="0"/>
              </a:spcBef>
              <a:spcAft>
                <a:spcPct val="0"/>
              </a:spcAft>
              <a:defRPr>
                <a:solidFill>
                  <a:schemeClr val="tx1"/>
                </a:solidFill>
                <a:latin typeface="Arial" pitchFamily="34" charset="0"/>
                <a:ea typeface="MS PGothic" pitchFamily="34" charset="-128"/>
              </a:defRPr>
            </a:lvl9pPr>
          </a:lstStyle>
          <a:p>
            <a:fld id="{CD646EE5-C949-4D21-9DAC-DD3C586D0C25}" type="slidenum">
              <a:rPr lang="en-US">
                <a:solidFill>
                  <a:prstClr val="black"/>
                </a:solidFill>
              </a:rPr>
              <a:pPr/>
              <a:t>67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29057" indent="-280406">
              <a:defRPr>
                <a:solidFill>
                  <a:schemeClr val="tx1"/>
                </a:solidFill>
                <a:latin typeface="Arial" pitchFamily="34" charset="0"/>
                <a:ea typeface="MS PGothic" pitchFamily="34" charset="-128"/>
              </a:defRPr>
            </a:lvl2pPr>
            <a:lvl3pPr marL="1121626" indent="-224325">
              <a:defRPr>
                <a:solidFill>
                  <a:schemeClr val="tx1"/>
                </a:solidFill>
                <a:latin typeface="Arial" pitchFamily="34" charset="0"/>
                <a:ea typeface="MS PGothic" pitchFamily="34" charset="-128"/>
              </a:defRPr>
            </a:lvl3pPr>
            <a:lvl4pPr marL="1570276" indent="-224325">
              <a:defRPr>
                <a:solidFill>
                  <a:schemeClr val="tx1"/>
                </a:solidFill>
                <a:latin typeface="Arial" pitchFamily="34" charset="0"/>
                <a:ea typeface="MS PGothic" pitchFamily="34" charset="-128"/>
              </a:defRPr>
            </a:lvl4pPr>
            <a:lvl5pPr marL="2018927" indent="-224325">
              <a:defRPr>
                <a:solidFill>
                  <a:schemeClr val="tx1"/>
                </a:solidFill>
                <a:latin typeface="Arial" pitchFamily="34" charset="0"/>
                <a:ea typeface="MS PGothic" pitchFamily="34" charset="-128"/>
              </a:defRPr>
            </a:lvl5pPr>
            <a:lvl6pPr marL="2467577" indent="-224325" algn="l" rtl="0" eaLnBrk="0" fontAlgn="base" hangingPunct="0">
              <a:spcBef>
                <a:spcPct val="0"/>
              </a:spcBef>
              <a:spcAft>
                <a:spcPct val="0"/>
              </a:spcAft>
              <a:defRPr>
                <a:solidFill>
                  <a:schemeClr val="tx1"/>
                </a:solidFill>
                <a:latin typeface="Arial" pitchFamily="34" charset="0"/>
                <a:ea typeface="MS PGothic" pitchFamily="34" charset="-128"/>
              </a:defRPr>
            </a:lvl6pPr>
            <a:lvl7pPr marL="2916227" indent="-224325" algn="l" rtl="0" eaLnBrk="0" fontAlgn="base" hangingPunct="0">
              <a:spcBef>
                <a:spcPct val="0"/>
              </a:spcBef>
              <a:spcAft>
                <a:spcPct val="0"/>
              </a:spcAft>
              <a:defRPr>
                <a:solidFill>
                  <a:schemeClr val="tx1"/>
                </a:solidFill>
                <a:latin typeface="Arial" pitchFamily="34" charset="0"/>
                <a:ea typeface="MS PGothic" pitchFamily="34" charset="-128"/>
              </a:defRPr>
            </a:lvl7pPr>
            <a:lvl8pPr marL="3364878" indent="-224325" algn="l" rtl="0" eaLnBrk="0" fontAlgn="base" hangingPunct="0">
              <a:spcBef>
                <a:spcPct val="0"/>
              </a:spcBef>
              <a:spcAft>
                <a:spcPct val="0"/>
              </a:spcAft>
              <a:defRPr>
                <a:solidFill>
                  <a:schemeClr val="tx1"/>
                </a:solidFill>
                <a:latin typeface="Arial" pitchFamily="34" charset="0"/>
                <a:ea typeface="MS PGothic" pitchFamily="34" charset="-128"/>
              </a:defRPr>
            </a:lvl8pPr>
            <a:lvl9pPr marL="3813528" indent="-224325" algn="l" rtl="0" eaLnBrk="0" fontAlgn="base" hangingPunct="0">
              <a:spcBef>
                <a:spcPct val="0"/>
              </a:spcBef>
              <a:spcAft>
                <a:spcPct val="0"/>
              </a:spcAft>
              <a:defRPr>
                <a:solidFill>
                  <a:schemeClr val="tx1"/>
                </a:solidFill>
                <a:latin typeface="Arial" pitchFamily="34" charset="0"/>
                <a:ea typeface="MS PGothic" pitchFamily="34" charset="-128"/>
              </a:defRPr>
            </a:lvl9pPr>
          </a:lstStyle>
          <a:p>
            <a:fld id="{D5F27C01-85BB-464C-9952-7A82C7AB281A}" type="slidenum">
              <a:rPr lang="en-US">
                <a:solidFill>
                  <a:prstClr val="black"/>
                </a:solidFill>
              </a:rPr>
              <a:pPr/>
              <a:t>72</a:t>
            </a:fld>
            <a:endParaRPr lang="en-US">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Conditioned fear</a:t>
            </a:r>
          </a:p>
          <a:p>
            <a:pPr eaLnBrk="1" hangingPunct="1"/>
            <a:r>
              <a:rPr lang="en-US" smtClean="0">
                <a:latin typeface="Arial" pitchFamily="34" charset="0"/>
              </a:rPr>
              <a:t> Genetic/familial vulnerability</a:t>
            </a:r>
          </a:p>
          <a:p>
            <a:pPr eaLnBrk="1" hangingPunct="1"/>
            <a:r>
              <a:rPr lang="en-US" smtClean="0">
                <a:latin typeface="Arial" pitchFamily="34" charset="0"/>
              </a:rPr>
              <a:t>Stress-induced release of norepinephrine, CRF, cortisol</a:t>
            </a:r>
          </a:p>
          <a:p>
            <a:pPr eaLnBrk="1" hangingPunct="1"/>
            <a:r>
              <a:rPr lang="en-US" smtClean="0">
                <a:latin typeface="Arial" pitchFamily="34" charset="0"/>
              </a:rPr>
              <a:t>Autonomic arousal immediately after trauma predicts PTSD</a:t>
            </a:r>
          </a:p>
          <a:p>
            <a:pPr eaLnBrk="1" hangingPunct="1"/>
            <a:r>
              <a:rPr lang="en-US" smtClean="0">
                <a:latin typeface="Arial" pitchFamily="34" charset="0"/>
              </a:rPr>
              <a:t>Conditioned fear</a:t>
            </a:r>
          </a:p>
          <a:p>
            <a:pPr eaLnBrk="1" hangingPunct="1"/>
            <a:r>
              <a:rPr lang="en-US" smtClean="0">
                <a:latin typeface="Arial" pitchFamily="34" charset="0"/>
              </a:rPr>
              <a:t> Genetic/familial vulnerability</a:t>
            </a:r>
          </a:p>
          <a:p>
            <a:pPr eaLnBrk="1" hangingPunct="1"/>
            <a:r>
              <a:rPr lang="en-US" smtClean="0">
                <a:latin typeface="Arial" pitchFamily="34" charset="0"/>
              </a:rPr>
              <a:t>Stress-induced release of norepinephrine, CRF, cortisol</a:t>
            </a:r>
          </a:p>
          <a:p>
            <a:pPr eaLnBrk="1" hangingPunct="1"/>
            <a:r>
              <a:rPr lang="en-US" smtClean="0">
                <a:latin typeface="Arial" pitchFamily="34" charset="0"/>
              </a:rPr>
              <a:t>Autonomic arousal immediately after trauma predicts PTSD</a:t>
            </a:r>
          </a:p>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1AC0619-B599-4B46-ACB0-8B36154BD93E}" type="datetimeFigureOut">
              <a:rPr lang="fa-IR" smtClean="0"/>
              <a:t>11/03/1440</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A7F54DB1-5111-4900-AF37-3A45A7398FC6}"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AC0619-B599-4B46-ACB0-8B36154BD93E}" type="datetimeFigureOut">
              <a:rPr lang="fa-IR" smtClean="0"/>
              <a:t>11/03/1440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7F54DB1-5111-4900-AF37-3A45A7398FC6}"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AC0619-B599-4B46-ACB0-8B36154BD93E}" type="datetimeFigureOut">
              <a:rPr lang="fa-IR" smtClean="0"/>
              <a:t>11/03/1440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7F54DB1-5111-4900-AF37-3A45A7398FC6}"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FFFFFF"/>
              </a:solidFill>
            </a:endParaRPr>
          </a:p>
        </p:txBody>
      </p:sp>
      <p:sp>
        <p:nvSpPr>
          <p:cNvPr id="19" name="Footer Placeholder 18"/>
          <p:cNvSpPr>
            <a:spLocks noGrp="1"/>
          </p:cNvSpPr>
          <p:nvPr>
            <p:ph type="ftr" sz="quarter" idx="11"/>
          </p:nvPr>
        </p:nvSpPr>
        <p:spPr/>
        <p:txBody>
          <a:bodyPr/>
          <a:lstStyle/>
          <a:p>
            <a:pPr>
              <a:defRPr/>
            </a:pPr>
            <a:endParaRPr lang="en-US">
              <a:solidFill>
                <a:srgbClr val="FFFFFF"/>
              </a:solidFill>
            </a:endParaRPr>
          </a:p>
        </p:txBody>
      </p:sp>
      <p:sp>
        <p:nvSpPr>
          <p:cNvPr id="27" name="Slide Number Placeholder 26"/>
          <p:cNvSpPr>
            <a:spLocks noGrp="1"/>
          </p:cNvSpPr>
          <p:nvPr>
            <p:ph type="sldNum" sz="quarter" idx="12"/>
          </p:nvPr>
        </p:nvSpPr>
        <p:spPr/>
        <p:txBody>
          <a:bodyPr/>
          <a:lstStyle/>
          <a:p>
            <a:pPr>
              <a:defRPr/>
            </a:pPr>
            <a:fld id="{8C376E71-77EB-4696-A9D4-75539E8C4390}" type="slidenum">
              <a:rPr lang="en-US" smtClean="0">
                <a:solidFill>
                  <a:srgbClr val="FFFFFF"/>
                </a:solidFill>
              </a:rPr>
              <a:pPr>
                <a:defRPr/>
              </a:pPr>
              <a:t>‹#›</a:t>
            </a:fld>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F3071898-1E6C-439A-9975-757B6CF151A6}"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0C48813-55DC-4197-B9A4-92401664F3DE}" type="slidenum">
              <a:rPr lang="en-US" smtClean="0">
                <a:solidFill>
                  <a:srgbClr val="FFFFFF"/>
                </a:solidFill>
              </a:rPr>
              <a:pPr>
                <a:defRPr/>
              </a:pPr>
              <a:t>‹#›</a:t>
            </a:fld>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E3BD9674-05E0-42B2-9284-5F0200F4AC5A}"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7DFD4AB3-0001-431A-AC1B-BD626735D038}"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1"/>
          </p:nvPr>
        </p:nvSpPr>
        <p:spPr/>
        <p:txBody>
          <a:bodyPr/>
          <a:lstStyle/>
          <a:p>
            <a:pPr>
              <a:defRPr/>
            </a:pPr>
            <a:fld id="{14E1C0C6-734A-4039-A9D0-4C5E29313DF7}" type="slidenum">
              <a:rPr lang="en-US" smtClean="0">
                <a:solidFill>
                  <a:srgbClr val="FFFFFF"/>
                </a:solidFill>
              </a:rPr>
              <a:pPr>
                <a:defRPr/>
              </a:pPr>
              <a:t>‹#›</a:t>
            </a:fld>
            <a:endParaRPr lang="en-US">
              <a:solidFill>
                <a:srgbClr val="FFFFFF"/>
              </a:solidFill>
            </a:endParaRPr>
          </a:p>
        </p:txBody>
      </p:sp>
      <p:sp>
        <p:nvSpPr>
          <p:cNvPr id="9" name="Footer Placeholder 8"/>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EB86B31F-6F37-469D-AE90-1DA7567DB1DA}"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156448" y="6422064"/>
            <a:ext cx="762000" cy="365125"/>
          </a:xfrm>
        </p:spPr>
        <p:txBody>
          <a:bodyPr/>
          <a:lstStyle/>
          <a:p>
            <a:pPr>
              <a:defRPr/>
            </a:pPr>
            <a:fld id="{5FF2EBA9-70BC-42F7-B588-6A39A9F193E4}"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AC0619-B599-4B46-ACB0-8B36154BD93E}" type="datetimeFigureOut">
              <a:rPr lang="fa-IR" smtClean="0"/>
              <a:t>11/03/1440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7F54DB1-5111-4900-AF37-3A45A7398FC6}" type="slidenum">
              <a:rPr lang="fa-IR" smtClean="0"/>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EA94E6A0-1828-4185-AEEF-5AB8422CA25A}"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A163D167-6B81-4DB0-9379-44C3C19E776E}"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67258D9-DE49-4D1C-858E-CA193893B204}"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USPC11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8"/>
          <p:cNvSpPr>
            <a:spLocks noGrp="1"/>
          </p:cNvSpPr>
          <p:nvPr>
            <p:ph type="body" sz="quarter" idx="10"/>
          </p:nvPr>
        </p:nvSpPr>
        <p:spPr>
          <a:xfrm>
            <a:off x="457200" y="6019800"/>
            <a:ext cx="8229600" cy="381000"/>
          </a:xfrm>
        </p:spPr>
        <p:txBody>
          <a:bodyPr/>
          <a:lstStyle>
            <a:lvl1pPr marL="0" indent="0" algn="l">
              <a:spcBef>
                <a:spcPts val="0"/>
              </a:spcBef>
              <a:buFont typeface="+mj-lt"/>
              <a:buNone/>
              <a:defRPr sz="1400"/>
            </a:lvl1pPr>
          </a:lstStyle>
          <a:p>
            <a:pPr lvl="0"/>
            <a:r>
              <a:rPr lang="en-US" smtClean="0"/>
              <a:t>Click to edit Master text styles</a:t>
            </a:r>
          </a:p>
        </p:txBody>
      </p:sp>
    </p:spTree>
    <p:extLst>
      <p:ext uri="{BB962C8B-B14F-4D97-AF65-F5344CB8AC3E}">
        <p14:creationId xmlns:p14="http://schemas.microsoft.com/office/powerpoint/2010/main" val="1976432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FFFFFF"/>
              </a:solidFill>
            </a:endParaRPr>
          </a:p>
        </p:txBody>
      </p:sp>
      <p:sp>
        <p:nvSpPr>
          <p:cNvPr id="19" name="Footer Placeholder 18"/>
          <p:cNvSpPr>
            <a:spLocks noGrp="1"/>
          </p:cNvSpPr>
          <p:nvPr>
            <p:ph type="ftr" sz="quarter" idx="11"/>
          </p:nvPr>
        </p:nvSpPr>
        <p:spPr/>
        <p:txBody>
          <a:bodyPr/>
          <a:lstStyle/>
          <a:p>
            <a:pPr>
              <a:defRPr/>
            </a:pPr>
            <a:endParaRPr lang="en-US">
              <a:solidFill>
                <a:srgbClr val="FFFFFF"/>
              </a:solidFill>
            </a:endParaRPr>
          </a:p>
        </p:txBody>
      </p:sp>
      <p:sp>
        <p:nvSpPr>
          <p:cNvPr id="27" name="Slide Number Placeholder 26"/>
          <p:cNvSpPr>
            <a:spLocks noGrp="1"/>
          </p:cNvSpPr>
          <p:nvPr>
            <p:ph type="sldNum" sz="quarter" idx="12"/>
          </p:nvPr>
        </p:nvSpPr>
        <p:spPr/>
        <p:txBody>
          <a:bodyPr/>
          <a:lstStyle/>
          <a:p>
            <a:pPr>
              <a:defRPr/>
            </a:pPr>
            <a:fld id="{8C376E71-77EB-4696-A9D4-75539E8C4390}" type="slidenum">
              <a:rPr lang="en-US" smtClean="0">
                <a:solidFill>
                  <a:srgbClr val="FFFFFF"/>
                </a:solidFill>
              </a:rPr>
              <a:pPr>
                <a:defRPr/>
              </a:pPr>
              <a:t>‹#›</a:t>
            </a:fld>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F3071898-1E6C-439A-9975-757B6CF151A6}"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0C48813-55DC-4197-B9A4-92401664F3DE}" type="slidenum">
              <a:rPr lang="en-US" smtClean="0">
                <a:solidFill>
                  <a:srgbClr val="FFFFFF"/>
                </a:solidFill>
              </a:rPr>
              <a:pPr>
                <a:defRPr/>
              </a:pPr>
              <a:t>‹#›</a:t>
            </a:fld>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E3BD9674-05E0-42B2-9284-5F0200F4AC5A}"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7DFD4AB3-0001-431A-AC1B-BD626735D038}"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1"/>
          </p:nvPr>
        </p:nvSpPr>
        <p:spPr/>
        <p:txBody>
          <a:bodyPr/>
          <a:lstStyle/>
          <a:p>
            <a:pPr>
              <a:defRPr/>
            </a:pPr>
            <a:fld id="{14E1C0C6-734A-4039-A9D0-4C5E29313DF7}" type="slidenum">
              <a:rPr lang="en-US" smtClean="0">
                <a:solidFill>
                  <a:srgbClr val="FFFFFF"/>
                </a:solidFill>
              </a:rPr>
              <a:pPr>
                <a:defRPr/>
              </a:pPr>
              <a:t>‹#›</a:t>
            </a:fld>
            <a:endParaRPr lang="en-US">
              <a:solidFill>
                <a:srgbClr val="FFFFFF"/>
              </a:solidFill>
            </a:endParaRPr>
          </a:p>
        </p:txBody>
      </p:sp>
      <p:sp>
        <p:nvSpPr>
          <p:cNvPr id="9" name="Footer Placeholder 8"/>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AC0619-B599-4B46-ACB0-8B36154BD93E}" type="datetimeFigureOut">
              <a:rPr lang="fa-IR" smtClean="0"/>
              <a:t>11/03/1440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7F54DB1-5111-4900-AF37-3A45A7398FC6}"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EB86B31F-6F37-469D-AE90-1DA7567DB1DA}"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156448" y="6422064"/>
            <a:ext cx="762000" cy="365125"/>
          </a:xfrm>
        </p:spPr>
        <p:txBody>
          <a:bodyPr/>
          <a:lstStyle/>
          <a:p>
            <a:pPr>
              <a:defRPr/>
            </a:pPr>
            <a:fld id="{5FF2EBA9-70BC-42F7-B588-6A39A9F193E4}"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EA94E6A0-1828-4185-AEEF-5AB8422CA25A}"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A163D167-6B81-4DB0-9379-44C3C19E776E}"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67258D9-DE49-4D1C-858E-CA193893B204}"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USPC11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8"/>
          <p:cNvSpPr>
            <a:spLocks noGrp="1"/>
          </p:cNvSpPr>
          <p:nvPr>
            <p:ph type="body" sz="quarter" idx="10"/>
          </p:nvPr>
        </p:nvSpPr>
        <p:spPr>
          <a:xfrm>
            <a:off x="457200" y="6019800"/>
            <a:ext cx="8229600" cy="381000"/>
          </a:xfrm>
        </p:spPr>
        <p:txBody>
          <a:bodyPr/>
          <a:lstStyle>
            <a:lvl1pPr marL="0" indent="0" algn="l">
              <a:spcBef>
                <a:spcPts val="0"/>
              </a:spcBef>
              <a:buFont typeface="+mj-lt"/>
              <a:buNone/>
              <a:defRPr sz="1400"/>
            </a:lvl1pPr>
          </a:lstStyle>
          <a:p>
            <a:pPr lvl="0"/>
            <a:r>
              <a:rPr lang="en-US" smtClean="0"/>
              <a:t>Click to edit Master text styles</a:t>
            </a:r>
          </a:p>
        </p:txBody>
      </p:sp>
    </p:spTree>
    <p:extLst>
      <p:ext uri="{BB962C8B-B14F-4D97-AF65-F5344CB8AC3E}">
        <p14:creationId xmlns:p14="http://schemas.microsoft.com/office/powerpoint/2010/main" val="4226863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FFFFFF"/>
              </a:solidFill>
            </a:endParaRPr>
          </a:p>
        </p:txBody>
      </p:sp>
      <p:sp>
        <p:nvSpPr>
          <p:cNvPr id="19" name="Footer Placeholder 18"/>
          <p:cNvSpPr>
            <a:spLocks noGrp="1"/>
          </p:cNvSpPr>
          <p:nvPr>
            <p:ph type="ftr" sz="quarter" idx="11"/>
          </p:nvPr>
        </p:nvSpPr>
        <p:spPr/>
        <p:txBody>
          <a:bodyPr/>
          <a:lstStyle/>
          <a:p>
            <a:pPr>
              <a:defRPr/>
            </a:pPr>
            <a:endParaRPr lang="en-US">
              <a:solidFill>
                <a:srgbClr val="FFFFFF"/>
              </a:solidFill>
            </a:endParaRPr>
          </a:p>
        </p:txBody>
      </p:sp>
      <p:sp>
        <p:nvSpPr>
          <p:cNvPr id="27" name="Slide Number Placeholder 26"/>
          <p:cNvSpPr>
            <a:spLocks noGrp="1"/>
          </p:cNvSpPr>
          <p:nvPr>
            <p:ph type="sldNum" sz="quarter" idx="12"/>
          </p:nvPr>
        </p:nvSpPr>
        <p:spPr/>
        <p:txBody>
          <a:bodyPr/>
          <a:lstStyle/>
          <a:p>
            <a:pPr>
              <a:defRPr/>
            </a:pPr>
            <a:fld id="{8C376E71-77EB-4696-A9D4-75539E8C439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8501337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F3071898-1E6C-439A-9975-757B6CF151A6}"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6614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0C48813-55DC-4197-B9A4-92401664F3DE}"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145620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E3BD9674-05E0-42B2-9284-5F0200F4AC5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031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AC0619-B599-4B46-ACB0-8B36154BD93E}" type="datetimeFigureOut">
              <a:rPr lang="fa-IR" smtClean="0"/>
              <a:t>11/03/1440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7F54DB1-5111-4900-AF37-3A45A7398FC6}" type="slidenum">
              <a:rPr lang="fa-IR" smtClean="0"/>
              <a:t>‹#›</a:t>
            </a:fld>
            <a:endParaRPr lang="fa-I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7DFD4AB3-0001-431A-AC1B-BD626735D03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2321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1"/>
          </p:nvPr>
        </p:nvSpPr>
        <p:spPr/>
        <p:txBody>
          <a:bodyPr/>
          <a:lstStyle/>
          <a:p>
            <a:pPr>
              <a:defRPr/>
            </a:pPr>
            <a:fld id="{14E1C0C6-734A-4039-A9D0-4C5E29313DF7}" type="slidenum">
              <a:rPr lang="en-US" smtClean="0">
                <a:solidFill>
                  <a:srgbClr val="FFFFFF"/>
                </a:solidFill>
              </a:rPr>
              <a:pPr>
                <a:defRPr/>
              </a:pPr>
              <a:t>‹#›</a:t>
            </a:fld>
            <a:endParaRPr lang="en-US">
              <a:solidFill>
                <a:srgbClr val="FFFFFF"/>
              </a:solidFill>
            </a:endParaRPr>
          </a:p>
        </p:txBody>
      </p:sp>
      <p:sp>
        <p:nvSpPr>
          <p:cNvPr id="9" name="Footer Placeholder 8"/>
          <p:cNvSpPr>
            <a:spLocks noGrp="1"/>
          </p:cNvSpPr>
          <p:nvPr>
            <p:ph type="ftr" sz="quarter" idx="12"/>
          </p:nvPr>
        </p:nvSpPr>
        <p:spPr/>
        <p:txBody>
          <a:bodyPr/>
          <a:lstStyle/>
          <a:p>
            <a:pPr>
              <a:defRPr/>
            </a:pPr>
            <a:endParaRPr lang="en-US">
              <a:solidFill>
                <a:srgbClr val="FFFFFF"/>
              </a:solidFill>
            </a:endParaRPr>
          </a:p>
        </p:txBody>
      </p:sp>
    </p:spTree>
    <p:extLst>
      <p:ext uri="{BB962C8B-B14F-4D97-AF65-F5344CB8AC3E}">
        <p14:creationId xmlns:p14="http://schemas.microsoft.com/office/powerpoint/2010/main" val="4255360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EB86B31F-6F37-469D-AE90-1DA7567DB1D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44291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156448" y="6422064"/>
            <a:ext cx="762000" cy="365125"/>
          </a:xfrm>
        </p:spPr>
        <p:txBody>
          <a:bodyPr/>
          <a:lstStyle/>
          <a:p>
            <a:pPr>
              <a:defRPr/>
            </a:pPr>
            <a:fld id="{5FF2EBA9-70BC-42F7-B588-6A39A9F193E4}"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9575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EA94E6A0-1828-4185-AEEF-5AB8422CA25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5078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A163D167-6B81-4DB0-9379-44C3C19E776E}"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2980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67258D9-DE49-4D1C-858E-CA193893B204}"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5194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USPC11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8"/>
          <p:cNvSpPr>
            <a:spLocks noGrp="1"/>
          </p:cNvSpPr>
          <p:nvPr>
            <p:ph type="body" sz="quarter" idx="10"/>
          </p:nvPr>
        </p:nvSpPr>
        <p:spPr>
          <a:xfrm>
            <a:off x="457200" y="6019800"/>
            <a:ext cx="8229600" cy="381000"/>
          </a:xfrm>
        </p:spPr>
        <p:txBody>
          <a:bodyPr/>
          <a:lstStyle>
            <a:lvl1pPr marL="0" indent="0" algn="l">
              <a:spcBef>
                <a:spcPts val="0"/>
              </a:spcBef>
              <a:buFont typeface="+mj-lt"/>
              <a:buNone/>
              <a:defRPr sz="1400"/>
            </a:lvl1pPr>
          </a:lstStyle>
          <a:p>
            <a:pPr lvl="0"/>
            <a:r>
              <a:rPr lang="en-US" smtClean="0"/>
              <a:t>Click to edit Master text styles</a:t>
            </a:r>
          </a:p>
        </p:txBody>
      </p:sp>
    </p:spTree>
    <p:extLst>
      <p:ext uri="{BB962C8B-B14F-4D97-AF65-F5344CB8AC3E}">
        <p14:creationId xmlns:p14="http://schemas.microsoft.com/office/powerpoint/2010/main" val="294610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AC0619-B599-4B46-ACB0-8B36154BD93E}" type="datetimeFigureOut">
              <a:rPr lang="fa-IR" smtClean="0"/>
              <a:t>11/03/1440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7F54DB1-5111-4900-AF37-3A45A7398FC6}"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1AC0619-B599-4B46-ACB0-8B36154BD93E}" type="datetimeFigureOut">
              <a:rPr lang="fa-IR" smtClean="0"/>
              <a:t>11/03/1440</a:t>
            </a:fld>
            <a:endParaRPr lang="fa-IR"/>
          </a:p>
        </p:txBody>
      </p:sp>
      <p:sp>
        <p:nvSpPr>
          <p:cNvPr id="8" name="Slide Number Placeholder 7"/>
          <p:cNvSpPr>
            <a:spLocks noGrp="1"/>
          </p:cNvSpPr>
          <p:nvPr>
            <p:ph type="sldNum" sz="quarter" idx="11"/>
          </p:nvPr>
        </p:nvSpPr>
        <p:spPr/>
        <p:txBody>
          <a:bodyPr/>
          <a:lstStyle/>
          <a:p>
            <a:fld id="{A7F54DB1-5111-4900-AF37-3A45A7398FC6}" type="slidenum">
              <a:rPr lang="fa-IR" smtClean="0"/>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C0619-B599-4B46-ACB0-8B36154BD93E}" type="datetimeFigureOut">
              <a:rPr lang="fa-IR" smtClean="0"/>
              <a:t>11/03/1440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7F54DB1-5111-4900-AF37-3A45A7398FC6}"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AC0619-B599-4B46-ACB0-8B36154BD93E}" type="datetimeFigureOut">
              <a:rPr lang="fa-IR" smtClean="0"/>
              <a:t>11/03/1440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156448" y="6422064"/>
            <a:ext cx="762000" cy="365125"/>
          </a:xfrm>
        </p:spPr>
        <p:txBody>
          <a:bodyPr/>
          <a:lstStyle/>
          <a:p>
            <a:fld id="{A7F54DB1-5111-4900-AF37-3A45A7398FC6}"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1AC0619-B599-4B46-ACB0-8B36154BD93E}" type="datetimeFigureOut">
              <a:rPr lang="fa-IR" smtClean="0"/>
              <a:t>11/03/1440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7F54DB1-5111-4900-AF37-3A45A7398FC6}"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1AC0619-B599-4B46-ACB0-8B36154BD93E}" type="datetimeFigureOut">
              <a:rPr lang="fa-IR" smtClean="0"/>
              <a:t>11/03/1440</a:t>
            </a:fld>
            <a:endParaRPr lang="fa-I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a-I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7F54DB1-5111-4900-AF37-3A45A7398FC6}"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1AC0619-B599-4B46-ACB0-8B36154BD93E}" type="datetimeFigureOut">
              <a:rPr lang="fa-IR" smtClean="0"/>
              <a:t>11/03/1440</a:t>
            </a:fld>
            <a:endParaRPr lang="fa-I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a-I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7F54DB1-5111-4900-AF37-3A45A7398FC6}"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68" r:id="rId12"/>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1AC0619-B599-4B46-ACB0-8B36154BD93E}" type="datetimeFigureOut">
              <a:rPr lang="fa-IR" smtClean="0"/>
              <a:t>11/03/1440</a:t>
            </a:fld>
            <a:endParaRPr lang="fa-I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a-I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7F54DB1-5111-4900-AF37-3A45A7398FC6}"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793" r:id="rId12"/>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1AC0619-B599-4B46-ACB0-8B36154BD93E}" type="datetimeFigureOut">
              <a:rPr lang="fa-IR" smtClean="0">
                <a:solidFill>
                  <a:srgbClr val="D4D2D0">
                    <a:shade val="50000"/>
                  </a:srgbClr>
                </a:solidFill>
              </a:rPr>
              <a:pPr/>
              <a:t>11/03/1440</a:t>
            </a:fld>
            <a:endParaRPr lang="fa-IR">
              <a:solidFill>
                <a:srgbClr val="D4D2D0">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a-IR">
              <a:solidFill>
                <a:srgbClr val="D4D2D0">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7F54DB1-5111-4900-AF37-3A45A7398FC6}" type="slidenum">
              <a:rPr lang="fa-IR" smtClean="0">
                <a:solidFill>
                  <a:srgbClr val="D4D2D0">
                    <a:shade val="50000"/>
                  </a:srgbClr>
                </a:solidFill>
              </a:rPr>
              <a:pPr/>
              <a:t>‹#›</a:t>
            </a:fld>
            <a:endParaRPr lang="fa-IR">
              <a:solidFill>
                <a:srgbClr val="D4D2D0">
                  <a:shade val="50000"/>
                </a:srgbClr>
              </a:solidFill>
            </a:endParaRPr>
          </a:p>
        </p:txBody>
      </p:sp>
    </p:spTree>
    <p:extLst>
      <p:ext uri="{BB962C8B-B14F-4D97-AF65-F5344CB8AC3E}">
        <p14:creationId xmlns:p14="http://schemas.microsoft.com/office/powerpoint/2010/main" val="3682360119"/>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7.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25.xml"/><Relationship Id="rId6" Type="http://schemas.openxmlformats.org/officeDocument/2006/relationships/image" Target="../media/image22.gif"/><Relationship Id="rId5" Type="http://schemas.openxmlformats.org/officeDocument/2006/relationships/image" Target="../media/image21.wmf"/><Relationship Id="rId4" Type="http://schemas.openxmlformats.org/officeDocument/2006/relationships/image" Target="../media/image20.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5.xml"/><Relationship Id="rId4" Type="http://schemas.openxmlformats.org/officeDocument/2006/relationships/image" Target="../media/image34.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b="0" dirty="0" smtClean="0">
                <a:effectLst/>
              </a:rPr>
              <a:t>دکتر عاطفه کمالو</a:t>
            </a:r>
            <a:br>
              <a:rPr lang="fa-IR" sz="3600" b="0" dirty="0" smtClean="0">
                <a:effectLst/>
              </a:rPr>
            </a:br>
            <a:r>
              <a:rPr lang="fa-IR" sz="3600" b="0" dirty="0" smtClean="0">
                <a:effectLst/>
              </a:rPr>
              <a:t>روانپزشک و روان درمانگر</a:t>
            </a:r>
            <a:endParaRPr lang="fa-IR" sz="3600" b="0" dirty="0">
              <a:effectLst/>
            </a:endParaRPr>
          </a:p>
        </p:txBody>
      </p:sp>
      <p:sp>
        <p:nvSpPr>
          <p:cNvPr id="3" name="Subtitle 2"/>
          <p:cNvSpPr>
            <a:spLocks noGrp="1"/>
          </p:cNvSpPr>
          <p:nvPr>
            <p:ph type="subTitle" idx="1"/>
          </p:nvPr>
        </p:nvSpPr>
        <p:spPr>
          <a:xfrm>
            <a:off x="433050" y="836712"/>
            <a:ext cx="6480048" cy="1656184"/>
          </a:xfrm>
        </p:spPr>
        <p:txBody>
          <a:bodyPr>
            <a:normAutofit/>
          </a:bodyPr>
          <a:lstStyle/>
          <a:p>
            <a:pPr algn="ctr"/>
            <a:r>
              <a:rPr lang="en-US" sz="5400" dirty="0"/>
              <a:t>Anxiety disorders</a:t>
            </a:r>
            <a:endParaRPr lang="fa-IR" sz="5400" dirty="0"/>
          </a:p>
        </p:txBody>
      </p:sp>
    </p:spTree>
    <p:extLst>
      <p:ext uri="{BB962C8B-B14F-4D97-AF65-F5344CB8AC3E}">
        <p14:creationId xmlns:p14="http://schemas.microsoft.com/office/powerpoint/2010/main" val="2361263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DSM-IV</a:t>
            </a:r>
            <a:endParaRPr lang="fa-IR" dirty="0"/>
          </a:p>
        </p:txBody>
      </p:sp>
      <p:sp>
        <p:nvSpPr>
          <p:cNvPr id="5" name="Content Placeholder 4"/>
          <p:cNvSpPr>
            <a:spLocks noGrp="1"/>
          </p:cNvSpPr>
          <p:nvPr>
            <p:ph sz="half" idx="1"/>
          </p:nvPr>
        </p:nvSpPr>
        <p:spPr/>
        <p:txBody>
          <a:bodyPr>
            <a:normAutofit fontScale="92500" lnSpcReduction="10000"/>
          </a:bodyPr>
          <a:lstStyle/>
          <a:p>
            <a:pPr marL="36576" indent="0" algn="l">
              <a:buNone/>
            </a:pPr>
            <a:r>
              <a:rPr lang="en-US" dirty="0" smtClean="0"/>
              <a:t>Agoraphobia</a:t>
            </a:r>
            <a:endParaRPr lang="en-US" dirty="0"/>
          </a:p>
          <a:p>
            <a:pPr marL="36576" indent="0" algn="l">
              <a:buNone/>
            </a:pPr>
            <a:r>
              <a:rPr lang="en-US" dirty="0"/>
              <a:t>Panic disorder without Agoraphobia</a:t>
            </a:r>
          </a:p>
          <a:p>
            <a:pPr marL="36576" indent="0" algn="l">
              <a:buNone/>
            </a:pPr>
            <a:r>
              <a:rPr lang="en-US" dirty="0"/>
              <a:t>Panic disorder with Agoraphobia</a:t>
            </a:r>
          </a:p>
          <a:p>
            <a:pPr marL="36576" indent="0" algn="l">
              <a:buNone/>
            </a:pPr>
            <a:r>
              <a:rPr lang="en-US" dirty="0"/>
              <a:t>Agoraphobia without History of Panic Disorder</a:t>
            </a:r>
          </a:p>
          <a:p>
            <a:pPr marL="36576" indent="0" algn="l">
              <a:buNone/>
            </a:pPr>
            <a:r>
              <a:rPr lang="en-US" dirty="0"/>
              <a:t>Specific Phobia</a:t>
            </a:r>
          </a:p>
          <a:p>
            <a:pPr marL="36576" indent="0" algn="l">
              <a:buNone/>
            </a:pPr>
            <a:r>
              <a:rPr lang="en-US" dirty="0"/>
              <a:t>Social Phobia</a:t>
            </a:r>
          </a:p>
          <a:p>
            <a:pPr marL="36576" indent="0" algn="l">
              <a:buNone/>
            </a:pPr>
            <a:endParaRPr lang="fa-IR" dirty="0"/>
          </a:p>
        </p:txBody>
      </p:sp>
      <p:sp>
        <p:nvSpPr>
          <p:cNvPr id="6" name="Content Placeholder 5"/>
          <p:cNvSpPr>
            <a:spLocks noGrp="1"/>
          </p:cNvSpPr>
          <p:nvPr>
            <p:ph sz="half" idx="2"/>
          </p:nvPr>
        </p:nvSpPr>
        <p:spPr/>
        <p:txBody>
          <a:bodyPr>
            <a:normAutofit fontScale="92500" lnSpcReduction="10000"/>
          </a:bodyPr>
          <a:lstStyle/>
          <a:p>
            <a:pPr marL="36576" indent="0" algn="l">
              <a:buNone/>
            </a:pPr>
            <a:r>
              <a:rPr lang="en-US" dirty="0"/>
              <a:t>Obsessive-Compulsive (</a:t>
            </a:r>
            <a:r>
              <a:rPr lang="en-US" dirty="0">
                <a:solidFill>
                  <a:srgbClr val="FFFF00"/>
                </a:solidFill>
              </a:rPr>
              <a:t>OCD</a:t>
            </a:r>
            <a:r>
              <a:rPr lang="en-US" dirty="0"/>
              <a:t>)</a:t>
            </a:r>
          </a:p>
          <a:p>
            <a:pPr marL="36576" indent="0" algn="l">
              <a:buNone/>
            </a:pPr>
            <a:r>
              <a:rPr lang="en-US" dirty="0"/>
              <a:t>Posttraumatic Stress (</a:t>
            </a:r>
            <a:r>
              <a:rPr lang="en-US" dirty="0">
                <a:solidFill>
                  <a:srgbClr val="FFFF00"/>
                </a:solidFill>
              </a:rPr>
              <a:t>PTSD</a:t>
            </a:r>
            <a:r>
              <a:rPr lang="en-US" dirty="0"/>
              <a:t>)</a:t>
            </a:r>
          </a:p>
          <a:p>
            <a:pPr marL="36576" indent="0" algn="l">
              <a:buNone/>
            </a:pPr>
            <a:r>
              <a:rPr lang="en-US" dirty="0">
                <a:solidFill>
                  <a:srgbClr val="FFFF00"/>
                </a:solidFill>
              </a:rPr>
              <a:t>Acute Stress Disorder</a:t>
            </a:r>
          </a:p>
          <a:p>
            <a:pPr marL="36576" indent="0" algn="l">
              <a:buNone/>
            </a:pPr>
            <a:r>
              <a:rPr lang="en-US" dirty="0"/>
              <a:t>Generalized Anxiety Disorder</a:t>
            </a:r>
          </a:p>
          <a:p>
            <a:pPr marL="36576" indent="0" algn="l">
              <a:buNone/>
            </a:pPr>
            <a:r>
              <a:rPr lang="en-US" dirty="0"/>
              <a:t>Anxiety disorder due to a general medical condition</a:t>
            </a:r>
          </a:p>
          <a:p>
            <a:pPr marL="36576" indent="0" algn="l">
              <a:buNone/>
            </a:pPr>
            <a:r>
              <a:rPr lang="en-US" dirty="0"/>
              <a:t>Substance-Induced AD</a:t>
            </a:r>
          </a:p>
          <a:p>
            <a:pPr marL="36576" indent="0" algn="l">
              <a:buNone/>
            </a:pPr>
            <a:r>
              <a:rPr lang="en-US" dirty="0"/>
              <a:t>Anxiety Disorder NOS</a:t>
            </a:r>
          </a:p>
          <a:p>
            <a:pPr marL="36576" indent="0" algn="l">
              <a:buNone/>
            </a:pPr>
            <a:endParaRPr lang="fa-IR" dirty="0"/>
          </a:p>
        </p:txBody>
      </p:sp>
    </p:spTree>
    <p:extLst>
      <p:ext uri="{BB962C8B-B14F-4D97-AF65-F5344CB8AC3E}">
        <p14:creationId xmlns:p14="http://schemas.microsoft.com/office/powerpoint/2010/main" val="2585728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DSM-5</a:t>
            </a:r>
            <a:endParaRPr lang="fa-IR" dirty="0"/>
          </a:p>
        </p:txBody>
      </p:sp>
      <p:sp>
        <p:nvSpPr>
          <p:cNvPr id="8" name="Content Placeholder 7"/>
          <p:cNvSpPr>
            <a:spLocks noGrp="1"/>
          </p:cNvSpPr>
          <p:nvPr>
            <p:ph sz="half" idx="1"/>
          </p:nvPr>
        </p:nvSpPr>
        <p:spPr>
          <a:xfrm>
            <a:off x="457200" y="1988840"/>
            <a:ext cx="3657600" cy="4137323"/>
          </a:xfrm>
        </p:spPr>
        <p:txBody>
          <a:bodyPr/>
          <a:lstStyle/>
          <a:p>
            <a:pPr marL="36576" indent="0" algn="l">
              <a:buNone/>
            </a:pPr>
            <a:r>
              <a:rPr lang="en-US" dirty="0"/>
              <a:t>Specific phobia </a:t>
            </a:r>
          </a:p>
          <a:p>
            <a:pPr marL="36576" indent="0" algn="l">
              <a:buNone/>
            </a:pPr>
            <a:r>
              <a:rPr lang="en-US" dirty="0"/>
              <a:t>Social anxiety disorder (SAD)</a:t>
            </a:r>
          </a:p>
          <a:p>
            <a:pPr marL="36576" indent="0" algn="l">
              <a:buNone/>
            </a:pPr>
            <a:r>
              <a:rPr lang="en-US" dirty="0"/>
              <a:t>Panic disorder (PD)</a:t>
            </a:r>
          </a:p>
          <a:p>
            <a:pPr marL="36576" indent="0" algn="l">
              <a:buNone/>
            </a:pPr>
            <a:r>
              <a:rPr lang="en-US" dirty="0"/>
              <a:t>Agoraphobia</a:t>
            </a:r>
          </a:p>
          <a:p>
            <a:pPr marL="36576" indent="0" algn="l">
              <a:buNone/>
            </a:pPr>
            <a:r>
              <a:rPr lang="en-US" dirty="0"/>
              <a:t>Generalized anxiety disorder (GAD)</a:t>
            </a:r>
          </a:p>
          <a:p>
            <a:pPr marL="36576" indent="0" algn="l">
              <a:buNone/>
            </a:pPr>
            <a:endParaRPr lang="en-US" dirty="0"/>
          </a:p>
          <a:p>
            <a:pPr marL="36576" indent="0" algn="l">
              <a:buNone/>
            </a:pPr>
            <a:endParaRPr lang="fa-IR" dirty="0"/>
          </a:p>
        </p:txBody>
      </p:sp>
      <p:sp>
        <p:nvSpPr>
          <p:cNvPr id="9" name="Content Placeholder 8"/>
          <p:cNvSpPr>
            <a:spLocks noGrp="1"/>
          </p:cNvSpPr>
          <p:nvPr>
            <p:ph sz="half" idx="2"/>
          </p:nvPr>
        </p:nvSpPr>
        <p:spPr>
          <a:xfrm>
            <a:off x="4267200" y="2348880"/>
            <a:ext cx="3657600" cy="3777283"/>
          </a:xfrm>
        </p:spPr>
        <p:txBody>
          <a:bodyPr/>
          <a:lstStyle/>
          <a:p>
            <a:pPr marL="36576" indent="0" algn="l">
              <a:buNone/>
            </a:pPr>
            <a:r>
              <a:rPr lang="en-US" dirty="0"/>
              <a:t>Anxiety Disorder due to a General Medical Condition</a:t>
            </a:r>
          </a:p>
          <a:p>
            <a:pPr marL="36576" indent="0" algn="l">
              <a:buNone/>
            </a:pPr>
            <a:r>
              <a:rPr lang="en-US" dirty="0"/>
              <a:t>Substance-Induced Anxiety Disorder</a:t>
            </a:r>
          </a:p>
          <a:p>
            <a:pPr marL="36576" indent="0" algn="l">
              <a:buNone/>
            </a:pPr>
            <a:r>
              <a:rPr lang="en-US" dirty="0"/>
              <a:t>Anxiety Disorder NOS </a:t>
            </a:r>
          </a:p>
          <a:p>
            <a:pPr marL="36576" indent="0" algn="l">
              <a:buNone/>
            </a:pPr>
            <a:endParaRPr lang="en-US" dirty="0"/>
          </a:p>
          <a:p>
            <a:pPr marL="36576" indent="0" algn="l">
              <a:buNone/>
            </a:pPr>
            <a:endParaRPr lang="fa-IR" dirty="0"/>
          </a:p>
        </p:txBody>
      </p:sp>
    </p:spTree>
    <p:extLst>
      <p:ext uri="{BB962C8B-B14F-4D97-AF65-F5344CB8AC3E}">
        <p14:creationId xmlns:p14="http://schemas.microsoft.com/office/powerpoint/2010/main" val="2996067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Comorbid disorders</a:t>
            </a:r>
            <a:endParaRPr lang="fa-IR" dirty="0"/>
          </a:p>
        </p:txBody>
      </p:sp>
      <p:sp>
        <p:nvSpPr>
          <p:cNvPr id="6" name="Content Placeholder 5"/>
          <p:cNvSpPr>
            <a:spLocks noGrp="1"/>
          </p:cNvSpPr>
          <p:nvPr>
            <p:ph idx="1"/>
          </p:nvPr>
        </p:nvSpPr>
        <p:spPr/>
        <p:txBody>
          <a:bodyPr/>
          <a:lstStyle/>
          <a:p>
            <a:pPr marL="36576" indent="0" algn="l">
              <a:buNone/>
            </a:pPr>
            <a:r>
              <a:rPr lang="en-US" dirty="0" smtClean="0"/>
              <a:t>Personality disorders</a:t>
            </a:r>
          </a:p>
          <a:p>
            <a:pPr marL="36576" indent="0" algn="l">
              <a:buNone/>
            </a:pPr>
            <a:r>
              <a:rPr lang="en-US" dirty="0" smtClean="0"/>
              <a:t>MDD</a:t>
            </a:r>
          </a:p>
          <a:p>
            <a:pPr marL="36576" indent="0" algn="l">
              <a:buNone/>
            </a:pPr>
            <a:r>
              <a:rPr lang="en-US" dirty="0" smtClean="0"/>
              <a:t>BMD</a:t>
            </a:r>
          </a:p>
          <a:p>
            <a:pPr marL="36576" indent="0" algn="l">
              <a:buNone/>
            </a:pPr>
            <a:r>
              <a:rPr lang="en-US" dirty="0" smtClean="0"/>
              <a:t>SUD</a:t>
            </a:r>
          </a:p>
          <a:p>
            <a:pPr marL="36576" indent="0" algn="l">
              <a:buNone/>
            </a:pPr>
            <a:endParaRPr lang="fa-IR" dirty="0"/>
          </a:p>
        </p:txBody>
      </p:sp>
    </p:spTree>
    <p:extLst>
      <p:ext uri="{BB962C8B-B14F-4D97-AF65-F5344CB8AC3E}">
        <p14:creationId xmlns:p14="http://schemas.microsoft.com/office/powerpoint/2010/main" val="427782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Differential Diagnosis of Anxiety</a:t>
            </a:r>
            <a:endParaRPr lang="fa-IR" sz="3600" dirty="0"/>
          </a:p>
        </p:txBody>
      </p:sp>
      <p:sp>
        <p:nvSpPr>
          <p:cNvPr id="4" name="Content Placeholder 3"/>
          <p:cNvSpPr>
            <a:spLocks noGrp="1"/>
          </p:cNvSpPr>
          <p:nvPr>
            <p:ph idx="1"/>
          </p:nvPr>
        </p:nvSpPr>
        <p:spPr>
          <a:xfrm>
            <a:off x="457200" y="1340768"/>
            <a:ext cx="7467600" cy="4785395"/>
          </a:xfrm>
        </p:spPr>
        <p:txBody>
          <a:bodyPr>
            <a:normAutofit fontScale="85000" lnSpcReduction="20000"/>
          </a:bodyPr>
          <a:lstStyle/>
          <a:p>
            <a:pPr marL="36576" indent="0" algn="ctr">
              <a:buNone/>
            </a:pPr>
            <a:r>
              <a:rPr lang="en-US" b="1" dirty="0"/>
              <a:t>Medical</a:t>
            </a:r>
          </a:p>
          <a:p>
            <a:pPr marL="36576" indent="0" algn="l">
              <a:buNone/>
            </a:pPr>
            <a:r>
              <a:rPr lang="en-US" dirty="0"/>
              <a:t>AIDS/HIV</a:t>
            </a:r>
          </a:p>
          <a:p>
            <a:pPr marL="36576" indent="0" algn="l">
              <a:buNone/>
            </a:pPr>
            <a:r>
              <a:rPr lang="en-US" dirty="0"/>
              <a:t>Cerebral arteriosclerosis</a:t>
            </a:r>
          </a:p>
          <a:p>
            <a:pPr marL="36576" indent="0" algn="l">
              <a:buNone/>
            </a:pPr>
            <a:r>
              <a:rPr lang="en-US" dirty="0"/>
              <a:t>Encephalitis</a:t>
            </a:r>
          </a:p>
          <a:p>
            <a:pPr marL="36576" indent="0" algn="l">
              <a:buNone/>
            </a:pPr>
            <a:r>
              <a:rPr lang="en-US" dirty="0"/>
              <a:t>Epilepsy</a:t>
            </a:r>
          </a:p>
          <a:p>
            <a:pPr marL="36576" indent="0" algn="l">
              <a:buNone/>
            </a:pPr>
            <a:r>
              <a:rPr lang="en-US" dirty="0"/>
              <a:t>Essential hypertension</a:t>
            </a:r>
          </a:p>
          <a:p>
            <a:pPr marL="36576" indent="0" algn="l">
              <a:buNone/>
            </a:pPr>
            <a:r>
              <a:rPr lang="en-US" dirty="0"/>
              <a:t>Hyperthyroidism</a:t>
            </a:r>
          </a:p>
          <a:p>
            <a:pPr marL="36576" indent="0" algn="l">
              <a:buNone/>
            </a:pPr>
            <a:r>
              <a:rPr lang="en-US" dirty="0"/>
              <a:t>Hyperventilation syndrome</a:t>
            </a:r>
          </a:p>
          <a:p>
            <a:pPr marL="36576" indent="0" algn="l">
              <a:buNone/>
            </a:pPr>
            <a:r>
              <a:rPr lang="en-US" dirty="0" err="1"/>
              <a:t>Hypocalcemia</a:t>
            </a:r>
            <a:endParaRPr lang="en-US" dirty="0"/>
          </a:p>
          <a:p>
            <a:pPr marL="36576" indent="0" algn="l">
              <a:buNone/>
            </a:pPr>
            <a:r>
              <a:rPr lang="en-US" dirty="0"/>
              <a:t>Hypoglycemia</a:t>
            </a:r>
          </a:p>
          <a:p>
            <a:pPr marL="36576" indent="0" algn="l">
              <a:buNone/>
            </a:pPr>
            <a:r>
              <a:rPr lang="en-US" dirty="0"/>
              <a:t>Hypokalemia</a:t>
            </a:r>
          </a:p>
          <a:p>
            <a:pPr marL="36576" indent="0" algn="l">
              <a:buNone/>
            </a:pPr>
            <a:r>
              <a:rPr lang="en-US" dirty="0"/>
              <a:t>Impending myocardial infarction</a:t>
            </a:r>
            <a:endParaRPr lang="fa-IR" dirty="0"/>
          </a:p>
        </p:txBody>
      </p:sp>
    </p:spTree>
    <p:extLst>
      <p:ext uri="{BB962C8B-B14F-4D97-AF65-F5344CB8AC3E}">
        <p14:creationId xmlns:p14="http://schemas.microsoft.com/office/powerpoint/2010/main" val="855173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74042"/>
          </a:xfrm>
        </p:spPr>
        <p:txBody>
          <a:bodyPr>
            <a:normAutofit fontScale="90000"/>
          </a:bodyPr>
          <a:lstStyle/>
          <a:p>
            <a:endParaRPr lang="fa-IR" dirty="0"/>
          </a:p>
        </p:txBody>
      </p:sp>
      <p:sp>
        <p:nvSpPr>
          <p:cNvPr id="3" name="Content Placeholder 2"/>
          <p:cNvSpPr>
            <a:spLocks noGrp="1"/>
          </p:cNvSpPr>
          <p:nvPr>
            <p:ph idx="1"/>
          </p:nvPr>
        </p:nvSpPr>
        <p:spPr>
          <a:xfrm>
            <a:off x="457200" y="620688"/>
            <a:ext cx="7467600" cy="5505475"/>
          </a:xfrm>
        </p:spPr>
        <p:txBody>
          <a:bodyPr/>
          <a:lstStyle/>
          <a:p>
            <a:pPr marL="36576" indent="0" algn="l">
              <a:buNone/>
            </a:pPr>
            <a:r>
              <a:rPr lang="en-US" dirty="0"/>
              <a:t>Internal hemorrhage</a:t>
            </a:r>
          </a:p>
          <a:p>
            <a:pPr marL="36576" indent="0" algn="l">
              <a:buNone/>
            </a:pPr>
            <a:r>
              <a:rPr lang="en-US" dirty="0"/>
              <a:t>Mitral valve prolapse</a:t>
            </a:r>
          </a:p>
          <a:p>
            <a:pPr marL="36576" indent="0" algn="l">
              <a:buNone/>
            </a:pPr>
            <a:r>
              <a:rPr lang="en-US" dirty="0"/>
              <a:t>Paroxysmal atrial tachycardia and other cardiac arrhythmias</a:t>
            </a:r>
          </a:p>
          <a:p>
            <a:pPr marL="36576" indent="0" algn="l">
              <a:buNone/>
            </a:pPr>
            <a:r>
              <a:rPr lang="en-US" dirty="0" err="1"/>
              <a:t>Pheochromocytoma</a:t>
            </a:r>
            <a:endParaRPr lang="en-US" dirty="0"/>
          </a:p>
          <a:p>
            <a:pPr marL="36576" indent="0" algn="l">
              <a:buNone/>
            </a:pPr>
            <a:r>
              <a:rPr lang="en-US" dirty="0" err="1"/>
              <a:t>Postconcussion</a:t>
            </a:r>
            <a:r>
              <a:rPr lang="en-US" dirty="0"/>
              <a:t> syndrome</a:t>
            </a:r>
          </a:p>
          <a:p>
            <a:pPr marL="36576" indent="0" algn="l">
              <a:buNone/>
            </a:pPr>
            <a:r>
              <a:rPr lang="en-US" dirty="0"/>
              <a:t>Pulmonary embolism</a:t>
            </a:r>
          </a:p>
          <a:p>
            <a:pPr marL="36576" indent="0" algn="l">
              <a:buNone/>
            </a:pPr>
            <a:r>
              <a:rPr lang="en-US" dirty="0" err="1"/>
              <a:t>Subacute</a:t>
            </a:r>
            <a:r>
              <a:rPr lang="en-US" dirty="0"/>
              <a:t> bacterial endocarditis</a:t>
            </a:r>
          </a:p>
          <a:p>
            <a:pPr marL="36576" indent="0" algn="l">
              <a:buNone/>
            </a:pPr>
            <a:r>
              <a:rPr lang="en-US" dirty="0"/>
              <a:t>Temporal lobe disorder</a:t>
            </a:r>
          </a:p>
          <a:p>
            <a:pPr marL="36576" indent="0" algn="l">
              <a:buNone/>
            </a:pPr>
            <a:endParaRPr lang="fa-IR" dirty="0"/>
          </a:p>
        </p:txBody>
      </p:sp>
    </p:spTree>
    <p:extLst>
      <p:ext uri="{BB962C8B-B14F-4D97-AF65-F5344CB8AC3E}">
        <p14:creationId xmlns:p14="http://schemas.microsoft.com/office/powerpoint/2010/main" val="1772721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Differential Diagnosis of Anxiety</a:t>
            </a:r>
            <a:endParaRPr lang="fa-IR" sz="3600" dirty="0"/>
          </a:p>
        </p:txBody>
      </p:sp>
      <p:sp>
        <p:nvSpPr>
          <p:cNvPr id="3" name="Content Placeholder 2"/>
          <p:cNvSpPr>
            <a:spLocks noGrp="1"/>
          </p:cNvSpPr>
          <p:nvPr>
            <p:ph idx="1"/>
          </p:nvPr>
        </p:nvSpPr>
        <p:spPr/>
        <p:txBody>
          <a:bodyPr>
            <a:normAutofit/>
          </a:bodyPr>
          <a:lstStyle/>
          <a:p>
            <a:pPr marL="36576" indent="0" algn="ctr">
              <a:buNone/>
            </a:pPr>
            <a:r>
              <a:rPr lang="en-US" b="1" dirty="0"/>
              <a:t>Substance induced</a:t>
            </a:r>
          </a:p>
          <a:p>
            <a:pPr marL="36576" indent="0" algn="l">
              <a:buNone/>
            </a:pPr>
            <a:r>
              <a:rPr lang="en-US" dirty="0"/>
              <a:t>Alcohol delirium and withdrawal</a:t>
            </a:r>
          </a:p>
          <a:p>
            <a:pPr marL="36576" indent="0" algn="l">
              <a:buNone/>
            </a:pPr>
            <a:r>
              <a:rPr lang="en-US" dirty="0"/>
              <a:t>Stimulant withdrawal disorders</a:t>
            </a:r>
          </a:p>
          <a:p>
            <a:pPr marL="36576" indent="0" algn="l">
              <a:buNone/>
            </a:pPr>
            <a:r>
              <a:rPr lang="en-US" dirty="0" smtClean="0"/>
              <a:t>Stimulant intoxication</a:t>
            </a:r>
          </a:p>
          <a:p>
            <a:pPr marL="36576" indent="0" algn="l">
              <a:buNone/>
            </a:pPr>
            <a:r>
              <a:rPr lang="en-US" dirty="0"/>
              <a:t>Caffeine </a:t>
            </a:r>
            <a:r>
              <a:rPr lang="en-US" dirty="0" smtClean="0"/>
              <a:t>intoxication</a:t>
            </a:r>
            <a:endParaRPr lang="en-US" dirty="0"/>
          </a:p>
          <a:p>
            <a:pPr marL="36576" indent="0" algn="l">
              <a:buNone/>
            </a:pPr>
            <a:r>
              <a:rPr lang="en-US" dirty="0"/>
              <a:t>Sedative, hypnotic, or anxiolytic withdrawal and withdrawal delirium</a:t>
            </a:r>
            <a:endParaRPr lang="fa-IR" dirty="0"/>
          </a:p>
        </p:txBody>
      </p:sp>
    </p:spTree>
    <p:extLst>
      <p:ext uri="{BB962C8B-B14F-4D97-AF65-F5344CB8AC3E}">
        <p14:creationId xmlns:p14="http://schemas.microsoft.com/office/powerpoint/2010/main" val="331221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fa-IR"/>
          </a:p>
        </p:txBody>
      </p:sp>
      <p:sp>
        <p:nvSpPr>
          <p:cNvPr id="6" name="Content Placeholder 5"/>
          <p:cNvSpPr>
            <a:spLocks noGrp="1"/>
          </p:cNvSpPr>
          <p:nvPr>
            <p:ph idx="1"/>
          </p:nvPr>
        </p:nvSpPr>
        <p:spPr/>
        <p:txBody>
          <a:bodyPr>
            <a:normAutofit/>
          </a:bodyPr>
          <a:lstStyle/>
          <a:p>
            <a:pPr marL="36576" indent="0" algn="ctr">
              <a:buNone/>
            </a:pPr>
            <a:r>
              <a:rPr lang="en-US" b="1" dirty="0"/>
              <a:t>Psychiatric</a:t>
            </a:r>
          </a:p>
          <a:p>
            <a:pPr marL="36576" indent="0" algn="l">
              <a:buNone/>
            </a:pPr>
            <a:r>
              <a:rPr lang="en-US" dirty="0"/>
              <a:t>Anxiety disorders</a:t>
            </a:r>
          </a:p>
          <a:p>
            <a:pPr marL="36576" indent="0" algn="l">
              <a:buNone/>
            </a:pPr>
            <a:r>
              <a:rPr lang="en-US" dirty="0"/>
              <a:t>Bipolar disorder</a:t>
            </a:r>
          </a:p>
          <a:p>
            <a:pPr marL="36576" indent="0" algn="l">
              <a:buNone/>
            </a:pPr>
            <a:r>
              <a:rPr lang="en-US" dirty="0"/>
              <a:t>Borderline personality disorder</a:t>
            </a:r>
          </a:p>
          <a:p>
            <a:pPr marL="36576" indent="0" algn="l">
              <a:buNone/>
            </a:pPr>
            <a:r>
              <a:rPr lang="en-US" dirty="0"/>
              <a:t>Chronic schizophrenia</a:t>
            </a:r>
          </a:p>
          <a:p>
            <a:pPr marL="36576" indent="0" algn="l">
              <a:buNone/>
            </a:pPr>
            <a:r>
              <a:rPr lang="en-US" dirty="0"/>
              <a:t>Major depressive </a:t>
            </a:r>
            <a:r>
              <a:rPr lang="en-US" dirty="0" smtClean="0"/>
              <a:t>disorder</a:t>
            </a:r>
            <a:endParaRPr lang="en-US" dirty="0"/>
          </a:p>
          <a:p>
            <a:pPr marL="36576" indent="0" algn="l">
              <a:buNone/>
            </a:pPr>
            <a:r>
              <a:rPr lang="en-US" dirty="0"/>
              <a:t>Sexual disorders</a:t>
            </a:r>
          </a:p>
          <a:p>
            <a:pPr marL="36576" indent="0" algn="l">
              <a:buNone/>
            </a:pPr>
            <a:endParaRPr lang="fa-IR" dirty="0"/>
          </a:p>
        </p:txBody>
      </p:sp>
    </p:spTree>
    <p:extLst>
      <p:ext uri="{BB962C8B-B14F-4D97-AF65-F5344CB8AC3E}">
        <p14:creationId xmlns:p14="http://schemas.microsoft.com/office/powerpoint/2010/main" val="953005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4000" smtClean="0">
                <a:ea typeface="ＭＳ Ｐゴシック" pitchFamily="-84" charset="-128"/>
              </a:rPr>
              <a:t>Screening questions</a:t>
            </a:r>
          </a:p>
        </p:txBody>
      </p:sp>
      <p:sp>
        <p:nvSpPr>
          <p:cNvPr id="15363" name="Rectangle 3"/>
          <p:cNvSpPr>
            <a:spLocks noGrp="1" noChangeArrowheads="1"/>
          </p:cNvSpPr>
          <p:nvPr>
            <p:ph idx="1"/>
          </p:nvPr>
        </p:nvSpPr>
        <p:spPr/>
        <p:txBody>
          <a:bodyPr/>
          <a:lstStyle/>
          <a:p>
            <a:pPr marL="36576" indent="0" algn="l" eaLnBrk="1" hangingPunct="1">
              <a:lnSpc>
                <a:spcPct val="90000"/>
              </a:lnSpc>
              <a:buNone/>
              <a:defRPr/>
            </a:pPr>
            <a:r>
              <a:rPr lang="en-US" sz="2400" dirty="0" smtClean="0">
                <a:ea typeface="ＭＳ Ｐゴシック" pitchFamily="-84" charset="-128"/>
              </a:rPr>
              <a:t>How ever experienced a panic attack? (Panic)</a:t>
            </a:r>
          </a:p>
          <a:p>
            <a:pPr marL="36576" indent="0" algn="l" eaLnBrk="1" hangingPunct="1">
              <a:lnSpc>
                <a:spcPct val="90000"/>
              </a:lnSpc>
              <a:buNone/>
              <a:defRPr/>
            </a:pPr>
            <a:r>
              <a:rPr lang="en-US" sz="2400" dirty="0" smtClean="0">
                <a:ea typeface="ＭＳ Ｐゴシック" pitchFamily="-84" charset="-128"/>
              </a:rPr>
              <a:t>Do you consider yourself a worrier? (GAD)</a:t>
            </a:r>
          </a:p>
          <a:p>
            <a:pPr marL="36576" indent="0" algn="l" eaLnBrk="1" hangingPunct="1">
              <a:lnSpc>
                <a:spcPct val="90000"/>
              </a:lnSpc>
              <a:buNone/>
              <a:defRPr/>
            </a:pPr>
            <a:r>
              <a:rPr lang="en-US" sz="2400" dirty="0" smtClean="0">
                <a:ea typeface="ＭＳ Ｐゴシック" pitchFamily="-84" charset="-128"/>
              </a:rPr>
              <a:t>Have you ever had anything happen that still haunts you? (PTSD)</a:t>
            </a:r>
          </a:p>
          <a:p>
            <a:pPr marL="36576" indent="0" algn="l" eaLnBrk="1" hangingPunct="1">
              <a:lnSpc>
                <a:spcPct val="90000"/>
              </a:lnSpc>
              <a:buNone/>
              <a:defRPr/>
            </a:pPr>
            <a:r>
              <a:rPr lang="en-US" sz="2400" dirty="0" smtClean="0">
                <a:ea typeface="ＭＳ Ｐゴシック" pitchFamily="-84" charset="-128"/>
              </a:rPr>
              <a:t>Do you get thoughts stuck in your head that really bother you or need to do things over and over like washing your hands, checking things or count? (OCD)</a:t>
            </a:r>
          </a:p>
          <a:p>
            <a:pPr marL="36576" indent="0" algn="l" eaLnBrk="1" hangingPunct="1">
              <a:lnSpc>
                <a:spcPct val="90000"/>
              </a:lnSpc>
              <a:buNone/>
              <a:defRPr/>
            </a:pPr>
            <a:r>
              <a:rPr lang="en-US" sz="2400" dirty="0" smtClean="0">
                <a:ea typeface="ＭＳ Ｐゴシック" pitchFamily="-84" charset="-128"/>
              </a:rPr>
              <a:t>When you are in a situation where people can observe you do you feel nervous and worry that they will judge you? (SAD)</a:t>
            </a:r>
          </a:p>
        </p:txBody>
      </p:sp>
    </p:spTree>
    <p:extLst>
      <p:ext uri="{BB962C8B-B14F-4D97-AF65-F5344CB8AC3E}">
        <p14:creationId xmlns:p14="http://schemas.microsoft.com/office/powerpoint/2010/main" val="261772277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84" charset="-128"/>
              </a:rPr>
              <a:t>Treatment</a:t>
            </a:r>
          </a:p>
        </p:txBody>
      </p:sp>
      <p:pic>
        <p:nvPicPr>
          <p:cNvPr id="72707" name="Content Placeholder 3" descr="neuron.jpg"/>
          <p:cNvPicPr>
            <a:picLocks noGrp="1" noChangeAspect="1"/>
          </p:cNvPicPr>
          <p:nvPr>
            <p:ph idx="1"/>
          </p:nvPr>
        </p:nvPicPr>
        <p:blipFill>
          <a:blip r:embed="rId2">
            <a:extLst>
              <a:ext uri="{28A0092B-C50C-407E-A947-70E740481C1C}">
                <a14:useLocalDpi xmlns:a14="http://schemas.microsoft.com/office/drawing/2010/main" val="0"/>
              </a:ext>
            </a:extLst>
          </a:blip>
          <a:srcRect t="13412" b="13412"/>
          <a:stretch>
            <a:fillRect/>
          </a:stretch>
        </p:blipFill>
        <p:spPr>
          <a:xfrm>
            <a:off x="5334000" y="1295400"/>
            <a:ext cx="3657600" cy="2011363"/>
          </a:xfrm>
        </p:spPr>
      </p:pic>
      <p:pic>
        <p:nvPicPr>
          <p:cNvPr id="72708" name="Content Placeholder 4" descr="psychotherapy.jpg"/>
          <p:cNvPicPr>
            <a:picLocks noChangeAspect="1"/>
          </p:cNvPicPr>
          <p:nvPr/>
        </p:nvPicPr>
        <p:blipFill>
          <a:blip r:embed="rId3">
            <a:extLst>
              <a:ext uri="{28A0092B-C50C-407E-A947-70E740481C1C}">
                <a14:useLocalDpi xmlns:a14="http://schemas.microsoft.com/office/drawing/2010/main" val="0"/>
              </a:ext>
            </a:extLst>
          </a:blip>
          <a:srcRect l="-40915" r="-40915"/>
          <a:stretch>
            <a:fillRect/>
          </a:stretch>
        </p:blipFill>
        <p:spPr bwMode="auto">
          <a:xfrm>
            <a:off x="-609600" y="1447800"/>
            <a:ext cx="454342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Content Placeholder 6" descr="psychopharm.jpg"/>
          <p:cNvPicPr>
            <a:picLocks noChangeAspect="1"/>
          </p:cNvPicPr>
          <p:nvPr/>
        </p:nvPicPr>
        <p:blipFill>
          <a:blip r:embed="rId4">
            <a:extLst>
              <a:ext uri="{28A0092B-C50C-407E-A947-70E740481C1C}">
                <a14:useLocalDpi xmlns:a14="http://schemas.microsoft.com/office/drawing/2010/main" val="0"/>
              </a:ext>
            </a:extLst>
          </a:blip>
          <a:srcRect l="-40915" r="-40915"/>
          <a:stretch>
            <a:fillRect/>
          </a:stretch>
        </p:blipFill>
        <p:spPr bwMode="auto">
          <a:xfrm>
            <a:off x="2514600" y="3581400"/>
            <a:ext cx="44196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818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smtClean="0">
                <a:ea typeface="ＭＳ Ｐゴシック" pitchFamily="-84" charset="-128"/>
              </a:rPr>
              <a:t>General treatment approaches</a:t>
            </a:r>
          </a:p>
        </p:txBody>
      </p:sp>
      <p:sp>
        <p:nvSpPr>
          <p:cNvPr id="17411" name="Rectangle 3"/>
          <p:cNvSpPr>
            <a:spLocks noGrp="1" noChangeArrowheads="1"/>
          </p:cNvSpPr>
          <p:nvPr>
            <p:ph idx="1"/>
          </p:nvPr>
        </p:nvSpPr>
        <p:spPr/>
        <p:txBody>
          <a:bodyPr/>
          <a:lstStyle/>
          <a:p>
            <a:pPr marL="36576" indent="0" algn="l" eaLnBrk="1" hangingPunct="1">
              <a:buNone/>
              <a:defRPr/>
            </a:pPr>
            <a:r>
              <a:rPr lang="en-US" dirty="0" smtClean="0">
                <a:ea typeface="ＭＳ Ｐゴシック" pitchFamily="-84" charset="-128"/>
              </a:rPr>
              <a:t>Pharmacotherapy</a:t>
            </a:r>
          </a:p>
          <a:p>
            <a:pPr marL="448056" lvl="1" indent="0" algn="l" eaLnBrk="1" hangingPunct="1">
              <a:buNone/>
              <a:defRPr/>
            </a:pPr>
            <a:r>
              <a:rPr lang="en-US" dirty="0" smtClean="0">
                <a:ea typeface="ＭＳ Ｐゴシック" pitchFamily="-84" charset="-128"/>
              </a:rPr>
              <a:t>Antidepressants</a:t>
            </a:r>
            <a:endParaRPr lang="en-US" dirty="0" smtClean="0">
              <a:ea typeface="ＭＳ Ｐゴシック" pitchFamily="-84" charset="-128"/>
            </a:endParaRPr>
          </a:p>
          <a:p>
            <a:pPr marL="448056" lvl="1" indent="0" algn="l" eaLnBrk="1" hangingPunct="1">
              <a:buNone/>
              <a:defRPr/>
            </a:pPr>
            <a:r>
              <a:rPr lang="en-US" dirty="0" smtClean="0">
                <a:ea typeface="ＭＳ Ｐゴシック" pitchFamily="-84" charset="-128"/>
              </a:rPr>
              <a:t>Anxiolytics</a:t>
            </a:r>
          </a:p>
          <a:p>
            <a:pPr marL="448056" lvl="1" indent="0" algn="l" eaLnBrk="1" hangingPunct="1">
              <a:buNone/>
              <a:defRPr/>
            </a:pPr>
            <a:r>
              <a:rPr lang="en-US" dirty="0" smtClean="0">
                <a:ea typeface="ＭＳ Ｐゴシック" pitchFamily="-84" charset="-128"/>
              </a:rPr>
              <a:t>Antipsychotics</a:t>
            </a:r>
          </a:p>
          <a:p>
            <a:pPr marL="448056" lvl="1" indent="0" algn="l" eaLnBrk="1" hangingPunct="1">
              <a:buNone/>
              <a:defRPr/>
            </a:pPr>
            <a:r>
              <a:rPr lang="en-US" dirty="0" smtClean="0">
                <a:ea typeface="ＭＳ Ｐゴシック" pitchFamily="-84" charset="-128"/>
              </a:rPr>
              <a:t>Mood stabilizers</a:t>
            </a:r>
          </a:p>
          <a:p>
            <a:pPr marL="36576" indent="0" algn="l" eaLnBrk="1" hangingPunct="1">
              <a:buNone/>
              <a:defRPr/>
            </a:pPr>
            <a:r>
              <a:rPr lang="en-US" dirty="0" smtClean="0">
                <a:ea typeface="ＭＳ Ｐゴシック" pitchFamily="-84" charset="-128"/>
              </a:rPr>
              <a:t>Psychotherapy</a:t>
            </a:r>
          </a:p>
          <a:p>
            <a:pPr marL="36576" indent="0" algn="l" eaLnBrk="1" hangingPunct="1">
              <a:buNone/>
              <a:defRPr/>
            </a:pPr>
            <a:r>
              <a:rPr lang="en-US" sz="2800" dirty="0" smtClean="0">
                <a:ea typeface="ＭＳ Ｐゴシック" pitchFamily="-84" charset="-128"/>
              </a:rPr>
              <a:t> </a:t>
            </a:r>
            <a:r>
              <a:rPr lang="en-US" sz="2800" dirty="0" smtClean="0">
                <a:ea typeface="ＭＳ Ｐゴシック" pitchFamily="-84" charset="-128"/>
              </a:rPr>
              <a:t>Cognitive Behavior Therapy</a:t>
            </a:r>
          </a:p>
        </p:txBody>
      </p:sp>
    </p:spTree>
    <p:extLst>
      <p:ext uri="{BB962C8B-B14F-4D97-AF65-F5344CB8AC3E}">
        <p14:creationId xmlns:p14="http://schemas.microsoft.com/office/powerpoint/2010/main" val="2444786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916832"/>
            <a:ext cx="7467600" cy="4209331"/>
          </a:xfrm>
        </p:spPr>
        <p:txBody>
          <a:bodyPr>
            <a:normAutofit/>
          </a:bodyPr>
          <a:lstStyle/>
          <a:p>
            <a:pPr marL="36576" indent="0" algn="ctr">
              <a:buNone/>
            </a:pPr>
            <a:r>
              <a:rPr lang="fa-IR" sz="4000" dirty="0" smtClean="0"/>
              <a:t>چرا اختلالات اضطرابی مهم </a:t>
            </a:r>
          </a:p>
          <a:p>
            <a:pPr marL="36576" indent="0" algn="ctr">
              <a:buNone/>
            </a:pPr>
            <a:endParaRPr lang="fa-IR" sz="4000" dirty="0" smtClean="0"/>
          </a:p>
          <a:p>
            <a:pPr marL="36576" indent="0" algn="ctr">
              <a:buNone/>
            </a:pPr>
            <a:r>
              <a:rPr lang="fa-IR" sz="4000" dirty="0" smtClean="0"/>
              <a:t>هستند؟</a:t>
            </a:r>
            <a:endParaRPr lang="fa-IR" sz="4000" dirty="0"/>
          </a:p>
        </p:txBody>
      </p:sp>
    </p:spTree>
    <p:extLst>
      <p:ext uri="{BB962C8B-B14F-4D97-AF65-F5344CB8AC3E}">
        <p14:creationId xmlns:p14="http://schemas.microsoft.com/office/powerpoint/2010/main" val="667440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normAutofit fontScale="90000"/>
          </a:bodyPr>
          <a:lstStyle/>
          <a:p>
            <a:pPr algn="ctr"/>
            <a:r>
              <a:rPr lang="en-US" dirty="0"/>
              <a:t>Antidepressants</a:t>
            </a:r>
            <a:br>
              <a:rPr lang="en-US" dirty="0"/>
            </a:br>
            <a:endParaRPr lang="fa-IR" dirty="0"/>
          </a:p>
        </p:txBody>
      </p:sp>
      <p:sp>
        <p:nvSpPr>
          <p:cNvPr id="3" name="Content Placeholder 2"/>
          <p:cNvSpPr>
            <a:spLocks noGrp="1"/>
          </p:cNvSpPr>
          <p:nvPr>
            <p:ph idx="1"/>
          </p:nvPr>
        </p:nvSpPr>
        <p:spPr>
          <a:xfrm>
            <a:off x="457200" y="980728"/>
            <a:ext cx="7467600" cy="5145435"/>
          </a:xfrm>
        </p:spPr>
        <p:txBody>
          <a:bodyPr/>
          <a:lstStyle/>
          <a:p>
            <a:pPr marL="36576" indent="0" algn="l">
              <a:buNone/>
            </a:pPr>
            <a:r>
              <a:rPr lang="en-US" dirty="0" smtClean="0"/>
              <a:t>SSRIs : </a:t>
            </a:r>
          </a:p>
          <a:p>
            <a:pPr marL="36576" indent="0" algn="l">
              <a:buNone/>
            </a:pPr>
            <a:r>
              <a:rPr lang="fa-IR" dirty="0" smtClean="0"/>
              <a:t> </a:t>
            </a:r>
            <a:r>
              <a:rPr lang="en-US" dirty="0" smtClean="0"/>
              <a:t> Fluoxetine- Sertraline- Citalopram- </a:t>
            </a:r>
            <a:r>
              <a:rPr lang="fa-IR" dirty="0" smtClean="0"/>
              <a:t>-</a:t>
            </a:r>
            <a:r>
              <a:rPr lang="en-US" dirty="0" err="1" smtClean="0"/>
              <a:t>Escitalopram</a:t>
            </a:r>
            <a:r>
              <a:rPr lang="en-US" dirty="0" smtClean="0"/>
              <a:t> (</a:t>
            </a:r>
            <a:r>
              <a:rPr lang="en-US" dirty="0" err="1" smtClean="0"/>
              <a:t>Ezipam</a:t>
            </a:r>
            <a:r>
              <a:rPr lang="en-US" dirty="0" smtClean="0"/>
              <a:t>)- </a:t>
            </a:r>
            <a:r>
              <a:rPr lang="en-US" dirty="0" err="1" smtClean="0"/>
              <a:t>Flovoxamine</a:t>
            </a:r>
            <a:r>
              <a:rPr lang="en-US" dirty="0" smtClean="0"/>
              <a:t>- Paroxetine</a:t>
            </a:r>
          </a:p>
          <a:p>
            <a:pPr marL="36576" indent="0" algn="l">
              <a:buNone/>
            </a:pPr>
            <a:endParaRPr lang="en-US" dirty="0"/>
          </a:p>
          <a:p>
            <a:pPr marL="36576" indent="0" algn="l">
              <a:buNone/>
            </a:pPr>
            <a:r>
              <a:rPr lang="en-US" dirty="0" smtClean="0"/>
              <a:t>SNRIs;</a:t>
            </a:r>
          </a:p>
          <a:p>
            <a:pPr marL="36576" indent="0" algn="l">
              <a:buNone/>
            </a:pPr>
            <a:r>
              <a:rPr lang="en-US" dirty="0" smtClean="0"/>
              <a:t>Venlafaxine-</a:t>
            </a:r>
            <a:r>
              <a:rPr lang="en-US" dirty="0" err="1" smtClean="0"/>
              <a:t>Desvenlafaxine</a:t>
            </a:r>
            <a:endParaRPr lang="en-US" dirty="0" smtClean="0"/>
          </a:p>
          <a:p>
            <a:pPr marL="36576" indent="0" algn="l">
              <a:buNone/>
            </a:pPr>
            <a:r>
              <a:rPr lang="en-US" dirty="0" smtClean="0"/>
              <a:t>Duloxetine</a:t>
            </a:r>
          </a:p>
        </p:txBody>
      </p:sp>
    </p:spTree>
    <p:extLst>
      <p:ext uri="{BB962C8B-B14F-4D97-AF65-F5344CB8AC3E}">
        <p14:creationId xmlns:p14="http://schemas.microsoft.com/office/powerpoint/2010/main" val="2773554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ea typeface="ＭＳ Ｐゴシック" pitchFamily="-84" charset="-128"/>
              </a:rPr>
              <a:t>How to use them</a:t>
            </a:r>
          </a:p>
        </p:txBody>
      </p:sp>
      <p:sp>
        <p:nvSpPr>
          <p:cNvPr id="19459" name="Rectangle 3"/>
          <p:cNvSpPr>
            <a:spLocks noGrp="1" noChangeArrowheads="1"/>
          </p:cNvSpPr>
          <p:nvPr>
            <p:ph idx="1"/>
          </p:nvPr>
        </p:nvSpPr>
        <p:spPr/>
        <p:txBody>
          <a:bodyPr>
            <a:normAutofit lnSpcReduction="10000"/>
          </a:bodyPr>
          <a:lstStyle/>
          <a:p>
            <a:pPr marL="36576" indent="0" algn="l" eaLnBrk="1" hangingPunct="1">
              <a:buNone/>
              <a:defRPr/>
            </a:pPr>
            <a:r>
              <a:rPr lang="en-US" dirty="0" smtClean="0">
                <a:ea typeface="ＭＳ Ｐゴシック" pitchFamily="-84" charset="-128"/>
              </a:rPr>
              <a:t>Start at </a:t>
            </a:r>
            <a:r>
              <a:rPr lang="en-US" dirty="0" smtClean="0">
                <a:solidFill>
                  <a:srgbClr val="FFFF00"/>
                </a:solidFill>
                <a:ea typeface="ＭＳ Ｐゴシック" pitchFamily="-84" charset="-128"/>
              </a:rPr>
              <a:t>½ </a:t>
            </a:r>
            <a:r>
              <a:rPr lang="en-US" dirty="0" smtClean="0">
                <a:ea typeface="ＭＳ Ｐゴシック" pitchFamily="-84" charset="-128"/>
              </a:rPr>
              <a:t>the usual dose used for antidepressant benefit </a:t>
            </a:r>
            <a:r>
              <a:rPr lang="en-US" dirty="0" err="1" smtClean="0">
                <a:ea typeface="ＭＳ Ｐゴシック" pitchFamily="-84" charset="-128"/>
              </a:rPr>
              <a:t>i.e</a:t>
            </a:r>
            <a:r>
              <a:rPr lang="en-US" dirty="0" smtClean="0">
                <a:ea typeface="ＭＳ Ｐゴシック" pitchFamily="-84" charset="-128"/>
              </a:rPr>
              <a:t> citalopram at 10mg rather than the usual 20mg</a:t>
            </a:r>
          </a:p>
          <a:p>
            <a:pPr marL="36576" indent="0" algn="l" eaLnBrk="1" hangingPunct="1">
              <a:buNone/>
              <a:defRPr/>
            </a:pPr>
            <a:endParaRPr lang="en-US" dirty="0" smtClean="0">
              <a:ea typeface="ＭＳ Ｐゴシック" pitchFamily="-84" charset="-128"/>
            </a:endParaRPr>
          </a:p>
          <a:p>
            <a:pPr marL="36576" indent="0" algn="l" eaLnBrk="1" hangingPunct="1">
              <a:buNone/>
              <a:defRPr/>
            </a:pPr>
            <a:r>
              <a:rPr lang="en-US" dirty="0" smtClean="0">
                <a:ea typeface="ＭＳ Ｐゴシック" pitchFamily="-84" charset="-128"/>
              </a:rPr>
              <a:t>WARN THEM THEIR ANXIETY MAY GET </a:t>
            </a:r>
            <a:r>
              <a:rPr lang="en-US" dirty="0" smtClean="0">
                <a:solidFill>
                  <a:srgbClr val="FFFF00"/>
                </a:solidFill>
                <a:ea typeface="ＭＳ Ｐゴシック" pitchFamily="-84" charset="-128"/>
              </a:rPr>
              <a:t>WORSE</a:t>
            </a:r>
            <a:r>
              <a:rPr lang="en-US" dirty="0" smtClean="0">
                <a:ea typeface="ＭＳ Ｐゴシック" pitchFamily="-84" charset="-128"/>
              </a:rPr>
              <a:t> BEFORE IT GETS BETTER!!</a:t>
            </a:r>
          </a:p>
          <a:p>
            <a:pPr marL="36576" indent="0" algn="l" eaLnBrk="1" hangingPunct="1">
              <a:buNone/>
              <a:defRPr/>
            </a:pPr>
            <a:endParaRPr lang="en-US" dirty="0" smtClean="0">
              <a:ea typeface="ＭＳ Ｐゴシック" pitchFamily="-84" charset="-128"/>
            </a:endParaRPr>
          </a:p>
          <a:p>
            <a:pPr marL="36576" indent="0" algn="l" eaLnBrk="1" hangingPunct="1">
              <a:buNone/>
              <a:defRPr/>
            </a:pPr>
            <a:r>
              <a:rPr lang="en-US" dirty="0" smtClean="0">
                <a:ea typeface="ＭＳ Ｐゴシック" pitchFamily="-84" charset="-128"/>
              </a:rPr>
              <a:t>May need to use an </a:t>
            </a:r>
            <a:r>
              <a:rPr lang="en-US" dirty="0" smtClean="0">
                <a:solidFill>
                  <a:srgbClr val="FFFF00"/>
                </a:solidFill>
                <a:ea typeface="ＭＳ Ｐゴシック" pitchFamily="-84" charset="-128"/>
              </a:rPr>
              <a:t>anxiolytic</a:t>
            </a:r>
            <a:r>
              <a:rPr lang="en-US" dirty="0" smtClean="0">
                <a:ea typeface="ＭＳ Ｐゴシック" pitchFamily="-84" charset="-128"/>
              </a:rPr>
              <a:t> while initiating and titrating the antidepressant</a:t>
            </a:r>
          </a:p>
        </p:txBody>
      </p:sp>
    </p:spTree>
    <p:extLst>
      <p:ext uri="{BB962C8B-B14F-4D97-AF65-F5344CB8AC3E}">
        <p14:creationId xmlns:p14="http://schemas.microsoft.com/office/powerpoint/2010/main" val="3003271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36576" indent="0" algn="l">
              <a:buNone/>
            </a:pPr>
            <a:r>
              <a:rPr lang="en-US" dirty="0" smtClean="0"/>
              <a:t>TCAs</a:t>
            </a:r>
          </a:p>
          <a:p>
            <a:pPr marL="36576" indent="0" algn="l">
              <a:buNone/>
            </a:pPr>
            <a:r>
              <a:rPr lang="en-US" dirty="0" smtClean="0"/>
              <a:t>MAOI s</a:t>
            </a:r>
          </a:p>
          <a:p>
            <a:pPr marL="36576" indent="0" algn="l">
              <a:buNone/>
            </a:pPr>
            <a:endParaRPr lang="en-US" dirty="0"/>
          </a:p>
          <a:p>
            <a:pPr marL="36576" indent="0" algn="l">
              <a:buNone/>
            </a:pPr>
            <a:r>
              <a:rPr lang="en-US" dirty="0" err="1" smtClean="0">
                <a:solidFill>
                  <a:srgbClr val="FF0000"/>
                </a:solidFill>
              </a:rPr>
              <a:t>Bupropione</a:t>
            </a:r>
            <a:endParaRPr lang="fa-IR" dirty="0">
              <a:solidFill>
                <a:srgbClr val="FF0000"/>
              </a:solidFill>
            </a:endParaRPr>
          </a:p>
        </p:txBody>
      </p:sp>
    </p:spTree>
    <p:extLst>
      <p:ext uri="{BB962C8B-B14F-4D97-AF65-F5344CB8AC3E}">
        <p14:creationId xmlns:p14="http://schemas.microsoft.com/office/powerpoint/2010/main" val="2146420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Anxiolytics</a:t>
            </a:r>
            <a:br>
              <a:rPr lang="en-US" dirty="0"/>
            </a:br>
            <a:endParaRPr lang="fa-IR" dirty="0"/>
          </a:p>
        </p:txBody>
      </p:sp>
      <p:sp>
        <p:nvSpPr>
          <p:cNvPr id="3" name="Content Placeholder 2"/>
          <p:cNvSpPr>
            <a:spLocks noGrp="1"/>
          </p:cNvSpPr>
          <p:nvPr>
            <p:ph idx="1"/>
          </p:nvPr>
        </p:nvSpPr>
        <p:spPr/>
        <p:txBody>
          <a:bodyPr/>
          <a:lstStyle/>
          <a:p>
            <a:pPr marL="36576" indent="0" algn="l">
              <a:buNone/>
            </a:pPr>
            <a:r>
              <a:rPr lang="en-US" dirty="0" smtClean="0"/>
              <a:t>Benzodiazepines</a:t>
            </a:r>
          </a:p>
          <a:p>
            <a:pPr marL="36576" indent="0" algn="l">
              <a:buNone/>
            </a:pPr>
            <a:endParaRPr lang="en-US" dirty="0"/>
          </a:p>
          <a:p>
            <a:pPr marL="36576" indent="0" algn="l">
              <a:buNone/>
            </a:pPr>
            <a:r>
              <a:rPr lang="en-US" dirty="0" err="1" smtClean="0"/>
              <a:t>Betablockers</a:t>
            </a:r>
            <a:endParaRPr lang="en-US" dirty="0" smtClean="0"/>
          </a:p>
          <a:p>
            <a:pPr marL="36576" indent="0" algn="l">
              <a:buNone/>
            </a:pPr>
            <a:endParaRPr lang="en-US" dirty="0"/>
          </a:p>
          <a:p>
            <a:pPr marL="36576" indent="0" algn="l">
              <a:buNone/>
            </a:pPr>
            <a:r>
              <a:rPr lang="en-US" dirty="0" smtClean="0"/>
              <a:t>Antihistamines</a:t>
            </a:r>
          </a:p>
          <a:p>
            <a:pPr marL="36576" indent="0" algn="l">
              <a:buNone/>
            </a:pPr>
            <a:endParaRPr lang="en-US" dirty="0"/>
          </a:p>
          <a:p>
            <a:pPr marL="36576" indent="0" algn="l">
              <a:buNone/>
            </a:pPr>
            <a:r>
              <a:rPr lang="en-US" dirty="0" err="1" smtClean="0"/>
              <a:t>Buspirone</a:t>
            </a:r>
            <a:endParaRPr lang="fa-IR" dirty="0"/>
          </a:p>
        </p:txBody>
      </p:sp>
    </p:spTree>
    <p:extLst>
      <p:ext uri="{BB962C8B-B14F-4D97-AF65-F5344CB8AC3E}">
        <p14:creationId xmlns:p14="http://schemas.microsoft.com/office/powerpoint/2010/main" val="2512379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endParaRPr lang="en-US" dirty="0" smtClean="0">
              <a:ea typeface="ＭＳ Ｐゴシック" pitchFamily="-84" charset="-128"/>
            </a:endParaRPr>
          </a:p>
        </p:txBody>
      </p:sp>
      <p:sp>
        <p:nvSpPr>
          <p:cNvPr id="20483" name="Rectangle 3"/>
          <p:cNvSpPr>
            <a:spLocks noGrp="1" noChangeArrowheads="1"/>
          </p:cNvSpPr>
          <p:nvPr>
            <p:ph idx="1"/>
          </p:nvPr>
        </p:nvSpPr>
        <p:spPr/>
        <p:txBody>
          <a:bodyPr/>
          <a:lstStyle/>
          <a:p>
            <a:pPr marL="36576" indent="0" algn="l" eaLnBrk="1" hangingPunct="1">
              <a:lnSpc>
                <a:spcPct val="90000"/>
              </a:lnSpc>
              <a:buNone/>
              <a:defRPr/>
            </a:pPr>
            <a:r>
              <a:rPr lang="en-US" sz="2800" dirty="0" err="1" smtClean="0">
                <a:solidFill>
                  <a:srgbClr val="FFFF00"/>
                </a:solidFill>
                <a:ea typeface="ＭＳ Ｐゴシック" pitchFamily="-84" charset="-128"/>
              </a:rPr>
              <a:t>Benzodiazapines</a:t>
            </a:r>
            <a:r>
              <a:rPr lang="en-US" sz="2800" dirty="0" smtClean="0">
                <a:ea typeface="ＭＳ Ｐゴシック" pitchFamily="-84" charset="-128"/>
              </a:rPr>
              <a:t> are very effective in reducing anxiety </a:t>
            </a:r>
            <a:r>
              <a:rPr lang="en-US" sz="2800" dirty="0" err="1" smtClean="0">
                <a:ea typeface="ＭＳ Ｐゴシック" pitchFamily="-84" charset="-128"/>
              </a:rPr>
              <a:t>sx</a:t>
            </a:r>
            <a:r>
              <a:rPr lang="en-US" sz="2800" dirty="0" smtClean="0">
                <a:ea typeface="ＭＳ Ｐゴシック" pitchFamily="-84" charset="-128"/>
              </a:rPr>
              <a:t> however due to the risk of dependence must use with caution</a:t>
            </a:r>
          </a:p>
          <a:p>
            <a:pPr marL="36576" indent="0" algn="l" eaLnBrk="1" hangingPunct="1">
              <a:lnSpc>
                <a:spcPct val="90000"/>
              </a:lnSpc>
              <a:buNone/>
              <a:defRPr/>
            </a:pPr>
            <a:r>
              <a:rPr lang="en-US" sz="2800" dirty="0" smtClean="0">
                <a:ea typeface="ＭＳ Ｐゴシック" pitchFamily="-84" charset="-128"/>
              </a:rPr>
              <a:t>Depending on the patient may either use on a </a:t>
            </a:r>
            <a:r>
              <a:rPr lang="en-US" sz="2800" dirty="0" err="1" smtClean="0">
                <a:ea typeface="ＭＳ Ｐゴシック" pitchFamily="-84" charset="-128"/>
              </a:rPr>
              <a:t>prn</a:t>
            </a:r>
            <a:r>
              <a:rPr lang="en-US" sz="2800" dirty="0" smtClean="0">
                <a:ea typeface="ＭＳ Ｐゴシック" pitchFamily="-84" charset="-128"/>
              </a:rPr>
              <a:t> basis or scheduled</a:t>
            </a:r>
          </a:p>
          <a:p>
            <a:pPr marL="36576" indent="0" algn="l" eaLnBrk="1" hangingPunct="1">
              <a:lnSpc>
                <a:spcPct val="90000"/>
              </a:lnSpc>
              <a:buNone/>
              <a:defRPr/>
            </a:pPr>
            <a:r>
              <a:rPr lang="en-US" sz="2800" dirty="0" smtClean="0">
                <a:solidFill>
                  <a:srgbClr val="FF0000"/>
                </a:solidFill>
                <a:ea typeface="ＭＳ Ｐゴシック" pitchFamily="-84" charset="-128"/>
              </a:rPr>
              <a:t>DO NOT USE ALPRAZOLAM- </a:t>
            </a:r>
            <a:r>
              <a:rPr lang="en-US" sz="2800" dirty="0" smtClean="0">
                <a:ea typeface="ＭＳ Ｐゴシック" pitchFamily="-84" charset="-128"/>
              </a:rPr>
              <a:t>talk about a reinforcing drug!</a:t>
            </a:r>
          </a:p>
          <a:p>
            <a:pPr marL="36576" indent="0" algn="l" eaLnBrk="1" hangingPunct="1">
              <a:lnSpc>
                <a:spcPct val="90000"/>
              </a:lnSpc>
              <a:buNone/>
              <a:defRPr/>
            </a:pPr>
            <a:r>
              <a:rPr lang="en-US" sz="2800" dirty="0" smtClean="0">
                <a:ea typeface="ＭＳ Ｐゴシック" pitchFamily="-84" charset="-128"/>
              </a:rPr>
              <a:t>For patients with a history of addiction or active drug/ETOH abuse or dependence benzodiazepines are not an option</a:t>
            </a:r>
          </a:p>
        </p:txBody>
      </p:sp>
    </p:spTree>
    <p:extLst>
      <p:ext uri="{BB962C8B-B14F-4D97-AF65-F5344CB8AC3E}">
        <p14:creationId xmlns:p14="http://schemas.microsoft.com/office/powerpoint/2010/main" val="447450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ea typeface="ＭＳ Ｐゴシック" pitchFamily="-84" charset="-128"/>
              </a:rPr>
              <a:t>Other options</a:t>
            </a:r>
          </a:p>
        </p:txBody>
      </p:sp>
      <p:sp>
        <p:nvSpPr>
          <p:cNvPr id="21507" name="Rectangle 3"/>
          <p:cNvSpPr>
            <a:spLocks noGrp="1" noChangeArrowheads="1"/>
          </p:cNvSpPr>
          <p:nvPr>
            <p:ph idx="1"/>
          </p:nvPr>
        </p:nvSpPr>
        <p:spPr/>
        <p:txBody>
          <a:bodyPr/>
          <a:lstStyle/>
          <a:p>
            <a:pPr marL="36576" indent="0" algn="l" eaLnBrk="1" hangingPunct="1">
              <a:buNone/>
              <a:defRPr/>
            </a:pPr>
            <a:r>
              <a:rPr lang="en-US" dirty="0" err="1" smtClean="0">
                <a:solidFill>
                  <a:srgbClr val="FFFF00"/>
                </a:solidFill>
                <a:ea typeface="+mn-ea"/>
                <a:cs typeface="+mn-cs"/>
              </a:rPr>
              <a:t>Hydroxyzine</a:t>
            </a:r>
            <a:r>
              <a:rPr lang="en-US" dirty="0" smtClean="0">
                <a:ea typeface="+mn-ea"/>
                <a:cs typeface="+mn-cs"/>
              </a:rPr>
              <a:t>- usually 50mg </a:t>
            </a:r>
            <a:r>
              <a:rPr lang="en-US" dirty="0" err="1" smtClean="0">
                <a:ea typeface="+mn-ea"/>
                <a:cs typeface="+mn-cs"/>
              </a:rPr>
              <a:t>prn</a:t>
            </a:r>
            <a:r>
              <a:rPr lang="en-US" dirty="0" smtClean="0">
                <a:ea typeface="+mn-ea"/>
                <a:cs typeface="+mn-cs"/>
              </a:rPr>
              <a:t>. Helpful for some patients  but has prominent </a:t>
            </a:r>
            <a:r>
              <a:rPr lang="en-US" dirty="0" err="1" smtClean="0">
                <a:ea typeface="+mn-ea"/>
                <a:cs typeface="+mn-cs"/>
              </a:rPr>
              <a:t>anticholinergic</a:t>
            </a:r>
            <a:r>
              <a:rPr lang="en-US" dirty="0" smtClean="0">
                <a:ea typeface="+mn-ea"/>
                <a:cs typeface="+mn-cs"/>
              </a:rPr>
              <a:t> SEs</a:t>
            </a:r>
          </a:p>
          <a:p>
            <a:pPr marL="36576" indent="0" algn="l" eaLnBrk="1" hangingPunct="1">
              <a:buNone/>
              <a:defRPr/>
            </a:pPr>
            <a:r>
              <a:rPr lang="en-US" dirty="0" err="1" smtClean="0">
                <a:solidFill>
                  <a:srgbClr val="FFFF00"/>
                </a:solidFill>
                <a:ea typeface="+mn-ea"/>
                <a:cs typeface="+mn-cs"/>
              </a:rPr>
              <a:t>Buspirone</a:t>
            </a:r>
            <a:r>
              <a:rPr lang="en-US" dirty="0" smtClean="0">
                <a:ea typeface="+mn-ea"/>
                <a:cs typeface="+mn-cs"/>
              </a:rPr>
              <a:t>-For GAD- 60mg daily</a:t>
            </a:r>
          </a:p>
          <a:p>
            <a:pPr marL="36576" indent="0" algn="l" eaLnBrk="1" hangingPunct="1">
              <a:buNone/>
              <a:defRPr/>
            </a:pPr>
            <a:r>
              <a:rPr lang="en-US" dirty="0" err="1" smtClean="0">
                <a:solidFill>
                  <a:srgbClr val="FFFF00"/>
                </a:solidFill>
                <a:ea typeface="+mn-ea"/>
                <a:cs typeface="+mn-cs"/>
              </a:rPr>
              <a:t>Propranolol</a:t>
            </a:r>
            <a:r>
              <a:rPr lang="en-US" dirty="0" smtClean="0">
                <a:ea typeface="+mn-ea"/>
                <a:cs typeface="+mn-cs"/>
              </a:rPr>
              <a:t>-Effective for discrete social phobia i.e. performance anxiety</a:t>
            </a:r>
          </a:p>
          <a:p>
            <a:pPr marL="36576" indent="0" algn="l" eaLnBrk="1" hangingPunct="1">
              <a:buNone/>
              <a:defRPr/>
            </a:pPr>
            <a:r>
              <a:rPr lang="en-US" dirty="0" smtClean="0">
                <a:solidFill>
                  <a:srgbClr val="FFFF00"/>
                </a:solidFill>
                <a:ea typeface="+mn-ea"/>
                <a:cs typeface="+mn-cs"/>
              </a:rPr>
              <a:t>Atypical antipsychotics </a:t>
            </a:r>
            <a:r>
              <a:rPr lang="en-US" dirty="0" smtClean="0">
                <a:ea typeface="+mn-ea"/>
                <a:cs typeface="+mn-cs"/>
              </a:rPr>
              <a:t>at low doses for augmentation in difficult to treat OCD pts</a:t>
            </a:r>
          </a:p>
          <a:p>
            <a:pPr marL="36576" indent="0" algn="l" eaLnBrk="1" hangingPunct="1">
              <a:buNone/>
              <a:defRPr/>
            </a:pPr>
            <a:endParaRPr lang="en-US" b="1" dirty="0" smtClean="0">
              <a:ea typeface="+mn-ea"/>
              <a:cs typeface="+mn-cs"/>
            </a:endParaRPr>
          </a:p>
          <a:p>
            <a:pPr marL="36576" indent="0" algn="l" eaLnBrk="1" hangingPunct="1">
              <a:buNone/>
              <a:defRPr/>
            </a:pPr>
            <a:endParaRPr lang="en-US" dirty="0" smtClean="0">
              <a:ea typeface="+mn-ea"/>
              <a:cs typeface="+mn-cs"/>
            </a:endParaRPr>
          </a:p>
        </p:txBody>
      </p:sp>
    </p:spTree>
    <p:extLst>
      <p:ext uri="{BB962C8B-B14F-4D97-AF65-F5344CB8AC3E}">
        <p14:creationId xmlns:p14="http://schemas.microsoft.com/office/powerpoint/2010/main" val="1011771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smtClean="0">
                <a:ea typeface="ＭＳ Ｐゴシック" pitchFamily="-84" charset="-128"/>
              </a:rPr>
              <a:t>Anticonvulsants</a:t>
            </a:r>
          </a:p>
        </p:txBody>
      </p:sp>
      <p:sp>
        <p:nvSpPr>
          <p:cNvPr id="107523" name="Rectangle 3"/>
          <p:cNvSpPr>
            <a:spLocks noGrp="1" noChangeArrowheads="1"/>
          </p:cNvSpPr>
          <p:nvPr>
            <p:ph idx="1"/>
          </p:nvPr>
        </p:nvSpPr>
        <p:spPr/>
        <p:txBody>
          <a:bodyPr/>
          <a:lstStyle/>
          <a:p>
            <a:pPr marL="36576" indent="0" algn="l" eaLnBrk="1" hangingPunct="1">
              <a:buNone/>
              <a:defRPr/>
            </a:pPr>
            <a:r>
              <a:rPr lang="en-US" dirty="0" err="1" smtClean="0">
                <a:solidFill>
                  <a:srgbClr val="FFFF00"/>
                </a:solidFill>
                <a:ea typeface="ＭＳ Ｐゴシック" pitchFamily="-84" charset="-128"/>
              </a:rPr>
              <a:t>Valproic</a:t>
            </a:r>
            <a:r>
              <a:rPr lang="en-US" dirty="0" smtClean="0">
                <a:solidFill>
                  <a:srgbClr val="FFFF00"/>
                </a:solidFill>
                <a:ea typeface="ＭＳ Ｐゴシック" pitchFamily="-84" charset="-128"/>
              </a:rPr>
              <a:t> acid </a:t>
            </a:r>
            <a:r>
              <a:rPr lang="en-US" dirty="0" smtClean="0">
                <a:ea typeface="ＭＳ Ｐゴシック" pitchFamily="-84" charset="-128"/>
              </a:rPr>
              <a:t>500-750 mg bid (ending dose) </a:t>
            </a:r>
          </a:p>
          <a:p>
            <a:pPr marL="36576" indent="0" algn="l" eaLnBrk="1" hangingPunct="1">
              <a:buNone/>
              <a:defRPr/>
            </a:pPr>
            <a:r>
              <a:rPr lang="en-US" dirty="0" smtClean="0">
                <a:solidFill>
                  <a:srgbClr val="FFFF00"/>
                </a:solidFill>
                <a:ea typeface="ＭＳ Ｐゴシック" pitchFamily="-84" charset="-128"/>
              </a:rPr>
              <a:t>carbamazepine</a:t>
            </a:r>
            <a:r>
              <a:rPr lang="en-US" dirty="0" smtClean="0">
                <a:ea typeface="ＭＳ Ｐゴシック" pitchFamily="-84" charset="-128"/>
              </a:rPr>
              <a:t> 200-600 mg bid (ending dose) </a:t>
            </a:r>
          </a:p>
          <a:p>
            <a:pPr marL="36576" indent="0" algn="l" eaLnBrk="1" hangingPunct="1">
              <a:buNone/>
              <a:defRPr/>
            </a:pPr>
            <a:r>
              <a:rPr lang="en-US" dirty="0" smtClean="0">
                <a:solidFill>
                  <a:srgbClr val="FFFF00"/>
                </a:solidFill>
                <a:ea typeface="ＭＳ Ｐゴシック" pitchFamily="-84" charset="-128"/>
              </a:rPr>
              <a:t>Gabapentin</a:t>
            </a:r>
            <a:r>
              <a:rPr lang="en-US" dirty="0" smtClean="0">
                <a:ea typeface="ＭＳ Ｐゴシック" pitchFamily="-84" charset="-128"/>
              </a:rPr>
              <a:t> 900-2700 mg daily in 3 divided doses (ending dose)</a:t>
            </a:r>
          </a:p>
          <a:p>
            <a:pPr marL="36576" indent="0" algn="l" eaLnBrk="1" hangingPunct="1">
              <a:buNone/>
              <a:defRPr/>
            </a:pPr>
            <a:r>
              <a:rPr lang="en-US" dirty="0" smtClean="0">
                <a:solidFill>
                  <a:srgbClr val="FFFF00"/>
                </a:solidFill>
                <a:ea typeface="ＭＳ Ｐゴシック" pitchFamily="-84" charset="-128"/>
              </a:rPr>
              <a:t>Atypical antipsychotics </a:t>
            </a:r>
            <a:r>
              <a:rPr lang="en-US" dirty="0" smtClean="0">
                <a:ea typeface="ＭＳ Ｐゴシック" pitchFamily="-84" charset="-128"/>
              </a:rPr>
              <a:t>at low doses for augmentation in difficult to treat OCD </a:t>
            </a:r>
            <a:r>
              <a:rPr lang="en-US" dirty="0" err="1" smtClean="0">
                <a:ea typeface="ＭＳ Ｐゴシック" pitchFamily="-84" charset="-128"/>
              </a:rPr>
              <a:t>pts</a:t>
            </a:r>
            <a:endParaRPr lang="en-US" dirty="0" smtClean="0">
              <a:ea typeface="ＭＳ Ｐゴシック" pitchFamily="-84" charset="-128"/>
            </a:endParaRPr>
          </a:p>
        </p:txBody>
      </p:sp>
    </p:spTree>
    <p:extLst>
      <p:ext uri="{BB962C8B-B14F-4D97-AF65-F5344CB8AC3E}">
        <p14:creationId xmlns:p14="http://schemas.microsoft.com/office/powerpoint/2010/main" val="2362506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90600"/>
          </a:xfrm>
        </p:spPr>
        <p:txBody>
          <a:bodyPr/>
          <a:lstStyle/>
          <a:p>
            <a:pPr eaLnBrk="1" hangingPunct="1">
              <a:defRPr/>
            </a:pPr>
            <a:r>
              <a:rPr lang="en-US" sz="4000" smtClean="0">
                <a:ea typeface="ＭＳ Ｐゴシック" pitchFamily="-84" charset="-128"/>
              </a:rPr>
              <a:t>Epidemiology of anxiety disorders</a:t>
            </a:r>
          </a:p>
        </p:txBody>
      </p:sp>
      <p:pic>
        <p:nvPicPr>
          <p:cNvPr id="14339" name="Content Placeholder 6" descr="ovidweb.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066800"/>
            <a:ext cx="5867400" cy="4929188"/>
          </a:xfrm>
        </p:spPr>
      </p:pic>
      <p:sp>
        <p:nvSpPr>
          <p:cNvPr id="8" name="Footer Placeholder 7"/>
          <p:cNvSpPr>
            <a:spLocks noGrp="1"/>
          </p:cNvSpPr>
          <p:nvPr>
            <p:ph type="ftr" sz="quarter" idx="11"/>
          </p:nvPr>
        </p:nvSpPr>
        <p:spPr>
          <a:xfrm>
            <a:off x="1524000" y="6245225"/>
            <a:ext cx="5867400" cy="476250"/>
          </a:xfrm>
        </p:spPr>
        <p:txBody>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defRPr/>
            </a:pPr>
            <a:r>
              <a:rPr lang="en-US" sz="1400" smtClean="0">
                <a:solidFill>
                  <a:srgbClr val="FFFFFF"/>
                </a:solidFill>
              </a:rPr>
              <a:t>Damsa C. et al. Current status of brain imaging in anxiety disorders. Curr Opin Psychiatry 2009;22:96-110</a:t>
            </a:r>
          </a:p>
        </p:txBody>
      </p:sp>
    </p:spTree>
    <p:extLst>
      <p:ext uri="{BB962C8B-B14F-4D97-AF65-F5344CB8AC3E}">
        <p14:creationId xmlns:p14="http://schemas.microsoft.com/office/powerpoint/2010/main" val="397761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mtClean="0">
                <a:ea typeface="ＭＳ Ｐゴシック" pitchFamily="-84" charset="-128"/>
              </a:rPr>
              <a:t>Genetic Epidemiology of Anxiety Disorders</a:t>
            </a:r>
          </a:p>
        </p:txBody>
      </p:sp>
      <p:sp>
        <p:nvSpPr>
          <p:cNvPr id="3" name="Content Placeholder 2"/>
          <p:cNvSpPr>
            <a:spLocks noGrp="1"/>
          </p:cNvSpPr>
          <p:nvPr>
            <p:ph idx="1"/>
          </p:nvPr>
        </p:nvSpPr>
        <p:spPr>
          <a:xfrm>
            <a:off x="457200" y="1981200"/>
            <a:ext cx="8229600" cy="3810000"/>
          </a:xfrm>
        </p:spPr>
        <p:txBody>
          <a:bodyPr/>
          <a:lstStyle/>
          <a:p>
            <a:pPr marL="36576" indent="0" algn="l" eaLnBrk="1" hangingPunct="1">
              <a:buNone/>
              <a:defRPr/>
            </a:pPr>
            <a:r>
              <a:rPr lang="en-US" dirty="0" smtClean="0">
                <a:ea typeface="+mn-ea"/>
                <a:cs typeface="+mn-cs"/>
              </a:rPr>
              <a:t>There is significant familial aggregation for </a:t>
            </a:r>
            <a:r>
              <a:rPr lang="en-US" dirty="0" smtClean="0">
                <a:solidFill>
                  <a:srgbClr val="FFFF00"/>
                </a:solidFill>
                <a:ea typeface="+mn-ea"/>
                <a:cs typeface="+mn-cs"/>
              </a:rPr>
              <a:t>PD</a:t>
            </a:r>
            <a:r>
              <a:rPr lang="en-US" dirty="0" smtClean="0">
                <a:ea typeface="+mn-ea"/>
                <a:cs typeface="+mn-cs"/>
              </a:rPr>
              <a:t>, </a:t>
            </a:r>
            <a:r>
              <a:rPr lang="en-US" dirty="0" smtClean="0">
                <a:solidFill>
                  <a:srgbClr val="FFFF00"/>
                </a:solidFill>
                <a:ea typeface="+mn-ea"/>
                <a:cs typeface="+mn-cs"/>
              </a:rPr>
              <a:t>GAD</a:t>
            </a:r>
            <a:r>
              <a:rPr lang="en-US" dirty="0" smtClean="0">
                <a:ea typeface="+mn-ea"/>
                <a:cs typeface="+mn-cs"/>
              </a:rPr>
              <a:t>, </a:t>
            </a:r>
            <a:r>
              <a:rPr lang="en-US" dirty="0" smtClean="0">
                <a:solidFill>
                  <a:srgbClr val="FFFF00"/>
                </a:solidFill>
                <a:ea typeface="+mn-ea"/>
                <a:cs typeface="+mn-cs"/>
              </a:rPr>
              <a:t>OCD</a:t>
            </a:r>
            <a:r>
              <a:rPr lang="en-US" dirty="0" smtClean="0">
                <a:ea typeface="+mn-ea"/>
                <a:cs typeface="+mn-cs"/>
              </a:rPr>
              <a:t> and </a:t>
            </a:r>
            <a:r>
              <a:rPr lang="en-US" dirty="0" smtClean="0">
                <a:solidFill>
                  <a:srgbClr val="FFFF00"/>
                </a:solidFill>
                <a:ea typeface="+mn-ea"/>
                <a:cs typeface="+mn-cs"/>
              </a:rPr>
              <a:t>phobias</a:t>
            </a:r>
          </a:p>
          <a:p>
            <a:pPr marL="36576" indent="0" algn="l" eaLnBrk="1" hangingPunct="1">
              <a:buNone/>
              <a:defRPr/>
            </a:pPr>
            <a:endParaRPr lang="en-US" dirty="0" smtClean="0">
              <a:ea typeface="+mn-ea"/>
              <a:cs typeface="+mn-cs"/>
            </a:endParaRPr>
          </a:p>
          <a:p>
            <a:pPr marL="36576" indent="0" algn="l" eaLnBrk="1" hangingPunct="1">
              <a:buNone/>
              <a:defRPr/>
            </a:pPr>
            <a:r>
              <a:rPr lang="en-US" dirty="0" smtClean="0">
                <a:ea typeface="+mn-ea"/>
                <a:cs typeface="+mn-cs"/>
              </a:rPr>
              <a:t>Twin studies found heritability of 0.43 for panic disorder and 0.32 for GAD.</a:t>
            </a:r>
          </a:p>
          <a:p>
            <a:pPr marL="36576" indent="0" algn="l" eaLnBrk="1" hangingPunct="1">
              <a:buNone/>
              <a:defRPr/>
            </a:pPr>
            <a:endParaRPr lang="en-US" dirty="0" smtClean="0">
              <a:ea typeface="+mn-ea"/>
              <a:cs typeface="+mn-cs"/>
            </a:endParaRPr>
          </a:p>
        </p:txBody>
      </p:sp>
      <p:sp>
        <p:nvSpPr>
          <p:cNvPr id="4" name="Footer Placeholder 3"/>
          <p:cNvSpPr>
            <a:spLocks noGrp="1"/>
          </p:cNvSpPr>
          <p:nvPr>
            <p:ph type="ftr" sz="quarter" idx="11"/>
          </p:nvPr>
        </p:nvSpPr>
        <p:spPr>
          <a:xfrm>
            <a:off x="685800" y="6245225"/>
            <a:ext cx="7772400" cy="476250"/>
          </a:xfrm>
        </p:spPr>
        <p:txBody>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defRPr/>
            </a:pPr>
            <a:r>
              <a:rPr lang="en-US" sz="1400" smtClean="0">
                <a:solidFill>
                  <a:srgbClr val="FFFFFF"/>
                </a:solidFill>
              </a:rPr>
              <a:t>Hetteman J. et al. A Review and Meta-Analysis of the Genetic Epidemiology of Anxiety disorders. Am J Psychiatry 2001;158:1568-1575</a:t>
            </a:r>
          </a:p>
        </p:txBody>
      </p:sp>
    </p:spTree>
    <p:extLst>
      <p:ext uri="{BB962C8B-B14F-4D97-AF65-F5344CB8AC3E}">
        <p14:creationId xmlns:p14="http://schemas.microsoft.com/office/powerpoint/2010/main" val="1851786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ea typeface="+mj-ea"/>
                <a:cs typeface="+mj-cs"/>
              </a:rPr>
              <a:t>Specific Phobia</a:t>
            </a:r>
            <a:endParaRPr lang="en-US" dirty="0">
              <a:ea typeface="+mj-ea"/>
              <a:cs typeface="+mj-cs"/>
            </a:endParaRPr>
          </a:p>
        </p:txBody>
      </p:sp>
      <p:pic>
        <p:nvPicPr>
          <p:cNvPr id="4" name="Picture 4" descr="spid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524000"/>
            <a:ext cx="2438400" cy="2143125"/>
          </a:xfrm>
          <a:noFill/>
          <a:extLst>
            <a:ext uri="{909E8E84-426E-40DD-AFC4-6F175D3DCCD1}">
              <a14:hiddenFill xmlns:a14="http://schemas.microsoft.com/office/drawing/2010/main">
                <a:solidFill>
                  <a:srgbClr val="FFFFFF"/>
                </a:solidFill>
              </a14:hiddenFill>
            </a:ext>
          </a:extLst>
        </p:spPr>
      </p:pic>
      <p:pic>
        <p:nvPicPr>
          <p:cNvPr id="5" name="Picture 6" descr="b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1882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elevato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430588"/>
            <a:ext cx="17526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crophob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603625"/>
            <a:ext cx="24384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301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اختلال اضطرابی به عنوان علت تظاهرات</a:t>
            </a:r>
          </a:p>
          <a:p>
            <a:r>
              <a:rPr lang="fa-IR" dirty="0" smtClean="0"/>
              <a:t>اختلال اضطرابی به دنبال بیماری جسمی</a:t>
            </a:r>
          </a:p>
          <a:p>
            <a:r>
              <a:rPr lang="fa-IR" dirty="0" smtClean="0"/>
              <a:t>تشدید علائم جسمی در زمینه ی اضطراب</a:t>
            </a:r>
          </a:p>
          <a:p>
            <a:r>
              <a:rPr lang="fa-IR" dirty="0" smtClean="0"/>
              <a:t>تاثیر اضطراب بیمار بر پزشک</a:t>
            </a:r>
          </a:p>
          <a:p>
            <a:r>
              <a:rPr lang="fa-IR" dirty="0" smtClean="0"/>
              <a:t>تاثیر اضطراب بیمار بر پیگیری درمان</a:t>
            </a:r>
            <a:endParaRPr lang="fa-IR" dirty="0"/>
          </a:p>
        </p:txBody>
      </p:sp>
    </p:spTree>
    <p:extLst>
      <p:ext uri="{BB962C8B-B14F-4D97-AF65-F5344CB8AC3E}">
        <p14:creationId xmlns:p14="http://schemas.microsoft.com/office/powerpoint/2010/main" val="306266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277813"/>
            <a:ext cx="8229600" cy="1017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US" smtClean="0">
                <a:effectLst/>
              </a:rPr>
              <a:t>Specific Phobia</a:t>
            </a:r>
          </a:p>
        </p:txBody>
      </p:sp>
      <p:sp>
        <p:nvSpPr>
          <p:cNvPr id="17411" name="Rectangle 3"/>
          <p:cNvSpPr>
            <a:spLocks noGrp="1" noChangeArrowheads="1"/>
          </p:cNvSpPr>
          <p:nvPr>
            <p:ph type="body" idx="4294967295"/>
          </p:nvPr>
        </p:nvSpPr>
        <p:spPr>
          <a:xfrm>
            <a:off x="0" y="1772816"/>
            <a:ext cx="8229600" cy="44644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36576" indent="0" algn="l" eaLnBrk="1" hangingPunct="1">
              <a:lnSpc>
                <a:spcPct val="80000"/>
              </a:lnSpc>
              <a:buNone/>
            </a:pPr>
            <a:r>
              <a:rPr lang="en-US" sz="2800" dirty="0" smtClean="0">
                <a:effectLst/>
              </a:rPr>
              <a:t>Marked or persistent fear </a:t>
            </a:r>
            <a:r>
              <a:rPr lang="en-US" sz="2800" dirty="0" smtClean="0">
                <a:solidFill>
                  <a:srgbClr val="FFFF00"/>
                </a:solidFill>
                <a:effectLst/>
              </a:rPr>
              <a:t>(&gt;6 months</a:t>
            </a:r>
            <a:r>
              <a:rPr lang="en-US" sz="2800" dirty="0" smtClean="0">
                <a:effectLst/>
              </a:rPr>
              <a:t>) that is excessive or unreasonable cued by the </a:t>
            </a:r>
            <a:r>
              <a:rPr lang="en-US" sz="2800" dirty="0" smtClean="0">
                <a:solidFill>
                  <a:srgbClr val="FFFF00"/>
                </a:solidFill>
                <a:effectLst/>
              </a:rPr>
              <a:t>presence or anticipation</a:t>
            </a:r>
            <a:r>
              <a:rPr lang="en-US" sz="2800" dirty="0" smtClean="0">
                <a:effectLst/>
              </a:rPr>
              <a:t> of a specific object or situation</a:t>
            </a:r>
          </a:p>
          <a:p>
            <a:pPr marL="36576" indent="0" algn="l" eaLnBrk="1" hangingPunct="1">
              <a:lnSpc>
                <a:spcPct val="80000"/>
              </a:lnSpc>
              <a:buNone/>
            </a:pPr>
            <a:endParaRPr lang="en-US" sz="2800" dirty="0" smtClean="0">
              <a:effectLst/>
            </a:endParaRPr>
          </a:p>
          <a:p>
            <a:pPr marL="448056" lvl="1" indent="0" algn="l" eaLnBrk="1" hangingPunct="1">
              <a:lnSpc>
                <a:spcPct val="80000"/>
              </a:lnSpc>
              <a:buNone/>
            </a:pPr>
            <a:r>
              <a:rPr lang="en-US" sz="2400" dirty="0" smtClean="0">
                <a:effectLst/>
              </a:rPr>
              <a:t>Anxiety must be out of proportion to the actual danger </a:t>
            </a:r>
            <a:endParaRPr lang="fa-IR" sz="2400" dirty="0" smtClean="0">
              <a:effectLst/>
            </a:endParaRPr>
          </a:p>
          <a:p>
            <a:pPr marL="448056" lvl="1" indent="0" algn="l" eaLnBrk="1" hangingPunct="1">
              <a:lnSpc>
                <a:spcPct val="80000"/>
              </a:lnSpc>
              <a:buNone/>
            </a:pPr>
            <a:r>
              <a:rPr lang="en-US" sz="2400" dirty="0" smtClean="0">
                <a:effectLst/>
              </a:rPr>
              <a:t>or situation</a:t>
            </a:r>
          </a:p>
          <a:p>
            <a:pPr marL="448056" lvl="1" indent="0" algn="l" eaLnBrk="1" hangingPunct="1">
              <a:lnSpc>
                <a:spcPct val="80000"/>
              </a:lnSpc>
              <a:buNone/>
            </a:pPr>
            <a:endParaRPr lang="en-US" sz="2400" dirty="0" smtClean="0">
              <a:effectLst/>
            </a:endParaRPr>
          </a:p>
          <a:p>
            <a:pPr marL="448056" lvl="1" indent="0" algn="l" eaLnBrk="1" hangingPunct="1">
              <a:lnSpc>
                <a:spcPct val="80000"/>
              </a:lnSpc>
              <a:buNone/>
            </a:pPr>
            <a:r>
              <a:rPr lang="en-US" sz="2400" dirty="0" smtClean="0">
                <a:effectLst/>
              </a:rPr>
              <a:t>It </a:t>
            </a:r>
            <a:r>
              <a:rPr lang="en-US" sz="2400" dirty="0" smtClean="0">
                <a:solidFill>
                  <a:srgbClr val="FFFF00"/>
                </a:solidFill>
                <a:effectLst/>
              </a:rPr>
              <a:t>interferes</a:t>
            </a:r>
            <a:r>
              <a:rPr lang="en-US" sz="2400" dirty="0" smtClean="0">
                <a:effectLst/>
              </a:rPr>
              <a:t> significantly with the persons routine or function </a:t>
            </a:r>
          </a:p>
        </p:txBody>
      </p:sp>
    </p:spTree>
    <p:extLst>
      <p:ext uri="{BB962C8B-B14F-4D97-AF65-F5344CB8AC3E}">
        <p14:creationId xmlns:p14="http://schemas.microsoft.com/office/powerpoint/2010/main" val="403556731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Specific Phobia</a:t>
            </a:r>
            <a:endParaRPr lang="en-US" dirty="0">
              <a:ea typeface="ＭＳ Ｐゴシック" charset="0"/>
            </a:endParaRPr>
          </a:p>
        </p:txBody>
      </p:sp>
      <p:sp>
        <p:nvSpPr>
          <p:cNvPr id="3" name="Content Placeholder 2"/>
          <p:cNvSpPr>
            <a:spLocks noGrp="1"/>
          </p:cNvSpPr>
          <p:nvPr>
            <p:ph idx="1"/>
          </p:nvPr>
        </p:nvSpPr>
        <p:spPr/>
        <p:txBody>
          <a:bodyPr/>
          <a:lstStyle/>
          <a:p>
            <a:pPr marL="36576" indent="0" algn="l">
              <a:buNone/>
              <a:defRPr/>
            </a:pPr>
            <a:r>
              <a:rPr lang="en-US" i="1" dirty="0" smtClean="0">
                <a:ea typeface="ＭＳ Ｐゴシック" charset="0"/>
              </a:rPr>
              <a:t>Epidemiology</a:t>
            </a:r>
          </a:p>
          <a:p>
            <a:pPr marL="448056" lvl="1" indent="0" algn="l">
              <a:buNone/>
              <a:defRPr/>
            </a:pPr>
            <a:r>
              <a:rPr lang="en-US" dirty="0" smtClean="0">
                <a:ea typeface="ＭＳ Ｐゴシック" charset="0"/>
              </a:rPr>
              <a:t>Up to 15% of general population</a:t>
            </a:r>
          </a:p>
          <a:p>
            <a:pPr marL="448056" lvl="1" indent="0" algn="l">
              <a:buNone/>
              <a:defRPr/>
            </a:pPr>
            <a:r>
              <a:rPr lang="en-US" dirty="0" smtClean="0">
                <a:ea typeface="ＭＳ Ｐゴシック" charset="0"/>
              </a:rPr>
              <a:t>Onset early in life</a:t>
            </a:r>
          </a:p>
          <a:p>
            <a:pPr marL="448056" lvl="1" indent="0" algn="l">
              <a:buNone/>
              <a:defRPr/>
            </a:pPr>
            <a:r>
              <a:rPr lang="en-US" dirty="0" err="1" smtClean="0">
                <a:ea typeface="ＭＳ Ｐゴシック" charset="0"/>
              </a:rPr>
              <a:t>Female:Male</a:t>
            </a:r>
            <a:r>
              <a:rPr lang="en-US" dirty="0" smtClean="0">
                <a:ea typeface="ＭＳ Ｐゴシック" charset="0"/>
              </a:rPr>
              <a:t> 2:1</a:t>
            </a:r>
          </a:p>
          <a:p>
            <a:pPr marL="36576" indent="0" algn="l">
              <a:buNone/>
              <a:defRPr/>
            </a:pPr>
            <a:r>
              <a:rPr lang="en-US" i="1" dirty="0" smtClean="0">
                <a:ea typeface="ＭＳ Ｐゴシック" charset="0"/>
              </a:rPr>
              <a:t>Etiology</a:t>
            </a:r>
          </a:p>
          <a:p>
            <a:pPr marL="448056" lvl="1" indent="0" algn="l">
              <a:buNone/>
              <a:defRPr/>
            </a:pPr>
            <a:r>
              <a:rPr lang="en-US" dirty="0" smtClean="0">
                <a:ea typeface="ＭＳ Ｐゴシック" charset="0"/>
              </a:rPr>
              <a:t>Learning, contextual conditioning</a:t>
            </a:r>
          </a:p>
          <a:p>
            <a:pPr marL="36576" indent="0" algn="l">
              <a:buNone/>
              <a:defRPr/>
            </a:pPr>
            <a:r>
              <a:rPr lang="en-US" i="1" dirty="0" smtClean="0">
                <a:ea typeface="ＭＳ Ｐゴシック" charset="0"/>
              </a:rPr>
              <a:t>Treatment</a:t>
            </a:r>
          </a:p>
          <a:p>
            <a:pPr marL="448056" lvl="1" indent="0" algn="l">
              <a:buNone/>
              <a:defRPr/>
            </a:pPr>
            <a:r>
              <a:rPr lang="en-US" dirty="0" smtClean="0">
                <a:solidFill>
                  <a:srgbClr val="FFFF00"/>
                </a:solidFill>
                <a:ea typeface="ＭＳ Ｐゴシック" charset="0"/>
              </a:rPr>
              <a:t>Systematic desensitization</a:t>
            </a:r>
            <a:endParaRPr lang="en-US" dirty="0">
              <a:solidFill>
                <a:srgbClr val="FFFF00"/>
              </a:solidFill>
              <a:ea typeface="ＭＳ Ｐゴシック" charset="0"/>
            </a:endParaRPr>
          </a:p>
        </p:txBody>
      </p:sp>
    </p:spTree>
    <p:extLst>
      <p:ext uri="{BB962C8B-B14F-4D97-AF65-F5344CB8AC3E}">
        <p14:creationId xmlns:p14="http://schemas.microsoft.com/office/powerpoint/2010/main" val="2819328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ea typeface="ＭＳ Ｐゴシック" pitchFamily="-84" charset="-128"/>
              </a:rPr>
              <a:t>Social Anxiety Disorder</a:t>
            </a:r>
          </a:p>
        </p:txBody>
      </p:sp>
      <p:pic>
        <p:nvPicPr>
          <p:cNvPr id="19459" name="Picture 2" descr="C:\Users\Heidi\AppData\Local\Microsoft\Windows\Temporary Internet Files\Content.IE5\RXT7W2Z6\MC900230511[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50402" y="2128688"/>
            <a:ext cx="3081196" cy="346898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94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ea typeface="ＭＳ Ｐゴシック" pitchFamily="-84" charset="-128"/>
              </a:rPr>
              <a:t>Social Anxiety Disorder (SAD)</a:t>
            </a:r>
          </a:p>
        </p:txBody>
      </p:sp>
      <p:sp>
        <p:nvSpPr>
          <p:cNvPr id="52227" name="Rectangle 3"/>
          <p:cNvSpPr>
            <a:spLocks noGrp="1" noChangeArrowheads="1"/>
          </p:cNvSpPr>
          <p:nvPr>
            <p:ph idx="1"/>
          </p:nvPr>
        </p:nvSpPr>
        <p:spPr/>
        <p:txBody>
          <a:bodyPr>
            <a:normAutofit lnSpcReduction="10000"/>
          </a:bodyPr>
          <a:lstStyle/>
          <a:p>
            <a:pPr marL="36576" indent="0" algn="l" eaLnBrk="1" hangingPunct="1">
              <a:lnSpc>
                <a:spcPct val="90000"/>
              </a:lnSpc>
              <a:buNone/>
              <a:defRPr/>
            </a:pPr>
            <a:r>
              <a:rPr lang="en-US" sz="2400" dirty="0" smtClean="0">
                <a:ea typeface="ＭＳ Ｐゴシック" pitchFamily="-84" charset="-128"/>
              </a:rPr>
              <a:t>Marked fear of </a:t>
            </a:r>
            <a:r>
              <a:rPr lang="en-US" sz="2400" dirty="0" smtClean="0">
                <a:solidFill>
                  <a:srgbClr val="FFFF00"/>
                </a:solidFill>
                <a:ea typeface="ＭＳ Ｐゴシック" pitchFamily="-84" charset="-128"/>
              </a:rPr>
              <a:t>one or more </a:t>
            </a:r>
            <a:r>
              <a:rPr lang="en-US" sz="2400" dirty="0" smtClean="0">
                <a:ea typeface="ＭＳ Ｐゴシック" pitchFamily="-84" charset="-128"/>
              </a:rPr>
              <a:t>social or performance situations in which the person is exposed to the possible scrutiny of others and fears he will act in a way that will be </a:t>
            </a:r>
            <a:r>
              <a:rPr lang="en-US" sz="2400" dirty="0" smtClean="0">
                <a:solidFill>
                  <a:srgbClr val="FFFF00"/>
                </a:solidFill>
                <a:ea typeface="ＭＳ Ｐゴシック" pitchFamily="-84" charset="-128"/>
              </a:rPr>
              <a:t>humiliating</a:t>
            </a:r>
          </a:p>
          <a:p>
            <a:pPr marL="36576" indent="0" algn="l" eaLnBrk="1" hangingPunct="1">
              <a:lnSpc>
                <a:spcPct val="90000"/>
              </a:lnSpc>
              <a:buNone/>
              <a:defRPr/>
            </a:pPr>
            <a:r>
              <a:rPr lang="en-US" sz="2400" dirty="0" smtClean="0">
                <a:ea typeface="ＭＳ Ｐゴシック" pitchFamily="-84" charset="-128"/>
              </a:rPr>
              <a:t>Exposure to the feared situation </a:t>
            </a:r>
            <a:r>
              <a:rPr lang="en-US" sz="2400" dirty="0" smtClean="0">
                <a:solidFill>
                  <a:srgbClr val="FFFF00"/>
                </a:solidFill>
                <a:ea typeface="ＭＳ Ｐゴシック" pitchFamily="-84" charset="-128"/>
              </a:rPr>
              <a:t>almost invariably </a:t>
            </a:r>
            <a:r>
              <a:rPr lang="en-US" sz="2400" dirty="0" smtClean="0">
                <a:ea typeface="ＭＳ Ｐゴシック" pitchFamily="-84" charset="-128"/>
              </a:rPr>
              <a:t>provokes anxiety</a:t>
            </a:r>
          </a:p>
          <a:p>
            <a:pPr marL="36576" indent="0" algn="l" eaLnBrk="1" hangingPunct="1">
              <a:lnSpc>
                <a:spcPct val="90000"/>
              </a:lnSpc>
              <a:buNone/>
              <a:defRPr/>
            </a:pPr>
            <a:r>
              <a:rPr lang="en-US" sz="2400" dirty="0" smtClean="0">
                <a:ea typeface="ＭＳ Ｐゴシック" pitchFamily="-84" charset="-128"/>
              </a:rPr>
              <a:t>Anxiety is </a:t>
            </a:r>
            <a:r>
              <a:rPr lang="en-US" sz="2400" dirty="0" smtClean="0">
                <a:solidFill>
                  <a:srgbClr val="FFFF00"/>
                </a:solidFill>
                <a:ea typeface="ＭＳ Ｐゴシック" pitchFamily="-84" charset="-128"/>
              </a:rPr>
              <a:t>out of proportion </a:t>
            </a:r>
            <a:r>
              <a:rPr lang="en-US" sz="2400" dirty="0" smtClean="0">
                <a:ea typeface="ＭＳ Ｐゴシック" pitchFamily="-84" charset="-128"/>
              </a:rPr>
              <a:t>to the actual threat posed by the situation</a:t>
            </a:r>
          </a:p>
          <a:p>
            <a:pPr marL="36576" indent="0" algn="l" eaLnBrk="1" hangingPunct="1">
              <a:lnSpc>
                <a:spcPct val="90000"/>
              </a:lnSpc>
              <a:buNone/>
              <a:defRPr/>
            </a:pPr>
            <a:r>
              <a:rPr lang="en-US" sz="2400" dirty="0" smtClean="0">
                <a:ea typeface="ＭＳ Ｐゴシック" pitchFamily="-84" charset="-128"/>
              </a:rPr>
              <a:t>The anxiety lasts more than </a:t>
            </a:r>
            <a:r>
              <a:rPr lang="en-US" sz="2400" dirty="0" smtClean="0">
                <a:solidFill>
                  <a:srgbClr val="FFFF00"/>
                </a:solidFill>
                <a:ea typeface="ＭＳ Ｐゴシック" pitchFamily="-84" charset="-128"/>
              </a:rPr>
              <a:t>6 months</a:t>
            </a:r>
          </a:p>
          <a:p>
            <a:pPr marL="36576" indent="0" algn="l" eaLnBrk="1" hangingPunct="1">
              <a:lnSpc>
                <a:spcPct val="90000"/>
              </a:lnSpc>
              <a:buNone/>
              <a:defRPr/>
            </a:pPr>
            <a:r>
              <a:rPr lang="en-US" sz="2400" dirty="0" smtClean="0">
                <a:ea typeface="ＭＳ Ｐゴシック" pitchFamily="-84" charset="-128"/>
              </a:rPr>
              <a:t>The feared situation is </a:t>
            </a:r>
            <a:r>
              <a:rPr lang="en-US" sz="2400" dirty="0" smtClean="0">
                <a:solidFill>
                  <a:srgbClr val="FFFF00"/>
                </a:solidFill>
                <a:ea typeface="ＭＳ Ｐゴシック" pitchFamily="-84" charset="-128"/>
              </a:rPr>
              <a:t>avoided</a:t>
            </a:r>
            <a:r>
              <a:rPr lang="en-US" sz="2400" dirty="0" smtClean="0">
                <a:ea typeface="ＭＳ Ｐゴシック" pitchFamily="-84" charset="-128"/>
              </a:rPr>
              <a:t> or endured with distress</a:t>
            </a:r>
          </a:p>
          <a:p>
            <a:pPr marL="36576" indent="0" algn="l" eaLnBrk="1" hangingPunct="1">
              <a:lnSpc>
                <a:spcPct val="90000"/>
              </a:lnSpc>
              <a:buNone/>
              <a:defRPr/>
            </a:pPr>
            <a:r>
              <a:rPr lang="en-US" sz="2400" dirty="0" smtClean="0">
                <a:ea typeface="ＭＳ Ｐゴシック" pitchFamily="-84" charset="-128"/>
              </a:rPr>
              <a:t>The avoidance, fear or distress significantly </a:t>
            </a:r>
            <a:r>
              <a:rPr lang="en-US" sz="2400" dirty="0" smtClean="0">
                <a:solidFill>
                  <a:srgbClr val="FFFF00"/>
                </a:solidFill>
                <a:ea typeface="ＭＳ Ｐゴシック" pitchFamily="-84" charset="-128"/>
              </a:rPr>
              <a:t>interferes</a:t>
            </a:r>
            <a:r>
              <a:rPr lang="en-US" sz="2400" dirty="0" smtClean="0">
                <a:ea typeface="ＭＳ Ｐゴシック" pitchFamily="-84" charset="-128"/>
              </a:rPr>
              <a:t> with their routine or function</a:t>
            </a:r>
          </a:p>
        </p:txBody>
      </p:sp>
    </p:spTree>
    <p:extLst>
      <p:ext uri="{BB962C8B-B14F-4D97-AF65-F5344CB8AC3E}">
        <p14:creationId xmlns:p14="http://schemas.microsoft.com/office/powerpoint/2010/main" val="166027919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mtClean="0">
                <a:ea typeface="ＭＳ Ｐゴシック" pitchFamily="-84" charset="-128"/>
              </a:rPr>
              <a:t>SAD epidemiology</a:t>
            </a:r>
          </a:p>
        </p:txBody>
      </p:sp>
      <p:sp>
        <p:nvSpPr>
          <p:cNvPr id="53251" name="Rectangle 3"/>
          <p:cNvSpPr>
            <a:spLocks noGrp="1" noChangeArrowheads="1"/>
          </p:cNvSpPr>
          <p:nvPr>
            <p:ph idx="1"/>
          </p:nvPr>
        </p:nvSpPr>
        <p:spPr/>
        <p:txBody>
          <a:bodyPr/>
          <a:lstStyle/>
          <a:p>
            <a:pPr marL="36576" indent="0" algn="l" eaLnBrk="1" hangingPunct="1">
              <a:buNone/>
              <a:defRPr/>
            </a:pPr>
            <a:r>
              <a:rPr lang="en-US" dirty="0" smtClean="0">
                <a:ea typeface="ＭＳ Ｐゴシック" pitchFamily="-84" charset="-128"/>
              </a:rPr>
              <a:t>7% of general population</a:t>
            </a:r>
          </a:p>
          <a:p>
            <a:pPr marL="36576" indent="0" algn="l" eaLnBrk="1" hangingPunct="1">
              <a:buNone/>
              <a:defRPr/>
            </a:pPr>
            <a:r>
              <a:rPr lang="en-US" dirty="0" smtClean="0">
                <a:ea typeface="ＭＳ Ｐゴシック" pitchFamily="-84" charset="-128"/>
              </a:rPr>
              <a:t>Age of onset teens; more common in women. Stein found half of SAD patients had onset of </a:t>
            </a:r>
            <a:r>
              <a:rPr lang="en-US" dirty="0" err="1" smtClean="0">
                <a:ea typeface="ＭＳ Ｐゴシック" pitchFamily="-84" charset="-128"/>
              </a:rPr>
              <a:t>sx</a:t>
            </a:r>
            <a:r>
              <a:rPr lang="en-US" dirty="0" smtClean="0">
                <a:ea typeface="ＭＳ Ｐゴシック" pitchFamily="-84" charset="-128"/>
              </a:rPr>
              <a:t> by age 13 and 90% by age 23.</a:t>
            </a:r>
          </a:p>
          <a:p>
            <a:pPr marL="36576" indent="0" algn="l" eaLnBrk="1" hangingPunct="1">
              <a:buNone/>
              <a:defRPr/>
            </a:pPr>
            <a:r>
              <a:rPr lang="en-US" dirty="0" smtClean="0">
                <a:ea typeface="ＭＳ Ｐゴシック" pitchFamily="-84" charset="-128"/>
              </a:rPr>
              <a:t>Causes significant disability</a:t>
            </a:r>
          </a:p>
          <a:p>
            <a:pPr marL="36576" indent="0" algn="l" eaLnBrk="1" hangingPunct="1">
              <a:buNone/>
              <a:defRPr/>
            </a:pPr>
            <a:r>
              <a:rPr lang="en-US" dirty="0" smtClean="0">
                <a:ea typeface="ＭＳ Ｐゴシック" pitchFamily="-84" charset="-128"/>
              </a:rPr>
              <a:t>Increased </a:t>
            </a:r>
            <a:r>
              <a:rPr lang="en-US" dirty="0" smtClean="0">
                <a:solidFill>
                  <a:srgbClr val="FFFF00"/>
                </a:solidFill>
                <a:ea typeface="ＭＳ Ｐゴシック" pitchFamily="-84" charset="-128"/>
              </a:rPr>
              <a:t>depressive disorders </a:t>
            </a:r>
          </a:p>
        </p:txBody>
      </p:sp>
      <p:sp>
        <p:nvSpPr>
          <p:cNvPr id="5" name="Footer Placeholder 4"/>
          <p:cNvSpPr>
            <a:spLocks noGrp="1"/>
          </p:cNvSpPr>
          <p:nvPr>
            <p:ph type="ftr" sz="quarter" idx="11"/>
          </p:nvPr>
        </p:nvSpPr>
        <p:spPr>
          <a:xfrm>
            <a:off x="609600" y="6245225"/>
            <a:ext cx="8001000" cy="476250"/>
          </a:xfrm>
        </p:spPr>
        <p:txBody>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defRPr/>
            </a:pPr>
            <a:r>
              <a:rPr lang="en-US" sz="1400" smtClean="0">
                <a:solidFill>
                  <a:srgbClr val="FFFFFF"/>
                </a:solidFill>
              </a:rPr>
              <a:t>Incidence of social anxiety disorders and the consistent risk for secondary depression in the first three decades of life.  Arch Gen Psychiatry 2007 Mar(4):221-232</a:t>
            </a:r>
          </a:p>
        </p:txBody>
      </p:sp>
    </p:spTree>
    <p:extLst>
      <p:ext uri="{BB962C8B-B14F-4D97-AF65-F5344CB8AC3E}">
        <p14:creationId xmlns:p14="http://schemas.microsoft.com/office/powerpoint/2010/main" val="1475493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533400"/>
            <a:ext cx="8229600" cy="1295400"/>
          </a:xfrm>
        </p:spPr>
        <p:txBody>
          <a:bodyPr>
            <a:normAutofit fontScale="90000"/>
          </a:bodyPr>
          <a:lstStyle/>
          <a:p>
            <a:pPr eaLnBrk="1" hangingPunct="1">
              <a:defRPr/>
            </a:pPr>
            <a:r>
              <a:rPr lang="en-US" sz="4000" dirty="0" smtClean="0">
                <a:ea typeface="ＭＳ Ｐゴシック" pitchFamily="-84" charset="-128"/>
              </a:rPr>
              <a:t>Social Anxiety Disorder treatment</a:t>
            </a:r>
            <a:br>
              <a:rPr lang="en-US" sz="4000" dirty="0" smtClean="0">
                <a:ea typeface="ＭＳ Ｐゴシック" pitchFamily="-84" charset="-128"/>
              </a:rPr>
            </a:br>
            <a:endParaRPr lang="en-US" sz="4000" dirty="0" smtClean="0">
              <a:ea typeface="ＭＳ Ｐゴシック" pitchFamily="-84" charset="-128"/>
            </a:endParaRPr>
          </a:p>
        </p:txBody>
      </p:sp>
      <p:sp>
        <p:nvSpPr>
          <p:cNvPr id="56323" name="Rectangle 3"/>
          <p:cNvSpPr>
            <a:spLocks noGrp="1" noChangeArrowheads="1"/>
          </p:cNvSpPr>
          <p:nvPr>
            <p:ph idx="1"/>
          </p:nvPr>
        </p:nvSpPr>
        <p:spPr>
          <a:xfrm>
            <a:off x="457200" y="1981200"/>
            <a:ext cx="8229600" cy="4144963"/>
          </a:xfrm>
        </p:spPr>
        <p:txBody>
          <a:bodyPr/>
          <a:lstStyle/>
          <a:p>
            <a:pPr marL="36576" indent="0" algn="l" eaLnBrk="1" hangingPunct="1">
              <a:buNone/>
              <a:defRPr/>
            </a:pPr>
            <a:r>
              <a:rPr lang="en-US" dirty="0" smtClean="0">
                <a:ea typeface="ＭＳ Ｐゴシック" pitchFamily="-84" charset="-128"/>
              </a:rPr>
              <a:t>Social skills training, </a:t>
            </a:r>
          </a:p>
          <a:p>
            <a:pPr marL="36576" indent="0" algn="l" eaLnBrk="1" hangingPunct="1">
              <a:buNone/>
              <a:defRPr/>
            </a:pPr>
            <a:r>
              <a:rPr lang="en-US" dirty="0" smtClean="0">
                <a:ea typeface="ＭＳ Ｐゴシック" pitchFamily="-84" charset="-128"/>
              </a:rPr>
              <a:t>behavior therapy, </a:t>
            </a:r>
          </a:p>
          <a:p>
            <a:pPr marL="36576" indent="0" algn="l" eaLnBrk="1" hangingPunct="1">
              <a:buNone/>
              <a:defRPr/>
            </a:pPr>
            <a:r>
              <a:rPr lang="en-US" dirty="0" smtClean="0">
                <a:ea typeface="ＭＳ Ｐゴシック" pitchFamily="-84" charset="-128"/>
              </a:rPr>
              <a:t>cognitive therapy</a:t>
            </a:r>
          </a:p>
          <a:p>
            <a:pPr marL="36576" indent="0" algn="l" eaLnBrk="1" hangingPunct="1">
              <a:buNone/>
              <a:defRPr/>
            </a:pPr>
            <a:r>
              <a:rPr lang="en-US" dirty="0" smtClean="0">
                <a:ea typeface="ＭＳ Ｐゴシック" pitchFamily="-84" charset="-128"/>
              </a:rPr>
              <a:t>Medication : SSRIs, SNRIs, MAOIs, benzodiazepines, gabapentin</a:t>
            </a:r>
          </a:p>
        </p:txBody>
      </p:sp>
    </p:spTree>
    <p:extLst>
      <p:ext uri="{BB962C8B-B14F-4D97-AF65-F5344CB8AC3E}">
        <p14:creationId xmlns:p14="http://schemas.microsoft.com/office/powerpoint/2010/main" val="671082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ea typeface="ＭＳ Ｐゴシック" pitchFamily="-84" charset="-128"/>
              </a:rPr>
              <a:t>Panic Disorder</a:t>
            </a:r>
          </a:p>
        </p:txBody>
      </p:sp>
      <p:pic>
        <p:nvPicPr>
          <p:cNvPr id="27651" name="Picture 5" descr="C:\Users\Heidi\AppData\Local\Microsoft\Windows\Temporary Internet Files\Content.IE5\03EU94VK\MC9003661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752600"/>
            <a:ext cx="50673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329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ea typeface="ＭＳ Ｐゴシック" pitchFamily="-84" charset="-128"/>
              </a:rPr>
              <a:t>Panic Disorder</a:t>
            </a:r>
          </a:p>
        </p:txBody>
      </p:sp>
      <p:sp>
        <p:nvSpPr>
          <p:cNvPr id="27651" name="Rectangle 3"/>
          <p:cNvSpPr>
            <a:spLocks noGrp="1" noChangeArrowheads="1"/>
          </p:cNvSpPr>
          <p:nvPr>
            <p:ph idx="1"/>
          </p:nvPr>
        </p:nvSpPr>
        <p:spPr/>
        <p:txBody>
          <a:bodyPr/>
          <a:lstStyle/>
          <a:p>
            <a:pPr marL="36576" indent="0" algn="l" eaLnBrk="1" hangingPunct="1">
              <a:buNone/>
              <a:defRPr/>
            </a:pPr>
            <a:r>
              <a:rPr lang="en-US" dirty="0" smtClean="0">
                <a:solidFill>
                  <a:srgbClr val="FFFF00"/>
                </a:solidFill>
                <a:ea typeface="+mn-ea"/>
                <a:cs typeface="+mn-cs"/>
              </a:rPr>
              <a:t>Recurrent</a:t>
            </a:r>
            <a:r>
              <a:rPr lang="en-US" dirty="0" smtClean="0">
                <a:ea typeface="+mn-ea"/>
                <a:cs typeface="+mn-cs"/>
              </a:rPr>
              <a:t> unexpected </a:t>
            </a:r>
            <a:r>
              <a:rPr lang="en-US" dirty="0" smtClean="0">
                <a:solidFill>
                  <a:srgbClr val="FFFF00"/>
                </a:solidFill>
                <a:ea typeface="+mn-ea"/>
                <a:cs typeface="+mn-cs"/>
              </a:rPr>
              <a:t>panic attacks </a:t>
            </a:r>
            <a:r>
              <a:rPr lang="en-US" dirty="0" smtClean="0">
                <a:ea typeface="+mn-ea"/>
                <a:cs typeface="+mn-cs"/>
              </a:rPr>
              <a:t>and for a </a:t>
            </a:r>
            <a:r>
              <a:rPr lang="en-US" dirty="0" smtClean="0">
                <a:solidFill>
                  <a:srgbClr val="FFFF00"/>
                </a:solidFill>
                <a:ea typeface="+mn-ea"/>
                <a:cs typeface="+mn-cs"/>
              </a:rPr>
              <a:t>one month</a:t>
            </a:r>
            <a:r>
              <a:rPr lang="en-US" dirty="0" smtClean="0">
                <a:ea typeface="+mn-ea"/>
                <a:cs typeface="+mn-cs"/>
              </a:rPr>
              <a:t> period or more of:</a:t>
            </a:r>
          </a:p>
          <a:p>
            <a:pPr marL="36576" indent="0" algn="l" eaLnBrk="1" hangingPunct="1">
              <a:buNone/>
              <a:defRPr/>
            </a:pPr>
            <a:endParaRPr lang="en-US" dirty="0" smtClean="0">
              <a:ea typeface="+mn-ea"/>
              <a:cs typeface="+mn-cs"/>
            </a:endParaRPr>
          </a:p>
          <a:p>
            <a:pPr marL="448056" lvl="1" indent="0" algn="l" eaLnBrk="1" hangingPunct="1">
              <a:buNone/>
              <a:defRPr/>
            </a:pPr>
            <a:r>
              <a:rPr lang="en-US" dirty="0" smtClean="0">
                <a:solidFill>
                  <a:srgbClr val="FFFF00"/>
                </a:solidFill>
                <a:ea typeface="ＭＳ Ｐゴシック" charset="0"/>
              </a:rPr>
              <a:t>Persistent worry </a:t>
            </a:r>
            <a:r>
              <a:rPr lang="en-US" dirty="0" smtClean="0">
                <a:ea typeface="ＭＳ Ｐゴシック" charset="0"/>
              </a:rPr>
              <a:t>about having additional attacks</a:t>
            </a:r>
          </a:p>
          <a:p>
            <a:pPr marL="448056" lvl="1" indent="0" algn="l" eaLnBrk="1" hangingPunct="1">
              <a:buNone/>
              <a:defRPr/>
            </a:pPr>
            <a:r>
              <a:rPr lang="en-US" dirty="0" smtClean="0">
                <a:ea typeface="ＭＳ Ｐゴシック" charset="0"/>
              </a:rPr>
              <a:t>Worry about the implications of the attacks</a:t>
            </a:r>
          </a:p>
          <a:p>
            <a:pPr marL="448056" lvl="1" indent="0" algn="l" eaLnBrk="1" hangingPunct="1">
              <a:buNone/>
              <a:defRPr/>
            </a:pPr>
            <a:r>
              <a:rPr lang="en-US" dirty="0" smtClean="0">
                <a:ea typeface="ＭＳ Ｐゴシック" charset="0"/>
              </a:rPr>
              <a:t>Significant </a:t>
            </a:r>
            <a:r>
              <a:rPr lang="en-US" dirty="0" smtClean="0">
                <a:solidFill>
                  <a:srgbClr val="FFFF00"/>
                </a:solidFill>
                <a:ea typeface="ＭＳ Ｐゴシック" charset="0"/>
              </a:rPr>
              <a:t>change in behavior </a:t>
            </a:r>
            <a:r>
              <a:rPr lang="en-US" dirty="0" smtClean="0">
                <a:ea typeface="ＭＳ Ｐゴシック" charset="0"/>
              </a:rPr>
              <a:t>because of the attacks</a:t>
            </a:r>
          </a:p>
          <a:p>
            <a:pPr marL="448056" lvl="1" indent="0" algn="l" eaLnBrk="1" hangingPunct="1">
              <a:buNone/>
              <a:defRPr/>
            </a:pPr>
            <a:endParaRPr lang="en-US" dirty="0" smtClean="0">
              <a:ea typeface="ＭＳ Ｐゴシック" charset="0"/>
            </a:endParaRPr>
          </a:p>
          <a:p>
            <a:pPr marL="448056" lvl="1" indent="0" algn="l" eaLnBrk="1" hangingPunct="1">
              <a:buNone/>
              <a:defRPr/>
            </a:pPr>
            <a:endParaRPr lang="en-US" dirty="0" smtClean="0">
              <a:ea typeface="ＭＳ Ｐゴシック" charset="0"/>
            </a:endParaRPr>
          </a:p>
        </p:txBody>
      </p:sp>
    </p:spTree>
    <p:extLst>
      <p:ext uri="{BB962C8B-B14F-4D97-AF65-F5344CB8AC3E}">
        <p14:creationId xmlns:p14="http://schemas.microsoft.com/office/powerpoint/2010/main" val="304059366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7813"/>
            <a:ext cx="8229600" cy="1093787"/>
          </a:xfrm>
        </p:spPr>
        <p:txBody>
          <a:bodyPr/>
          <a:lstStyle/>
          <a:p>
            <a:pPr eaLnBrk="1" hangingPunct="1">
              <a:defRPr/>
            </a:pPr>
            <a:r>
              <a:rPr lang="en-US" smtClean="0">
                <a:ea typeface="ＭＳ Ｐゴシック" pitchFamily="-84" charset="-128"/>
              </a:rPr>
              <a:t> A Panic Attack is:</a:t>
            </a:r>
          </a:p>
        </p:txBody>
      </p:sp>
      <p:sp>
        <p:nvSpPr>
          <p:cNvPr id="26627" name="Rectangle 3"/>
          <p:cNvSpPr>
            <a:spLocks noGrp="1" noChangeArrowheads="1"/>
          </p:cNvSpPr>
          <p:nvPr>
            <p:ph sz="half" idx="1"/>
          </p:nvPr>
        </p:nvSpPr>
        <p:spPr>
          <a:xfrm>
            <a:off x="685800" y="2286000"/>
            <a:ext cx="3810000" cy="4267200"/>
          </a:xfrm>
        </p:spPr>
        <p:txBody>
          <a:bodyPr/>
          <a:lstStyle/>
          <a:p>
            <a:pPr marL="36576" indent="0" algn="l" eaLnBrk="1" hangingPunct="1">
              <a:lnSpc>
                <a:spcPct val="90000"/>
              </a:lnSpc>
              <a:buNone/>
              <a:defRPr/>
            </a:pPr>
            <a:r>
              <a:rPr lang="en-US" dirty="0" smtClean="0">
                <a:ea typeface="+mn-ea"/>
                <a:cs typeface="+mn-cs"/>
              </a:rPr>
              <a:t>Palpitations or rapid heart rate</a:t>
            </a:r>
          </a:p>
          <a:p>
            <a:pPr marL="36576" indent="0" algn="l" eaLnBrk="1" hangingPunct="1">
              <a:lnSpc>
                <a:spcPct val="90000"/>
              </a:lnSpc>
              <a:buNone/>
              <a:defRPr/>
            </a:pPr>
            <a:r>
              <a:rPr lang="en-US" dirty="0" smtClean="0">
                <a:ea typeface="+mn-ea"/>
                <a:cs typeface="+mn-cs"/>
              </a:rPr>
              <a:t>Sweating</a:t>
            </a:r>
          </a:p>
          <a:p>
            <a:pPr marL="36576" indent="0" algn="l" eaLnBrk="1" hangingPunct="1">
              <a:lnSpc>
                <a:spcPct val="90000"/>
              </a:lnSpc>
              <a:buNone/>
              <a:defRPr/>
            </a:pPr>
            <a:r>
              <a:rPr lang="en-US" dirty="0" smtClean="0">
                <a:ea typeface="+mn-ea"/>
                <a:cs typeface="+mn-cs"/>
              </a:rPr>
              <a:t>Trembling or shaking</a:t>
            </a:r>
          </a:p>
          <a:p>
            <a:pPr marL="36576" indent="0" algn="l" eaLnBrk="1" hangingPunct="1">
              <a:lnSpc>
                <a:spcPct val="90000"/>
              </a:lnSpc>
              <a:buNone/>
              <a:defRPr/>
            </a:pPr>
            <a:r>
              <a:rPr lang="en-US" dirty="0" smtClean="0">
                <a:ea typeface="+mn-ea"/>
                <a:cs typeface="+mn-cs"/>
              </a:rPr>
              <a:t>Shortness of breath </a:t>
            </a:r>
          </a:p>
          <a:p>
            <a:pPr marL="36576" indent="0" algn="l" eaLnBrk="1" hangingPunct="1">
              <a:lnSpc>
                <a:spcPct val="90000"/>
              </a:lnSpc>
              <a:buNone/>
              <a:defRPr/>
            </a:pPr>
            <a:r>
              <a:rPr lang="en-US" dirty="0" smtClean="0">
                <a:ea typeface="+mn-ea"/>
                <a:cs typeface="+mn-cs"/>
              </a:rPr>
              <a:t>Feeling of choking</a:t>
            </a:r>
          </a:p>
          <a:p>
            <a:pPr marL="36576" indent="0" algn="l" eaLnBrk="1" hangingPunct="1">
              <a:lnSpc>
                <a:spcPct val="90000"/>
              </a:lnSpc>
              <a:buNone/>
              <a:defRPr/>
            </a:pPr>
            <a:r>
              <a:rPr lang="en-US" dirty="0" smtClean="0">
                <a:ea typeface="+mn-ea"/>
                <a:cs typeface="+mn-cs"/>
              </a:rPr>
              <a:t>Chest pain or discomfort</a:t>
            </a:r>
          </a:p>
          <a:p>
            <a:pPr marL="36576" indent="0" algn="l" eaLnBrk="1" hangingPunct="1">
              <a:lnSpc>
                <a:spcPct val="90000"/>
              </a:lnSpc>
              <a:buNone/>
              <a:defRPr/>
            </a:pPr>
            <a:r>
              <a:rPr lang="en-US" dirty="0">
                <a:ea typeface="+mn-ea"/>
                <a:cs typeface="+mn-cs"/>
              </a:rPr>
              <a:t>Nausea</a:t>
            </a:r>
          </a:p>
          <a:p>
            <a:pPr marL="0" indent="0" algn="l" eaLnBrk="1" hangingPunct="1">
              <a:lnSpc>
                <a:spcPct val="90000"/>
              </a:lnSpc>
              <a:buNone/>
              <a:defRPr/>
            </a:pPr>
            <a:endParaRPr lang="en-US" dirty="0" smtClean="0">
              <a:ea typeface="+mn-ea"/>
              <a:cs typeface="+mn-cs"/>
            </a:endParaRPr>
          </a:p>
        </p:txBody>
      </p:sp>
      <p:sp>
        <p:nvSpPr>
          <p:cNvPr id="26628" name="Rectangle 4"/>
          <p:cNvSpPr>
            <a:spLocks noGrp="1" noChangeArrowheads="1"/>
          </p:cNvSpPr>
          <p:nvPr>
            <p:ph sz="half" idx="2"/>
          </p:nvPr>
        </p:nvSpPr>
        <p:spPr>
          <a:xfrm>
            <a:off x="4648200" y="2286000"/>
            <a:ext cx="3810000" cy="4343400"/>
          </a:xfrm>
        </p:spPr>
        <p:txBody>
          <a:bodyPr/>
          <a:lstStyle/>
          <a:p>
            <a:pPr marL="36576" indent="0" algn="l" eaLnBrk="1" hangingPunct="1">
              <a:lnSpc>
                <a:spcPct val="90000"/>
              </a:lnSpc>
              <a:buNone/>
              <a:defRPr/>
            </a:pPr>
            <a:r>
              <a:rPr lang="en-US" dirty="0" smtClean="0">
                <a:ea typeface="ＭＳ Ｐゴシック" pitchFamily="-84" charset="-128"/>
              </a:rPr>
              <a:t>Chills or heat sensations</a:t>
            </a:r>
          </a:p>
          <a:p>
            <a:pPr marL="36576" indent="0" algn="l" eaLnBrk="1" hangingPunct="1">
              <a:lnSpc>
                <a:spcPct val="90000"/>
              </a:lnSpc>
              <a:buNone/>
              <a:defRPr/>
            </a:pPr>
            <a:r>
              <a:rPr lang="en-US" dirty="0" err="1" smtClean="0">
                <a:ea typeface="ＭＳ Ｐゴシック" pitchFamily="-84" charset="-128"/>
              </a:rPr>
              <a:t>Paresthesias</a:t>
            </a:r>
            <a:endParaRPr lang="en-US" dirty="0" smtClean="0">
              <a:ea typeface="ＭＳ Ｐゴシック" pitchFamily="-84" charset="-128"/>
            </a:endParaRPr>
          </a:p>
          <a:p>
            <a:pPr marL="36576" indent="0" algn="l" eaLnBrk="1" hangingPunct="1">
              <a:lnSpc>
                <a:spcPct val="90000"/>
              </a:lnSpc>
              <a:buNone/>
              <a:defRPr/>
            </a:pPr>
            <a:r>
              <a:rPr lang="en-US" dirty="0" smtClean="0">
                <a:ea typeface="ＭＳ Ｐゴシック" pitchFamily="-84" charset="-128"/>
              </a:rPr>
              <a:t>Feeling dizzy or </a:t>
            </a:r>
            <a:r>
              <a:rPr lang="en-US" dirty="0" smtClean="0">
                <a:solidFill>
                  <a:srgbClr val="FFFF00"/>
                </a:solidFill>
                <a:ea typeface="ＭＳ Ｐゴシック" pitchFamily="-84" charset="-128"/>
              </a:rPr>
              <a:t>faint</a:t>
            </a:r>
          </a:p>
          <a:p>
            <a:pPr marL="36576" indent="0" algn="l" eaLnBrk="1" hangingPunct="1">
              <a:lnSpc>
                <a:spcPct val="90000"/>
              </a:lnSpc>
              <a:buNone/>
              <a:defRPr/>
            </a:pPr>
            <a:r>
              <a:rPr lang="en-US" dirty="0" err="1" smtClean="0">
                <a:ea typeface="ＭＳ Ｐゴシック" pitchFamily="-84" charset="-128"/>
              </a:rPr>
              <a:t>Derealization</a:t>
            </a:r>
            <a:r>
              <a:rPr lang="en-US" dirty="0" smtClean="0">
                <a:ea typeface="ＭＳ Ｐゴシック" pitchFamily="-84" charset="-128"/>
              </a:rPr>
              <a:t> or depersonalization</a:t>
            </a:r>
          </a:p>
          <a:p>
            <a:pPr marL="36576" indent="0" algn="l" eaLnBrk="1" hangingPunct="1">
              <a:lnSpc>
                <a:spcPct val="90000"/>
              </a:lnSpc>
              <a:buNone/>
              <a:defRPr/>
            </a:pPr>
            <a:r>
              <a:rPr lang="en-US" dirty="0" smtClean="0">
                <a:ea typeface="ＭＳ Ｐゴシック" pitchFamily="-84" charset="-128"/>
              </a:rPr>
              <a:t>Fear of losing control or going crazy</a:t>
            </a:r>
          </a:p>
          <a:p>
            <a:pPr marL="36576" indent="0" algn="l" eaLnBrk="1" hangingPunct="1">
              <a:lnSpc>
                <a:spcPct val="90000"/>
              </a:lnSpc>
              <a:buNone/>
              <a:defRPr/>
            </a:pPr>
            <a:r>
              <a:rPr lang="en-US" dirty="0" smtClean="0">
                <a:solidFill>
                  <a:srgbClr val="FFFF00"/>
                </a:solidFill>
                <a:ea typeface="ＭＳ Ｐゴシック" pitchFamily="-84" charset="-128"/>
              </a:rPr>
              <a:t>Fear of dying</a:t>
            </a:r>
          </a:p>
        </p:txBody>
      </p:sp>
      <p:sp>
        <p:nvSpPr>
          <p:cNvPr id="29701" name="Text Box 5"/>
          <p:cNvSpPr txBox="1">
            <a:spLocks noChangeArrowheads="1"/>
          </p:cNvSpPr>
          <p:nvPr/>
        </p:nvSpPr>
        <p:spPr bwMode="auto">
          <a:xfrm>
            <a:off x="930275" y="1295400"/>
            <a:ext cx="7502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l" rtl="0" fontAlgn="base">
              <a:spcBef>
                <a:spcPct val="0"/>
              </a:spcBef>
              <a:spcAft>
                <a:spcPct val="0"/>
              </a:spcAft>
            </a:pPr>
            <a:r>
              <a:rPr lang="en-US" sz="2400" dirty="0" smtClean="0">
                <a:solidFill>
                  <a:srgbClr val="FFFFFF"/>
                </a:solidFill>
                <a:latin typeface="Times New Roman" pitchFamily="18" charset="0"/>
              </a:rPr>
              <a:t>A discrete period of intense fear in which </a:t>
            </a:r>
            <a:r>
              <a:rPr lang="en-US" sz="2400" dirty="0" smtClean="0">
                <a:solidFill>
                  <a:srgbClr val="FFFF00"/>
                </a:solidFill>
                <a:latin typeface="Times New Roman" pitchFamily="18" charset="0"/>
              </a:rPr>
              <a:t>4 </a:t>
            </a:r>
            <a:r>
              <a:rPr lang="en-US" sz="2400" dirty="0" smtClean="0">
                <a:solidFill>
                  <a:srgbClr val="FFFFFF"/>
                </a:solidFill>
                <a:latin typeface="Times New Roman" pitchFamily="18" charset="0"/>
              </a:rPr>
              <a:t>of the following </a:t>
            </a:r>
          </a:p>
          <a:p>
            <a:pPr algn="l" rtl="0" fontAlgn="base">
              <a:spcBef>
                <a:spcPct val="0"/>
              </a:spcBef>
              <a:spcAft>
                <a:spcPct val="0"/>
              </a:spcAft>
            </a:pPr>
            <a:r>
              <a:rPr lang="en-US" sz="2400" dirty="0" smtClean="0">
                <a:solidFill>
                  <a:srgbClr val="FFFFFF"/>
                </a:solidFill>
                <a:latin typeface="Times New Roman" pitchFamily="18" charset="0"/>
              </a:rPr>
              <a:t>Symptoms abruptly develop and </a:t>
            </a:r>
            <a:r>
              <a:rPr lang="en-US" sz="2400" dirty="0" smtClean="0">
                <a:solidFill>
                  <a:srgbClr val="FFFF00"/>
                </a:solidFill>
                <a:latin typeface="Times New Roman" pitchFamily="18" charset="0"/>
              </a:rPr>
              <a:t>peak within 10 minutes</a:t>
            </a:r>
            <a:r>
              <a:rPr lang="en-US" sz="2400" dirty="0" smtClean="0">
                <a:solidFill>
                  <a:srgbClr val="FFFFFF"/>
                </a:solidFill>
                <a:latin typeface="Times New Roman" pitchFamily="18" charset="0"/>
              </a:rPr>
              <a:t>:</a:t>
            </a:r>
          </a:p>
        </p:txBody>
      </p:sp>
    </p:spTree>
    <p:extLst>
      <p:ext uri="{BB962C8B-B14F-4D97-AF65-F5344CB8AC3E}">
        <p14:creationId xmlns:p14="http://schemas.microsoft.com/office/powerpoint/2010/main" val="309225751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ea typeface="ＭＳ Ｐゴシック" pitchFamily="-84" charset="-128"/>
              </a:rPr>
              <a:t>Panic disorder epidemiology</a:t>
            </a:r>
          </a:p>
        </p:txBody>
      </p:sp>
      <p:sp>
        <p:nvSpPr>
          <p:cNvPr id="29699" name="Rectangle 3"/>
          <p:cNvSpPr>
            <a:spLocks noGrp="1" noChangeArrowheads="1"/>
          </p:cNvSpPr>
          <p:nvPr>
            <p:ph idx="1"/>
          </p:nvPr>
        </p:nvSpPr>
        <p:spPr/>
        <p:txBody>
          <a:bodyPr/>
          <a:lstStyle/>
          <a:p>
            <a:pPr marL="36576" indent="0" algn="l" eaLnBrk="1" hangingPunct="1">
              <a:buNone/>
              <a:defRPr/>
            </a:pPr>
            <a:r>
              <a:rPr lang="en-US" dirty="0" smtClean="0">
                <a:ea typeface="ＭＳ Ｐゴシック" pitchFamily="-84" charset="-128"/>
              </a:rPr>
              <a:t>2-3% of general population; 5-10% of primary care patients ---Onset in teens or early 20</a:t>
            </a:r>
            <a:r>
              <a:rPr lang="ja-JP" altLang="en-US" dirty="0" smtClean="0">
                <a:ea typeface="ＭＳ Ｐゴシック" pitchFamily="-84" charset="-128"/>
              </a:rPr>
              <a:t>’</a:t>
            </a:r>
            <a:r>
              <a:rPr lang="en-US" altLang="ja-JP" dirty="0" smtClean="0">
                <a:ea typeface="ＭＳ Ｐゴシック" pitchFamily="-84" charset="-128"/>
              </a:rPr>
              <a:t>s 	</a:t>
            </a:r>
          </a:p>
          <a:p>
            <a:pPr marL="36576" indent="0" algn="l" eaLnBrk="1" hangingPunct="1">
              <a:buNone/>
              <a:defRPr/>
            </a:pPr>
            <a:r>
              <a:rPr lang="en-US" dirty="0" err="1" smtClean="0">
                <a:ea typeface="ＭＳ Ｐゴシック" pitchFamily="-84" charset="-128"/>
              </a:rPr>
              <a:t>Female:male</a:t>
            </a:r>
            <a:r>
              <a:rPr lang="en-US" dirty="0" smtClean="0">
                <a:ea typeface="ＭＳ Ｐゴシック" pitchFamily="-84" charset="-128"/>
              </a:rPr>
              <a:t> 2-3:1</a:t>
            </a:r>
          </a:p>
          <a:p>
            <a:pPr marL="36576" indent="0" algn="l" eaLnBrk="1" hangingPunct="1">
              <a:buNone/>
              <a:defRPr/>
            </a:pPr>
            <a:endParaRPr lang="en-US" dirty="0" smtClean="0">
              <a:ea typeface="ＭＳ Ｐゴシック" pitchFamily="-84" charset="-128"/>
            </a:endParaRPr>
          </a:p>
        </p:txBody>
      </p:sp>
      <p:pic>
        <p:nvPicPr>
          <p:cNvPr id="3072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114800"/>
            <a:ext cx="38100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197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a:t>General considerations for anxiety disorders</a:t>
            </a:r>
            <a:endParaRPr lang="fa-IR" sz="3200" dirty="0"/>
          </a:p>
        </p:txBody>
      </p:sp>
      <p:sp>
        <p:nvSpPr>
          <p:cNvPr id="2" name="Content Placeholder 1"/>
          <p:cNvSpPr>
            <a:spLocks noGrp="1"/>
          </p:cNvSpPr>
          <p:nvPr>
            <p:ph idx="1"/>
          </p:nvPr>
        </p:nvSpPr>
        <p:spPr>
          <a:xfrm>
            <a:off x="457200" y="1556792"/>
            <a:ext cx="8075240" cy="4569371"/>
          </a:xfrm>
        </p:spPr>
        <p:txBody>
          <a:bodyPr/>
          <a:lstStyle/>
          <a:p>
            <a:pPr marL="36576" indent="0" algn="l">
              <a:buNone/>
            </a:pPr>
            <a:r>
              <a:rPr lang="en-US" dirty="0"/>
              <a:t>Often have an </a:t>
            </a:r>
            <a:r>
              <a:rPr lang="en-US" dirty="0">
                <a:solidFill>
                  <a:srgbClr val="FFFF00"/>
                </a:solidFill>
              </a:rPr>
              <a:t>early onset- </a:t>
            </a:r>
            <a:r>
              <a:rPr lang="en-US" dirty="0"/>
              <a:t>teens or early twenties</a:t>
            </a:r>
          </a:p>
          <a:p>
            <a:pPr marL="36576" indent="0" algn="l">
              <a:buNone/>
            </a:pPr>
            <a:r>
              <a:rPr lang="en-US" dirty="0"/>
              <a:t>Show 2:1 </a:t>
            </a:r>
            <a:r>
              <a:rPr lang="en-US" dirty="0">
                <a:solidFill>
                  <a:srgbClr val="FFFF00"/>
                </a:solidFill>
              </a:rPr>
              <a:t>female</a:t>
            </a:r>
            <a:r>
              <a:rPr lang="en-US" dirty="0"/>
              <a:t> predominance</a:t>
            </a:r>
          </a:p>
          <a:p>
            <a:pPr marL="36576" indent="0" algn="l">
              <a:buNone/>
            </a:pPr>
            <a:r>
              <a:rPr lang="en-US" dirty="0"/>
              <a:t>Have a </a:t>
            </a:r>
            <a:r>
              <a:rPr lang="en-US" dirty="0">
                <a:solidFill>
                  <a:srgbClr val="FFFF00"/>
                </a:solidFill>
              </a:rPr>
              <a:t>waxing and waning</a:t>
            </a:r>
            <a:r>
              <a:rPr lang="en-US" dirty="0"/>
              <a:t> course </a:t>
            </a:r>
            <a:r>
              <a:rPr lang="en-US" dirty="0" smtClean="0"/>
              <a:t>over lifetime</a:t>
            </a:r>
            <a:endParaRPr lang="en-US" dirty="0"/>
          </a:p>
          <a:p>
            <a:pPr marL="36576" indent="0" algn="l">
              <a:buNone/>
            </a:pPr>
            <a:r>
              <a:rPr lang="en-US" dirty="0"/>
              <a:t>Similar to major depression and chronic diseases such as diabetes in </a:t>
            </a:r>
            <a:r>
              <a:rPr lang="en-US" dirty="0">
                <a:solidFill>
                  <a:srgbClr val="FFFF00"/>
                </a:solidFill>
              </a:rPr>
              <a:t>functional impairment</a:t>
            </a:r>
            <a:r>
              <a:rPr lang="en-US" dirty="0"/>
              <a:t> and </a:t>
            </a:r>
            <a:r>
              <a:rPr lang="en-US" dirty="0">
                <a:solidFill>
                  <a:srgbClr val="FFFF00"/>
                </a:solidFill>
              </a:rPr>
              <a:t>decreased quality of life</a:t>
            </a:r>
          </a:p>
          <a:p>
            <a:pPr marL="36576" indent="0" algn="l">
              <a:buNone/>
            </a:pPr>
            <a:endParaRPr lang="en-US" dirty="0"/>
          </a:p>
          <a:p>
            <a:pPr marL="36576" indent="0" algn="l">
              <a:buNone/>
            </a:pPr>
            <a:endParaRPr lang="fa-IR" dirty="0"/>
          </a:p>
        </p:txBody>
      </p:sp>
    </p:spTree>
    <p:extLst>
      <p:ext uri="{BB962C8B-B14F-4D97-AF65-F5344CB8AC3E}">
        <p14:creationId xmlns:p14="http://schemas.microsoft.com/office/powerpoint/2010/main" val="1497517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84" charset="-128"/>
              </a:rPr>
              <a:t>Things to keep in mind</a:t>
            </a:r>
          </a:p>
        </p:txBody>
      </p:sp>
      <p:sp>
        <p:nvSpPr>
          <p:cNvPr id="3" name="Content Placeholder 2"/>
          <p:cNvSpPr>
            <a:spLocks noGrp="1"/>
          </p:cNvSpPr>
          <p:nvPr>
            <p:ph sz="half" idx="1"/>
          </p:nvPr>
        </p:nvSpPr>
        <p:spPr>
          <a:xfrm>
            <a:off x="457200" y="2133600"/>
            <a:ext cx="4038600" cy="3992563"/>
          </a:xfrm>
        </p:spPr>
        <p:txBody>
          <a:bodyPr/>
          <a:lstStyle/>
          <a:p>
            <a:pPr marL="36576" indent="0" algn="l">
              <a:buNone/>
            </a:pPr>
            <a:r>
              <a:rPr lang="en-US" dirty="0" smtClean="0"/>
              <a:t>A panic attack ≠ panic disorder</a:t>
            </a:r>
          </a:p>
          <a:p>
            <a:pPr marL="36576" indent="0" algn="l">
              <a:buNone/>
            </a:pPr>
            <a:r>
              <a:rPr lang="en-US" dirty="0" smtClean="0"/>
              <a:t>Panic disorder often has a waxing and waning course</a:t>
            </a:r>
          </a:p>
        </p:txBody>
      </p:sp>
      <p:pic>
        <p:nvPicPr>
          <p:cNvPr id="31748"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133600"/>
            <a:ext cx="2840038" cy="2662238"/>
          </a:xfrm>
        </p:spPr>
      </p:pic>
    </p:spTree>
    <p:extLst>
      <p:ext uri="{BB962C8B-B14F-4D97-AF65-F5344CB8AC3E}">
        <p14:creationId xmlns:p14="http://schemas.microsoft.com/office/powerpoint/2010/main" val="2927279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Panic Disorder Comorbidity</a:t>
            </a:r>
            <a:endParaRPr lang="en-US" dirty="0">
              <a:ea typeface="ＭＳ Ｐゴシック" charset="0"/>
            </a:endParaRPr>
          </a:p>
        </p:txBody>
      </p:sp>
      <p:sp>
        <p:nvSpPr>
          <p:cNvPr id="3" name="Content Placeholder 2"/>
          <p:cNvSpPr>
            <a:spLocks noGrp="1"/>
          </p:cNvSpPr>
          <p:nvPr>
            <p:ph idx="1"/>
          </p:nvPr>
        </p:nvSpPr>
        <p:spPr/>
        <p:txBody>
          <a:bodyPr/>
          <a:lstStyle/>
          <a:p>
            <a:pPr marL="36576" indent="0" algn="l">
              <a:buNone/>
              <a:defRPr/>
            </a:pPr>
            <a:r>
              <a:rPr lang="en-US" dirty="0" smtClean="0">
                <a:solidFill>
                  <a:srgbClr val="FFFF00"/>
                </a:solidFill>
                <a:ea typeface="ＭＳ Ｐゴシック" charset="0"/>
              </a:rPr>
              <a:t>50-60% </a:t>
            </a:r>
            <a:r>
              <a:rPr lang="en-US" dirty="0" smtClean="0">
                <a:ea typeface="ＭＳ Ｐゴシック" charset="0"/>
              </a:rPr>
              <a:t>have lifetime </a:t>
            </a:r>
            <a:r>
              <a:rPr lang="en-US" dirty="0" smtClean="0">
                <a:solidFill>
                  <a:srgbClr val="FFFF00"/>
                </a:solidFill>
                <a:ea typeface="ＭＳ Ｐゴシック" charset="0"/>
              </a:rPr>
              <a:t>major depression</a:t>
            </a:r>
          </a:p>
          <a:p>
            <a:pPr marL="36576" indent="0" algn="l">
              <a:buNone/>
              <a:defRPr/>
            </a:pPr>
            <a:endParaRPr lang="en-US" dirty="0">
              <a:solidFill>
                <a:srgbClr val="FFFF00"/>
              </a:solidFill>
              <a:ea typeface="ＭＳ Ｐゴシック" charset="0"/>
            </a:endParaRPr>
          </a:p>
          <a:p>
            <a:pPr marL="36576" indent="0" algn="l">
              <a:buNone/>
              <a:defRPr/>
            </a:pPr>
            <a:endParaRPr lang="en-US" dirty="0" smtClean="0">
              <a:solidFill>
                <a:srgbClr val="FFFF00"/>
              </a:solidFill>
              <a:ea typeface="ＭＳ Ｐゴシック" charset="0"/>
            </a:endParaRPr>
          </a:p>
          <a:p>
            <a:pPr marL="448056" lvl="1" indent="0" algn="l">
              <a:buNone/>
              <a:defRPr/>
            </a:pPr>
            <a:r>
              <a:rPr lang="en-US" dirty="0" smtClean="0">
                <a:solidFill>
                  <a:srgbClr val="FFFF00"/>
                </a:solidFill>
                <a:ea typeface="ＭＳ Ｐゴシック" charset="0"/>
              </a:rPr>
              <a:t>One third </a:t>
            </a:r>
            <a:r>
              <a:rPr lang="en-US" dirty="0" smtClean="0">
                <a:ea typeface="ＭＳ Ｐゴシック" charset="0"/>
              </a:rPr>
              <a:t>have </a:t>
            </a:r>
            <a:r>
              <a:rPr lang="en-US" dirty="0" smtClean="0">
                <a:solidFill>
                  <a:srgbClr val="FFFF00"/>
                </a:solidFill>
                <a:ea typeface="ＭＳ Ｐゴシック" charset="0"/>
              </a:rPr>
              <a:t>current depression</a:t>
            </a:r>
          </a:p>
          <a:p>
            <a:pPr marL="448056" lvl="1" indent="0" algn="l">
              <a:buNone/>
              <a:defRPr/>
            </a:pPr>
            <a:endParaRPr lang="en-US" dirty="0">
              <a:solidFill>
                <a:srgbClr val="FFFF00"/>
              </a:solidFill>
              <a:ea typeface="ＭＳ Ｐゴシック" charset="0"/>
            </a:endParaRPr>
          </a:p>
          <a:p>
            <a:pPr marL="448056" lvl="1" indent="0" algn="l">
              <a:buNone/>
              <a:defRPr/>
            </a:pPr>
            <a:endParaRPr lang="en-US" dirty="0" smtClean="0">
              <a:solidFill>
                <a:srgbClr val="FFFF00"/>
              </a:solidFill>
              <a:ea typeface="ＭＳ Ｐゴシック" charset="0"/>
            </a:endParaRPr>
          </a:p>
          <a:p>
            <a:pPr marL="36576" indent="0" algn="l">
              <a:buNone/>
              <a:defRPr/>
            </a:pPr>
            <a:r>
              <a:rPr lang="en-US" dirty="0" smtClean="0">
                <a:solidFill>
                  <a:srgbClr val="FFFF00"/>
                </a:solidFill>
                <a:ea typeface="ＭＳ Ｐゴシック" charset="0"/>
              </a:rPr>
              <a:t>20-25% </a:t>
            </a:r>
            <a:r>
              <a:rPr lang="en-US" dirty="0" smtClean="0">
                <a:ea typeface="ＭＳ Ｐゴシック" charset="0"/>
              </a:rPr>
              <a:t>have history </a:t>
            </a:r>
            <a:r>
              <a:rPr lang="en-US" dirty="0" smtClean="0">
                <a:solidFill>
                  <a:srgbClr val="FFFF00"/>
                </a:solidFill>
                <a:ea typeface="ＭＳ Ｐゴシック" charset="0"/>
              </a:rPr>
              <a:t>substance</a:t>
            </a:r>
            <a:r>
              <a:rPr lang="en-US" dirty="0" smtClean="0">
                <a:ea typeface="ＭＳ Ｐゴシック" charset="0"/>
              </a:rPr>
              <a:t> dependence</a:t>
            </a:r>
            <a:endParaRPr lang="en-US" dirty="0">
              <a:ea typeface="ＭＳ Ｐゴシック" charset="0"/>
            </a:endParaRPr>
          </a:p>
        </p:txBody>
      </p:sp>
    </p:spTree>
    <p:extLst>
      <p:ext uri="{BB962C8B-B14F-4D97-AF65-F5344CB8AC3E}">
        <p14:creationId xmlns:p14="http://schemas.microsoft.com/office/powerpoint/2010/main" val="6307804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Panic Disorder Etiology</a:t>
            </a:r>
            <a:endParaRPr lang="en-US" dirty="0">
              <a:ea typeface="ＭＳ Ｐゴシック" charset="0"/>
            </a:endParaRPr>
          </a:p>
        </p:txBody>
      </p:sp>
      <p:sp>
        <p:nvSpPr>
          <p:cNvPr id="3" name="Content Placeholder 2"/>
          <p:cNvSpPr>
            <a:spLocks noGrp="1"/>
          </p:cNvSpPr>
          <p:nvPr>
            <p:ph sz="half" idx="1"/>
          </p:nvPr>
        </p:nvSpPr>
        <p:spPr/>
        <p:txBody>
          <a:bodyPr/>
          <a:lstStyle/>
          <a:p>
            <a:pPr marL="36576" indent="0" algn="l">
              <a:buNone/>
              <a:defRPr/>
            </a:pPr>
            <a:r>
              <a:rPr lang="en-US" dirty="0" smtClean="0">
                <a:ea typeface="ＭＳ Ｐゴシック" charset="0"/>
              </a:rPr>
              <a:t>Drug/Alcohol</a:t>
            </a:r>
          </a:p>
          <a:p>
            <a:pPr marL="36576" indent="0" algn="l">
              <a:buNone/>
              <a:defRPr/>
            </a:pPr>
            <a:r>
              <a:rPr lang="en-US" dirty="0" smtClean="0">
                <a:ea typeface="ＭＳ Ｐゴシック" charset="0"/>
              </a:rPr>
              <a:t>Genetics</a:t>
            </a:r>
          </a:p>
          <a:p>
            <a:pPr marL="36576" indent="0" algn="l">
              <a:buNone/>
              <a:defRPr/>
            </a:pPr>
            <a:r>
              <a:rPr lang="en-US" dirty="0" smtClean="0">
                <a:ea typeface="ＭＳ Ｐゴシック" charset="0"/>
              </a:rPr>
              <a:t>Social learning</a:t>
            </a:r>
          </a:p>
          <a:p>
            <a:pPr marL="36576" indent="0" algn="l">
              <a:buNone/>
              <a:defRPr/>
            </a:pPr>
            <a:r>
              <a:rPr lang="en-US" dirty="0" smtClean="0">
                <a:ea typeface="ＭＳ Ｐゴシック" charset="0"/>
              </a:rPr>
              <a:t>Cognitive theories</a:t>
            </a:r>
          </a:p>
          <a:p>
            <a:pPr marL="36576" indent="0" algn="l">
              <a:buNone/>
              <a:defRPr/>
            </a:pPr>
            <a:r>
              <a:rPr lang="en-US" dirty="0" smtClean="0">
                <a:ea typeface="ＭＳ Ｐゴシック" charset="0"/>
              </a:rPr>
              <a:t>Neurobiology/</a:t>
            </a:r>
            <a:r>
              <a:rPr lang="en-US" dirty="0" err="1" smtClean="0">
                <a:ea typeface="ＭＳ Ｐゴシック" charset="0"/>
              </a:rPr>
              <a:t>condi-tioned</a:t>
            </a:r>
            <a:r>
              <a:rPr lang="en-US" dirty="0" smtClean="0">
                <a:ea typeface="ＭＳ Ｐゴシック" charset="0"/>
              </a:rPr>
              <a:t> fear</a:t>
            </a:r>
          </a:p>
          <a:p>
            <a:pPr marL="36576" indent="0" algn="l">
              <a:buNone/>
              <a:defRPr/>
            </a:pPr>
            <a:r>
              <a:rPr lang="en-US" dirty="0" smtClean="0">
                <a:ea typeface="ＭＳ Ｐゴシック" charset="0"/>
              </a:rPr>
              <a:t>Psychosocial </a:t>
            </a:r>
            <a:r>
              <a:rPr lang="en-US" dirty="0" err="1" smtClean="0">
                <a:ea typeface="ＭＳ Ｐゴシック" charset="0"/>
              </a:rPr>
              <a:t>stessors</a:t>
            </a:r>
            <a:endParaRPr lang="en-US" dirty="0" smtClean="0">
              <a:ea typeface="ＭＳ Ｐゴシック" charset="0"/>
            </a:endParaRPr>
          </a:p>
          <a:p>
            <a:pPr marL="448056" lvl="1" indent="0" algn="l">
              <a:buNone/>
              <a:defRPr/>
            </a:pPr>
            <a:r>
              <a:rPr lang="en-US" dirty="0" smtClean="0">
                <a:ea typeface="ＭＳ Ｐゴシック" charset="0"/>
              </a:rPr>
              <a:t>Prior separation anxiety</a:t>
            </a:r>
            <a:endParaRPr lang="en-US" dirty="0">
              <a:ea typeface="ＭＳ Ｐゴシック" charset="0"/>
            </a:endParaRPr>
          </a:p>
        </p:txBody>
      </p:sp>
      <p:pic>
        <p:nvPicPr>
          <p:cNvPr id="33796" name="Content Placeholder 4" descr="snowbal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714500"/>
            <a:ext cx="27432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888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ea typeface="ＭＳ Ｐゴシック" pitchFamily="-84" charset="-128"/>
              </a:rPr>
              <a:t>Treatment</a:t>
            </a:r>
          </a:p>
        </p:txBody>
      </p:sp>
      <p:sp>
        <p:nvSpPr>
          <p:cNvPr id="32771" name="Rectangle 3"/>
          <p:cNvSpPr>
            <a:spLocks noGrp="1" noChangeArrowheads="1"/>
          </p:cNvSpPr>
          <p:nvPr>
            <p:ph idx="1"/>
          </p:nvPr>
        </p:nvSpPr>
        <p:spPr/>
        <p:txBody>
          <a:bodyPr/>
          <a:lstStyle/>
          <a:p>
            <a:pPr marL="36576" indent="0" algn="l" eaLnBrk="1" hangingPunct="1">
              <a:buNone/>
              <a:defRPr/>
            </a:pPr>
            <a:r>
              <a:rPr lang="en-US" dirty="0" smtClean="0">
                <a:ea typeface="ＭＳ Ｐゴシック" pitchFamily="-84" charset="-128"/>
              </a:rPr>
              <a:t>See 70% or better treatment response</a:t>
            </a:r>
          </a:p>
          <a:p>
            <a:pPr marL="36576" indent="0" algn="l" eaLnBrk="1" hangingPunct="1">
              <a:buNone/>
              <a:defRPr/>
            </a:pPr>
            <a:r>
              <a:rPr lang="en-US" dirty="0" smtClean="0">
                <a:solidFill>
                  <a:srgbClr val="FFFF00"/>
                </a:solidFill>
                <a:ea typeface="ＭＳ Ｐゴシック" pitchFamily="-84" charset="-128"/>
              </a:rPr>
              <a:t>Education</a:t>
            </a:r>
            <a:r>
              <a:rPr lang="en-US" dirty="0" smtClean="0">
                <a:ea typeface="ＭＳ Ｐゴシック" pitchFamily="-84" charset="-128"/>
              </a:rPr>
              <a:t>, </a:t>
            </a:r>
            <a:r>
              <a:rPr lang="en-US" dirty="0" smtClean="0">
                <a:solidFill>
                  <a:srgbClr val="FFFF00"/>
                </a:solidFill>
                <a:ea typeface="ＭＳ Ｐゴシック" pitchFamily="-84" charset="-128"/>
              </a:rPr>
              <a:t>reassurance</a:t>
            </a:r>
            <a:r>
              <a:rPr lang="en-US" dirty="0" smtClean="0">
                <a:ea typeface="ＭＳ Ｐゴシック" pitchFamily="-84" charset="-128"/>
              </a:rPr>
              <a:t>, </a:t>
            </a:r>
          </a:p>
          <a:p>
            <a:pPr marL="36576" indent="0" algn="l" eaLnBrk="1" hangingPunct="1">
              <a:buNone/>
              <a:defRPr/>
            </a:pPr>
            <a:r>
              <a:rPr lang="en-US" dirty="0" smtClean="0">
                <a:ea typeface="ＭＳ Ｐゴシック" pitchFamily="-84" charset="-128"/>
              </a:rPr>
              <a:t>elimination of </a:t>
            </a:r>
            <a:r>
              <a:rPr lang="en-US" dirty="0" smtClean="0">
                <a:solidFill>
                  <a:srgbClr val="FFFF00"/>
                </a:solidFill>
                <a:ea typeface="ＭＳ Ｐゴシック" pitchFamily="-84" charset="-128"/>
              </a:rPr>
              <a:t>caffeine, alcohol, </a:t>
            </a:r>
            <a:r>
              <a:rPr lang="en-US" dirty="0" smtClean="0">
                <a:ea typeface="ＭＳ Ｐゴシック" pitchFamily="-84" charset="-128"/>
              </a:rPr>
              <a:t>drugs, OTC </a:t>
            </a:r>
            <a:r>
              <a:rPr lang="en-US" dirty="0" smtClean="0">
                <a:solidFill>
                  <a:srgbClr val="FFFF00"/>
                </a:solidFill>
                <a:ea typeface="ＭＳ Ｐゴシック" pitchFamily="-84" charset="-128"/>
              </a:rPr>
              <a:t>stimulants</a:t>
            </a:r>
          </a:p>
          <a:p>
            <a:pPr marL="36576" indent="0" algn="l" eaLnBrk="1" hangingPunct="1">
              <a:buNone/>
              <a:defRPr/>
            </a:pPr>
            <a:r>
              <a:rPr lang="en-US" dirty="0" smtClean="0">
                <a:ea typeface="ＭＳ Ｐゴシック" pitchFamily="-84" charset="-128"/>
              </a:rPr>
              <a:t>Cognitive-behavioral therapy</a:t>
            </a:r>
          </a:p>
          <a:p>
            <a:pPr marL="36576" indent="0" algn="l" eaLnBrk="1" hangingPunct="1">
              <a:buNone/>
              <a:defRPr/>
            </a:pPr>
            <a:r>
              <a:rPr lang="en-US" dirty="0" smtClean="0">
                <a:ea typeface="ＭＳ Ｐゴシック" pitchFamily="-84" charset="-128"/>
              </a:rPr>
              <a:t>Medications – SSRIs, venlafaxine, </a:t>
            </a:r>
            <a:r>
              <a:rPr lang="en-US" dirty="0" err="1" smtClean="0">
                <a:solidFill>
                  <a:srgbClr val="FFFF00"/>
                </a:solidFill>
                <a:ea typeface="ＭＳ Ｐゴシック" pitchFamily="-84" charset="-128"/>
              </a:rPr>
              <a:t>tricyclics</a:t>
            </a:r>
            <a:r>
              <a:rPr lang="en-US" dirty="0" smtClean="0">
                <a:ea typeface="ＭＳ Ｐゴシック" pitchFamily="-84" charset="-128"/>
              </a:rPr>
              <a:t>, MAOIs, benzodiazepines, </a:t>
            </a:r>
            <a:r>
              <a:rPr lang="en-US" dirty="0" smtClean="0">
                <a:solidFill>
                  <a:srgbClr val="FFFF00"/>
                </a:solidFill>
                <a:ea typeface="ＭＳ Ｐゴシック" pitchFamily="-84" charset="-128"/>
              </a:rPr>
              <a:t>valproate</a:t>
            </a:r>
            <a:r>
              <a:rPr lang="en-US" dirty="0" smtClean="0">
                <a:ea typeface="ＭＳ Ｐゴシック" pitchFamily="-84" charset="-128"/>
              </a:rPr>
              <a:t>, gabapentin</a:t>
            </a:r>
          </a:p>
        </p:txBody>
      </p:sp>
    </p:spTree>
    <p:extLst>
      <p:ext uri="{BB962C8B-B14F-4D97-AF65-F5344CB8AC3E}">
        <p14:creationId xmlns:p14="http://schemas.microsoft.com/office/powerpoint/2010/main" val="23600680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84" charset="-128"/>
              </a:rPr>
              <a:t>Agoraphobia</a:t>
            </a:r>
          </a:p>
        </p:txBody>
      </p:sp>
      <p:pic>
        <p:nvPicPr>
          <p:cNvPr id="35843" name="Content Placeholder 3" descr="agoraphobia.jpg"/>
          <p:cNvPicPr>
            <a:picLocks noGrp="1" noChangeAspect="1"/>
          </p:cNvPicPr>
          <p:nvPr>
            <p:ph idx="1"/>
          </p:nvPr>
        </p:nvPicPr>
        <p:blipFill>
          <a:blip r:embed="rId2">
            <a:extLst>
              <a:ext uri="{28A0092B-C50C-407E-A947-70E740481C1C}">
                <a14:useLocalDpi xmlns:a14="http://schemas.microsoft.com/office/drawing/2010/main" val="0"/>
              </a:ext>
            </a:extLst>
          </a:blip>
          <a:srcRect t="31702" b="31702"/>
          <a:stretch>
            <a:fillRect/>
          </a:stretch>
        </p:blipFill>
        <p:spPr>
          <a:xfrm>
            <a:off x="2362200" y="2514600"/>
            <a:ext cx="4460875" cy="2452688"/>
          </a:xfrm>
        </p:spPr>
      </p:pic>
    </p:spTree>
    <p:extLst>
      <p:ext uri="{BB962C8B-B14F-4D97-AF65-F5344CB8AC3E}">
        <p14:creationId xmlns:p14="http://schemas.microsoft.com/office/powerpoint/2010/main" val="3777364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84" charset="-128"/>
              </a:rPr>
              <a:t>Agoraphobia</a:t>
            </a:r>
          </a:p>
        </p:txBody>
      </p:sp>
      <p:sp>
        <p:nvSpPr>
          <p:cNvPr id="3" name="Content Placeholder 2"/>
          <p:cNvSpPr>
            <a:spLocks noGrp="1"/>
          </p:cNvSpPr>
          <p:nvPr>
            <p:ph idx="1"/>
          </p:nvPr>
        </p:nvSpPr>
        <p:spPr/>
        <p:txBody>
          <a:bodyPr/>
          <a:lstStyle/>
          <a:p>
            <a:pPr marL="36576" indent="0" algn="l">
              <a:buNone/>
              <a:defRPr/>
            </a:pPr>
            <a:r>
              <a:rPr lang="en-US" dirty="0" smtClean="0">
                <a:ea typeface="ＭＳ Ｐゴシック" pitchFamily="-84" charset="-128"/>
              </a:rPr>
              <a:t>Marked fear or anxiety for more than </a:t>
            </a:r>
            <a:r>
              <a:rPr lang="en-US" dirty="0" smtClean="0">
                <a:solidFill>
                  <a:srgbClr val="FFFF00"/>
                </a:solidFill>
                <a:ea typeface="ＭＳ Ｐゴシック" pitchFamily="-84" charset="-128"/>
              </a:rPr>
              <a:t>6 months</a:t>
            </a:r>
            <a:r>
              <a:rPr lang="en-US" dirty="0" smtClean="0">
                <a:ea typeface="ＭＳ Ｐゴシック" pitchFamily="-84" charset="-128"/>
              </a:rPr>
              <a:t> about </a:t>
            </a:r>
            <a:r>
              <a:rPr lang="en-US" dirty="0" smtClean="0">
                <a:solidFill>
                  <a:srgbClr val="FFFF00"/>
                </a:solidFill>
                <a:ea typeface="ＭＳ Ｐゴシック" pitchFamily="-84" charset="-128"/>
              </a:rPr>
              <a:t>two or more </a:t>
            </a:r>
            <a:r>
              <a:rPr lang="en-US" dirty="0" smtClean="0">
                <a:ea typeface="ＭＳ Ｐゴシック" pitchFamily="-84" charset="-128"/>
              </a:rPr>
              <a:t>of the following 5 situations:</a:t>
            </a:r>
          </a:p>
          <a:p>
            <a:pPr marL="448056" lvl="1" indent="0" algn="l">
              <a:buNone/>
              <a:defRPr/>
            </a:pPr>
            <a:endParaRPr lang="en-US" dirty="0" smtClean="0">
              <a:ea typeface="ＭＳ Ｐゴシック" pitchFamily="-84" charset="-128"/>
            </a:endParaRPr>
          </a:p>
          <a:p>
            <a:pPr marL="448056" lvl="1" indent="0" algn="l">
              <a:buNone/>
              <a:defRPr/>
            </a:pPr>
            <a:r>
              <a:rPr lang="en-US" dirty="0" smtClean="0">
                <a:ea typeface="ＭＳ Ｐゴシック" pitchFamily="-84" charset="-128"/>
              </a:rPr>
              <a:t>Using public transportation</a:t>
            </a:r>
          </a:p>
          <a:p>
            <a:pPr marL="448056" lvl="1" indent="0" algn="l">
              <a:buNone/>
              <a:defRPr/>
            </a:pPr>
            <a:r>
              <a:rPr lang="en-US" dirty="0" smtClean="0">
                <a:ea typeface="ＭＳ Ｐゴシック" pitchFamily="-84" charset="-128"/>
              </a:rPr>
              <a:t>Being in open spaces</a:t>
            </a:r>
          </a:p>
          <a:p>
            <a:pPr marL="448056" lvl="1" indent="0" algn="l">
              <a:buNone/>
              <a:defRPr/>
            </a:pPr>
            <a:r>
              <a:rPr lang="en-US" dirty="0" smtClean="0">
                <a:ea typeface="ＭＳ Ｐゴシック" pitchFamily="-84" charset="-128"/>
              </a:rPr>
              <a:t>Being in enclosed spaces</a:t>
            </a:r>
          </a:p>
          <a:p>
            <a:pPr marL="448056" lvl="1" indent="0" algn="l">
              <a:buNone/>
              <a:defRPr/>
            </a:pPr>
            <a:r>
              <a:rPr lang="en-US" dirty="0" smtClean="0">
                <a:ea typeface="ＭＳ Ｐゴシック" pitchFamily="-84" charset="-128"/>
              </a:rPr>
              <a:t>Standing in line or being in a crowd</a:t>
            </a:r>
          </a:p>
          <a:p>
            <a:pPr marL="448056" lvl="1" indent="0" algn="l">
              <a:buNone/>
              <a:defRPr/>
            </a:pPr>
            <a:r>
              <a:rPr lang="en-US" dirty="0" smtClean="0">
                <a:ea typeface="ＭＳ Ｐゴシック" pitchFamily="-84" charset="-128"/>
              </a:rPr>
              <a:t>Being outside of the home alone</a:t>
            </a:r>
          </a:p>
        </p:txBody>
      </p:sp>
    </p:spTree>
    <p:extLst>
      <p:ext uri="{BB962C8B-B14F-4D97-AF65-F5344CB8AC3E}">
        <p14:creationId xmlns:p14="http://schemas.microsoft.com/office/powerpoint/2010/main" val="18213850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84" charset="-128"/>
              </a:rPr>
              <a:t>Agoraphobia</a:t>
            </a:r>
          </a:p>
        </p:txBody>
      </p:sp>
      <p:sp>
        <p:nvSpPr>
          <p:cNvPr id="3" name="Content Placeholder 2"/>
          <p:cNvSpPr>
            <a:spLocks noGrp="1"/>
          </p:cNvSpPr>
          <p:nvPr>
            <p:ph idx="1"/>
          </p:nvPr>
        </p:nvSpPr>
        <p:spPr/>
        <p:txBody>
          <a:bodyPr>
            <a:normAutofit lnSpcReduction="10000"/>
          </a:bodyPr>
          <a:lstStyle/>
          <a:p>
            <a:pPr marL="36576" indent="0" algn="l" eaLnBrk="1" hangingPunct="1">
              <a:lnSpc>
                <a:spcPct val="90000"/>
              </a:lnSpc>
              <a:buNone/>
              <a:defRPr/>
            </a:pPr>
            <a:r>
              <a:rPr lang="en-US" sz="2800" dirty="0" smtClean="0">
                <a:ea typeface="+mn-ea"/>
                <a:cs typeface="+mn-cs"/>
              </a:rPr>
              <a:t>The individual fears or </a:t>
            </a:r>
            <a:r>
              <a:rPr lang="en-US" sz="2800" dirty="0" smtClean="0">
                <a:solidFill>
                  <a:srgbClr val="FFFF00"/>
                </a:solidFill>
                <a:ea typeface="+mn-ea"/>
                <a:cs typeface="+mn-cs"/>
              </a:rPr>
              <a:t>avoids</a:t>
            </a:r>
            <a:r>
              <a:rPr lang="en-US" sz="2800" dirty="0" smtClean="0">
                <a:ea typeface="+mn-ea"/>
                <a:cs typeface="+mn-cs"/>
              </a:rPr>
              <a:t> these situations because escape might be difficult or help might not be available</a:t>
            </a:r>
          </a:p>
          <a:p>
            <a:pPr marL="36576" indent="0" algn="l" eaLnBrk="1" hangingPunct="1">
              <a:lnSpc>
                <a:spcPct val="90000"/>
              </a:lnSpc>
              <a:buNone/>
              <a:defRPr/>
            </a:pPr>
            <a:r>
              <a:rPr lang="en-US" sz="2800" dirty="0" smtClean="0">
                <a:ea typeface="+mn-ea"/>
                <a:cs typeface="+mn-cs"/>
              </a:rPr>
              <a:t>The agoraphobic situations </a:t>
            </a:r>
            <a:r>
              <a:rPr lang="en-US" sz="2800" dirty="0" smtClean="0">
                <a:solidFill>
                  <a:srgbClr val="FFFF00"/>
                </a:solidFill>
                <a:ea typeface="+mn-ea"/>
                <a:cs typeface="+mn-cs"/>
              </a:rPr>
              <a:t>almost always </a:t>
            </a:r>
            <a:r>
              <a:rPr lang="en-US" sz="2800" dirty="0" smtClean="0">
                <a:ea typeface="+mn-ea"/>
                <a:cs typeface="+mn-cs"/>
              </a:rPr>
              <a:t>provoke </a:t>
            </a:r>
            <a:r>
              <a:rPr lang="en-US" sz="2800" dirty="0">
                <a:ea typeface="+mn-ea"/>
                <a:cs typeface="+mn-cs"/>
              </a:rPr>
              <a:t>anxiety</a:t>
            </a:r>
          </a:p>
          <a:p>
            <a:pPr marL="36576" indent="0" algn="l" eaLnBrk="1" hangingPunct="1">
              <a:lnSpc>
                <a:spcPct val="90000"/>
              </a:lnSpc>
              <a:buNone/>
              <a:defRPr/>
            </a:pPr>
            <a:r>
              <a:rPr lang="en-US" sz="2800" dirty="0">
                <a:ea typeface="+mn-ea"/>
                <a:cs typeface="+mn-cs"/>
              </a:rPr>
              <a:t>Anxiety is </a:t>
            </a:r>
            <a:r>
              <a:rPr lang="en-US" sz="2800" dirty="0">
                <a:solidFill>
                  <a:srgbClr val="FFFF00"/>
                </a:solidFill>
                <a:ea typeface="+mn-ea"/>
                <a:cs typeface="+mn-cs"/>
              </a:rPr>
              <a:t>out of proportion </a:t>
            </a:r>
            <a:r>
              <a:rPr lang="en-US" sz="2800" dirty="0">
                <a:ea typeface="+mn-ea"/>
                <a:cs typeface="+mn-cs"/>
              </a:rPr>
              <a:t>to the actual threat posed by the situation</a:t>
            </a:r>
          </a:p>
          <a:p>
            <a:pPr marL="36576" indent="0" algn="l" eaLnBrk="1" hangingPunct="1">
              <a:lnSpc>
                <a:spcPct val="90000"/>
              </a:lnSpc>
              <a:buNone/>
              <a:defRPr/>
            </a:pPr>
            <a:r>
              <a:rPr lang="en-US" sz="2800" dirty="0" smtClean="0">
                <a:ea typeface="+mn-ea"/>
                <a:cs typeface="+mn-cs"/>
              </a:rPr>
              <a:t>The agoraphobic situations are </a:t>
            </a:r>
            <a:r>
              <a:rPr lang="en-US" sz="2800" dirty="0">
                <a:ea typeface="+mn-ea"/>
                <a:cs typeface="+mn-cs"/>
              </a:rPr>
              <a:t>avoided or endured with </a:t>
            </a:r>
            <a:r>
              <a:rPr lang="en-US" sz="2800" dirty="0" smtClean="0">
                <a:ea typeface="+mn-ea"/>
                <a:cs typeface="+mn-cs"/>
              </a:rPr>
              <a:t>intense anxiety</a:t>
            </a:r>
          </a:p>
          <a:p>
            <a:pPr marL="36576" indent="0" algn="l" eaLnBrk="1" hangingPunct="1">
              <a:lnSpc>
                <a:spcPct val="90000"/>
              </a:lnSpc>
              <a:buNone/>
              <a:defRPr/>
            </a:pPr>
            <a:r>
              <a:rPr lang="en-US" sz="2800" dirty="0" smtClean="0">
                <a:ea typeface="+mn-ea"/>
                <a:cs typeface="+mn-cs"/>
              </a:rPr>
              <a:t>The </a:t>
            </a:r>
            <a:r>
              <a:rPr lang="en-US" sz="2800" dirty="0">
                <a:ea typeface="+mn-ea"/>
                <a:cs typeface="+mn-cs"/>
              </a:rPr>
              <a:t>avoidance, fear or </a:t>
            </a:r>
            <a:r>
              <a:rPr lang="en-US" sz="2800" dirty="0" smtClean="0">
                <a:ea typeface="+mn-ea"/>
                <a:cs typeface="+mn-cs"/>
              </a:rPr>
              <a:t>anxiety </a:t>
            </a:r>
            <a:r>
              <a:rPr lang="en-US" sz="2800" dirty="0">
                <a:ea typeface="+mn-ea"/>
                <a:cs typeface="+mn-cs"/>
              </a:rPr>
              <a:t>significantly i</a:t>
            </a:r>
            <a:r>
              <a:rPr lang="en-US" sz="2800" dirty="0">
                <a:solidFill>
                  <a:srgbClr val="FFFF00"/>
                </a:solidFill>
                <a:ea typeface="+mn-ea"/>
                <a:cs typeface="+mn-cs"/>
              </a:rPr>
              <a:t>nterferes</a:t>
            </a:r>
            <a:r>
              <a:rPr lang="en-US" sz="2800" dirty="0">
                <a:ea typeface="+mn-ea"/>
                <a:cs typeface="+mn-cs"/>
              </a:rPr>
              <a:t> with their routine or function</a:t>
            </a:r>
          </a:p>
          <a:p>
            <a:pPr marL="36576" indent="0" algn="l">
              <a:buNone/>
              <a:defRPr/>
            </a:pPr>
            <a:endParaRPr lang="en-US" dirty="0">
              <a:ea typeface="+mn-ea"/>
              <a:cs typeface="+mn-cs"/>
            </a:endParaRPr>
          </a:p>
        </p:txBody>
      </p:sp>
    </p:spTree>
    <p:extLst>
      <p:ext uri="{BB962C8B-B14F-4D97-AF65-F5344CB8AC3E}">
        <p14:creationId xmlns:p14="http://schemas.microsoft.com/office/powerpoint/2010/main" val="2060969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84" charset="-128"/>
              </a:rPr>
              <a:t>Prevalence</a:t>
            </a:r>
          </a:p>
        </p:txBody>
      </p:sp>
      <p:sp>
        <p:nvSpPr>
          <p:cNvPr id="3" name="Content Placeholder 2"/>
          <p:cNvSpPr>
            <a:spLocks noGrp="1"/>
          </p:cNvSpPr>
          <p:nvPr>
            <p:ph idx="1"/>
          </p:nvPr>
        </p:nvSpPr>
        <p:spPr/>
        <p:txBody>
          <a:bodyPr/>
          <a:lstStyle/>
          <a:p>
            <a:pPr marL="36576" indent="0" algn="l">
              <a:buNone/>
              <a:defRPr/>
            </a:pPr>
            <a:r>
              <a:rPr lang="en-US" dirty="0" smtClean="0">
                <a:ea typeface="+mn-ea"/>
                <a:cs typeface="+mn-cs"/>
              </a:rPr>
              <a:t>2% of the population</a:t>
            </a:r>
          </a:p>
          <a:p>
            <a:pPr marL="36576" indent="0" algn="l">
              <a:buNone/>
              <a:defRPr/>
            </a:pPr>
            <a:r>
              <a:rPr lang="en-US" dirty="0" smtClean="0">
                <a:ea typeface="+mn-ea"/>
                <a:cs typeface="+mn-cs"/>
              </a:rPr>
              <a:t>Females to males:2:1</a:t>
            </a:r>
          </a:p>
          <a:p>
            <a:pPr marL="36576" indent="0" algn="l">
              <a:buNone/>
              <a:defRPr/>
            </a:pPr>
            <a:r>
              <a:rPr lang="en-US" dirty="0" smtClean="0">
                <a:ea typeface="+mn-ea"/>
                <a:cs typeface="+mn-cs"/>
              </a:rPr>
              <a:t>Mean onset is 17 years</a:t>
            </a:r>
          </a:p>
          <a:p>
            <a:pPr marL="36576" indent="0" algn="l">
              <a:buNone/>
              <a:defRPr/>
            </a:pPr>
            <a:r>
              <a:rPr lang="en-US" dirty="0" smtClean="0">
                <a:ea typeface="+mn-ea"/>
                <a:cs typeface="+mn-cs"/>
              </a:rPr>
              <a:t>30% of persons with agoraphobia have panic attacks or panic disorder</a:t>
            </a:r>
          </a:p>
          <a:p>
            <a:pPr marL="36576" indent="0" algn="l">
              <a:buNone/>
              <a:defRPr/>
            </a:pPr>
            <a:r>
              <a:rPr lang="en-US" dirty="0" smtClean="0">
                <a:ea typeface="+mn-ea"/>
                <a:cs typeface="+mn-cs"/>
              </a:rPr>
              <a:t>Confers higher risk of </a:t>
            </a:r>
            <a:r>
              <a:rPr lang="en-US" dirty="0" smtClean="0">
                <a:solidFill>
                  <a:srgbClr val="FFFF00"/>
                </a:solidFill>
                <a:ea typeface="+mn-ea"/>
                <a:cs typeface="+mn-cs"/>
              </a:rPr>
              <a:t>other anxiety </a:t>
            </a:r>
            <a:r>
              <a:rPr lang="en-US" dirty="0" smtClean="0">
                <a:ea typeface="+mn-ea"/>
                <a:cs typeface="+mn-cs"/>
              </a:rPr>
              <a:t>disorders, </a:t>
            </a:r>
            <a:r>
              <a:rPr lang="en-US" dirty="0" smtClean="0">
                <a:solidFill>
                  <a:srgbClr val="FFFF00"/>
                </a:solidFill>
                <a:ea typeface="+mn-ea"/>
                <a:cs typeface="+mn-cs"/>
              </a:rPr>
              <a:t>depressive</a:t>
            </a:r>
            <a:r>
              <a:rPr lang="en-US" dirty="0" smtClean="0">
                <a:ea typeface="+mn-ea"/>
                <a:cs typeface="+mn-cs"/>
              </a:rPr>
              <a:t> and </a:t>
            </a:r>
            <a:r>
              <a:rPr lang="en-US" dirty="0" smtClean="0">
                <a:solidFill>
                  <a:srgbClr val="FFFF00"/>
                </a:solidFill>
                <a:ea typeface="+mn-ea"/>
                <a:cs typeface="+mn-cs"/>
              </a:rPr>
              <a:t>substance</a:t>
            </a:r>
            <a:r>
              <a:rPr lang="en-US" dirty="0" smtClean="0">
                <a:ea typeface="+mn-ea"/>
                <a:cs typeface="+mn-cs"/>
              </a:rPr>
              <a:t>-use disorders</a:t>
            </a:r>
          </a:p>
          <a:p>
            <a:pPr marL="36576" indent="0" algn="l">
              <a:buNone/>
              <a:defRPr/>
            </a:pPr>
            <a:endParaRPr lang="en-US" dirty="0">
              <a:ea typeface="+mn-ea"/>
              <a:cs typeface="+mn-cs"/>
            </a:endParaRPr>
          </a:p>
        </p:txBody>
      </p:sp>
    </p:spTree>
    <p:extLst>
      <p:ext uri="{BB962C8B-B14F-4D97-AF65-F5344CB8AC3E}">
        <p14:creationId xmlns:p14="http://schemas.microsoft.com/office/powerpoint/2010/main" val="6425892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ea typeface="ＭＳ Ｐゴシック" pitchFamily="-84" charset="-128"/>
              </a:rPr>
              <a:t>Generalized Anxiety Disorder</a:t>
            </a:r>
          </a:p>
        </p:txBody>
      </p:sp>
      <p:pic>
        <p:nvPicPr>
          <p:cNvPr id="39939" name="Picture 2" descr="C:\Users\Heidi\AppData\Local\Microsoft\Windows\Temporary Internet Files\Content.IE5\RXT7W2Z6\MC900437563[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2286000"/>
            <a:ext cx="1943100" cy="1984375"/>
          </a:xfrm>
          <a:noFill/>
          <a:extLst>
            <a:ext uri="{909E8E84-426E-40DD-AFC4-6F175D3DCCD1}">
              <a14:hiddenFill xmlns:a14="http://schemas.microsoft.com/office/drawing/2010/main">
                <a:solidFill>
                  <a:srgbClr val="FFFFFF"/>
                </a:solidFill>
              </a14:hiddenFill>
            </a:ext>
          </a:extLst>
        </p:spPr>
      </p:pic>
      <p:pic>
        <p:nvPicPr>
          <p:cNvPr id="39940" name="Picture 4" descr="C:\Users\Heidi\AppData\Local\Microsoft\Windows\Temporary Internet Files\Content.IE5\6BCZCADK\MP9004442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419600"/>
            <a:ext cx="25939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C:\Users\Heidi\AppData\Local\Microsoft\Windows\Temporary Internet Files\Content.IE5\03EU94VK\MC9002825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1447800"/>
            <a:ext cx="17891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7" descr="C:\Users\Heidi\AppData\Local\Microsoft\Windows\Temporary Internet Files\Content.IE5\K2E4D00N\MC90035854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4267200"/>
            <a:ext cx="188753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9" descr="C:\Users\Heidi\AppData\Local\Microsoft\Windows\Temporary Internet Files\Content.IE5\RXT7W2Z6\MM900234682[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2192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9333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ea typeface="ＭＳ Ｐゴシック" pitchFamily="-84" charset="-128"/>
              </a:rPr>
              <a:t>Generalized Anxiety Disorder</a:t>
            </a:r>
          </a:p>
        </p:txBody>
      </p:sp>
      <p:sp>
        <p:nvSpPr>
          <p:cNvPr id="33795" name="Rectangle 3"/>
          <p:cNvSpPr>
            <a:spLocks noGrp="1" noChangeArrowheads="1"/>
          </p:cNvSpPr>
          <p:nvPr>
            <p:ph idx="1"/>
          </p:nvPr>
        </p:nvSpPr>
        <p:spPr/>
        <p:txBody>
          <a:bodyPr>
            <a:normAutofit/>
          </a:bodyPr>
          <a:lstStyle/>
          <a:p>
            <a:pPr marL="36576" indent="0" algn="l" eaLnBrk="1" hangingPunct="1">
              <a:buNone/>
              <a:defRPr/>
            </a:pPr>
            <a:r>
              <a:rPr lang="en-US" dirty="0" smtClean="0">
                <a:ea typeface="ＭＳ Ｐゴシック" pitchFamily="-84" charset="-128"/>
              </a:rPr>
              <a:t>Excessive worry more days than not for at least 6 months about a number of events and they find it difficult to control the worry.</a:t>
            </a:r>
          </a:p>
          <a:p>
            <a:pPr marL="36576" indent="0" algn="l" eaLnBrk="1" hangingPunct="1">
              <a:buNone/>
              <a:defRPr/>
            </a:pPr>
            <a:endParaRPr lang="en-US" dirty="0">
              <a:ea typeface="ＭＳ Ｐゴシック" pitchFamily="-84" charset="-128"/>
            </a:endParaRPr>
          </a:p>
          <a:p>
            <a:pPr marL="36576" indent="0" algn="l" eaLnBrk="1" hangingPunct="1">
              <a:buNone/>
              <a:defRPr/>
            </a:pPr>
            <a:endParaRPr lang="en-US" dirty="0" smtClean="0">
              <a:ea typeface="ＭＳ Ｐゴシック" pitchFamily="-84" charset="-128"/>
            </a:endParaRPr>
          </a:p>
          <a:p>
            <a:pPr marL="36576" indent="0" algn="l" eaLnBrk="1" hangingPunct="1">
              <a:buNone/>
              <a:defRPr/>
            </a:pPr>
            <a:r>
              <a:rPr lang="en-US" dirty="0" smtClean="0">
                <a:ea typeface="ＭＳ Ｐゴシック" pitchFamily="-84" charset="-128"/>
              </a:rPr>
              <a:t>Causes significant distress or impairment</a:t>
            </a:r>
          </a:p>
        </p:txBody>
      </p:sp>
    </p:spTree>
    <p:extLst>
      <p:ext uri="{BB962C8B-B14F-4D97-AF65-F5344CB8AC3E}">
        <p14:creationId xmlns:p14="http://schemas.microsoft.com/office/powerpoint/2010/main" val="11921824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Normal versus Pathologic Anxiety</a:t>
            </a:r>
            <a:endParaRPr lang="fa-IR" sz="3200" dirty="0"/>
          </a:p>
        </p:txBody>
      </p:sp>
      <p:sp>
        <p:nvSpPr>
          <p:cNvPr id="3" name="Content Placeholder 2"/>
          <p:cNvSpPr>
            <a:spLocks noGrp="1"/>
          </p:cNvSpPr>
          <p:nvPr>
            <p:ph idx="1"/>
          </p:nvPr>
        </p:nvSpPr>
        <p:spPr/>
        <p:txBody>
          <a:bodyPr/>
          <a:lstStyle/>
          <a:p>
            <a:pPr marL="36576" indent="0" algn="l">
              <a:buNone/>
            </a:pPr>
            <a:r>
              <a:rPr lang="en-US" b="1" i="1" dirty="0"/>
              <a:t>Normal anxiety </a:t>
            </a:r>
            <a:r>
              <a:rPr lang="en-US" dirty="0"/>
              <a:t>is </a:t>
            </a:r>
            <a:r>
              <a:rPr lang="en-US" dirty="0">
                <a:solidFill>
                  <a:srgbClr val="FFFF00"/>
                </a:solidFill>
              </a:rPr>
              <a:t>adaptive</a:t>
            </a:r>
            <a:r>
              <a:rPr lang="en-US" dirty="0"/>
              <a:t>. It is an inborn response to </a:t>
            </a:r>
            <a:r>
              <a:rPr lang="en-US" dirty="0">
                <a:solidFill>
                  <a:srgbClr val="FFFF00"/>
                </a:solidFill>
              </a:rPr>
              <a:t>threat</a:t>
            </a:r>
            <a:r>
              <a:rPr lang="en-US" dirty="0"/>
              <a:t> or to the absence of people or objects that signify </a:t>
            </a:r>
            <a:r>
              <a:rPr lang="en-US" dirty="0">
                <a:solidFill>
                  <a:srgbClr val="FFFF00"/>
                </a:solidFill>
              </a:rPr>
              <a:t>safety </a:t>
            </a:r>
            <a:r>
              <a:rPr lang="en-US" dirty="0"/>
              <a:t>can result in cognitive (worry) and somatic (racing heart, sweating, shaking, freezing, </a:t>
            </a:r>
            <a:endParaRPr lang="fa-IR" dirty="0" smtClean="0"/>
          </a:p>
          <a:p>
            <a:pPr marL="36576" indent="0" algn="l">
              <a:buNone/>
            </a:pPr>
            <a:r>
              <a:rPr lang="en-US" dirty="0" smtClean="0"/>
              <a:t>etc</a:t>
            </a:r>
            <a:r>
              <a:rPr lang="en-US" dirty="0"/>
              <a:t>.) symptoms</a:t>
            </a:r>
            <a:r>
              <a:rPr lang="en-US" dirty="0" smtClean="0"/>
              <a:t>.</a:t>
            </a:r>
          </a:p>
          <a:p>
            <a:pPr marL="36576" indent="0" algn="l">
              <a:buNone/>
            </a:pPr>
            <a:r>
              <a:rPr lang="en-US" dirty="0" smtClean="0"/>
              <a:t> </a:t>
            </a:r>
            <a:endParaRPr lang="en-US" dirty="0"/>
          </a:p>
          <a:p>
            <a:pPr marL="36576" indent="0" algn="l">
              <a:buNone/>
            </a:pPr>
            <a:r>
              <a:rPr lang="en-US" b="1" i="1" dirty="0"/>
              <a:t>Pathologic anxiety </a:t>
            </a:r>
            <a:r>
              <a:rPr lang="en-US" dirty="0"/>
              <a:t>is anxiety that is excessive, </a:t>
            </a:r>
            <a:r>
              <a:rPr lang="en-US" dirty="0">
                <a:solidFill>
                  <a:srgbClr val="FFFF00"/>
                </a:solidFill>
              </a:rPr>
              <a:t>impairs function</a:t>
            </a:r>
            <a:r>
              <a:rPr lang="en-US" dirty="0"/>
              <a:t>.</a:t>
            </a:r>
          </a:p>
        </p:txBody>
      </p:sp>
    </p:spTree>
    <p:extLst>
      <p:ext uri="{BB962C8B-B14F-4D97-AF65-F5344CB8AC3E}">
        <p14:creationId xmlns:p14="http://schemas.microsoft.com/office/powerpoint/2010/main" val="3979475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marL="36576" indent="0" algn="l">
              <a:buNone/>
            </a:pPr>
            <a:r>
              <a:rPr lang="en-US" dirty="0"/>
              <a:t>3 or more of the following symptoms:</a:t>
            </a:r>
          </a:p>
          <a:p>
            <a:pPr marL="36576" indent="0" algn="l">
              <a:buNone/>
            </a:pPr>
            <a:endParaRPr lang="en-US" dirty="0" smtClean="0"/>
          </a:p>
          <a:p>
            <a:pPr marL="36576" indent="0" algn="l">
              <a:buNone/>
            </a:pPr>
            <a:r>
              <a:rPr lang="en-US" dirty="0"/>
              <a:t>Restlessness or feeling keyed up or on edge, </a:t>
            </a:r>
            <a:endParaRPr lang="en-US" dirty="0" smtClean="0"/>
          </a:p>
          <a:p>
            <a:pPr marL="36576" indent="0" algn="l">
              <a:buNone/>
            </a:pPr>
            <a:r>
              <a:rPr lang="en-US" dirty="0" smtClean="0">
                <a:solidFill>
                  <a:srgbClr val="FFFF00"/>
                </a:solidFill>
              </a:rPr>
              <a:t>easily </a:t>
            </a:r>
            <a:r>
              <a:rPr lang="en-US" dirty="0">
                <a:solidFill>
                  <a:srgbClr val="FFFF00"/>
                </a:solidFill>
              </a:rPr>
              <a:t>fatigued</a:t>
            </a:r>
            <a:r>
              <a:rPr lang="en-US" dirty="0"/>
              <a:t>, </a:t>
            </a:r>
            <a:endParaRPr lang="en-US" dirty="0" smtClean="0"/>
          </a:p>
          <a:p>
            <a:pPr marL="36576" indent="0" algn="l">
              <a:buNone/>
            </a:pPr>
            <a:r>
              <a:rPr lang="en-US" dirty="0" smtClean="0"/>
              <a:t>difficulty </a:t>
            </a:r>
            <a:r>
              <a:rPr lang="en-US" dirty="0"/>
              <a:t>concentrating</a:t>
            </a:r>
            <a:r>
              <a:rPr lang="en-US" dirty="0" smtClean="0"/>
              <a:t>,</a:t>
            </a:r>
          </a:p>
          <a:p>
            <a:pPr marL="36576" indent="0" algn="l">
              <a:buNone/>
            </a:pPr>
            <a:r>
              <a:rPr lang="en-US" dirty="0" smtClean="0"/>
              <a:t> </a:t>
            </a:r>
            <a:r>
              <a:rPr lang="en-US" dirty="0"/>
              <a:t>irritability, </a:t>
            </a:r>
            <a:endParaRPr lang="en-US" dirty="0" smtClean="0"/>
          </a:p>
          <a:p>
            <a:pPr marL="36576" indent="0" algn="l">
              <a:buNone/>
            </a:pPr>
            <a:r>
              <a:rPr lang="en-US" dirty="0" smtClean="0">
                <a:solidFill>
                  <a:srgbClr val="FFFF00"/>
                </a:solidFill>
              </a:rPr>
              <a:t>muscle </a:t>
            </a:r>
            <a:r>
              <a:rPr lang="en-US" dirty="0">
                <a:solidFill>
                  <a:srgbClr val="FFFF00"/>
                </a:solidFill>
              </a:rPr>
              <a:t>tension</a:t>
            </a:r>
            <a:r>
              <a:rPr lang="en-US" dirty="0" smtClean="0"/>
              <a:t>,</a:t>
            </a:r>
          </a:p>
          <a:p>
            <a:pPr marL="36576" indent="0" algn="l">
              <a:buNone/>
            </a:pPr>
            <a:r>
              <a:rPr lang="en-US" dirty="0" smtClean="0"/>
              <a:t> </a:t>
            </a:r>
            <a:r>
              <a:rPr lang="en-US" dirty="0">
                <a:solidFill>
                  <a:srgbClr val="FFFF00"/>
                </a:solidFill>
              </a:rPr>
              <a:t>sleep disturbance</a:t>
            </a:r>
          </a:p>
          <a:p>
            <a:pPr marL="36576" indent="0" algn="l">
              <a:buNone/>
            </a:pPr>
            <a:endParaRPr lang="fa-IR" dirty="0"/>
          </a:p>
        </p:txBody>
      </p:sp>
    </p:spTree>
    <p:extLst>
      <p:ext uri="{BB962C8B-B14F-4D97-AF65-F5344CB8AC3E}">
        <p14:creationId xmlns:p14="http://schemas.microsoft.com/office/powerpoint/2010/main" val="2749569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ea typeface="ＭＳ Ｐゴシック" pitchFamily="-84" charset="-128"/>
              </a:rPr>
              <a:t>Generalized Anxiety Disorder Epidemiology</a:t>
            </a:r>
          </a:p>
        </p:txBody>
      </p:sp>
      <p:sp>
        <p:nvSpPr>
          <p:cNvPr id="4" name="Content Placeholder 3"/>
          <p:cNvSpPr>
            <a:spLocks noGrp="1"/>
          </p:cNvSpPr>
          <p:nvPr>
            <p:ph sz="half" idx="1"/>
          </p:nvPr>
        </p:nvSpPr>
        <p:spPr>
          <a:xfrm>
            <a:off x="457200" y="2209800"/>
            <a:ext cx="4038600" cy="3916363"/>
          </a:xfrm>
        </p:spPr>
        <p:txBody>
          <a:bodyPr/>
          <a:lstStyle/>
          <a:p>
            <a:pPr marL="36576" indent="0" algn="l">
              <a:buNone/>
              <a:defRPr/>
            </a:pPr>
            <a:r>
              <a:rPr lang="en-US" dirty="0" smtClean="0">
                <a:ea typeface="ＭＳ Ｐゴシック" charset="0"/>
              </a:rPr>
              <a:t>4-7% of general population</a:t>
            </a:r>
          </a:p>
          <a:p>
            <a:pPr marL="36576" indent="0" algn="l">
              <a:buNone/>
              <a:defRPr/>
            </a:pPr>
            <a:endParaRPr lang="en-US" dirty="0" smtClean="0">
              <a:ea typeface="ＭＳ Ｐゴシック" charset="0"/>
            </a:endParaRPr>
          </a:p>
          <a:p>
            <a:pPr marL="36576" indent="0" algn="l">
              <a:buNone/>
              <a:defRPr/>
            </a:pPr>
            <a:r>
              <a:rPr lang="en-US" dirty="0" smtClean="0">
                <a:ea typeface="ＭＳ Ｐゴシック" charset="0"/>
              </a:rPr>
              <a:t>Median onset=30 years but large range</a:t>
            </a:r>
          </a:p>
          <a:p>
            <a:pPr marL="36576" indent="0" algn="l">
              <a:buNone/>
              <a:defRPr/>
            </a:pPr>
            <a:endParaRPr lang="en-US" dirty="0" smtClean="0">
              <a:ea typeface="ＭＳ Ｐゴシック" charset="0"/>
            </a:endParaRPr>
          </a:p>
          <a:p>
            <a:pPr marL="36576" indent="0" algn="l">
              <a:buNone/>
              <a:defRPr/>
            </a:pPr>
            <a:r>
              <a:rPr lang="en-US" dirty="0" err="1" smtClean="0">
                <a:ea typeface="ＭＳ Ｐゴシック" charset="0"/>
              </a:rPr>
              <a:t>Female:Male</a:t>
            </a:r>
            <a:r>
              <a:rPr lang="en-US" dirty="0" smtClean="0">
                <a:ea typeface="ＭＳ Ｐゴシック" charset="0"/>
              </a:rPr>
              <a:t> 2:1 </a:t>
            </a:r>
          </a:p>
          <a:p>
            <a:pPr marL="36576" indent="0" algn="l">
              <a:buNone/>
              <a:defRPr/>
            </a:pPr>
            <a:endParaRPr lang="en-US" dirty="0">
              <a:ea typeface="ＭＳ Ｐゴシック" charset="0"/>
            </a:endParaRPr>
          </a:p>
        </p:txBody>
      </p:sp>
      <p:pic>
        <p:nvPicPr>
          <p:cNvPr id="41988"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886476" y="3091753"/>
            <a:ext cx="2419048" cy="154285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298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mtClean="0">
                <a:ea typeface="ＭＳ Ｐゴシック" pitchFamily="-84" charset="-128"/>
              </a:rPr>
              <a:t>GAD Comorbidity</a:t>
            </a:r>
          </a:p>
        </p:txBody>
      </p:sp>
      <p:sp>
        <p:nvSpPr>
          <p:cNvPr id="6" name="Content Placeholder 5"/>
          <p:cNvSpPr>
            <a:spLocks noGrp="1"/>
          </p:cNvSpPr>
          <p:nvPr>
            <p:ph idx="1"/>
          </p:nvPr>
        </p:nvSpPr>
        <p:spPr/>
        <p:txBody>
          <a:bodyPr/>
          <a:lstStyle/>
          <a:p>
            <a:pPr marL="36576" indent="0" algn="l">
              <a:buNone/>
              <a:defRPr/>
            </a:pPr>
            <a:r>
              <a:rPr lang="en-US" dirty="0" smtClean="0">
                <a:solidFill>
                  <a:srgbClr val="FFFF00"/>
                </a:solidFill>
                <a:ea typeface="ＭＳ Ｐゴシック" pitchFamily="-84" charset="-128"/>
              </a:rPr>
              <a:t>90%</a:t>
            </a:r>
            <a:r>
              <a:rPr lang="en-US" dirty="0" smtClean="0">
                <a:ea typeface="ＭＳ Ｐゴシック" pitchFamily="-84" charset="-128"/>
              </a:rPr>
              <a:t> have at least one other </a:t>
            </a:r>
            <a:r>
              <a:rPr lang="en-US" dirty="0" smtClean="0">
                <a:solidFill>
                  <a:srgbClr val="FFFF00"/>
                </a:solidFill>
                <a:ea typeface="ＭＳ Ｐゴシック" pitchFamily="-84" charset="-128"/>
              </a:rPr>
              <a:t>lifetime Axis I </a:t>
            </a:r>
            <a:r>
              <a:rPr lang="en-US" dirty="0" smtClean="0">
                <a:ea typeface="ＭＳ Ｐゴシック" pitchFamily="-84" charset="-128"/>
              </a:rPr>
              <a:t>Disorder</a:t>
            </a:r>
          </a:p>
          <a:p>
            <a:pPr marL="36576" indent="0" algn="l">
              <a:buNone/>
              <a:defRPr/>
            </a:pPr>
            <a:endParaRPr lang="en-US" dirty="0" smtClean="0">
              <a:ea typeface="ＭＳ Ｐゴシック" pitchFamily="-84" charset="-128"/>
            </a:endParaRPr>
          </a:p>
          <a:p>
            <a:pPr marL="36576" indent="0" algn="l">
              <a:buNone/>
              <a:defRPr/>
            </a:pPr>
            <a:r>
              <a:rPr lang="en-US" dirty="0" smtClean="0">
                <a:solidFill>
                  <a:srgbClr val="FFFF00"/>
                </a:solidFill>
                <a:ea typeface="ＭＳ Ｐゴシック" pitchFamily="-84" charset="-128"/>
              </a:rPr>
              <a:t>66% </a:t>
            </a:r>
            <a:r>
              <a:rPr lang="en-US" dirty="0" smtClean="0">
                <a:ea typeface="ＭＳ Ｐゴシック" pitchFamily="-84" charset="-128"/>
              </a:rPr>
              <a:t>have </a:t>
            </a:r>
            <a:r>
              <a:rPr lang="en-US" dirty="0" smtClean="0">
                <a:solidFill>
                  <a:srgbClr val="FFFF00"/>
                </a:solidFill>
                <a:ea typeface="ＭＳ Ｐゴシック" pitchFamily="-84" charset="-128"/>
              </a:rPr>
              <a:t>another current Axis I </a:t>
            </a:r>
            <a:r>
              <a:rPr lang="en-US" dirty="0" smtClean="0">
                <a:ea typeface="ＭＳ Ｐゴシック" pitchFamily="-84" charset="-128"/>
              </a:rPr>
              <a:t>disorder</a:t>
            </a:r>
          </a:p>
          <a:p>
            <a:pPr marL="36576" indent="0" algn="l">
              <a:buNone/>
              <a:defRPr/>
            </a:pPr>
            <a:endParaRPr lang="en-US" dirty="0" smtClean="0">
              <a:ea typeface="ＭＳ Ｐゴシック" pitchFamily="-84" charset="-128"/>
            </a:endParaRPr>
          </a:p>
          <a:p>
            <a:pPr marL="36576" indent="0" algn="l">
              <a:buNone/>
              <a:defRPr/>
            </a:pPr>
            <a:r>
              <a:rPr lang="en-US" dirty="0" smtClean="0">
                <a:ea typeface="ＭＳ Ｐゴシック" pitchFamily="-84" charset="-128"/>
              </a:rPr>
              <a:t>Worse prognosis over 5 years than panic disorder</a:t>
            </a:r>
          </a:p>
        </p:txBody>
      </p:sp>
    </p:spTree>
    <p:extLst>
      <p:ext uri="{BB962C8B-B14F-4D97-AF65-F5344CB8AC3E}">
        <p14:creationId xmlns:p14="http://schemas.microsoft.com/office/powerpoint/2010/main" val="2323446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defRPr/>
            </a:pPr>
            <a:r>
              <a:rPr lang="en-US" sz="4000" smtClean="0">
                <a:ea typeface="ＭＳ Ｐゴシック" pitchFamily="-84" charset="-128"/>
              </a:rPr>
              <a:t>GAD Treatment</a:t>
            </a:r>
            <a:br>
              <a:rPr lang="en-US" sz="4000" smtClean="0">
                <a:ea typeface="ＭＳ Ｐゴシック" pitchFamily="-84" charset="-128"/>
              </a:rPr>
            </a:br>
            <a:endParaRPr lang="en-US" sz="4000" smtClean="0">
              <a:ea typeface="ＭＳ Ｐゴシック" pitchFamily="-84" charset="-128"/>
            </a:endParaRPr>
          </a:p>
        </p:txBody>
      </p:sp>
      <p:sp>
        <p:nvSpPr>
          <p:cNvPr id="36867" name="Rectangle 3"/>
          <p:cNvSpPr>
            <a:spLocks noGrp="1" noChangeArrowheads="1"/>
          </p:cNvSpPr>
          <p:nvPr>
            <p:ph idx="1"/>
          </p:nvPr>
        </p:nvSpPr>
        <p:spPr/>
        <p:txBody>
          <a:bodyPr/>
          <a:lstStyle/>
          <a:p>
            <a:pPr marL="36576" indent="0" algn="l" eaLnBrk="1" hangingPunct="1">
              <a:buNone/>
              <a:defRPr/>
            </a:pPr>
            <a:r>
              <a:rPr lang="en-US" dirty="0" smtClean="0">
                <a:ea typeface="ＭＳ Ｐゴシック" pitchFamily="-84" charset="-128"/>
              </a:rPr>
              <a:t>Medications:</a:t>
            </a:r>
          </a:p>
          <a:p>
            <a:pPr marL="36576" indent="0" algn="l" eaLnBrk="1" hangingPunct="1">
              <a:buNone/>
              <a:defRPr/>
            </a:pPr>
            <a:r>
              <a:rPr lang="en-US" dirty="0" smtClean="0">
                <a:ea typeface="ＭＳ Ｐゴシック" pitchFamily="-84" charset="-128"/>
              </a:rPr>
              <a:t>  </a:t>
            </a:r>
            <a:r>
              <a:rPr lang="en-US" dirty="0" err="1" smtClean="0">
                <a:ea typeface="ＭＳ Ｐゴシック" pitchFamily="-84" charset="-128"/>
              </a:rPr>
              <a:t>buspirone</a:t>
            </a:r>
            <a:r>
              <a:rPr lang="en-US" dirty="0" smtClean="0">
                <a:ea typeface="ＭＳ Ｐゴシック" pitchFamily="-84" charset="-128"/>
              </a:rPr>
              <a:t>, </a:t>
            </a:r>
          </a:p>
          <a:p>
            <a:pPr marL="36576" indent="0" algn="l" eaLnBrk="1" hangingPunct="1">
              <a:buNone/>
              <a:defRPr/>
            </a:pPr>
            <a:r>
              <a:rPr lang="en-US" dirty="0" smtClean="0">
                <a:ea typeface="ＭＳ Ｐゴシック" pitchFamily="-84" charset="-128"/>
              </a:rPr>
              <a:t>benzodiazepines,</a:t>
            </a:r>
          </a:p>
          <a:p>
            <a:pPr marL="36576" indent="0" algn="l" eaLnBrk="1" hangingPunct="1">
              <a:buNone/>
              <a:defRPr/>
            </a:pPr>
            <a:r>
              <a:rPr lang="en-US" dirty="0" smtClean="0">
                <a:ea typeface="ＭＳ Ｐゴシック" pitchFamily="-84" charset="-128"/>
              </a:rPr>
              <a:t> antidepressants (SSRIs, venlafaxine, </a:t>
            </a:r>
            <a:r>
              <a:rPr lang="en-US" dirty="0" smtClean="0">
                <a:solidFill>
                  <a:srgbClr val="FFFF00"/>
                </a:solidFill>
                <a:ea typeface="ＭＳ Ｐゴシック" pitchFamily="-84" charset="-128"/>
              </a:rPr>
              <a:t>imipramine</a:t>
            </a:r>
            <a:r>
              <a:rPr lang="en-US" dirty="0" smtClean="0">
                <a:ea typeface="ＭＳ Ｐゴシック" pitchFamily="-84" charset="-128"/>
              </a:rPr>
              <a:t>)</a:t>
            </a:r>
          </a:p>
          <a:p>
            <a:pPr marL="36576" indent="0" algn="l" eaLnBrk="1" hangingPunct="1">
              <a:buNone/>
              <a:defRPr/>
            </a:pPr>
            <a:endParaRPr lang="en-US" dirty="0" smtClean="0">
              <a:ea typeface="ＭＳ Ｐゴシック" pitchFamily="-84" charset="-128"/>
            </a:endParaRPr>
          </a:p>
          <a:p>
            <a:pPr marL="36576" indent="0" algn="l" eaLnBrk="1" hangingPunct="1">
              <a:buNone/>
              <a:defRPr/>
            </a:pPr>
            <a:r>
              <a:rPr lang="en-US" dirty="0" smtClean="0">
                <a:ea typeface="ＭＳ Ｐゴシック" pitchFamily="-84" charset="-128"/>
              </a:rPr>
              <a:t>Cognitive-behavioral therapy</a:t>
            </a:r>
          </a:p>
        </p:txBody>
      </p:sp>
    </p:spTree>
    <p:extLst>
      <p:ext uri="{BB962C8B-B14F-4D97-AF65-F5344CB8AC3E}">
        <p14:creationId xmlns:p14="http://schemas.microsoft.com/office/powerpoint/2010/main" val="35807119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tabLst>
                <a:tab pos="5145088" algn="l"/>
              </a:tabLst>
              <a:defRPr/>
            </a:pPr>
            <a:r>
              <a:rPr lang="en-US" sz="3600" smtClean="0">
                <a:ea typeface="ＭＳ Ｐゴシック" pitchFamily="-84" charset="-128"/>
              </a:rPr>
              <a:t>Obsessive-Compulsive and Related Disorders</a:t>
            </a:r>
            <a:r>
              <a:rPr lang="en-US" smtClean="0">
                <a:ea typeface="ＭＳ Ｐゴシック" pitchFamily="-84" charset="-128"/>
              </a:rPr>
              <a:t/>
            </a:r>
            <a:br>
              <a:rPr lang="en-US" smtClean="0">
                <a:ea typeface="ＭＳ Ｐゴシック" pitchFamily="-84" charset="-128"/>
              </a:rPr>
            </a:br>
            <a:endParaRPr lang="en-US" smtClean="0">
              <a:ea typeface="ＭＳ Ｐゴシック" pitchFamily="-84" charset="-128"/>
            </a:endParaRPr>
          </a:p>
        </p:txBody>
      </p:sp>
      <p:sp>
        <p:nvSpPr>
          <p:cNvPr id="3" name="Content Placeholder 2"/>
          <p:cNvSpPr>
            <a:spLocks noGrp="1"/>
          </p:cNvSpPr>
          <p:nvPr>
            <p:ph sz="half" idx="1"/>
          </p:nvPr>
        </p:nvSpPr>
        <p:spPr>
          <a:xfrm>
            <a:off x="457200" y="1752600"/>
            <a:ext cx="4038600" cy="4373563"/>
          </a:xfrm>
        </p:spPr>
        <p:txBody>
          <a:bodyPr/>
          <a:lstStyle/>
          <a:p>
            <a:pPr marL="36576" indent="0" algn="l">
              <a:buNone/>
              <a:defRPr/>
            </a:pPr>
            <a:r>
              <a:rPr lang="en-US" dirty="0">
                <a:ea typeface="+mn-ea"/>
                <a:cs typeface="+mn-cs"/>
              </a:rPr>
              <a:t>Obsessive-Compulsive </a:t>
            </a:r>
            <a:r>
              <a:rPr lang="en-US" dirty="0" smtClean="0">
                <a:ea typeface="+mn-ea"/>
                <a:cs typeface="+mn-cs"/>
              </a:rPr>
              <a:t> Disorder</a:t>
            </a:r>
            <a:endParaRPr lang="en-US" dirty="0">
              <a:ea typeface="+mn-ea"/>
              <a:cs typeface="+mn-cs"/>
            </a:endParaRPr>
          </a:p>
          <a:p>
            <a:pPr marL="36576" indent="0" algn="l">
              <a:buNone/>
              <a:defRPr/>
            </a:pPr>
            <a:r>
              <a:rPr lang="en-US" dirty="0">
                <a:ea typeface="+mn-ea"/>
                <a:cs typeface="+mn-cs"/>
              </a:rPr>
              <a:t>Body </a:t>
            </a:r>
            <a:r>
              <a:rPr lang="en-US" dirty="0" err="1">
                <a:ea typeface="+mn-ea"/>
                <a:cs typeface="+mn-cs"/>
              </a:rPr>
              <a:t>Dysmorphic</a:t>
            </a:r>
            <a:r>
              <a:rPr lang="en-US" dirty="0">
                <a:ea typeface="+mn-ea"/>
                <a:cs typeface="+mn-cs"/>
              </a:rPr>
              <a:t> Disorder</a:t>
            </a:r>
          </a:p>
          <a:p>
            <a:pPr marL="36576" indent="0" algn="l">
              <a:buNone/>
              <a:defRPr/>
            </a:pPr>
            <a:r>
              <a:rPr lang="en-US" dirty="0">
                <a:ea typeface="+mn-ea"/>
                <a:cs typeface="+mn-cs"/>
              </a:rPr>
              <a:t>Hoarding Disorder</a:t>
            </a:r>
          </a:p>
          <a:p>
            <a:pPr marL="36576" indent="0" algn="l">
              <a:buNone/>
              <a:defRPr/>
            </a:pPr>
            <a:r>
              <a:rPr lang="en-US" dirty="0">
                <a:ea typeface="+mn-ea"/>
                <a:cs typeface="+mn-cs"/>
              </a:rPr>
              <a:t>Trichotillomania</a:t>
            </a:r>
          </a:p>
          <a:p>
            <a:pPr marL="36576" indent="0" algn="l">
              <a:buNone/>
              <a:defRPr/>
            </a:pPr>
            <a:r>
              <a:rPr lang="en-US" dirty="0">
                <a:ea typeface="+mn-ea"/>
                <a:cs typeface="+mn-cs"/>
              </a:rPr>
              <a:t>Excoriation Disorder</a:t>
            </a:r>
          </a:p>
          <a:p>
            <a:pPr marL="36576" indent="0" algn="l">
              <a:buNone/>
              <a:defRPr/>
            </a:pPr>
            <a:endParaRPr lang="en-US" dirty="0">
              <a:ea typeface="+mn-ea"/>
              <a:cs typeface="+mn-cs"/>
            </a:endParaRPr>
          </a:p>
        </p:txBody>
      </p:sp>
      <p:pic>
        <p:nvPicPr>
          <p:cNvPr id="45061"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2819400"/>
            <a:ext cx="2162175" cy="1731963"/>
          </a:xfrm>
        </p:spPr>
      </p:pic>
      <p:pic>
        <p:nvPicPr>
          <p:cNvPr id="45060"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47244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4588" y="1066800"/>
            <a:ext cx="23907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7025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ea typeface="ＭＳ Ｐゴシック" pitchFamily="-84" charset="-128"/>
              </a:rPr>
              <a:t>Prevalence of Obsessive-Compulsive Related Disorders</a:t>
            </a:r>
          </a:p>
        </p:txBody>
      </p:sp>
      <p:sp>
        <p:nvSpPr>
          <p:cNvPr id="3" name="Content Placeholder 2"/>
          <p:cNvSpPr>
            <a:spLocks noGrp="1"/>
          </p:cNvSpPr>
          <p:nvPr>
            <p:ph idx="1"/>
          </p:nvPr>
        </p:nvSpPr>
        <p:spPr/>
        <p:txBody>
          <a:bodyPr>
            <a:normAutofit/>
          </a:bodyPr>
          <a:lstStyle/>
          <a:p>
            <a:pPr marL="36576" indent="0" algn="l">
              <a:buNone/>
              <a:defRPr/>
            </a:pPr>
            <a:r>
              <a:rPr lang="en-US" sz="3600" dirty="0">
                <a:ea typeface="ＭＳ Ｐゴシック" charset="0"/>
              </a:rPr>
              <a:t>Body </a:t>
            </a:r>
            <a:r>
              <a:rPr lang="en-US" sz="3600" dirty="0" err="1">
                <a:ea typeface="ＭＳ Ｐゴシック" charset="0"/>
              </a:rPr>
              <a:t>Dysmorphic</a:t>
            </a:r>
            <a:r>
              <a:rPr lang="en-US" sz="3600" dirty="0">
                <a:ea typeface="ＭＳ Ｐゴシック" charset="0"/>
              </a:rPr>
              <a:t> </a:t>
            </a:r>
            <a:r>
              <a:rPr lang="en-US" sz="3600" dirty="0" smtClean="0">
                <a:ea typeface="ＭＳ Ｐゴシック" charset="0"/>
              </a:rPr>
              <a:t>Disorder-2.4% </a:t>
            </a:r>
          </a:p>
          <a:p>
            <a:pPr marL="448056" lvl="1" indent="0" algn="l">
              <a:buNone/>
              <a:defRPr/>
            </a:pPr>
            <a:r>
              <a:rPr lang="en-US" dirty="0" smtClean="0">
                <a:ea typeface="ＭＳ Ｐゴシック" charset="0"/>
              </a:rPr>
              <a:t>9-15% of dermatologic </a:t>
            </a:r>
            <a:r>
              <a:rPr lang="en-US" dirty="0" err="1" smtClean="0">
                <a:ea typeface="ＭＳ Ｐゴシック" charset="0"/>
              </a:rPr>
              <a:t>pts</a:t>
            </a:r>
            <a:endParaRPr lang="en-US" dirty="0" smtClean="0">
              <a:ea typeface="ＭＳ Ｐゴシック" charset="0"/>
            </a:endParaRPr>
          </a:p>
          <a:p>
            <a:pPr marL="448056" lvl="1" indent="0" algn="l">
              <a:buNone/>
              <a:defRPr/>
            </a:pPr>
            <a:r>
              <a:rPr lang="en-US" dirty="0" smtClean="0">
                <a:ea typeface="ＭＳ Ｐゴシック" charset="0"/>
              </a:rPr>
              <a:t>7% of cosmetic surgery </a:t>
            </a:r>
            <a:r>
              <a:rPr lang="en-US" dirty="0" err="1" smtClean="0">
                <a:ea typeface="ＭＳ Ｐゴシック" charset="0"/>
              </a:rPr>
              <a:t>pts</a:t>
            </a:r>
            <a:endParaRPr lang="en-US" dirty="0" smtClean="0">
              <a:ea typeface="ＭＳ Ｐゴシック" charset="0"/>
            </a:endParaRPr>
          </a:p>
          <a:p>
            <a:pPr marL="448056" lvl="1" indent="0" algn="l">
              <a:buNone/>
              <a:defRPr/>
            </a:pPr>
            <a:r>
              <a:rPr lang="en-US" dirty="0" smtClean="0">
                <a:ea typeface="ＭＳ Ｐゴシック" charset="0"/>
              </a:rPr>
              <a:t>10% of </a:t>
            </a:r>
            <a:r>
              <a:rPr lang="en-US" dirty="0" err="1" smtClean="0">
                <a:ea typeface="ＭＳ Ｐゴシック" charset="0"/>
              </a:rPr>
              <a:t>pts</a:t>
            </a:r>
            <a:r>
              <a:rPr lang="en-US" dirty="0" smtClean="0">
                <a:ea typeface="ＭＳ Ｐゴシック" charset="0"/>
              </a:rPr>
              <a:t> presenting for oral or maxillofacial surgery!</a:t>
            </a:r>
            <a:endParaRPr lang="en-US" dirty="0">
              <a:ea typeface="ＭＳ Ｐゴシック" charset="0"/>
            </a:endParaRPr>
          </a:p>
          <a:p>
            <a:pPr marL="36576" indent="0" algn="l">
              <a:buNone/>
              <a:defRPr/>
            </a:pPr>
            <a:r>
              <a:rPr lang="en-US" sz="3600" dirty="0">
                <a:ea typeface="ＭＳ Ｐゴシック" charset="0"/>
              </a:rPr>
              <a:t>Hoarding </a:t>
            </a:r>
            <a:r>
              <a:rPr lang="en-US" sz="3600" dirty="0" smtClean="0">
                <a:ea typeface="ＭＳ Ｐゴシック" charset="0"/>
              </a:rPr>
              <a:t>Disorder- est. 2-6% F&lt;M</a:t>
            </a:r>
            <a:endParaRPr lang="en-US" sz="3600" dirty="0">
              <a:ea typeface="ＭＳ Ｐゴシック" charset="0"/>
            </a:endParaRPr>
          </a:p>
          <a:p>
            <a:pPr marL="36576" indent="0" algn="l">
              <a:buNone/>
              <a:defRPr/>
            </a:pPr>
            <a:r>
              <a:rPr lang="en-US" sz="3600" dirty="0" smtClean="0">
                <a:ea typeface="ＭＳ Ｐゴシック" charset="0"/>
              </a:rPr>
              <a:t>Trichotillomania 1-2% F:M 10:1!</a:t>
            </a:r>
            <a:endParaRPr lang="en-US" sz="3600" dirty="0">
              <a:ea typeface="ＭＳ Ｐゴシック" charset="0"/>
            </a:endParaRPr>
          </a:p>
          <a:p>
            <a:pPr marL="36576" indent="0" algn="l">
              <a:buNone/>
              <a:defRPr/>
            </a:pPr>
            <a:r>
              <a:rPr lang="en-US" sz="3600" dirty="0">
                <a:ea typeface="ＭＳ Ｐゴシック" charset="0"/>
              </a:rPr>
              <a:t>Excoriation </a:t>
            </a:r>
            <a:r>
              <a:rPr lang="en-US" sz="3600" dirty="0" smtClean="0">
                <a:ea typeface="ＭＳ Ｐゴシック" charset="0"/>
              </a:rPr>
              <a:t>Disorder 1.4% F&gt;M</a:t>
            </a:r>
            <a:endParaRPr lang="en-US" sz="3600" dirty="0">
              <a:ea typeface="ＭＳ Ｐゴシック" charset="0"/>
            </a:endParaRPr>
          </a:p>
          <a:p>
            <a:pPr marL="36576" indent="0" algn="l">
              <a:buNone/>
              <a:defRPr/>
            </a:pPr>
            <a:endParaRPr lang="en-US" dirty="0">
              <a:ea typeface="ＭＳ Ｐゴシック" charset="0"/>
            </a:endParaRPr>
          </a:p>
        </p:txBody>
      </p:sp>
    </p:spTree>
    <p:extLst>
      <p:ext uri="{BB962C8B-B14F-4D97-AF65-F5344CB8AC3E}">
        <p14:creationId xmlns:p14="http://schemas.microsoft.com/office/powerpoint/2010/main" val="8606046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mtClean="0">
                <a:ea typeface="ＭＳ Ｐゴシック" pitchFamily="-84" charset="-128"/>
              </a:rPr>
              <a:t>Obsessive-Compulsive Disorder</a:t>
            </a:r>
          </a:p>
        </p:txBody>
      </p:sp>
      <p:pic>
        <p:nvPicPr>
          <p:cNvPr id="47107" name="Content Placeholder 3" descr="monk.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691" y="1600200"/>
            <a:ext cx="6034617" cy="4525963"/>
          </a:xfrm>
        </p:spPr>
      </p:pic>
    </p:spTree>
    <p:extLst>
      <p:ext uri="{BB962C8B-B14F-4D97-AF65-F5344CB8AC3E}">
        <p14:creationId xmlns:p14="http://schemas.microsoft.com/office/powerpoint/2010/main" val="39593733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defRPr/>
            </a:pPr>
            <a:r>
              <a:rPr lang="en-US" smtClean="0">
                <a:ea typeface="ＭＳ Ｐゴシック" pitchFamily="-84" charset="-128"/>
              </a:rPr>
              <a:t>Obsessive-Compulsive Disorder (OCD)</a:t>
            </a:r>
          </a:p>
        </p:txBody>
      </p:sp>
      <p:sp>
        <p:nvSpPr>
          <p:cNvPr id="37891" name="Rectangle 3"/>
          <p:cNvSpPr>
            <a:spLocks noGrp="1" noChangeArrowheads="1"/>
          </p:cNvSpPr>
          <p:nvPr>
            <p:ph idx="1"/>
          </p:nvPr>
        </p:nvSpPr>
        <p:spPr>
          <a:xfrm>
            <a:off x="838200" y="2209800"/>
            <a:ext cx="7848600" cy="3962400"/>
          </a:xfrm>
        </p:spPr>
        <p:txBody>
          <a:bodyPr/>
          <a:lstStyle/>
          <a:p>
            <a:pPr marL="36576" indent="0" algn="l" eaLnBrk="1" hangingPunct="1">
              <a:lnSpc>
                <a:spcPct val="90000"/>
              </a:lnSpc>
              <a:buNone/>
              <a:defRPr/>
            </a:pPr>
            <a:r>
              <a:rPr lang="en-US" sz="2800" dirty="0" smtClean="0">
                <a:ea typeface="+mn-ea"/>
                <a:cs typeface="+mn-cs"/>
              </a:rPr>
              <a:t>Obsessions defined by:</a:t>
            </a:r>
          </a:p>
          <a:p>
            <a:pPr marL="448056" lvl="1" indent="0" algn="l" eaLnBrk="1" hangingPunct="1">
              <a:lnSpc>
                <a:spcPct val="90000"/>
              </a:lnSpc>
              <a:buNone/>
              <a:defRPr/>
            </a:pPr>
            <a:r>
              <a:rPr lang="en-US" sz="2400" dirty="0" smtClean="0">
                <a:solidFill>
                  <a:srgbClr val="FFFF00"/>
                </a:solidFill>
                <a:ea typeface="ＭＳ Ｐゴシック" charset="0"/>
              </a:rPr>
              <a:t>recurrent</a:t>
            </a:r>
            <a:r>
              <a:rPr lang="en-US" sz="2400" dirty="0" smtClean="0">
                <a:ea typeface="ＭＳ Ｐゴシック" charset="0"/>
              </a:rPr>
              <a:t> and persistent </a:t>
            </a:r>
            <a:r>
              <a:rPr lang="en-US" sz="2400" dirty="0" smtClean="0">
                <a:solidFill>
                  <a:srgbClr val="FFFF00"/>
                </a:solidFill>
                <a:ea typeface="ＭＳ Ｐゴシック" charset="0"/>
              </a:rPr>
              <a:t>thoughts, impulses </a:t>
            </a:r>
            <a:r>
              <a:rPr lang="en-US" sz="2400" dirty="0" smtClean="0">
                <a:ea typeface="ＭＳ Ｐゴシック" charset="0"/>
              </a:rPr>
              <a:t>or </a:t>
            </a:r>
            <a:r>
              <a:rPr lang="en-US" sz="2400" dirty="0" smtClean="0">
                <a:solidFill>
                  <a:srgbClr val="FFFF00"/>
                </a:solidFill>
                <a:ea typeface="ＭＳ Ｐゴシック" charset="0"/>
              </a:rPr>
              <a:t>images</a:t>
            </a:r>
            <a:r>
              <a:rPr lang="en-US" sz="2400" dirty="0" smtClean="0">
                <a:ea typeface="ＭＳ Ｐゴシック" charset="0"/>
              </a:rPr>
              <a:t> that are </a:t>
            </a:r>
            <a:r>
              <a:rPr lang="en-US" sz="2400" dirty="0" smtClean="0">
                <a:solidFill>
                  <a:srgbClr val="FFFF00"/>
                </a:solidFill>
                <a:ea typeface="ＭＳ Ｐゴシック" charset="0"/>
              </a:rPr>
              <a:t>intrusive and unwanted </a:t>
            </a:r>
            <a:r>
              <a:rPr lang="en-US" sz="2400" dirty="0" smtClean="0">
                <a:ea typeface="ＭＳ Ｐゴシック" charset="0"/>
              </a:rPr>
              <a:t>that cause marked anxiety or distress</a:t>
            </a:r>
          </a:p>
          <a:p>
            <a:pPr marL="448056" lvl="1" indent="0" algn="l" eaLnBrk="1" hangingPunct="1">
              <a:lnSpc>
                <a:spcPct val="90000"/>
              </a:lnSpc>
              <a:buNone/>
              <a:defRPr/>
            </a:pPr>
            <a:r>
              <a:rPr lang="en-US" sz="2400" dirty="0" smtClean="0">
                <a:ea typeface="ＭＳ Ｐゴシック" charset="0"/>
              </a:rPr>
              <a:t>The person </a:t>
            </a:r>
            <a:r>
              <a:rPr lang="en-US" sz="2400" dirty="0" smtClean="0">
                <a:solidFill>
                  <a:srgbClr val="FFFF00"/>
                </a:solidFill>
                <a:ea typeface="ＭＳ Ｐゴシック" charset="0"/>
              </a:rPr>
              <a:t>attempts </a:t>
            </a:r>
            <a:r>
              <a:rPr lang="en-US" sz="2400" dirty="0" smtClean="0">
                <a:ea typeface="ＭＳ Ｐゴシック" charset="0"/>
              </a:rPr>
              <a:t>to ignore or suppress such thoughts, urges or images, or to </a:t>
            </a:r>
            <a:r>
              <a:rPr lang="en-US" sz="2400" dirty="0" smtClean="0">
                <a:solidFill>
                  <a:srgbClr val="FFFF00"/>
                </a:solidFill>
                <a:ea typeface="ＭＳ Ｐゴシック" charset="0"/>
              </a:rPr>
              <a:t>neutralize</a:t>
            </a:r>
            <a:r>
              <a:rPr lang="en-US" sz="2400" dirty="0" smtClean="0">
                <a:ea typeface="ＭＳ Ｐゴシック" charset="0"/>
              </a:rPr>
              <a:t> them with some other thought or action (i.e. compulsion)</a:t>
            </a:r>
          </a:p>
          <a:p>
            <a:pPr marL="448056" lvl="1" indent="0" algn="l" eaLnBrk="1" hangingPunct="1">
              <a:lnSpc>
                <a:spcPct val="90000"/>
              </a:lnSpc>
              <a:buNone/>
              <a:defRPr/>
            </a:pPr>
            <a:endParaRPr lang="en-US" sz="2400" dirty="0" smtClean="0">
              <a:ea typeface="ＭＳ Ｐゴシック" charset="0"/>
            </a:endParaRPr>
          </a:p>
          <a:p>
            <a:pPr marL="36576" indent="0" algn="l" eaLnBrk="1" hangingPunct="1">
              <a:lnSpc>
                <a:spcPct val="90000"/>
              </a:lnSpc>
              <a:buNone/>
              <a:defRPr/>
            </a:pPr>
            <a:endParaRPr lang="en-US" sz="2800" dirty="0" smtClean="0">
              <a:ea typeface="+mn-ea"/>
              <a:cs typeface="+mn-cs"/>
            </a:endParaRPr>
          </a:p>
        </p:txBody>
      </p:sp>
      <p:sp>
        <p:nvSpPr>
          <p:cNvPr id="48132" name="Text Box 4"/>
          <p:cNvSpPr txBox="1">
            <a:spLocks noChangeArrowheads="1"/>
          </p:cNvSpPr>
          <p:nvPr/>
        </p:nvSpPr>
        <p:spPr bwMode="auto">
          <a:xfrm>
            <a:off x="1127125" y="1641475"/>
            <a:ext cx="596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l" rtl="0" fontAlgn="base">
              <a:spcBef>
                <a:spcPct val="0"/>
              </a:spcBef>
              <a:spcAft>
                <a:spcPct val="0"/>
              </a:spcAft>
            </a:pPr>
            <a:r>
              <a:rPr lang="en-US" sz="2400" smtClean="0">
                <a:solidFill>
                  <a:srgbClr val="FFFFFF"/>
                </a:solidFill>
                <a:latin typeface="Times New Roman" pitchFamily="18" charset="0"/>
              </a:rPr>
              <a:t>Obsessions or compulsions or both defined by:</a:t>
            </a:r>
          </a:p>
        </p:txBody>
      </p:sp>
      <p:pic>
        <p:nvPicPr>
          <p:cNvPr id="48133"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029200"/>
            <a:ext cx="24860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51685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mtClean="0">
                <a:ea typeface="ＭＳ Ｐゴシック" pitchFamily="-84" charset="-128"/>
              </a:rPr>
              <a:t>OCD continued</a:t>
            </a:r>
          </a:p>
        </p:txBody>
      </p:sp>
      <p:sp>
        <p:nvSpPr>
          <p:cNvPr id="38915" name="Rectangle 3"/>
          <p:cNvSpPr>
            <a:spLocks noGrp="1" noChangeArrowheads="1"/>
          </p:cNvSpPr>
          <p:nvPr>
            <p:ph idx="1"/>
          </p:nvPr>
        </p:nvSpPr>
        <p:spPr/>
        <p:txBody>
          <a:bodyPr/>
          <a:lstStyle/>
          <a:p>
            <a:pPr marL="36576" indent="0" algn="l" eaLnBrk="1" hangingPunct="1">
              <a:lnSpc>
                <a:spcPct val="90000"/>
              </a:lnSpc>
              <a:buNone/>
              <a:defRPr/>
            </a:pPr>
            <a:r>
              <a:rPr lang="en-US" dirty="0" smtClean="0">
                <a:ea typeface="ＭＳ Ｐゴシック" pitchFamily="-84" charset="-128"/>
              </a:rPr>
              <a:t>Compulsions as defined by:</a:t>
            </a:r>
          </a:p>
          <a:p>
            <a:pPr marL="448056" lvl="1" indent="0" algn="l" eaLnBrk="1" hangingPunct="1">
              <a:lnSpc>
                <a:spcPct val="90000"/>
              </a:lnSpc>
              <a:buNone/>
              <a:defRPr/>
            </a:pPr>
            <a:r>
              <a:rPr lang="en-US" dirty="0" smtClean="0">
                <a:ea typeface="ＭＳ Ｐゴシック" pitchFamily="-84" charset="-128"/>
              </a:rPr>
              <a:t>Repetitive </a:t>
            </a:r>
            <a:r>
              <a:rPr lang="en-US" dirty="0" smtClean="0">
                <a:solidFill>
                  <a:srgbClr val="FFFF00"/>
                </a:solidFill>
                <a:ea typeface="ＭＳ Ｐゴシック" pitchFamily="-84" charset="-128"/>
              </a:rPr>
              <a:t>behaviors</a:t>
            </a:r>
            <a:r>
              <a:rPr lang="en-US" dirty="0" smtClean="0">
                <a:ea typeface="ＭＳ Ｐゴシック" pitchFamily="-84" charset="-128"/>
              </a:rPr>
              <a:t> or </a:t>
            </a:r>
            <a:r>
              <a:rPr lang="en-US" dirty="0" smtClean="0">
                <a:solidFill>
                  <a:srgbClr val="FFFF00"/>
                </a:solidFill>
                <a:ea typeface="ＭＳ Ｐゴシック" pitchFamily="-84" charset="-128"/>
              </a:rPr>
              <a:t>mental acts </a:t>
            </a:r>
            <a:r>
              <a:rPr lang="en-US" dirty="0" smtClean="0">
                <a:ea typeface="ＭＳ Ｐゴシック" pitchFamily="-84" charset="-128"/>
              </a:rPr>
              <a:t>that the person feels driven to perform in response to an obsession or according to </a:t>
            </a:r>
            <a:r>
              <a:rPr lang="en-US" dirty="0" smtClean="0">
                <a:solidFill>
                  <a:srgbClr val="FFFF00"/>
                </a:solidFill>
                <a:ea typeface="ＭＳ Ｐゴシック" pitchFamily="-84" charset="-128"/>
              </a:rPr>
              <a:t>rigidly applied rules</a:t>
            </a:r>
            <a:r>
              <a:rPr lang="en-US" dirty="0" smtClean="0">
                <a:ea typeface="ＭＳ Ｐゴシック" pitchFamily="-84" charset="-128"/>
              </a:rPr>
              <a:t>.</a:t>
            </a:r>
          </a:p>
          <a:p>
            <a:pPr marL="448056" lvl="1" indent="0" algn="l" eaLnBrk="1" hangingPunct="1">
              <a:lnSpc>
                <a:spcPct val="90000"/>
              </a:lnSpc>
              <a:buNone/>
              <a:defRPr/>
            </a:pPr>
            <a:r>
              <a:rPr lang="en-US" dirty="0" smtClean="0">
                <a:ea typeface="ＭＳ Ｐゴシック" pitchFamily="-84" charset="-128"/>
              </a:rPr>
              <a:t>The behaviors or acts are aimed at </a:t>
            </a:r>
            <a:r>
              <a:rPr lang="en-US" dirty="0" smtClean="0">
                <a:solidFill>
                  <a:srgbClr val="FFFF00"/>
                </a:solidFill>
                <a:ea typeface="ＭＳ Ｐゴシック" pitchFamily="-84" charset="-128"/>
              </a:rPr>
              <a:t>reducing distress</a:t>
            </a:r>
            <a:r>
              <a:rPr lang="en-US" dirty="0" smtClean="0">
                <a:ea typeface="ＭＳ Ｐゴシック" pitchFamily="-84" charset="-128"/>
              </a:rPr>
              <a:t> or </a:t>
            </a:r>
            <a:r>
              <a:rPr lang="en-US" dirty="0" smtClean="0">
                <a:solidFill>
                  <a:srgbClr val="FFFF00"/>
                </a:solidFill>
                <a:ea typeface="ＭＳ Ｐゴシック" pitchFamily="-84" charset="-128"/>
              </a:rPr>
              <a:t>preventing</a:t>
            </a:r>
            <a:r>
              <a:rPr lang="en-US" dirty="0" smtClean="0">
                <a:ea typeface="ＭＳ Ｐゴシック" pitchFamily="-84" charset="-128"/>
              </a:rPr>
              <a:t> some dreaded situation however these acts or behaviors are not connected in a realistic way with what they are designed to neutralize or prevent.</a:t>
            </a:r>
          </a:p>
        </p:txBody>
      </p:sp>
    </p:spTree>
    <p:extLst>
      <p:ext uri="{BB962C8B-B14F-4D97-AF65-F5344CB8AC3E}">
        <p14:creationId xmlns:p14="http://schemas.microsoft.com/office/powerpoint/2010/main" val="370208773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ea typeface="ＭＳ Ｐゴシック" pitchFamily="-84" charset="-128"/>
              </a:rPr>
              <a:t>OCD continued</a:t>
            </a:r>
          </a:p>
        </p:txBody>
      </p:sp>
      <p:sp>
        <p:nvSpPr>
          <p:cNvPr id="39939" name="Rectangle 3"/>
          <p:cNvSpPr>
            <a:spLocks noGrp="1" noChangeArrowheads="1"/>
          </p:cNvSpPr>
          <p:nvPr>
            <p:ph idx="1"/>
          </p:nvPr>
        </p:nvSpPr>
        <p:spPr/>
        <p:txBody>
          <a:bodyPr>
            <a:normAutofit lnSpcReduction="10000"/>
          </a:bodyPr>
          <a:lstStyle/>
          <a:p>
            <a:pPr marL="36576" indent="0" algn="l" eaLnBrk="1" hangingPunct="1">
              <a:buNone/>
              <a:defRPr/>
            </a:pPr>
            <a:r>
              <a:rPr lang="en-US" dirty="0" smtClean="0">
                <a:ea typeface="ＭＳ Ｐゴシック" pitchFamily="-84" charset="-128"/>
              </a:rPr>
              <a:t>The obsessions or compulsions cause marked distress, take </a:t>
            </a:r>
            <a:r>
              <a:rPr lang="en-US" dirty="0" smtClean="0">
                <a:solidFill>
                  <a:srgbClr val="FFFF00"/>
                </a:solidFill>
                <a:ea typeface="ＭＳ Ｐゴシック" pitchFamily="-84" charset="-128"/>
              </a:rPr>
              <a:t>&gt; 1 hour/day </a:t>
            </a:r>
            <a:r>
              <a:rPr lang="en-US" dirty="0" smtClean="0">
                <a:ea typeface="ＭＳ Ｐゴシック" pitchFamily="-84" charset="-128"/>
              </a:rPr>
              <a:t>or cause clinically significant </a:t>
            </a:r>
            <a:r>
              <a:rPr lang="en-US" dirty="0" smtClean="0">
                <a:solidFill>
                  <a:srgbClr val="FFFF00"/>
                </a:solidFill>
                <a:ea typeface="ＭＳ Ｐゴシック" pitchFamily="-84" charset="-128"/>
              </a:rPr>
              <a:t>distress</a:t>
            </a:r>
            <a:r>
              <a:rPr lang="en-US" dirty="0" smtClean="0">
                <a:ea typeface="ＭＳ Ｐゴシック" pitchFamily="-84" charset="-128"/>
              </a:rPr>
              <a:t> or </a:t>
            </a:r>
            <a:r>
              <a:rPr lang="en-US" dirty="0" smtClean="0">
                <a:solidFill>
                  <a:srgbClr val="FFFF00"/>
                </a:solidFill>
                <a:ea typeface="ＭＳ Ｐゴシック" pitchFamily="-84" charset="-128"/>
              </a:rPr>
              <a:t>impairment</a:t>
            </a:r>
            <a:r>
              <a:rPr lang="en-US" dirty="0" smtClean="0">
                <a:ea typeface="ＭＳ Ｐゴシック" pitchFamily="-84" charset="-128"/>
              </a:rPr>
              <a:t> in function</a:t>
            </a:r>
          </a:p>
          <a:p>
            <a:pPr marL="36576" indent="0" algn="l" eaLnBrk="1" hangingPunct="1">
              <a:buNone/>
              <a:defRPr/>
            </a:pPr>
            <a:r>
              <a:rPr lang="en-US" dirty="0" smtClean="0">
                <a:ea typeface="ＭＳ Ｐゴシック" pitchFamily="-84" charset="-128"/>
              </a:rPr>
              <a:t>Specify if:</a:t>
            </a:r>
          </a:p>
          <a:p>
            <a:pPr marL="448056" lvl="1" indent="0" algn="l" eaLnBrk="1" hangingPunct="1">
              <a:buNone/>
              <a:defRPr/>
            </a:pPr>
            <a:r>
              <a:rPr lang="en-US" sz="2400" dirty="0" smtClean="0">
                <a:ea typeface="ＭＳ Ｐゴシック" pitchFamily="-84" charset="-128"/>
              </a:rPr>
              <a:t>With good or fair insight- recognizes beliefs are definitely or most likely not true</a:t>
            </a:r>
          </a:p>
          <a:p>
            <a:pPr marL="448056" lvl="1" indent="0" algn="l" eaLnBrk="1" hangingPunct="1">
              <a:buNone/>
              <a:defRPr/>
            </a:pPr>
            <a:r>
              <a:rPr lang="en-US" sz="2400" dirty="0" smtClean="0">
                <a:ea typeface="ＭＳ Ｐゴシック" pitchFamily="-84" charset="-128"/>
              </a:rPr>
              <a:t>With poor insight- thinks are probably true</a:t>
            </a:r>
          </a:p>
          <a:p>
            <a:pPr marL="448056" lvl="1" indent="0" algn="l" eaLnBrk="1" hangingPunct="1">
              <a:buNone/>
              <a:defRPr/>
            </a:pPr>
            <a:r>
              <a:rPr lang="en-US" sz="2400" dirty="0" smtClean="0">
                <a:ea typeface="ＭＳ Ｐゴシック" pitchFamily="-84" charset="-128"/>
              </a:rPr>
              <a:t>With absent insight- is completely convinced the COCD beliefs are true</a:t>
            </a:r>
          </a:p>
          <a:p>
            <a:pPr marL="448056" lvl="1" indent="0" algn="l" eaLnBrk="1" hangingPunct="1">
              <a:buNone/>
              <a:defRPr/>
            </a:pPr>
            <a:r>
              <a:rPr lang="en-US" sz="2400" dirty="0" smtClean="0">
                <a:ea typeface="ＭＳ Ｐゴシック" pitchFamily="-84" charset="-128"/>
              </a:rPr>
              <a:t>Tic- related</a:t>
            </a:r>
          </a:p>
          <a:p>
            <a:pPr marL="914400" lvl="2" indent="0" algn="l" eaLnBrk="1" hangingPunct="1">
              <a:buNone/>
              <a:defRPr/>
            </a:pPr>
            <a:endParaRPr lang="en-US" dirty="0" smtClean="0">
              <a:ea typeface="ＭＳ Ｐゴシック" pitchFamily="-84" charset="-128"/>
            </a:endParaRPr>
          </a:p>
        </p:txBody>
      </p:sp>
    </p:spTree>
    <p:extLst>
      <p:ext uri="{BB962C8B-B14F-4D97-AF65-F5344CB8AC3E}">
        <p14:creationId xmlns:p14="http://schemas.microsoft.com/office/powerpoint/2010/main" val="34520465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543527"/>
            <a:ext cx="8332106" cy="4549769"/>
          </a:xfrm>
        </p:spPr>
      </p:pic>
    </p:spTree>
    <p:extLst>
      <p:ext uri="{BB962C8B-B14F-4D97-AF65-F5344CB8AC3E}">
        <p14:creationId xmlns:p14="http://schemas.microsoft.com/office/powerpoint/2010/main" val="36699331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84" charset="-128"/>
              </a:rPr>
              <a:t>OCD Epidemiology</a:t>
            </a:r>
          </a:p>
        </p:txBody>
      </p:sp>
      <p:sp>
        <p:nvSpPr>
          <p:cNvPr id="3" name="Content Placeholder 2"/>
          <p:cNvSpPr>
            <a:spLocks noGrp="1"/>
          </p:cNvSpPr>
          <p:nvPr>
            <p:ph sz="half" idx="1"/>
          </p:nvPr>
        </p:nvSpPr>
        <p:spPr/>
        <p:txBody>
          <a:bodyPr/>
          <a:lstStyle/>
          <a:p>
            <a:pPr marL="36576" indent="0" algn="l">
              <a:buNone/>
              <a:defRPr/>
            </a:pPr>
            <a:r>
              <a:rPr lang="en-US" dirty="0" smtClean="0">
                <a:ea typeface="ＭＳ Ｐゴシック" pitchFamily="-84" charset="-128"/>
              </a:rPr>
              <a:t>2% of general population</a:t>
            </a:r>
          </a:p>
          <a:p>
            <a:pPr marL="36576" indent="0" algn="l">
              <a:buNone/>
              <a:defRPr/>
            </a:pPr>
            <a:r>
              <a:rPr lang="en-US" dirty="0" smtClean="0">
                <a:ea typeface="ＭＳ Ｐゴシック" pitchFamily="-84" charset="-128"/>
              </a:rPr>
              <a:t>Mean onset 19.5 years, 25% start by age 14! Males have earlier onset than females</a:t>
            </a:r>
          </a:p>
          <a:p>
            <a:pPr marL="36576" indent="0" algn="l">
              <a:buNone/>
              <a:defRPr/>
            </a:pPr>
            <a:r>
              <a:rPr lang="en-US" dirty="0" smtClean="0">
                <a:ea typeface="ＭＳ Ｐゴシック" pitchFamily="-84" charset="-128"/>
              </a:rPr>
              <a:t>Female: Male 1:1</a:t>
            </a:r>
          </a:p>
        </p:txBody>
      </p:sp>
      <p:pic>
        <p:nvPicPr>
          <p:cNvPr id="51204" name="Content Placeholder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267209" y="3034391"/>
            <a:ext cx="1657581" cy="165758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044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84" charset="-128"/>
              </a:rPr>
              <a:t>OCD Comorbidities</a:t>
            </a:r>
          </a:p>
        </p:txBody>
      </p:sp>
      <p:sp>
        <p:nvSpPr>
          <p:cNvPr id="3" name="Content Placeholder 2"/>
          <p:cNvSpPr>
            <a:spLocks noGrp="1"/>
          </p:cNvSpPr>
          <p:nvPr>
            <p:ph sz="half" idx="1"/>
          </p:nvPr>
        </p:nvSpPr>
        <p:spPr/>
        <p:txBody>
          <a:bodyPr>
            <a:normAutofit/>
          </a:bodyPr>
          <a:lstStyle/>
          <a:p>
            <a:pPr marL="36576" indent="0" algn="l">
              <a:buNone/>
              <a:defRPr/>
            </a:pPr>
            <a:r>
              <a:rPr lang="en-US" dirty="0">
                <a:ea typeface="ＭＳ Ｐゴシック" charset="0"/>
              </a:rPr>
              <a:t>&gt;70% have lifetime dx of an </a:t>
            </a:r>
            <a:r>
              <a:rPr lang="en-US" dirty="0">
                <a:solidFill>
                  <a:srgbClr val="FFFF00"/>
                </a:solidFill>
                <a:ea typeface="ＭＳ Ｐゴシック" charset="0"/>
              </a:rPr>
              <a:t>anxiety disorder </a:t>
            </a:r>
            <a:r>
              <a:rPr lang="en-US" dirty="0">
                <a:ea typeface="ＭＳ Ｐゴシック" charset="0"/>
              </a:rPr>
              <a:t>such as PD, SAD, GAD, phobia</a:t>
            </a:r>
          </a:p>
          <a:p>
            <a:pPr marL="36576" indent="0" algn="l">
              <a:buNone/>
              <a:defRPr/>
            </a:pPr>
            <a:r>
              <a:rPr lang="en-US" dirty="0">
                <a:ea typeface="ＭＳ Ｐゴシック" charset="0"/>
              </a:rPr>
              <a:t>&gt;60% have lifetime dx of a </a:t>
            </a:r>
            <a:r>
              <a:rPr lang="en-US" dirty="0">
                <a:solidFill>
                  <a:srgbClr val="FFFF00"/>
                </a:solidFill>
                <a:ea typeface="ＭＳ Ｐゴシック" charset="0"/>
              </a:rPr>
              <a:t>mood disorder</a:t>
            </a:r>
            <a:r>
              <a:rPr lang="en-US" dirty="0">
                <a:ea typeface="ＭＳ Ｐゴシック" charset="0"/>
              </a:rPr>
              <a:t> </a:t>
            </a:r>
            <a:r>
              <a:rPr lang="en-US" dirty="0">
                <a:solidFill>
                  <a:srgbClr val="FFFF00"/>
                </a:solidFill>
                <a:ea typeface="ＭＳ Ｐゴシック" charset="0"/>
              </a:rPr>
              <a:t>MDD</a:t>
            </a:r>
            <a:r>
              <a:rPr lang="en-US" dirty="0">
                <a:ea typeface="ＭＳ Ｐゴシック" charset="0"/>
              </a:rPr>
              <a:t> being the most common</a:t>
            </a:r>
          </a:p>
          <a:p>
            <a:pPr marL="36576" indent="0" algn="l">
              <a:buNone/>
              <a:defRPr/>
            </a:pPr>
            <a:r>
              <a:rPr lang="en-US" dirty="0">
                <a:ea typeface="ＭＳ Ｐゴシック" charset="0"/>
              </a:rPr>
              <a:t>Up to 30% have a lifetime </a:t>
            </a:r>
            <a:r>
              <a:rPr lang="en-US" dirty="0">
                <a:solidFill>
                  <a:srgbClr val="FFFF00"/>
                </a:solidFill>
                <a:ea typeface="ＭＳ Ｐゴシック" charset="0"/>
              </a:rPr>
              <a:t>Tic</a:t>
            </a:r>
            <a:r>
              <a:rPr lang="en-US" dirty="0">
                <a:ea typeface="ＭＳ Ｐゴシック" charset="0"/>
              </a:rPr>
              <a:t> disorder</a:t>
            </a:r>
          </a:p>
          <a:p>
            <a:pPr marL="36576" indent="0" algn="l">
              <a:buNone/>
              <a:defRPr/>
            </a:pPr>
            <a:endParaRPr lang="en-US" dirty="0">
              <a:ea typeface="ＭＳ Ｐゴシック" charset="0"/>
            </a:endParaRPr>
          </a:p>
        </p:txBody>
      </p:sp>
      <p:sp>
        <p:nvSpPr>
          <p:cNvPr id="4" name="Content Placeholder 3"/>
          <p:cNvSpPr>
            <a:spLocks noGrp="1"/>
          </p:cNvSpPr>
          <p:nvPr>
            <p:ph sz="half" idx="2"/>
          </p:nvPr>
        </p:nvSpPr>
        <p:spPr/>
        <p:txBody>
          <a:bodyPr>
            <a:normAutofit/>
          </a:bodyPr>
          <a:lstStyle/>
          <a:p>
            <a:pPr marL="36576" indent="0" algn="l">
              <a:buNone/>
              <a:defRPr/>
            </a:pPr>
            <a:r>
              <a:rPr lang="en-US" dirty="0" smtClean="0">
                <a:ea typeface="ＭＳ Ｐゴシック" pitchFamily="-84" charset="-128"/>
              </a:rPr>
              <a:t>12% of persons with </a:t>
            </a:r>
            <a:r>
              <a:rPr lang="en-US" dirty="0" smtClean="0">
                <a:solidFill>
                  <a:srgbClr val="FFFF00"/>
                </a:solidFill>
                <a:ea typeface="ＭＳ Ｐゴシック" pitchFamily="-84" charset="-128"/>
              </a:rPr>
              <a:t>schizophrenia/ schizoaffective disorder</a:t>
            </a:r>
          </a:p>
        </p:txBody>
      </p:sp>
    </p:spTree>
    <p:extLst>
      <p:ext uri="{BB962C8B-B14F-4D97-AF65-F5344CB8AC3E}">
        <p14:creationId xmlns:p14="http://schemas.microsoft.com/office/powerpoint/2010/main" val="29475688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84" charset="-128"/>
              </a:rPr>
              <a:t>OCD Etiology</a:t>
            </a:r>
          </a:p>
        </p:txBody>
      </p:sp>
      <p:sp>
        <p:nvSpPr>
          <p:cNvPr id="3" name="Content Placeholder 2"/>
          <p:cNvSpPr>
            <a:spLocks noGrp="1"/>
          </p:cNvSpPr>
          <p:nvPr>
            <p:ph sz="half" idx="1"/>
          </p:nvPr>
        </p:nvSpPr>
        <p:spPr/>
        <p:txBody>
          <a:bodyPr/>
          <a:lstStyle/>
          <a:p>
            <a:pPr marL="36576" indent="0" algn="l">
              <a:buNone/>
              <a:defRPr/>
            </a:pPr>
            <a:r>
              <a:rPr lang="en-US" dirty="0" smtClean="0">
                <a:ea typeface="ＭＳ Ｐゴシック" pitchFamily="-84" charset="-128"/>
              </a:rPr>
              <a:t>Genetics</a:t>
            </a:r>
          </a:p>
          <a:p>
            <a:pPr marL="36576" indent="0" algn="l">
              <a:buNone/>
              <a:defRPr/>
            </a:pPr>
            <a:r>
              <a:rPr lang="en-US" dirty="0" smtClean="0">
                <a:ea typeface="ＭＳ Ｐゴシック" pitchFamily="-84" charset="-128"/>
              </a:rPr>
              <a:t>Serotonergic dysfunction</a:t>
            </a:r>
          </a:p>
          <a:p>
            <a:pPr marL="36576" indent="0" algn="l">
              <a:buNone/>
              <a:defRPr/>
            </a:pPr>
            <a:r>
              <a:rPr lang="en-US" dirty="0" err="1" smtClean="0">
                <a:ea typeface="ＭＳ Ｐゴシック" pitchFamily="-84" charset="-128"/>
              </a:rPr>
              <a:t>Cortico</a:t>
            </a:r>
            <a:r>
              <a:rPr lang="en-US" dirty="0" smtClean="0">
                <a:ea typeface="ＭＳ Ｐゴシック" pitchFamily="-84" charset="-128"/>
              </a:rPr>
              <a:t>-</a:t>
            </a:r>
            <a:r>
              <a:rPr lang="en-US" dirty="0" err="1" smtClean="0">
                <a:ea typeface="ＭＳ Ｐゴシック" pitchFamily="-84" charset="-128"/>
              </a:rPr>
              <a:t>striato</a:t>
            </a:r>
            <a:r>
              <a:rPr lang="en-US" dirty="0" smtClean="0">
                <a:ea typeface="ＭＳ Ｐゴシック" pitchFamily="-84" charset="-128"/>
              </a:rPr>
              <a:t>-</a:t>
            </a:r>
            <a:r>
              <a:rPr lang="en-US" dirty="0" err="1" smtClean="0">
                <a:ea typeface="ＭＳ Ｐゴシック" pitchFamily="-84" charset="-128"/>
              </a:rPr>
              <a:t>thalamo</a:t>
            </a:r>
            <a:r>
              <a:rPr lang="en-US" dirty="0" smtClean="0">
                <a:ea typeface="ＭＳ Ｐゴシック" pitchFamily="-84" charset="-128"/>
              </a:rPr>
              <a:t>-cortical loop</a:t>
            </a:r>
          </a:p>
          <a:p>
            <a:pPr marL="36576" indent="0" algn="l">
              <a:buNone/>
              <a:defRPr/>
            </a:pPr>
            <a:r>
              <a:rPr lang="en-US" dirty="0" smtClean="0">
                <a:ea typeface="ＭＳ Ｐゴシック" pitchFamily="-84" charset="-128"/>
              </a:rPr>
              <a:t>Autoimmune- PANDAS</a:t>
            </a:r>
          </a:p>
        </p:txBody>
      </p:sp>
      <p:pic>
        <p:nvPicPr>
          <p:cNvPr id="53252" name="Content Placeholder 4" descr="Basal-ganglia-class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698681" y="2402348"/>
            <a:ext cx="2794637" cy="292166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5290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mtClean="0">
                <a:ea typeface="ＭＳ Ｐゴシック" pitchFamily="-84" charset="-128"/>
              </a:rPr>
              <a:t>Treatment</a:t>
            </a:r>
          </a:p>
        </p:txBody>
      </p:sp>
      <p:sp>
        <p:nvSpPr>
          <p:cNvPr id="43011" name="Rectangle 3"/>
          <p:cNvSpPr>
            <a:spLocks noGrp="1" noChangeArrowheads="1"/>
          </p:cNvSpPr>
          <p:nvPr>
            <p:ph idx="1"/>
          </p:nvPr>
        </p:nvSpPr>
        <p:spPr/>
        <p:txBody>
          <a:bodyPr/>
          <a:lstStyle/>
          <a:p>
            <a:pPr marL="36576" indent="0" algn="l" eaLnBrk="1" hangingPunct="1">
              <a:buNone/>
              <a:defRPr/>
            </a:pPr>
            <a:r>
              <a:rPr lang="en-US" dirty="0" smtClean="0">
                <a:solidFill>
                  <a:srgbClr val="FFFF00"/>
                </a:solidFill>
                <a:ea typeface="ＭＳ Ｐゴシック" pitchFamily="-84" charset="-128"/>
              </a:rPr>
              <a:t>40-60% </a:t>
            </a:r>
            <a:r>
              <a:rPr lang="en-US" dirty="0" smtClean="0">
                <a:ea typeface="ＭＳ Ｐゴシック" pitchFamily="-84" charset="-128"/>
              </a:rPr>
              <a:t>treatment response</a:t>
            </a:r>
          </a:p>
          <a:p>
            <a:pPr marL="36576" indent="0" algn="l" eaLnBrk="1" hangingPunct="1">
              <a:buNone/>
              <a:defRPr/>
            </a:pPr>
            <a:r>
              <a:rPr lang="en-US" dirty="0" smtClean="0">
                <a:ea typeface="ＭＳ Ｐゴシック" pitchFamily="-84" charset="-128"/>
              </a:rPr>
              <a:t>Serotonergic antidepressants</a:t>
            </a:r>
          </a:p>
          <a:p>
            <a:pPr marL="36576" indent="0" algn="l" eaLnBrk="1" hangingPunct="1">
              <a:buNone/>
              <a:defRPr/>
            </a:pPr>
            <a:r>
              <a:rPr lang="en-US" dirty="0" smtClean="0">
                <a:ea typeface="ＭＳ Ｐゴシック" pitchFamily="-84" charset="-128"/>
              </a:rPr>
              <a:t>Behavior therapy</a:t>
            </a:r>
          </a:p>
          <a:p>
            <a:pPr marL="36576" indent="0" algn="l" eaLnBrk="1" hangingPunct="1">
              <a:buNone/>
              <a:defRPr/>
            </a:pPr>
            <a:r>
              <a:rPr lang="en-US" dirty="0" smtClean="0">
                <a:ea typeface="ＭＳ Ｐゴシック" pitchFamily="-84" charset="-128"/>
              </a:rPr>
              <a:t>Adjunctive antipsychotics, psychosurgery</a:t>
            </a:r>
          </a:p>
          <a:p>
            <a:pPr marL="36576" indent="0" algn="l" eaLnBrk="1" hangingPunct="1">
              <a:buNone/>
              <a:defRPr/>
            </a:pPr>
            <a:r>
              <a:rPr lang="en-US" dirty="0" smtClean="0">
                <a:ea typeface="ＭＳ Ｐゴシック" pitchFamily="-84" charset="-128"/>
              </a:rPr>
              <a:t>PANDAS – penicillin, </a:t>
            </a:r>
            <a:r>
              <a:rPr lang="en-US" dirty="0" err="1" smtClean="0">
                <a:ea typeface="ＭＳ Ｐゴシック" pitchFamily="-84" charset="-128"/>
              </a:rPr>
              <a:t>plasmapharesis</a:t>
            </a:r>
            <a:r>
              <a:rPr lang="en-US" dirty="0" smtClean="0">
                <a:ea typeface="ＭＳ Ｐゴシック" pitchFamily="-84" charset="-128"/>
              </a:rPr>
              <a:t>, IV immunoglobulin</a:t>
            </a:r>
          </a:p>
        </p:txBody>
      </p:sp>
    </p:spTree>
    <p:extLst>
      <p:ext uri="{BB962C8B-B14F-4D97-AF65-F5344CB8AC3E}">
        <p14:creationId xmlns:p14="http://schemas.microsoft.com/office/powerpoint/2010/main" val="36735403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ea typeface="ＭＳ Ｐゴシック" pitchFamily="-84" charset="-128"/>
              </a:rPr>
              <a:t>Functional imaging studies</a:t>
            </a:r>
          </a:p>
        </p:txBody>
      </p:sp>
      <p:sp>
        <p:nvSpPr>
          <p:cNvPr id="3" name="Content Placeholder 2"/>
          <p:cNvSpPr>
            <a:spLocks noGrp="1"/>
          </p:cNvSpPr>
          <p:nvPr>
            <p:ph idx="1"/>
          </p:nvPr>
        </p:nvSpPr>
        <p:spPr/>
        <p:txBody>
          <a:bodyPr/>
          <a:lstStyle/>
          <a:p>
            <a:pPr marL="36576" indent="0" algn="l" eaLnBrk="1" hangingPunct="1">
              <a:buNone/>
              <a:defRPr/>
            </a:pPr>
            <a:r>
              <a:rPr lang="en-US" dirty="0" smtClean="0">
                <a:ea typeface="+mn-ea"/>
                <a:cs typeface="+mn-cs"/>
              </a:rPr>
              <a:t>Increased activity in the right caudate is found in pts with OCD and Cognitive behavior therapy reduces resting state glucose metabolism or blood flow in the right caudate in treatment responders.  </a:t>
            </a:r>
          </a:p>
          <a:p>
            <a:pPr marL="36576" indent="0" algn="l" eaLnBrk="1" hangingPunct="1">
              <a:buNone/>
              <a:defRPr/>
            </a:pPr>
            <a:r>
              <a:rPr lang="en-US" dirty="0" smtClean="0">
                <a:ea typeface="+mn-ea"/>
                <a:cs typeface="+mn-cs"/>
              </a:rPr>
              <a:t>Similar results have been obtained with pharmacotherapy</a:t>
            </a:r>
          </a:p>
          <a:p>
            <a:pPr marL="36576" indent="0" algn="l" eaLnBrk="1" hangingPunct="1">
              <a:buNone/>
              <a:defRPr/>
            </a:pPr>
            <a:endParaRPr lang="en-US" dirty="0" smtClean="0">
              <a:ea typeface="+mn-ea"/>
              <a:cs typeface="+mn-cs"/>
            </a:endParaRPr>
          </a:p>
        </p:txBody>
      </p:sp>
      <p:sp>
        <p:nvSpPr>
          <p:cNvPr id="4" name="Footer Placeholder 3"/>
          <p:cNvSpPr>
            <a:spLocks noGrp="1"/>
          </p:cNvSpPr>
          <p:nvPr>
            <p:ph type="ftr" sz="quarter" idx="11"/>
          </p:nvPr>
        </p:nvSpPr>
        <p:spPr>
          <a:xfrm>
            <a:off x="457200" y="6245225"/>
            <a:ext cx="8229600" cy="476250"/>
          </a:xfrm>
        </p:spPr>
        <p:txBody>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defRPr/>
            </a:pPr>
            <a:r>
              <a:rPr lang="en-US" sz="1400" smtClean="0">
                <a:solidFill>
                  <a:srgbClr val="FFFFFF"/>
                </a:solidFill>
              </a:rPr>
              <a:t>Baxter L. et al. Caudate glucose metabolic rate changes with both drug and behavioral therapy for obessive-compulsive disorder. Arch Gen Psych 1992;49:681-689</a:t>
            </a:r>
          </a:p>
        </p:txBody>
      </p:sp>
    </p:spTree>
    <p:extLst>
      <p:ext uri="{BB962C8B-B14F-4D97-AF65-F5344CB8AC3E}">
        <p14:creationId xmlns:p14="http://schemas.microsoft.com/office/powerpoint/2010/main" val="42376965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defRPr/>
            </a:pPr>
            <a:r>
              <a:rPr lang="en-US" sz="4000" smtClean="0">
                <a:ea typeface="ＭＳ Ｐゴシック" pitchFamily="-84" charset="-128"/>
              </a:rPr>
              <a:t>Trauma- and Stressor-Related Disorders</a:t>
            </a:r>
            <a:br>
              <a:rPr lang="en-US" sz="4000" smtClean="0">
                <a:ea typeface="ＭＳ Ｐゴシック" pitchFamily="-84" charset="-128"/>
              </a:rPr>
            </a:br>
            <a:endParaRPr lang="en-US" sz="4000" smtClean="0">
              <a:ea typeface="ＭＳ Ｐゴシック" pitchFamily="-84" charset="-128"/>
            </a:endParaRPr>
          </a:p>
        </p:txBody>
      </p:sp>
      <p:pic>
        <p:nvPicPr>
          <p:cNvPr id="56324" name="Picture 2" descr="C:\Users\Heidi\AppData\Local\Microsoft\Windows\Temporary Internet Files\Content.IE5\6BCZCADK\MC900040364[1].wm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28600" y="1752600"/>
            <a:ext cx="3470275" cy="4086225"/>
          </a:xfr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4648200" y="2667000"/>
            <a:ext cx="4038600" cy="3459163"/>
          </a:xfrm>
        </p:spPr>
        <p:txBody>
          <a:bodyPr/>
          <a:lstStyle/>
          <a:p>
            <a:pPr marL="36576" indent="0" algn="l">
              <a:buNone/>
              <a:defRPr/>
            </a:pPr>
            <a:r>
              <a:rPr lang="en-US" dirty="0" smtClean="0">
                <a:ea typeface="+mn-ea"/>
                <a:cs typeface="+mn-cs"/>
              </a:rPr>
              <a:t>Acute </a:t>
            </a:r>
            <a:r>
              <a:rPr lang="en-US" dirty="0">
                <a:ea typeface="+mn-ea"/>
                <a:cs typeface="+mn-cs"/>
              </a:rPr>
              <a:t>Stress </a:t>
            </a:r>
            <a:r>
              <a:rPr lang="en-US" dirty="0" smtClean="0">
                <a:ea typeface="+mn-ea"/>
                <a:cs typeface="+mn-cs"/>
              </a:rPr>
              <a:t>Disorder</a:t>
            </a:r>
          </a:p>
          <a:p>
            <a:pPr marL="36576" indent="0" algn="l">
              <a:buNone/>
              <a:defRPr/>
            </a:pPr>
            <a:endParaRPr lang="en-US" dirty="0">
              <a:ea typeface="+mn-ea"/>
              <a:cs typeface="+mn-cs"/>
            </a:endParaRPr>
          </a:p>
          <a:p>
            <a:pPr marL="36576" indent="0" algn="l">
              <a:buNone/>
              <a:defRPr/>
            </a:pPr>
            <a:r>
              <a:rPr lang="en-US" dirty="0">
                <a:ea typeface="+mn-ea"/>
                <a:cs typeface="+mn-cs"/>
              </a:rPr>
              <a:t>Adjustment </a:t>
            </a:r>
            <a:r>
              <a:rPr lang="en-US" dirty="0" smtClean="0">
                <a:ea typeface="+mn-ea"/>
                <a:cs typeface="+mn-cs"/>
              </a:rPr>
              <a:t>Disorders</a:t>
            </a:r>
          </a:p>
          <a:p>
            <a:pPr marL="36576" indent="0" algn="l">
              <a:buNone/>
              <a:defRPr/>
            </a:pPr>
            <a:endParaRPr lang="en-US" dirty="0">
              <a:ea typeface="+mn-ea"/>
              <a:cs typeface="+mn-cs"/>
            </a:endParaRPr>
          </a:p>
          <a:p>
            <a:pPr marL="36576" indent="0" algn="l">
              <a:buNone/>
              <a:defRPr/>
            </a:pPr>
            <a:r>
              <a:rPr lang="en-US" dirty="0">
                <a:ea typeface="+mn-ea"/>
                <a:cs typeface="+mn-cs"/>
              </a:rPr>
              <a:t>Posttraumatic Stress Disorder</a:t>
            </a:r>
          </a:p>
          <a:p>
            <a:pPr marL="36576" indent="0" algn="l">
              <a:buNone/>
              <a:defRPr/>
            </a:pPr>
            <a:endParaRPr lang="en-US" dirty="0">
              <a:ea typeface="+mn-ea"/>
              <a:cs typeface="+mn-cs"/>
            </a:endParaRPr>
          </a:p>
        </p:txBody>
      </p:sp>
    </p:spTree>
    <p:extLst>
      <p:ext uri="{BB962C8B-B14F-4D97-AF65-F5344CB8AC3E}">
        <p14:creationId xmlns:p14="http://schemas.microsoft.com/office/powerpoint/2010/main" val="7091991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ea typeface="ＭＳ Ｐゴシック" pitchFamily="-84" charset="-128"/>
              </a:rPr>
              <a:t>Post Traumatic Stress Disorder</a:t>
            </a:r>
          </a:p>
        </p:txBody>
      </p:sp>
      <p:pic>
        <p:nvPicPr>
          <p:cNvPr id="573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2590800"/>
            <a:ext cx="1828800" cy="1682750"/>
          </a:xfrm>
        </p:spPr>
      </p:pic>
      <p:pic>
        <p:nvPicPr>
          <p:cNvPr id="57348"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1524000"/>
            <a:ext cx="2973387"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Content Placeholder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038600"/>
            <a:ext cx="33528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6349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mtClean="0">
                <a:ea typeface="ＭＳ Ｐゴシック" pitchFamily="-84" charset="-128"/>
              </a:rPr>
              <a:t>Posttraumatic Stress Disorder</a:t>
            </a:r>
          </a:p>
        </p:txBody>
      </p:sp>
      <p:sp>
        <p:nvSpPr>
          <p:cNvPr id="44035" name="Rectangle 3"/>
          <p:cNvSpPr>
            <a:spLocks noGrp="1" noChangeArrowheads="1"/>
          </p:cNvSpPr>
          <p:nvPr>
            <p:ph idx="1"/>
          </p:nvPr>
        </p:nvSpPr>
        <p:spPr/>
        <p:txBody>
          <a:bodyPr/>
          <a:lstStyle/>
          <a:p>
            <a:pPr marL="36576" indent="0" algn="l" eaLnBrk="1" hangingPunct="1">
              <a:lnSpc>
                <a:spcPct val="90000"/>
              </a:lnSpc>
              <a:buNone/>
              <a:defRPr/>
            </a:pPr>
            <a:r>
              <a:rPr lang="en-US" dirty="0" smtClean="0">
                <a:ea typeface="ＭＳ Ｐゴシック" pitchFamily="-84" charset="-128"/>
              </a:rPr>
              <a:t>Exposure to actual or threatened death, serious or </a:t>
            </a:r>
            <a:r>
              <a:rPr lang="en-US" dirty="0" smtClean="0">
                <a:solidFill>
                  <a:srgbClr val="FFFF00"/>
                </a:solidFill>
                <a:ea typeface="ＭＳ Ｐゴシック" pitchFamily="-84" charset="-128"/>
              </a:rPr>
              <a:t>sexual violence </a:t>
            </a:r>
            <a:r>
              <a:rPr lang="en-US" dirty="0" smtClean="0">
                <a:ea typeface="ＭＳ Ｐゴシック" pitchFamily="-84" charset="-128"/>
              </a:rPr>
              <a:t>in one or more of the following ways:</a:t>
            </a:r>
          </a:p>
          <a:p>
            <a:pPr marL="448056" lvl="1" indent="0" algn="l" eaLnBrk="1" hangingPunct="1">
              <a:lnSpc>
                <a:spcPct val="90000"/>
              </a:lnSpc>
              <a:buNone/>
              <a:defRPr/>
            </a:pPr>
            <a:r>
              <a:rPr lang="en-US" dirty="0" smtClean="0">
                <a:ea typeface="ＭＳ Ｐゴシック" pitchFamily="-84" charset="-128"/>
              </a:rPr>
              <a:t>Direct experiencing of traumatic event(s)</a:t>
            </a:r>
          </a:p>
          <a:p>
            <a:pPr marL="448056" lvl="1" indent="0" algn="l" eaLnBrk="1" hangingPunct="1">
              <a:lnSpc>
                <a:spcPct val="90000"/>
              </a:lnSpc>
              <a:buNone/>
              <a:defRPr/>
            </a:pPr>
            <a:r>
              <a:rPr lang="en-US" dirty="0" smtClean="0">
                <a:ea typeface="ＭＳ Ｐゴシック" pitchFamily="-84" charset="-128"/>
              </a:rPr>
              <a:t>Witnessed in person the events as it occurred to others</a:t>
            </a:r>
          </a:p>
          <a:p>
            <a:pPr marL="448056" lvl="1" indent="0" algn="l" eaLnBrk="1" hangingPunct="1">
              <a:lnSpc>
                <a:spcPct val="90000"/>
              </a:lnSpc>
              <a:buNone/>
              <a:defRPr/>
            </a:pPr>
            <a:r>
              <a:rPr lang="en-US" dirty="0" smtClean="0">
                <a:ea typeface="ＭＳ Ｐゴシック" pitchFamily="-84" charset="-128"/>
              </a:rPr>
              <a:t>Learning that the traumatic events occurred to person close to them</a:t>
            </a:r>
          </a:p>
          <a:p>
            <a:pPr marL="448056" lvl="1" indent="0" algn="l" eaLnBrk="1" hangingPunct="1">
              <a:lnSpc>
                <a:spcPct val="90000"/>
              </a:lnSpc>
              <a:buNone/>
              <a:defRPr/>
            </a:pPr>
            <a:r>
              <a:rPr lang="en-US" dirty="0" smtClean="0">
                <a:ea typeface="ＭＳ Ｐゴシック" pitchFamily="-84" charset="-128"/>
              </a:rPr>
              <a:t>Experiencing repeated or extreme exposure to aversive details of trauma</a:t>
            </a:r>
          </a:p>
        </p:txBody>
      </p:sp>
    </p:spTree>
    <p:extLst>
      <p:ext uri="{BB962C8B-B14F-4D97-AF65-F5344CB8AC3E}">
        <p14:creationId xmlns:p14="http://schemas.microsoft.com/office/powerpoint/2010/main" val="210498430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20762"/>
          </a:xfrm>
        </p:spPr>
        <p:txBody>
          <a:bodyPr/>
          <a:lstStyle/>
          <a:p>
            <a:pPr>
              <a:defRPr/>
            </a:pPr>
            <a:r>
              <a:rPr lang="en-US" smtClean="0">
                <a:ea typeface="ＭＳ Ｐゴシック" pitchFamily="-84" charset="-128"/>
              </a:rPr>
              <a:t>PTSD continued</a:t>
            </a:r>
          </a:p>
        </p:txBody>
      </p:sp>
      <p:sp>
        <p:nvSpPr>
          <p:cNvPr id="5" name="Text Placeholder 4"/>
          <p:cNvSpPr>
            <a:spLocks noGrp="1"/>
          </p:cNvSpPr>
          <p:nvPr>
            <p:ph type="body" idx="1"/>
          </p:nvPr>
        </p:nvSpPr>
        <p:spPr>
          <a:xfrm>
            <a:off x="457200" y="1295400"/>
            <a:ext cx="4040188" cy="914400"/>
          </a:xfrm>
        </p:spPr>
        <p:txBody>
          <a:bodyPr>
            <a:normAutofit fontScale="92500"/>
          </a:bodyPr>
          <a:lstStyle/>
          <a:p>
            <a:pPr>
              <a:defRPr/>
            </a:pPr>
            <a:r>
              <a:rPr lang="en-US" smtClean="0">
                <a:ea typeface="ＭＳ Ｐゴシック" pitchFamily="-84" charset="-128"/>
              </a:rPr>
              <a:t>Presence of 1 or more intrusive sx after the event</a:t>
            </a:r>
          </a:p>
        </p:txBody>
      </p:sp>
      <p:sp>
        <p:nvSpPr>
          <p:cNvPr id="7" name="Text Placeholder 6"/>
          <p:cNvSpPr>
            <a:spLocks noGrp="1"/>
          </p:cNvSpPr>
          <p:nvPr>
            <p:ph type="body" sz="half" idx="3"/>
          </p:nvPr>
        </p:nvSpPr>
        <p:spPr>
          <a:xfrm>
            <a:off x="4645025" y="1371600"/>
            <a:ext cx="4041775" cy="762000"/>
          </a:xfrm>
        </p:spPr>
        <p:txBody>
          <a:bodyPr>
            <a:normAutofit lnSpcReduction="10000"/>
          </a:bodyPr>
          <a:lstStyle/>
          <a:p>
            <a:pPr>
              <a:defRPr/>
            </a:pPr>
            <a:r>
              <a:rPr lang="en-US" smtClean="0">
                <a:ea typeface="ＭＳ Ｐゴシック" pitchFamily="-84" charset="-128"/>
              </a:rPr>
              <a:t>Persistent avoidance by 1 or both:</a:t>
            </a:r>
          </a:p>
        </p:txBody>
      </p:sp>
      <p:sp>
        <p:nvSpPr>
          <p:cNvPr id="6" name="Content Placeholder 5"/>
          <p:cNvSpPr>
            <a:spLocks noGrp="1"/>
          </p:cNvSpPr>
          <p:nvPr>
            <p:ph sz="quarter" idx="2"/>
          </p:nvPr>
        </p:nvSpPr>
        <p:spPr>
          <a:xfrm>
            <a:off x="457200" y="2209800"/>
            <a:ext cx="4040188" cy="3916363"/>
          </a:xfrm>
        </p:spPr>
        <p:txBody>
          <a:bodyPr>
            <a:normAutofit/>
          </a:bodyPr>
          <a:lstStyle/>
          <a:p>
            <a:pPr marL="36576" indent="0" algn="l">
              <a:buNone/>
              <a:defRPr/>
            </a:pPr>
            <a:r>
              <a:rPr lang="en-US" dirty="0" smtClean="0">
                <a:ea typeface="ＭＳ Ｐゴシック" charset="0"/>
              </a:rPr>
              <a:t>Recurrent, involuntary and intrusive </a:t>
            </a:r>
            <a:r>
              <a:rPr lang="en-US" dirty="0" smtClean="0">
                <a:solidFill>
                  <a:srgbClr val="FFFF00"/>
                </a:solidFill>
                <a:ea typeface="ＭＳ Ｐゴシック" charset="0"/>
              </a:rPr>
              <a:t>memories</a:t>
            </a:r>
            <a:r>
              <a:rPr lang="en-US" dirty="0" smtClean="0">
                <a:ea typeface="ＭＳ Ｐゴシック" charset="0"/>
              </a:rPr>
              <a:t> of event</a:t>
            </a:r>
          </a:p>
          <a:p>
            <a:pPr marL="36576" indent="0" algn="l">
              <a:buNone/>
              <a:defRPr/>
            </a:pPr>
            <a:r>
              <a:rPr lang="en-US" dirty="0" smtClean="0">
                <a:ea typeface="ＭＳ Ｐゴシック" charset="0"/>
              </a:rPr>
              <a:t>Recurrent trauma-related </a:t>
            </a:r>
            <a:r>
              <a:rPr lang="en-US" dirty="0" smtClean="0">
                <a:solidFill>
                  <a:srgbClr val="FFFF00"/>
                </a:solidFill>
                <a:ea typeface="ＭＳ Ｐゴシック" charset="0"/>
              </a:rPr>
              <a:t>nightmares</a:t>
            </a:r>
          </a:p>
          <a:p>
            <a:pPr marL="36576" indent="0" algn="l">
              <a:buNone/>
              <a:defRPr/>
            </a:pPr>
            <a:r>
              <a:rPr lang="en-US" dirty="0" smtClean="0">
                <a:solidFill>
                  <a:srgbClr val="FFFF00"/>
                </a:solidFill>
                <a:ea typeface="ＭＳ Ｐゴシック" charset="0"/>
              </a:rPr>
              <a:t>Dissociative </a:t>
            </a:r>
            <a:r>
              <a:rPr lang="en-US" dirty="0" smtClean="0">
                <a:ea typeface="ＭＳ Ｐゴシック" charset="0"/>
              </a:rPr>
              <a:t>reactions </a:t>
            </a:r>
          </a:p>
          <a:p>
            <a:pPr marL="36576" indent="0" algn="l">
              <a:buNone/>
              <a:defRPr/>
            </a:pPr>
            <a:r>
              <a:rPr lang="en-US" dirty="0" smtClean="0">
                <a:ea typeface="ＭＳ Ｐゴシック" pitchFamily="-84" charset="-128"/>
              </a:rPr>
              <a:t>Intense </a:t>
            </a:r>
            <a:r>
              <a:rPr lang="en-US" dirty="0">
                <a:solidFill>
                  <a:srgbClr val="FFFF00"/>
                </a:solidFill>
                <a:ea typeface="ＭＳ Ｐゴシック" pitchFamily="-84" charset="-128"/>
              </a:rPr>
              <a:t>physiologic distress</a:t>
            </a:r>
            <a:r>
              <a:rPr lang="en-US" dirty="0">
                <a:ea typeface="ＭＳ Ｐゴシック" pitchFamily="-84" charset="-128"/>
              </a:rPr>
              <a:t> </a:t>
            </a:r>
            <a:r>
              <a:rPr lang="en-US" dirty="0" smtClean="0">
                <a:ea typeface="ＭＳ Ｐゴシック" pitchFamily="-84" charset="-128"/>
              </a:rPr>
              <a:t>at cue exposure</a:t>
            </a:r>
          </a:p>
          <a:p>
            <a:pPr marL="36576" indent="0" algn="l">
              <a:buNone/>
              <a:defRPr/>
            </a:pPr>
            <a:r>
              <a:rPr lang="en-US" dirty="0" smtClean="0">
                <a:ea typeface="ＭＳ Ｐゴシック" pitchFamily="-84" charset="-128"/>
              </a:rPr>
              <a:t>Marked physiological </a:t>
            </a:r>
            <a:r>
              <a:rPr lang="en-US" dirty="0">
                <a:ea typeface="ＭＳ Ｐゴシック" pitchFamily="-84" charset="-128"/>
              </a:rPr>
              <a:t>reactivity at </a:t>
            </a:r>
            <a:r>
              <a:rPr lang="en-US" dirty="0" smtClean="0">
                <a:ea typeface="ＭＳ Ｐゴシック" pitchFamily="-84" charset="-128"/>
              </a:rPr>
              <a:t> cue exposure</a:t>
            </a:r>
            <a:endParaRPr lang="en-US" dirty="0" smtClean="0">
              <a:ea typeface="ＭＳ Ｐゴシック" charset="0"/>
            </a:endParaRPr>
          </a:p>
          <a:p>
            <a:pPr marL="36576" indent="0" algn="l">
              <a:buNone/>
              <a:defRPr/>
            </a:pPr>
            <a:endParaRPr lang="en-US" dirty="0">
              <a:ea typeface="ＭＳ Ｐゴシック" charset="0"/>
            </a:endParaRPr>
          </a:p>
        </p:txBody>
      </p:sp>
      <p:sp>
        <p:nvSpPr>
          <p:cNvPr id="8" name="Content Placeholder 7"/>
          <p:cNvSpPr>
            <a:spLocks noGrp="1"/>
          </p:cNvSpPr>
          <p:nvPr>
            <p:ph sz="quarter" idx="4"/>
          </p:nvPr>
        </p:nvSpPr>
        <p:spPr>
          <a:xfrm>
            <a:off x="4645025" y="2514600"/>
            <a:ext cx="4041775" cy="3611563"/>
          </a:xfrm>
        </p:spPr>
        <p:txBody>
          <a:bodyPr/>
          <a:lstStyle/>
          <a:p>
            <a:pPr marL="36576" indent="0" algn="l">
              <a:buNone/>
              <a:defRPr/>
            </a:pPr>
            <a:r>
              <a:rPr lang="en-US" dirty="0" smtClean="0">
                <a:solidFill>
                  <a:srgbClr val="FFFF00"/>
                </a:solidFill>
                <a:ea typeface="ＭＳ Ｐゴシック" pitchFamily="-84" charset="-128"/>
              </a:rPr>
              <a:t>Avoidance</a:t>
            </a:r>
            <a:r>
              <a:rPr lang="en-US" dirty="0" smtClean="0">
                <a:ea typeface="ＭＳ Ｐゴシック" pitchFamily="-84" charset="-128"/>
              </a:rPr>
              <a:t> of distressing memories, thoughts or feelings of the event(s)</a:t>
            </a:r>
          </a:p>
          <a:p>
            <a:pPr marL="36576" indent="0" algn="l">
              <a:buNone/>
              <a:defRPr/>
            </a:pPr>
            <a:r>
              <a:rPr lang="en-US" dirty="0" smtClean="0">
                <a:ea typeface="ＭＳ Ｐゴシック" pitchFamily="-84" charset="-128"/>
              </a:rPr>
              <a:t>Avoidance of external reminders of that arouse memories of event(s) e.g. people, places, activities</a:t>
            </a:r>
          </a:p>
        </p:txBody>
      </p:sp>
    </p:spTree>
    <p:extLst>
      <p:ext uri="{BB962C8B-B14F-4D97-AF65-F5344CB8AC3E}">
        <p14:creationId xmlns:p14="http://schemas.microsoft.com/office/powerpoint/2010/main" val="22804773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defRPr/>
            </a:pPr>
            <a:r>
              <a:rPr lang="en-US" sz="3200" dirty="0" smtClean="0">
                <a:solidFill>
                  <a:srgbClr val="FFFF00"/>
                </a:solidFill>
                <a:ea typeface="ＭＳ Ｐゴシック" pitchFamily="-84" charset="-128"/>
              </a:rPr>
              <a:t>Negative alterations </a:t>
            </a:r>
            <a:r>
              <a:rPr lang="en-US" sz="3200" dirty="0" smtClean="0">
                <a:ea typeface="ＭＳ Ｐゴシック" pitchFamily="-84" charset="-128"/>
              </a:rPr>
              <a:t>in </a:t>
            </a:r>
            <a:r>
              <a:rPr lang="en-US" sz="3200" dirty="0" smtClean="0">
                <a:solidFill>
                  <a:srgbClr val="FFFF00"/>
                </a:solidFill>
                <a:ea typeface="ＭＳ Ｐゴシック" pitchFamily="-84" charset="-128"/>
              </a:rPr>
              <a:t>cognitions</a:t>
            </a:r>
            <a:r>
              <a:rPr lang="en-US" sz="3200" dirty="0" smtClean="0">
                <a:ea typeface="ＭＳ Ｐゴシック" pitchFamily="-84" charset="-128"/>
              </a:rPr>
              <a:t> and </a:t>
            </a:r>
            <a:r>
              <a:rPr lang="en-US" sz="3200" dirty="0" smtClean="0">
                <a:solidFill>
                  <a:srgbClr val="FFFF00"/>
                </a:solidFill>
                <a:ea typeface="ＭＳ Ｐゴシック" pitchFamily="-84" charset="-128"/>
              </a:rPr>
              <a:t>mood </a:t>
            </a:r>
            <a:r>
              <a:rPr lang="en-US" sz="3200" dirty="0" smtClean="0">
                <a:ea typeface="ＭＳ Ｐゴシック" pitchFamily="-84" charset="-128"/>
              </a:rPr>
              <a:t>associated with the traumatic event(s) as evidenced by 2 or more of the following:</a:t>
            </a:r>
          </a:p>
        </p:txBody>
      </p:sp>
      <p:sp>
        <p:nvSpPr>
          <p:cNvPr id="8" name="Content Placeholder 7"/>
          <p:cNvSpPr>
            <a:spLocks noGrp="1"/>
          </p:cNvSpPr>
          <p:nvPr>
            <p:ph idx="1"/>
          </p:nvPr>
        </p:nvSpPr>
        <p:spPr>
          <a:xfrm>
            <a:off x="457200" y="1828800"/>
            <a:ext cx="8229600" cy="4297363"/>
          </a:xfrm>
        </p:spPr>
        <p:txBody>
          <a:bodyPr/>
          <a:lstStyle/>
          <a:p>
            <a:pPr marL="36576" indent="0" algn="l">
              <a:buNone/>
              <a:defRPr/>
            </a:pPr>
            <a:r>
              <a:rPr lang="en-US" sz="2400" dirty="0" smtClean="0">
                <a:ea typeface="ＭＳ Ｐゴシック" pitchFamily="-84" charset="-128"/>
              </a:rPr>
              <a:t>Inability to remember an important aspect of the traumatic event(s)</a:t>
            </a:r>
          </a:p>
          <a:p>
            <a:pPr marL="36576" indent="0" algn="l">
              <a:buNone/>
              <a:defRPr/>
            </a:pPr>
            <a:r>
              <a:rPr lang="en-US" sz="2400" dirty="0" smtClean="0">
                <a:ea typeface="ＭＳ Ｐゴシック" pitchFamily="-84" charset="-128"/>
              </a:rPr>
              <a:t>Persistent distorted cognitions about cause or consequence of event that lead to blame of self or others</a:t>
            </a:r>
          </a:p>
          <a:p>
            <a:pPr marL="36576" indent="0" algn="l">
              <a:buNone/>
              <a:defRPr/>
            </a:pPr>
            <a:r>
              <a:rPr lang="en-US" sz="2400" dirty="0" smtClean="0">
                <a:ea typeface="ＭＳ Ｐゴシック" pitchFamily="-84" charset="-128"/>
              </a:rPr>
              <a:t>Persistent negative emotional state</a:t>
            </a:r>
          </a:p>
          <a:p>
            <a:pPr marL="36576" indent="0" algn="l">
              <a:buNone/>
              <a:defRPr/>
            </a:pPr>
            <a:r>
              <a:rPr lang="en-US" sz="2400" dirty="0" smtClean="0">
                <a:ea typeface="ＭＳ Ｐゴシック" pitchFamily="-84" charset="-128"/>
              </a:rPr>
              <a:t>Marked diminished interest</a:t>
            </a:r>
          </a:p>
          <a:p>
            <a:pPr marL="36576" indent="0" algn="l">
              <a:buNone/>
              <a:defRPr/>
            </a:pPr>
            <a:r>
              <a:rPr lang="en-US" sz="2400" dirty="0" smtClean="0">
                <a:ea typeface="ＭＳ Ｐゴシック" pitchFamily="-84" charset="-128"/>
              </a:rPr>
              <a:t>Feeling detached from others</a:t>
            </a:r>
          </a:p>
          <a:p>
            <a:pPr marL="36576" indent="0" algn="l">
              <a:buNone/>
              <a:defRPr/>
            </a:pPr>
            <a:r>
              <a:rPr lang="en-US" sz="2400" dirty="0" smtClean="0">
                <a:ea typeface="ＭＳ Ｐゴシック" pitchFamily="-84" charset="-128"/>
              </a:rPr>
              <a:t>Persistent inability to experience positive emotions</a:t>
            </a:r>
          </a:p>
        </p:txBody>
      </p:sp>
    </p:spTree>
    <p:extLst>
      <p:ext uri="{BB962C8B-B14F-4D97-AF65-F5344CB8AC3E}">
        <p14:creationId xmlns:p14="http://schemas.microsoft.com/office/powerpoint/2010/main" val="2265477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692696"/>
            <a:ext cx="7181798" cy="5544616"/>
          </a:xfrm>
        </p:spPr>
      </p:pic>
    </p:spTree>
    <p:extLst>
      <p:ext uri="{BB962C8B-B14F-4D97-AF65-F5344CB8AC3E}">
        <p14:creationId xmlns:p14="http://schemas.microsoft.com/office/powerpoint/2010/main" val="2726262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defRPr/>
            </a:pPr>
            <a:r>
              <a:rPr lang="en-US" dirty="0" smtClean="0">
                <a:ea typeface="ＭＳ Ｐゴシック" pitchFamily="-84" charset="-128"/>
              </a:rPr>
              <a:t>Marked alterations in arousal and reactivity with 2 or more of:</a:t>
            </a:r>
          </a:p>
        </p:txBody>
      </p:sp>
      <p:sp>
        <p:nvSpPr>
          <p:cNvPr id="8" name="Content Placeholder 7"/>
          <p:cNvSpPr>
            <a:spLocks noGrp="1"/>
          </p:cNvSpPr>
          <p:nvPr>
            <p:ph idx="1"/>
          </p:nvPr>
        </p:nvSpPr>
        <p:spPr>
          <a:xfrm>
            <a:off x="457200" y="2132856"/>
            <a:ext cx="7467600" cy="3993307"/>
          </a:xfrm>
        </p:spPr>
        <p:txBody>
          <a:bodyPr/>
          <a:lstStyle/>
          <a:p>
            <a:pPr marL="36576" indent="0" algn="l">
              <a:buNone/>
              <a:defRPr/>
            </a:pPr>
            <a:r>
              <a:rPr lang="en-US" dirty="0" smtClean="0">
                <a:ea typeface="ＭＳ Ｐゴシック" pitchFamily="-84" charset="-128"/>
              </a:rPr>
              <a:t>Irritable behavior and angry outbursts</a:t>
            </a:r>
          </a:p>
          <a:p>
            <a:pPr marL="36576" indent="0" algn="l">
              <a:buNone/>
              <a:defRPr/>
            </a:pPr>
            <a:r>
              <a:rPr lang="en-US" dirty="0" smtClean="0">
                <a:ea typeface="ＭＳ Ｐゴシック" pitchFamily="-84" charset="-128"/>
              </a:rPr>
              <a:t>Reckless or self-destructive behavior</a:t>
            </a:r>
          </a:p>
          <a:p>
            <a:pPr marL="36576" indent="0" algn="l">
              <a:buNone/>
              <a:defRPr/>
            </a:pPr>
            <a:r>
              <a:rPr lang="en-US" dirty="0" err="1" smtClean="0">
                <a:ea typeface="ＭＳ Ｐゴシック" pitchFamily="-84" charset="-128"/>
              </a:rPr>
              <a:t>Hypervigilance</a:t>
            </a:r>
            <a:endParaRPr lang="en-US" dirty="0" smtClean="0">
              <a:ea typeface="ＭＳ Ｐゴシック" pitchFamily="-84" charset="-128"/>
            </a:endParaRPr>
          </a:p>
          <a:p>
            <a:pPr marL="36576" indent="0" algn="l">
              <a:buNone/>
              <a:defRPr/>
            </a:pPr>
            <a:r>
              <a:rPr lang="en-US" dirty="0" smtClean="0">
                <a:ea typeface="ＭＳ Ｐゴシック" pitchFamily="-84" charset="-128"/>
              </a:rPr>
              <a:t>Exaggerated startle response</a:t>
            </a:r>
          </a:p>
          <a:p>
            <a:pPr marL="36576" indent="0" algn="l">
              <a:buNone/>
              <a:defRPr/>
            </a:pPr>
            <a:r>
              <a:rPr lang="en-US" dirty="0" smtClean="0">
                <a:ea typeface="ＭＳ Ｐゴシック" pitchFamily="-84" charset="-128"/>
              </a:rPr>
              <a:t>Problems with concentration</a:t>
            </a:r>
          </a:p>
          <a:p>
            <a:pPr marL="36576" indent="0" algn="l">
              <a:buNone/>
              <a:defRPr/>
            </a:pPr>
            <a:r>
              <a:rPr lang="en-US" dirty="0" smtClean="0">
                <a:ea typeface="ＭＳ Ｐゴシック" pitchFamily="-84" charset="-128"/>
              </a:rPr>
              <a:t>Sleep disturbance</a:t>
            </a:r>
          </a:p>
        </p:txBody>
      </p:sp>
    </p:spTree>
    <p:extLst>
      <p:ext uri="{BB962C8B-B14F-4D97-AF65-F5344CB8AC3E}">
        <p14:creationId xmlns:p14="http://schemas.microsoft.com/office/powerpoint/2010/main" val="26444305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ＭＳ Ｐゴシック" charset="0"/>
            </a:endParaRPr>
          </a:p>
        </p:txBody>
      </p:sp>
      <p:sp>
        <p:nvSpPr>
          <p:cNvPr id="3" name="Content Placeholder 2"/>
          <p:cNvSpPr>
            <a:spLocks noGrp="1"/>
          </p:cNvSpPr>
          <p:nvPr>
            <p:ph idx="1"/>
          </p:nvPr>
        </p:nvSpPr>
        <p:spPr/>
        <p:txBody>
          <a:bodyPr/>
          <a:lstStyle/>
          <a:p>
            <a:pPr marL="36576" indent="0" algn="l">
              <a:buNone/>
              <a:defRPr/>
            </a:pPr>
            <a:r>
              <a:rPr lang="en-US" dirty="0" smtClean="0">
                <a:ea typeface="ＭＳ Ｐゴシック" pitchFamily="-84" charset="-128"/>
              </a:rPr>
              <a:t>Duration of disturbance is </a:t>
            </a:r>
            <a:r>
              <a:rPr lang="en-US" dirty="0" smtClean="0">
                <a:solidFill>
                  <a:srgbClr val="FFFF00"/>
                </a:solidFill>
                <a:ea typeface="ＭＳ Ｐゴシック" pitchFamily="-84" charset="-128"/>
              </a:rPr>
              <a:t>more than one month</a:t>
            </a:r>
            <a:r>
              <a:rPr lang="en-US" dirty="0" smtClean="0">
                <a:ea typeface="ＭＳ Ｐゴシック" pitchFamily="-84" charset="-128"/>
              </a:rPr>
              <a:t> AND causes significant impairment in function</a:t>
            </a:r>
          </a:p>
          <a:p>
            <a:pPr marL="36576" indent="0" algn="l">
              <a:buNone/>
              <a:defRPr/>
            </a:pPr>
            <a:r>
              <a:rPr lang="en-US" dirty="0" err="1" smtClean="0">
                <a:ea typeface="ＭＳ Ｐゴシック" pitchFamily="-84" charset="-128"/>
              </a:rPr>
              <a:t>Specifiers</a:t>
            </a:r>
            <a:r>
              <a:rPr lang="en-US" dirty="0" smtClean="0">
                <a:ea typeface="ＭＳ Ｐゴシック" pitchFamily="-84" charset="-128"/>
              </a:rPr>
              <a:t>:</a:t>
            </a:r>
          </a:p>
          <a:p>
            <a:pPr marL="448056" lvl="1" indent="0" algn="l">
              <a:buNone/>
              <a:defRPr/>
            </a:pPr>
            <a:r>
              <a:rPr lang="en-US" dirty="0" smtClean="0">
                <a:ea typeface="ＭＳ Ｐゴシック" pitchFamily="-84" charset="-128"/>
              </a:rPr>
              <a:t>With dissociative </a:t>
            </a:r>
            <a:r>
              <a:rPr lang="en-US" dirty="0" err="1" smtClean="0">
                <a:ea typeface="ＭＳ Ｐゴシック" pitchFamily="-84" charset="-128"/>
              </a:rPr>
              <a:t>sx</a:t>
            </a:r>
            <a:r>
              <a:rPr lang="en-US" dirty="0" smtClean="0">
                <a:ea typeface="ＭＳ Ｐゴシック" pitchFamily="-84" charset="-128"/>
              </a:rPr>
              <a:t> (</a:t>
            </a:r>
            <a:r>
              <a:rPr lang="en-US" dirty="0" err="1" smtClean="0">
                <a:ea typeface="ＭＳ Ｐゴシック" pitchFamily="-84" charset="-128"/>
              </a:rPr>
              <a:t>derealization</a:t>
            </a:r>
            <a:r>
              <a:rPr lang="en-US" dirty="0" smtClean="0">
                <a:ea typeface="ＭＳ Ｐゴシック" pitchFamily="-84" charset="-128"/>
              </a:rPr>
              <a:t> or depersonalization)</a:t>
            </a:r>
          </a:p>
          <a:p>
            <a:pPr marL="448056" lvl="1" indent="0" algn="l">
              <a:buNone/>
              <a:defRPr/>
            </a:pPr>
            <a:r>
              <a:rPr lang="en-US" dirty="0" smtClean="0">
                <a:ea typeface="ＭＳ Ｐゴシック" pitchFamily="-84" charset="-128"/>
              </a:rPr>
              <a:t>With </a:t>
            </a:r>
            <a:r>
              <a:rPr lang="en-US" dirty="0" smtClean="0">
                <a:solidFill>
                  <a:srgbClr val="FFFF00"/>
                </a:solidFill>
                <a:ea typeface="ＭＳ Ｐゴシック" pitchFamily="-84" charset="-128"/>
              </a:rPr>
              <a:t>delayed</a:t>
            </a:r>
            <a:r>
              <a:rPr lang="en-US" dirty="0" smtClean="0">
                <a:ea typeface="ＭＳ Ｐゴシック" pitchFamily="-84" charset="-128"/>
              </a:rPr>
              <a:t> expression (don</a:t>
            </a:r>
            <a:r>
              <a:rPr lang="en-US" altLang="en-US" dirty="0" smtClean="0">
                <a:ea typeface="ＭＳ Ｐゴシック" pitchFamily="-84" charset="-128"/>
              </a:rPr>
              <a:t>’</a:t>
            </a:r>
            <a:r>
              <a:rPr lang="en-US" dirty="0" smtClean="0">
                <a:ea typeface="ＭＳ Ｐゴシック" pitchFamily="-84" charset="-128"/>
              </a:rPr>
              <a:t>t meet criteria until </a:t>
            </a:r>
            <a:r>
              <a:rPr lang="en-US" dirty="0" smtClean="0">
                <a:solidFill>
                  <a:srgbClr val="FFFF00"/>
                </a:solidFill>
                <a:ea typeface="ＭＳ Ｐゴシック" pitchFamily="-84" charset="-128"/>
              </a:rPr>
              <a:t>&gt;6 months after event</a:t>
            </a:r>
            <a:r>
              <a:rPr lang="en-US" dirty="0" smtClean="0">
                <a:ea typeface="ＭＳ Ｐゴシック" pitchFamily="-84" charset="-128"/>
              </a:rPr>
              <a:t>)</a:t>
            </a:r>
          </a:p>
        </p:txBody>
      </p:sp>
    </p:spTree>
    <p:extLst>
      <p:ext uri="{BB962C8B-B14F-4D97-AF65-F5344CB8AC3E}">
        <p14:creationId xmlns:p14="http://schemas.microsoft.com/office/powerpoint/2010/main" val="1541557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defRPr/>
            </a:pPr>
            <a:r>
              <a:rPr lang="en-US" sz="4000" smtClean="0">
                <a:ea typeface="ＭＳ Ｐゴシック" pitchFamily="-84" charset="-128"/>
              </a:rPr>
              <a:t>PTSD Epidemiology</a:t>
            </a:r>
            <a:br>
              <a:rPr lang="en-US" sz="4000" smtClean="0">
                <a:ea typeface="ＭＳ Ｐゴシック" pitchFamily="-84" charset="-128"/>
              </a:rPr>
            </a:br>
            <a:endParaRPr lang="en-US" sz="4000" smtClean="0">
              <a:ea typeface="ＭＳ Ｐゴシック" pitchFamily="-84" charset="-128"/>
            </a:endParaRPr>
          </a:p>
        </p:txBody>
      </p:sp>
      <p:sp>
        <p:nvSpPr>
          <p:cNvPr id="48131" name="Rectangle 3"/>
          <p:cNvSpPr>
            <a:spLocks noGrp="1" noChangeArrowheads="1"/>
          </p:cNvSpPr>
          <p:nvPr>
            <p:ph idx="1"/>
          </p:nvPr>
        </p:nvSpPr>
        <p:spPr/>
        <p:txBody>
          <a:bodyPr>
            <a:normAutofit/>
          </a:bodyPr>
          <a:lstStyle/>
          <a:p>
            <a:pPr marL="36576" indent="0" algn="l" eaLnBrk="1" hangingPunct="1">
              <a:buNone/>
              <a:defRPr/>
            </a:pPr>
            <a:r>
              <a:rPr lang="en-US" dirty="0" smtClean="0">
                <a:ea typeface="ＭＳ Ｐゴシック" pitchFamily="-84" charset="-128"/>
              </a:rPr>
              <a:t>7-9% of general population</a:t>
            </a:r>
          </a:p>
          <a:p>
            <a:pPr marL="36576" indent="0" algn="l" eaLnBrk="1" hangingPunct="1">
              <a:buNone/>
              <a:defRPr/>
            </a:pPr>
            <a:r>
              <a:rPr lang="en-US" dirty="0" smtClean="0">
                <a:ea typeface="ＭＳ Ｐゴシック" pitchFamily="-84" charset="-128"/>
              </a:rPr>
              <a:t>60-80% of trauma victims</a:t>
            </a:r>
          </a:p>
          <a:p>
            <a:pPr marL="36576" indent="0" algn="l" eaLnBrk="1" hangingPunct="1">
              <a:buNone/>
              <a:defRPr/>
            </a:pPr>
            <a:r>
              <a:rPr lang="en-US" dirty="0" smtClean="0">
                <a:ea typeface="ＭＳ Ｐゴシック" pitchFamily="-84" charset="-128"/>
              </a:rPr>
              <a:t>30% of combat veterans</a:t>
            </a:r>
          </a:p>
          <a:p>
            <a:pPr marL="36576" indent="0" algn="l" eaLnBrk="1" hangingPunct="1">
              <a:buNone/>
              <a:defRPr/>
            </a:pPr>
            <a:r>
              <a:rPr lang="en-US" dirty="0" smtClean="0">
                <a:ea typeface="ＭＳ Ｐゴシック" pitchFamily="-84" charset="-128"/>
              </a:rPr>
              <a:t>50-80% of sexual assault victims</a:t>
            </a:r>
          </a:p>
          <a:p>
            <a:pPr marL="36576" indent="0" algn="l" eaLnBrk="1" hangingPunct="1">
              <a:buNone/>
              <a:defRPr/>
            </a:pPr>
            <a:r>
              <a:rPr lang="en-US" dirty="0" smtClean="0">
                <a:ea typeface="ＭＳ Ｐゴシック" pitchFamily="-84" charset="-128"/>
              </a:rPr>
              <a:t>Increased risk in women, younger people</a:t>
            </a:r>
          </a:p>
          <a:p>
            <a:pPr marL="36576" indent="0" algn="l" eaLnBrk="1" hangingPunct="1">
              <a:buNone/>
              <a:defRPr/>
            </a:pPr>
            <a:r>
              <a:rPr lang="en-US" dirty="0" smtClean="0">
                <a:ea typeface="ＭＳ Ｐゴシック" pitchFamily="-84" charset="-128"/>
              </a:rPr>
              <a:t>Risk increases with </a:t>
            </a:r>
            <a:r>
              <a:rPr lang="ja-JP" altLang="en-US" dirty="0" smtClean="0">
                <a:ea typeface="ＭＳ Ｐゴシック" pitchFamily="-84" charset="-128"/>
              </a:rPr>
              <a:t>“</a:t>
            </a:r>
            <a:r>
              <a:rPr lang="en-US" altLang="ja-JP" dirty="0" smtClean="0">
                <a:ea typeface="ＭＳ Ｐゴシック" pitchFamily="-84" charset="-128"/>
              </a:rPr>
              <a:t>dose</a:t>
            </a:r>
            <a:r>
              <a:rPr lang="ja-JP" altLang="en-US" dirty="0" smtClean="0">
                <a:ea typeface="ＭＳ Ｐゴシック" pitchFamily="-84" charset="-128"/>
              </a:rPr>
              <a:t>”</a:t>
            </a:r>
            <a:r>
              <a:rPr lang="en-US" altLang="ja-JP" dirty="0" smtClean="0">
                <a:ea typeface="ＭＳ Ｐゴシック" pitchFamily="-84" charset="-128"/>
              </a:rPr>
              <a:t> of trauma, lack of social support, pre-existing psychiatric disorder</a:t>
            </a:r>
            <a:endParaRPr lang="en-US" dirty="0" smtClean="0">
              <a:ea typeface="ＭＳ Ｐゴシック" pitchFamily="-84" charset="-128"/>
            </a:endParaRPr>
          </a:p>
        </p:txBody>
      </p:sp>
    </p:spTree>
    <p:extLst>
      <p:ext uri="{BB962C8B-B14F-4D97-AF65-F5344CB8AC3E}">
        <p14:creationId xmlns:p14="http://schemas.microsoft.com/office/powerpoint/2010/main" val="7261419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ea typeface="ＭＳ Ｐゴシック" pitchFamily="-84" charset="-128"/>
              </a:rPr>
              <a:t>Comorbidities</a:t>
            </a:r>
          </a:p>
        </p:txBody>
      </p:sp>
      <p:sp>
        <p:nvSpPr>
          <p:cNvPr id="49155" name="Rectangle 3"/>
          <p:cNvSpPr>
            <a:spLocks noGrp="1" noChangeArrowheads="1"/>
          </p:cNvSpPr>
          <p:nvPr>
            <p:ph idx="1"/>
          </p:nvPr>
        </p:nvSpPr>
        <p:spPr>
          <a:xfrm>
            <a:off x="251520" y="1556792"/>
            <a:ext cx="4968552" cy="4536504"/>
          </a:xfrm>
        </p:spPr>
        <p:txBody>
          <a:bodyPr/>
          <a:lstStyle/>
          <a:p>
            <a:pPr marL="36576" indent="0" algn="l" eaLnBrk="1" hangingPunct="1">
              <a:buNone/>
              <a:defRPr/>
            </a:pPr>
            <a:r>
              <a:rPr lang="en-US" dirty="0" smtClean="0">
                <a:ea typeface="ＭＳ Ｐゴシック" pitchFamily="-84" charset="-128"/>
              </a:rPr>
              <a:t>Depression</a:t>
            </a:r>
          </a:p>
          <a:p>
            <a:pPr marL="36576" indent="0" algn="l" eaLnBrk="1" hangingPunct="1">
              <a:buNone/>
              <a:defRPr/>
            </a:pPr>
            <a:r>
              <a:rPr lang="en-US" dirty="0" smtClean="0">
                <a:ea typeface="ＭＳ Ｐゴシック" pitchFamily="-84" charset="-128"/>
              </a:rPr>
              <a:t>Other anxiety disorders</a:t>
            </a:r>
          </a:p>
          <a:p>
            <a:pPr marL="36576" indent="0" algn="l" eaLnBrk="1" hangingPunct="1">
              <a:buNone/>
              <a:defRPr/>
            </a:pPr>
            <a:r>
              <a:rPr lang="en-US" dirty="0" smtClean="0">
                <a:ea typeface="ＭＳ Ｐゴシック" pitchFamily="-84" charset="-128"/>
              </a:rPr>
              <a:t>Substance use disorders</a:t>
            </a:r>
          </a:p>
          <a:p>
            <a:pPr marL="36576" indent="0" algn="l" eaLnBrk="1" hangingPunct="1">
              <a:buNone/>
              <a:defRPr/>
            </a:pPr>
            <a:r>
              <a:rPr lang="en-US" dirty="0" smtClean="0">
                <a:ea typeface="ＭＳ Ｐゴシック" pitchFamily="-84" charset="-128"/>
              </a:rPr>
              <a:t>Somatization</a:t>
            </a:r>
          </a:p>
          <a:p>
            <a:pPr marL="36576" indent="0" algn="l" eaLnBrk="1" hangingPunct="1">
              <a:buNone/>
              <a:defRPr/>
            </a:pPr>
            <a:r>
              <a:rPr lang="en-US" dirty="0" smtClean="0">
                <a:ea typeface="ＭＳ Ｐゴシック" pitchFamily="-84" charset="-128"/>
              </a:rPr>
              <a:t>Dissociative disorders </a:t>
            </a:r>
          </a:p>
        </p:txBody>
      </p:sp>
      <p:pic>
        <p:nvPicPr>
          <p:cNvPr id="64516" name="Picture 6" descr="C:\Documents and Settings\hcombs\Local Settings\Temporary Internet Files\Content.IE5\XK86O4ZF\MP9004005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752600"/>
            <a:ext cx="24955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4997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ea typeface="ＭＳ Ｐゴシック" pitchFamily="-84" charset="-128"/>
              </a:rPr>
              <a:t>Post Traumatic Stress Disorder Etiology</a:t>
            </a:r>
          </a:p>
        </p:txBody>
      </p:sp>
      <p:sp>
        <p:nvSpPr>
          <p:cNvPr id="3" name="Content Placeholder 2"/>
          <p:cNvSpPr>
            <a:spLocks noGrp="1"/>
          </p:cNvSpPr>
          <p:nvPr>
            <p:ph idx="1"/>
          </p:nvPr>
        </p:nvSpPr>
        <p:spPr/>
        <p:txBody>
          <a:bodyPr/>
          <a:lstStyle/>
          <a:p>
            <a:pPr marL="36576" indent="0" algn="l">
              <a:buNone/>
              <a:defRPr/>
            </a:pPr>
            <a:r>
              <a:rPr lang="en-US" dirty="0" smtClean="0">
                <a:ea typeface="ＭＳ Ｐゴシック" pitchFamily="-84" charset="-128"/>
              </a:rPr>
              <a:t>Conditioned fear</a:t>
            </a:r>
          </a:p>
          <a:p>
            <a:pPr marL="36576" indent="0" algn="l">
              <a:buNone/>
              <a:defRPr/>
            </a:pPr>
            <a:r>
              <a:rPr lang="en-US" dirty="0" smtClean="0">
                <a:ea typeface="ＭＳ Ｐゴシック" pitchFamily="-84" charset="-128"/>
              </a:rPr>
              <a:t>Genetic/familial vulnerability</a:t>
            </a:r>
          </a:p>
          <a:p>
            <a:pPr marL="36576" indent="0" algn="l">
              <a:buNone/>
              <a:defRPr/>
            </a:pPr>
            <a:r>
              <a:rPr lang="en-US" dirty="0" smtClean="0">
                <a:ea typeface="ＭＳ Ｐゴシック" pitchFamily="-84" charset="-128"/>
              </a:rPr>
              <a:t>Stress-induced release</a:t>
            </a:r>
          </a:p>
          <a:p>
            <a:pPr marL="448056" lvl="1" indent="0" algn="l">
              <a:buNone/>
              <a:defRPr/>
            </a:pPr>
            <a:r>
              <a:rPr lang="en-US" dirty="0" smtClean="0">
                <a:ea typeface="ＭＳ Ｐゴシック" pitchFamily="-84" charset="-128"/>
              </a:rPr>
              <a:t>Norepinephrine, CRF, Cortisol</a:t>
            </a:r>
          </a:p>
          <a:p>
            <a:pPr marL="36576" indent="0" algn="l">
              <a:buNone/>
              <a:defRPr/>
            </a:pPr>
            <a:r>
              <a:rPr lang="en-US" dirty="0" smtClean="0">
                <a:ea typeface="ＭＳ Ｐゴシック" pitchFamily="-84" charset="-128"/>
              </a:rPr>
              <a:t>Autonomic arousal immediately after trauma predicts PTSD</a:t>
            </a:r>
          </a:p>
        </p:txBody>
      </p:sp>
    </p:spTree>
    <p:extLst>
      <p:ext uri="{BB962C8B-B14F-4D97-AF65-F5344CB8AC3E}">
        <p14:creationId xmlns:p14="http://schemas.microsoft.com/office/powerpoint/2010/main" val="11517271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ea typeface="ＭＳ Ｐゴシック" pitchFamily="-84" charset="-128"/>
              </a:rPr>
              <a:t>PTSD Treatment</a:t>
            </a:r>
          </a:p>
        </p:txBody>
      </p:sp>
      <p:sp>
        <p:nvSpPr>
          <p:cNvPr id="51203" name="Rectangle 3"/>
          <p:cNvSpPr>
            <a:spLocks noGrp="1" noChangeArrowheads="1"/>
          </p:cNvSpPr>
          <p:nvPr>
            <p:ph idx="1"/>
          </p:nvPr>
        </p:nvSpPr>
        <p:spPr>
          <a:xfrm>
            <a:off x="457200" y="1371600"/>
            <a:ext cx="8229600" cy="4525963"/>
          </a:xfrm>
        </p:spPr>
        <p:txBody>
          <a:bodyPr/>
          <a:lstStyle/>
          <a:p>
            <a:pPr marL="36576" indent="0" algn="l" eaLnBrk="1" hangingPunct="1">
              <a:buNone/>
              <a:defRPr/>
            </a:pPr>
            <a:r>
              <a:rPr lang="en-US" dirty="0" smtClean="0">
                <a:ea typeface="ＭＳ Ｐゴシック" pitchFamily="-84" charset="-128"/>
              </a:rPr>
              <a:t>Debriefing immediately following trauma is </a:t>
            </a:r>
            <a:r>
              <a:rPr lang="en-US" dirty="0" smtClean="0">
                <a:solidFill>
                  <a:srgbClr val="FFFF00"/>
                </a:solidFill>
                <a:ea typeface="ＭＳ Ｐゴシック" pitchFamily="-84" charset="-128"/>
              </a:rPr>
              <a:t>NOT</a:t>
            </a:r>
            <a:r>
              <a:rPr lang="en-US" dirty="0" smtClean="0">
                <a:ea typeface="ＭＳ Ｐゴシック" pitchFamily="-84" charset="-128"/>
              </a:rPr>
              <a:t> necessarily effective</a:t>
            </a:r>
          </a:p>
          <a:p>
            <a:pPr marL="36576" indent="0" algn="l" eaLnBrk="1" hangingPunct="1">
              <a:buNone/>
              <a:defRPr/>
            </a:pPr>
            <a:r>
              <a:rPr lang="en-US" dirty="0" smtClean="0">
                <a:ea typeface="ＭＳ Ｐゴシック" pitchFamily="-84" charset="-128"/>
              </a:rPr>
              <a:t>Cognitive-behavioral therapy, exposure</a:t>
            </a:r>
          </a:p>
          <a:p>
            <a:pPr marL="36576" indent="0" algn="l" eaLnBrk="1" hangingPunct="1">
              <a:buNone/>
              <a:defRPr/>
            </a:pPr>
            <a:r>
              <a:rPr lang="en-US" dirty="0" smtClean="0">
                <a:ea typeface="ＭＳ Ｐゴシック" pitchFamily="-84" charset="-128"/>
              </a:rPr>
              <a:t>Group therapy</a:t>
            </a:r>
          </a:p>
          <a:p>
            <a:pPr marL="36576" indent="0" algn="l" eaLnBrk="1" hangingPunct="1">
              <a:buNone/>
              <a:defRPr/>
            </a:pPr>
            <a:r>
              <a:rPr lang="en-US" dirty="0" smtClean="0">
                <a:ea typeface="ＭＳ Ｐゴシック" pitchFamily="-84" charset="-128"/>
              </a:rPr>
              <a:t>Medications – antidepressants, mood stabilizers, </a:t>
            </a:r>
            <a:r>
              <a:rPr lang="en-US" dirty="0" smtClean="0">
                <a:solidFill>
                  <a:srgbClr val="FFFF00"/>
                </a:solidFill>
                <a:ea typeface="ＭＳ Ｐゴシック" pitchFamily="-84" charset="-128"/>
              </a:rPr>
              <a:t>beta-blockers</a:t>
            </a:r>
            <a:r>
              <a:rPr lang="en-US" dirty="0" smtClean="0">
                <a:ea typeface="ＭＳ Ｐゴシック" pitchFamily="-84" charset="-128"/>
              </a:rPr>
              <a:t>, </a:t>
            </a:r>
            <a:r>
              <a:rPr lang="en-US" dirty="0" smtClean="0">
                <a:solidFill>
                  <a:srgbClr val="FFFF00"/>
                </a:solidFill>
                <a:ea typeface="ＭＳ Ｐゴシック" pitchFamily="-84" charset="-128"/>
              </a:rPr>
              <a:t>clonidine, </a:t>
            </a:r>
            <a:r>
              <a:rPr lang="en-US" dirty="0" err="1" smtClean="0">
                <a:solidFill>
                  <a:srgbClr val="FFFF00"/>
                </a:solidFill>
                <a:ea typeface="ＭＳ Ｐゴシック" pitchFamily="-84" charset="-128"/>
              </a:rPr>
              <a:t>prazosin</a:t>
            </a:r>
            <a:r>
              <a:rPr lang="en-US" dirty="0" smtClean="0">
                <a:ea typeface="ＭＳ Ｐゴシック" pitchFamily="-84" charset="-128"/>
              </a:rPr>
              <a:t>, gabapentin</a:t>
            </a:r>
          </a:p>
        </p:txBody>
      </p:sp>
      <p:sp>
        <p:nvSpPr>
          <p:cNvPr id="5" name="Footer Placeholder 4"/>
          <p:cNvSpPr>
            <a:spLocks noGrp="1"/>
          </p:cNvSpPr>
          <p:nvPr>
            <p:ph type="ftr" sz="quarter" idx="11"/>
          </p:nvPr>
        </p:nvSpPr>
        <p:spPr/>
        <p:txBody>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defRPr/>
            </a:pPr>
            <a:r>
              <a:rPr lang="en-US" sz="1400" smtClean="0">
                <a:solidFill>
                  <a:srgbClr val="FFFFFF"/>
                </a:solidFill>
              </a:rPr>
              <a:t>Pharmacotherapy for post traumatic stress disorder. Cochrane Database Sys Rev 2006 Jan 25(1):CD002795</a:t>
            </a:r>
          </a:p>
        </p:txBody>
      </p:sp>
    </p:spTree>
    <p:extLst>
      <p:ext uri="{BB962C8B-B14F-4D97-AF65-F5344CB8AC3E}">
        <p14:creationId xmlns:p14="http://schemas.microsoft.com/office/powerpoint/2010/main" val="16554464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mtClean="0">
                <a:ea typeface="ＭＳ Ｐゴシック" pitchFamily="-84" charset="-128"/>
              </a:rPr>
              <a:t>Prazosin</a:t>
            </a:r>
          </a:p>
        </p:txBody>
      </p:sp>
      <p:sp>
        <p:nvSpPr>
          <p:cNvPr id="70659" name="Rectangle 3"/>
          <p:cNvSpPr>
            <a:spLocks noGrp="1" noChangeArrowheads="1"/>
          </p:cNvSpPr>
          <p:nvPr>
            <p:ph idx="1"/>
          </p:nvPr>
        </p:nvSpPr>
        <p:spPr/>
        <p:txBody>
          <a:bodyPr/>
          <a:lstStyle/>
          <a:p>
            <a:pPr marL="36576" indent="0" algn="l" eaLnBrk="1" hangingPunct="1">
              <a:buNone/>
              <a:defRPr/>
            </a:pPr>
            <a:r>
              <a:rPr lang="en-US" dirty="0" smtClean="0">
                <a:ea typeface="ＭＳ Ｐゴシック" pitchFamily="-84" charset="-128"/>
              </a:rPr>
              <a:t>Start at </a:t>
            </a:r>
            <a:r>
              <a:rPr lang="en-US" dirty="0" smtClean="0">
                <a:solidFill>
                  <a:srgbClr val="FFFF00"/>
                </a:solidFill>
                <a:ea typeface="ＭＳ Ｐゴシック" pitchFamily="-84" charset="-128"/>
              </a:rPr>
              <a:t>1mg</a:t>
            </a:r>
            <a:r>
              <a:rPr lang="en-US" dirty="0" smtClean="0">
                <a:ea typeface="ＭＳ Ｐゴシック" pitchFamily="-84" charset="-128"/>
              </a:rPr>
              <a:t> </a:t>
            </a:r>
            <a:r>
              <a:rPr lang="en-US" dirty="0" err="1" smtClean="0">
                <a:solidFill>
                  <a:srgbClr val="FFFF00"/>
                </a:solidFill>
                <a:ea typeface="ＭＳ Ｐゴシック" pitchFamily="-84" charset="-128"/>
              </a:rPr>
              <a:t>qhs</a:t>
            </a:r>
            <a:r>
              <a:rPr lang="en-US" dirty="0" smtClean="0">
                <a:ea typeface="ＭＳ Ｐゴシック" pitchFamily="-84" charset="-128"/>
              </a:rPr>
              <a:t> X </a:t>
            </a:r>
            <a:r>
              <a:rPr lang="en-US" dirty="0" smtClean="0">
                <a:solidFill>
                  <a:srgbClr val="FFFF00"/>
                </a:solidFill>
                <a:ea typeface="ＭＳ Ｐゴシック" pitchFamily="-84" charset="-128"/>
              </a:rPr>
              <a:t>3</a:t>
            </a:r>
            <a:r>
              <a:rPr lang="en-US" dirty="0" smtClean="0">
                <a:ea typeface="ＭＳ Ｐゴシック" pitchFamily="-84" charset="-128"/>
              </a:rPr>
              <a:t>  nights then increased by </a:t>
            </a:r>
            <a:r>
              <a:rPr lang="en-US" dirty="0" smtClean="0">
                <a:solidFill>
                  <a:srgbClr val="FFFF00"/>
                </a:solidFill>
                <a:ea typeface="ＭＳ Ｐゴシック" pitchFamily="-84" charset="-128"/>
              </a:rPr>
              <a:t>1mg q 3 nights </a:t>
            </a:r>
            <a:r>
              <a:rPr lang="en-US" dirty="0" smtClean="0">
                <a:ea typeface="ＭＳ Ｐゴシック" pitchFamily="-84" charset="-128"/>
              </a:rPr>
              <a:t>until </a:t>
            </a:r>
            <a:r>
              <a:rPr lang="en-US" dirty="0" smtClean="0">
                <a:solidFill>
                  <a:srgbClr val="FFFF00"/>
                </a:solidFill>
                <a:ea typeface="ＭＳ Ｐゴシック" pitchFamily="-84" charset="-128"/>
              </a:rPr>
              <a:t>nightmares</a:t>
            </a:r>
            <a:r>
              <a:rPr lang="en-US" dirty="0" smtClean="0">
                <a:ea typeface="ＭＳ Ｐゴシック" pitchFamily="-84" charset="-128"/>
              </a:rPr>
              <a:t> </a:t>
            </a:r>
            <a:r>
              <a:rPr lang="en-US" dirty="0" smtClean="0">
                <a:solidFill>
                  <a:srgbClr val="FFFF00"/>
                </a:solidFill>
                <a:ea typeface="ＭＳ Ｐゴシック" pitchFamily="-84" charset="-128"/>
              </a:rPr>
              <a:t>improve</a:t>
            </a:r>
            <a:r>
              <a:rPr lang="en-US" dirty="0" smtClean="0">
                <a:ea typeface="ＭＳ Ｐゴシック" pitchFamily="-84" charset="-128"/>
              </a:rPr>
              <a:t> or patient develops </a:t>
            </a:r>
            <a:r>
              <a:rPr lang="en-US" dirty="0" smtClean="0">
                <a:solidFill>
                  <a:srgbClr val="FFFF00"/>
                </a:solidFill>
                <a:ea typeface="ＭＳ Ｐゴシック" pitchFamily="-84" charset="-128"/>
              </a:rPr>
              <a:t>postural hypotension</a:t>
            </a:r>
            <a:r>
              <a:rPr lang="en-US" dirty="0" smtClean="0">
                <a:ea typeface="ＭＳ Ｐゴシック" pitchFamily="-84" charset="-128"/>
              </a:rPr>
              <a:t>. Some patients can gain benefit a 1mg and some need &gt;10mgs!</a:t>
            </a:r>
          </a:p>
        </p:txBody>
      </p:sp>
    </p:spTree>
    <p:extLst>
      <p:ext uri="{BB962C8B-B14F-4D97-AF65-F5344CB8AC3E}">
        <p14:creationId xmlns:p14="http://schemas.microsoft.com/office/powerpoint/2010/main" val="17047413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84" charset="-128"/>
              </a:rPr>
              <a:t>Acute Stress Disorder</a:t>
            </a:r>
          </a:p>
        </p:txBody>
      </p:sp>
      <p:sp>
        <p:nvSpPr>
          <p:cNvPr id="3" name="Content Placeholder 2"/>
          <p:cNvSpPr>
            <a:spLocks noGrp="1"/>
          </p:cNvSpPr>
          <p:nvPr>
            <p:ph idx="1"/>
          </p:nvPr>
        </p:nvSpPr>
        <p:spPr/>
        <p:txBody>
          <a:bodyPr/>
          <a:lstStyle/>
          <a:p>
            <a:pPr marL="36576" indent="0" algn="l">
              <a:buNone/>
              <a:defRPr/>
            </a:pPr>
            <a:r>
              <a:rPr lang="en-US" dirty="0" smtClean="0">
                <a:ea typeface="ＭＳ Ｐゴシック" pitchFamily="-84" charset="-128"/>
              </a:rPr>
              <a:t>Similar exposure as in PTSD </a:t>
            </a:r>
          </a:p>
          <a:p>
            <a:pPr marL="36576" indent="0" algn="l">
              <a:buNone/>
              <a:defRPr/>
            </a:pPr>
            <a:r>
              <a:rPr lang="en-US" dirty="0" smtClean="0">
                <a:ea typeface="ＭＳ Ｐゴシック" pitchFamily="-84" charset="-128"/>
              </a:rPr>
              <a:t>Presence of </a:t>
            </a:r>
            <a:r>
              <a:rPr lang="en-US" u="sng" dirty="0" smtClean="0">
                <a:solidFill>
                  <a:srgbClr val="FFFF00"/>
                </a:solidFill>
                <a:ea typeface="ＭＳ Ｐゴシック" pitchFamily="-84" charset="-128"/>
              </a:rPr>
              <a:t>&gt;</a:t>
            </a:r>
            <a:r>
              <a:rPr lang="en-US" dirty="0" smtClean="0">
                <a:solidFill>
                  <a:srgbClr val="FFFF00"/>
                </a:solidFill>
                <a:ea typeface="ＭＳ Ｐゴシック" pitchFamily="-84" charset="-128"/>
              </a:rPr>
              <a:t>9 of 5 categories </a:t>
            </a:r>
            <a:r>
              <a:rPr lang="en-US" dirty="0" smtClean="0">
                <a:ea typeface="ＭＳ Ｐゴシック" pitchFamily="-84" charset="-128"/>
              </a:rPr>
              <a:t>of intrusion, negative mood, dissociation, avoidance, and arousal related to the trauma.</a:t>
            </a:r>
          </a:p>
          <a:p>
            <a:pPr marL="36576" indent="0" algn="l">
              <a:buNone/>
              <a:defRPr/>
            </a:pPr>
            <a:r>
              <a:rPr lang="en-US" dirty="0" smtClean="0">
                <a:ea typeface="ＭＳ Ｐゴシック" pitchFamily="-84" charset="-128"/>
              </a:rPr>
              <a:t>Duration of disturbance is </a:t>
            </a:r>
            <a:r>
              <a:rPr lang="en-US" dirty="0" smtClean="0">
                <a:solidFill>
                  <a:srgbClr val="FFFF00"/>
                </a:solidFill>
                <a:ea typeface="ＭＳ Ｐゴシック" pitchFamily="-84" charset="-128"/>
              </a:rPr>
              <a:t>3 days to 1 month</a:t>
            </a:r>
            <a:r>
              <a:rPr lang="en-US" dirty="0" smtClean="0">
                <a:ea typeface="ＭＳ Ｐゴシック" pitchFamily="-84" charset="-128"/>
              </a:rPr>
              <a:t> after trauma</a:t>
            </a:r>
          </a:p>
          <a:p>
            <a:pPr marL="36576" indent="0" algn="l">
              <a:buNone/>
              <a:defRPr/>
            </a:pPr>
            <a:r>
              <a:rPr lang="en-US" dirty="0" smtClean="0">
                <a:ea typeface="ＭＳ Ｐゴシック" pitchFamily="-84" charset="-128"/>
              </a:rPr>
              <a:t>Causes </a:t>
            </a:r>
            <a:r>
              <a:rPr lang="en-US" dirty="0" smtClean="0">
                <a:solidFill>
                  <a:srgbClr val="FFFF00"/>
                </a:solidFill>
                <a:ea typeface="ＭＳ Ｐゴシック" pitchFamily="-84" charset="-128"/>
              </a:rPr>
              <a:t>significant impairment </a:t>
            </a:r>
          </a:p>
        </p:txBody>
      </p:sp>
    </p:spTree>
    <p:extLst>
      <p:ext uri="{BB962C8B-B14F-4D97-AF65-F5344CB8AC3E}">
        <p14:creationId xmlns:p14="http://schemas.microsoft.com/office/powerpoint/2010/main" val="34733848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smtClean="0">
                <a:ea typeface="ＭＳ Ｐゴシック" pitchFamily="-84" charset="-128"/>
              </a:rPr>
              <a:t>Take home points</a:t>
            </a:r>
          </a:p>
        </p:txBody>
      </p:sp>
      <p:sp>
        <p:nvSpPr>
          <p:cNvPr id="103427" name="Rectangle 3"/>
          <p:cNvSpPr>
            <a:spLocks noGrp="1" noChangeArrowheads="1"/>
          </p:cNvSpPr>
          <p:nvPr>
            <p:ph idx="1"/>
          </p:nvPr>
        </p:nvSpPr>
        <p:spPr/>
        <p:txBody>
          <a:bodyPr>
            <a:normAutofit lnSpcReduction="10000"/>
          </a:bodyPr>
          <a:lstStyle/>
          <a:p>
            <a:pPr marL="36576" indent="0" algn="l" eaLnBrk="1" hangingPunct="1">
              <a:lnSpc>
                <a:spcPct val="90000"/>
              </a:lnSpc>
              <a:buNone/>
              <a:defRPr/>
            </a:pPr>
            <a:r>
              <a:rPr lang="en-US" sz="2800" dirty="0" smtClean="0">
                <a:ea typeface="ＭＳ Ｐゴシック" pitchFamily="-84" charset="-128"/>
              </a:rPr>
              <a:t>Anxiety, Obsessive-Compulsive and Related, and Trauma and Stressor-related disorders</a:t>
            </a:r>
            <a:r>
              <a:rPr lang="en-US" sz="2800" dirty="0" smtClean="0">
                <a:solidFill>
                  <a:srgbClr val="FFFF00"/>
                </a:solidFill>
                <a:ea typeface="ＭＳ Ｐゴシック" pitchFamily="-84" charset="-128"/>
              </a:rPr>
              <a:t> </a:t>
            </a:r>
            <a:r>
              <a:rPr lang="en-US" sz="2800" dirty="0" smtClean="0">
                <a:ea typeface="ＭＳ Ｐゴシック" pitchFamily="-84" charset="-128"/>
              </a:rPr>
              <a:t>are </a:t>
            </a:r>
            <a:r>
              <a:rPr lang="en-US" sz="2800" dirty="0" smtClean="0">
                <a:solidFill>
                  <a:srgbClr val="FF0000"/>
                </a:solidFill>
                <a:ea typeface="ＭＳ Ｐゴシック" pitchFamily="-84" charset="-128"/>
              </a:rPr>
              <a:t>common, common, common</a:t>
            </a:r>
            <a:r>
              <a:rPr lang="en-US" sz="2800" dirty="0" smtClean="0">
                <a:ea typeface="ＭＳ Ｐゴシック" pitchFamily="-84" charset="-128"/>
              </a:rPr>
              <a:t>!</a:t>
            </a:r>
          </a:p>
          <a:p>
            <a:pPr marL="36576" indent="0" algn="l" eaLnBrk="1" hangingPunct="1">
              <a:lnSpc>
                <a:spcPct val="90000"/>
              </a:lnSpc>
              <a:buNone/>
              <a:defRPr/>
            </a:pPr>
            <a:r>
              <a:rPr lang="en-US" sz="2800" dirty="0" smtClean="0">
                <a:ea typeface="ＭＳ Ｐゴシック" pitchFamily="-84" charset="-128"/>
              </a:rPr>
              <a:t>There are </a:t>
            </a:r>
            <a:r>
              <a:rPr lang="en-US" sz="2800" dirty="0" smtClean="0">
                <a:solidFill>
                  <a:srgbClr val="FFFF00"/>
                </a:solidFill>
                <a:ea typeface="ＭＳ Ｐゴシック" pitchFamily="-84" charset="-128"/>
              </a:rPr>
              <a:t>significant comorbid </a:t>
            </a:r>
            <a:r>
              <a:rPr lang="en-US" sz="2800" dirty="0" smtClean="0">
                <a:ea typeface="ＭＳ Ｐゴシック" pitchFamily="-84" charset="-128"/>
              </a:rPr>
              <a:t>psychiatric conditions associated with anxiety disorders!</a:t>
            </a:r>
          </a:p>
          <a:p>
            <a:pPr marL="36576" indent="0" algn="l" eaLnBrk="1" hangingPunct="1">
              <a:lnSpc>
                <a:spcPct val="90000"/>
              </a:lnSpc>
              <a:buNone/>
              <a:defRPr/>
            </a:pPr>
            <a:r>
              <a:rPr lang="en-US" sz="2800" dirty="0" smtClean="0">
                <a:solidFill>
                  <a:srgbClr val="FFFF00"/>
                </a:solidFill>
                <a:ea typeface="ＭＳ Ｐゴシック" pitchFamily="-84" charset="-128"/>
              </a:rPr>
              <a:t>Screening questions </a:t>
            </a:r>
            <a:r>
              <a:rPr lang="en-US" sz="2800" dirty="0" smtClean="0">
                <a:ea typeface="ＭＳ Ｐゴシック" pitchFamily="-84" charset="-128"/>
              </a:rPr>
              <a:t>can help identify or rule out diagnoses</a:t>
            </a:r>
          </a:p>
          <a:p>
            <a:pPr marL="36576" indent="0" algn="l" eaLnBrk="1" hangingPunct="1">
              <a:lnSpc>
                <a:spcPct val="90000"/>
              </a:lnSpc>
              <a:buNone/>
              <a:defRPr/>
            </a:pPr>
            <a:r>
              <a:rPr lang="en-US" sz="2800" dirty="0" smtClean="0">
                <a:ea typeface="ＭＳ Ｐゴシック" pitchFamily="-84" charset="-128"/>
              </a:rPr>
              <a:t>There are </a:t>
            </a:r>
            <a:r>
              <a:rPr lang="en-US" sz="2800" dirty="0" smtClean="0">
                <a:solidFill>
                  <a:srgbClr val="FFFF00"/>
                </a:solidFill>
                <a:ea typeface="ＭＳ Ｐゴシック" pitchFamily="-84" charset="-128"/>
              </a:rPr>
              <a:t>many effective treatments </a:t>
            </a:r>
            <a:r>
              <a:rPr lang="en-US" sz="2800" dirty="0" smtClean="0">
                <a:ea typeface="ＭＳ Ｐゴシック" pitchFamily="-84" charset="-128"/>
              </a:rPr>
              <a:t>including psychotherapy and psychopharmacology</a:t>
            </a:r>
          </a:p>
          <a:p>
            <a:pPr marL="36576" indent="0" algn="l" eaLnBrk="1" hangingPunct="1">
              <a:lnSpc>
                <a:spcPct val="90000"/>
              </a:lnSpc>
              <a:buNone/>
              <a:defRPr/>
            </a:pPr>
            <a:r>
              <a:rPr lang="en-US" sz="2800" dirty="0" smtClean="0">
                <a:ea typeface="ＭＳ Ｐゴシック" pitchFamily="-84" charset="-128"/>
              </a:rPr>
              <a:t>There is a </a:t>
            </a:r>
            <a:r>
              <a:rPr lang="en-US" sz="2800" dirty="0" smtClean="0">
                <a:solidFill>
                  <a:srgbClr val="FFFF00"/>
                </a:solidFill>
                <a:ea typeface="ＭＳ Ｐゴシック" pitchFamily="-84" charset="-128"/>
              </a:rPr>
              <a:t>huge amount of suffering </a:t>
            </a:r>
            <a:r>
              <a:rPr lang="en-US" sz="2800" dirty="0" smtClean="0">
                <a:ea typeface="ＭＳ Ｐゴシック" pitchFamily="-84" charset="-128"/>
              </a:rPr>
              <a:t>associated with these disorders!</a:t>
            </a:r>
          </a:p>
        </p:txBody>
      </p:sp>
    </p:spTree>
    <p:extLst>
      <p:ext uri="{BB962C8B-B14F-4D97-AF65-F5344CB8AC3E}">
        <p14:creationId xmlns:p14="http://schemas.microsoft.com/office/powerpoint/2010/main" val="3252655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9" y="1412776"/>
            <a:ext cx="6048672" cy="5184576"/>
          </a:xfrm>
        </p:spPr>
      </p:pic>
    </p:spTree>
    <p:extLst>
      <p:ext uri="{BB962C8B-B14F-4D97-AF65-F5344CB8AC3E}">
        <p14:creationId xmlns:p14="http://schemas.microsoft.com/office/powerpoint/2010/main" val="3985956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5"/>
            <a:ext cx="7467600" cy="1224137"/>
          </a:xfrm>
        </p:spPr>
        <p:txBody>
          <a:bodyPr>
            <a:noAutofit/>
          </a:bodyPr>
          <a:lstStyle/>
          <a:p>
            <a:pPr algn="ctr"/>
            <a:r>
              <a:rPr lang="en-US" sz="4000" dirty="0"/>
              <a:t>Primary versus Secondary Anxiety</a:t>
            </a:r>
            <a:br>
              <a:rPr lang="en-US" sz="4000" dirty="0"/>
            </a:br>
            <a:endParaRPr lang="fa-IR" sz="4000" dirty="0"/>
          </a:p>
        </p:txBody>
      </p:sp>
      <p:sp>
        <p:nvSpPr>
          <p:cNvPr id="3" name="Content Placeholder 2"/>
          <p:cNvSpPr>
            <a:spLocks noGrp="1"/>
          </p:cNvSpPr>
          <p:nvPr>
            <p:ph idx="1"/>
          </p:nvPr>
        </p:nvSpPr>
        <p:spPr>
          <a:xfrm>
            <a:off x="457200" y="1988840"/>
            <a:ext cx="8219256" cy="4137323"/>
          </a:xfrm>
        </p:spPr>
        <p:txBody>
          <a:bodyPr>
            <a:noAutofit/>
          </a:bodyPr>
          <a:lstStyle/>
          <a:p>
            <a:pPr marL="36576" indent="0" algn="l">
              <a:buNone/>
            </a:pPr>
            <a:r>
              <a:rPr lang="en-US" sz="3200" dirty="0"/>
              <a:t> Anxiety may be due to one of the </a:t>
            </a:r>
            <a:r>
              <a:rPr lang="en-US" sz="3200" b="1" dirty="0"/>
              <a:t>primary anxiety disorders </a:t>
            </a:r>
            <a:r>
              <a:rPr lang="en-US" sz="3200" dirty="0"/>
              <a:t>OR secondary to </a:t>
            </a:r>
            <a:r>
              <a:rPr lang="en-US" sz="3200" dirty="0">
                <a:solidFill>
                  <a:srgbClr val="FFFF00"/>
                </a:solidFill>
              </a:rPr>
              <a:t>substance abuse</a:t>
            </a:r>
            <a:r>
              <a:rPr lang="en-US" sz="3200" dirty="0"/>
              <a:t> (Substance-Induced Anxiety Disorder), a </a:t>
            </a:r>
            <a:r>
              <a:rPr lang="en-US" sz="3200" dirty="0">
                <a:solidFill>
                  <a:srgbClr val="FFFF00"/>
                </a:solidFill>
              </a:rPr>
              <a:t>medical condition </a:t>
            </a:r>
            <a:r>
              <a:rPr lang="en-US" sz="3200" dirty="0"/>
              <a:t>(Anxiety Disorder Due to a General Medical Condition), </a:t>
            </a:r>
            <a:r>
              <a:rPr lang="en-US" sz="3200" dirty="0">
                <a:solidFill>
                  <a:srgbClr val="FFFF00"/>
                </a:solidFill>
              </a:rPr>
              <a:t>another psychiatric</a:t>
            </a:r>
            <a:r>
              <a:rPr lang="en-US" sz="3200" dirty="0"/>
              <a:t> condition, or </a:t>
            </a:r>
            <a:r>
              <a:rPr lang="en-US" sz="3200" dirty="0">
                <a:solidFill>
                  <a:srgbClr val="FFFF00"/>
                </a:solidFill>
              </a:rPr>
              <a:t>psychosocial stressors</a:t>
            </a:r>
            <a:r>
              <a:rPr lang="en-US" sz="3200" dirty="0"/>
              <a:t> (Adjustment Disorder with Anxiety)</a:t>
            </a:r>
            <a:endParaRPr lang="fa-IR" sz="3200" dirty="0"/>
          </a:p>
        </p:txBody>
      </p:sp>
    </p:spTree>
    <p:extLst>
      <p:ext uri="{BB962C8B-B14F-4D97-AF65-F5344CB8AC3E}">
        <p14:creationId xmlns:p14="http://schemas.microsoft.com/office/powerpoint/2010/main" val="3548214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2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3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325</TotalTime>
  <Words>2709</Words>
  <Application>Microsoft Office PowerPoint</Application>
  <PresentationFormat>On-screen Show (4:3)</PresentationFormat>
  <Paragraphs>441</Paragraphs>
  <Slides>78</Slides>
  <Notes>5</Notes>
  <HiddenSlides>0</HiddenSlides>
  <MMClips>0</MMClips>
  <ScaleCrop>false</ScaleCrop>
  <HeadingPairs>
    <vt:vector size="4" baseType="variant">
      <vt:variant>
        <vt:lpstr>Theme</vt:lpstr>
      </vt:variant>
      <vt:variant>
        <vt:i4>4</vt:i4>
      </vt:variant>
      <vt:variant>
        <vt:lpstr>Slide Titles</vt:lpstr>
      </vt:variant>
      <vt:variant>
        <vt:i4>78</vt:i4>
      </vt:variant>
    </vt:vector>
  </HeadingPairs>
  <TitlesOfParts>
    <vt:vector size="82" baseType="lpstr">
      <vt:lpstr>Technic</vt:lpstr>
      <vt:lpstr>1_Technic</vt:lpstr>
      <vt:lpstr>2_Technic</vt:lpstr>
      <vt:lpstr>3_Technic</vt:lpstr>
      <vt:lpstr>دکتر عاطفه کمالو روانپزشک و روان درمانگر</vt:lpstr>
      <vt:lpstr>PowerPoint Presentation</vt:lpstr>
      <vt:lpstr>PowerPoint Presentation</vt:lpstr>
      <vt:lpstr>General considerations for anxiety disorders</vt:lpstr>
      <vt:lpstr>Normal versus Pathologic Anxiety</vt:lpstr>
      <vt:lpstr>PowerPoint Presentation</vt:lpstr>
      <vt:lpstr>PowerPoint Presentation</vt:lpstr>
      <vt:lpstr>PowerPoint Presentation</vt:lpstr>
      <vt:lpstr>Primary versus Secondary Anxiety </vt:lpstr>
      <vt:lpstr>DSM-IV</vt:lpstr>
      <vt:lpstr>DSM-5</vt:lpstr>
      <vt:lpstr>Comorbid disorders</vt:lpstr>
      <vt:lpstr>Differential Diagnosis of Anxiety</vt:lpstr>
      <vt:lpstr>PowerPoint Presentation</vt:lpstr>
      <vt:lpstr>Differential Diagnosis of Anxiety</vt:lpstr>
      <vt:lpstr>PowerPoint Presentation</vt:lpstr>
      <vt:lpstr>Screening questions</vt:lpstr>
      <vt:lpstr>Treatment</vt:lpstr>
      <vt:lpstr>General treatment approaches</vt:lpstr>
      <vt:lpstr>Antidepressants </vt:lpstr>
      <vt:lpstr>How to use them</vt:lpstr>
      <vt:lpstr>PowerPoint Presentation</vt:lpstr>
      <vt:lpstr>Anxiolytics </vt:lpstr>
      <vt:lpstr>PowerPoint Presentation</vt:lpstr>
      <vt:lpstr>Other options</vt:lpstr>
      <vt:lpstr>Anticonvulsants</vt:lpstr>
      <vt:lpstr>Epidemiology of anxiety disorders</vt:lpstr>
      <vt:lpstr>Genetic Epidemiology of Anxiety Disorders</vt:lpstr>
      <vt:lpstr>Specific Phobia</vt:lpstr>
      <vt:lpstr>Specific Phobia</vt:lpstr>
      <vt:lpstr>Specific Phobia</vt:lpstr>
      <vt:lpstr>Social Anxiety Disorder</vt:lpstr>
      <vt:lpstr>Social Anxiety Disorder (SAD)</vt:lpstr>
      <vt:lpstr>SAD epidemiology</vt:lpstr>
      <vt:lpstr>Social Anxiety Disorder treatment </vt:lpstr>
      <vt:lpstr>Panic Disorder</vt:lpstr>
      <vt:lpstr>Panic Disorder</vt:lpstr>
      <vt:lpstr> A Panic Attack is:</vt:lpstr>
      <vt:lpstr>Panic disorder epidemiology</vt:lpstr>
      <vt:lpstr>Things to keep in mind</vt:lpstr>
      <vt:lpstr>Panic Disorder Comorbidity</vt:lpstr>
      <vt:lpstr>Panic Disorder Etiology</vt:lpstr>
      <vt:lpstr>Treatment</vt:lpstr>
      <vt:lpstr>Agoraphobia</vt:lpstr>
      <vt:lpstr>Agoraphobia</vt:lpstr>
      <vt:lpstr>Agoraphobia</vt:lpstr>
      <vt:lpstr>Prevalence</vt:lpstr>
      <vt:lpstr>Generalized Anxiety Disorder</vt:lpstr>
      <vt:lpstr>Generalized Anxiety Disorder</vt:lpstr>
      <vt:lpstr>PowerPoint Presentation</vt:lpstr>
      <vt:lpstr>Generalized Anxiety Disorder Epidemiology</vt:lpstr>
      <vt:lpstr>GAD Comorbidity</vt:lpstr>
      <vt:lpstr>GAD Treatment </vt:lpstr>
      <vt:lpstr>Obsessive-Compulsive and Related Disorders </vt:lpstr>
      <vt:lpstr>Prevalence of Obsessive-Compulsive Related Disorders</vt:lpstr>
      <vt:lpstr>Obsessive-Compulsive Disorder</vt:lpstr>
      <vt:lpstr>Obsessive-Compulsive Disorder (OCD)</vt:lpstr>
      <vt:lpstr>OCD continued</vt:lpstr>
      <vt:lpstr>OCD continued</vt:lpstr>
      <vt:lpstr>OCD Epidemiology</vt:lpstr>
      <vt:lpstr>OCD Comorbidities</vt:lpstr>
      <vt:lpstr>OCD Etiology</vt:lpstr>
      <vt:lpstr>Treatment</vt:lpstr>
      <vt:lpstr>Functional imaging studies</vt:lpstr>
      <vt:lpstr>Trauma- and Stressor-Related Disorders </vt:lpstr>
      <vt:lpstr>Post Traumatic Stress Disorder</vt:lpstr>
      <vt:lpstr>Posttraumatic Stress Disorder</vt:lpstr>
      <vt:lpstr>PTSD continued</vt:lpstr>
      <vt:lpstr>Negative alterations in cognitions and mood associated with the traumatic event(s) as evidenced by 2 or more of the following:</vt:lpstr>
      <vt:lpstr>Marked alterations in arousal and reactivity with 2 or more of:</vt:lpstr>
      <vt:lpstr>PowerPoint Presentation</vt:lpstr>
      <vt:lpstr>PTSD Epidemiology </vt:lpstr>
      <vt:lpstr>Comorbidities</vt:lpstr>
      <vt:lpstr>Post Traumatic Stress Disorder Etiology</vt:lpstr>
      <vt:lpstr>PTSD Treatment</vt:lpstr>
      <vt:lpstr>Prazosin</vt:lpstr>
      <vt:lpstr>Acute Stress Disorder</vt:lpstr>
      <vt:lpstr>Take home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دکتر عاطفه کمالو روانپزشک و روان درمانگر</dc:title>
  <dc:creator>Bahonar computer</dc:creator>
  <cp:lastModifiedBy>Bahonar computer</cp:lastModifiedBy>
  <cp:revision>21</cp:revision>
  <dcterms:created xsi:type="dcterms:W3CDTF">2019-06-28T19:51:09Z</dcterms:created>
  <dcterms:modified xsi:type="dcterms:W3CDTF">2019-07-05T08:14:29Z</dcterms:modified>
</cp:coreProperties>
</file>