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7"/>
  </p:notesMasterIdLst>
  <p:handoutMasterIdLst>
    <p:handoutMasterId r:id="rId28"/>
  </p:handoutMasterIdLst>
  <p:sldIdLst>
    <p:sldId id="314"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12/29/2016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12/29/2016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914730" y="4345781"/>
            <a:ext cx="5028543" cy="3853161"/>
          </a:xfrm>
          <a:ln/>
        </p:spPr>
        <p:txBody>
          <a:bodyPr lIns="89166" tIns="43801" rIns="89166" bIns="43801"/>
          <a:lstStyle/>
          <a:p>
            <a:endParaRPr lang="en-US"/>
          </a:p>
        </p:txBody>
      </p:sp>
      <p:sp>
        <p:nvSpPr>
          <p:cNvPr id="65539" name="Rectangle 3"/>
          <p:cNvSpPr>
            <a:spLocks noGrp="1" noRot="1" noChangeAspect="1" noChangeArrowheads="1" noTextEdit="1"/>
          </p:cNvSpPr>
          <p:nvPr>
            <p:ph type="sldImg"/>
          </p:nvPr>
        </p:nvSpPr>
        <p:spPr>
          <a:xfrm>
            <a:off x="1295400" y="798513"/>
            <a:ext cx="4267200" cy="3200400"/>
          </a:xfrm>
          <a:ln cap="flat"/>
        </p:spPr>
      </p:sp>
    </p:spTree>
    <p:extLst>
      <p:ext uri="{BB962C8B-B14F-4D97-AF65-F5344CB8AC3E}">
        <p14:creationId xmlns:p14="http://schemas.microsoft.com/office/powerpoint/2010/main" val="331690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body" idx="1"/>
          </p:nvPr>
        </p:nvSpPr>
        <p:spPr>
          <a:xfrm>
            <a:off x="914730" y="4345781"/>
            <a:ext cx="5028543" cy="3853161"/>
          </a:xfrm>
          <a:ln/>
        </p:spPr>
        <p:txBody>
          <a:bodyPr lIns="89166" tIns="43801" rIns="89166" bIns="43801"/>
          <a:lstStyle/>
          <a:p>
            <a:endParaRPr lang="en-US"/>
          </a:p>
        </p:txBody>
      </p:sp>
      <p:sp>
        <p:nvSpPr>
          <p:cNvPr id="67587" name="Rectangle 1027"/>
          <p:cNvSpPr>
            <a:spLocks noGrp="1" noRot="1" noChangeAspect="1" noChangeArrowheads="1" noTextEdit="1"/>
          </p:cNvSpPr>
          <p:nvPr>
            <p:ph type="sldImg"/>
          </p:nvPr>
        </p:nvSpPr>
        <p:spPr>
          <a:xfrm>
            <a:off x="1295400" y="798513"/>
            <a:ext cx="4267200" cy="3200400"/>
          </a:xfrm>
          <a:ln cap="flat"/>
        </p:spPr>
      </p:sp>
    </p:spTree>
    <p:extLst>
      <p:ext uri="{BB962C8B-B14F-4D97-AF65-F5344CB8AC3E}">
        <p14:creationId xmlns:p14="http://schemas.microsoft.com/office/powerpoint/2010/main" val="298174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A7055C-8A82-1E43-AADF-396B26E07F2B}" type="datetime1">
              <a:rPr lang="en-US" smtClean="0"/>
              <a:pPr>
                <a:defRPr/>
              </a:pPr>
              <a:t>12/29/2016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8A6632A1-E96B-D240-A8CB-6EE7FCFAC9F9}"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F71CA6-DDE3-BD41-A149-F9C0D24AC3A1}" type="datetime1">
              <a:rPr lang="en-US" smtClean="0"/>
              <a:pPr>
                <a:defRPr/>
              </a:pPr>
              <a:t>12/29/2016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3463E0A2-0798-9745-87DA-7E77F2F38D9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23FA63-2FD4-ED40-AA09-0FF67DD9B210}" type="datetime1">
              <a:rPr lang="en-US" smtClean="0"/>
              <a:pPr>
                <a:defRPr/>
              </a:pPr>
              <a:t>12/29/2016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5B7A154E-9DB1-494A-8AF2-8A9764AB271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6587C51-A7E8-E041-9BD1-9BCA697A5811}" type="datetime1">
              <a:rPr lang="en-US" smtClean="0"/>
              <a:pPr>
                <a:defRPr/>
              </a:pPr>
              <a:t>12/29/2016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6A4D3DC4-9E7F-1C47-B729-896D53019E3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BDDE94-1FC3-7840-BAE2-EB57978533F4}" type="datetime1">
              <a:rPr lang="en-US" smtClean="0"/>
              <a:pPr>
                <a:defRPr/>
              </a:pPr>
              <a:t>12/29/2016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D7DFF1E1-6940-BA49-963A-85FADE0EAFB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5A006-5C58-2B4C-917D-DC522223A38A}" type="datetime1">
              <a:rPr lang="en-US" smtClean="0"/>
              <a:pPr>
                <a:defRPr/>
              </a:pPr>
              <a:t>12/29/2016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C2FAEA27-515E-094A-842B-7E18C3B5878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254EF3D-88D6-7744-A172-8368A7C6913D}" type="datetime1">
              <a:rPr lang="en-US" smtClean="0"/>
              <a:pPr>
                <a:defRPr/>
              </a:pPr>
              <a:t>12/29/2016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9" name="Slide Number Placeholder 5"/>
          <p:cNvSpPr>
            <a:spLocks noGrp="1"/>
          </p:cNvSpPr>
          <p:nvPr>
            <p:ph type="sldNum" sz="quarter" idx="12"/>
          </p:nvPr>
        </p:nvSpPr>
        <p:spPr/>
        <p:txBody>
          <a:bodyPr/>
          <a:lstStyle>
            <a:lvl1pPr>
              <a:defRPr/>
            </a:lvl1pPr>
          </a:lstStyle>
          <a:p>
            <a:pPr>
              <a:defRPr/>
            </a:pPr>
            <a:fld id="{1CB38100-995D-D845-AEB2-0A3B47AC4C3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C67EE4-B3D2-0E43-92EA-AF9BDEBF847C}" type="datetime1">
              <a:rPr lang="en-US" smtClean="0"/>
              <a:pPr>
                <a:defRPr/>
              </a:pPr>
              <a:t>12/29/2016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5" name="Slide Number Placeholder 5"/>
          <p:cNvSpPr>
            <a:spLocks noGrp="1"/>
          </p:cNvSpPr>
          <p:nvPr>
            <p:ph type="sldNum" sz="quarter" idx="12"/>
          </p:nvPr>
        </p:nvSpPr>
        <p:spPr/>
        <p:txBody>
          <a:bodyPr/>
          <a:lstStyle>
            <a:lvl1pPr>
              <a:defRPr/>
            </a:lvl1pPr>
          </a:lstStyle>
          <a:p>
            <a:pPr>
              <a:defRPr/>
            </a:pPr>
            <a:fld id="{5323AA34-E435-CB43-B1EC-D16A672B404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E8FE08-9159-5F4F-AA60-5E481B75A42B}" type="datetime1">
              <a:rPr lang="en-US" smtClean="0"/>
              <a:pPr>
                <a:defRPr/>
              </a:pPr>
              <a:t>12/29/2016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4" name="Slide Number Placeholder 5"/>
          <p:cNvSpPr>
            <a:spLocks noGrp="1"/>
          </p:cNvSpPr>
          <p:nvPr>
            <p:ph type="sldNum" sz="quarter" idx="12"/>
          </p:nvPr>
        </p:nvSpPr>
        <p:spPr/>
        <p:txBody>
          <a:bodyPr/>
          <a:lstStyle>
            <a:lvl1pPr>
              <a:defRPr/>
            </a:lvl1pPr>
          </a:lstStyle>
          <a:p>
            <a:pPr>
              <a:defRPr/>
            </a:pPr>
            <a:fld id="{483CC7AD-8559-7E43-A1EB-295EC20609A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182ED7-CE03-0249-AD06-B17D70FBB114}" type="datetime1">
              <a:rPr lang="en-US" smtClean="0"/>
              <a:pPr>
                <a:defRPr/>
              </a:pPr>
              <a:t>12/29/2016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9CCF4E67-007C-EC49-A171-0CCACA5728A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D2171E-7F5B-1645-A3F1-E3F76AA76B1C}" type="datetime1">
              <a:rPr lang="en-US" smtClean="0"/>
              <a:pPr>
                <a:defRPr/>
              </a:pPr>
              <a:t>12/29/2016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6F498F28-1EFD-694F-A2AA-842B8894902D}"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1272B022-BC72-0B43-A9D0-138C93EE97D0}" type="datetime1">
              <a:rPr lang="en-US" smtClean="0"/>
              <a:pPr>
                <a:defRPr/>
              </a:pPr>
              <a:t>12/29/2016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t>Chapter 1  Introduction</a:t>
            </a:r>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C0CE10A-1ABB-4B47-8A20-2A1E99C99C63}" type="slidenum">
              <a:rPr lang="en-US" smtClean="0"/>
              <a:pPr>
                <a:defRPr/>
              </a:pPr>
              <a:t>‹#›</a:t>
            </a:fld>
            <a:endParaRPr lang="en-US" dirty="0"/>
          </a:p>
        </p:txBody>
      </p:sp>
      <p:pic>
        <p:nvPicPr>
          <p:cNvPr id="7" name="Picture 6" descr="Cover.jpg"/>
          <p:cNvPicPr>
            <a:picLocks noChangeAspect="1"/>
          </p:cNvPicPr>
          <p:nvPr/>
        </p:nvPicPr>
        <p:blipFill>
          <a:blip r:embed="rId13"/>
          <a:stretch>
            <a:fillRect/>
          </a:stretch>
        </p:blipFill>
        <p:spPr>
          <a:xfrm>
            <a:off x="7750432" y="287213"/>
            <a:ext cx="923795" cy="1143000"/>
          </a:xfrm>
          <a:prstGeom prst="rect">
            <a:avLst/>
          </a:prstGeom>
        </p:spPr>
      </p:pic>
      <p:cxnSp>
        <p:nvCxnSpPr>
          <p:cNvPr id="9" name="Straight Connector 8"/>
          <p:cNvCxnSpPr/>
          <p:nvPr/>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8" name="Picture 7" descr="Cover.jpg"/>
          <p:cNvPicPr>
            <a:picLocks noChangeAspect="1"/>
          </p:cNvPicPr>
          <p:nvPr userDrawn="1"/>
        </p:nvPicPr>
        <p:blipFill>
          <a:blip r:embed="rId13"/>
          <a:stretch>
            <a:fillRect/>
          </a:stretch>
        </p:blipFill>
        <p:spPr>
          <a:xfrm>
            <a:off x="7750432" y="287213"/>
            <a:ext cx="923795" cy="1143000"/>
          </a:xfrm>
          <a:prstGeom prst="rect">
            <a:avLst/>
          </a:prstGeom>
        </p:spPr>
      </p:pic>
      <p:cxnSp>
        <p:nvCxnSpPr>
          <p:cNvPr id="10" name="Straight Connector 9"/>
          <p:cNvCxnSpPr/>
          <p:nvPr userDrawn="1"/>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p3"/><Relationship Id="rId1" Type="http://schemas.microsoft.com/office/2007/relationships/media" Target="../media/media20.mp3"/><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p3"/><Relationship Id="rId1" Type="http://schemas.microsoft.com/office/2007/relationships/media" Target="../media/media21.mp3"/><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p3"/><Relationship Id="rId1" Type="http://schemas.microsoft.com/office/2007/relationships/media" Target="../media/media22.mp3"/><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p3"/><Relationship Id="rId1" Type="http://schemas.microsoft.com/office/2007/relationships/media" Target="../media/media23.mp3"/><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p3"/><Relationship Id="rId1" Type="http://schemas.microsoft.com/office/2007/relationships/media" Target="../media/media24.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p3"/><Relationship Id="rId1" Type="http://schemas.microsoft.com/office/2007/relationships/media" Target="../media/media25.mp3"/><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p3"/><Relationship Id="rId1" Type="http://schemas.microsoft.com/office/2007/relationships/media" Target="../media/media26.mp3"/><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mp3"/><Relationship Id="rId1" Type="http://schemas.microsoft.com/office/2007/relationships/media" Target="../media/media27.mp3"/><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mp3"/><Relationship Id="rId1" Type="http://schemas.microsoft.com/office/2007/relationships/media" Target="../media/media28.mp3"/><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p3"/><Relationship Id="rId1" Type="http://schemas.microsoft.com/office/2007/relationships/media" Target="../media/media29.mp3"/><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mp3"/><Relationship Id="rId1" Type="http://schemas.microsoft.com/office/2007/relationships/media" Target="../media/media30.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audio" Target="../media/media8.mp3"/><Relationship Id="rId13" Type="http://schemas.openxmlformats.org/officeDocument/2006/relationships/slideLayout" Target="../slideLayouts/slideLayout2.xml"/><Relationship Id="rId3" Type="http://schemas.microsoft.com/office/2007/relationships/media" Target="../media/media6.mp3"/><Relationship Id="rId7" Type="http://schemas.microsoft.com/office/2007/relationships/media" Target="../media/media8.mp3"/><Relationship Id="rId12" Type="http://schemas.openxmlformats.org/officeDocument/2006/relationships/audio" Target="../media/media10.mp3"/><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audio" Target="../media/media7.mp3"/><Relationship Id="rId11" Type="http://schemas.microsoft.com/office/2007/relationships/media" Target="../media/media10.mp3"/><Relationship Id="rId5" Type="http://schemas.microsoft.com/office/2007/relationships/media" Target="../media/media7.mp3"/><Relationship Id="rId10" Type="http://schemas.openxmlformats.org/officeDocument/2006/relationships/audio" Target="../media/media9.mp3"/><Relationship Id="rId4" Type="http://schemas.openxmlformats.org/officeDocument/2006/relationships/audio" Target="../media/media6.mp3"/><Relationship Id="rId9" Type="http://schemas.microsoft.com/office/2007/relationships/media" Target="../media/media9.mp3"/><Relationship Id="rId1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audio" Target="../media/media14.mp3"/><Relationship Id="rId3" Type="http://schemas.microsoft.com/office/2007/relationships/media" Target="../media/media12.mp3"/><Relationship Id="rId7" Type="http://schemas.microsoft.com/office/2007/relationships/media" Target="../media/media14.mp3"/><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audio" Target="../media/media13.mp3"/><Relationship Id="rId5" Type="http://schemas.microsoft.com/office/2007/relationships/media" Target="../media/media13.mp3"/><Relationship Id="rId10" Type="http://schemas.openxmlformats.org/officeDocument/2006/relationships/image" Target="../media/image2.png"/><Relationship Id="rId4" Type="http://schemas.openxmlformats.org/officeDocument/2006/relationships/audio" Target="../media/media12.mp3"/><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dirty="0" smtClean="0"/>
              <a:t>Chapter 1- Introduction</a:t>
            </a:r>
          </a:p>
        </p:txBody>
      </p:sp>
      <p:sp>
        <p:nvSpPr>
          <p:cNvPr id="3" name="Subtitle 2"/>
          <p:cNvSpPr>
            <a:spLocks noGrp="1"/>
          </p:cNvSpPr>
          <p:nvPr>
            <p:ph type="subTitle" idx="1"/>
          </p:nvPr>
        </p:nvSpPr>
        <p:spPr/>
        <p:txBody>
          <a:bodyPr/>
          <a:lstStyle/>
          <a:p>
            <a:pPr lvl="0" fontAlgn="auto">
              <a:spcAft>
                <a:spcPts val="0"/>
              </a:spcAft>
              <a:defRPr/>
            </a:pPr>
            <a:r>
              <a:rPr lang="fa-IR" dirty="0">
                <a:solidFill>
                  <a:prstClr val="black"/>
                </a:solidFill>
                <a:cs typeface="Arial" panose="020B0604020202020204" pitchFamily="34" charset="0"/>
              </a:rPr>
              <a:t>فصل 1 – معرفی </a:t>
            </a:r>
            <a:endParaRPr lang="en-US" dirty="0">
              <a:solidFill>
                <a:prstClr val="black"/>
              </a:solidFill>
              <a:cs typeface="+mn-cs"/>
            </a:endParaRPr>
          </a:p>
          <a:p>
            <a:pPr eaLnBrk="1" fontAlgn="auto" hangingPunct="1">
              <a:spcAft>
                <a:spcPts val="0"/>
              </a:spcAft>
              <a:buFont typeface="Arial"/>
              <a:buNone/>
              <a:defRPr/>
            </a:pPr>
            <a:endParaRPr lang="en-US" dirty="0">
              <a:ea typeface="+mn-ea"/>
              <a:cs typeface="+mn-cs"/>
            </a:endParaRPr>
          </a:p>
        </p:txBody>
      </p:sp>
      <p:sp>
        <p:nvSpPr>
          <p:cNvPr id="2" name="Footer Placeholder 1"/>
          <p:cNvSpPr>
            <a:spLocks noGrp="1"/>
          </p:cNvSpPr>
          <p:nvPr>
            <p:ph type="ftr" sz="quarter" idx="10"/>
          </p:nvPr>
        </p:nvSpPr>
        <p:spPr/>
        <p:txBody>
          <a:bodyPr/>
          <a:lstStyle/>
          <a:p>
            <a:r>
              <a:rPr lang="en-US" smtClean="0"/>
              <a:t>Chapter 1 Introduction</a:t>
            </a:r>
            <a:endParaRPr lang="en-US" dirty="0"/>
          </a:p>
        </p:txBody>
      </p:sp>
      <p:sp>
        <p:nvSpPr>
          <p:cNvPr id="4" name="Date Placeholder 3"/>
          <p:cNvSpPr>
            <a:spLocks noGrp="1"/>
          </p:cNvSpPr>
          <p:nvPr>
            <p:ph type="dt" sz="half" idx="11"/>
          </p:nvPr>
        </p:nvSpPr>
        <p:spPr/>
        <p:txBody>
          <a:bodyPr/>
          <a:lstStyle/>
          <a:p>
            <a:r>
              <a:rPr lang="en-GB" smtClean="0"/>
              <a:t>30/10/2014</a:t>
            </a:r>
            <a:endParaRPr lang="en-US"/>
          </a:p>
        </p:txBody>
      </p:sp>
      <p:sp>
        <p:nvSpPr>
          <p:cNvPr id="5" name="Slide Number Placeholder 4"/>
          <p:cNvSpPr>
            <a:spLocks noGrp="1"/>
          </p:cNvSpPr>
          <p:nvPr>
            <p:ph type="sldNum" sz="quarter" idx="12"/>
          </p:nvPr>
        </p:nvSpPr>
        <p:spPr/>
        <p:txBody>
          <a:bodyPr/>
          <a:lstStyle/>
          <a:p>
            <a:fld id="{1D5CD492-2BC6-F348-9965-EC1D86DF57A8}" type="slidenum">
              <a:rPr lang="en-US" smtClean="0"/>
              <a:t>1</a:t>
            </a:fld>
            <a:endParaRPr lang="en-US"/>
          </a:p>
        </p:txBody>
      </p:sp>
    </p:spTree>
    <p:extLst>
      <p:ext uri="{BB962C8B-B14F-4D97-AF65-F5344CB8AC3E}">
        <p14:creationId xmlns:p14="http://schemas.microsoft.com/office/powerpoint/2010/main" val="338861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specification</a:t>
            </a:r>
            <a:r>
              <a:rPr lang="fa-IR" dirty="0" smtClean="0"/>
              <a:t> مشخصات محصول             </a:t>
            </a:r>
            <a:endParaRPr lang="en-US" dirty="0"/>
          </a:p>
        </p:txBody>
      </p:sp>
      <p:sp>
        <p:nvSpPr>
          <p:cNvPr id="3" name="Content Placeholder 2"/>
          <p:cNvSpPr>
            <a:spLocks noGrp="1"/>
          </p:cNvSpPr>
          <p:nvPr>
            <p:ph idx="1"/>
          </p:nvPr>
        </p:nvSpPr>
        <p:spPr/>
        <p:txBody>
          <a:bodyPr/>
          <a:lstStyle/>
          <a:p>
            <a:r>
              <a:rPr lang="en-US" sz="1200" dirty="0" smtClean="0"/>
              <a:t>Generic products</a:t>
            </a:r>
          </a:p>
          <a:p>
            <a:pPr lvl="1"/>
            <a:r>
              <a:rPr lang="en-US" sz="1200" dirty="0" smtClean="0"/>
              <a:t>The specification of what the software should do is owned by the software developer and decisions on software change are made by the developer.</a:t>
            </a:r>
          </a:p>
          <a:p>
            <a:pPr lvl="1" algn="r" rtl="1"/>
            <a:r>
              <a:rPr lang="fa-IR" sz="1200" dirty="0" smtClean="0"/>
              <a:t>در </a:t>
            </a:r>
            <a:r>
              <a:rPr lang="en-US" sz="1200" dirty="0"/>
              <a:t>Generic </a:t>
            </a:r>
            <a:r>
              <a:rPr lang="en-US" sz="1200" dirty="0" smtClean="0"/>
              <a:t>products</a:t>
            </a:r>
            <a:r>
              <a:rPr lang="fa-IR" sz="1200" dirty="0" smtClean="0"/>
              <a:t>   توصیف آنچه که باید نرم افزار انجام دهد و تصمیماتی که برای ایجاد تغییرات در نرم افزار باید اتخاذ شوند  در اختیار </a:t>
            </a:r>
            <a:r>
              <a:rPr lang="fa-IR" sz="1400" b="1" dirty="0"/>
              <a:t>توسعه دهنده نرم افزار </a:t>
            </a:r>
            <a:r>
              <a:rPr lang="fa-IR" sz="1200" dirty="0" smtClean="0"/>
              <a:t>می باشد.</a:t>
            </a:r>
            <a:endParaRPr lang="en-US" sz="1200" dirty="0" smtClean="0"/>
          </a:p>
          <a:p>
            <a:r>
              <a:rPr lang="en-US" sz="1200" dirty="0" smtClean="0"/>
              <a:t>Customized products</a:t>
            </a:r>
          </a:p>
          <a:p>
            <a:pPr lvl="1"/>
            <a:r>
              <a:rPr lang="en-US" sz="1200" dirty="0" smtClean="0"/>
              <a:t>The specification of what the software should do is owned by the customer for the software and they make decisions on software changes that are required.</a:t>
            </a:r>
          </a:p>
          <a:p>
            <a:pPr lvl="1" algn="r" rtl="1"/>
            <a:r>
              <a:rPr lang="fa-IR" sz="1200" dirty="0" smtClean="0"/>
              <a:t>در   </a:t>
            </a:r>
            <a:r>
              <a:rPr lang="en-US" sz="1200" dirty="0"/>
              <a:t>Customized </a:t>
            </a:r>
            <a:r>
              <a:rPr lang="en-US" sz="1200" dirty="0" smtClean="0"/>
              <a:t>products</a:t>
            </a:r>
            <a:r>
              <a:rPr lang="fa-IR" sz="1200" dirty="0" smtClean="0"/>
              <a:t>  </a:t>
            </a:r>
            <a:r>
              <a:rPr lang="fa-IR" sz="1200" dirty="0"/>
              <a:t>توصیف آنچه که باید نرم افزار انجام دهد و تصمیماتی که برای ایجاد تغییرات در نرم افزار باید اتخاذ شوند  در اختیار </a:t>
            </a:r>
            <a:r>
              <a:rPr lang="fa-IR" sz="1400" b="1" dirty="0" smtClean="0"/>
              <a:t>مشتری نرم افزار</a:t>
            </a:r>
            <a:r>
              <a:rPr lang="fa-IR" sz="1200" dirty="0" smtClean="0"/>
              <a:t> می </a:t>
            </a:r>
            <a:r>
              <a:rPr lang="fa-IR" sz="1200" dirty="0"/>
              <a:t>باشد.</a:t>
            </a:r>
            <a:endParaRPr lang="en-US" sz="1200" dirty="0"/>
          </a:p>
        </p:txBody>
      </p:sp>
      <p:sp>
        <p:nvSpPr>
          <p:cNvPr id="7" name="Footer Placeholder 6"/>
          <p:cNvSpPr>
            <a:spLocks noGrp="1"/>
          </p:cNvSpPr>
          <p:nvPr>
            <p:ph type="ftr" sz="quarter" idx="10"/>
          </p:nvPr>
        </p:nvSpPr>
        <p:spPr/>
        <p:txBody>
          <a:bodyPr/>
          <a:lstStyle/>
          <a:p>
            <a:r>
              <a:rPr lang="en-US" smtClean="0"/>
              <a:t>Chapter 1 Introduction</a:t>
            </a:r>
            <a:endParaRPr lang="en-US" dirty="0"/>
          </a:p>
        </p:txBody>
      </p:sp>
      <p:sp>
        <p:nvSpPr>
          <p:cNvPr id="8" name="Date Placeholder 7"/>
          <p:cNvSpPr>
            <a:spLocks noGrp="1"/>
          </p:cNvSpPr>
          <p:nvPr>
            <p:ph type="dt" sz="half" idx="11"/>
          </p:nvPr>
        </p:nvSpPr>
        <p:spPr/>
        <p:txBody>
          <a:bodyPr/>
          <a:lstStyle/>
          <a:p>
            <a:r>
              <a:rPr lang="en-GB" smtClean="0"/>
              <a:t>30/10/2014</a:t>
            </a:r>
            <a:endParaRPr lang="en-US"/>
          </a:p>
        </p:txBody>
      </p:sp>
      <p:sp>
        <p:nvSpPr>
          <p:cNvPr id="9" name="Slide Number Placeholder 8"/>
          <p:cNvSpPr>
            <a:spLocks noGrp="1"/>
          </p:cNvSpPr>
          <p:nvPr>
            <p:ph type="sldNum" sz="quarter" idx="12"/>
          </p:nvPr>
        </p:nvSpPr>
        <p:spPr/>
        <p:txBody>
          <a:bodyPr/>
          <a:lstStyle/>
          <a:p>
            <a:fld id="{1D5CD492-2BC6-F348-9965-EC1D86DF57A8}" type="slidenum">
              <a:rPr lang="en-US" smtClean="0"/>
              <a:t>10</a:t>
            </a:fld>
            <a:endParaRPr lang="en-US"/>
          </a:p>
        </p:txBody>
      </p:sp>
      <p:pic>
        <p:nvPicPr>
          <p:cNvPr id="4"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19390" y="415096"/>
            <a:ext cx="431042" cy="431042"/>
          </a:xfrm>
          <a:prstGeom prst="rect">
            <a:avLst/>
          </a:prstGeom>
        </p:spPr>
      </p:pic>
    </p:spTree>
    <p:extLst>
      <p:ext uri="{BB962C8B-B14F-4D97-AF65-F5344CB8AC3E}">
        <p14:creationId xmlns:p14="http://schemas.microsoft.com/office/powerpoint/2010/main" val="282725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6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GB" dirty="0" smtClean="0"/>
              <a:t>Essential attributes of good software</a:t>
            </a:r>
            <a:br>
              <a:rPr lang="en-GB" dirty="0" smtClean="0"/>
            </a:br>
            <a:r>
              <a:rPr lang="fa-IR" dirty="0"/>
              <a:t>ویژگی های اساسی نرم افزار خوب</a:t>
            </a:r>
            <a:endParaRPr lang="en-US" dirty="0" smtClean="0"/>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11</a:t>
            </a:fld>
            <a:endParaRPr lang="en-US"/>
          </a:p>
        </p:txBody>
      </p:sp>
      <p:graphicFrame>
        <p:nvGraphicFramePr>
          <p:cNvPr id="4" name="Table 3"/>
          <p:cNvGraphicFramePr>
            <a:graphicFrameLocks noGrp="1"/>
          </p:cNvGraphicFramePr>
          <p:nvPr>
            <p:extLst/>
          </p:nvPr>
        </p:nvGraphicFramePr>
        <p:xfrm>
          <a:off x="457200" y="1541467"/>
          <a:ext cx="7920015" cy="4754880"/>
        </p:xfrm>
        <a:graphic>
          <a:graphicData uri="http://schemas.openxmlformats.org/drawingml/2006/table">
            <a:tbl>
              <a:tblPr firstRow="1" bandRow="1">
                <a:tableStyleId>{B301B821-A1FF-4177-AEE7-76D212191A09}</a:tableStyleId>
              </a:tblPr>
              <a:tblGrid>
                <a:gridCol w="1944806">
                  <a:extLst>
                    <a:ext uri="{9D8B030D-6E8A-4147-A177-3AD203B41FA5}">
                      <a16:colId xmlns:a16="http://schemas.microsoft.com/office/drawing/2014/main" val="20000"/>
                    </a:ext>
                  </a:extLst>
                </a:gridCol>
                <a:gridCol w="5975209">
                  <a:extLst>
                    <a:ext uri="{9D8B030D-6E8A-4147-A177-3AD203B41FA5}">
                      <a16:colId xmlns:a16="http://schemas.microsoft.com/office/drawing/2014/main" val="20001"/>
                    </a:ext>
                  </a:extLst>
                </a:gridCol>
              </a:tblGrid>
              <a:tr h="209810">
                <a:tc>
                  <a:txBody>
                    <a:bodyPr/>
                    <a:lstStyle/>
                    <a:p>
                      <a:pPr algn="just">
                        <a:spcAft>
                          <a:spcPts val="0"/>
                        </a:spcAft>
                      </a:pPr>
                      <a:r>
                        <a:rPr lang="en-GB" sz="1200" dirty="0">
                          <a:latin typeface="Arial"/>
                          <a:cs typeface="Arial"/>
                        </a:rPr>
                        <a:t>Product characteristic</a:t>
                      </a:r>
                      <a:endParaRPr lang="en-GB" sz="1200" b="1" dirty="0">
                        <a:solidFill>
                          <a:srgbClr val="000000"/>
                        </a:solidFill>
                        <a:latin typeface="Arial"/>
                        <a:ea typeface="Times New Roman"/>
                        <a:cs typeface="Arial"/>
                      </a:endParaRPr>
                    </a:p>
                  </a:txBody>
                  <a:tcPr marL="54610" marR="54610" marT="91440" marB="91440"/>
                </a:tc>
                <a:tc>
                  <a:txBody>
                    <a:bodyPr/>
                    <a:lstStyle/>
                    <a:p>
                      <a:pPr algn="just">
                        <a:spcAft>
                          <a:spcPts val="0"/>
                        </a:spcAft>
                      </a:pPr>
                      <a:r>
                        <a:rPr lang="en-GB" sz="1200" dirty="0">
                          <a:latin typeface="Arial"/>
                          <a:cs typeface="Arial"/>
                        </a:rPr>
                        <a:t>Description</a:t>
                      </a:r>
                      <a:endParaRPr lang="en-GB" sz="1200" b="1" dirty="0">
                        <a:solidFill>
                          <a:srgbClr val="000000"/>
                        </a:solidFill>
                        <a:latin typeface="Arial"/>
                        <a:ea typeface="Times New Roman"/>
                        <a:cs typeface="Arial"/>
                      </a:endParaRPr>
                    </a:p>
                  </a:txBody>
                  <a:tcPr marL="54610" marR="54610" marT="91440" marB="91440"/>
                </a:tc>
                <a:extLst>
                  <a:ext uri="{0D108BD9-81ED-4DB2-BD59-A6C34878D82A}">
                    <a16:rowId xmlns:a16="http://schemas.microsoft.com/office/drawing/2014/main" val="10000"/>
                  </a:ext>
                </a:extLst>
              </a:tr>
              <a:tr h="858504">
                <a:tc>
                  <a:txBody>
                    <a:bodyPr/>
                    <a:lstStyle/>
                    <a:p>
                      <a:pPr algn="just">
                        <a:spcAft>
                          <a:spcPts val="0"/>
                        </a:spcAft>
                      </a:pPr>
                      <a:r>
                        <a:rPr lang="en-GB" sz="1200" dirty="0" smtClean="0">
                          <a:latin typeface="Arial"/>
                          <a:cs typeface="Arial"/>
                        </a:rPr>
                        <a:t>Maintainability</a:t>
                      </a:r>
                    </a:p>
                    <a:p>
                      <a:pPr rtl="1"/>
                      <a:r>
                        <a:rPr lang="fa-IR" sz="1800" b="0" i="0" kern="1200" dirty="0" smtClean="0">
                          <a:solidFill>
                            <a:schemeClr val="dk1"/>
                          </a:solidFill>
                          <a:effectLst/>
                          <a:latin typeface="+mn-lt"/>
                          <a:ea typeface="+mn-ea"/>
                          <a:cs typeface="+mn-cs"/>
                        </a:rPr>
                        <a:t>قابلیت نگهداری</a:t>
                      </a:r>
                    </a:p>
                    <a:p>
                      <a:pPr algn="just">
                        <a:spcAft>
                          <a:spcPts val="0"/>
                        </a:spcAft>
                      </a:pPr>
                      <a:endParaRPr lang="en-GB" sz="1200" dirty="0">
                        <a:solidFill>
                          <a:srgbClr val="000000"/>
                        </a:solidFill>
                        <a:latin typeface="Arial"/>
                        <a:ea typeface="Times New Roman"/>
                        <a:cs typeface="Arial"/>
                      </a:endParaRPr>
                    </a:p>
                  </a:txBody>
                  <a:tcPr marL="54610" marR="54610" marT="0" marB="91440"/>
                </a:tc>
                <a:tc>
                  <a:txBody>
                    <a:bodyPr/>
                    <a:lstStyle/>
                    <a:p>
                      <a:pPr algn="just">
                        <a:spcAft>
                          <a:spcPts val="0"/>
                        </a:spcAft>
                      </a:pPr>
                      <a:r>
                        <a:rPr lang="en-GB" sz="1200" dirty="0">
                          <a:latin typeface="Arial"/>
                          <a:cs typeface="Arial"/>
                        </a:rPr>
                        <a:t>Software should be written in such a way so that it can evolve to meet the changing needs of customers. This is a critical attribute because software change is an inevitable requirement of a changing business environment</a:t>
                      </a:r>
                      <a:r>
                        <a:rPr lang="en-GB" sz="1200" dirty="0" smtClean="0">
                          <a:latin typeface="Arial"/>
                          <a:cs typeface="Arial"/>
                        </a:rPr>
                        <a:t>.</a:t>
                      </a:r>
                    </a:p>
                    <a:p>
                      <a:pPr algn="just" rtl="1">
                        <a:spcAft>
                          <a:spcPts val="0"/>
                        </a:spcAft>
                      </a:pPr>
                      <a:r>
                        <a:rPr lang="fa-IR" sz="1200" dirty="0" smtClean="0">
                          <a:solidFill>
                            <a:srgbClr val="000000"/>
                          </a:solidFill>
                          <a:latin typeface="Arial"/>
                          <a:ea typeface="Times New Roman"/>
                          <a:cs typeface="Arial"/>
                        </a:rPr>
                        <a:t>نرم افزار باید طوری</a:t>
                      </a:r>
                      <a:r>
                        <a:rPr lang="fa-IR" sz="1200" baseline="0" dirty="0" smtClean="0">
                          <a:solidFill>
                            <a:srgbClr val="000000"/>
                          </a:solidFill>
                          <a:latin typeface="Arial"/>
                          <a:ea typeface="Times New Roman"/>
                          <a:cs typeface="Arial"/>
                        </a:rPr>
                        <a:t> </a:t>
                      </a:r>
                      <a:r>
                        <a:rPr lang="fa-IR" sz="1200" dirty="0" smtClean="0">
                          <a:solidFill>
                            <a:srgbClr val="000000"/>
                          </a:solidFill>
                          <a:latin typeface="Arial"/>
                          <a:ea typeface="Times New Roman"/>
                          <a:cs typeface="Arial"/>
                        </a:rPr>
                        <a:t>نوشته شود که پاسخگوی</a:t>
                      </a:r>
                      <a:r>
                        <a:rPr lang="fa-IR" sz="1200" baseline="0" dirty="0" smtClean="0">
                          <a:solidFill>
                            <a:srgbClr val="000000"/>
                          </a:solidFill>
                          <a:latin typeface="Arial"/>
                          <a:ea typeface="Times New Roman"/>
                          <a:cs typeface="Arial"/>
                        </a:rPr>
                        <a:t> </a:t>
                      </a:r>
                      <a:r>
                        <a:rPr lang="fa-IR" sz="1200" dirty="0" smtClean="0">
                          <a:solidFill>
                            <a:srgbClr val="000000"/>
                          </a:solidFill>
                          <a:latin typeface="Arial"/>
                          <a:ea typeface="Times New Roman"/>
                          <a:cs typeface="Arial"/>
                        </a:rPr>
                        <a:t>نیازهای در حال تغییر مشتریان باشد . این یک ویژگی بسیار مهم است زیرا دریک محیط کسب و کار در حال تغییر ، تغییرات نرم افزار یک نیاز اجتناب ناپذیر است.</a:t>
                      </a:r>
                      <a:endParaRPr lang="en-GB" sz="12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val="10001"/>
                  </a:ext>
                </a:extLst>
              </a:tr>
              <a:tr h="1042469">
                <a:tc>
                  <a:txBody>
                    <a:bodyPr/>
                    <a:lstStyle/>
                    <a:p>
                      <a:pPr algn="l">
                        <a:spcAft>
                          <a:spcPts val="0"/>
                        </a:spcAft>
                      </a:pPr>
                      <a:r>
                        <a:rPr lang="en-GB" sz="1200" dirty="0">
                          <a:latin typeface="Arial"/>
                          <a:cs typeface="Arial"/>
                        </a:rPr>
                        <a:t>Dependability and </a:t>
                      </a:r>
                      <a:r>
                        <a:rPr lang="en-GB" sz="1200" dirty="0" smtClean="0">
                          <a:latin typeface="Arial"/>
                          <a:cs typeface="Arial"/>
                        </a:rPr>
                        <a:t>security</a:t>
                      </a:r>
                    </a:p>
                    <a:p>
                      <a:pPr algn="l">
                        <a:spcAft>
                          <a:spcPts val="0"/>
                        </a:spcAft>
                      </a:pPr>
                      <a:r>
                        <a:rPr lang="fa-IR" sz="1200" dirty="0" smtClean="0">
                          <a:solidFill>
                            <a:srgbClr val="000000"/>
                          </a:solidFill>
                          <a:latin typeface="Arial"/>
                          <a:ea typeface="Times New Roman"/>
                          <a:cs typeface="Arial"/>
                        </a:rPr>
                        <a:t>قابلیت اعتماد و اطمینان  و امنیت</a:t>
                      </a:r>
                      <a:endParaRPr lang="en-GB" sz="1200" dirty="0">
                        <a:solidFill>
                          <a:srgbClr val="000000"/>
                        </a:solidFill>
                        <a:latin typeface="Arial"/>
                        <a:ea typeface="Times New Roman"/>
                        <a:cs typeface="Arial"/>
                      </a:endParaRPr>
                    </a:p>
                  </a:txBody>
                  <a:tcPr marL="54610" marR="54610" marT="0" marB="91440"/>
                </a:tc>
                <a:tc>
                  <a:txBody>
                    <a:bodyPr/>
                    <a:lstStyle/>
                    <a:p>
                      <a:pPr algn="just">
                        <a:spcAft>
                          <a:spcPts val="0"/>
                        </a:spcAft>
                      </a:pPr>
                      <a:r>
                        <a:rPr lang="en-GB" sz="1200" dirty="0">
                          <a:latin typeface="Arial"/>
                          <a:cs typeface="Arial"/>
                        </a:rPr>
                        <a:t>Software dependability includes a range of characteristics including reliability, security and safety. Dependable software should not cause physical or economic damage in the event of system failure. Malicious users should not be  able to access or damage the system</a:t>
                      </a:r>
                      <a:r>
                        <a:rPr lang="en-GB" sz="1200" dirty="0" smtClean="0">
                          <a:latin typeface="Arial"/>
                          <a:cs typeface="Arial"/>
                        </a:rPr>
                        <a:t>.</a:t>
                      </a:r>
                    </a:p>
                    <a:p>
                      <a:pPr algn="just" rtl="1">
                        <a:spcAft>
                          <a:spcPts val="0"/>
                        </a:spcAft>
                      </a:pPr>
                      <a:r>
                        <a:rPr lang="fa-IR" sz="1200" dirty="0" smtClean="0">
                          <a:solidFill>
                            <a:srgbClr val="000000"/>
                          </a:solidFill>
                          <a:latin typeface="Arial"/>
                          <a:ea typeface="Times New Roman"/>
                          <a:cs typeface="Arial"/>
                        </a:rPr>
                        <a:t>قابلیت اعتماد و اطمینان نرم افزار شامل طیف وسیعی از ویژگی ها  از جمله قابلیت اطمینان و اعتبار ، امنیت و ایمنی نی باشد . در یک نرم افزار قابل اعتماد  در صورت بروز خطای سیستمی نباید آسیب فیزیکی یا اقتصادی رخ دهد . کاربران مخرب نباید به سیستم دسترسی داشته  و یا به آن آسیبی وارد کنند .</a:t>
                      </a:r>
                      <a:endParaRPr lang="en-GB" sz="12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val="10002"/>
                  </a:ext>
                </a:extLst>
              </a:tr>
              <a:tr h="858504">
                <a:tc>
                  <a:txBody>
                    <a:bodyPr/>
                    <a:lstStyle/>
                    <a:p>
                      <a:pPr algn="just">
                        <a:spcAft>
                          <a:spcPts val="0"/>
                        </a:spcAft>
                      </a:pPr>
                      <a:r>
                        <a:rPr lang="en-GB" sz="1200" dirty="0" smtClean="0">
                          <a:latin typeface="Arial"/>
                          <a:cs typeface="Arial"/>
                        </a:rPr>
                        <a:t>Efficiency</a:t>
                      </a:r>
                    </a:p>
                    <a:p>
                      <a:pPr algn="just">
                        <a:spcAft>
                          <a:spcPts val="0"/>
                        </a:spcAft>
                      </a:pPr>
                      <a:r>
                        <a:rPr lang="fa-IR" sz="1200" dirty="0" smtClean="0">
                          <a:solidFill>
                            <a:srgbClr val="000000"/>
                          </a:solidFill>
                          <a:latin typeface="Arial"/>
                          <a:ea typeface="Times New Roman"/>
                          <a:cs typeface="Arial"/>
                        </a:rPr>
                        <a:t>بهره وری</a:t>
                      </a:r>
                      <a:endParaRPr lang="en-GB" sz="1200" dirty="0">
                        <a:solidFill>
                          <a:srgbClr val="000000"/>
                        </a:solidFill>
                        <a:latin typeface="Arial"/>
                        <a:ea typeface="Times New Roman"/>
                        <a:cs typeface="Arial"/>
                      </a:endParaRPr>
                    </a:p>
                  </a:txBody>
                  <a:tcPr marL="54610" marR="54610" marT="0" marB="91440"/>
                </a:tc>
                <a:tc>
                  <a:txBody>
                    <a:bodyPr/>
                    <a:lstStyle/>
                    <a:p>
                      <a:pPr algn="just">
                        <a:spcAft>
                          <a:spcPts val="0"/>
                        </a:spcAft>
                      </a:pPr>
                      <a:r>
                        <a:rPr lang="en-GB" sz="1200" dirty="0">
                          <a:latin typeface="Arial"/>
                          <a:cs typeface="Arial"/>
                        </a:rPr>
                        <a:t>Software should not make wasteful use of system resources such as memory and processor cycles. Efficiency therefore includes responsiveness, processing time, memory utilisation, etc</a:t>
                      </a:r>
                      <a:r>
                        <a:rPr lang="en-GB" sz="1200" dirty="0" smtClean="0">
                          <a:latin typeface="Arial"/>
                          <a:cs typeface="Arial"/>
                        </a:rPr>
                        <a:t>.</a:t>
                      </a:r>
                      <a:r>
                        <a:rPr lang="fa-IR" sz="1200" dirty="0" smtClean="0">
                          <a:latin typeface="Arial"/>
                          <a:cs typeface="Arial"/>
                        </a:rPr>
                        <a:t> </a:t>
                      </a:r>
                      <a:endParaRPr lang="en-GB" sz="1200" dirty="0" smtClean="0">
                        <a:latin typeface="Arial"/>
                        <a:cs typeface="Arial"/>
                      </a:endParaRPr>
                    </a:p>
                    <a:p>
                      <a:pPr algn="just" rtl="1">
                        <a:spcAft>
                          <a:spcPts val="0"/>
                        </a:spcAft>
                      </a:pPr>
                      <a:r>
                        <a:rPr lang="fa-IR" sz="1200" dirty="0" smtClean="0">
                          <a:solidFill>
                            <a:srgbClr val="000000"/>
                          </a:solidFill>
                          <a:latin typeface="Arial"/>
                          <a:ea typeface="Times New Roman"/>
                          <a:cs typeface="Arial"/>
                        </a:rPr>
                        <a:t>نرم افزار نباید منابع سیستم مانند حافظه و چرخه پردازنده را هدر دهد. بنابراین کارآیی شامل پاسخ، زمان پردازش، استفاده از حافظه، و مواردی از این  قبیل می باشد.</a:t>
                      </a:r>
                      <a:endParaRPr lang="en-GB" sz="12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val="10003"/>
                  </a:ext>
                </a:extLst>
              </a:tr>
              <a:tr h="674539">
                <a:tc>
                  <a:txBody>
                    <a:bodyPr/>
                    <a:lstStyle/>
                    <a:p>
                      <a:pPr algn="just">
                        <a:spcAft>
                          <a:spcPts val="0"/>
                        </a:spcAft>
                      </a:pPr>
                      <a:r>
                        <a:rPr lang="en-GB" sz="1200" dirty="0" smtClean="0">
                          <a:latin typeface="Arial"/>
                          <a:cs typeface="Arial"/>
                        </a:rPr>
                        <a:t>Acceptability</a:t>
                      </a:r>
                    </a:p>
                    <a:p>
                      <a:pPr rtl="1"/>
                      <a:r>
                        <a:rPr lang="fa-IR" sz="1800" b="0" i="0" kern="1200" dirty="0" smtClean="0">
                          <a:solidFill>
                            <a:schemeClr val="dk1"/>
                          </a:solidFill>
                          <a:effectLst/>
                          <a:latin typeface="+mn-lt"/>
                          <a:ea typeface="+mn-ea"/>
                          <a:cs typeface="+mn-cs"/>
                        </a:rPr>
                        <a:t>مقبولیت</a:t>
                      </a:r>
                    </a:p>
                    <a:p>
                      <a:pPr algn="just">
                        <a:spcAft>
                          <a:spcPts val="0"/>
                        </a:spcAft>
                      </a:pPr>
                      <a:endParaRPr lang="en-GB" sz="1200" dirty="0">
                        <a:solidFill>
                          <a:srgbClr val="000000"/>
                        </a:solidFill>
                        <a:latin typeface="Arial"/>
                        <a:ea typeface="Times New Roman"/>
                        <a:cs typeface="Arial"/>
                      </a:endParaRPr>
                    </a:p>
                  </a:txBody>
                  <a:tcPr marL="54610" marR="54610" marT="0" marB="91440"/>
                </a:tc>
                <a:tc>
                  <a:txBody>
                    <a:bodyPr/>
                    <a:lstStyle/>
                    <a:p>
                      <a:pPr algn="just">
                        <a:spcAft>
                          <a:spcPts val="0"/>
                        </a:spcAft>
                      </a:pPr>
                      <a:r>
                        <a:rPr lang="en-GB" sz="1200" dirty="0">
                          <a:latin typeface="Arial"/>
                          <a:cs typeface="Arial"/>
                        </a:rPr>
                        <a:t>Software must be acceptable to the type of users for which it is designed. This means that it must be understandable, usable and compatible with other systems that they use. </a:t>
                      </a:r>
                      <a:endParaRPr lang="en-GB" sz="1200" dirty="0" smtClean="0">
                        <a:latin typeface="Arial"/>
                        <a:cs typeface="Arial"/>
                      </a:endParaRPr>
                    </a:p>
                    <a:p>
                      <a:pPr algn="just" rtl="1">
                        <a:spcAft>
                          <a:spcPts val="0"/>
                        </a:spcAft>
                      </a:pPr>
                      <a:r>
                        <a:rPr lang="fa-IR" sz="1200" dirty="0" smtClean="0">
                          <a:solidFill>
                            <a:srgbClr val="000000"/>
                          </a:solidFill>
                          <a:latin typeface="Arial"/>
                          <a:ea typeface="Times New Roman"/>
                          <a:cs typeface="Arial"/>
                        </a:rPr>
                        <a:t>نرم افزار باید برای انواع کاربرانی که ترم افزار برای آنها طراحی شده است قابل قبول باشد. این به این معنی است که نرم افزار باید قابل فهم، قابل استفاده و سازگار با سیستم های دیگری باشد  که کاربران از آن استفاده می کنند.</a:t>
                      </a:r>
                      <a:endParaRPr lang="en-GB" sz="12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5809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engineering</a:t>
            </a:r>
            <a:r>
              <a:rPr lang="fa-IR" dirty="0" smtClean="0"/>
              <a:t>مهندسی نرم افزار </a:t>
            </a:r>
            <a:endParaRPr lang="en-US" dirty="0"/>
          </a:p>
        </p:txBody>
      </p:sp>
      <p:sp>
        <p:nvSpPr>
          <p:cNvPr id="3" name="Content Placeholder 2"/>
          <p:cNvSpPr>
            <a:spLocks noGrp="1"/>
          </p:cNvSpPr>
          <p:nvPr>
            <p:ph idx="1"/>
          </p:nvPr>
        </p:nvSpPr>
        <p:spPr/>
        <p:txBody>
          <a:bodyPr/>
          <a:lstStyle/>
          <a:p>
            <a:r>
              <a:rPr lang="en-US" sz="1400" dirty="0" smtClean="0"/>
              <a:t>Software engineering is an engineering discipline that is concerned with all aspects of software production from the early stages of system specification through to maintaining the system after it has gone into use.</a:t>
            </a:r>
          </a:p>
          <a:p>
            <a:pPr algn="r" rtl="1"/>
            <a:r>
              <a:rPr lang="fa-IR" sz="1400" dirty="0"/>
              <a:t>مهندسی نرم افزار یک </a:t>
            </a:r>
            <a:r>
              <a:rPr lang="fa-IR" sz="1400" dirty="0" smtClean="0"/>
              <a:t>نظام </a:t>
            </a:r>
            <a:r>
              <a:rPr lang="fa-IR" sz="1400" dirty="0"/>
              <a:t>مهندسی است که </a:t>
            </a:r>
            <a:r>
              <a:rPr lang="fa-IR" sz="1400" dirty="0" smtClean="0"/>
              <a:t>تمام </a:t>
            </a:r>
            <a:r>
              <a:rPr lang="fa-IR" sz="1400" dirty="0"/>
              <a:t>جنبه های تولید نرم افزار </a:t>
            </a:r>
            <a:r>
              <a:rPr lang="fa-IR" sz="1400" dirty="0" smtClean="0"/>
              <a:t>را مد نظر قرار می دهد . از </a:t>
            </a:r>
            <a:r>
              <a:rPr lang="fa-IR" sz="1400" dirty="0"/>
              <a:t>مراحل اولیه </a:t>
            </a:r>
            <a:r>
              <a:rPr lang="fa-IR" sz="1400" dirty="0" smtClean="0"/>
              <a:t>تعیین مشخصات </a:t>
            </a:r>
            <a:r>
              <a:rPr lang="fa-IR" sz="1400" dirty="0"/>
              <a:t>سیستم </a:t>
            </a:r>
            <a:r>
              <a:rPr lang="fa-IR" sz="1400" dirty="0" smtClean="0"/>
              <a:t>گرفته تا نگهداری سیستم پس از اینکه به مرحله استفاده رسید.  </a:t>
            </a:r>
            <a:endParaRPr lang="en-US" sz="1400" dirty="0" smtClean="0"/>
          </a:p>
          <a:p>
            <a:r>
              <a:rPr lang="en-US" sz="1400" dirty="0" smtClean="0"/>
              <a:t>Engineering discipline</a:t>
            </a:r>
          </a:p>
          <a:p>
            <a:pPr lvl="1"/>
            <a:r>
              <a:rPr lang="en-US" sz="1400" dirty="0" smtClean="0"/>
              <a:t>Using appropriate theories and methods to solve problems bearing in mind organizational and financial constraints.</a:t>
            </a:r>
          </a:p>
          <a:p>
            <a:pPr lvl="1" algn="r" rtl="1"/>
            <a:r>
              <a:rPr lang="fa-IR" sz="1400" dirty="0" smtClean="0"/>
              <a:t>نظام </a:t>
            </a:r>
            <a:r>
              <a:rPr lang="fa-IR" sz="1400" dirty="0"/>
              <a:t>مهندسی</a:t>
            </a:r>
          </a:p>
          <a:p>
            <a:pPr lvl="1" algn="r" rtl="1"/>
            <a:r>
              <a:rPr lang="fa-IR" sz="1400" dirty="0" smtClean="0"/>
              <a:t>نظام مهندسی</a:t>
            </a:r>
            <a:r>
              <a:rPr lang="fa-IR" sz="1400" dirty="0"/>
              <a:t> با در نظر </a:t>
            </a:r>
            <a:r>
              <a:rPr lang="fa-IR" sz="1400" dirty="0" smtClean="0"/>
              <a:t>گرفتن </a:t>
            </a:r>
            <a:r>
              <a:rPr lang="fa-IR" sz="1400" dirty="0"/>
              <a:t>محدودیت های</a:t>
            </a:r>
            <a:r>
              <a:rPr lang="fa-IR" sz="1400" dirty="0" smtClean="0"/>
              <a:t> سازمانی </a:t>
            </a:r>
            <a:r>
              <a:rPr lang="fa-IR" sz="1400" dirty="0"/>
              <a:t>و </a:t>
            </a:r>
            <a:r>
              <a:rPr lang="fa-IR" sz="1400" dirty="0" smtClean="0"/>
              <a:t>مالی  از نظریه ها و روش های مناسب برای حل مشکلات می کند .</a:t>
            </a:r>
            <a:endParaRPr lang="en-US" sz="1400" dirty="0" smtClean="0"/>
          </a:p>
          <a:p>
            <a:r>
              <a:rPr lang="en-US" sz="1400" dirty="0" smtClean="0"/>
              <a:t>All aspects of software production</a:t>
            </a:r>
          </a:p>
          <a:p>
            <a:pPr lvl="1"/>
            <a:r>
              <a:rPr lang="en-US" sz="1400" dirty="0" smtClean="0"/>
              <a:t>Not just technical process of development. Also project management and the development of tools, methods etc. to support software production.</a:t>
            </a:r>
          </a:p>
          <a:p>
            <a:pPr lvl="1" algn="r" rtl="1"/>
            <a:r>
              <a:rPr lang="fa-IR" sz="1400" dirty="0"/>
              <a:t>تمام جنبه های تولید نرم افزار</a:t>
            </a:r>
          </a:p>
          <a:p>
            <a:pPr lvl="1" algn="r" rtl="1"/>
            <a:r>
              <a:rPr lang="fa-IR" sz="1400" dirty="0" smtClean="0"/>
              <a:t>نه فقط فرآیند فنی توسعه بلکه مدیریت </a:t>
            </a:r>
            <a:r>
              <a:rPr lang="fa-IR" sz="1400" dirty="0"/>
              <a:t>پروژه و توسعه ابزارها، </a:t>
            </a:r>
            <a:r>
              <a:rPr lang="fa-IR" sz="1400" dirty="0" smtClean="0"/>
              <a:t>روشها و مواردی از این قبیل نیز برای </a:t>
            </a:r>
            <a:r>
              <a:rPr lang="fa-IR" sz="1400" dirty="0"/>
              <a:t>حمایت از تولید نرم افزار است.</a:t>
            </a:r>
            <a:endParaRPr lang="en-US" sz="1400" dirty="0"/>
          </a:p>
        </p:txBody>
      </p:sp>
      <p:sp>
        <p:nvSpPr>
          <p:cNvPr id="4" name="Footer Placeholder 3"/>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12</a:t>
            </a:fld>
            <a:endParaRPr lang="en-US"/>
          </a:p>
        </p:txBody>
      </p:sp>
      <p:pic>
        <p:nvPicPr>
          <p:cNvPr id="6"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92370" y="418508"/>
            <a:ext cx="427630" cy="427630"/>
          </a:xfrm>
          <a:prstGeom prst="rect">
            <a:avLst/>
          </a:prstGeom>
        </p:spPr>
      </p:pic>
    </p:spTree>
    <p:extLst>
      <p:ext uri="{BB962C8B-B14F-4D97-AF65-F5344CB8AC3E}">
        <p14:creationId xmlns:p14="http://schemas.microsoft.com/office/powerpoint/2010/main" val="3684097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2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Importance of software engineering</a:t>
            </a:r>
            <a:r>
              <a:rPr lang="fa-IR" dirty="0" smtClean="0"/>
              <a:t/>
            </a:r>
            <a:br>
              <a:rPr lang="fa-IR" dirty="0" smtClean="0"/>
            </a:br>
            <a:r>
              <a:rPr lang="fa-IR" dirty="0" smtClean="0"/>
              <a:t>اهمیت </a:t>
            </a:r>
            <a:r>
              <a:rPr lang="fa-IR" dirty="0"/>
              <a:t>مهندسی نرم افزار </a:t>
            </a:r>
            <a:endParaRPr lang="en-US" dirty="0"/>
          </a:p>
        </p:txBody>
      </p:sp>
      <p:sp>
        <p:nvSpPr>
          <p:cNvPr id="3" name="Content Placeholder 2"/>
          <p:cNvSpPr>
            <a:spLocks noGrp="1"/>
          </p:cNvSpPr>
          <p:nvPr>
            <p:ph idx="1"/>
          </p:nvPr>
        </p:nvSpPr>
        <p:spPr/>
        <p:txBody>
          <a:bodyPr/>
          <a:lstStyle/>
          <a:p>
            <a:r>
              <a:rPr lang="en-GB" sz="1400" dirty="0" smtClean="0"/>
              <a:t>More and more, individuals and society rely on advanced software systems. We need to be able to produce reliable and trustworthy systems economically and quickly.</a:t>
            </a:r>
          </a:p>
          <a:p>
            <a:r>
              <a:rPr lang="en-GB" sz="1400" dirty="0" smtClean="0"/>
              <a:t>It is usually cheaper, in the long run, to use software engineering methods and techniques for software systems rather than just write the programs as if it was a personal programming project. For most types of system, the majority of costs are the costs of changing the software after it has gone into use.</a:t>
            </a:r>
          </a:p>
          <a:p>
            <a:pPr algn="r" rtl="1"/>
            <a:r>
              <a:rPr lang="fa-IR" sz="1600" dirty="0" smtClean="0"/>
              <a:t>روز به روز افراد </a:t>
            </a:r>
            <a:r>
              <a:rPr lang="fa-IR" sz="1600" dirty="0"/>
              <a:t>و </a:t>
            </a:r>
            <a:r>
              <a:rPr lang="fa-IR" sz="1600" dirty="0" smtClean="0"/>
              <a:t>جوامع بیشتری به </a:t>
            </a:r>
            <a:r>
              <a:rPr lang="fa-IR" sz="1600" dirty="0"/>
              <a:t>سیستم های نرم افزاری پیشرفته تکیه می کنند. ما </a:t>
            </a:r>
            <a:r>
              <a:rPr lang="fa-IR" sz="1600" dirty="0" smtClean="0"/>
              <a:t>باید  </a:t>
            </a:r>
            <a:r>
              <a:rPr lang="fa-IR" sz="1600" dirty="0"/>
              <a:t>قادر به تولید </a:t>
            </a:r>
            <a:r>
              <a:rPr lang="fa-IR" sz="1600" dirty="0" smtClean="0"/>
              <a:t>سریع و اقتصادی سیستم هایی باشیم که قابل </a:t>
            </a:r>
            <a:r>
              <a:rPr lang="fa-IR" sz="1600" dirty="0"/>
              <a:t>اطمینان و قابل اعتماد </a:t>
            </a:r>
            <a:r>
              <a:rPr lang="fa-IR" sz="1600" dirty="0" smtClean="0"/>
              <a:t>باشند.</a:t>
            </a:r>
          </a:p>
          <a:p>
            <a:pPr algn="r" rtl="1"/>
            <a:r>
              <a:rPr lang="fa-IR" sz="1600" dirty="0"/>
              <a:t>در دراز مدت معمولا </a:t>
            </a:r>
            <a:r>
              <a:rPr lang="fa-IR" sz="1600" dirty="0" smtClean="0"/>
              <a:t>مقرون به صرفه تر است که از </a:t>
            </a:r>
            <a:r>
              <a:rPr lang="fa-IR" sz="1600" dirty="0"/>
              <a:t>روش مهندسی نرم افزار و تکنیک های سیستم های نرم افزاری </a:t>
            </a:r>
            <a:r>
              <a:rPr lang="fa-IR" sz="1600" dirty="0" smtClean="0"/>
              <a:t>استفاده شود تا اینکه بخواهیم  برنامه را به </a:t>
            </a:r>
            <a:r>
              <a:rPr lang="fa-IR" sz="1600" dirty="0"/>
              <a:t>عنوان یک پروژه برنامه نویسی شخصی </a:t>
            </a:r>
            <a:r>
              <a:rPr lang="fa-IR" sz="1600" dirty="0" smtClean="0"/>
              <a:t>بنویسیم. </a:t>
            </a:r>
            <a:r>
              <a:rPr lang="fa-IR" sz="1600" dirty="0"/>
              <a:t>برای بسیاری از انواع </a:t>
            </a:r>
            <a:r>
              <a:rPr lang="fa-IR" sz="1600" dirty="0" smtClean="0"/>
              <a:t>سیستم ها، </a:t>
            </a:r>
            <a:r>
              <a:rPr lang="fa-IR" sz="1600" dirty="0"/>
              <a:t>اکثر هزینه </a:t>
            </a:r>
            <a:r>
              <a:rPr lang="fa-IR" sz="1600" dirty="0" smtClean="0"/>
              <a:t>ها مربوط به </a:t>
            </a:r>
            <a:r>
              <a:rPr lang="fa-IR" sz="1600" dirty="0"/>
              <a:t>هزینه های تغییر نرم افزار پس </a:t>
            </a:r>
            <a:r>
              <a:rPr lang="fa-IR" sz="1600" dirty="0" smtClean="0"/>
              <a:t>مرحله استفاده می شود.</a:t>
            </a:r>
            <a:endParaRPr lang="en-US" sz="1600" dirty="0"/>
          </a:p>
        </p:txBody>
      </p:sp>
      <p:sp>
        <p:nvSpPr>
          <p:cNvPr id="4" name="Footer Placeholder 3"/>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13</a:t>
            </a:fld>
            <a:endParaRPr lang="en-US"/>
          </a:p>
        </p:txBody>
      </p:sp>
      <p:pic>
        <p:nvPicPr>
          <p:cNvPr id="6"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78722" y="404860"/>
            <a:ext cx="441278" cy="441278"/>
          </a:xfrm>
          <a:prstGeom prst="rect">
            <a:avLst/>
          </a:prstGeom>
        </p:spPr>
      </p:pic>
    </p:spTree>
    <p:extLst>
      <p:ext uri="{BB962C8B-B14F-4D97-AF65-F5344CB8AC3E}">
        <p14:creationId xmlns:p14="http://schemas.microsoft.com/office/powerpoint/2010/main" val="639865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4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Software process activities</a:t>
            </a:r>
            <a:r>
              <a:rPr lang="fa-IR" dirty="0"/>
              <a:t/>
            </a:r>
            <a:br>
              <a:rPr lang="fa-IR" dirty="0"/>
            </a:br>
            <a:r>
              <a:rPr lang="fa-IR" dirty="0" smtClean="0"/>
              <a:t>فعالیت </a:t>
            </a:r>
            <a:r>
              <a:rPr lang="fa-IR" dirty="0"/>
              <a:t>های فرآیند </a:t>
            </a:r>
            <a:r>
              <a:rPr lang="fa-IR" dirty="0" smtClean="0"/>
              <a:t> تولید نرم </a:t>
            </a:r>
            <a:r>
              <a:rPr lang="fa-IR" dirty="0"/>
              <a:t>افزار</a:t>
            </a:r>
            <a:endParaRPr lang="en-US" dirty="0"/>
          </a:p>
        </p:txBody>
      </p:sp>
      <p:sp>
        <p:nvSpPr>
          <p:cNvPr id="3" name="Content Placeholder 2"/>
          <p:cNvSpPr>
            <a:spLocks noGrp="1"/>
          </p:cNvSpPr>
          <p:nvPr>
            <p:ph idx="1"/>
          </p:nvPr>
        </p:nvSpPr>
        <p:spPr/>
        <p:txBody>
          <a:bodyPr/>
          <a:lstStyle/>
          <a:p>
            <a:r>
              <a:rPr lang="en-GB" sz="1400" dirty="0" smtClean="0"/>
              <a:t>Software specification, where customers and engineers define the software that is to be produced and the constraints on its operation.</a:t>
            </a:r>
          </a:p>
          <a:p>
            <a:r>
              <a:rPr lang="en-GB" sz="1400" dirty="0" smtClean="0"/>
              <a:t>Software development, where the software is designed and programmed.</a:t>
            </a:r>
          </a:p>
          <a:p>
            <a:r>
              <a:rPr lang="en-GB" sz="1400" dirty="0" smtClean="0"/>
              <a:t>Software validation, where the software is checked to ensure that it is what the customer requires.</a:t>
            </a:r>
          </a:p>
          <a:p>
            <a:r>
              <a:rPr lang="en-GB" sz="1400" dirty="0" smtClean="0"/>
              <a:t>Software evolution, where the software is modified to reflect changing customer and market requirements.</a:t>
            </a:r>
          </a:p>
          <a:p>
            <a:pPr algn="r" rtl="1"/>
            <a:r>
              <a:rPr lang="fa-IR" sz="1400" b="1" dirty="0" smtClean="0"/>
              <a:t>تعیین مشخصات </a:t>
            </a:r>
            <a:r>
              <a:rPr lang="fa-IR" sz="1400" b="1" dirty="0"/>
              <a:t>نرم افزار</a:t>
            </a:r>
            <a:r>
              <a:rPr lang="fa-IR" sz="1400" dirty="0"/>
              <a:t>، که در آن مشتریان و مهندسان </a:t>
            </a:r>
            <a:r>
              <a:rPr lang="fa-IR" sz="1400" dirty="0" smtClean="0"/>
              <a:t>نرم افزاری را که قرار است تولید شود مشخص کرده و محدودیت های عملیات تولید آن را بررسی میکنند .</a:t>
            </a:r>
            <a:endParaRPr lang="fa-IR" sz="1400" dirty="0"/>
          </a:p>
          <a:p>
            <a:pPr algn="r" rtl="1"/>
            <a:r>
              <a:rPr lang="fa-IR" sz="1400" b="1" dirty="0"/>
              <a:t>توسعه </a:t>
            </a:r>
            <a:r>
              <a:rPr lang="fa-IR" sz="1400" b="1" dirty="0" smtClean="0"/>
              <a:t>و تولید نرم </a:t>
            </a:r>
            <a:r>
              <a:rPr lang="fa-IR" sz="1400" b="1" dirty="0"/>
              <a:t>افزار</a:t>
            </a:r>
            <a:r>
              <a:rPr lang="fa-IR" sz="1400" dirty="0"/>
              <a:t>، که در آن </a:t>
            </a:r>
            <a:r>
              <a:rPr lang="fa-IR" sz="1400" dirty="0" smtClean="0"/>
              <a:t>نرم </a:t>
            </a:r>
            <a:r>
              <a:rPr lang="fa-IR" sz="1400" dirty="0"/>
              <a:t>افزار طراحی </a:t>
            </a:r>
            <a:r>
              <a:rPr lang="fa-IR" sz="1400" dirty="0" smtClean="0"/>
              <a:t>و </a:t>
            </a:r>
            <a:r>
              <a:rPr lang="fa-IR" sz="1400" dirty="0"/>
              <a:t>برنامه </a:t>
            </a:r>
            <a:r>
              <a:rPr lang="fa-IR" sz="1400" dirty="0" smtClean="0"/>
              <a:t>ریزی می شود .</a:t>
            </a:r>
            <a:endParaRPr lang="fa-IR" sz="1400" dirty="0"/>
          </a:p>
          <a:p>
            <a:pPr algn="r" rtl="1"/>
            <a:r>
              <a:rPr lang="fa-IR" sz="1400" b="1" dirty="0"/>
              <a:t>اعتبار سنجی نرم افزار</a:t>
            </a:r>
            <a:r>
              <a:rPr lang="fa-IR" sz="1400" dirty="0"/>
              <a:t>، که در آن از نرم افزار بررسی میشود تا اطمینان حاصل شود که آن چیزی است که مشتری نیاز دارد.</a:t>
            </a:r>
          </a:p>
          <a:p>
            <a:pPr algn="r" rtl="1"/>
            <a:r>
              <a:rPr lang="fa-IR" sz="1400" b="1" dirty="0"/>
              <a:t>تکامل نرم افزار</a:t>
            </a:r>
            <a:r>
              <a:rPr lang="fa-IR" sz="1400" dirty="0"/>
              <a:t>، که در آن از نرم افزار </a:t>
            </a:r>
            <a:r>
              <a:rPr lang="fa-IR" sz="1400" dirty="0" smtClean="0"/>
              <a:t>طوری اصلاح می شود که منعکس </a:t>
            </a:r>
            <a:r>
              <a:rPr lang="fa-IR" sz="1400" dirty="0"/>
              <a:t>کننده تغییر </a:t>
            </a:r>
            <a:r>
              <a:rPr lang="fa-IR" sz="1400" dirty="0" smtClean="0"/>
              <a:t>نیاز های مشتری </a:t>
            </a:r>
            <a:r>
              <a:rPr lang="fa-IR" sz="1400" dirty="0"/>
              <a:t>و بازار </a:t>
            </a:r>
            <a:r>
              <a:rPr lang="fa-IR" sz="1400" dirty="0" smtClean="0"/>
              <a:t>باشد.</a:t>
            </a:r>
            <a:endParaRPr lang="en-US" sz="1400" dirty="0"/>
          </a:p>
        </p:txBody>
      </p:sp>
      <p:sp>
        <p:nvSpPr>
          <p:cNvPr id="4" name="Footer Placeholder 3"/>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14</a:t>
            </a:fld>
            <a:endParaRPr lang="en-US"/>
          </a:p>
        </p:txBody>
      </p:sp>
      <p:pic>
        <p:nvPicPr>
          <p:cNvPr id="6"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26214" y="421920"/>
            <a:ext cx="424218" cy="424218"/>
          </a:xfrm>
          <a:prstGeom prst="rect">
            <a:avLst/>
          </a:prstGeom>
        </p:spPr>
      </p:pic>
    </p:spTree>
    <p:extLst>
      <p:ext uri="{BB962C8B-B14F-4D97-AF65-F5344CB8AC3E}">
        <p14:creationId xmlns:p14="http://schemas.microsoft.com/office/powerpoint/2010/main" val="872083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41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General issues that affect most software</a:t>
            </a:r>
            <a:r>
              <a:rPr lang="fa-IR" dirty="0"/>
              <a:t/>
            </a:r>
            <a:br>
              <a:rPr lang="fa-IR" dirty="0"/>
            </a:br>
            <a:r>
              <a:rPr lang="fa-IR" dirty="0"/>
              <a:t>مسائل عمومی که اکثر نرم افزار را تحت تاثیر </a:t>
            </a:r>
            <a:r>
              <a:rPr lang="fa-IR" dirty="0" smtClean="0"/>
              <a:t>قرار می دهد</a:t>
            </a:r>
            <a:endParaRPr lang="en-US" dirty="0"/>
          </a:p>
        </p:txBody>
      </p:sp>
      <p:sp>
        <p:nvSpPr>
          <p:cNvPr id="3" name="Content Placeholder 2"/>
          <p:cNvSpPr>
            <a:spLocks noGrp="1"/>
          </p:cNvSpPr>
          <p:nvPr>
            <p:ph idx="1"/>
          </p:nvPr>
        </p:nvSpPr>
        <p:spPr>
          <a:xfrm>
            <a:off x="191069" y="1417638"/>
            <a:ext cx="8707271" cy="4938712"/>
          </a:xfrm>
        </p:spPr>
        <p:txBody>
          <a:bodyPr/>
          <a:lstStyle/>
          <a:p>
            <a:r>
              <a:rPr lang="en-GB" sz="1400" dirty="0" smtClean="0"/>
              <a:t>Heterogeneity </a:t>
            </a:r>
          </a:p>
          <a:p>
            <a:pPr lvl="1"/>
            <a:r>
              <a:rPr lang="en-GB" sz="1400" dirty="0" smtClean="0"/>
              <a:t>Increasingly, systems are required to operate as distributed systems across networks that include different types of computer and mobile devices. </a:t>
            </a:r>
          </a:p>
          <a:p>
            <a:r>
              <a:rPr lang="en-GB" sz="1400" dirty="0" smtClean="0"/>
              <a:t>Business and social change </a:t>
            </a:r>
          </a:p>
          <a:p>
            <a:pPr lvl="1"/>
            <a:r>
              <a:rPr lang="en-GB" sz="1400" dirty="0" smtClean="0"/>
              <a:t>Business and society are changing incredibly quickly as emerging economies develop and new technologies become available. They need to be able to change their existing software and to rapidly develop new software. </a:t>
            </a:r>
          </a:p>
          <a:p>
            <a:r>
              <a:rPr lang="en-GB" sz="1400" dirty="0" smtClean="0"/>
              <a:t>Security and trust </a:t>
            </a:r>
          </a:p>
          <a:p>
            <a:pPr lvl="1"/>
            <a:r>
              <a:rPr lang="en-GB" sz="1400" dirty="0" smtClean="0"/>
              <a:t>As software is intertwined with all aspects of our lives, it is essential that we can trust that software. </a:t>
            </a:r>
          </a:p>
          <a:p>
            <a:pPr lvl="1" algn="r" rtl="1"/>
            <a:r>
              <a:rPr lang="fa-IR" sz="1400" b="1" dirty="0"/>
              <a:t>عدم تجانس</a:t>
            </a:r>
          </a:p>
          <a:p>
            <a:pPr lvl="1" algn="r" rtl="1"/>
            <a:r>
              <a:rPr lang="fa-IR" sz="1400" dirty="0"/>
              <a:t>به طور </a:t>
            </a:r>
            <a:r>
              <a:rPr lang="fa-IR" sz="1400" dirty="0" smtClean="0"/>
              <a:t>فزایندهای، </a:t>
            </a:r>
            <a:r>
              <a:rPr lang="fa-IR" sz="1400" dirty="0"/>
              <a:t>سیستم </a:t>
            </a:r>
            <a:r>
              <a:rPr lang="fa-IR" sz="1400" dirty="0" smtClean="0"/>
              <a:t>هایی </a:t>
            </a:r>
            <a:r>
              <a:rPr lang="fa-IR" sz="1400" dirty="0"/>
              <a:t>مورد نیاز </a:t>
            </a:r>
            <a:r>
              <a:rPr lang="fa-IR" sz="1400" dirty="0" smtClean="0"/>
              <a:t>ماست که به </a:t>
            </a:r>
            <a:r>
              <a:rPr lang="fa-IR" sz="1400" dirty="0"/>
              <a:t>عنوان سیستم های توزیع شده در سراسر شبکه </a:t>
            </a:r>
            <a:r>
              <a:rPr lang="fa-IR" sz="1400" dirty="0" smtClean="0"/>
              <a:t>فعالیت کنند .شبکه ای که </a:t>
            </a:r>
            <a:r>
              <a:rPr lang="fa-IR" sz="1400" dirty="0"/>
              <a:t>شامل انواع مختلف </a:t>
            </a:r>
            <a:r>
              <a:rPr lang="fa-IR" sz="1400" dirty="0" smtClean="0"/>
              <a:t>کامپیوترها </a:t>
            </a:r>
            <a:r>
              <a:rPr lang="fa-IR" sz="1400" dirty="0"/>
              <a:t>و دستگاه های تلفن همراه </a:t>
            </a:r>
            <a:r>
              <a:rPr lang="fa-IR" sz="1400" dirty="0" smtClean="0"/>
              <a:t>می باشد.</a:t>
            </a:r>
            <a:endParaRPr lang="fa-IR" sz="1400" dirty="0"/>
          </a:p>
          <a:p>
            <a:pPr lvl="1" algn="r" rtl="1"/>
            <a:r>
              <a:rPr lang="fa-IR" sz="1400" b="1" dirty="0" smtClean="0"/>
              <a:t>تغییرات در کسب </a:t>
            </a:r>
            <a:r>
              <a:rPr lang="fa-IR" sz="1400" b="1" dirty="0"/>
              <a:t>و کار و </a:t>
            </a:r>
            <a:r>
              <a:rPr lang="fa-IR" sz="1400" b="1" dirty="0" smtClean="0"/>
              <a:t>اجتماع</a:t>
            </a:r>
            <a:endParaRPr lang="fa-IR" sz="1400" b="1" dirty="0"/>
          </a:p>
          <a:p>
            <a:pPr lvl="1" algn="r" rtl="1"/>
            <a:r>
              <a:rPr lang="fa-IR" sz="1400" dirty="0" smtClean="0"/>
              <a:t>همگام با توسعه </a:t>
            </a:r>
            <a:r>
              <a:rPr lang="fa-IR" sz="1400" dirty="0"/>
              <a:t>اقتصادهای نوظهور و دستیابی به  فن آوری های </a:t>
            </a:r>
            <a:r>
              <a:rPr lang="fa-IR" sz="1400" dirty="0" smtClean="0"/>
              <a:t>جدید ، کسب </a:t>
            </a:r>
            <a:r>
              <a:rPr lang="fa-IR" sz="1400" dirty="0"/>
              <a:t>و کار و جامعه </a:t>
            </a:r>
            <a:r>
              <a:rPr lang="fa-IR" sz="1400" dirty="0" smtClean="0"/>
              <a:t>با سرعت</a:t>
            </a:r>
            <a:r>
              <a:rPr lang="fa-IR" sz="1400" dirty="0"/>
              <a:t> فوق </a:t>
            </a:r>
            <a:r>
              <a:rPr lang="fa-IR" sz="1400" dirty="0" smtClean="0"/>
              <a:t>العاده ای </a:t>
            </a:r>
            <a:r>
              <a:rPr lang="fa-IR" sz="1400" dirty="0"/>
              <a:t>در حال </a:t>
            </a:r>
            <a:r>
              <a:rPr lang="fa-IR" sz="1400" dirty="0" smtClean="0"/>
              <a:t>تغییر هستند. </a:t>
            </a:r>
            <a:r>
              <a:rPr lang="fa-IR" sz="1400" dirty="0"/>
              <a:t>آنها باید قادر به تغییر نرم افزار های موجود خود </a:t>
            </a:r>
            <a:r>
              <a:rPr lang="fa-IR" sz="1400" dirty="0" smtClean="0"/>
              <a:t>و همچنین قادر به  تولید سریع نرم افزارهای  جدید باشند.</a:t>
            </a:r>
            <a:endParaRPr lang="fa-IR" sz="1400" dirty="0"/>
          </a:p>
          <a:p>
            <a:pPr lvl="1" algn="r" rtl="1"/>
            <a:r>
              <a:rPr lang="fa-IR" sz="1400" b="1" dirty="0"/>
              <a:t>امنیت و اعتماد</a:t>
            </a:r>
          </a:p>
          <a:p>
            <a:pPr lvl="1" algn="r" rtl="1"/>
            <a:r>
              <a:rPr lang="fa-IR" sz="1400" dirty="0" smtClean="0"/>
              <a:t>از آنجاییکه که نرم </a:t>
            </a:r>
            <a:r>
              <a:rPr lang="fa-IR" sz="1400" dirty="0"/>
              <a:t>افزار با تمام جنبه های زندگی ما در هم </a:t>
            </a:r>
            <a:r>
              <a:rPr lang="fa-IR" sz="1400" dirty="0" smtClean="0"/>
              <a:t>تنیدهشده است ، </a:t>
            </a:r>
            <a:r>
              <a:rPr lang="fa-IR" sz="1400" dirty="0"/>
              <a:t>ضروری است که ما </a:t>
            </a:r>
            <a:r>
              <a:rPr lang="fa-IR" sz="1400" dirty="0" smtClean="0"/>
              <a:t>بتوانیم که به آن </a:t>
            </a:r>
            <a:r>
              <a:rPr lang="fa-IR" sz="1400" dirty="0"/>
              <a:t>نرم </a:t>
            </a:r>
            <a:r>
              <a:rPr lang="fa-IR" sz="1400" dirty="0" smtClean="0"/>
              <a:t>افزارها اعتماد داشته باشیم.</a:t>
            </a:r>
            <a:endParaRPr lang="en-US" sz="1400" dirty="0"/>
          </a:p>
        </p:txBody>
      </p:sp>
      <p:sp>
        <p:nvSpPr>
          <p:cNvPr id="4" name="Footer Placeholder 3"/>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15</a:t>
            </a:fld>
            <a:endParaRPr lang="en-US"/>
          </a:p>
        </p:txBody>
      </p:sp>
      <p:pic>
        <p:nvPicPr>
          <p:cNvPr id="6"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50373" y="476511"/>
            <a:ext cx="369627" cy="369627"/>
          </a:xfrm>
          <a:prstGeom prst="rect">
            <a:avLst/>
          </a:prstGeom>
        </p:spPr>
      </p:pic>
    </p:spTree>
    <p:extLst>
      <p:ext uri="{BB962C8B-B14F-4D97-AF65-F5344CB8AC3E}">
        <p14:creationId xmlns:p14="http://schemas.microsoft.com/office/powerpoint/2010/main" val="6776042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1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Software engineering diversity</a:t>
            </a:r>
            <a:r>
              <a:rPr lang="fa-IR" dirty="0"/>
              <a:t/>
            </a:r>
            <a:br>
              <a:rPr lang="fa-IR" dirty="0"/>
            </a:br>
            <a:r>
              <a:rPr lang="fa-IR" dirty="0"/>
              <a:t>تنوع مهندسی نرم افزار</a:t>
            </a:r>
            <a:endParaRPr lang="en-US" dirty="0"/>
          </a:p>
        </p:txBody>
      </p:sp>
      <p:sp>
        <p:nvSpPr>
          <p:cNvPr id="3" name="Content Placeholder 2"/>
          <p:cNvSpPr>
            <a:spLocks noGrp="1"/>
          </p:cNvSpPr>
          <p:nvPr>
            <p:ph idx="1"/>
          </p:nvPr>
        </p:nvSpPr>
        <p:spPr>
          <a:xfrm>
            <a:off x="457200" y="1600200"/>
            <a:ext cx="8331958" cy="4525963"/>
          </a:xfrm>
        </p:spPr>
        <p:txBody>
          <a:bodyPr/>
          <a:lstStyle/>
          <a:p>
            <a:r>
              <a:rPr lang="en-US" sz="1400" dirty="0" smtClean="0"/>
              <a:t>There are many different types of software system and there is no universal set of software techniques that is applicable to all of these.</a:t>
            </a:r>
          </a:p>
          <a:p>
            <a:r>
              <a:rPr lang="en-US" sz="1400" dirty="0" smtClean="0"/>
              <a:t>The software engineering methods and tools used depend on the type of application being developed, the requirements of the customer and the background of the development team.</a:t>
            </a:r>
            <a:endParaRPr lang="fa-IR" sz="1400" dirty="0" smtClean="0"/>
          </a:p>
          <a:p>
            <a:endParaRPr lang="en-US" sz="1400" dirty="0" smtClean="0"/>
          </a:p>
          <a:p>
            <a:pPr algn="r" rtl="1"/>
            <a:r>
              <a:rPr lang="fa-IR" sz="1400" dirty="0"/>
              <a:t>بسیاری از انواع مختلف از </a:t>
            </a:r>
            <a:r>
              <a:rPr lang="fa-IR" sz="1400" dirty="0" smtClean="0"/>
              <a:t>سیستمهای </a:t>
            </a:r>
            <a:r>
              <a:rPr lang="fa-IR" sz="1400" dirty="0"/>
              <a:t>نرم </a:t>
            </a:r>
            <a:r>
              <a:rPr lang="fa-IR" sz="1400" dirty="0" smtClean="0"/>
              <a:t>افزاری </a:t>
            </a:r>
            <a:r>
              <a:rPr lang="fa-IR" sz="1400" dirty="0"/>
              <a:t>وجود </a:t>
            </a:r>
            <a:r>
              <a:rPr lang="fa-IR" sz="1400" dirty="0" smtClean="0"/>
              <a:t>دارد </a:t>
            </a:r>
            <a:r>
              <a:rPr lang="fa-IR" sz="1400" dirty="0"/>
              <a:t>و هیچ مجموعه جهانی از تکنیک های نرم </a:t>
            </a:r>
            <a:r>
              <a:rPr lang="fa-IR" sz="1400" dirty="0" smtClean="0"/>
              <a:t>افزاری وجود ندارد که برای تمام این نرم افزار ها </a:t>
            </a:r>
            <a:r>
              <a:rPr lang="fa-IR" sz="1400" dirty="0"/>
              <a:t>قابل اجرا باشد</a:t>
            </a:r>
            <a:r>
              <a:rPr lang="fa-IR" sz="1400" dirty="0" smtClean="0"/>
              <a:t>..</a:t>
            </a:r>
            <a:endParaRPr lang="fa-IR" sz="1400" dirty="0"/>
          </a:p>
          <a:p>
            <a:pPr algn="r" rtl="1"/>
            <a:r>
              <a:rPr lang="fa-IR" sz="1400" dirty="0"/>
              <a:t>روش مهندسی نرم افزار و ابزار مورد استفاده به نوع </a:t>
            </a:r>
            <a:r>
              <a:rPr lang="fa-IR" sz="1400" dirty="0" smtClean="0"/>
              <a:t>برنامه در </a:t>
            </a:r>
            <a:r>
              <a:rPr lang="fa-IR" sz="1400" dirty="0"/>
              <a:t>حال </a:t>
            </a:r>
            <a:r>
              <a:rPr lang="fa-IR" sz="1400" dirty="0" smtClean="0"/>
              <a:t>توسعه، نیاز های </a:t>
            </a:r>
            <a:r>
              <a:rPr lang="fa-IR" sz="1400" dirty="0"/>
              <a:t>مشتری وتیم </a:t>
            </a:r>
            <a:r>
              <a:rPr lang="fa-IR" sz="1400" dirty="0" smtClean="0"/>
              <a:t>توسعه ای که در </a:t>
            </a:r>
            <a:r>
              <a:rPr lang="fa-IR" sz="1400" dirty="0"/>
              <a:t>پس زمینه </a:t>
            </a:r>
            <a:r>
              <a:rPr lang="fa-IR" sz="1400" dirty="0" smtClean="0"/>
              <a:t>کار میکنند، بستگی دارد.</a:t>
            </a:r>
            <a:endParaRPr lang="en-US" sz="1400" dirty="0"/>
          </a:p>
        </p:txBody>
      </p:sp>
      <p:sp>
        <p:nvSpPr>
          <p:cNvPr id="4" name="Footer Placeholder 3"/>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16</a:t>
            </a:fld>
            <a:endParaRPr lang="en-US"/>
          </a:p>
        </p:txBody>
      </p:sp>
      <p:pic>
        <p:nvPicPr>
          <p:cNvPr id="6"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68487" y="394625"/>
            <a:ext cx="451513" cy="451513"/>
          </a:xfrm>
          <a:prstGeom prst="rect">
            <a:avLst/>
          </a:prstGeom>
        </p:spPr>
      </p:pic>
    </p:spTree>
    <p:extLst>
      <p:ext uri="{BB962C8B-B14F-4D97-AF65-F5344CB8AC3E}">
        <p14:creationId xmlns:p14="http://schemas.microsoft.com/office/powerpoint/2010/main" val="3780368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1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types</a:t>
            </a:r>
            <a:r>
              <a:rPr lang="fa-IR" dirty="0"/>
              <a:t/>
            </a:r>
            <a:br>
              <a:rPr lang="fa-IR" dirty="0"/>
            </a:br>
            <a:r>
              <a:rPr lang="fa-IR" dirty="0"/>
              <a:t>انواع </a:t>
            </a:r>
            <a:r>
              <a:rPr lang="fa-IR" dirty="0" smtClean="0"/>
              <a:t>برنامه های کاربردی</a:t>
            </a:r>
            <a:endParaRPr lang="en-US" dirty="0"/>
          </a:p>
        </p:txBody>
      </p:sp>
      <p:sp>
        <p:nvSpPr>
          <p:cNvPr id="3" name="Content Placeholder 2"/>
          <p:cNvSpPr>
            <a:spLocks noGrp="1"/>
          </p:cNvSpPr>
          <p:nvPr>
            <p:ph idx="1"/>
          </p:nvPr>
        </p:nvSpPr>
        <p:spPr/>
        <p:txBody>
          <a:bodyPr/>
          <a:lstStyle/>
          <a:p>
            <a:r>
              <a:rPr lang="en-GB" sz="1200" dirty="0" smtClean="0"/>
              <a:t>Stand-alone applications </a:t>
            </a:r>
          </a:p>
          <a:p>
            <a:pPr lvl="1"/>
            <a:r>
              <a:rPr lang="en-GB" sz="1200" dirty="0" smtClean="0"/>
              <a:t>These are application systems that run on a local computer, such as a PC. They include all necessary functionality and do not need to be connected to a network. </a:t>
            </a:r>
          </a:p>
          <a:p>
            <a:r>
              <a:rPr lang="en-GB" sz="1200" dirty="0" smtClean="0"/>
              <a:t>Interactive transaction-based applications</a:t>
            </a:r>
            <a:r>
              <a:rPr lang="en-GB" sz="1200" i="1" dirty="0" smtClean="0"/>
              <a:t> </a:t>
            </a:r>
          </a:p>
          <a:p>
            <a:pPr lvl="1"/>
            <a:r>
              <a:rPr lang="en-GB" sz="1200" dirty="0" smtClean="0"/>
              <a:t>Applications that execute on a remote computer and are accessed by users from their own PCs or terminals. These include web applications such as </a:t>
            </a:r>
            <a:r>
              <a:rPr lang="en-GB" sz="1200" dirty="0" err="1" smtClean="0"/>
              <a:t>e</a:t>
            </a:r>
            <a:r>
              <a:rPr lang="en-GB" sz="1200" dirty="0" smtClean="0"/>
              <a:t>-commerce applications. </a:t>
            </a:r>
          </a:p>
          <a:p>
            <a:r>
              <a:rPr lang="en-GB" sz="1200" dirty="0" smtClean="0"/>
              <a:t>Embedded control systems </a:t>
            </a:r>
          </a:p>
          <a:p>
            <a:pPr lvl="1"/>
            <a:r>
              <a:rPr lang="en-GB" sz="1200" dirty="0" smtClean="0"/>
              <a:t>These are software control systems that control and manage hardware devices. Numerically, there are</a:t>
            </a:r>
          </a:p>
          <a:p>
            <a:pPr lvl="1"/>
            <a:r>
              <a:rPr lang="en-GB" sz="1200" dirty="0" smtClean="0"/>
              <a:t> probably more embedded systems than any other type of system. </a:t>
            </a:r>
          </a:p>
          <a:p>
            <a:pPr lvl="1" algn="r" rtl="1"/>
            <a:r>
              <a:rPr lang="fa-IR" sz="1200" dirty="0"/>
              <a:t>برنامه های کاربردی </a:t>
            </a:r>
            <a:r>
              <a:rPr lang="fa-IR" sz="1200" dirty="0" smtClean="0"/>
              <a:t>مستقل</a:t>
            </a:r>
            <a:r>
              <a:rPr lang="en-GB" sz="1200" dirty="0"/>
              <a:t>Stand-alone applications </a:t>
            </a:r>
          </a:p>
          <a:p>
            <a:pPr lvl="1" algn="r" rtl="1"/>
            <a:r>
              <a:rPr lang="fa-IR" sz="1200" dirty="0" smtClean="0"/>
              <a:t>برنامه </a:t>
            </a:r>
            <a:r>
              <a:rPr lang="fa-IR" sz="1200" dirty="0"/>
              <a:t>های کاربردی </a:t>
            </a:r>
            <a:r>
              <a:rPr lang="fa-IR" sz="1200" dirty="0" smtClean="0"/>
              <a:t>مستقل سیستم های </a:t>
            </a:r>
            <a:r>
              <a:rPr lang="fa-IR" sz="1200" dirty="0"/>
              <a:t>نرم </a:t>
            </a:r>
            <a:r>
              <a:rPr lang="fa-IR" sz="1200" dirty="0" smtClean="0"/>
              <a:t>افزاری هستند </a:t>
            </a:r>
            <a:r>
              <a:rPr lang="fa-IR" sz="1200" dirty="0"/>
              <a:t>که بر روی </a:t>
            </a:r>
            <a:r>
              <a:rPr lang="fa-IR" sz="1200" dirty="0" smtClean="0"/>
              <a:t>کامپیوترهای محلی(مانند رایانه های شخصی) </a:t>
            </a:r>
            <a:r>
              <a:rPr lang="fa-IR" sz="1200" dirty="0"/>
              <a:t>اجرامی </a:t>
            </a:r>
            <a:r>
              <a:rPr lang="fa-IR" sz="1200" dirty="0" smtClean="0"/>
              <a:t>شوند. </a:t>
            </a:r>
            <a:r>
              <a:rPr lang="fa-IR" sz="1200" dirty="0"/>
              <a:t>آنها شامل تمام قابلیت های </a:t>
            </a:r>
            <a:r>
              <a:rPr lang="fa-IR" sz="1200" dirty="0" smtClean="0"/>
              <a:t>لازم بوده  </a:t>
            </a:r>
            <a:r>
              <a:rPr lang="fa-IR" sz="1200" dirty="0"/>
              <a:t>و لازم نیست که به یک شبکه متصل </a:t>
            </a:r>
            <a:r>
              <a:rPr lang="fa-IR" sz="1200" dirty="0" smtClean="0"/>
              <a:t>شوند</a:t>
            </a:r>
            <a:r>
              <a:rPr lang="fa-IR" sz="1200" dirty="0"/>
              <a:t>.</a:t>
            </a:r>
          </a:p>
          <a:p>
            <a:pPr lvl="1" algn="r" rtl="1"/>
            <a:r>
              <a:rPr lang="fa-IR" sz="1200" dirty="0"/>
              <a:t>برنامه های کاربردی مبتنی بر </a:t>
            </a:r>
            <a:r>
              <a:rPr lang="fa-IR" sz="1200" dirty="0" smtClean="0"/>
              <a:t>تراکنش های تعاملی</a:t>
            </a:r>
            <a:r>
              <a:rPr lang="en-GB" sz="1200" dirty="0"/>
              <a:t>Interactive transaction-based applications</a:t>
            </a:r>
            <a:r>
              <a:rPr lang="en-GB" sz="1200" i="1" dirty="0"/>
              <a:t> </a:t>
            </a:r>
            <a:endParaRPr lang="fa-IR" sz="1200" dirty="0"/>
          </a:p>
          <a:p>
            <a:pPr lvl="1" algn="r" rtl="1"/>
            <a:r>
              <a:rPr lang="fa-IR" sz="1200" dirty="0"/>
              <a:t>برنامه های کاربردی که بر روی یک کامپیوتر از راه دور اجرا و توسط </a:t>
            </a:r>
            <a:r>
              <a:rPr lang="fa-IR" sz="1200" dirty="0" smtClean="0"/>
              <a:t>کاربران از طریق پایانه ها و یا </a:t>
            </a:r>
            <a:r>
              <a:rPr lang="fa-IR" sz="1200" dirty="0"/>
              <a:t>رایانه های شخصی </a:t>
            </a:r>
            <a:r>
              <a:rPr lang="fa-IR" sz="1200" dirty="0" smtClean="0"/>
              <a:t>شان قابل </a:t>
            </a:r>
            <a:r>
              <a:rPr lang="fa-IR" sz="1200" dirty="0"/>
              <a:t>دسترسی است. این خدمات </a:t>
            </a:r>
            <a:r>
              <a:rPr lang="fa-IR" sz="1200" dirty="0" smtClean="0"/>
              <a:t>شامل برنامه </a:t>
            </a:r>
            <a:r>
              <a:rPr lang="fa-IR" sz="1200" dirty="0"/>
              <a:t>های کاربردی وب مانند برنامه های کاربردی تجارت </a:t>
            </a:r>
            <a:r>
              <a:rPr lang="fa-IR" sz="1200" dirty="0" smtClean="0"/>
              <a:t>الکترونیک می باشند.</a:t>
            </a:r>
            <a:endParaRPr lang="fa-IR" sz="1200" dirty="0"/>
          </a:p>
          <a:p>
            <a:pPr lvl="1" algn="r" rtl="1"/>
            <a:r>
              <a:rPr lang="fa-IR" sz="1200" dirty="0"/>
              <a:t>سیستم های کنترل </a:t>
            </a:r>
            <a:r>
              <a:rPr lang="fa-IR" sz="1200" dirty="0" smtClean="0"/>
              <a:t>تعبیه شده</a:t>
            </a:r>
            <a:r>
              <a:rPr lang="en-GB" sz="1200" dirty="0"/>
              <a:t>Embedded control systems </a:t>
            </a:r>
            <a:endParaRPr lang="fa-IR" sz="1200" dirty="0"/>
          </a:p>
          <a:p>
            <a:pPr lvl="1" algn="r" rtl="1"/>
            <a:r>
              <a:rPr lang="fa-IR" sz="1200" dirty="0"/>
              <a:t>سیستم های کنترل تعبیه شده </a:t>
            </a:r>
            <a:r>
              <a:rPr lang="fa-IR" sz="1200" dirty="0" smtClean="0"/>
              <a:t>، سیستم </a:t>
            </a:r>
            <a:r>
              <a:rPr lang="fa-IR" sz="1200" dirty="0"/>
              <a:t>های کنترل نرم افزاری است که دستگاه های سخت </a:t>
            </a:r>
            <a:r>
              <a:rPr lang="fa-IR" sz="1200" dirty="0" smtClean="0"/>
              <a:t>افزاری را کنترل </a:t>
            </a:r>
            <a:r>
              <a:rPr lang="fa-IR" sz="1200" dirty="0"/>
              <a:t>و </a:t>
            </a:r>
            <a:r>
              <a:rPr lang="fa-IR" sz="1200" dirty="0" smtClean="0"/>
              <a:t>مدیریت می کنند . از لحاظ تعداد احتمالا </a:t>
            </a:r>
            <a:r>
              <a:rPr lang="fa-IR" sz="1200" dirty="0"/>
              <a:t>سیستم های </a:t>
            </a:r>
            <a:r>
              <a:rPr lang="fa-IR" sz="1200" dirty="0" smtClean="0"/>
              <a:t>تعبیه </a:t>
            </a:r>
            <a:r>
              <a:rPr lang="fa-IR" sz="1200" dirty="0"/>
              <a:t>شده بیش از هر نوع دیگری از سیستم </a:t>
            </a:r>
            <a:r>
              <a:rPr lang="fa-IR" sz="1200" dirty="0" smtClean="0"/>
              <a:t> ها وجود دارند</a:t>
            </a:r>
            <a:r>
              <a:rPr lang="fa-IR" sz="1200" dirty="0"/>
              <a:t>.</a:t>
            </a:r>
            <a:endParaRPr lang="en-US" sz="1200" dirty="0"/>
          </a:p>
        </p:txBody>
      </p:sp>
      <p:sp>
        <p:nvSpPr>
          <p:cNvPr id="4" name="Footer Placeholder 3"/>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17</a:t>
            </a:fld>
            <a:endParaRPr lang="en-US"/>
          </a:p>
        </p:txBody>
      </p:sp>
      <p:pic>
        <p:nvPicPr>
          <p:cNvPr id="6"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09430" y="435568"/>
            <a:ext cx="410570" cy="410570"/>
          </a:xfrm>
          <a:prstGeom prst="rect">
            <a:avLst/>
          </a:prstGeom>
        </p:spPr>
      </p:pic>
    </p:spTree>
    <p:extLst>
      <p:ext uri="{BB962C8B-B14F-4D97-AF65-F5344CB8AC3E}">
        <p14:creationId xmlns:p14="http://schemas.microsoft.com/office/powerpoint/2010/main" val="1925902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1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types</a:t>
            </a:r>
            <a:r>
              <a:rPr lang="fa-IR" dirty="0" smtClean="0"/>
              <a:t/>
            </a:r>
            <a:br>
              <a:rPr lang="fa-IR" dirty="0" smtClean="0"/>
            </a:br>
            <a:r>
              <a:rPr lang="fa-IR" dirty="0" smtClean="0"/>
              <a:t>انواع برنامه های کاربردی</a:t>
            </a:r>
            <a:endParaRPr lang="en-US" dirty="0"/>
          </a:p>
        </p:txBody>
      </p:sp>
      <p:sp>
        <p:nvSpPr>
          <p:cNvPr id="3" name="Content Placeholder 2"/>
          <p:cNvSpPr>
            <a:spLocks noGrp="1"/>
          </p:cNvSpPr>
          <p:nvPr>
            <p:ph idx="1"/>
          </p:nvPr>
        </p:nvSpPr>
        <p:spPr>
          <a:xfrm>
            <a:off x="218364" y="1600200"/>
            <a:ext cx="8789157" cy="4525963"/>
          </a:xfrm>
        </p:spPr>
        <p:txBody>
          <a:bodyPr/>
          <a:lstStyle/>
          <a:p>
            <a:r>
              <a:rPr lang="en-GB" sz="1200" dirty="0" smtClean="0"/>
              <a:t>Batch processing systems </a:t>
            </a:r>
          </a:p>
          <a:p>
            <a:pPr lvl="1"/>
            <a:r>
              <a:rPr lang="en-GB" sz="1200" dirty="0" smtClean="0"/>
              <a:t>These are business systems that are designed to process data in large batches. They process large numbers of individual inputs to create corresponding outputs. </a:t>
            </a:r>
          </a:p>
          <a:p>
            <a:r>
              <a:rPr lang="en-GB" sz="1200" dirty="0" smtClean="0"/>
              <a:t>Entertainment systems </a:t>
            </a:r>
          </a:p>
          <a:p>
            <a:pPr lvl="1"/>
            <a:r>
              <a:rPr lang="en-GB" sz="1200" dirty="0" smtClean="0"/>
              <a:t>These are systems that are primarily for personal use and which are intended to entertain the user. </a:t>
            </a:r>
          </a:p>
          <a:p>
            <a:r>
              <a:rPr lang="en-GB" sz="1200" dirty="0" smtClean="0"/>
              <a:t>Systems for modelling and simulation </a:t>
            </a:r>
          </a:p>
          <a:p>
            <a:pPr lvl="1"/>
            <a:r>
              <a:rPr lang="en-GB" sz="1200" dirty="0" smtClean="0"/>
              <a:t>These are systems that are developed by scientists and engineers to model physical processes or situations, which include many, separate, interacting objects. </a:t>
            </a:r>
            <a:endParaRPr lang="fa-IR" sz="1200" dirty="0" smtClean="0"/>
          </a:p>
          <a:p>
            <a:pPr marL="457200" lvl="1" indent="0">
              <a:buNone/>
            </a:pPr>
            <a:endParaRPr lang="en-GB" sz="1200" dirty="0" smtClean="0"/>
          </a:p>
          <a:p>
            <a:pPr lvl="1" algn="r" rtl="1"/>
            <a:r>
              <a:rPr lang="fa-IR" sz="1400" dirty="0"/>
              <a:t>سیستم های پردازش دسته </a:t>
            </a:r>
            <a:r>
              <a:rPr lang="fa-IR" sz="1400" dirty="0" smtClean="0"/>
              <a:t>ای</a:t>
            </a:r>
            <a:r>
              <a:rPr lang="en-GB" sz="1400" dirty="0"/>
              <a:t>Batch processing systems </a:t>
            </a:r>
            <a:endParaRPr lang="fa-IR" sz="1400" dirty="0"/>
          </a:p>
          <a:p>
            <a:pPr lvl="2" algn="r" rtl="1"/>
            <a:r>
              <a:rPr lang="fa-IR" sz="1400" dirty="0"/>
              <a:t>این </a:t>
            </a:r>
            <a:r>
              <a:rPr lang="fa-IR" sz="1400" dirty="0" smtClean="0"/>
              <a:t>سیستم ها از سیستم های تجاری هستند که برای </a:t>
            </a:r>
            <a:r>
              <a:rPr lang="fa-IR" sz="1400" dirty="0"/>
              <a:t>پردازش داده </a:t>
            </a:r>
            <a:r>
              <a:rPr lang="fa-IR" sz="1400" dirty="0" smtClean="0"/>
              <a:t>هایی </a:t>
            </a:r>
            <a:r>
              <a:rPr lang="fa-IR" sz="1400" dirty="0"/>
              <a:t>در دسته های بزرگ </a:t>
            </a:r>
            <a:r>
              <a:rPr lang="fa-IR" sz="1400" dirty="0" smtClean="0"/>
              <a:t>طراحی </a:t>
            </a:r>
            <a:r>
              <a:rPr lang="fa-IR" sz="1400" dirty="0"/>
              <a:t>شده </a:t>
            </a:r>
            <a:r>
              <a:rPr lang="fa-IR" sz="1400" dirty="0" smtClean="0"/>
              <a:t>اند و تعداد </a:t>
            </a:r>
            <a:r>
              <a:rPr lang="fa-IR" sz="1400" dirty="0"/>
              <a:t>زیادی از ورودی </a:t>
            </a:r>
            <a:r>
              <a:rPr lang="fa-IR" sz="1400" dirty="0" smtClean="0"/>
              <a:t>مجزا را  </a:t>
            </a:r>
            <a:r>
              <a:rPr lang="fa-IR" sz="1400" dirty="0"/>
              <a:t>برای ایجاد خروجی </a:t>
            </a:r>
            <a:r>
              <a:rPr lang="fa-IR" sz="1400" dirty="0" smtClean="0"/>
              <a:t>مربوطه پردازش می کنند .</a:t>
            </a:r>
            <a:endParaRPr lang="fa-IR" sz="1400" dirty="0"/>
          </a:p>
          <a:p>
            <a:pPr lvl="1" algn="r" rtl="1"/>
            <a:r>
              <a:rPr lang="fa-IR" sz="1400" dirty="0"/>
              <a:t>سیستم های </a:t>
            </a:r>
            <a:r>
              <a:rPr lang="fa-IR" sz="1400" dirty="0" smtClean="0"/>
              <a:t>سرگرمی</a:t>
            </a:r>
            <a:r>
              <a:rPr lang="en-GB" sz="1400" dirty="0"/>
              <a:t>Entertainment systems </a:t>
            </a:r>
            <a:endParaRPr lang="fa-IR" sz="1400" dirty="0"/>
          </a:p>
          <a:p>
            <a:pPr lvl="2" algn="r" rtl="1"/>
            <a:r>
              <a:rPr lang="fa-IR" sz="1400" dirty="0"/>
              <a:t>این سیستم ها </a:t>
            </a:r>
            <a:r>
              <a:rPr lang="fa-IR" sz="1400" dirty="0" smtClean="0"/>
              <a:t>در </a:t>
            </a:r>
            <a:r>
              <a:rPr lang="fa-IR" sz="1400" dirty="0"/>
              <a:t>درجه اول برای استفاده شخصی </a:t>
            </a:r>
            <a:r>
              <a:rPr lang="fa-IR" sz="1400" dirty="0" smtClean="0"/>
              <a:t>و با هدف  سرگرم کردن  </a:t>
            </a:r>
            <a:r>
              <a:rPr lang="fa-IR" sz="1400" dirty="0"/>
              <a:t>کاربر </a:t>
            </a:r>
            <a:r>
              <a:rPr lang="fa-IR" sz="1400" dirty="0" smtClean="0"/>
              <a:t>طراحی شده اند.</a:t>
            </a:r>
            <a:endParaRPr lang="fa-IR" sz="1400" dirty="0"/>
          </a:p>
          <a:p>
            <a:pPr lvl="1" algn="r" rtl="1"/>
            <a:r>
              <a:rPr lang="fa-IR" sz="1400" dirty="0"/>
              <a:t>سیستم های مدل سازی و شبیه </a:t>
            </a:r>
            <a:r>
              <a:rPr lang="fa-IR" sz="1400" dirty="0" smtClean="0"/>
              <a:t>سازی</a:t>
            </a:r>
            <a:r>
              <a:rPr lang="en-GB" sz="1400" dirty="0"/>
              <a:t>Systems for modelling and simulation </a:t>
            </a:r>
            <a:endParaRPr lang="fa-IR" sz="1400" dirty="0"/>
          </a:p>
          <a:p>
            <a:pPr lvl="1" algn="r" rtl="1"/>
            <a:r>
              <a:rPr lang="fa-IR" sz="1400" dirty="0"/>
              <a:t>این سیستم ها </a:t>
            </a:r>
            <a:r>
              <a:rPr lang="fa-IR" sz="1400" dirty="0" smtClean="0"/>
              <a:t>توسط </a:t>
            </a:r>
            <a:r>
              <a:rPr lang="fa-IR" sz="1400" dirty="0"/>
              <a:t>دانشمندان و مهندسان </a:t>
            </a:r>
            <a:r>
              <a:rPr lang="fa-IR" sz="1400" dirty="0" smtClean="0"/>
              <a:t>جهت مدل سازی فرآیندهای </a:t>
            </a:r>
            <a:r>
              <a:rPr lang="fa-IR" sz="1400" dirty="0"/>
              <a:t>فیزیکی </a:t>
            </a:r>
            <a:r>
              <a:rPr lang="fa-IR" sz="1400" dirty="0" smtClean="0"/>
              <a:t>ویا شبیه سازی شرایطی که شامل بسیاری از اشیاء تعاملی مجزا می باشند ، توسعه یافته اند</a:t>
            </a:r>
            <a:endParaRPr lang="en-US" sz="1400" dirty="0"/>
          </a:p>
        </p:txBody>
      </p:sp>
      <p:sp>
        <p:nvSpPr>
          <p:cNvPr id="4" name="Footer Placeholder 3"/>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18</a:t>
            </a:fld>
            <a:endParaRPr lang="en-US"/>
          </a:p>
        </p:txBody>
      </p:sp>
      <p:pic>
        <p:nvPicPr>
          <p:cNvPr id="6"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74257" y="500395"/>
            <a:ext cx="345743" cy="345743"/>
          </a:xfrm>
          <a:prstGeom prst="rect">
            <a:avLst/>
          </a:prstGeom>
        </p:spPr>
      </p:pic>
    </p:spTree>
    <p:extLst>
      <p:ext uri="{BB962C8B-B14F-4D97-AF65-F5344CB8AC3E}">
        <p14:creationId xmlns:p14="http://schemas.microsoft.com/office/powerpoint/2010/main" val="4232163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9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Application types</a:t>
            </a:r>
            <a:r>
              <a:rPr lang="fa-IR" dirty="0"/>
              <a:t/>
            </a:r>
            <a:br>
              <a:rPr lang="fa-IR" dirty="0"/>
            </a:br>
            <a:r>
              <a:rPr lang="fa-IR" dirty="0"/>
              <a:t>انواع برنامه های کاربردی</a:t>
            </a:r>
            <a:endParaRPr lang="en-US" dirty="0"/>
          </a:p>
        </p:txBody>
      </p:sp>
      <p:sp>
        <p:nvSpPr>
          <p:cNvPr id="3" name="Content Placeholder 2"/>
          <p:cNvSpPr>
            <a:spLocks noGrp="1"/>
          </p:cNvSpPr>
          <p:nvPr>
            <p:ph idx="1"/>
          </p:nvPr>
        </p:nvSpPr>
        <p:spPr/>
        <p:txBody>
          <a:bodyPr/>
          <a:lstStyle/>
          <a:p>
            <a:r>
              <a:rPr lang="en-GB" sz="1400" dirty="0" smtClean="0"/>
              <a:t>Data collection systems </a:t>
            </a:r>
            <a:r>
              <a:rPr lang="en-GB" sz="1400" i="1" dirty="0" smtClean="0"/>
              <a:t>	</a:t>
            </a:r>
          </a:p>
          <a:p>
            <a:pPr lvl="1"/>
            <a:r>
              <a:rPr lang="en-GB" sz="1400" dirty="0" smtClean="0"/>
              <a:t>These are systems that collect data from their environment using a set of sensors and send that data to other systems for processing. </a:t>
            </a:r>
          </a:p>
          <a:p>
            <a:r>
              <a:rPr lang="en-GB" sz="1400" dirty="0" smtClean="0"/>
              <a:t>Systems of systems </a:t>
            </a:r>
          </a:p>
          <a:p>
            <a:pPr lvl="1"/>
            <a:r>
              <a:rPr lang="en-GB" sz="1400" dirty="0" smtClean="0"/>
              <a:t>These are systems that are composed of a number of other software systems. </a:t>
            </a:r>
            <a:endParaRPr lang="fa-IR" sz="1400" dirty="0" smtClean="0"/>
          </a:p>
          <a:p>
            <a:pPr marL="457200" lvl="1" indent="0">
              <a:buNone/>
            </a:pPr>
            <a:endParaRPr lang="en-GB" sz="1600" dirty="0" smtClean="0"/>
          </a:p>
          <a:p>
            <a:pPr lvl="1" algn="r" rtl="1"/>
            <a:r>
              <a:rPr lang="fa-IR" sz="1600" dirty="0"/>
              <a:t>سیستم های جمع آوری داده </a:t>
            </a:r>
            <a:r>
              <a:rPr lang="fa-IR" sz="1600" dirty="0" smtClean="0"/>
              <a:t>ها</a:t>
            </a:r>
            <a:r>
              <a:rPr lang="en-GB" sz="1600" dirty="0"/>
              <a:t>Data collection systems </a:t>
            </a:r>
            <a:r>
              <a:rPr lang="en-GB" sz="1600" i="1" dirty="0"/>
              <a:t>	</a:t>
            </a:r>
            <a:endParaRPr lang="fa-IR" sz="1600" dirty="0"/>
          </a:p>
          <a:p>
            <a:pPr lvl="2" algn="r" rtl="1"/>
            <a:r>
              <a:rPr lang="fa-IR" sz="1600" dirty="0"/>
              <a:t>این سیستم </a:t>
            </a:r>
            <a:r>
              <a:rPr lang="fa-IR" sz="1600" dirty="0" smtClean="0"/>
              <a:t>کارشان جمع </a:t>
            </a:r>
            <a:r>
              <a:rPr lang="fa-IR" sz="1600" dirty="0"/>
              <a:t>آوری اطلاعات از محیط </a:t>
            </a:r>
            <a:r>
              <a:rPr lang="fa-IR" sz="1600" dirty="0" smtClean="0"/>
              <a:t>اطرافشان است که اینکار را با استفاده از مجموعه </a:t>
            </a:r>
            <a:r>
              <a:rPr lang="fa-IR" sz="1600" dirty="0"/>
              <a:t>ای از حسگرها </a:t>
            </a:r>
            <a:r>
              <a:rPr lang="fa-IR" sz="1600" dirty="0" smtClean="0"/>
              <a:t>انجام داده و اطلاعات مورد نظر را جهت پردازش به </a:t>
            </a:r>
            <a:r>
              <a:rPr lang="fa-IR" sz="1600" dirty="0"/>
              <a:t>سیستم های دیگر </a:t>
            </a:r>
            <a:r>
              <a:rPr lang="fa-IR" sz="1600" dirty="0" smtClean="0"/>
              <a:t>ارسال میکنند.</a:t>
            </a:r>
            <a:endParaRPr lang="fa-IR" sz="1600" dirty="0"/>
          </a:p>
          <a:p>
            <a:pPr lvl="1" algn="r" rtl="1"/>
            <a:r>
              <a:rPr lang="fa-IR" sz="1600" dirty="0" smtClean="0"/>
              <a:t>سیستمی از سیستم ها </a:t>
            </a:r>
            <a:r>
              <a:rPr lang="en-GB" sz="1600" dirty="0" smtClean="0"/>
              <a:t>Systems </a:t>
            </a:r>
            <a:r>
              <a:rPr lang="en-GB" sz="1600" dirty="0"/>
              <a:t>of systems </a:t>
            </a:r>
            <a:endParaRPr lang="fa-IR" sz="1600" dirty="0"/>
          </a:p>
          <a:p>
            <a:pPr lvl="2" algn="r" rtl="1"/>
            <a:r>
              <a:rPr lang="fa-IR" sz="1600" dirty="0"/>
              <a:t>این سیستم ها </a:t>
            </a:r>
            <a:r>
              <a:rPr lang="fa-IR" sz="1600" dirty="0" smtClean="0"/>
              <a:t>متشکل از  مجموعه ای از </a:t>
            </a:r>
            <a:r>
              <a:rPr lang="fa-IR" sz="1600" dirty="0"/>
              <a:t>سیستم های نرم افزاری دیگر </a:t>
            </a:r>
            <a:r>
              <a:rPr lang="fa-IR" sz="1600" dirty="0" smtClean="0"/>
              <a:t>می باشند..</a:t>
            </a:r>
            <a:endParaRPr lang="en-US" sz="1600" dirty="0"/>
          </a:p>
        </p:txBody>
      </p:sp>
      <p:sp>
        <p:nvSpPr>
          <p:cNvPr id="4" name="Footer Placeholder 3"/>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19</a:t>
            </a:fld>
            <a:endParaRPr lang="en-US"/>
          </a:p>
        </p:txBody>
      </p:sp>
      <p:pic>
        <p:nvPicPr>
          <p:cNvPr id="6"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95782" y="421920"/>
            <a:ext cx="424218" cy="424218"/>
          </a:xfrm>
          <a:prstGeom prst="rect">
            <a:avLst/>
          </a:prstGeom>
        </p:spPr>
      </p:pic>
    </p:spTree>
    <p:extLst>
      <p:ext uri="{BB962C8B-B14F-4D97-AF65-F5344CB8AC3E}">
        <p14:creationId xmlns:p14="http://schemas.microsoft.com/office/powerpoint/2010/main" val="26733321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7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p:txBody>
          <a:bodyPr/>
          <a:lstStyle/>
          <a:p>
            <a:r>
              <a:rPr lang="en-US" sz="1800" dirty="0" smtClean="0"/>
              <a:t>Professional software development</a:t>
            </a:r>
            <a:r>
              <a:rPr lang="fa-IR" sz="1800" dirty="0" smtClean="0"/>
              <a:t>توسعه نرم افزار حرفه ای   </a:t>
            </a:r>
            <a:endParaRPr lang="en-US" sz="1800" dirty="0" smtClean="0"/>
          </a:p>
          <a:p>
            <a:pPr lvl="1"/>
            <a:r>
              <a:rPr lang="en-US" sz="1800" dirty="0" smtClean="0"/>
              <a:t>What is meant by software engineering.</a:t>
            </a:r>
            <a:endParaRPr lang="fa-IR" sz="1800" dirty="0" smtClean="0"/>
          </a:p>
          <a:p>
            <a:pPr lvl="1" algn="r" rtl="1"/>
            <a:r>
              <a:rPr lang="fa-IR" sz="1800" dirty="0" smtClean="0"/>
              <a:t>هدف مهندسی نرم افزار چیست ؟</a:t>
            </a:r>
            <a:endParaRPr lang="en-US" sz="1800" dirty="0" smtClean="0"/>
          </a:p>
          <a:p>
            <a:r>
              <a:rPr lang="en-US" sz="1800" dirty="0" smtClean="0"/>
              <a:t>Software engineering ethics</a:t>
            </a:r>
            <a:r>
              <a:rPr lang="fa-IR" sz="1800" dirty="0" smtClean="0"/>
              <a:t> اصول مهندسی نرم افزار             </a:t>
            </a:r>
            <a:endParaRPr lang="en-US" sz="1800" dirty="0" smtClean="0"/>
          </a:p>
          <a:p>
            <a:pPr lvl="1"/>
            <a:r>
              <a:rPr lang="en-US" sz="1800" dirty="0" smtClean="0"/>
              <a:t>A brief introduction to ethical issues that affect software engineering.</a:t>
            </a:r>
            <a:endParaRPr lang="fa-IR" sz="1800" dirty="0" smtClean="0"/>
          </a:p>
          <a:p>
            <a:pPr lvl="1" algn="r" rtl="1"/>
            <a:r>
              <a:rPr lang="fa-IR" sz="1800" dirty="0" smtClean="0"/>
              <a:t>یک مقدمه کوتاه در مورد مسائل اصولی که بر مهندسی نرم افزار تاثیر دارند</a:t>
            </a:r>
            <a:endParaRPr lang="en-US" sz="1800" dirty="0" smtClean="0"/>
          </a:p>
          <a:p>
            <a:r>
              <a:rPr lang="en-US" sz="1800" dirty="0" smtClean="0"/>
              <a:t>Case studies</a:t>
            </a:r>
            <a:r>
              <a:rPr lang="fa-IR" sz="1800" dirty="0" smtClean="0"/>
              <a:t>  مطالعات موردی                                               </a:t>
            </a:r>
            <a:endParaRPr lang="en-US" sz="1800" dirty="0" smtClean="0"/>
          </a:p>
          <a:p>
            <a:pPr lvl="1"/>
            <a:r>
              <a:rPr lang="en-US" sz="1800" dirty="0" smtClean="0"/>
              <a:t>An introduction to three examples that are used in later chapters in the book.</a:t>
            </a:r>
            <a:r>
              <a:rPr lang="fa-IR" sz="1800" dirty="0" smtClean="0"/>
              <a:t> </a:t>
            </a:r>
          </a:p>
          <a:p>
            <a:pPr lvl="1" algn="r" rtl="1"/>
            <a:r>
              <a:rPr lang="fa-IR" sz="1800" dirty="0" smtClean="0"/>
              <a:t>مقدمه ای بر سه مثال که در فصل های بعدی این کتاب استفاده شده اند</a:t>
            </a:r>
            <a:endParaRPr lang="en-US" sz="1800" dirty="0"/>
          </a:p>
        </p:txBody>
      </p:sp>
      <p:sp>
        <p:nvSpPr>
          <p:cNvPr id="7" name="Footer Placeholder 6"/>
          <p:cNvSpPr>
            <a:spLocks noGrp="1"/>
          </p:cNvSpPr>
          <p:nvPr>
            <p:ph type="ftr" sz="quarter" idx="10"/>
          </p:nvPr>
        </p:nvSpPr>
        <p:spPr/>
        <p:txBody>
          <a:bodyPr/>
          <a:lstStyle/>
          <a:p>
            <a:r>
              <a:rPr lang="en-US" smtClean="0"/>
              <a:t>Chapter 1 Introduction</a:t>
            </a:r>
            <a:endParaRPr lang="en-US" dirty="0"/>
          </a:p>
        </p:txBody>
      </p:sp>
      <p:sp>
        <p:nvSpPr>
          <p:cNvPr id="8" name="Date Placeholder 7"/>
          <p:cNvSpPr>
            <a:spLocks noGrp="1"/>
          </p:cNvSpPr>
          <p:nvPr>
            <p:ph type="dt" sz="half" idx="11"/>
          </p:nvPr>
        </p:nvSpPr>
        <p:spPr/>
        <p:txBody>
          <a:bodyPr/>
          <a:lstStyle/>
          <a:p>
            <a:r>
              <a:rPr lang="en-GB" smtClean="0"/>
              <a:t>30/10/2014</a:t>
            </a:r>
            <a:endParaRPr lang="en-US"/>
          </a:p>
        </p:txBody>
      </p:sp>
      <p:sp>
        <p:nvSpPr>
          <p:cNvPr id="9" name="Slide Number Placeholder 8"/>
          <p:cNvSpPr>
            <a:spLocks noGrp="1"/>
          </p:cNvSpPr>
          <p:nvPr>
            <p:ph type="sldNum" sz="quarter" idx="12"/>
          </p:nvPr>
        </p:nvSpPr>
        <p:spPr/>
        <p:txBody>
          <a:bodyPr/>
          <a:lstStyle/>
          <a:p>
            <a:fld id="{1D5CD492-2BC6-F348-9965-EC1D86DF57A8}" type="slidenum">
              <a:rPr lang="en-US" smtClean="0"/>
              <a:t>2</a:t>
            </a:fld>
            <a:endParaRPr lang="en-US"/>
          </a:p>
        </p:txBody>
      </p:sp>
      <p:pic>
        <p:nvPicPr>
          <p:cNvPr id="4"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35762" y="431468"/>
            <a:ext cx="414670" cy="414670"/>
          </a:xfrm>
          <a:prstGeom prst="rect">
            <a:avLst/>
          </a:prstGeom>
        </p:spPr>
      </p:pic>
    </p:spTree>
    <p:extLst>
      <p:ext uri="{BB962C8B-B14F-4D97-AF65-F5344CB8AC3E}">
        <p14:creationId xmlns:p14="http://schemas.microsoft.com/office/powerpoint/2010/main" val="3074799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9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Software engineering fundamentals</a:t>
            </a:r>
            <a:r>
              <a:rPr lang="fa-IR" dirty="0" smtClean="0"/>
              <a:t/>
            </a:r>
            <a:br>
              <a:rPr lang="fa-IR" dirty="0" smtClean="0"/>
            </a:br>
            <a:r>
              <a:rPr lang="fa-IR" dirty="0" smtClean="0"/>
              <a:t>اصول مهندسی نرم افزار </a:t>
            </a:r>
            <a:endParaRPr lang="en-US" dirty="0"/>
          </a:p>
        </p:txBody>
      </p:sp>
      <p:sp>
        <p:nvSpPr>
          <p:cNvPr id="3" name="Content Placeholder 2"/>
          <p:cNvSpPr>
            <a:spLocks noGrp="1"/>
          </p:cNvSpPr>
          <p:nvPr>
            <p:ph idx="1"/>
          </p:nvPr>
        </p:nvSpPr>
        <p:spPr/>
        <p:txBody>
          <a:bodyPr/>
          <a:lstStyle/>
          <a:p>
            <a:r>
              <a:rPr lang="en-US" sz="1400" dirty="0" smtClean="0"/>
              <a:t>Some fundamental principles apply to all types of software system, irrespective of the development techniques used:</a:t>
            </a:r>
          </a:p>
          <a:p>
            <a:pPr lvl="1"/>
            <a:r>
              <a:rPr lang="en-GB" sz="1400" dirty="0" smtClean="0"/>
              <a:t>Systems should be developed using a managed and understood development process. Of course, different processes are used for different types of software.</a:t>
            </a:r>
          </a:p>
          <a:p>
            <a:pPr lvl="1"/>
            <a:r>
              <a:rPr lang="en-GB" sz="1400" dirty="0" smtClean="0"/>
              <a:t>Dependability and performance are important for all types of system. </a:t>
            </a:r>
          </a:p>
          <a:p>
            <a:pPr lvl="1"/>
            <a:r>
              <a:rPr lang="en-GB" sz="1400" dirty="0" smtClean="0"/>
              <a:t>Understanding and managing the software specification and requirements (what the software should do) are important. </a:t>
            </a:r>
          </a:p>
          <a:p>
            <a:pPr lvl="1"/>
            <a:r>
              <a:rPr lang="en-GB" sz="1400" dirty="0" smtClean="0"/>
              <a:t>Where appropriate, you should reuse software that has already been developed rather than write new software.</a:t>
            </a:r>
          </a:p>
          <a:p>
            <a:pPr lvl="1" algn="r" rtl="1"/>
            <a:endParaRPr lang="fa-IR" sz="1400" dirty="0"/>
          </a:p>
          <a:p>
            <a:pPr algn="r" rtl="1"/>
            <a:r>
              <a:rPr lang="fa-IR" sz="1400" dirty="0"/>
              <a:t>صرفنظر از اینکه چه تکنیک هایی برای تولید نرم افزار بکار می رود ، برخی از اصول اساسی به تمام انواع سیستم های نرم افزاری اعمال می شوند:</a:t>
            </a:r>
          </a:p>
          <a:p>
            <a:pPr lvl="1" algn="r" rtl="1"/>
            <a:r>
              <a:rPr lang="fa-IR" sz="1400" dirty="0"/>
              <a:t>سیستم باید با استفاده از یک فرایند توسعه مدیریت شده و قابل درک تولید شود . البته، فرآیندهای مختلف برای انواع مختلف نرم افزارها استفاده می شود.</a:t>
            </a:r>
          </a:p>
          <a:p>
            <a:pPr lvl="1" algn="r" rtl="1"/>
            <a:r>
              <a:rPr lang="fa-IR" sz="1400" dirty="0"/>
              <a:t>قابلیت اعتماد و عملکرد برای تمام انواع سیستم ها مهم است.</a:t>
            </a:r>
          </a:p>
          <a:p>
            <a:pPr lvl="1" algn="r" rtl="1"/>
            <a:r>
              <a:rPr lang="fa-IR" sz="1400" dirty="0"/>
              <a:t>درک و مدیریت مشخصات نرم افزاری و الزامات (نرم افزار چه باید انجام دهد) مهم هستند.</a:t>
            </a:r>
          </a:p>
          <a:p>
            <a:pPr lvl="1" algn="r" rtl="1"/>
            <a:r>
              <a:rPr lang="fa-IR" sz="1400" dirty="0"/>
              <a:t>در شرایط مناسب ، شما باید به جای نوشتن یک نرم افزار جدید  از نرم افزارهایی که قبلا تولید شده اند استفاده مجدد کنید .</a:t>
            </a:r>
            <a:endParaRPr lang="en-US" sz="1400" dirty="0"/>
          </a:p>
          <a:p>
            <a:pPr lvl="1" algn="r" rtl="1"/>
            <a:endParaRPr lang="fa-IR" sz="1400" dirty="0"/>
          </a:p>
        </p:txBody>
      </p:sp>
      <p:sp>
        <p:nvSpPr>
          <p:cNvPr id="4" name="Footer Placeholder 3"/>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20</a:t>
            </a:fld>
            <a:endParaRPr lang="en-US"/>
          </a:p>
        </p:txBody>
      </p:sp>
      <p:pic>
        <p:nvPicPr>
          <p:cNvPr id="6"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46961" y="473099"/>
            <a:ext cx="373039" cy="373039"/>
          </a:xfrm>
          <a:prstGeom prst="rect">
            <a:avLst/>
          </a:prstGeom>
        </p:spPr>
      </p:pic>
    </p:spTree>
    <p:extLst>
      <p:ext uri="{BB962C8B-B14F-4D97-AF65-F5344CB8AC3E}">
        <p14:creationId xmlns:p14="http://schemas.microsoft.com/office/powerpoint/2010/main" val="28970471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7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Software engineering and the web</a:t>
            </a:r>
            <a:r>
              <a:rPr lang="fa-IR" dirty="0" smtClean="0"/>
              <a:t/>
            </a:r>
            <a:br>
              <a:rPr lang="fa-IR" dirty="0" smtClean="0"/>
            </a:br>
            <a:r>
              <a:rPr lang="fa-IR" dirty="0" smtClean="0"/>
              <a:t>مهندسی نرم افزار و وب</a:t>
            </a:r>
            <a:endParaRPr lang="en-US" dirty="0"/>
          </a:p>
        </p:txBody>
      </p:sp>
      <p:sp>
        <p:nvSpPr>
          <p:cNvPr id="3" name="Content Placeholder 2"/>
          <p:cNvSpPr>
            <a:spLocks noGrp="1"/>
          </p:cNvSpPr>
          <p:nvPr>
            <p:ph idx="1"/>
          </p:nvPr>
        </p:nvSpPr>
        <p:spPr/>
        <p:txBody>
          <a:bodyPr/>
          <a:lstStyle/>
          <a:p>
            <a:r>
              <a:rPr lang="en-US" sz="1400" dirty="0" smtClean="0"/>
              <a:t>The Web is now a platform for running application and organizations are increasingly developing web-based systems rather than local systems.</a:t>
            </a:r>
          </a:p>
          <a:p>
            <a:r>
              <a:rPr lang="en-US" sz="1400" dirty="0" smtClean="0"/>
              <a:t>Web services (discussed in Chapter 19) allow application functionality to be accessed over the web.</a:t>
            </a:r>
          </a:p>
          <a:p>
            <a:r>
              <a:rPr lang="en-US" sz="1400" dirty="0" smtClean="0"/>
              <a:t>Cloud computing is an approach to the provision of computer services where applications run remotely on the ‘cloud’. </a:t>
            </a:r>
          </a:p>
          <a:p>
            <a:pPr lvl="1" algn="l"/>
            <a:r>
              <a:rPr lang="en-US" sz="1400" dirty="0" smtClean="0"/>
              <a:t>Users do not buy software buy pay according to use.</a:t>
            </a:r>
            <a:endParaRPr lang="fa-IR" sz="1400" dirty="0" smtClean="0"/>
          </a:p>
          <a:p>
            <a:pPr marL="457200" lvl="1" indent="0" algn="l">
              <a:buNone/>
            </a:pPr>
            <a:endParaRPr lang="en-US" sz="1400" dirty="0" smtClean="0"/>
          </a:p>
          <a:p>
            <a:pPr lvl="1" algn="r" rtl="1"/>
            <a:r>
              <a:rPr lang="fa-IR" sz="1600" dirty="0"/>
              <a:t>وب در حال حاضر یک پلت فرم برای برنامه در حال </a:t>
            </a:r>
            <a:r>
              <a:rPr lang="fa-IR" sz="1600" dirty="0" smtClean="0"/>
              <a:t>اجرا بوده  </a:t>
            </a:r>
            <a:r>
              <a:rPr lang="fa-IR" sz="1600" dirty="0"/>
              <a:t>و </a:t>
            </a:r>
            <a:r>
              <a:rPr lang="fa-IR" sz="1600" dirty="0" smtClean="0"/>
              <a:t>سازمانها </a:t>
            </a:r>
            <a:r>
              <a:rPr lang="fa-IR" sz="1600" dirty="0"/>
              <a:t>به طور فزاینده ای در حال توسعه سیستم های مبتنی بر وب به جای سیستم های </a:t>
            </a:r>
            <a:r>
              <a:rPr lang="fa-IR" sz="1600" dirty="0" smtClean="0"/>
              <a:t>محلی می باشند .</a:t>
            </a:r>
            <a:endParaRPr lang="fa-IR" sz="1600" dirty="0"/>
          </a:p>
          <a:p>
            <a:pPr lvl="1" algn="r" rtl="1"/>
            <a:r>
              <a:rPr lang="fa-IR" sz="1600" dirty="0" smtClean="0"/>
              <a:t>سرویس </a:t>
            </a:r>
            <a:r>
              <a:rPr lang="fa-IR" sz="1600" dirty="0"/>
              <a:t>های </a:t>
            </a:r>
            <a:r>
              <a:rPr lang="fa-IR" sz="1600" dirty="0" smtClean="0"/>
              <a:t>وب به کاربران اجازه می دهد که از طریق شبکه به  قابلیت </a:t>
            </a:r>
            <a:r>
              <a:rPr lang="fa-IR" sz="1600" dirty="0"/>
              <a:t>های نرم </a:t>
            </a:r>
            <a:r>
              <a:rPr lang="fa-IR" sz="1600" dirty="0" smtClean="0"/>
              <a:t>افزار دسترسی داشته باشند.</a:t>
            </a:r>
            <a:endParaRPr lang="fa-IR" sz="1600" dirty="0"/>
          </a:p>
          <a:p>
            <a:pPr lvl="1" algn="r" rtl="1"/>
            <a:r>
              <a:rPr lang="fa-IR" sz="1600" dirty="0" smtClean="0"/>
              <a:t>رایانش ابری یک </a:t>
            </a:r>
            <a:r>
              <a:rPr lang="fa-IR" sz="1600" dirty="0"/>
              <a:t>رویکرد </a:t>
            </a:r>
            <a:r>
              <a:rPr lang="fa-IR" sz="1600" dirty="0" smtClean="0"/>
              <a:t>برای </a:t>
            </a:r>
            <a:r>
              <a:rPr lang="fa-IR" sz="1600" dirty="0"/>
              <a:t>ارائه </a:t>
            </a:r>
            <a:r>
              <a:rPr lang="fa-IR" sz="1600" dirty="0" smtClean="0"/>
              <a:t>سرویس های رایانه ای است که طی آن برنامه </a:t>
            </a:r>
            <a:r>
              <a:rPr lang="fa-IR" sz="1600" dirty="0"/>
              <a:t>های کاربردی </a:t>
            </a:r>
            <a:r>
              <a:rPr lang="fa-IR" sz="1600" dirty="0" smtClean="0"/>
              <a:t>از </a:t>
            </a:r>
            <a:r>
              <a:rPr lang="fa-IR" sz="1600" dirty="0"/>
              <a:t>راه دور بر روی "ابر" </a:t>
            </a:r>
            <a:r>
              <a:rPr lang="fa-IR" sz="1600" dirty="0" smtClean="0"/>
              <a:t>اجرا می شوند. طی این رویکرد، کاربران برای استفاده از یک نرم افزار دیگر نیازی نیست آنرا بخرند.</a:t>
            </a:r>
            <a:endParaRPr lang="en-US" sz="1600" dirty="0" smtClean="0"/>
          </a:p>
        </p:txBody>
      </p:sp>
      <p:sp>
        <p:nvSpPr>
          <p:cNvPr id="4" name="Footer Placeholder 3"/>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21</a:t>
            </a:fld>
            <a:endParaRPr lang="en-US"/>
          </a:p>
        </p:txBody>
      </p:sp>
      <p:pic>
        <p:nvPicPr>
          <p:cNvPr id="6"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23078" y="449216"/>
            <a:ext cx="396922" cy="396922"/>
          </a:xfrm>
          <a:prstGeom prst="rect">
            <a:avLst/>
          </a:prstGeom>
        </p:spPr>
      </p:pic>
    </p:spTree>
    <p:extLst>
      <p:ext uri="{BB962C8B-B14F-4D97-AF65-F5344CB8AC3E}">
        <p14:creationId xmlns:p14="http://schemas.microsoft.com/office/powerpoint/2010/main" val="8226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8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Web software engineering</a:t>
            </a:r>
            <a:r>
              <a:rPr lang="fa-IR" dirty="0" smtClean="0"/>
              <a:t/>
            </a:r>
            <a:br>
              <a:rPr lang="fa-IR" dirty="0" smtClean="0"/>
            </a:br>
            <a:r>
              <a:rPr lang="fa-IR" dirty="0" smtClean="0"/>
              <a:t>مهندسی نرم افزار وب</a:t>
            </a:r>
            <a:endParaRPr lang="en-US" dirty="0"/>
          </a:p>
        </p:txBody>
      </p:sp>
      <p:sp>
        <p:nvSpPr>
          <p:cNvPr id="3" name="Content Placeholder 2"/>
          <p:cNvSpPr>
            <a:spLocks noGrp="1"/>
          </p:cNvSpPr>
          <p:nvPr>
            <p:ph idx="1"/>
          </p:nvPr>
        </p:nvSpPr>
        <p:spPr>
          <a:xfrm>
            <a:off x="256721" y="1559670"/>
            <a:ext cx="8660959" cy="4525963"/>
          </a:xfrm>
        </p:spPr>
        <p:txBody>
          <a:bodyPr/>
          <a:lstStyle/>
          <a:p>
            <a:r>
              <a:rPr lang="en-GB" sz="1200" dirty="0" smtClean="0"/>
              <a:t>Software reuse is the dominant approach for constructing web-based systems. 	</a:t>
            </a:r>
          </a:p>
          <a:p>
            <a:pPr lvl="1"/>
            <a:r>
              <a:rPr lang="en-GB" sz="1200" dirty="0" smtClean="0"/>
              <a:t>When building these systems, you think about how you can assemble them from pre-existing software components and systems.</a:t>
            </a:r>
          </a:p>
          <a:p>
            <a:r>
              <a:rPr lang="en-GB" sz="1200" dirty="0" smtClean="0"/>
              <a:t>Web-based systems should be developed and delivered incrementally.</a:t>
            </a:r>
          </a:p>
          <a:p>
            <a:pPr lvl="1"/>
            <a:r>
              <a:rPr lang="en-GB" sz="1200" dirty="0" smtClean="0"/>
              <a:t>It is now generally recognized that it is impractical to specify all the requirements for such systems in advance. </a:t>
            </a:r>
          </a:p>
          <a:p>
            <a:r>
              <a:rPr lang="en-GB" sz="1200" dirty="0" smtClean="0"/>
              <a:t>User interfaces are constrained by the capabilities of web browsers. </a:t>
            </a:r>
          </a:p>
          <a:p>
            <a:pPr lvl="1"/>
            <a:r>
              <a:rPr lang="en-GB" sz="1200" dirty="0" smtClean="0"/>
              <a:t>Technologies such as AJAX allow rich interfaces to be created within a web browser but are still difficult to use. Web forms with local scripting are more commonly used. </a:t>
            </a:r>
          </a:p>
          <a:p>
            <a:pPr algn="r" rtl="1"/>
            <a:r>
              <a:rPr lang="fa-IR" sz="1200" dirty="0" smtClean="0"/>
              <a:t>استفاده مجدد نرم افزار روش غالبی برای ساخت سیستم های مبتنی بر وب است.</a:t>
            </a:r>
          </a:p>
          <a:p>
            <a:pPr lvl="1" algn="r" rtl="1"/>
            <a:r>
              <a:rPr lang="fa-IR" sz="1200" dirty="0" smtClean="0"/>
              <a:t>هنگام ساخت این سیستم ها، شما در مورد اینکه چگونه می توانید آنها را از اجزای نرم افزاری که از قبل موجود است گرد آوری کنید فکر میکنید</a:t>
            </a:r>
          </a:p>
          <a:p>
            <a:pPr algn="r" rtl="1"/>
            <a:r>
              <a:rPr lang="fa-IR" sz="1200" dirty="0" smtClean="0"/>
              <a:t>سیستم </a:t>
            </a:r>
            <a:r>
              <a:rPr lang="fa-IR" sz="1200" dirty="0"/>
              <a:t>های مبتنی بر وب باید </a:t>
            </a:r>
            <a:r>
              <a:rPr lang="fa-IR" sz="1200" dirty="0" smtClean="0"/>
              <a:t>به روش افزایشی توسعه یافته  و تحویل داده شوند </a:t>
            </a:r>
          </a:p>
          <a:p>
            <a:pPr lvl="1" algn="r" rtl="1"/>
            <a:r>
              <a:rPr lang="fa-IR" sz="1200" dirty="0"/>
              <a:t>در حال حاضر به طور کلی مشخص شده است که امری غیر ممکن است که تمام الزامات چنین سیستمی از قبل قابل پیش بینی باشد.</a:t>
            </a:r>
          </a:p>
          <a:p>
            <a:pPr algn="r" rtl="1"/>
            <a:r>
              <a:rPr lang="fa-IR" sz="1200" dirty="0" smtClean="0"/>
              <a:t>رابط کاربری </a:t>
            </a:r>
            <a:r>
              <a:rPr lang="fa-IR" sz="1200" dirty="0"/>
              <a:t>توسط قابلیت های مرورگر وب محدود شده است.</a:t>
            </a:r>
          </a:p>
          <a:p>
            <a:pPr lvl="1" algn="r" rtl="1"/>
            <a:r>
              <a:rPr lang="fa-IR" sz="1200" dirty="0"/>
              <a:t>فن آوری های مانند </a:t>
            </a:r>
            <a:r>
              <a:rPr lang="en-US" sz="1200" dirty="0"/>
              <a:t>AJAX </a:t>
            </a:r>
            <a:r>
              <a:rPr lang="fa-IR" sz="1200" dirty="0"/>
              <a:t>اجازه می دهد رابط کاربری غنی درون یک مرورگر وب ایجاد شود اما هنوز استفاده از آن دشوار است. معمولا  از فرم های وب با برنامه نویسی محلی استفاده می شود.</a:t>
            </a:r>
            <a:endParaRPr lang="en-US" sz="1200" dirty="0"/>
          </a:p>
        </p:txBody>
      </p:sp>
      <p:sp>
        <p:nvSpPr>
          <p:cNvPr id="4" name="Footer Placeholder 3"/>
          <p:cNvSpPr>
            <a:spLocks noGrp="1"/>
          </p:cNvSpPr>
          <p:nvPr>
            <p:ph type="ftr" sz="quarter" idx="11"/>
          </p:nvPr>
        </p:nvSpPr>
        <p:spPr/>
        <p:txBody>
          <a:bodyPr/>
          <a:lstStyle/>
          <a:p>
            <a:pPr>
              <a:defRPr/>
            </a:pPr>
            <a:r>
              <a:rPr lang="en-US" dirty="0" smtClean="0"/>
              <a:t>Chapter 1  Introduction</a:t>
            </a:r>
            <a:endParaRPr lang="en-US" dirty="0"/>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22</a:t>
            </a:fld>
            <a:endParaRPr lang="en-US" dirty="0"/>
          </a:p>
        </p:txBody>
      </p:sp>
      <p:pic>
        <p:nvPicPr>
          <p:cNvPr id="6"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33313" y="459451"/>
            <a:ext cx="386687" cy="386687"/>
          </a:xfrm>
          <a:prstGeom prst="rect">
            <a:avLst/>
          </a:prstGeom>
        </p:spPr>
      </p:pic>
    </p:spTree>
    <p:extLst>
      <p:ext uri="{BB962C8B-B14F-4D97-AF65-F5344CB8AC3E}">
        <p14:creationId xmlns:p14="http://schemas.microsoft.com/office/powerpoint/2010/main" val="18347524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15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Web-based software engineering</a:t>
            </a:r>
            <a:r>
              <a:rPr lang="fa-IR" dirty="0" smtClean="0"/>
              <a:t/>
            </a:r>
            <a:br>
              <a:rPr lang="fa-IR" dirty="0" smtClean="0"/>
            </a:br>
            <a:r>
              <a:rPr lang="fa-IR" dirty="0" smtClean="0"/>
              <a:t>مهندسی نرم افزار تحت وب</a:t>
            </a:r>
            <a:endParaRPr lang="en-US" dirty="0"/>
          </a:p>
        </p:txBody>
      </p:sp>
      <p:sp>
        <p:nvSpPr>
          <p:cNvPr id="3" name="Content Placeholder 2"/>
          <p:cNvSpPr>
            <a:spLocks noGrp="1"/>
          </p:cNvSpPr>
          <p:nvPr>
            <p:ph idx="1"/>
          </p:nvPr>
        </p:nvSpPr>
        <p:spPr/>
        <p:txBody>
          <a:bodyPr/>
          <a:lstStyle/>
          <a:p>
            <a:r>
              <a:rPr lang="en-US" sz="1400" dirty="0" smtClean="0"/>
              <a:t>Web-based systems are complex distributed systems but the fundamental principles of software engineering discussed previously are as applicable to them as they are to any other types of system.</a:t>
            </a:r>
          </a:p>
          <a:p>
            <a:r>
              <a:rPr lang="en-GB" sz="1400" dirty="0" smtClean="0"/>
              <a:t>The fundamental ideas of software engineering, discussed in the previous section, apply to web-based software in the same way that they apply to other types of software system. </a:t>
            </a:r>
            <a:endParaRPr lang="fa-IR" sz="1400" dirty="0" smtClean="0"/>
          </a:p>
          <a:p>
            <a:pPr marL="0" indent="0">
              <a:buNone/>
            </a:pPr>
            <a:endParaRPr lang="en-GB" sz="1400" dirty="0" smtClean="0"/>
          </a:p>
          <a:p>
            <a:pPr algn="r" rtl="1"/>
            <a:r>
              <a:rPr lang="fa-IR" sz="1600" dirty="0"/>
              <a:t>سیستم های مبتنی بر وب سیستم های </a:t>
            </a:r>
            <a:r>
              <a:rPr lang="fa-IR" sz="1600" dirty="0" smtClean="0"/>
              <a:t>توزیع شده پیچیده ای </a:t>
            </a:r>
            <a:r>
              <a:rPr lang="fa-IR" sz="1600" dirty="0"/>
              <a:t>هستند، اما اصول اساسی مهندسی نرم </a:t>
            </a:r>
            <a:r>
              <a:rPr lang="fa-IR" sz="1600" dirty="0" smtClean="0"/>
              <a:t>افزاری که قبلا در مورد آنها بحث شد ، همانطور که بر روی سایر سیستمها قابل اعمال هستند بر روی سیستم های تحت وب نز قابل اعمال می باشند.</a:t>
            </a:r>
            <a:endParaRPr lang="fa-IR" sz="1600" dirty="0"/>
          </a:p>
          <a:p>
            <a:pPr algn="r" rtl="1"/>
            <a:r>
              <a:rPr lang="fa-IR" sz="1600" dirty="0"/>
              <a:t>ایده های اساسی مهندسی نرم </a:t>
            </a:r>
            <a:r>
              <a:rPr lang="fa-IR" sz="1600" dirty="0" smtClean="0"/>
              <a:t>افزار که در </a:t>
            </a:r>
            <a:r>
              <a:rPr lang="fa-IR" sz="1600" dirty="0"/>
              <a:t>بخش </a:t>
            </a:r>
            <a:r>
              <a:rPr lang="fa-IR" sz="1600" dirty="0" smtClean="0"/>
              <a:t>قبلی </a:t>
            </a:r>
            <a:r>
              <a:rPr lang="fa-IR" sz="1600" dirty="0"/>
              <a:t>مورد بحث قرار </a:t>
            </a:r>
            <a:r>
              <a:rPr lang="fa-IR" sz="1600" dirty="0" smtClean="0"/>
              <a:t>گرفت به همان روشی که بر روی سایر انواع سیستمهای نرم افزاری اعمال می شوند ، بر روی  </a:t>
            </a:r>
            <a:r>
              <a:rPr lang="fa-IR" sz="1600" dirty="0"/>
              <a:t>نرم </a:t>
            </a:r>
            <a:r>
              <a:rPr lang="fa-IR" sz="1600" dirty="0" smtClean="0"/>
              <a:t>افزارهای </a:t>
            </a:r>
            <a:r>
              <a:rPr lang="fa-IR" sz="1600" dirty="0"/>
              <a:t>مبتنی بر </a:t>
            </a:r>
            <a:r>
              <a:rPr lang="fa-IR" sz="1600" dirty="0" smtClean="0"/>
              <a:t>وب نیز </a:t>
            </a:r>
            <a:r>
              <a:rPr lang="fa-IR" sz="1600" dirty="0"/>
              <a:t>اعمال می </a:t>
            </a:r>
            <a:r>
              <a:rPr lang="fa-IR" sz="1600" dirty="0" smtClean="0"/>
              <a:t>شوند</a:t>
            </a:r>
            <a:endParaRPr lang="en-US" sz="1600" dirty="0"/>
          </a:p>
        </p:txBody>
      </p:sp>
      <p:sp>
        <p:nvSpPr>
          <p:cNvPr id="4" name="Footer Placeholder 3"/>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23</a:t>
            </a:fld>
            <a:endParaRPr lang="en-US"/>
          </a:p>
        </p:txBody>
      </p:sp>
      <p:pic>
        <p:nvPicPr>
          <p:cNvPr id="6"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19666" y="445804"/>
            <a:ext cx="400334" cy="400334"/>
          </a:xfrm>
          <a:prstGeom prst="rect">
            <a:avLst/>
          </a:prstGeom>
        </p:spPr>
      </p:pic>
    </p:spTree>
    <p:extLst>
      <p:ext uri="{BB962C8B-B14F-4D97-AF65-F5344CB8AC3E}">
        <p14:creationId xmlns:p14="http://schemas.microsoft.com/office/powerpoint/2010/main" val="1177176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7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points</a:t>
            </a:r>
            <a:r>
              <a:rPr lang="fa-IR" dirty="0" smtClean="0"/>
              <a:t/>
            </a:r>
            <a:br>
              <a:rPr lang="fa-IR" dirty="0" smtClean="0"/>
            </a:br>
            <a:r>
              <a:rPr lang="fa-IR" dirty="0" smtClean="0"/>
              <a:t>نکات کلیدی</a:t>
            </a:r>
            <a:endParaRPr lang="en-US" dirty="0"/>
          </a:p>
        </p:txBody>
      </p:sp>
      <p:sp>
        <p:nvSpPr>
          <p:cNvPr id="3" name="Content Placeholder 2"/>
          <p:cNvSpPr>
            <a:spLocks noGrp="1"/>
          </p:cNvSpPr>
          <p:nvPr>
            <p:ph idx="1"/>
          </p:nvPr>
        </p:nvSpPr>
        <p:spPr/>
        <p:txBody>
          <a:bodyPr/>
          <a:lstStyle/>
          <a:p>
            <a:r>
              <a:rPr lang="en-GB" sz="1400" dirty="0" smtClean="0"/>
              <a:t>Software engineering is an engineering discipline that is concerned with all aspects of software production.</a:t>
            </a:r>
            <a:r>
              <a:rPr lang="en-US" sz="1400" dirty="0"/>
              <a:t> Key points</a:t>
            </a:r>
            <a:endParaRPr lang="en-GB" sz="1400" dirty="0" smtClean="0"/>
          </a:p>
          <a:p>
            <a:r>
              <a:rPr lang="en-GB" sz="1400" dirty="0" smtClean="0"/>
              <a:t>Essential software product attributes are maintainability, dependability and security, efficiency and acceptability.</a:t>
            </a:r>
          </a:p>
          <a:p>
            <a:r>
              <a:rPr lang="en-GB" sz="1400" dirty="0" smtClean="0"/>
              <a:t>The high-level activities of specification, development, validation and evolution are part of all software processes.</a:t>
            </a:r>
          </a:p>
          <a:p>
            <a:r>
              <a:rPr lang="en-GB" sz="1400" dirty="0" smtClean="0"/>
              <a:t>The fundamental notions of software engineering are universally applicable to all types of system development.  </a:t>
            </a:r>
          </a:p>
          <a:p>
            <a:pPr algn="r" rtl="1"/>
            <a:r>
              <a:rPr lang="fa-IR" sz="1600" dirty="0"/>
              <a:t>مهندسی نرم افزار یک رشته مهندسی است که با تمام جنبه های تولید نرم افزار </a:t>
            </a:r>
            <a:r>
              <a:rPr lang="fa-IR" sz="1600" dirty="0" smtClean="0"/>
              <a:t>در ارتباط </a:t>
            </a:r>
            <a:r>
              <a:rPr lang="fa-IR" sz="1600" dirty="0"/>
              <a:t>است.</a:t>
            </a:r>
          </a:p>
          <a:p>
            <a:pPr algn="r" rtl="1"/>
            <a:r>
              <a:rPr lang="fa-IR" sz="1600" dirty="0"/>
              <a:t>ویژگی های </a:t>
            </a:r>
            <a:r>
              <a:rPr lang="fa-IR" sz="1600" dirty="0" smtClean="0"/>
              <a:t>ضروری محصولات </a:t>
            </a:r>
            <a:r>
              <a:rPr lang="fa-IR" sz="1600" dirty="0"/>
              <a:t>نرم </a:t>
            </a:r>
            <a:r>
              <a:rPr lang="fa-IR" sz="1600" dirty="0" smtClean="0"/>
              <a:t>افزاری عبارتند از : نگهداری</a:t>
            </a:r>
            <a:r>
              <a:rPr lang="fa-IR" sz="1600" dirty="0"/>
              <a:t>، قابلیت اعتماد و امنیت، کارایی و مقبولیت.</a:t>
            </a:r>
          </a:p>
          <a:p>
            <a:pPr algn="r" rtl="1"/>
            <a:r>
              <a:rPr lang="fa-IR" sz="1600" dirty="0" smtClean="0"/>
              <a:t>فعالیت های سطح بالا از قبیل مشخصات</a:t>
            </a:r>
            <a:r>
              <a:rPr lang="fa-IR" sz="1600" dirty="0"/>
              <a:t>، توسعه، اعتبار سنجی و تکامل </a:t>
            </a:r>
            <a:r>
              <a:rPr lang="fa-IR" sz="1600" dirty="0" smtClean="0"/>
              <a:t>، بخشی </a:t>
            </a:r>
            <a:r>
              <a:rPr lang="fa-IR" sz="1600" dirty="0"/>
              <a:t>از تمام فرآیندهای نرم </a:t>
            </a:r>
            <a:r>
              <a:rPr lang="fa-IR" sz="1600" dirty="0" smtClean="0"/>
              <a:t>افزاری می باشند.</a:t>
            </a:r>
            <a:endParaRPr lang="fa-IR" sz="1600" dirty="0"/>
          </a:p>
          <a:p>
            <a:pPr algn="r" rtl="1"/>
            <a:r>
              <a:rPr lang="fa-IR" sz="1600" dirty="0"/>
              <a:t>مفاهیم اساسی مهندسی نرم افزار </a:t>
            </a:r>
            <a:r>
              <a:rPr lang="fa-IR" sz="1600" dirty="0" smtClean="0"/>
              <a:t>بطور همگانی </a:t>
            </a:r>
            <a:r>
              <a:rPr lang="fa-IR" sz="1600" dirty="0"/>
              <a:t>برای همه </a:t>
            </a:r>
            <a:r>
              <a:rPr lang="fa-IR" sz="1600" dirty="0" smtClean="0"/>
              <a:t>انواع توسعه </a:t>
            </a:r>
            <a:r>
              <a:rPr lang="fa-IR" sz="1600" dirty="0"/>
              <a:t>سیستم </a:t>
            </a:r>
            <a:r>
              <a:rPr lang="fa-IR" sz="1600" dirty="0" smtClean="0"/>
              <a:t>ها قابل </a:t>
            </a:r>
            <a:r>
              <a:rPr lang="fa-IR" sz="1600" dirty="0"/>
              <a:t>اجرا هستند.</a:t>
            </a:r>
            <a:endParaRPr lang="en-GB" sz="1600" dirty="0" smtClean="0"/>
          </a:p>
        </p:txBody>
      </p:sp>
      <p:sp>
        <p:nvSpPr>
          <p:cNvPr id="4" name="Footer Placeholder 3"/>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24</a:t>
            </a:fld>
            <a:endParaRPr lang="en-US"/>
          </a:p>
        </p:txBody>
      </p:sp>
      <p:pic>
        <p:nvPicPr>
          <p:cNvPr id="6" name="Key poin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09430" y="435568"/>
            <a:ext cx="410570" cy="410570"/>
          </a:xfrm>
          <a:prstGeom prst="rect">
            <a:avLst/>
          </a:prstGeom>
        </p:spPr>
      </p:pic>
    </p:spTree>
    <p:extLst>
      <p:ext uri="{BB962C8B-B14F-4D97-AF65-F5344CB8AC3E}">
        <p14:creationId xmlns:p14="http://schemas.microsoft.com/office/powerpoint/2010/main" val="2401337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2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points</a:t>
            </a:r>
            <a:r>
              <a:rPr lang="fa-IR" dirty="0" smtClean="0"/>
              <a:t/>
            </a:r>
            <a:br>
              <a:rPr lang="fa-IR" dirty="0" smtClean="0"/>
            </a:br>
            <a:r>
              <a:rPr lang="fa-IR" dirty="0" smtClean="0"/>
              <a:t>نکات کیدی</a:t>
            </a:r>
            <a:endParaRPr lang="en-US" dirty="0"/>
          </a:p>
        </p:txBody>
      </p:sp>
      <p:sp>
        <p:nvSpPr>
          <p:cNvPr id="3" name="Content Placeholder 2"/>
          <p:cNvSpPr>
            <a:spLocks noGrp="1"/>
          </p:cNvSpPr>
          <p:nvPr>
            <p:ph idx="1"/>
          </p:nvPr>
        </p:nvSpPr>
        <p:spPr/>
        <p:txBody>
          <a:bodyPr/>
          <a:lstStyle/>
          <a:p>
            <a:r>
              <a:rPr lang="en-GB" sz="1800" dirty="0" smtClean="0"/>
              <a:t>There are many different types of system and each requires appropriate software engineering tools and techniques for their development. </a:t>
            </a:r>
          </a:p>
          <a:p>
            <a:r>
              <a:rPr lang="en-GB" sz="1800" dirty="0" smtClean="0"/>
              <a:t>The fundamental ideas of software engineering are applicable to all types of software system. </a:t>
            </a:r>
            <a:endParaRPr lang="fa-IR" sz="1800" dirty="0" smtClean="0"/>
          </a:p>
          <a:p>
            <a:pPr marL="0" indent="0">
              <a:buNone/>
            </a:pPr>
            <a:endParaRPr lang="en-US" dirty="0" smtClean="0"/>
          </a:p>
          <a:p>
            <a:pPr algn="r" rtl="1"/>
            <a:r>
              <a:rPr lang="fa-IR" sz="1600" dirty="0" smtClean="0"/>
              <a:t>انواع بسیار مختلفی </a:t>
            </a:r>
            <a:r>
              <a:rPr lang="fa-IR" sz="1600" dirty="0"/>
              <a:t>از </a:t>
            </a:r>
            <a:r>
              <a:rPr lang="fa-IR" sz="1600" dirty="0" smtClean="0"/>
              <a:t>سیستم ها </a:t>
            </a:r>
            <a:r>
              <a:rPr lang="fa-IR" sz="1600" dirty="0"/>
              <a:t>وجود دارد و </a:t>
            </a:r>
            <a:r>
              <a:rPr lang="fa-IR" sz="1600" dirty="0" smtClean="0"/>
              <a:t>هر کدام </a:t>
            </a:r>
            <a:r>
              <a:rPr lang="fa-IR" sz="1600" dirty="0"/>
              <a:t>نیاز به ابزار مهندسی نرم افزار مناسب و تکنیک </a:t>
            </a:r>
            <a:r>
              <a:rPr lang="fa-IR" sz="1600" dirty="0" smtClean="0"/>
              <a:t>هایی برای توسعه شان  دارند.</a:t>
            </a:r>
            <a:endParaRPr lang="fa-IR" sz="1600" dirty="0"/>
          </a:p>
          <a:p>
            <a:pPr algn="r" rtl="1"/>
            <a:r>
              <a:rPr lang="fa-IR" sz="1600" dirty="0" smtClean="0"/>
              <a:t>ایده های </a:t>
            </a:r>
            <a:r>
              <a:rPr lang="fa-IR" sz="1600" dirty="0"/>
              <a:t>اساسی </a:t>
            </a:r>
            <a:r>
              <a:rPr lang="fa-IR" sz="1600" dirty="0" smtClean="0"/>
              <a:t>مهندسی </a:t>
            </a:r>
            <a:r>
              <a:rPr lang="fa-IR" sz="1600" dirty="0"/>
              <a:t>نرم </a:t>
            </a:r>
            <a:r>
              <a:rPr lang="fa-IR" sz="1600" dirty="0" smtClean="0"/>
              <a:t>افزار در تمام </a:t>
            </a:r>
            <a:r>
              <a:rPr lang="fa-IR" sz="1600" dirty="0"/>
              <a:t>انواع سیستم های نرم افزاری </a:t>
            </a:r>
            <a:r>
              <a:rPr lang="fa-IR" sz="1600" dirty="0" smtClean="0"/>
              <a:t>قابل </a:t>
            </a:r>
            <a:r>
              <a:rPr lang="fa-IR" sz="1600" dirty="0"/>
              <a:t>اجرا </a:t>
            </a:r>
            <a:r>
              <a:rPr lang="fa-IR" sz="1600" dirty="0" smtClean="0"/>
              <a:t>می باشند.</a:t>
            </a:r>
            <a:endParaRPr lang="en-US" sz="1600" dirty="0"/>
          </a:p>
        </p:txBody>
      </p:sp>
      <p:sp>
        <p:nvSpPr>
          <p:cNvPr id="4" name="Footer Placeholder 3"/>
          <p:cNvSpPr>
            <a:spLocks noGrp="1"/>
          </p:cNvSpPr>
          <p:nvPr>
            <p:ph type="ftr" sz="quarter" idx="11"/>
          </p:nvPr>
        </p:nvSpPr>
        <p:spPr/>
        <p:txBody>
          <a:bodyPr/>
          <a:lstStyle/>
          <a:p>
            <a:pPr>
              <a:defRPr/>
            </a:pPr>
            <a:r>
              <a:rPr lang="en-US" smtClean="0"/>
              <a:t>Chapter 1  Introduction</a:t>
            </a:r>
            <a:endParaRPr lang="en-US"/>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25</a:t>
            </a:fld>
            <a:endParaRPr lang="en-US"/>
          </a:p>
        </p:txBody>
      </p:sp>
      <p:pic>
        <p:nvPicPr>
          <p:cNvPr id="6" name="Key poin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95782" y="421920"/>
            <a:ext cx="424218" cy="424218"/>
          </a:xfrm>
          <a:prstGeom prst="rect">
            <a:avLst/>
          </a:prstGeom>
        </p:spPr>
      </p:pic>
    </p:spTree>
    <p:extLst>
      <p:ext uri="{BB962C8B-B14F-4D97-AF65-F5344CB8AC3E}">
        <p14:creationId xmlns:p14="http://schemas.microsoft.com/office/powerpoint/2010/main" val="2160666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1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a:off x="457200" y="274638"/>
            <a:ext cx="7293232" cy="448693"/>
          </a:xfrm>
        </p:spPr>
        <p:txBody>
          <a:bodyPr/>
          <a:lstStyle/>
          <a:p>
            <a:r>
              <a:rPr lang="en-GB" dirty="0" smtClean="0"/>
              <a:t>Software engineering</a:t>
            </a:r>
            <a:endParaRPr lang="en-GB" dirty="0"/>
          </a:p>
        </p:txBody>
      </p:sp>
      <p:sp>
        <p:nvSpPr>
          <p:cNvPr id="64517" name="Rectangle 5"/>
          <p:cNvSpPr>
            <a:spLocks noGrp="1" noChangeArrowheads="1"/>
          </p:cNvSpPr>
          <p:nvPr>
            <p:ph idx="1"/>
          </p:nvPr>
        </p:nvSpPr>
        <p:spPr>
          <a:xfrm>
            <a:off x="232012" y="1600200"/>
            <a:ext cx="8666328" cy="4525963"/>
          </a:xfrm>
        </p:spPr>
        <p:txBody>
          <a:bodyPr/>
          <a:lstStyle/>
          <a:p>
            <a:r>
              <a:rPr lang="en-GB" sz="1800" dirty="0" smtClean="0"/>
              <a:t>The economies of ALL developed nations are dependent on software.</a:t>
            </a:r>
            <a:endParaRPr lang="fa-IR" sz="1800" dirty="0" smtClean="0"/>
          </a:p>
          <a:p>
            <a:pPr algn="r" rtl="1"/>
            <a:r>
              <a:rPr lang="fa-IR" sz="1800" dirty="0" smtClean="0"/>
              <a:t>اقتصاد همه کشورهای توسعه یافته وابسته به نرم افزار می باشد.</a:t>
            </a:r>
            <a:endParaRPr lang="en-GB" sz="1800" dirty="0" smtClean="0"/>
          </a:p>
          <a:p>
            <a:r>
              <a:rPr lang="en-GB" sz="1800" dirty="0" smtClean="0"/>
              <a:t>More and more systems are software controlled</a:t>
            </a:r>
            <a:endParaRPr lang="fa-IR" sz="1800" dirty="0" smtClean="0"/>
          </a:p>
          <a:p>
            <a:pPr algn="r" rtl="1"/>
            <a:r>
              <a:rPr lang="fa-IR" sz="1800" dirty="0" smtClean="0"/>
              <a:t>بیشتر سیستم ها با نرم افزار کنترل می شوند</a:t>
            </a:r>
            <a:endParaRPr lang="en-GB" sz="1800" dirty="0" smtClean="0"/>
          </a:p>
          <a:p>
            <a:r>
              <a:rPr lang="en-GB" sz="1800" dirty="0" smtClean="0"/>
              <a:t>Software engineering is concerned with theories, methods and tools for professional software development.</a:t>
            </a:r>
            <a:endParaRPr lang="fa-IR" sz="1800" dirty="0" smtClean="0"/>
          </a:p>
          <a:p>
            <a:pPr algn="r" rtl="1"/>
            <a:r>
              <a:rPr lang="fa-IR" sz="1800" dirty="0"/>
              <a:t>مهندسی نرم افزار با </a:t>
            </a:r>
            <a:r>
              <a:rPr lang="fa-IR" sz="1800" dirty="0" smtClean="0"/>
              <a:t>نظریه ها ، </a:t>
            </a:r>
            <a:r>
              <a:rPr lang="fa-IR" sz="1800" dirty="0"/>
              <a:t>روش </a:t>
            </a:r>
            <a:r>
              <a:rPr lang="fa-IR" sz="1800" dirty="0" smtClean="0"/>
              <a:t>ها و ابزارهایی </a:t>
            </a:r>
            <a:r>
              <a:rPr lang="fa-IR" sz="1800" dirty="0"/>
              <a:t>برای توسعه نرم افزار حرفه ای </a:t>
            </a:r>
            <a:r>
              <a:rPr lang="fa-IR" sz="1800" dirty="0" smtClean="0"/>
              <a:t>در ارتباط می </a:t>
            </a:r>
            <a:r>
              <a:rPr lang="fa-IR" sz="1800" dirty="0"/>
              <a:t>باشد.</a:t>
            </a:r>
            <a:endParaRPr lang="en-GB" sz="1800" dirty="0" smtClean="0"/>
          </a:p>
          <a:p>
            <a:r>
              <a:rPr lang="en-GB" sz="1800" dirty="0" smtClean="0"/>
              <a:t>Expenditure on software represents a significant fraction of GNP in all developed countries.</a:t>
            </a:r>
            <a:endParaRPr lang="fa-IR" sz="1800" dirty="0" smtClean="0"/>
          </a:p>
          <a:p>
            <a:pPr algn="r" rtl="1"/>
            <a:r>
              <a:rPr lang="fa-IR" sz="1800" dirty="0" smtClean="0"/>
              <a:t> هزینه هایی که بر روی نرم افزار انجام می شود نشان دهنده بخش قابل توجهی از تولید ناخالص ملی در تمام کشور های توسعه یافته می باشد.</a:t>
            </a:r>
            <a:endParaRPr lang="en-GB" sz="1800" dirty="0"/>
          </a:p>
        </p:txBody>
      </p:sp>
      <p:sp>
        <p:nvSpPr>
          <p:cNvPr id="5" name="Footer Placeholder 4"/>
          <p:cNvSpPr>
            <a:spLocks noGrp="1"/>
          </p:cNvSpPr>
          <p:nvPr>
            <p:ph type="ftr" sz="quarter" idx="10"/>
          </p:nvPr>
        </p:nvSpPr>
        <p:spPr/>
        <p:txBody>
          <a:bodyPr/>
          <a:lstStyle/>
          <a:p>
            <a:r>
              <a:rPr lang="en-US" smtClean="0"/>
              <a:t>Chapter 1 Introduction</a:t>
            </a:r>
            <a:endParaRPr lang="en-US" dirty="0"/>
          </a:p>
        </p:txBody>
      </p:sp>
      <p:sp>
        <p:nvSpPr>
          <p:cNvPr id="6" name="Date Placeholder 5"/>
          <p:cNvSpPr>
            <a:spLocks noGrp="1"/>
          </p:cNvSpPr>
          <p:nvPr>
            <p:ph type="dt" sz="half" idx="11"/>
          </p:nvPr>
        </p:nvSpPr>
        <p:spPr/>
        <p:txBody>
          <a:bodyPr/>
          <a:lstStyle/>
          <a:p>
            <a:r>
              <a:rPr lang="en-GB" smtClean="0"/>
              <a:t>30/10/2014</a:t>
            </a:r>
            <a:endParaRPr lang="en-US"/>
          </a:p>
        </p:txBody>
      </p:sp>
      <p:sp>
        <p:nvSpPr>
          <p:cNvPr id="7" name="Slide Number Placeholder 6"/>
          <p:cNvSpPr>
            <a:spLocks noGrp="1"/>
          </p:cNvSpPr>
          <p:nvPr>
            <p:ph type="sldNum" sz="quarter" idx="12"/>
          </p:nvPr>
        </p:nvSpPr>
        <p:spPr/>
        <p:txBody>
          <a:bodyPr/>
          <a:lstStyle/>
          <a:p>
            <a:fld id="{1D5CD492-2BC6-F348-9965-EC1D86DF57A8}" type="slidenum">
              <a:rPr lang="en-US" smtClean="0"/>
              <a:t>3</a:t>
            </a:fld>
            <a:endParaRPr lang="en-US"/>
          </a:p>
        </p:txBody>
      </p:sp>
      <p:pic>
        <p:nvPicPr>
          <p:cNvPr id="2"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63746" y="498984"/>
            <a:ext cx="386686" cy="386686"/>
          </a:xfrm>
          <a:prstGeom prst="rect">
            <a:avLst/>
          </a:prstGeom>
        </p:spPr>
      </p:pic>
    </p:spTree>
    <p:extLst>
      <p:ext uri="{BB962C8B-B14F-4D97-AF65-F5344CB8AC3E}">
        <p14:creationId xmlns:p14="http://schemas.microsoft.com/office/powerpoint/2010/main" val="388527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r>
              <a:rPr lang="en-GB"/>
              <a:t>Software costs</a:t>
            </a:r>
          </a:p>
        </p:txBody>
      </p:sp>
      <p:sp>
        <p:nvSpPr>
          <p:cNvPr id="66565" name="Rectangle 5"/>
          <p:cNvSpPr>
            <a:spLocks noGrp="1" noChangeArrowheads="1"/>
          </p:cNvSpPr>
          <p:nvPr>
            <p:ph idx="1"/>
          </p:nvPr>
        </p:nvSpPr>
        <p:spPr/>
        <p:txBody>
          <a:bodyPr/>
          <a:lstStyle/>
          <a:p>
            <a:r>
              <a:rPr lang="en-GB" sz="1800" dirty="0"/>
              <a:t>Software costs often dominate computer system costs. The costs of software on a PC are often greater than the hardware cost</a:t>
            </a:r>
            <a:r>
              <a:rPr lang="en-GB" sz="1800" dirty="0" smtClean="0"/>
              <a:t>.</a:t>
            </a:r>
          </a:p>
          <a:p>
            <a:pPr algn="r" rtl="1"/>
            <a:r>
              <a:rPr lang="fa-IR" sz="1800" dirty="0" smtClean="0"/>
              <a:t>هزینه های نرم افزار اغلب در صدر هزینه های سیستم های کامپیوتری قرار دارد . هزینه نرم افزار در یک کامپیوتر شخصی اغلب از هزینه سخت افزار بیشتر است. </a:t>
            </a:r>
            <a:endParaRPr lang="en-GB" sz="1800" dirty="0"/>
          </a:p>
          <a:p>
            <a:r>
              <a:rPr lang="en-GB" sz="1800" dirty="0"/>
              <a:t>Software costs more to maintain than it does to develop. For systems with a long life, maintenance costs may be several times development costs</a:t>
            </a:r>
            <a:r>
              <a:rPr lang="en-GB" sz="1800" dirty="0" smtClean="0"/>
              <a:t>.</a:t>
            </a:r>
            <a:endParaRPr lang="fa-IR" sz="1800" dirty="0" smtClean="0"/>
          </a:p>
          <a:p>
            <a:pPr algn="r" rtl="1"/>
            <a:r>
              <a:rPr lang="fa-IR" sz="1800" dirty="0" smtClean="0"/>
              <a:t>نگهداری نرم افزار بیشتر از توسعه آن هزینه دارد.برای سیستم هایی با طول عمر زیاد نگهداری ممکن است چند برابر توسعه هزینه داشته باشد.</a:t>
            </a:r>
            <a:endParaRPr lang="en-GB" sz="1800" dirty="0"/>
          </a:p>
          <a:p>
            <a:r>
              <a:rPr lang="en-GB" sz="1800" dirty="0"/>
              <a:t>Software engineering is concerned with cost-effective software development</a:t>
            </a:r>
            <a:r>
              <a:rPr lang="en-GB" sz="1800" dirty="0" smtClean="0"/>
              <a:t>.</a:t>
            </a:r>
            <a:endParaRPr lang="fa-IR" sz="1800" dirty="0" smtClean="0"/>
          </a:p>
          <a:p>
            <a:pPr algn="r" rtl="1"/>
            <a:r>
              <a:rPr lang="fa-IR" sz="1800" dirty="0" smtClean="0"/>
              <a:t>مهندسی نرم افزار در ارتباط با توسعه مقرون به صرفه نرم افزار می باشد.</a:t>
            </a:r>
            <a:endParaRPr lang="en-GB" sz="1800" dirty="0"/>
          </a:p>
        </p:txBody>
      </p:sp>
      <p:sp>
        <p:nvSpPr>
          <p:cNvPr id="5" name="Footer Placeholder 4"/>
          <p:cNvSpPr>
            <a:spLocks noGrp="1"/>
          </p:cNvSpPr>
          <p:nvPr>
            <p:ph type="ftr" sz="quarter" idx="10"/>
          </p:nvPr>
        </p:nvSpPr>
        <p:spPr/>
        <p:txBody>
          <a:bodyPr/>
          <a:lstStyle/>
          <a:p>
            <a:r>
              <a:rPr lang="en-US" smtClean="0"/>
              <a:t>Chapter 1 Introduction</a:t>
            </a:r>
            <a:endParaRPr lang="en-US" dirty="0"/>
          </a:p>
        </p:txBody>
      </p:sp>
      <p:sp>
        <p:nvSpPr>
          <p:cNvPr id="6" name="Date Placeholder 5"/>
          <p:cNvSpPr>
            <a:spLocks noGrp="1"/>
          </p:cNvSpPr>
          <p:nvPr>
            <p:ph type="dt" sz="half" idx="11"/>
          </p:nvPr>
        </p:nvSpPr>
        <p:spPr/>
        <p:txBody>
          <a:bodyPr/>
          <a:lstStyle/>
          <a:p>
            <a:r>
              <a:rPr lang="en-GB" smtClean="0"/>
              <a:t>30/10/2014</a:t>
            </a:r>
            <a:endParaRPr lang="en-US"/>
          </a:p>
        </p:txBody>
      </p:sp>
      <p:sp>
        <p:nvSpPr>
          <p:cNvPr id="7" name="Slide Number Placeholder 6"/>
          <p:cNvSpPr>
            <a:spLocks noGrp="1"/>
          </p:cNvSpPr>
          <p:nvPr>
            <p:ph type="sldNum" sz="quarter" idx="12"/>
          </p:nvPr>
        </p:nvSpPr>
        <p:spPr/>
        <p:txBody>
          <a:bodyPr/>
          <a:lstStyle/>
          <a:p>
            <a:fld id="{1D5CD492-2BC6-F348-9965-EC1D86DF57A8}" type="slidenum">
              <a:rPr lang="en-US" smtClean="0"/>
              <a:t>4</a:t>
            </a:fld>
            <a:endParaRPr lang="en-US"/>
          </a:p>
        </p:txBody>
      </p:sp>
      <p:pic>
        <p:nvPicPr>
          <p:cNvPr id="2"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92370" y="418508"/>
            <a:ext cx="427630" cy="427630"/>
          </a:xfrm>
          <a:prstGeom prst="rect">
            <a:avLst/>
          </a:prstGeom>
        </p:spPr>
      </p:pic>
    </p:spTree>
    <p:extLst>
      <p:ext uri="{BB962C8B-B14F-4D97-AF65-F5344CB8AC3E}">
        <p14:creationId xmlns:p14="http://schemas.microsoft.com/office/powerpoint/2010/main" val="260191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4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994604"/>
          </a:xfrm>
        </p:spPr>
        <p:txBody>
          <a:bodyPr/>
          <a:lstStyle/>
          <a:p>
            <a:pPr algn="ctr"/>
            <a:r>
              <a:rPr lang="en-US" dirty="0" smtClean="0"/>
              <a:t>Software project failure     </a:t>
            </a:r>
            <a:r>
              <a:rPr lang="fa-IR" dirty="0" smtClean="0"/>
              <a:t/>
            </a:r>
            <a:br>
              <a:rPr lang="fa-IR" dirty="0" smtClean="0"/>
            </a:br>
            <a:r>
              <a:rPr lang="en-US" dirty="0" smtClean="0"/>
              <a:t>    </a:t>
            </a:r>
            <a:r>
              <a:rPr lang="fa-IR" dirty="0" smtClean="0"/>
              <a:t>شکست </a:t>
            </a:r>
            <a:r>
              <a:rPr lang="fa-IR" dirty="0"/>
              <a:t>پروژه نرم </a:t>
            </a:r>
            <a:r>
              <a:rPr lang="fa-IR" dirty="0" smtClean="0"/>
              <a:t>افزار</a:t>
            </a:r>
            <a:r>
              <a:rPr lang="en-US" dirty="0" smtClean="0"/>
              <a:t>  </a:t>
            </a:r>
            <a:endParaRPr lang="en-US" dirty="0"/>
          </a:p>
        </p:txBody>
      </p:sp>
      <p:sp>
        <p:nvSpPr>
          <p:cNvPr id="3" name="Content Placeholder 2"/>
          <p:cNvSpPr>
            <a:spLocks noGrp="1"/>
          </p:cNvSpPr>
          <p:nvPr>
            <p:ph idx="1"/>
          </p:nvPr>
        </p:nvSpPr>
        <p:spPr>
          <a:xfrm>
            <a:off x="457200" y="1381125"/>
            <a:ext cx="8229600" cy="4975225"/>
          </a:xfrm>
        </p:spPr>
        <p:txBody>
          <a:bodyPr/>
          <a:lstStyle/>
          <a:p>
            <a:r>
              <a:rPr lang="en-GB" sz="1400" i="1" dirty="0"/>
              <a:t>Increasing system complexity</a:t>
            </a:r>
            <a:r>
              <a:rPr lang="en-GB" sz="1400" dirty="0"/>
              <a:t> </a:t>
            </a:r>
            <a:endParaRPr lang="en-GB" sz="1400" dirty="0" smtClean="0"/>
          </a:p>
          <a:p>
            <a:pPr marL="548640" lvl="1"/>
            <a:r>
              <a:rPr lang="en-GB" sz="1400" dirty="0" smtClean="0"/>
              <a:t>As </a:t>
            </a:r>
            <a:r>
              <a:rPr lang="en-GB" sz="1400" dirty="0"/>
              <a:t>new software engineering techniques help us to build larger, more complex systems, the demands change. Systems have to be built and delivered more quickly; larger, even more complex systems are required; systems have to have new capabilities that were previously thought to be impossible. </a:t>
            </a:r>
            <a:endParaRPr lang="en-GB" sz="1400" dirty="0" smtClean="0"/>
          </a:p>
          <a:p>
            <a:pPr marL="548640" lvl="1" algn="r" rtl="1"/>
            <a:r>
              <a:rPr lang="fa-IR" sz="1400" dirty="0" smtClean="0"/>
              <a:t>افزایش </a:t>
            </a:r>
            <a:r>
              <a:rPr lang="fa-IR" sz="1400" dirty="0"/>
              <a:t>پیچیدگی سیستم</a:t>
            </a:r>
          </a:p>
          <a:p>
            <a:pPr marL="548640" lvl="1" algn="r" rtl="1"/>
            <a:r>
              <a:rPr lang="fa-IR" sz="1400" dirty="0" smtClean="0"/>
              <a:t>به موازات اینکه تکتیک های مهندسی نرم افزار به ما کمک میکنند که سیستم های پیچیده تر و بزرگتری بسازیم ، تقاضا ها نیز تغییر می کنند . سیستم ها باید سریعتر ساخته و تحویل داده شوند علاوه بر آن سیستم های بزرگتر  و حتی پیچیده تری مورد نیاز بوده و انتظار می رود توانایی های جدید تری نسبت به آنچه </a:t>
            </a:r>
            <a:r>
              <a:rPr lang="fa-IR" sz="1400" dirty="0"/>
              <a:t>که قبلا تصور می شد که غیر ممکن </a:t>
            </a:r>
            <a:r>
              <a:rPr lang="fa-IR" sz="1400" dirty="0" smtClean="0"/>
              <a:t>است، داشته باشند.</a:t>
            </a:r>
            <a:endParaRPr lang="en-GB" sz="1400" dirty="0"/>
          </a:p>
          <a:p>
            <a:r>
              <a:rPr lang="en-GB" sz="1400" i="1" dirty="0" smtClean="0"/>
              <a:t>Failure </a:t>
            </a:r>
            <a:r>
              <a:rPr lang="en-GB" sz="1400" i="1" dirty="0"/>
              <a:t>to use software engineering methods</a:t>
            </a:r>
            <a:r>
              <a:rPr lang="en-GB" sz="1400" dirty="0"/>
              <a:t> </a:t>
            </a:r>
            <a:endParaRPr lang="en-GB" sz="1400" dirty="0" smtClean="0"/>
          </a:p>
          <a:p>
            <a:pPr marL="548640" lvl="1"/>
            <a:r>
              <a:rPr lang="en-GB" sz="1400" dirty="0" smtClean="0"/>
              <a:t>It </a:t>
            </a:r>
            <a:r>
              <a:rPr lang="en-GB" sz="1400" dirty="0"/>
              <a:t>is fairly easy to write computer programs without using software engineering methods and techniques. Many companies have drifted into software development as their products and services have evolved. They do not use software engineering methods in their everyday work. Consequently, their software is often more expensive and less reliable than it should be. </a:t>
            </a:r>
            <a:endParaRPr lang="en-GB" sz="1400" dirty="0" smtClean="0"/>
          </a:p>
          <a:p>
            <a:pPr marL="548640" lvl="1" algn="r" rtl="1"/>
            <a:r>
              <a:rPr lang="fa-IR" sz="1400" dirty="0"/>
              <a:t>عدم استفاده از روش های مهندسی نرم افزار</a:t>
            </a:r>
          </a:p>
          <a:p>
            <a:pPr marL="548640" lvl="1" algn="r" rtl="1"/>
            <a:r>
              <a:rPr lang="fa-IR" sz="1400" dirty="0" smtClean="0"/>
              <a:t>نسبتا آسان است که برنامه های کامپیوتری را بدون استفاده از تکنیک ها و روشهای مهندسی نرم افزار نوشت. </a:t>
            </a:r>
            <a:r>
              <a:rPr lang="fa-IR" sz="1400" dirty="0"/>
              <a:t>بسیاری از شرکت ها </a:t>
            </a:r>
            <a:r>
              <a:rPr lang="fa-IR" sz="1400" dirty="0" smtClean="0"/>
              <a:t>همزمان با اینکه محصولات و سرویسهایشان شکل میگیرند،جهت تولید نرم افزار تحت فشار قرار میگیرند . </a:t>
            </a:r>
            <a:r>
              <a:rPr lang="fa-IR" sz="1400" dirty="0"/>
              <a:t>آنها روش های مهندسی نرم افزار در کار روزمره خود </a:t>
            </a:r>
            <a:r>
              <a:rPr lang="fa-IR" sz="1400" dirty="0" smtClean="0"/>
              <a:t>استفاده </a:t>
            </a:r>
            <a:r>
              <a:rPr lang="fa-IR" sz="1400" dirty="0"/>
              <a:t>نمی کند. در نتیجه، نرم </a:t>
            </a:r>
            <a:r>
              <a:rPr lang="fa-IR" sz="1400" dirty="0" smtClean="0"/>
              <a:t>افزارشان اغلب </a:t>
            </a:r>
            <a:r>
              <a:rPr lang="fa-IR" sz="1400" dirty="0"/>
              <a:t>گران تر و </a:t>
            </a:r>
            <a:r>
              <a:rPr lang="fa-IR" sz="1400" dirty="0" smtClean="0"/>
              <a:t>غیر </a:t>
            </a:r>
            <a:r>
              <a:rPr lang="fa-IR" sz="1400" dirty="0"/>
              <a:t>قابل اعتماد تر از </a:t>
            </a:r>
            <a:r>
              <a:rPr lang="fa-IR" sz="1400" dirty="0" smtClean="0"/>
              <a:t>آنکه باید باشد ، هست .</a:t>
            </a:r>
            <a:endParaRPr lang="en-US" sz="1400" dirty="0"/>
          </a:p>
        </p:txBody>
      </p:sp>
      <p:sp>
        <p:nvSpPr>
          <p:cNvPr id="7" name="Footer Placeholder 6"/>
          <p:cNvSpPr>
            <a:spLocks noGrp="1"/>
          </p:cNvSpPr>
          <p:nvPr>
            <p:ph type="ftr" sz="quarter" idx="10"/>
          </p:nvPr>
        </p:nvSpPr>
        <p:spPr/>
        <p:txBody>
          <a:bodyPr/>
          <a:lstStyle/>
          <a:p>
            <a:r>
              <a:rPr lang="en-US" smtClean="0"/>
              <a:t>Chapter 1 Introduction</a:t>
            </a:r>
            <a:endParaRPr lang="en-US" dirty="0"/>
          </a:p>
        </p:txBody>
      </p:sp>
      <p:sp>
        <p:nvSpPr>
          <p:cNvPr id="8" name="Date Placeholder 7"/>
          <p:cNvSpPr>
            <a:spLocks noGrp="1"/>
          </p:cNvSpPr>
          <p:nvPr>
            <p:ph type="dt" sz="half" idx="11"/>
          </p:nvPr>
        </p:nvSpPr>
        <p:spPr/>
        <p:txBody>
          <a:bodyPr/>
          <a:lstStyle/>
          <a:p>
            <a:r>
              <a:rPr lang="en-GB" smtClean="0"/>
              <a:t>30/10/2014</a:t>
            </a:r>
            <a:endParaRPr lang="en-US"/>
          </a:p>
        </p:txBody>
      </p:sp>
      <p:sp>
        <p:nvSpPr>
          <p:cNvPr id="9" name="Slide Number Placeholder 8"/>
          <p:cNvSpPr>
            <a:spLocks noGrp="1"/>
          </p:cNvSpPr>
          <p:nvPr>
            <p:ph type="sldNum" sz="quarter" idx="12"/>
          </p:nvPr>
        </p:nvSpPr>
        <p:spPr/>
        <p:txBody>
          <a:bodyPr/>
          <a:lstStyle/>
          <a:p>
            <a:fld id="{1D5CD492-2BC6-F348-9965-EC1D86DF57A8}" type="slidenum">
              <a:rPr lang="en-US" smtClean="0"/>
              <a:t>5</a:t>
            </a:fld>
            <a:endParaRPr lang="en-US"/>
          </a:p>
        </p:txBody>
      </p:sp>
      <p:pic>
        <p:nvPicPr>
          <p:cNvPr id="4"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37862" y="483737"/>
            <a:ext cx="454925" cy="454925"/>
          </a:xfrm>
          <a:prstGeom prst="rect">
            <a:avLst/>
          </a:prstGeom>
        </p:spPr>
      </p:pic>
    </p:spTree>
    <p:extLst>
      <p:ext uri="{BB962C8B-B14F-4D97-AF65-F5344CB8AC3E}">
        <p14:creationId xmlns:p14="http://schemas.microsoft.com/office/powerpoint/2010/main" val="415856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40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6958"/>
            <a:ext cx="9144000" cy="1822212"/>
          </a:xfrm>
        </p:spPr>
        <p:txBody>
          <a:bodyPr/>
          <a:lstStyle/>
          <a:p>
            <a:pPr algn="ctr"/>
            <a:r>
              <a:rPr lang="en-US" dirty="0" smtClean="0"/>
              <a:t>Professional software development</a:t>
            </a:r>
            <a:r>
              <a:rPr lang="fa-IR" dirty="0"/>
              <a:t/>
            </a:r>
            <a:br>
              <a:rPr lang="fa-IR" dirty="0"/>
            </a:br>
            <a:r>
              <a:rPr lang="fa-IR" dirty="0"/>
              <a:t>توسعه نرم افزار حرفه ای</a:t>
            </a:r>
            <a:endParaRPr lang="en-US" dirty="0"/>
          </a:p>
        </p:txBody>
      </p:sp>
      <p:sp>
        <p:nvSpPr>
          <p:cNvPr id="6" name="Footer Placeholder 5"/>
          <p:cNvSpPr>
            <a:spLocks noGrp="1"/>
          </p:cNvSpPr>
          <p:nvPr>
            <p:ph type="ftr" sz="quarter" idx="10"/>
          </p:nvPr>
        </p:nvSpPr>
        <p:spPr/>
        <p:txBody>
          <a:bodyPr/>
          <a:lstStyle/>
          <a:p>
            <a:r>
              <a:rPr lang="en-US" smtClean="0"/>
              <a:t>Chapter 1 Introduction</a:t>
            </a:r>
            <a:endParaRPr lang="en-US" dirty="0"/>
          </a:p>
        </p:txBody>
      </p:sp>
      <p:sp>
        <p:nvSpPr>
          <p:cNvPr id="7" name="Date Placeholder 6"/>
          <p:cNvSpPr>
            <a:spLocks noGrp="1"/>
          </p:cNvSpPr>
          <p:nvPr>
            <p:ph type="dt" sz="half" idx="11"/>
          </p:nvPr>
        </p:nvSpPr>
        <p:spPr/>
        <p:txBody>
          <a:bodyPr/>
          <a:lstStyle/>
          <a:p>
            <a:r>
              <a:rPr lang="en-GB" smtClean="0"/>
              <a:t>30/10/2014</a:t>
            </a:r>
            <a:endParaRPr lang="en-US"/>
          </a:p>
        </p:txBody>
      </p:sp>
      <p:sp>
        <p:nvSpPr>
          <p:cNvPr id="8" name="Slide Number Placeholder 7"/>
          <p:cNvSpPr>
            <a:spLocks noGrp="1"/>
          </p:cNvSpPr>
          <p:nvPr>
            <p:ph type="sldNum" sz="quarter" idx="12"/>
          </p:nvPr>
        </p:nvSpPr>
        <p:spPr/>
        <p:txBody>
          <a:bodyPr/>
          <a:lstStyle/>
          <a:p>
            <a:fld id="{1D5CD492-2BC6-F348-9965-EC1D86DF57A8}" type="slidenum">
              <a:rPr lang="en-US" smtClean="0"/>
              <a:t>6</a:t>
            </a:fld>
            <a:endParaRPr lang="en-US"/>
          </a:p>
        </p:txBody>
      </p:sp>
    </p:spTree>
    <p:extLst>
      <p:ext uri="{BB962C8B-B14F-4D97-AF65-F5344CB8AC3E}">
        <p14:creationId xmlns:p14="http://schemas.microsoft.com/office/powerpoint/2010/main" val="133485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199" y="274640"/>
            <a:ext cx="7688597" cy="1008250"/>
          </a:xfrm>
        </p:spPr>
        <p:txBody>
          <a:bodyPr/>
          <a:lstStyle/>
          <a:p>
            <a:pPr algn="ctr" eaLnBrk="1" hangingPunct="1"/>
            <a:r>
              <a:rPr lang="en-GB" sz="1800" dirty="0" smtClean="0"/>
              <a:t>Frequently asked questions about software engineering</a:t>
            </a:r>
            <a:r>
              <a:rPr lang="fa-IR" sz="1800" dirty="0" smtClean="0"/>
              <a:t/>
            </a:r>
            <a:br>
              <a:rPr lang="fa-IR" sz="1800" dirty="0" smtClean="0"/>
            </a:br>
            <a:r>
              <a:rPr lang="fa-IR" sz="1800" dirty="0" smtClean="0"/>
              <a:t>سوالات متداول در مورد مهنسی نرم افزار</a:t>
            </a:r>
            <a:r>
              <a:rPr lang="en-GB" dirty="0" smtClean="0"/>
              <a:t/>
            </a:r>
            <a:br>
              <a:rPr lang="en-GB" dirty="0" smtClean="0"/>
            </a:br>
            <a:endParaRPr lang="en-US" dirty="0" smtClean="0"/>
          </a:p>
        </p:txBody>
      </p:sp>
      <p:graphicFrame>
        <p:nvGraphicFramePr>
          <p:cNvPr id="5" name="Table 4"/>
          <p:cNvGraphicFramePr>
            <a:graphicFrameLocks noGrp="1"/>
          </p:cNvGraphicFramePr>
          <p:nvPr>
            <p:extLst/>
          </p:nvPr>
        </p:nvGraphicFramePr>
        <p:xfrm>
          <a:off x="341194" y="1447660"/>
          <a:ext cx="8475259" cy="4908690"/>
        </p:xfrm>
        <a:graphic>
          <a:graphicData uri="http://schemas.openxmlformats.org/drawingml/2006/table">
            <a:tbl>
              <a:tblPr firstRow="1" bandRow="1">
                <a:tableStyleId>{B301B821-A1FF-4177-AEE7-76D212191A09}</a:tableStyleId>
              </a:tblPr>
              <a:tblGrid>
                <a:gridCol w="2123215">
                  <a:extLst>
                    <a:ext uri="{9D8B030D-6E8A-4147-A177-3AD203B41FA5}">
                      <a16:colId xmlns:a16="http://schemas.microsoft.com/office/drawing/2014/main" val="20000"/>
                    </a:ext>
                  </a:extLst>
                </a:gridCol>
                <a:gridCol w="6352044">
                  <a:extLst>
                    <a:ext uri="{9D8B030D-6E8A-4147-A177-3AD203B41FA5}">
                      <a16:colId xmlns:a16="http://schemas.microsoft.com/office/drawing/2014/main" val="20001"/>
                    </a:ext>
                  </a:extLst>
                </a:gridCol>
              </a:tblGrid>
              <a:tr h="473850">
                <a:tc>
                  <a:txBody>
                    <a:bodyPr/>
                    <a:lstStyle/>
                    <a:p>
                      <a:pPr algn="just">
                        <a:spcAft>
                          <a:spcPts val="0"/>
                        </a:spcAft>
                      </a:pPr>
                      <a:r>
                        <a:rPr lang="en-GB" sz="1400" dirty="0">
                          <a:latin typeface="Arial"/>
                          <a:cs typeface="Arial"/>
                        </a:rPr>
                        <a:t>Question</a:t>
                      </a:r>
                      <a:endParaRPr lang="en-GB" sz="1400" b="1" dirty="0">
                        <a:solidFill>
                          <a:srgbClr val="000000"/>
                        </a:solidFill>
                        <a:latin typeface="Arial"/>
                        <a:ea typeface="Times New Roman"/>
                        <a:cs typeface="Arial"/>
                      </a:endParaRPr>
                    </a:p>
                  </a:txBody>
                  <a:tcPr marL="73025" marR="73025" marT="73025" marB="73025"/>
                </a:tc>
                <a:tc>
                  <a:txBody>
                    <a:bodyPr/>
                    <a:lstStyle/>
                    <a:p>
                      <a:pPr algn="just">
                        <a:spcAft>
                          <a:spcPts val="0"/>
                        </a:spcAft>
                      </a:pPr>
                      <a:r>
                        <a:rPr lang="en-GB" sz="1400" dirty="0">
                          <a:latin typeface="Arial"/>
                          <a:cs typeface="Arial"/>
                        </a:rPr>
                        <a:t>Answer</a:t>
                      </a:r>
                      <a:endParaRPr lang="en-GB" sz="1400" b="1" dirty="0">
                        <a:solidFill>
                          <a:srgbClr val="000000"/>
                        </a:solidFill>
                        <a:latin typeface="Arial"/>
                        <a:ea typeface="Times New Roman"/>
                        <a:cs typeface="Arial"/>
                      </a:endParaRPr>
                    </a:p>
                  </a:txBody>
                  <a:tcPr marL="73025" marR="73025" marT="73025" marB="73025"/>
                </a:tc>
                <a:extLst>
                  <a:ext uri="{0D108BD9-81ED-4DB2-BD59-A6C34878D82A}">
                    <a16:rowId xmlns:a16="http://schemas.microsoft.com/office/drawing/2014/main" val="10000"/>
                  </a:ext>
                </a:extLst>
              </a:tr>
              <a:tr h="613408">
                <a:tc>
                  <a:txBody>
                    <a:bodyPr/>
                    <a:lstStyle/>
                    <a:p>
                      <a:pPr marL="0" algn="l" defTabSz="457200" rtl="0" eaLnBrk="1" latinLnBrk="0" hangingPunct="1">
                        <a:spcAft>
                          <a:spcPts val="0"/>
                        </a:spcAft>
                      </a:pPr>
                      <a:r>
                        <a:rPr lang="en-GB" sz="1200" kern="1200" dirty="0">
                          <a:solidFill>
                            <a:schemeClr val="dk1"/>
                          </a:solidFill>
                          <a:latin typeface="Arial"/>
                          <a:ea typeface="+mn-ea"/>
                          <a:cs typeface="Arial"/>
                        </a:rPr>
                        <a:t>What is software?</a:t>
                      </a:r>
                    </a:p>
                  </a:txBody>
                  <a:tcPr marL="73025" marR="73025" marT="0" marB="68580"/>
                </a:tc>
                <a:tc>
                  <a:txBody>
                    <a:bodyPr/>
                    <a:lstStyle/>
                    <a:p>
                      <a:pPr algn="just">
                        <a:spcAft>
                          <a:spcPts val="0"/>
                        </a:spcAft>
                      </a:pPr>
                      <a:r>
                        <a:rPr lang="en-GB" sz="1200" dirty="0">
                          <a:latin typeface="Arial"/>
                          <a:cs typeface="Arial"/>
                        </a:rPr>
                        <a:t>Computer programs and associated documentation. Software products may be developed for a particular customer or may be developed for a general market</a:t>
                      </a:r>
                      <a:r>
                        <a:rPr lang="en-GB" sz="1200" dirty="0" smtClean="0">
                          <a:latin typeface="Arial"/>
                          <a:cs typeface="Arial"/>
                        </a:rPr>
                        <a:t>.</a:t>
                      </a:r>
                    </a:p>
                    <a:p>
                      <a:pPr algn="just" rtl="1">
                        <a:spcAft>
                          <a:spcPts val="0"/>
                        </a:spcAft>
                      </a:pPr>
                      <a:r>
                        <a:rPr lang="fa-IR" sz="1200" dirty="0" smtClean="0">
                          <a:solidFill>
                            <a:srgbClr val="000000"/>
                          </a:solidFill>
                          <a:latin typeface="Arial"/>
                          <a:ea typeface="Times New Roman"/>
                          <a:cs typeface="Arial"/>
                        </a:rPr>
                        <a:t>نرم افزار شامل برنامه های کامپیوتری و اسناد و مدارک مرتبط با آن است. محصولات نرم افزاری ممکن است برای یک مشتری خاص و یا برای یک بازار عمومی توسعه یافته  و تولید شوند. </a:t>
                      </a:r>
                      <a:endParaRPr lang="en-GB" sz="12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val="10001"/>
                  </a:ext>
                </a:extLst>
              </a:tr>
              <a:tr h="613408">
                <a:tc>
                  <a:txBody>
                    <a:bodyPr/>
                    <a:lstStyle/>
                    <a:p>
                      <a:pPr marL="0" algn="l" defTabSz="457200" rtl="0" eaLnBrk="1" latinLnBrk="0" hangingPunct="1">
                        <a:spcAft>
                          <a:spcPts val="0"/>
                        </a:spcAft>
                      </a:pPr>
                      <a:r>
                        <a:rPr lang="en-GB" sz="1200" kern="1200" dirty="0">
                          <a:solidFill>
                            <a:schemeClr val="dk1"/>
                          </a:solidFill>
                          <a:latin typeface="Arial"/>
                          <a:ea typeface="+mn-ea"/>
                          <a:cs typeface="Arial"/>
                        </a:rPr>
                        <a:t>What are the attributes of good software?</a:t>
                      </a:r>
                    </a:p>
                  </a:txBody>
                  <a:tcPr marL="73025" marR="73025" marT="0" marB="68580"/>
                </a:tc>
                <a:tc>
                  <a:txBody>
                    <a:bodyPr/>
                    <a:lstStyle/>
                    <a:p>
                      <a:pPr algn="just">
                        <a:spcAft>
                          <a:spcPts val="0"/>
                        </a:spcAft>
                      </a:pPr>
                      <a:r>
                        <a:rPr lang="en-GB" sz="1200" dirty="0">
                          <a:latin typeface="Arial"/>
                          <a:cs typeface="Arial"/>
                        </a:rPr>
                        <a:t>Good software should deliver the required functionality and performance to the user and should be maintainable, dependable and usable</a:t>
                      </a:r>
                      <a:r>
                        <a:rPr lang="en-GB" sz="1200" dirty="0" smtClean="0">
                          <a:latin typeface="Arial"/>
                          <a:cs typeface="Arial"/>
                        </a:rPr>
                        <a:t>.</a:t>
                      </a:r>
                    </a:p>
                    <a:p>
                      <a:pPr algn="just" rtl="1">
                        <a:spcAft>
                          <a:spcPts val="0"/>
                        </a:spcAft>
                      </a:pPr>
                      <a:r>
                        <a:rPr lang="fa-IR" sz="1200" dirty="0" smtClean="0">
                          <a:solidFill>
                            <a:srgbClr val="000000"/>
                          </a:solidFill>
                          <a:latin typeface="Arial"/>
                          <a:ea typeface="Times New Roman"/>
                          <a:cs typeface="Arial"/>
                        </a:rPr>
                        <a:t>نرم افزار خوب باید قابلیت و عملکرد مورد نیاز را به کاربر ارائه داده و باید قابل نگهداری، قابل اعتماد و قابل استفاده باشد.</a:t>
                      </a:r>
                      <a:endParaRPr lang="en-GB" sz="12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val="10002"/>
                  </a:ext>
                </a:extLst>
              </a:tr>
              <a:tr h="473850">
                <a:tc>
                  <a:txBody>
                    <a:bodyPr/>
                    <a:lstStyle/>
                    <a:p>
                      <a:pPr marL="0" algn="l" defTabSz="457200" rtl="0" eaLnBrk="1" latinLnBrk="0" hangingPunct="1">
                        <a:spcAft>
                          <a:spcPts val="0"/>
                        </a:spcAft>
                      </a:pPr>
                      <a:r>
                        <a:rPr lang="en-GB" sz="1200" kern="1200" dirty="0">
                          <a:solidFill>
                            <a:schemeClr val="dk1"/>
                          </a:solidFill>
                          <a:latin typeface="Arial"/>
                          <a:ea typeface="+mn-ea"/>
                          <a:cs typeface="Arial"/>
                        </a:rPr>
                        <a:t>What is software engineering?</a:t>
                      </a:r>
                    </a:p>
                  </a:txBody>
                  <a:tcPr marL="73025" marR="73025" marT="0" marB="68580"/>
                </a:tc>
                <a:tc>
                  <a:txBody>
                    <a:bodyPr/>
                    <a:lstStyle/>
                    <a:p>
                      <a:pPr algn="just">
                        <a:spcAft>
                          <a:spcPts val="0"/>
                        </a:spcAft>
                      </a:pPr>
                      <a:r>
                        <a:rPr lang="en-GB" sz="1200" dirty="0">
                          <a:latin typeface="Arial"/>
                          <a:cs typeface="Arial"/>
                        </a:rPr>
                        <a:t>Software engineering is an engineering discipline that is concerned with all aspects of software production</a:t>
                      </a:r>
                      <a:r>
                        <a:rPr lang="en-GB" sz="1200" dirty="0" smtClean="0">
                          <a:latin typeface="Arial"/>
                          <a:cs typeface="Arial"/>
                        </a:rPr>
                        <a:t>.</a:t>
                      </a:r>
                    </a:p>
                    <a:p>
                      <a:pPr algn="just" rtl="1">
                        <a:spcAft>
                          <a:spcPts val="0"/>
                        </a:spcAft>
                      </a:pPr>
                      <a:r>
                        <a:rPr lang="fa-IR" sz="1200" dirty="0" smtClean="0">
                          <a:solidFill>
                            <a:srgbClr val="000000"/>
                          </a:solidFill>
                          <a:latin typeface="Arial"/>
                          <a:ea typeface="Times New Roman"/>
                          <a:cs typeface="Arial"/>
                        </a:rPr>
                        <a:t>مهندسی نرم افزار یک نظام مهندسی است که با تمام جنبه های تولید نرم افزار مربوط است.</a:t>
                      </a:r>
                      <a:endParaRPr lang="en-GB" sz="12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val="10003"/>
                  </a:ext>
                </a:extLst>
              </a:tr>
              <a:tr h="473850">
                <a:tc>
                  <a:txBody>
                    <a:bodyPr/>
                    <a:lstStyle/>
                    <a:p>
                      <a:pPr marL="0" algn="l" defTabSz="457200" rtl="0" eaLnBrk="1" latinLnBrk="0" hangingPunct="1">
                        <a:spcAft>
                          <a:spcPts val="0"/>
                        </a:spcAft>
                      </a:pPr>
                      <a:r>
                        <a:rPr lang="en-GB" sz="1200" kern="1200" dirty="0">
                          <a:solidFill>
                            <a:schemeClr val="dk1"/>
                          </a:solidFill>
                          <a:latin typeface="Arial"/>
                          <a:ea typeface="+mn-ea"/>
                          <a:cs typeface="Arial"/>
                        </a:rPr>
                        <a:t>What are the fundamental software engineering activities?</a:t>
                      </a:r>
                    </a:p>
                  </a:txBody>
                  <a:tcPr marL="73025" marR="73025" marT="0" marB="68580"/>
                </a:tc>
                <a:tc>
                  <a:txBody>
                    <a:bodyPr/>
                    <a:lstStyle/>
                    <a:p>
                      <a:pPr algn="l">
                        <a:spcAft>
                          <a:spcPts val="0"/>
                        </a:spcAft>
                      </a:pPr>
                      <a:r>
                        <a:rPr lang="en-GB" sz="1200" dirty="0">
                          <a:latin typeface="Arial"/>
                          <a:cs typeface="Arial"/>
                        </a:rPr>
                        <a:t>Software specification, software development, software validation and software evolution</a:t>
                      </a:r>
                      <a:r>
                        <a:rPr lang="en-GB" sz="1200" dirty="0" smtClean="0">
                          <a:latin typeface="Arial"/>
                          <a:cs typeface="Arial"/>
                        </a:rPr>
                        <a:t>.</a:t>
                      </a:r>
                    </a:p>
                    <a:p>
                      <a:pPr algn="just" rtl="1">
                        <a:spcAft>
                          <a:spcPts val="0"/>
                        </a:spcAft>
                      </a:pPr>
                      <a:r>
                        <a:rPr lang="fa-IR" sz="1200" dirty="0" smtClean="0">
                          <a:solidFill>
                            <a:srgbClr val="000000"/>
                          </a:solidFill>
                          <a:latin typeface="Arial"/>
                          <a:ea typeface="Times New Roman"/>
                          <a:cs typeface="Arial"/>
                        </a:rPr>
                        <a:t>فعالیت های اساسی مهندسی نرم افزار شامل این موارد می باشد :  مشخصات نرم افزار، توسعه (تولید ) نرم افزار، اعتبار سنجی نرم افزار و تکامل نرم افزار.</a:t>
                      </a:r>
                      <a:endParaRPr lang="en-GB" sz="12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val="10004"/>
                  </a:ext>
                </a:extLst>
              </a:tr>
              <a:tr h="613408">
                <a:tc>
                  <a:txBody>
                    <a:bodyPr/>
                    <a:lstStyle/>
                    <a:p>
                      <a:pPr marL="0" algn="l" defTabSz="457200" rtl="0" eaLnBrk="1" latinLnBrk="0" hangingPunct="1">
                        <a:spcAft>
                          <a:spcPts val="0"/>
                        </a:spcAft>
                      </a:pPr>
                      <a:r>
                        <a:rPr lang="en-GB" sz="1200" kern="1200" dirty="0">
                          <a:solidFill>
                            <a:schemeClr val="dk1"/>
                          </a:solidFill>
                          <a:latin typeface="Arial"/>
                          <a:ea typeface="+mn-ea"/>
                          <a:cs typeface="Arial"/>
                        </a:rPr>
                        <a:t>What is the difference between software engineering and computer science?</a:t>
                      </a:r>
                    </a:p>
                  </a:txBody>
                  <a:tcPr marL="73025" marR="73025" marT="0" marB="68580"/>
                </a:tc>
                <a:tc>
                  <a:txBody>
                    <a:bodyPr/>
                    <a:lstStyle/>
                    <a:p>
                      <a:pPr algn="just">
                        <a:spcAft>
                          <a:spcPts val="0"/>
                        </a:spcAft>
                      </a:pPr>
                      <a:r>
                        <a:rPr lang="en-GB" sz="1200" dirty="0">
                          <a:latin typeface="Arial"/>
                          <a:cs typeface="Arial"/>
                        </a:rPr>
                        <a:t>Computer science focuses on theory and fundamentals; software engineering is concerned with the practicalities of developing and delivering useful software</a:t>
                      </a:r>
                      <a:r>
                        <a:rPr lang="en-GB" sz="1200" dirty="0" smtClean="0">
                          <a:latin typeface="Arial"/>
                          <a:cs typeface="Arial"/>
                        </a:rPr>
                        <a:t>.</a:t>
                      </a:r>
                    </a:p>
                    <a:p>
                      <a:pPr algn="just" rtl="1">
                        <a:spcAft>
                          <a:spcPts val="0"/>
                        </a:spcAft>
                      </a:pPr>
                      <a:r>
                        <a:rPr lang="fa-IR" sz="1200" dirty="0" smtClean="0">
                          <a:solidFill>
                            <a:srgbClr val="000000"/>
                          </a:solidFill>
                          <a:latin typeface="Arial"/>
                          <a:ea typeface="Times New Roman"/>
                          <a:cs typeface="Arial"/>
                        </a:rPr>
                        <a:t>علوم کامپیوتر بر نظریه و مبانی تمرکز دارد درحالیکه مهندسی نرم افزار با جنبه های عملی توسعه و ارائه نرم افزار مفید در ارتباط می باشد.</a:t>
                      </a:r>
                      <a:endParaRPr lang="en-GB" sz="12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val="10005"/>
                  </a:ext>
                </a:extLst>
              </a:tr>
              <a:tr h="788667">
                <a:tc>
                  <a:txBody>
                    <a:bodyPr/>
                    <a:lstStyle/>
                    <a:p>
                      <a:pPr algn="l">
                        <a:spcAft>
                          <a:spcPts val="0"/>
                        </a:spcAft>
                      </a:pPr>
                      <a:r>
                        <a:rPr lang="en-GB" sz="1200" dirty="0">
                          <a:latin typeface="Arial"/>
                          <a:cs typeface="Arial"/>
                        </a:rPr>
                        <a:t>What is the difference between software engineering and system engineering?</a:t>
                      </a:r>
                      <a:endParaRPr lang="en-GB" sz="1200" dirty="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200" dirty="0">
                          <a:latin typeface="Arial"/>
                          <a:cs typeface="Arial"/>
                        </a:rPr>
                        <a:t>System engineering is concerned with all aspects of computer-based systems development including hardware, software and process engineering. Software engineering is part of this more general process</a:t>
                      </a:r>
                      <a:r>
                        <a:rPr lang="en-GB" sz="1200" dirty="0" smtClean="0">
                          <a:latin typeface="Arial"/>
                          <a:cs typeface="Arial"/>
                        </a:rPr>
                        <a:t>.</a:t>
                      </a:r>
                    </a:p>
                    <a:p>
                      <a:pPr algn="just" rtl="1">
                        <a:spcAft>
                          <a:spcPts val="0"/>
                        </a:spcAft>
                      </a:pPr>
                      <a:r>
                        <a:rPr lang="fa-IR" sz="1200" dirty="0" smtClean="0">
                          <a:solidFill>
                            <a:srgbClr val="000000"/>
                          </a:solidFill>
                          <a:latin typeface="Arial"/>
                          <a:ea typeface="Times New Roman"/>
                          <a:cs typeface="Arial"/>
                        </a:rPr>
                        <a:t>مهندسی سیستم با تمام جنبه های توسعه سیستم های مبتنی بر کامپیوتر از جمله سخت افزار، نرم افزار و مهندسی فرآیند</a:t>
                      </a:r>
                      <a:r>
                        <a:rPr lang="fa-IR" sz="1200" baseline="0" dirty="0" smtClean="0">
                          <a:solidFill>
                            <a:srgbClr val="000000"/>
                          </a:solidFill>
                          <a:latin typeface="Arial"/>
                          <a:ea typeface="Times New Roman"/>
                          <a:cs typeface="Arial"/>
                        </a:rPr>
                        <a:t> در ارتباط </a:t>
                      </a:r>
                      <a:r>
                        <a:rPr lang="fa-IR" sz="1200" dirty="0" smtClean="0">
                          <a:solidFill>
                            <a:srgbClr val="000000"/>
                          </a:solidFill>
                          <a:latin typeface="Arial"/>
                          <a:ea typeface="Times New Roman"/>
                          <a:cs typeface="Arial"/>
                        </a:rPr>
                        <a:t>است ددرحالیکه مهندسی نرم افزار بخشی از این روند کلی تر است.</a:t>
                      </a:r>
                      <a:endParaRPr lang="en-GB" sz="12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val="10006"/>
                  </a:ext>
                </a:extLst>
              </a:tr>
            </a:tbl>
          </a:graphicData>
        </a:graphic>
      </p:graphicFrame>
      <p:sp>
        <p:nvSpPr>
          <p:cNvPr id="3" name="Footer Placeholder 2"/>
          <p:cNvSpPr>
            <a:spLocks noGrp="1"/>
          </p:cNvSpPr>
          <p:nvPr>
            <p:ph type="ftr" sz="quarter" idx="10"/>
          </p:nvPr>
        </p:nvSpPr>
        <p:spPr/>
        <p:txBody>
          <a:bodyPr/>
          <a:lstStyle/>
          <a:p>
            <a:r>
              <a:rPr lang="en-US" smtClean="0"/>
              <a:t>Chapter 1 Introduction</a:t>
            </a:r>
            <a:endParaRPr lang="en-US" dirty="0"/>
          </a:p>
        </p:txBody>
      </p:sp>
      <p:sp>
        <p:nvSpPr>
          <p:cNvPr id="7" name="Date Placeholder 6"/>
          <p:cNvSpPr>
            <a:spLocks noGrp="1"/>
          </p:cNvSpPr>
          <p:nvPr>
            <p:ph type="dt" sz="half" idx="11"/>
          </p:nvPr>
        </p:nvSpPr>
        <p:spPr/>
        <p:txBody>
          <a:bodyPr/>
          <a:lstStyle/>
          <a:p>
            <a:r>
              <a:rPr lang="en-GB" smtClean="0"/>
              <a:t>30/10/2014</a:t>
            </a:r>
            <a:endParaRPr lang="en-US"/>
          </a:p>
        </p:txBody>
      </p:sp>
      <p:sp>
        <p:nvSpPr>
          <p:cNvPr id="8" name="Slide Number Placeholder 7"/>
          <p:cNvSpPr>
            <a:spLocks noGrp="1"/>
          </p:cNvSpPr>
          <p:nvPr>
            <p:ph type="sldNum" sz="quarter" idx="12"/>
          </p:nvPr>
        </p:nvSpPr>
        <p:spPr/>
        <p:txBody>
          <a:bodyPr/>
          <a:lstStyle/>
          <a:p>
            <a:fld id="{1D5CD492-2BC6-F348-9965-EC1D86DF57A8}" type="slidenum">
              <a:rPr lang="en-US" smtClean="0"/>
              <a:t>7</a:t>
            </a:fld>
            <a:endParaRPr lang="en-US"/>
          </a:p>
        </p:txBody>
      </p:sp>
      <p:pic>
        <p:nvPicPr>
          <p:cNvPr id="2" name="Key poin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2216293" y="2471523"/>
            <a:ext cx="246797" cy="246797"/>
          </a:xfrm>
          <a:prstGeom prst="rect">
            <a:avLst/>
          </a:prstGeom>
        </p:spPr>
      </p:pic>
      <p:pic>
        <p:nvPicPr>
          <p:cNvPr id="4" name="Key point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2186485" y="3043122"/>
            <a:ext cx="283760" cy="283760"/>
          </a:xfrm>
          <a:prstGeom prst="rect">
            <a:avLst/>
          </a:prstGeom>
        </p:spPr>
      </p:pic>
      <p:pic>
        <p:nvPicPr>
          <p:cNvPr id="6" name="Key point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2220439" y="3661530"/>
            <a:ext cx="304800" cy="304800"/>
          </a:xfrm>
          <a:prstGeom prst="rect">
            <a:avLst/>
          </a:prstGeom>
        </p:spPr>
      </p:pic>
      <p:pic>
        <p:nvPicPr>
          <p:cNvPr id="9" name="Key points">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2203380" y="4265246"/>
            <a:ext cx="304800" cy="304800"/>
          </a:xfrm>
          <a:prstGeom prst="rect">
            <a:avLst/>
          </a:prstGeom>
        </p:spPr>
      </p:pic>
      <p:pic>
        <p:nvPicPr>
          <p:cNvPr id="10" name="Key points">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2228969" y="5026306"/>
            <a:ext cx="315036" cy="315036"/>
          </a:xfrm>
          <a:prstGeom prst="rect">
            <a:avLst/>
          </a:prstGeom>
        </p:spPr>
      </p:pic>
      <p:pic>
        <p:nvPicPr>
          <p:cNvPr id="11" name="Key points">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2151135" y="6044395"/>
            <a:ext cx="311955" cy="311955"/>
          </a:xfrm>
          <a:prstGeom prst="rect">
            <a:avLst/>
          </a:prstGeom>
        </p:spPr>
      </p:pic>
    </p:spTree>
    <p:extLst>
      <p:ext uri="{BB962C8B-B14F-4D97-AF65-F5344CB8AC3E}">
        <p14:creationId xmlns:p14="http://schemas.microsoft.com/office/powerpoint/2010/main" val="150333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4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833"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952"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1807" fill="hold"/>
                                        <p:tgtEl>
                                          <p:spTgt spid="9"/>
                                        </p:tgtEl>
                                      </p:cBhvr>
                                    </p:cmd>
                                  </p:childTnLst>
                                </p:cTn>
                              </p:par>
                            </p:childTnLst>
                          </p:cTn>
                        </p:par>
                      </p:childTnLst>
                    </p:cTn>
                  </p:par>
                </p:childTnLst>
              </p:cTn>
              <p:nextCondLst>
                <p:cond evt="onClick" delay="0">
                  <p:tgtEl>
                    <p:spTgt spid="9"/>
                  </p:tgtEl>
                </p:cond>
              </p:nextCondLst>
            </p:seq>
            <p:audio>
              <p:cMediaNode vol="80000">
                <p:cTn id="25" fill="hold" display="0">
                  <p:stCondLst>
                    <p:cond delay="indefinite"/>
                  </p:stCondLst>
                  <p:endCondLst>
                    <p:cond evt="onStopAudio" delay="0">
                      <p:tgtEl>
                        <p:sldTgt/>
                      </p:tgtEl>
                    </p:cond>
                  </p:endCondLst>
                </p:cTn>
                <p:tgtEl>
                  <p:spTgt spid="9"/>
                </p:tgtEl>
              </p:cMediaNode>
            </p:audi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5725" fill="hold"/>
                                        <p:tgtEl>
                                          <p:spTgt spid="10"/>
                                        </p:tgtEl>
                                      </p:cBhvr>
                                    </p:cmd>
                                  </p:childTnLst>
                                </p:cTn>
                              </p:par>
                            </p:childTnLst>
                          </p:cTn>
                        </p:par>
                      </p:childTnLst>
                    </p:cTn>
                  </p:par>
                </p:childTnLst>
              </p:cTn>
              <p:nextCondLst>
                <p:cond evt="onClick" delay="0">
                  <p:tgtEl>
                    <p:spTgt spid="10"/>
                  </p:tgtEl>
                </p:cond>
              </p:nextCondLst>
            </p:seq>
            <p:audio>
              <p:cMediaNode vol="80000">
                <p:cTn id="31" fill="hold" display="0">
                  <p:stCondLst>
                    <p:cond delay="indefinite"/>
                  </p:stCondLst>
                  <p:endCondLst>
                    <p:cond evt="onStopAudio" delay="0">
                      <p:tgtEl>
                        <p:sldTgt/>
                      </p:tgtEl>
                    </p:cond>
                  </p:endCondLst>
                </p:cTn>
                <p:tgtEl>
                  <p:spTgt spid="10"/>
                </p:tgtEl>
              </p:cMediaNode>
            </p:audio>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9330" fill="hold"/>
                                        <p:tgtEl>
                                          <p:spTgt spid="11"/>
                                        </p:tgtEl>
                                      </p:cBhvr>
                                    </p:cmd>
                                  </p:childTnLst>
                                </p:cTn>
                              </p:par>
                            </p:childTnLst>
                          </p:cTn>
                        </p:par>
                      </p:childTnLst>
                    </p:cTn>
                  </p:par>
                </p:childTnLst>
              </p:cTn>
              <p:nextCondLst>
                <p:cond evt="onClick" delay="0">
                  <p:tgtEl>
                    <p:spTgt spid="11"/>
                  </p:tgtEl>
                </p:cond>
              </p:nextCondLst>
            </p:seq>
            <p:audio>
              <p:cMediaNode vol="80000">
                <p:cTn id="3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Frequently asked questions about software engineering</a:t>
            </a:r>
            <a:endParaRPr lang="en-US" dirty="0"/>
          </a:p>
        </p:txBody>
      </p:sp>
      <p:graphicFrame>
        <p:nvGraphicFramePr>
          <p:cNvPr id="6" name="Content Placeholder 5"/>
          <p:cNvGraphicFramePr>
            <a:graphicFrameLocks noGrp="1"/>
          </p:cNvGraphicFramePr>
          <p:nvPr>
            <p:ph idx="1"/>
            <p:extLst/>
          </p:nvPr>
        </p:nvGraphicFramePr>
        <p:xfrm>
          <a:off x="580030" y="1735300"/>
          <a:ext cx="8229600" cy="4851400"/>
        </p:xfrm>
        <a:graphic>
          <a:graphicData uri="http://schemas.openxmlformats.org/drawingml/2006/table">
            <a:tbl>
              <a:tblPr firstRow="1" bandRow="1">
                <a:tableStyleId>{5C22544A-7EE6-4342-B048-85BDC9FD1C3A}</a:tableStyleId>
              </a:tblPr>
              <a:tblGrid>
                <a:gridCol w="2204113">
                  <a:extLst>
                    <a:ext uri="{9D8B030D-6E8A-4147-A177-3AD203B41FA5}">
                      <a16:colId xmlns:a16="http://schemas.microsoft.com/office/drawing/2014/main" val="20000"/>
                    </a:ext>
                  </a:extLst>
                </a:gridCol>
                <a:gridCol w="6025487">
                  <a:extLst>
                    <a:ext uri="{9D8B030D-6E8A-4147-A177-3AD203B41FA5}">
                      <a16:colId xmlns:a16="http://schemas.microsoft.com/office/drawing/2014/main" val="20001"/>
                    </a:ext>
                  </a:extLst>
                </a:gridCol>
              </a:tblGrid>
              <a:tr h="370840">
                <a:tc>
                  <a:txBody>
                    <a:bodyPr/>
                    <a:lstStyle/>
                    <a:p>
                      <a:r>
                        <a:rPr lang="en-US" sz="1400" dirty="0" smtClean="0">
                          <a:latin typeface="Arial"/>
                          <a:cs typeface="Arial"/>
                        </a:rPr>
                        <a:t>Question</a:t>
                      </a:r>
                      <a:endParaRPr lang="en-US" sz="1400" dirty="0">
                        <a:latin typeface="Arial"/>
                        <a:cs typeface="Arial"/>
                      </a:endParaRPr>
                    </a:p>
                  </a:txBody>
                  <a:tcPr/>
                </a:tc>
                <a:tc>
                  <a:txBody>
                    <a:bodyPr/>
                    <a:lstStyle/>
                    <a:p>
                      <a:r>
                        <a:rPr lang="en-US" sz="1400" dirty="0" smtClean="0">
                          <a:latin typeface="Arial"/>
                          <a:cs typeface="Arial"/>
                        </a:rPr>
                        <a:t>Answer</a:t>
                      </a:r>
                      <a:endParaRPr lang="en-US" sz="1400" dirty="0">
                        <a:latin typeface="Arial"/>
                        <a:cs typeface="Arial"/>
                      </a:endParaRPr>
                    </a:p>
                  </a:txBody>
                  <a:tcPr/>
                </a:tc>
                <a:extLst>
                  <a:ext uri="{0D108BD9-81ED-4DB2-BD59-A6C34878D82A}">
                    <a16:rowId xmlns:a16="http://schemas.microsoft.com/office/drawing/2014/main" val="10000"/>
                  </a:ext>
                </a:extLst>
              </a:tr>
              <a:tr h="370840">
                <a:tc>
                  <a:txBody>
                    <a:bodyPr/>
                    <a:lstStyle/>
                    <a:p>
                      <a:pPr algn="l">
                        <a:spcAft>
                          <a:spcPts val="0"/>
                        </a:spcAft>
                      </a:pPr>
                      <a:r>
                        <a:rPr lang="en-GB" sz="1200" dirty="0">
                          <a:latin typeface="Arial"/>
                          <a:cs typeface="Arial"/>
                        </a:rPr>
                        <a:t>What are the key challenges facing software engineering?</a:t>
                      </a:r>
                      <a:endParaRPr lang="en-GB" sz="1200" dirty="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200" dirty="0">
                          <a:latin typeface="Arial"/>
                          <a:cs typeface="Arial"/>
                        </a:rPr>
                        <a:t>Coping with increasing diversity, demands for reduced delivery times and developing trustworthy software</a:t>
                      </a:r>
                      <a:r>
                        <a:rPr lang="en-GB" sz="1200" dirty="0" smtClean="0">
                          <a:latin typeface="Arial"/>
                          <a:cs typeface="Arial"/>
                        </a:rPr>
                        <a:t>.</a:t>
                      </a:r>
                    </a:p>
                    <a:p>
                      <a:pPr algn="just" rtl="1">
                        <a:spcAft>
                          <a:spcPts val="0"/>
                        </a:spcAft>
                      </a:pPr>
                      <a:r>
                        <a:rPr lang="fa-IR" sz="1200" dirty="0" smtClean="0">
                          <a:solidFill>
                            <a:srgbClr val="000000"/>
                          </a:solidFill>
                          <a:latin typeface="Arial"/>
                          <a:ea typeface="Times New Roman"/>
                          <a:cs typeface="Arial"/>
                        </a:rPr>
                        <a:t>چالشهای کلیدی که مهندسی نرم افزار با</a:t>
                      </a:r>
                      <a:r>
                        <a:rPr lang="fa-IR" sz="1200" baseline="0" dirty="0" smtClean="0">
                          <a:solidFill>
                            <a:srgbClr val="000000"/>
                          </a:solidFill>
                          <a:latin typeface="Arial"/>
                          <a:ea typeface="Times New Roman"/>
                          <a:cs typeface="Arial"/>
                        </a:rPr>
                        <a:t> آن روبرو است شامل این موارد است : </a:t>
                      </a:r>
                      <a:r>
                        <a:rPr lang="fa-IR" sz="1200" dirty="0" smtClean="0">
                          <a:solidFill>
                            <a:srgbClr val="000000"/>
                          </a:solidFill>
                          <a:latin typeface="Arial"/>
                          <a:ea typeface="Times New Roman"/>
                          <a:cs typeface="Arial"/>
                        </a:rPr>
                        <a:t>رویارویی  با افزایش تنوع، تقاضاها برای کاهش زمانهای تحویل و توسعه نرم افزار قابل اعتماد</a:t>
                      </a:r>
                      <a:endParaRPr lang="en-GB" sz="12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val="10001"/>
                  </a:ext>
                </a:extLst>
              </a:tr>
              <a:tr h="370840">
                <a:tc>
                  <a:txBody>
                    <a:bodyPr/>
                    <a:lstStyle/>
                    <a:p>
                      <a:pPr algn="l">
                        <a:spcAft>
                          <a:spcPts val="0"/>
                        </a:spcAft>
                      </a:pPr>
                      <a:r>
                        <a:rPr lang="en-GB" sz="1200" dirty="0">
                          <a:latin typeface="Arial"/>
                          <a:cs typeface="Arial"/>
                        </a:rPr>
                        <a:t>What are the costs of software engineering?</a:t>
                      </a:r>
                      <a:endParaRPr lang="en-GB" sz="1200" dirty="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200" dirty="0">
                          <a:latin typeface="Arial"/>
                          <a:cs typeface="Arial"/>
                        </a:rPr>
                        <a:t>Roughly 60% of software costs are development costs, 40% are testing costs. For custom software, evolution costs often exceed development costs</a:t>
                      </a:r>
                      <a:r>
                        <a:rPr lang="en-GB" sz="1200" dirty="0" smtClean="0">
                          <a:latin typeface="Arial"/>
                          <a:cs typeface="Arial"/>
                        </a:rPr>
                        <a:t>.</a:t>
                      </a:r>
                    </a:p>
                    <a:p>
                      <a:pPr algn="just" rtl="1">
                        <a:spcAft>
                          <a:spcPts val="0"/>
                        </a:spcAft>
                      </a:pPr>
                      <a:r>
                        <a:rPr lang="fa-IR" sz="1200" dirty="0" smtClean="0">
                          <a:solidFill>
                            <a:srgbClr val="000000"/>
                          </a:solidFill>
                          <a:latin typeface="Arial"/>
                          <a:ea typeface="Times New Roman"/>
                          <a:cs typeface="Arial"/>
                        </a:rPr>
                        <a:t>تقریبا 60 درصد از هزینه های نرم افزار هزینه های توسعه و 40 درصد هزینه آزمایش می باشد. برای نرم افزار سفارشی، هزینه تکامل اغلب بیش از هزینه های توسعه است .</a:t>
                      </a:r>
                      <a:endParaRPr lang="en-GB" sz="12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val="10002"/>
                  </a:ext>
                </a:extLst>
              </a:tr>
              <a:tr h="370840">
                <a:tc>
                  <a:txBody>
                    <a:bodyPr/>
                    <a:lstStyle/>
                    <a:p>
                      <a:pPr algn="l">
                        <a:spcAft>
                          <a:spcPts val="0"/>
                        </a:spcAft>
                      </a:pPr>
                      <a:r>
                        <a:rPr lang="en-GB" sz="1200" dirty="0">
                          <a:latin typeface="Arial"/>
                          <a:cs typeface="Arial"/>
                        </a:rPr>
                        <a:t>What are the best software engineering techniques and methods?</a:t>
                      </a:r>
                      <a:endParaRPr lang="en-GB" sz="1200" dirty="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200" dirty="0">
                          <a:latin typeface="Arial"/>
                          <a:cs typeface="Arial"/>
                        </a:rPr>
                        <a:t>While all software projects have to be professionally managed and developed, different techniques are appropriate for different types of system. For example, games should always be developed using a series of prototypes whereas safety critical control systems require a complete and analyzable specification to be developed. You can’t, therefore, say that one method is better than another</a:t>
                      </a:r>
                      <a:r>
                        <a:rPr lang="en-GB" sz="1200" dirty="0" smtClean="0">
                          <a:latin typeface="Arial"/>
                          <a:cs typeface="Arial"/>
                        </a:rPr>
                        <a:t>.</a:t>
                      </a:r>
                    </a:p>
                    <a:p>
                      <a:pPr algn="just" rtl="1">
                        <a:spcAft>
                          <a:spcPts val="0"/>
                        </a:spcAft>
                      </a:pPr>
                      <a:r>
                        <a:rPr lang="fa-IR" sz="1200" dirty="0" smtClean="0">
                          <a:solidFill>
                            <a:srgbClr val="000000"/>
                          </a:solidFill>
                          <a:latin typeface="Arial"/>
                          <a:ea typeface="Times New Roman"/>
                          <a:cs typeface="Arial"/>
                        </a:rPr>
                        <a:t>در حالی که همه پروژه های نرم افزاری باید به صورت حرفه ای مدیریت و توسعه یابند، تکنیک های متفاوتی برای انواع مختلف سیستم مناسب است. به عنوان مثال، بازیها</a:t>
                      </a:r>
                      <a:r>
                        <a:rPr lang="fa-IR" sz="1200" baseline="0" dirty="0" smtClean="0">
                          <a:solidFill>
                            <a:srgbClr val="000000"/>
                          </a:solidFill>
                          <a:latin typeface="Arial"/>
                          <a:ea typeface="Times New Roman"/>
                          <a:cs typeface="Arial"/>
                        </a:rPr>
                        <a:t> </a:t>
                      </a:r>
                      <a:r>
                        <a:rPr lang="fa-IR" sz="1200" dirty="0" smtClean="0">
                          <a:solidFill>
                            <a:srgbClr val="000000"/>
                          </a:solidFill>
                          <a:latin typeface="Arial"/>
                          <a:ea typeface="Times New Roman"/>
                          <a:cs typeface="Arial"/>
                        </a:rPr>
                        <a:t>همیشه باید با استفاده از یک سری از نمونه های اولیه توسعه یابند  در حالی که سیستم کنترل بحران ایمنی نیاز به یک توصیف کامل و قابل تحلیل برای توسعه دارد.. بنابراین نمیتوان گفت که یک روش بهتر از دیگری است.</a:t>
                      </a:r>
                      <a:endParaRPr lang="en-GB" sz="12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val="10003"/>
                  </a:ext>
                </a:extLst>
              </a:tr>
              <a:tr h="370840">
                <a:tc>
                  <a:txBody>
                    <a:bodyPr/>
                    <a:lstStyle/>
                    <a:p>
                      <a:pPr algn="l">
                        <a:spcAft>
                          <a:spcPts val="0"/>
                        </a:spcAft>
                      </a:pPr>
                      <a:r>
                        <a:rPr lang="en-GB" sz="1200" dirty="0">
                          <a:latin typeface="Arial"/>
                          <a:cs typeface="Arial"/>
                        </a:rPr>
                        <a:t>What differences has the web made to software engineering?</a:t>
                      </a:r>
                      <a:endParaRPr lang="en-GB" sz="1200" dirty="0">
                        <a:solidFill>
                          <a:srgbClr val="000000"/>
                        </a:solidFill>
                        <a:latin typeface="Arial"/>
                        <a:ea typeface="Times New Roman"/>
                        <a:cs typeface="Arial"/>
                      </a:endParaRPr>
                    </a:p>
                  </a:txBody>
                  <a:tcPr marL="73025" marR="73025" marT="0" marB="68580"/>
                </a:tc>
                <a:tc>
                  <a:txBody>
                    <a:bodyPr/>
                    <a:lstStyle/>
                    <a:p>
                      <a:pPr algn="just">
                        <a:spcAft>
                          <a:spcPts val="0"/>
                        </a:spcAft>
                      </a:pPr>
                      <a:r>
                        <a:rPr lang="en-GB" sz="1200" dirty="0">
                          <a:latin typeface="Arial"/>
                          <a:cs typeface="Arial"/>
                        </a:rPr>
                        <a:t>The web has led to the availability of software services and the possibility of developing highly distributed service-based systems. Web-based systems development has led to important advances in programming languages and software reuse</a:t>
                      </a:r>
                      <a:r>
                        <a:rPr lang="en-GB" sz="1200" dirty="0" smtClean="0">
                          <a:latin typeface="Arial"/>
                          <a:cs typeface="Arial"/>
                        </a:rPr>
                        <a:t>.</a:t>
                      </a:r>
                    </a:p>
                    <a:p>
                      <a:pPr algn="just" rtl="1">
                        <a:spcAft>
                          <a:spcPts val="0"/>
                        </a:spcAft>
                      </a:pPr>
                      <a:r>
                        <a:rPr lang="fa-IR" sz="1200" dirty="0" smtClean="0">
                          <a:solidFill>
                            <a:srgbClr val="000000"/>
                          </a:solidFill>
                          <a:latin typeface="Arial"/>
                          <a:ea typeface="Times New Roman"/>
                          <a:cs typeface="Arial"/>
                        </a:rPr>
                        <a:t>وب منجر به دردسترس بودن سرویس های نرم افزاری و امکان توسعه سیستم های توزیع شده مبتنی بر سرویس شده است. توسعه سیستم های مبتنی بر وب منجر</a:t>
                      </a:r>
                      <a:r>
                        <a:rPr lang="fa-IR" sz="1200" baseline="0" dirty="0" smtClean="0">
                          <a:solidFill>
                            <a:srgbClr val="000000"/>
                          </a:solidFill>
                          <a:latin typeface="Arial"/>
                          <a:ea typeface="Times New Roman"/>
                          <a:cs typeface="Arial"/>
                        </a:rPr>
                        <a:t> به </a:t>
                      </a:r>
                      <a:r>
                        <a:rPr lang="fa-IR" sz="1200" dirty="0" smtClean="0">
                          <a:solidFill>
                            <a:srgbClr val="000000"/>
                          </a:solidFill>
                          <a:latin typeface="Arial"/>
                          <a:ea typeface="Times New Roman"/>
                          <a:cs typeface="Arial"/>
                        </a:rPr>
                        <a:t>پیشرفت های مهم در زبان های برنامه نویسی و استفاده مجدد نرم افزار شده است.</a:t>
                      </a:r>
                      <a:endParaRPr lang="en-GB" sz="1200" dirty="0">
                        <a:solidFill>
                          <a:srgbClr val="000000"/>
                        </a:solidFill>
                        <a:latin typeface="Arial"/>
                        <a:ea typeface="Times New Roman"/>
                        <a:cs typeface="Arial"/>
                      </a:endParaRPr>
                    </a:p>
                  </a:txBody>
                  <a:tcPr marL="73025" marR="73025" marT="0" marB="68580"/>
                </a:tc>
                <a:extLst>
                  <a:ext uri="{0D108BD9-81ED-4DB2-BD59-A6C34878D82A}">
                    <a16:rowId xmlns:a16="http://schemas.microsoft.com/office/drawing/2014/main" val="10004"/>
                  </a:ext>
                </a:extLst>
              </a:tr>
            </a:tbl>
          </a:graphicData>
        </a:graphic>
      </p:graphicFrame>
      <p:sp>
        <p:nvSpPr>
          <p:cNvPr id="7" name="Footer Placeholder 6"/>
          <p:cNvSpPr>
            <a:spLocks noGrp="1"/>
          </p:cNvSpPr>
          <p:nvPr>
            <p:ph type="ftr" sz="quarter" idx="10"/>
          </p:nvPr>
        </p:nvSpPr>
        <p:spPr/>
        <p:txBody>
          <a:bodyPr/>
          <a:lstStyle/>
          <a:p>
            <a:r>
              <a:rPr lang="en-US" smtClean="0"/>
              <a:t>Chapter 1 Introduction</a:t>
            </a:r>
            <a:endParaRPr lang="en-US" dirty="0"/>
          </a:p>
        </p:txBody>
      </p:sp>
      <p:sp>
        <p:nvSpPr>
          <p:cNvPr id="8" name="Date Placeholder 7"/>
          <p:cNvSpPr>
            <a:spLocks noGrp="1"/>
          </p:cNvSpPr>
          <p:nvPr>
            <p:ph type="dt" sz="half" idx="11"/>
          </p:nvPr>
        </p:nvSpPr>
        <p:spPr/>
        <p:txBody>
          <a:bodyPr/>
          <a:lstStyle/>
          <a:p>
            <a:r>
              <a:rPr lang="en-GB" smtClean="0"/>
              <a:t>30/10/2014</a:t>
            </a:r>
            <a:endParaRPr lang="en-US"/>
          </a:p>
        </p:txBody>
      </p:sp>
      <p:sp>
        <p:nvSpPr>
          <p:cNvPr id="9" name="Slide Number Placeholder 8"/>
          <p:cNvSpPr>
            <a:spLocks noGrp="1"/>
          </p:cNvSpPr>
          <p:nvPr>
            <p:ph type="sldNum" sz="quarter" idx="12"/>
          </p:nvPr>
        </p:nvSpPr>
        <p:spPr/>
        <p:txBody>
          <a:bodyPr/>
          <a:lstStyle/>
          <a:p>
            <a:fld id="{1D5CD492-2BC6-F348-9965-EC1D86DF57A8}" type="slidenum">
              <a:rPr lang="en-US" smtClean="0"/>
              <a:t>8</a:t>
            </a:fld>
            <a:endParaRPr lang="en-US"/>
          </a:p>
        </p:txBody>
      </p:sp>
      <p:pic>
        <p:nvPicPr>
          <p:cNvPr id="3" name="Key poin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590800" y="2564642"/>
            <a:ext cx="342331" cy="342331"/>
          </a:xfrm>
          <a:prstGeom prst="rect">
            <a:avLst/>
          </a:prstGeom>
        </p:spPr>
      </p:pic>
      <p:pic>
        <p:nvPicPr>
          <p:cNvPr id="4" name="Key point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590800" y="3393968"/>
            <a:ext cx="328684" cy="328684"/>
          </a:xfrm>
          <a:prstGeom prst="rect">
            <a:avLst/>
          </a:prstGeom>
        </p:spPr>
      </p:pic>
      <p:pic>
        <p:nvPicPr>
          <p:cNvPr id="5" name="Key point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2590800" y="5111002"/>
            <a:ext cx="269768" cy="269768"/>
          </a:xfrm>
          <a:prstGeom prst="rect">
            <a:avLst/>
          </a:prstGeom>
        </p:spPr>
      </p:pic>
      <p:pic>
        <p:nvPicPr>
          <p:cNvPr id="10" name="Key points">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2620258" y="6316932"/>
            <a:ext cx="269768" cy="269768"/>
          </a:xfrm>
          <a:prstGeom prst="rect">
            <a:avLst/>
          </a:prstGeom>
        </p:spPr>
      </p:pic>
    </p:spTree>
    <p:extLst>
      <p:ext uri="{BB962C8B-B14F-4D97-AF65-F5344CB8AC3E}">
        <p14:creationId xmlns:p14="http://schemas.microsoft.com/office/powerpoint/2010/main" val="331089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8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953"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1216" fill="hold"/>
                                        <p:tgtEl>
                                          <p:spTgt spid="5"/>
                                        </p:tgtEl>
                                      </p:cBhvr>
                                    </p:cmd>
                                  </p:childTnLst>
                                </p:cTn>
                              </p:par>
                            </p:childTnLst>
                          </p:cTn>
                        </p:par>
                      </p:childTnLst>
                    </p:cTn>
                  </p:par>
                </p:childTnLst>
              </p:cTn>
              <p:nextCondLst>
                <p:cond evt="onClick" delay="0">
                  <p:tgtEl>
                    <p:spTgt spid="5"/>
                  </p:tgtEl>
                </p:cond>
              </p:nextCondLst>
            </p:seq>
            <p:audio>
              <p:cMediaNode vol="80000">
                <p:cTn id="19" fill="hold" display="0">
                  <p:stCondLst>
                    <p:cond delay="indefinite"/>
                  </p:stCondLst>
                  <p:endCondLst>
                    <p:cond evt="onStopAudio" delay="0">
                      <p:tgtEl>
                        <p:sldTgt/>
                      </p:tgtEl>
                    </p:cond>
                  </p:endCondLst>
                </p:cTn>
                <p:tgtEl>
                  <p:spTgt spid="5"/>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427" fill="hold"/>
                                        <p:tgtEl>
                                          <p:spTgt spid="10"/>
                                        </p:tgtEl>
                                      </p:cBhvr>
                                    </p:cmd>
                                  </p:childTnLst>
                                </p:cTn>
                              </p:par>
                            </p:childTnLst>
                          </p:cTn>
                        </p:par>
                      </p:childTnLst>
                    </p:cTn>
                  </p:par>
                </p:childTnLst>
              </p:cTn>
              <p:nextCondLst>
                <p:cond evt="onClick" delay="0">
                  <p:tgtEl>
                    <p:spTgt spid="10"/>
                  </p:tgtEl>
                </p:cond>
              </p:nextCondLst>
            </p:seq>
            <p:audio>
              <p:cMediaNode vol="80000">
                <p:cTn id="25"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products</a:t>
            </a:r>
            <a:r>
              <a:rPr lang="fa-IR" dirty="0" smtClean="0"/>
              <a:t>محصولات نرم افزاری بر دو نوع هستند :  </a:t>
            </a:r>
            <a:endParaRPr lang="en-US" dirty="0"/>
          </a:p>
        </p:txBody>
      </p:sp>
      <p:sp>
        <p:nvSpPr>
          <p:cNvPr id="3" name="Content Placeholder 2"/>
          <p:cNvSpPr>
            <a:spLocks noGrp="1"/>
          </p:cNvSpPr>
          <p:nvPr>
            <p:ph idx="1"/>
          </p:nvPr>
        </p:nvSpPr>
        <p:spPr/>
        <p:txBody>
          <a:bodyPr/>
          <a:lstStyle/>
          <a:p>
            <a:pPr indent="-182880">
              <a:buFont typeface="+mj-lt"/>
              <a:buAutoNum type="arabicPeriod"/>
            </a:pPr>
            <a:r>
              <a:rPr lang="en-US" sz="1200" dirty="0" smtClean="0"/>
              <a:t>Generic products</a:t>
            </a:r>
          </a:p>
          <a:p>
            <a:pPr lvl="1"/>
            <a:r>
              <a:rPr lang="en-US" sz="1200" dirty="0" smtClean="0"/>
              <a:t>Stand-alone systems that are marketed and sold to any customer who wishes to buy them.</a:t>
            </a:r>
          </a:p>
          <a:p>
            <a:pPr lvl="1"/>
            <a:r>
              <a:rPr lang="en-US" sz="1200" dirty="0" smtClean="0"/>
              <a:t>Examples – PC software such as graphics programs, project management tools; CAD software; software for specific markets such as appointments systems for dentists.</a:t>
            </a:r>
            <a:r>
              <a:rPr lang="fa-IR" sz="1200" dirty="0" smtClean="0"/>
              <a:t/>
            </a:r>
            <a:br>
              <a:rPr lang="fa-IR" sz="1200" dirty="0" smtClean="0"/>
            </a:br>
            <a:endParaRPr lang="en-US" sz="1200" dirty="0" smtClean="0"/>
          </a:p>
          <a:p>
            <a:pPr lvl="1" algn="r" rtl="1"/>
            <a:r>
              <a:rPr lang="en-US" sz="1200" dirty="0"/>
              <a:t>Generic </a:t>
            </a:r>
            <a:r>
              <a:rPr lang="en-US" sz="1200" dirty="0" smtClean="0"/>
              <a:t>products</a:t>
            </a:r>
            <a:r>
              <a:rPr lang="fa-IR" sz="1200" dirty="0" smtClean="0"/>
              <a:t> سیستمهای </a:t>
            </a:r>
            <a:r>
              <a:rPr lang="fa-IR" sz="1200" dirty="0"/>
              <a:t>مستقلی </a:t>
            </a:r>
            <a:r>
              <a:rPr lang="fa-IR" sz="1200" dirty="0" smtClean="0"/>
              <a:t>هستند که در </a:t>
            </a:r>
            <a:r>
              <a:rPr lang="fa-IR" sz="1200" dirty="0"/>
              <a:t>بازار  به هر مشتری که مایل </a:t>
            </a:r>
            <a:r>
              <a:rPr lang="fa-IR" sz="1200" dirty="0" smtClean="0"/>
              <a:t>به خرید آنها است عرضه شده و به فروش می رسند .</a:t>
            </a:r>
          </a:p>
          <a:p>
            <a:pPr lvl="1" algn="r" rtl="1"/>
            <a:r>
              <a:rPr lang="fa-IR" sz="1200" dirty="0" smtClean="0"/>
              <a:t>مثال : - </a:t>
            </a:r>
            <a:r>
              <a:rPr lang="fa-IR" sz="1200" dirty="0"/>
              <a:t>نرم </a:t>
            </a:r>
            <a:r>
              <a:rPr lang="fa-IR" sz="1200" dirty="0" smtClean="0"/>
              <a:t>افزارهای کامپیوترهای شخصی </a:t>
            </a:r>
            <a:r>
              <a:rPr lang="fa-IR" sz="1200" dirty="0"/>
              <a:t>از جمله برنامه های گرافیک، ابزارهای مدیریت پروژه؛ نرم افزار </a:t>
            </a:r>
            <a:r>
              <a:rPr lang="en-US" sz="1200" dirty="0"/>
              <a:t>CAD؛ </a:t>
            </a:r>
            <a:r>
              <a:rPr lang="fa-IR" sz="1200" dirty="0"/>
              <a:t>نرم افزار برای بازارهای خاص مانند </a:t>
            </a:r>
            <a:r>
              <a:rPr lang="fa-IR" sz="1200" dirty="0" smtClean="0"/>
              <a:t>سیستم </a:t>
            </a:r>
            <a:r>
              <a:rPr lang="fa-IR" sz="1200" dirty="0"/>
              <a:t>قرار ملاقات</a:t>
            </a:r>
            <a:r>
              <a:rPr lang="fa-IR" sz="1200" dirty="0" smtClean="0"/>
              <a:t> </a:t>
            </a:r>
            <a:r>
              <a:rPr lang="fa-IR" sz="1200" dirty="0"/>
              <a:t>برای دندانپزشکان.</a:t>
            </a:r>
            <a:endParaRPr lang="en-US" sz="1200" dirty="0" smtClean="0"/>
          </a:p>
          <a:p>
            <a:pPr indent="-182880">
              <a:buFont typeface="+mj-lt"/>
              <a:buAutoNum type="arabicPeriod"/>
            </a:pPr>
            <a:r>
              <a:rPr lang="en-US" sz="1200" dirty="0"/>
              <a:t>Customized products</a:t>
            </a:r>
          </a:p>
          <a:p>
            <a:pPr lvl="1"/>
            <a:r>
              <a:rPr lang="en-US" sz="1200" dirty="0" smtClean="0"/>
              <a:t>Software that is commissioned by a specific customer to meet their own needs. </a:t>
            </a:r>
          </a:p>
          <a:p>
            <a:pPr lvl="1"/>
            <a:r>
              <a:rPr lang="en-US" sz="1200" dirty="0" smtClean="0"/>
              <a:t>Examples – embedded control systems, air traffic control software, traffic monitoring systems.</a:t>
            </a:r>
            <a:r>
              <a:rPr lang="fa-IR" sz="1200" dirty="0" smtClean="0"/>
              <a:t/>
            </a:r>
            <a:br>
              <a:rPr lang="fa-IR" sz="1200" dirty="0" smtClean="0"/>
            </a:br>
            <a:endParaRPr lang="en-US" sz="1200" dirty="0" smtClean="0"/>
          </a:p>
          <a:p>
            <a:pPr lvl="1" algn="r" rtl="1"/>
            <a:r>
              <a:rPr lang="en-US" sz="1200" dirty="0"/>
              <a:t>Customized </a:t>
            </a:r>
            <a:r>
              <a:rPr lang="en-US" sz="1200" dirty="0" smtClean="0"/>
              <a:t>products</a:t>
            </a:r>
            <a:r>
              <a:rPr lang="fa-IR" sz="1200" dirty="0" smtClean="0"/>
              <a:t>  نرم افزاری </a:t>
            </a:r>
            <a:r>
              <a:rPr lang="fa-IR" sz="1200" dirty="0"/>
              <a:t>است که توسط یک مشتری خاص </a:t>
            </a:r>
            <a:r>
              <a:rPr lang="fa-IR" sz="1200" dirty="0" smtClean="0"/>
              <a:t>برای </a:t>
            </a:r>
            <a:r>
              <a:rPr lang="fa-IR" sz="1200" dirty="0"/>
              <a:t>رفع نیازهای </a:t>
            </a:r>
            <a:r>
              <a:rPr lang="fa-IR" sz="1200" dirty="0" smtClean="0"/>
              <a:t>خودش سفارش داده می شود.</a:t>
            </a:r>
            <a:endParaRPr lang="fa-IR" sz="1200" dirty="0"/>
          </a:p>
          <a:p>
            <a:pPr lvl="1" algn="r" rtl="1"/>
            <a:r>
              <a:rPr lang="fa-IR" sz="1200" dirty="0" smtClean="0"/>
              <a:t>مثال : سیستم </a:t>
            </a:r>
            <a:r>
              <a:rPr lang="fa-IR" sz="1200" dirty="0"/>
              <a:t>های </a:t>
            </a:r>
            <a:r>
              <a:rPr lang="fa-IR" sz="1200" dirty="0" smtClean="0"/>
              <a:t>کنترل تعبیه </a:t>
            </a:r>
            <a:r>
              <a:rPr lang="fa-IR" sz="1200" dirty="0"/>
              <a:t>شده </a:t>
            </a:r>
            <a:r>
              <a:rPr lang="fa-IR" sz="1200" dirty="0" smtClean="0"/>
              <a:t>، </a:t>
            </a:r>
            <a:r>
              <a:rPr lang="fa-IR" sz="1200" dirty="0"/>
              <a:t>نرم افزار کنترل ترافیک هوایی، سیستم های نظارت بر ترافیک.</a:t>
            </a:r>
            <a:endParaRPr lang="en-US" sz="1200" dirty="0" smtClean="0"/>
          </a:p>
        </p:txBody>
      </p:sp>
      <p:sp>
        <p:nvSpPr>
          <p:cNvPr id="7" name="Footer Placeholder 6"/>
          <p:cNvSpPr>
            <a:spLocks noGrp="1"/>
          </p:cNvSpPr>
          <p:nvPr>
            <p:ph type="ftr" sz="quarter" idx="10"/>
          </p:nvPr>
        </p:nvSpPr>
        <p:spPr/>
        <p:txBody>
          <a:bodyPr/>
          <a:lstStyle/>
          <a:p>
            <a:r>
              <a:rPr lang="en-US" smtClean="0"/>
              <a:t>Chapter 1 Introduction</a:t>
            </a:r>
            <a:endParaRPr lang="en-US" dirty="0"/>
          </a:p>
        </p:txBody>
      </p:sp>
      <p:sp>
        <p:nvSpPr>
          <p:cNvPr id="8" name="Date Placeholder 7"/>
          <p:cNvSpPr>
            <a:spLocks noGrp="1"/>
          </p:cNvSpPr>
          <p:nvPr>
            <p:ph type="dt" sz="half" idx="11"/>
          </p:nvPr>
        </p:nvSpPr>
        <p:spPr/>
        <p:txBody>
          <a:bodyPr/>
          <a:lstStyle/>
          <a:p>
            <a:r>
              <a:rPr lang="en-GB" smtClean="0"/>
              <a:t>30/10/2014</a:t>
            </a:r>
            <a:endParaRPr lang="en-US"/>
          </a:p>
        </p:txBody>
      </p:sp>
      <p:sp>
        <p:nvSpPr>
          <p:cNvPr id="9" name="Slide Number Placeholder 8"/>
          <p:cNvSpPr>
            <a:spLocks noGrp="1"/>
          </p:cNvSpPr>
          <p:nvPr>
            <p:ph type="sldNum" sz="quarter" idx="12"/>
          </p:nvPr>
        </p:nvSpPr>
        <p:spPr/>
        <p:txBody>
          <a:bodyPr/>
          <a:lstStyle/>
          <a:p>
            <a:fld id="{1D5CD492-2BC6-F348-9965-EC1D86DF57A8}" type="slidenum">
              <a:rPr lang="en-US" smtClean="0"/>
              <a:t>9</a:t>
            </a:fld>
            <a:endParaRPr lang="en-US"/>
          </a:p>
        </p:txBody>
      </p:sp>
      <p:pic>
        <p:nvPicPr>
          <p:cNvPr id="4" name="How This Book Is Structured This book’s fi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27543" y="274638"/>
            <a:ext cx="492457" cy="492457"/>
          </a:xfrm>
          <a:prstGeom prst="rect">
            <a:avLst/>
          </a:prstGeom>
        </p:spPr>
      </p:pic>
    </p:spTree>
    <p:extLst>
      <p:ext uri="{BB962C8B-B14F-4D97-AF65-F5344CB8AC3E}">
        <p14:creationId xmlns:p14="http://schemas.microsoft.com/office/powerpoint/2010/main" val="1506278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29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SE9.thmx</Template>
  <TotalTime>1828</TotalTime>
  <Words>4103</Words>
  <Application>Microsoft Office PowerPoint</Application>
  <PresentationFormat>On-screen Show (4:3)</PresentationFormat>
  <Paragraphs>308</Paragraphs>
  <Slides>25</Slides>
  <Notes>2</Notes>
  <HiddenSlides>0</HiddenSlides>
  <MMClips>30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Times New Roman</vt:lpstr>
      <vt:lpstr>Wingdings</vt:lpstr>
      <vt:lpstr>SE9</vt:lpstr>
      <vt:lpstr>Chapter 1- Introduction</vt:lpstr>
      <vt:lpstr>Topics covered</vt:lpstr>
      <vt:lpstr>Software engineering</vt:lpstr>
      <vt:lpstr>Software costs</vt:lpstr>
      <vt:lpstr>Software project failure          شکست پروژه نرم افزار  </vt:lpstr>
      <vt:lpstr>Professional software development توسعه نرم افزار حرفه ای</vt:lpstr>
      <vt:lpstr>Frequently asked questions about software engineering سوالات متداول در مورد مهنسی نرم افزار </vt:lpstr>
      <vt:lpstr>Frequently asked questions about software engineering</vt:lpstr>
      <vt:lpstr>Software productsمحصولات نرم افزاری بر دو نوع هستند :  </vt:lpstr>
      <vt:lpstr>Product specification مشخصات محصول             </vt:lpstr>
      <vt:lpstr>Essential attributes of good software ویژگی های اساسی نرم افزار خوب</vt:lpstr>
      <vt:lpstr>Software engineeringمهندسی نرم افزار </vt:lpstr>
      <vt:lpstr>Importance of software engineering اهمیت مهندسی نرم افزار </vt:lpstr>
      <vt:lpstr>Software process activities فعالیت های فرآیند  تولید نرم افزار</vt:lpstr>
      <vt:lpstr>General issues that affect most software مسائل عمومی که اکثر نرم افزار را تحت تاثیر قرار می دهد</vt:lpstr>
      <vt:lpstr>Software engineering diversity تنوع مهندسی نرم افزار</vt:lpstr>
      <vt:lpstr>Application types انواع برنامه های کاربردی</vt:lpstr>
      <vt:lpstr>Application types انواع برنامه های کاربردی</vt:lpstr>
      <vt:lpstr>Application types انواع برنامه های کاربردی</vt:lpstr>
      <vt:lpstr>Software engineering fundamentals اصول مهندسی نرم افزار </vt:lpstr>
      <vt:lpstr>Software engineering and the web مهندسی نرم افزار و وب</vt:lpstr>
      <vt:lpstr>Web software engineering مهندسی نرم افزار وب</vt:lpstr>
      <vt:lpstr>Web-based software engineering مهندسی نرم افزار تحت وب</vt:lpstr>
      <vt:lpstr>Key points نکات کلیدی</vt:lpstr>
      <vt:lpstr>Key points نکات کیدی</vt:lpstr>
    </vt:vector>
  </TitlesOfParts>
  <Company>St 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1</dc:title>
  <dc:creator>Ian Sommerville</dc:creator>
  <cp:lastModifiedBy>Ten</cp:lastModifiedBy>
  <cp:revision>17</cp:revision>
  <dcterms:created xsi:type="dcterms:W3CDTF">2009-12-29T10:39:27Z</dcterms:created>
  <dcterms:modified xsi:type="dcterms:W3CDTF">2016-12-29T15:48:02Z</dcterms:modified>
</cp:coreProperties>
</file>