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1054-25DE-4B8D-ABF4-9A16415E840A}" type="datetimeFigureOut">
              <a:rPr lang="fa-IR" smtClean="0"/>
              <a:t>06/27/1443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CCC64-3DCF-4897-ACF0-566E7D5BAC8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500042"/>
            <a:ext cx="4857784" cy="1470025"/>
          </a:xfrm>
        </p:spPr>
        <p:txBody>
          <a:bodyPr/>
          <a:lstStyle/>
          <a:p>
            <a:r>
              <a:rPr lang="fa-IR" dirty="0" smtClean="0">
                <a:cs typeface="B Nazanin" pitchFamily="2" charset="-78"/>
              </a:rPr>
              <a:t>به نام خدا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علوم ششم ابتدایی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بازیافت زباله های آهنی 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به کوشش : </a:t>
            </a:r>
            <a:r>
              <a:rPr lang="fa-IR" smtClean="0">
                <a:solidFill>
                  <a:schemeClr val="tx1"/>
                </a:solidFill>
                <a:cs typeface="B Nazanin" pitchFamily="2" charset="-78"/>
              </a:rPr>
              <a:t>محمد </a:t>
            </a:r>
            <a:r>
              <a:rPr lang="fa-IR" smtClean="0">
                <a:solidFill>
                  <a:schemeClr val="tx1"/>
                </a:solidFill>
                <a:cs typeface="B Nazanin" pitchFamily="2" charset="-78"/>
              </a:rPr>
              <a:t>نیکویی</a:t>
            </a:r>
            <a:endParaRPr lang="fa-IR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3" descr="در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714356"/>
            <a:ext cx="1047750" cy="1047750"/>
          </a:xfrm>
          <a:prstGeom prst="rect">
            <a:avLst/>
          </a:prstGeom>
        </p:spPr>
      </p:pic>
      <p:pic>
        <p:nvPicPr>
          <p:cNvPr id="5" name="Picture 4" descr="C34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2000240"/>
            <a:ext cx="1928827" cy="207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>
              <a:cs typeface="B Nazanin" pitchFamily="2" charset="-78"/>
            </a:endParaRPr>
          </a:p>
          <a:p>
            <a:endParaRPr lang="fa-IR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همه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ساله در دنياي اقتصاد، ميليون‌ها دلار به انحاء مختلف مانند فلزات آهني و غير آهني اسقاط شده، كاغذهاي باطله، پوشاك تهيه و ساير اشياي بي‌مصرف (لاستيك ماشين، استخوان، شيشه و غيره) به هدر مي‌رود.</a:t>
            </a:r>
            <a:endParaRPr lang="en-US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بازیاف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8604"/>
            <a:ext cx="3690407" cy="240031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0232" y="6143644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a-IR" sz="2800" b="1" dirty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تنها، مقداري از اين زباله‌هاي سخت را مي‌توان بازيابي نمود و بقيه در دستگاه‌هاي زباله‌سوزي نابود مي‌شوند و يا </a:t>
            </a:r>
            <a:r>
              <a:rPr lang="fa-IR" sz="2800" b="1" dirty="0" smtClean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درزباله‌دان‌هاي </a:t>
            </a:r>
            <a:r>
              <a:rPr lang="fa-IR" sz="2800" b="1" dirty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خصوصي يا عمومي انباشته مي‌گردند. به طور مثال در چند سال گذشته فقط قسمتي از ضايعات آهني بازيابي شده و از طريق موسسه‌هاي تجاري عادي به دست مصرف‌كننده رسيده است و هم اكنون در خارج شهرها شاهد كوهايي از انباشت آهن قراضه هستيم كه براي جوامع مسأله‌ساز </a:t>
            </a:r>
            <a:r>
              <a:rPr lang="fa-IR" sz="2800" b="1" dirty="0" smtClean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هستند.موسسات </a:t>
            </a:r>
            <a:r>
              <a:rPr lang="fa-IR" sz="2800" b="1" dirty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بازسازي زباله‌هاي جامد ضايعات مذكور را قابل مصرف مي‌كنند و روانه بازار مي‌نمايند.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cs typeface="B Nazanin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دستگاه بازیافت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0"/>
            <a:ext cx="3071834" cy="21383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28794" y="6286520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16879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خودروهاي موتوري قديمي و قطعات فلزات، قسمت عمده ضايعات قابل بازيافت را تشكيل مي‌دهند، اين گونه زباله‌ها پس از بازيافت به كارخانه‌هاي فولادسازي و ذوب فلزات غيرآهني و بازار صادرات ارسال مي‌شوند و تا حدودي كمبود مواد خام فلزي را جبران </a:t>
            </a:r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مي‌كنند.شگفت‌انگيز </a:t>
            </a:r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نيست اگر كشورهاي عضو بازار مشترك اوپا </a:t>
            </a:r>
            <a:r>
              <a:rPr lang="en-US" sz="2800" b="1" dirty="0">
                <a:solidFill>
                  <a:srgbClr val="C00000"/>
                </a:solidFill>
                <a:cs typeface="B Nazanin" pitchFamily="2" charset="-78"/>
              </a:rPr>
              <a:t>(EEC)</a:t>
            </a:r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 و اتحاديه تجارت آزاد اوپا </a:t>
            </a:r>
            <a:r>
              <a:rPr lang="en-US" sz="2800" b="1" dirty="0">
                <a:solidFill>
                  <a:srgbClr val="C00000"/>
                </a:solidFill>
                <a:cs typeface="B Nazanin" pitchFamily="2" charset="-78"/>
              </a:rPr>
              <a:t>(EFTA)</a:t>
            </a:r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 صادرات آهن قراضه  را به عنوان ماده خام فوق‌العاده مهم داخلي ممنوع اعلام مي‌كنند.</a:t>
            </a:r>
            <a:endParaRPr lang="en-US" sz="2800" b="1" dirty="0">
              <a:solidFill>
                <a:srgbClr val="C00000"/>
              </a:solidFill>
              <a:cs typeface="B Nazanin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خودرو اسقاط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85728"/>
            <a:ext cx="2857520" cy="192882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0232" y="6143644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071834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ماشين‌هاي فرسوده و قطعات آهن پياده شده از ساختمان‌ها از طريق حمل جاده‌اي و يا به وسيله راه‌آهن در محل تخليه مي‌شود. بارگيري در مبدأ و تخليه در مقصد مي‌شود. بارگيري در مبدأ و تخليه درمقصد اغلب هنوز با دست صورت مي‌گيرد. هر چند به طور روزافزون ماشين‌هاي حمل و نقل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نيز </a:t>
            </a: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به كار گرفته مي‌شوند. </a:t>
            </a:r>
          </a:p>
        </p:txBody>
      </p:sp>
      <p:pic>
        <p:nvPicPr>
          <p:cNvPr id="4" name="Picture 3" descr="camion_1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85728"/>
            <a:ext cx="4600575" cy="11525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0232" y="6143644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85728"/>
            <a:ext cx="8229600" cy="5643602"/>
          </a:xfrm>
        </p:spPr>
        <p:txBody>
          <a:bodyPr>
            <a:normAutofit/>
          </a:bodyPr>
          <a:lstStyle/>
          <a:p>
            <a:pPr algn="just"/>
            <a:r>
              <a:rPr lang="fa-I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معمولاً پس از جمع‌آوري مقادير زياد ضايعات كوچك، آن‌ها را در درون ظرف‌ها و جعبه‌هايي قرار مي‌دهند. جمع‌آوري مقادير زايد قطعات كوچك به وسيله كانتينر صورت مي‌گيرد. عمل جداسازي با دست انجام و قطعا بزرگ با قيچي يا مشعل برش بريده شده و به كوره ذوب فرستاده مي‌شود. </a:t>
            </a:r>
            <a:endParaRPr lang="fa-I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endParaRPr lang="fa-I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ضايعات </a:t>
            </a:r>
            <a:r>
              <a:rPr lang="fa-I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فلزي كوچك با پرس هيدروليكي يا پيچي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عدل‌هايي به وزن 25 تا 150 كيلوگرم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بسته‌بندي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مي‌گردند. ضايعات برش خورده و بسته‌بندي </a:t>
            </a: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شده</a:t>
            </a:r>
          </a:p>
          <a:p>
            <a:pPr algn="just">
              <a:buNone/>
            </a:pPr>
            <a:r>
              <a:rPr lang="fa-I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ذخيره و يا اينكه بر حسب نياز بازار به واگن‌هاي راه‌آهن منتقل مي‌شوند. قطعات چدني غالباً با محموله‌هاي قراضه‌هاي آهن تحويل داده مي‌شوند، بر حسب شكل و ابعادشان با پتك يا وسايل مكانيكي شكسته مي‌شوند. </a:t>
            </a:r>
          </a:p>
        </p:txBody>
      </p:sp>
      <p:pic>
        <p:nvPicPr>
          <p:cNvPr id="4" name="Picture 3" descr="کوره ذو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857364"/>
            <a:ext cx="2571768" cy="1717137"/>
          </a:xfrm>
          <a:prstGeom prst="rect">
            <a:avLst/>
          </a:prstGeom>
        </p:spPr>
      </p:pic>
      <p:pic>
        <p:nvPicPr>
          <p:cNvPr id="5" name="Picture 4" descr="پرس هیدرولیک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714884"/>
            <a:ext cx="2314575" cy="1357322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000232" y="6286520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3214710"/>
          </a:xfrm>
        </p:spPr>
        <p:txBody>
          <a:bodyPr/>
          <a:lstStyle/>
          <a:p>
            <a:pPr algn="just"/>
            <a:r>
              <a:rPr lang="fa-IR" sz="2800" b="1" dirty="0">
                <a:solidFill>
                  <a:srgbClr val="7030A0"/>
                </a:solidFill>
                <a:cs typeface="B Nazanin" pitchFamily="2" charset="-78"/>
              </a:rPr>
              <a:t>روش مكانيكي شكستن قطعات چدني به وسيله گلوله‌هاي فولادي به وزن 800 تا 2000كيلوگرم است كه با جرثقيل كابلي يا جرثقيل الكترومغناطيسي به ارتفاع 5 تا 6 متر بالا مي‌برند و سپس بر روي قطعات چدني رها مي‌كنند تا شكسته شوند.</a:t>
            </a:r>
            <a:endParaRPr lang="en-US" sz="2800" b="1" dirty="0">
              <a:solidFill>
                <a:srgbClr val="7030A0"/>
              </a:solidFill>
              <a:cs typeface="B Nazanin" pitchFamily="2" charset="-78"/>
            </a:endParaRPr>
          </a:p>
          <a:p>
            <a:pPr algn="just"/>
            <a:r>
              <a:rPr lang="fa-IR" sz="2800" b="1" dirty="0">
                <a:solidFill>
                  <a:srgbClr val="7030A0"/>
                </a:solidFill>
                <a:cs typeface="B Nazanin" pitchFamily="2" charset="-78"/>
              </a:rPr>
              <a:t>قطعات آهني و فولادي خودروهاي موتوري فرسوده، پس از جداسازي از فلزات غير آهني و ساير مواد خارجي ماده خام مرغوبي به شمار مي‌آيند. </a:t>
            </a:r>
            <a:endParaRPr lang="en-US" sz="2800" b="1" dirty="0">
              <a:solidFill>
                <a:srgbClr val="7030A0"/>
              </a:solidFill>
              <a:cs typeface="B Nazanin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جرثقیل کابل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643314"/>
            <a:ext cx="3500462" cy="23336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0232" y="6286520"/>
            <a:ext cx="5214974" cy="285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910" y="285729"/>
            <a:ext cx="8015286" cy="3500461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cs typeface="B Nazanin" pitchFamily="2" charset="-78"/>
              </a:rPr>
              <a:t>مراحل خردسازي در دستگاه‌هاي خردكننده به قرار زير است:</a:t>
            </a:r>
            <a:endParaRPr lang="en-US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1.       يك غربال متحرك</a:t>
            </a:r>
            <a:endParaRPr lang="en-US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2.       يك عدد تفكيك‌كننده مغناطيسي</a:t>
            </a:r>
            <a:endParaRPr lang="en-US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3.       يك عدد تسمه نقاله براي جداساي با دست</a:t>
            </a:r>
            <a:endParaRPr lang="en-US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4.       يك دستگاه كنترل گردوغبار</a:t>
            </a:r>
            <a:endParaRPr lang="en-US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5.       يك عدد كوره گردان يا كوره اتاقي</a:t>
            </a:r>
            <a:endParaRPr lang="en-US" b="1" dirty="0">
              <a:cs typeface="B Nazanin" pitchFamily="2" charset="-78"/>
            </a:endParaRPr>
          </a:p>
          <a:p>
            <a:endParaRPr lang="fa-IR" dirty="0"/>
          </a:p>
        </p:txBody>
      </p:sp>
      <p:pic>
        <p:nvPicPr>
          <p:cNvPr id="4" name="Picture 3" descr="hidrocok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143248"/>
            <a:ext cx="1928816" cy="2143140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0" y="5857892"/>
            <a:ext cx="5072066" cy="7143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Forte" pitchFamily="66" charset="0"/>
              </a:rPr>
              <a:t>www.talashgaran11.ir</a:t>
            </a:r>
            <a:endParaRPr lang="fa-IR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715272" y="5643578"/>
            <a:ext cx="1000132" cy="50006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rte" pitchFamily="66" charset="0"/>
                <a:ea typeface="+mj-ea"/>
                <a:cs typeface="B Nazanin" pitchFamily="2" charset="-78"/>
              </a:rPr>
              <a:t>پایان</a:t>
            </a:r>
          </a:p>
        </p:txBody>
      </p:sp>
      <p:pic>
        <p:nvPicPr>
          <p:cNvPr id="8" name="Picture 7" descr="کفش  راه رفتن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5572140"/>
            <a:ext cx="952500" cy="9525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بازیافت زباله های آهنی علوم ششم ابتدایی</Template>
  <TotalTime>0</TotalTime>
  <Words>470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 Nazanin</vt:lpstr>
      <vt:lpstr>Calibri</vt:lpstr>
      <vt:lpstr>Forte</vt:lpstr>
      <vt:lpstr>Times New Roman</vt:lpstr>
      <vt:lpstr>Office Theme</vt:lpstr>
      <vt:lpstr>به نام خدا علوم ششم ابتدایی</vt:lpstr>
      <vt:lpstr>www.talashgaran11.ir</vt:lpstr>
      <vt:lpstr>www.talashgaran11.ir</vt:lpstr>
      <vt:lpstr>www.talashgaran11.ir</vt:lpstr>
      <vt:lpstr>www.talashgaran11.ir</vt:lpstr>
      <vt:lpstr>www.talashgaran11.ir</vt:lpstr>
      <vt:lpstr>www.talashgaran11.ir</vt:lpstr>
      <vt:lpstr>www.talashgaran11.ir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علوم ششم ابتدایی</dc:title>
  <dc:creator>omid arzi</dc:creator>
  <cp:lastModifiedBy>omid arzi</cp:lastModifiedBy>
  <cp:revision>1</cp:revision>
  <dcterms:created xsi:type="dcterms:W3CDTF">2022-01-31T07:38:01Z</dcterms:created>
  <dcterms:modified xsi:type="dcterms:W3CDTF">2022-01-31T07:38:16Z</dcterms:modified>
</cp:coreProperties>
</file>