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328" r:id="rId3"/>
    <p:sldId id="337" r:id="rId4"/>
    <p:sldId id="331" r:id="rId5"/>
    <p:sldId id="334" r:id="rId6"/>
    <p:sldId id="335" r:id="rId7"/>
    <p:sldId id="336" r:id="rId8"/>
    <p:sldId id="332" r:id="rId9"/>
    <p:sldId id="333" r:id="rId10"/>
    <p:sldId id="329" r:id="rId11"/>
    <p:sldId id="330" r:id="rId12"/>
    <p:sldId id="338" r:id="rId13"/>
    <p:sldId id="339" r:id="rId14"/>
    <p:sldId id="340" r:id="rId15"/>
    <p:sldId id="341" r:id="rId16"/>
    <p:sldId id="342" r:id="rId17"/>
    <p:sldId id="343" r:id="rId18"/>
    <p:sldId id="367" r:id="rId19"/>
    <p:sldId id="371" r:id="rId20"/>
    <p:sldId id="372" r:id="rId21"/>
    <p:sldId id="346" r:id="rId22"/>
    <p:sldId id="347" r:id="rId23"/>
    <p:sldId id="348" r:id="rId24"/>
    <p:sldId id="345" r:id="rId25"/>
    <p:sldId id="349" r:id="rId26"/>
    <p:sldId id="350" r:id="rId27"/>
    <p:sldId id="351" r:id="rId28"/>
    <p:sldId id="352" r:id="rId29"/>
    <p:sldId id="368" r:id="rId30"/>
    <p:sldId id="370" r:id="rId31"/>
    <p:sldId id="369" r:id="rId32"/>
    <p:sldId id="353" r:id="rId33"/>
    <p:sldId id="354" r:id="rId34"/>
    <p:sldId id="355" r:id="rId35"/>
    <p:sldId id="356" r:id="rId36"/>
    <p:sldId id="357" r:id="rId37"/>
    <p:sldId id="358" r:id="rId38"/>
    <p:sldId id="359" r:id="rId39"/>
    <p:sldId id="360" r:id="rId40"/>
    <p:sldId id="361" r:id="rId41"/>
    <p:sldId id="362" r:id="rId42"/>
    <p:sldId id="363" r:id="rId43"/>
    <p:sldId id="364" r:id="rId44"/>
    <p:sldId id="365" r:id="rId4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FF9933"/>
    <a:srgbClr val="CC0099"/>
    <a:srgbClr val="FF9966"/>
    <a:srgbClr val="FF99FF"/>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AF606853-7671-496A-8E4F-DF71F8EC918B}" styleName="Dark Style 1 - Accent 6">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6"/>
          </a:solidFill>
        </a:fill>
      </a:tcStyle>
    </a:wholeTbl>
    <a:band1H>
      <a:tcStyle>
        <a:tcBdr/>
        <a:fill>
          <a:solidFill>
            <a:schemeClr val="accent6">
              <a:shade val="60000"/>
            </a:schemeClr>
          </a:solidFill>
        </a:fill>
      </a:tcStyle>
    </a:band1H>
    <a:band1V>
      <a:tcStyle>
        <a:tcBdr/>
        <a:fill>
          <a:solidFill>
            <a:schemeClr val="accent6">
              <a:shade val="60000"/>
            </a:schemeClr>
          </a:solidFill>
        </a:fill>
      </a:tcStyle>
    </a:band1V>
    <a:lastCol>
      <a:tcTxStyle b="on"/>
      <a:tcStyle>
        <a:tcBdr>
          <a:left>
            <a:ln w="25400" cmpd="sng">
              <a:solidFill>
                <a:schemeClr val="lt1"/>
              </a:solidFill>
            </a:ln>
          </a:left>
        </a:tcBdr>
        <a:fill>
          <a:solidFill>
            <a:schemeClr val="accent6">
              <a:shade val="60000"/>
            </a:schemeClr>
          </a:solidFill>
        </a:fill>
      </a:tcStyle>
    </a:lastCol>
    <a:firstCol>
      <a:tcTxStyle b="on"/>
      <a:tcStyle>
        <a:tcBdr>
          <a:right>
            <a:ln w="25400" cmpd="sng">
              <a:solidFill>
                <a:schemeClr val="lt1"/>
              </a:solidFill>
            </a:ln>
          </a:right>
        </a:tcBdr>
        <a:fill>
          <a:solidFill>
            <a:schemeClr val="accent6">
              <a:shade val="60000"/>
            </a:schemeClr>
          </a:solidFill>
        </a:fill>
      </a:tcStyle>
    </a:firstCol>
    <a:lastRow>
      <a:tcTxStyle b="on"/>
      <a:tcStyle>
        <a:tcBdr>
          <a:top>
            <a:ln w="25400" cmpd="sng">
              <a:solidFill>
                <a:schemeClr val="lt1"/>
              </a:solidFill>
            </a:ln>
          </a:top>
        </a:tcBdr>
        <a:fill>
          <a:solidFill>
            <a:schemeClr val="accent6">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42" d="100"/>
          <a:sy n="42" d="100"/>
        </p:scale>
        <p:origin x="1326" y="8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ight Triangle 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rot="19140000">
            <a:off x="817112" y="1730403"/>
            <a:ext cx="5648623" cy="1204306"/>
          </a:xfrm>
        </p:spPr>
        <p:txBody>
          <a:bodyPr bIns="9144" anchor="b"/>
          <a:lstStyle>
            <a:lvl1pPr>
              <a:defRPr sz="3200"/>
            </a:lvl1pPr>
          </a:lstStyle>
          <a:p>
            <a:r>
              <a:rPr lang="en-US"/>
              <a:t>Click to edit Master title style</a:t>
            </a:r>
            <a:endParaRPr lang="en-US" dirty="0"/>
          </a:p>
        </p:txBody>
      </p:sp>
      <p:sp>
        <p:nvSpPr>
          <p:cNvPr id="3" name="Subtitle 2"/>
          <p:cNvSpPr>
            <a:spLocks noGrp="1"/>
          </p:cNvSpPr>
          <p:nvPr>
            <p:ph type="subTitle" idx="1"/>
          </p:nvPr>
        </p:nvSpPr>
        <p:spPr>
          <a:xfrm rot="19140000">
            <a:off x="1212277" y="2470925"/>
            <a:ext cx="6511131" cy="329259"/>
          </a:xfrm>
        </p:spPr>
        <p:txBody>
          <a:bodyPr tIns="9144">
            <a:normAutofit/>
          </a:bodyPr>
          <a:lstStyle>
            <a:lvl1pPr marL="0" indent="0" algn="l">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subtitle style</a:t>
            </a:r>
            <a:endParaRPr lang="en-US" dirty="0"/>
          </a:p>
        </p:txBody>
      </p:sp>
      <p:sp>
        <p:nvSpPr>
          <p:cNvPr id="4" name="Date Placeholder 3"/>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46783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9"/>
            <a:ext cx="6019800" cy="467836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Freeform 7"/>
          <p:cNvSpPr/>
          <p:nvPr/>
        </p:nvSpPr>
        <p:spPr>
          <a:xfrm>
            <a:off x="-2380" y="-925"/>
            <a:ext cx="9146380" cy="6858925"/>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2002901">
                <a:moveTo>
                  <a:pt x="0" y="2002901"/>
                </a:moveTo>
                <a:lnTo>
                  <a:pt x="2836585" y="0"/>
                </a:lnTo>
                <a:lnTo>
                  <a:pt x="3352800" y="270"/>
                </a:lnTo>
                <a:lnTo>
                  <a:pt x="3352800" y="2002901"/>
                </a:lnTo>
                <a:lnTo>
                  <a:pt x="0" y="2002901"/>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ight Triangle 6"/>
          <p:cNvSpPr/>
          <p:nvPr/>
        </p:nvSpPr>
        <p:spPr>
          <a:xfrm>
            <a:off x="0" y="2647950"/>
            <a:ext cx="3571875" cy="4210050"/>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819399" y="1726737"/>
            <a:ext cx="5650992" cy="1207509"/>
          </a:xfrm>
        </p:spPr>
        <p:txBody>
          <a:bodyPr bIns="9144" anchor="b"/>
          <a:lstStyle>
            <a:lvl1pPr algn="l">
              <a:defRPr kumimoji="0" lang="en-US" sz="3200" b="0" i="0" u="none" strike="noStrike" kern="1200" cap="all" spc="0" normalizeH="0" baseline="0" noProof="0" dirty="0" smtClean="0">
                <a:ln>
                  <a:noFill/>
                </a:ln>
                <a:solidFill>
                  <a:schemeClr val="tx1"/>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Text Placeholder 2"/>
          <p:cNvSpPr>
            <a:spLocks noGrp="1"/>
          </p:cNvSpPr>
          <p:nvPr>
            <p:ph type="body" idx="1"/>
          </p:nvPr>
        </p:nvSpPr>
        <p:spPr>
          <a:xfrm rot="19140000">
            <a:off x="1216152" y="2468304"/>
            <a:ext cx="6510528" cy="329184"/>
          </a:xfrm>
        </p:spPr>
        <p:txBody>
          <a:bodyPr anchor="t">
            <a:normAutofit/>
          </a:bodyPr>
          <a:lstStyle>
            <a:lvl1pPr marL="0" indent="0">
              <a:buNone/>
              <a:defRPr kumimoji="0" lang="en-US" sz="1400" b="0" i="0" u="none" strike="noStrike" kern="1200" cap="all" spc="400" normalizeH="0" baseline="0" noProof="0" dirty="0" smtClean="0">
                <a:ln>
                  <a:noFill/>
                </a:ln>
                <a:solidFill>
                  <a:schemeClr val="tx1"/>
                </a:solidFill>
                <a:effectLst/>
                <a:uLnTx/>
                <a:uFillTx/>
                <a:latin typeface="+mn-lt"/>
                <a:ea typeface="+mj-ea"/>
                <a:cs typeface="Tunga" pitchFamily="2"/>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marL="0" marR="0" lvl="0" indent="0" algn="l" defTabSz="914400" rtl="0" eaLnBrk="1" fontAlgn="auto" latinLnBrk="0" hangingPunct="1">
              <a:lnSpc>
                <a:spcPct val="100000"/>
              </a:lnSpc>
              <a:spcBef>
                <a:spcPts val="0"/>
              </a:spcBef>
              <a:spcAft>
                <a:spcPts val="0"/>
              </a:spcAft>
              <a:buClr>
                <a:schemeClr val="accent1"/>
              </a:buClr>
              <a:buSzPct val="100000"/>
              <a:buFont typeface="Arial" pitchFamily="34" charset="0"/>
              <a:buNone/>
              <a:tabLst/>
              <a:defRPr/>
            </a:pPr>
            <a:r>
              <a:rPr lang="en-US"/>
              <a:t>Click to edit Master text styles</a:t>
            </a:r>
          </a:p>
        </p:txBody>
      </p:sp>
      <p:sp>
        <p:nvSpPr>
          <p:cNvPr id="4" name="Date Placeholder 3"/>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22960"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00016" y="1097280"/>
            <a:ext cx="3200400" cy="371246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5E8C706-A03E-4352-A432-1F621C84B0F8}" type="slidenum">
              <a:rPr lang="fa-IR" smtClean="0"/>
              <a:pPr/>
              <a:t>‹#›</a:t>
            </a:fld>
            <a:endParaRPr lang="fa-IR"/>
          </a:p>
        </p:txBody>
      </p:sp>
      <p:sp>
        <p:nvSpPr>
          <p:cNvPr id="8" name="Title 7"/>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822960"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4" name="Content Placeholder 3"/>
          <p:cNvSpPr>
            <a:spLocks noGrp="1"/>
          </p:cNvSpPr>
          <p:nvPr>
            <p:ph sz="half" idx="2"/>
          </p:nvPr>
        </p:nvSpPr>
        <p:spPr>
          <a:xfrm>
            <a:off x="819150"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700016" y="1097280"/>
            <a:ext cx="3200400" cy="548640"/>
          </a:xfrm>
        </p:spPr>
        <p:txBody>
          <a:bodyPr anchor="b">
            <a:normAutofit/>
          </a:bodyPr>
          <a:lstStyle>
            <a:lvl1pPr marL="0" indent="0">
              <a:buNone/>
              <a:defRPr lang="en-US" sz="1400" b="0" kern="1200" cap="all" spc="400" baseline="0" dirty="0" smtClean="0">
                <a:solidFill>
                  <a:schemeClr val="tx1"/>
                </a:solidFill>
                <a:latin typeface="+mn-lt"/>
                <a:ea typeface="+mj-ea"/>
                <a:cs typeface="Tunga" pitchFamily="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100000"/>
              </a:lnSpc>
              <a:spcBef>
                <a:spcPts val="0"/>
              </a:spcBef>
              <a:spcAft>
                <a:spcPts val="0"/>
              </a:spcAft>
              <a:buClr>
                <a:schemeClr val="accent1"/>
              </a:buClr>
              <a:buFont typeface="Arial" pitchFamily="34" charset="0"/>
              <a:buNone/>
            </a:pPr>
            <a:r>
              <a:rPr lang="en-US"/>
              <a:t>Click to edit Master text styles</a:t>
            </a:r>
          </a:p>
        </p:txBody>
      </p:sp>
      <p:sp>
        <p:nvSpPr>
          <p:cNvPr id="6" name="Content Placeholder 5"/>
          <p:cNvSpPr>
            <a:spLocks noGrp="1"/>
          </p:cNvSpPr>
          <p:nvPr>
            <p:ph sz="quarter" idx="4"/>
          </p:nvPr>
        </p:nvSpPr>
        <p:spPr>
          <a:xfrm>
            <a:off x="4700016" y="1701848"/>
            <a:ext cx="3200400" cy="310896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Right Triangle 16"/>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ight Triangle 17"/>
          <p:cNvSpPr/>
          <p:nvPr/>
        </p:nvSpPr>
        <p:spPr>
          <a:xfrm rot="5400000">
            <a:off x="433389" y="-433387"/>
            <a:ext cx="6858000" cy="7724778"/>
          </a:xfrm>
          <a:prstGeom prst="rtTriangle">
            <a:avLst/>
          </a:pr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2" name="Title 1"/>
          <p:cNvSpPr>
            <a:spLocks noGrp="1"/>
          </p:cNvSpPr>
          <p:nvPr>
            <p:ph type="title"/>
          </p:nvPr>
        </p:nvSpPr>
        <p:spPr>
          <a:xfrm rot="19140000">
            <a:off x="784930" y="1576103"/>
            <a:ext cx="5212080" cy="1089427"/>
          </a:xfrm>
        </p:spPr>
        <p:txBody>
          <a:bodyPr bIns="0" anchor="b"/>
          <a:lstStyle>
            <a:lvl1pPr algn="l">
              <a:defRPr kumimoji="0" lang="en-US" sz="2800" b="0" i="0" u="none" strike="noStrike" kern="1200" cap="all" spc="0" normalizeH="0" baseline="0" noProof="0" dirty="0" smtClean="0">
                <a:ln>
                  <a:noFill/>
                </a:ln>
                <a:solidFill>
                  <a:srgbClr val="FFFFFF"/>
                </a:solidFill>
                <a:effectLst/>
                <a:uLnTx/>
                <a:uFillTx/>
                <a:latin typeface="+mj-lt"/>
                <a:ea typeface="+mj-ea"/>
                <a:cs typeface="+mj-cs"/>
              </a:defRPr>
            </a:lvl1pPr>
          </a:lstStyle>
          <a:p>
            <a:pPr marL="0" marR="0" lvl="0" indent="0" algn="l" defTabSz="914400" rtl="0" eaLnBrk="1" fontAlgn="auto" latinLnBrk="0" hangingPunct="1">
              <a:lnSpc>
                <a:spcPct val="100000"/>
              </a:lnSpc>
              <a:spcBef>
                <a:spcPct val="0"/>
              </a:spcBef>
              <a:spcAft>
                <a:spcPts val="0"/>
              </a:spcAft>
              <a:buClrTx/>
              <a:buSzTx/>
              <a:buFontTx/>
              <a:buNone/>
              <a:tabLst/>
              <a:defRPr/>
            </a:pPr>
            <a:r>
              <a:rPr lang="en-US"/>
              <a:t>Click to edit Master title style</a:t>
            </a:r>
            <a:endParaRPr lang="en-US" dirty="0"/>
          </a:p>
        </p:txBody>
      </p:sp>
      <p:sp>
        <p:nvSpPr>
          <p:cNvPr id="3" name="Content Placeholder 2"/>
          <p:cNvSpPr>
            <a:spLocks noGrp="1"/>
          </p:cNvSpPr>
          <p:nvPr>
            <p:ph idx="1"/>
          </p:nvPr>
        </p:nvSpPr>
        <p:spPr>
          <a:xfrm>
            <a:off x="4749552" y="2618912"/>
            <a:ext cx="3807779" cy="332468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rot="19140000">
            <a:off x="1297954" y="2253385"/>
            <a:ext cx="5794760" cy="623314"/>
          </a:xfrm>
        </p:spPr>
        <p:txBody>
          <a:bodyPr>
            <a:normAutofit/>
          </a:bodyPr>
          <a:lstStyle>
            <a:lvl1pPr marL="0" indent="0">
              <a:buNone/>
              <a:defRPr lang="en-US" sz="1400" b="1" kern="1200" dirty="0" smtClean="0">
                <a:solidFill>
                  <a:srgbClr val="FFFFFF"/>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300"/>
              </a:spcBef>
              <a:spcAft>
                <a:spcPts val="0"/>
              </a:spcAft>
              <a:buClr>
                <a:schemeClr val="accent1"/>
              </a:buClr>
              <a:buSzPct val="100000"/>
              <a:buFont typeface="Arial" pitchFamily="34" charset="0"/>
              <a:buNone/>
              <a:tabLst/>
              <a:defRPr/>
            </a:pPr>
            <a:r>
              <a:rPr lang="en-US"/>
              <a:t>Click to edit Master text styles</a:t>
            </a:r>
          </a:p>
        </p:txBody>
      </p:sp>
      <p:sp>
        <p:nvSpPr>
          <p:cNvPr id="5" name="Date Placeholder 4"/>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6" name="Footer Placeholder 5"/>
          <p:cNvSpPr>
            <a:spLocks noGrp="1"/>
          </p:cNvSpPr>
          <p:nvPr>
            <p:ph type="ftr" sz="quarter" idx="11"/>
          </p:nvPr>
        </p:nvSpPr>
        <p:spPr/>
        <p:txBody>
          <a:bodyPr/>
          <a:lstStyle>
            <a:lvl1pPr>
              <a:defRPr>
                <a:solidFill>
                  <a:schemeClr val="tx2"/>
                </a:solidFill>
              </a:defRPr>
            </a:lvl1pPr>
          </a:lstStyle>
          <a:p>
            <a:endParaRPr lang="fa-IR"/>
          </a:p>
        </p:txBody>
      </p:sp>
      <p:sp>
        <p:nvSpPr>
          <p:cNvPr id="7" name="Slide Number Placeholder 6"/>
          <p:cNvSpPr>
            <a:spLocks noGrp="1"/>
          </p:cNvSpPr>
          <p:nvPr>
            <p:ph type="sldNum" sz="quarter" idx="12"/>
          </p:nvPr>
        </p:nvSpPr>
        <p:spPr>
          <a:ln>
            <a:solidFill>
              <a:schemeClr val="tx2"/>
            </a:solidFill>
          </a:ln>
        </p:spPr>
        <p:txBody>
          <a:bodyPr/>
          <a:lstStyle>
            <a:lvl1pPr>
              <a:defRPr>
                <a:solidFill>
                  <a:schemeClr val="tx2"/>
                </a:solidFill>
              </a:defRPr>
            </a:lvl1pPr>
          </a:lstStyle>
          <a:p>
            <a:fld id="{B5E8C706-A03E-4352-A432-1F621C84B0F8}"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Picture Placeholder 10"/>
          <p:cNvSpPr>
            <a:spLocks noGrp="1"/>
          </p:cNvSpPr>
          <p:nvPr>
            <p:ph type="pic" sz="quarter" idx="14"/>
          </p:nvPr>
        </p:nvSpPr>
        <p:spPr>
          <a:xfrm>
            <a:off x="2028825" y="0"/>
            <a:ext cx="7115175" cy="6858000"/>
          </a:xfrm>
          <a:custGeom>
            <a:avLst/>
            <a:gdLst>
              <a:gd name="connsiteX0" fmla="*/ 0 w 7104888"/>
              <a:gd name="connsiteY0" fmla="*/ 0 h 6858000"/>
              <a:gd name="connsiteX1" fmla="*/ 7104888 w 7104888"/>
              <a:gd name="connsiteY1" fmla="*/ 0 h 6858000"/>
              <a:gd name="connsiteX2" fmla="*/ 7104888 w 7104888"/>
              <a:gd name="connsiteY2" fmla="*/ 6858000 h 6858000"/>
              <a:gd name="connsiteX3" fmla="*/ 0 w 7104888"/>
              <a:gd name="connsiteY3" fmla="*/ 6858000 h 6858000"/>
              <a:gd name="connsiteX4" fmla="*/ 0 w 7104888"/>
              <a:gd name="connsiteY4" fmla="*/ 0 h 6858000"/>
              <a:gd name="connsiteX0" fmla="*/ 0 w 7104888"/>
              <a:gd name="connsiteY0" fmla="*/ 0 h 6858000"/>
              <a:gd name="connsiteX1" fmla="*/ 5695188 w 7104888"/>
              <a:gd name="connsiteY1" fmla="*/ 0 h 6858000"/>
              <a:gd name="connsiteX2" fmla="*/ 7104888 w 7104888"/>
              <a:gd name="connsiteY2" fmla="*/ 0 h 6858000"/>
              <a:gd name="connsiteX3" fmla="*/ 7104888 w 7104888"/>
              <a:gd name="connsiteY3" fmla="*/ 6858000 h 6858000"/>
              <a:gd name="connsiteX4" fmla="*/ 0 w 7104888"/>
              <a:gd name="connsiteY4" fmla="*/ 6858000 h 6858000"/>
              <a:gd name="connsiteX5" fmla="*/ 0 w 7104888"/>
              <a:gd name="connsiteY5"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0287 w 7115175"/>
              <a:gd name="connsiteY4" fmla="*/ 6858000 h 6858000"/>
              <a:gd name="connsiteX5" fmla="*/ 0 w 7115175"/>
              <a:gd name="connsiteY5" fmla="*/ 5048250 h 6858000"/>
              <a:gd name="connsiteX6" fmla="*/ 10287 w 7115175"/>
              <a:gd name="connsiteY6"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10287 w 7115175"/>
              <a:gd name="connsiteY5" fmla="*/ 6858000 h 6858000"/>
              <a:gd name="connsiteX6" fmla="*/ 0 w 7115175"/>
              <a:gd name="connsiteY6" fmla="*/ 5048250 h 6858000"/>
              <a:gd name="connsiteX7" fmla="*/ 10287 w 7115175"/>
              <a:gd name="connsiteY7" fmla="*/ 0 h 6858000"/>
              <a:gd name="connsiteX0" fmla="*/ 10287 w 7115175"/>
              <a:gd name="connsiteY0" fmla="*/ 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 name="connsiteX6" fmla="*/ 10287 w 7115175"/>
              <a:gd name="connsiteY6" fmla="*/ 0 h 6858000"/>
              <a:gd name="connsiteX0" fmla="*/ 0 w 7115175"/>
              <a:gd name="connsiteY0" fmla="*/ 5048250 h 6858000"/>
              <a:gd name="connsiteX1" fmla="*/ 5705475 w 7115175"/>
              <a:gd name="connsiteY1" fmla="*/ 0 h 6858000"/>
              <a:gd name="connsiteX2" fmla="*/ 7115175 w 7115175"/>
              <a:gd name="connsiteY2" fmla="*/ 0 h 6858000"/>
              <a:gd name="connsiteX3" fmla="*/ 7115175 w 7115175"/>
              <a:gd name="connsiteY3" fmla="*/ 6858000 h 6858000"/>
              <a:gd name="connsiteX4" fmla="*/ 1533526 w 7115175"/>
              <a:gd name="connsiteY4" fmla="*/ 6848475 h 6858000"/>
              <a:gd name="connsiteX5" fmla="*/ 0 w 7115175"/>
              <a:gd name="connsiteY5" fmla="*/ 504825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115175" h="6858000">
                <a:moveTo>
                  <a:pt x="0" y="5048250"/>
                </a:moveTo>
                <a:lnTo>
                  <a:pt x="5705475" y="0"/>
                </a:lnTo>
                <a:lnTo>
                  <a:pt x="7115175" y="0"/>
                </a:lnTo>
                <a:lnTo>
                  <a:pt x="7115175" y="6858000"/>
                </a:lnTo>
                <a:lnTo>
                  <a:pt x="1533526" y="6848475"/>
                </a:lnTo>
                <a:lnTo>
                  <a:pt x="0" y="5048250"/>
                </a:lnTo>
                <a:close/>
              </a:path>
            </a:pathLst>
          </a:custGeom>
          <a:solidFill>
            <a:schemeClr val="accent3">
              <a:alpha val="80000"/>
            </a:schemeClr>
          </a:solidFill>
        </p:spPr>
        <p:txBody>
          <a:bodyPr rIns="182880" anchor="ctr"/>
          <a:lstStyle>
            <a:lvl1pPr algn="r">
              <a:defRPr/>
            </a:lvl1pPr>
          </a:lstStyle>
          <a:p>
            <a:r>
              <a:rPr lang="en-US"/>
              <a:t>Click icon to add picture</a:t>
            </a:r>
            <a:endParaRPr lang="en-US" dirty="0"/>
          </a:p>
        </p:txBody>
      </p:sp>
      <p:sp>
        <p:nvSpPr>
          <p:cNvPr id="9" name="Right Triangle 8"/>
          <p:cNvSpPr/>
          <p:nvPr/>
        </p:nvSpPr>
        <p:spPr>
          <a:xfrm>
            <a:off x="0" y="2647950"/>
            <a:ext cx="3571875" cy="4210050"/>
          </a:xfrm>
          <a:prstGeom prst="rtTriangl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0" y="5048250"/>
            <a:ext cx="3571875" cy="1809750"/>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1809750 h 1809750"/>
              <a:gd name="connsiteX1" fmla="*/ 1895475 w 3571875"/>
              <a:gd name="connsiteY1" fmla="*/ 0 h 1809750"/>
              <a:gd name="connsiteX2" fmla="*/ 3571875 w 3571875"/>
              <a:gd name="connsiteY2" fmla="*/ 1809750 h 1809750"/>
              <a:gd name="connsiteX3" fmla="*/ 0 w 3571875"/>
              <a:gd name="connsiteY3" fmla="*/ 1809750 h 1809750"/>
              <a:gd name="connsiteX0" fmla="*/ 0 w 3571875"/>
              <a:gd name="connsiteY0" fmla="*/ 1809750 h 1809750"/>
              <a:gd name="connsiteX1" fmla="*/ 2038350 w 3571875"/>
              <a:gd name="connsiteY1" fmla="*/ 0 h 1809750"/>
              <a:gd name="connsiteX2" fmla="*/ 3571875 w 3571875"/>
              <a:gd name="connsiteY2" fmla="*/ 1809750 h 1809750"/>
              <a:gd name="connsiteX3" fmla="*/ 0 w 3571875"/>
              <a:gd name="connsiteY3" fmla="*/ 1809750 h 1809750"/>
            </a:gdLst>
            <a:ahLst/>
            <a:cxnLst>
              <a:cxn ang="0">
                <a:pos x="connsiteX0" y="connsiteY0"/>
              </a:cxn>
              <a:cxn ang="0">
                <a:pos x="connsiteX1" y="connsiteY1"/>
              </a:cxn>
              <a:cxn ang="0">
                <a:pos x="connsiteX2" y="connsiteY2"/>
              </a:cxn>
              <a:cxn ang="0">
                <a:pos x="connsiteX3" y="connsiteY3"/>
              </a:cxn>
            </a:cxnLst>
            <a:rect l="l" t="t" r="r" b="b"/>
            <a:pathLst>
              <a:path w="3571875" h="1809750">
                <a:moveTo>
                  <a:pt x="0" y="1809750"/>
                </a:moveTo>
                <a:lnTo>
                  <a:pt x="2038350" y="0"/>
                </a:lnTo>
                <a:lnTo>
                  <a:pt x="3571875" y="1809750"/>
                </a:lnTo>
                <a:lnTo>
                  <a:pt x="0" y="1809750"/>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rot="19140000">
            <a:off x="671197" y="1717501"/>
            <a:ext cx="5486400" cy="867444"/>
          </a:xfrm>
        </p:spPr>
        <p:txBody>
          <a:bodyPr anchor="b"/>
          <a:lstStyle>
            <a:lvl1pPr algn="l">
              <a:defRPr sz="2800" b="0">
                <a:latin typeface="+mj-lt"/>
              </a:defRPr>
            </a:lvl1pPr>
          </a:lstStyle>
          <a:p>
            <a:r>
              <a:rPr lang="en-US"/>
              <a:t>Click to edit Master title style</a:t>
            </a:r>
            <a:endParaRPr lang="en-US" dirty="0"/>
          </a:p>
        </p:txBody>
      </p:sp>
      <p:sp>
        <p:nvSpPr>
          <p:cNvPr id="4" name="Text Placeholder 3"/>
          <p:cNvSpPr>
            <a:spLocks noGrp="1"/>
          </p:cNvSpPr>
          <p:nvPr>
            <p:ph type="body" sz="half" idx="2"/>
          </p:nvPr>
        </p:nvSpPr>
        <p:spPr>
          <a:xfrm rot="19140000">
            <a:off x="1143479" y="2180529"/>
            <a:ext cx="6096545" cy="740664"/>
          </a:xfrm>
        </p:spPr>
        <p:txBody>
          <a:bodyPr/>
          <a:lstStyle>
            <a:lvl1pPr marL="0" indent="0">
              <a:buNone/>
              <a:defRPr sz="14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889312F-4C78-4BEF-BA61-D78EF9911E49}" type="datetimeFigureOut">
              <a:rPr lang="fa-IR" smtClean="0"/>
              <a:pPr/>
              <a:t>06/21/1443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5E8C706-A03E-4352-A432-1F621C84B0F8}" type="slidenum">
              <a:rPr lang="fa-IR" smtClean="0"/>
              <a:pPr/>
              <a:t>‹#›</a:t>
            </a:fld>
            <a:endParaRPr lang="fa-I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Freeform 6"/>
          <p:cNvSpPr/>
          <p:nvPr/>
        </p:nvSpPr>
        <p:spPr>
          <a:xfrm>
            <a:off x="-2382" y="5050633"/>
            <a:ext cx="3574257" cy="1807368"/>
          </a:xfrm>
          <a:custGeom>
            <a:avLst/>
            <a:gdLst>
              <a:gd name="connsiteX0" fmla="*/ 0 w 3571875"/>
              <a:gd name="connsiteY0" fmla="*/ 4210050 h 4210050"/>
              <a:gd name="connsiteX1" fmla="*/ 0 w 3571875"/>
              <a:gd name="connsiteY1" fmla="*/ 0 h 4210050"/>
              <a:gd name="connsiteX2" fmla="*/ 3571875 w 3571875"/>
              <a:gd name="connsiteY2" fmla="*/ 4210050 h 4210050"/>
              <a:gd name="connsiteX3" fmla="*/ 0 w 3571875"/>
              <a:gd name="connsiteY3" fmla="*/ 4210050 h 4210050"/>
              <a:gd name="connsiteX0" fmla="*/ 0 w 3571875"/>
              <a:gd name="connsiteY0" fmla="*/ 4210050 h 4210050"/>
              <a:gd name="connsiteX1" fmla="*/ 0 w 3571875"/>
              <a:gd name="connsiteY1" fmla="*/ 0 h 4210050"/>
              <a:gd name="connsiteX2" fmla="*/ 2028825 w 3571875"/>
              <a:gd name="connsiteY2" fmla="*/ 23883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050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281238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28825 w 3571875"/>
              <a:gd name="connsiteY2" fmla="*/ 2393157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76450 w 3571875"/>
              <a:gd name="connsiteY2" fmla="*/ 2274094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245519 w 3571875"/>
              <a:gd name="connsiteY2" fmla="*/ 2405063 h 4210050"/>
              <a:gd name="connsiteX3" fmla="*/ 3571875 w 3571875"/>
              <a:gd name="connsiteY3" fmla="*/ 4210050 h 4210050"/>
              <a:gd name="connsiteX4" fmla="*/ 0 w 3571875"/>
              <a:gd name="connsiteY4" fmla="*/ 4210050 h 4210050"/>
              <a:gd name="connsiteX0" fmla="*/ 0 w 3571875"/>
              <a:gd name="connsiteY0" fmla="*/ 4210050 h 4210050"/>
              <a:gd name="connsiteX1" fmla="*/ 0 w 3571875"/>
              <a:gd name="connsiteY1" fmla="*/ 0 h 4210050"/>
              <a:gd name="connsiteX2" fmla="*/ 2038350 w 3571875"/>
              <a:gd name="connsiteY2" fmla="*/ 2405063 h 4210050"/>
              <a:gd name="connsiteX3" fmla="*/ 3571875 w 3571875"/>
              <a:gd name="connsiteY3" fmla="*/ 4210050 h 4210050"/>
              <a:gd name="connsiteX4" fmla="*/ 0 w 3571875"/>
              <a:gd name="connsiteY4" fmla="*/ 4210050 h 4210050"/>
              <a:gd name="connsiteX0" fmla="*/ 0 w 3571875"/>
              <a:gd name="connsiteY0" fmla="*/ 2433637 h 2433637"/>
              <a:gd name="connsiteX1" fmla="*/ 257175 w 3571875"/>
              <a:gd name="connsiteY1" fmla="*/ 0 h 2433637"/>
              <a:gd name="connsiteX2" fmla="*/ 2038350 w 3571875"/>
              <a:gd name="connsiteY2" fmla="*/ 628650 h 2433637"/>
              <a:gd name="connsiteX3" fmla="*/ 3571875 w 3571875"/>
              <a:gd name="connsiteY3" fmla="*/ 2433637 h 2433637"/>
              <a:gd name="connsiteX4" fmla="*/ 0 w 3571875"/>
              <a:gd name="connsiteY4" fmla="*/ 2433637 h 2433637"/>
              <a:gd name="connsiteX0" fmla="*/ 2382 w 3574257"/>
              <a:gd name="connsiteY0" fmla="*/ 1807368 h 1807368"/>
              <a:gd name="connsiteX1" fmla="*/ 0 w 3574257"/>
              <a:gd name="connsiteY1" fmla="*/ 0 h 1807368"/>
              <a:gd name="connsiteX2" fmla="*/ 2040732 w 3574257"/>
              <a:gd name="connsiteY2" fmla="*/ 2381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24051 w 3574257"/>
              <a:gd name="connsiteY2" fmla="*/ 307181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40682 w 3574257"/>
              <a:gd name="connsiteY2" fmla="*/ 450057 h 1807368"/>
              <a:gd name="connsiteX3" fmla="*/ 3574257 w 3574257"/>
              <a:gd name="connsiteY3" fmla="*/ 1807368 h 1807368"/>
              <a:gd name="connsiteX4" fmla="*/ 2382 w 3574257"/>
              <a:gd name="connsiteY4" fmla="*/ 1807368 h 1807368"/>
              <a:gd name="connsiteX0" fmla="*/ 2382 w 3574257"/>
              <a:gd name="connsiteY0" fmla="*/ 1809749 h 1809749"/>
              <a:gd name="connsiteX1" fmla="*/ 0 w 3574257"/>
              <a:gd name="connsiteY1" fmla="*/ 2381 h 1809749"/>
              <a:gd name="connsiteX2" fmla="*/ 2038351 w 3574257"/>
              <a:gd name="connsiteY2" fmla="*/ 0 h 1809749"/>
              <a:gd name="connsiteX3" fmla="*/ 3574257 w 3574257"/>
              <a:gd name="connsiteY3" fmla="*/ 1809749 h 1809749"/>
              <a:gd name="connsiteX4" fmla="*/ 2382 w 3574257"/>
              <a:gd name="connsiteY4" fmla="*/ 1809749 h 1809749"/>
              <a:gd name="connsiteX0" fmla="*/ 2382 w 3574257"/>
              <a:gd name="connsiteY0" fmla="*/ 1807368 h 1807368"/>
              <a:gd name="connsiteX1" fmla="*/ 0 w 3574257"/>
              <a:gd name="connsiteY1" fmla="*/ 0 h 1807368"/>
              <a:gd name="connsiteX2" fmla="*/ 1657351 w 3574257"/>
              <a:gd name="connsiteY2" fmla="*/ 2309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0732 w 3574257"/>
              <a:gd name="connsiteY2" fmla="*/ 238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774032 w 3574257"/>
              <a:gd name="connsiteY2" fmla="*/ 161925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969294 w 3574257"/>
              <a:gd name="connsiteY2" fmla="*/ 21432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1819275 w 3574257"/>
              <a:gd name="connsiteY2" fmla="*/ 200026 h 1807368"/>
              <a:gd name="connsiteX3" fmla="*/ 3574257 w 3574257"/>
              <a:gd name="connsiteY3" fmla="*/ 1807368 h 1807368"/>
              <a:gd name="connsiteX4" fmla="*/ 2382 w 3574257"/>
              <a:gd name="connsiteY4" fmla="*/ 1807368 h 1807368"/>
              <a:gd name="connsiteX0" fmla="*/ 2382 w 3574257"/>
              <a:gd name="connsiteY0" fmla="*/ 1807368 h 1807368"/>
              <a:gd name="connsiteX1" fmla="*/ 0 w 3574257"/>
              <a:gd name="connsiteY1" fmla="*/ 0 h 1807368"/>
              <a:gd name="connsiteX2" fmla="*/ 2045494 w 3574257"/>
              <a:gd name="connsiteY2" fmla="*/ 1 h 1807368"/>
              <a:gd name="connsiteX3" fmla="*/ 3574257 w 3574257"/>
              <a:gd name="connsiteY3" fmla="*/ 1807368 h 1807368"/>
              <a:gd name="connsiteX4" fmla="*/ 2382 w 3574257"/>
              <a:gd name="connsiteY4" fmla="*/ 1807368 h 18073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574257" h="1807368">
                <a:moveTo>
                  <a:pt x="2382" y="1807368"/>
                </a:moveTo>
                <a:lnTo>
                  <a:pt x="0" y="0"/>
                </a:lnTo>
                <a:lnTo>
                  <a:pt x="2045494" y="1"/>
                </a:lnTo>
                <a:lnTo>
                  <a:pt x="3574257" y="1807368"/>
                </a:lnTo>
                <a:lnTo>
                  <a:pt x="2382" y="1807368"/>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380" y="5051292"/>
            <a:ext cx="9146380" cy="1806709"/>
          </a:xfrm>
          <a:custGeom>
            <a:avLst/>
            <a:gdLst>
              <a:gd name="connsiteX0" fmla="*/ 0 w 3350419"/>
              <a:gd name="connsiteY0" fmla="*/ 2081213 h 2083594"/>
              <a:gd name="connsiteX1" fmla="*/ 3031331 w 3350419"/>
              <a:gd name="connsiteY1" fmla="*/ 0 h 2083594"/>
              <a:gd name="connsiteX2" fmla="*/ 3350419 w 3350419"/>
              <a:gd name="connsiteY2" fmla="*/ 80963 h 2083594"/>
              <a:gd name="connsiteX3" fmla="*/ 3350419 w 3350419"/>
              <a:gd name="connsiteY3" fmla="*/ 2083594 h 2083594"/>
              <a:gd name="connsiteX4" fmla="*/ 0 w 3350419"/>
              <a:gd name="connsiteY4" fmla="*/ 2081213 h 2083594"/>
              <a:gd name="connsiteX0" fmla="*/ 0 w 3112294"/>
              <a:gd name="connsiteY0" fmla="*/ 2019301 h 2083594"/>
              <a:gd name="connsiteX1" fmla="*/ 2793206 w 3112294"/>
              <a:gd name="connsiteY1" fmla="*/ 0 h 2083594"/>
              <a:gd name="connsiteX2" fmla="*/ 3112294 w 3112294"/>
              <a:gd name="connsiteY2" fmla="*/ 80963 h 2083594"/>
              <a:gd name="connsiteX3" fmla="*/ 3112294 w 3112294"/>
              <a:gd name="connsiteY3" fmla="*/ 2083594 h 2083594"/>
              <a:gd name="connsiteX4" fmla="*/ 0 w 3112294"/>
              <a:gd name="connsiteY4" fmla="*/ 2019301 h 2083594"/>
              <a:gd name="connsiteX0" fmla="*/ 0 w 3345656"/>
              <a:gd name="connsiteY0" fmla="*/ 2097882 h 2097882"/>
              <a:gd name="connsiteX1" fmla="*/ 3026568 w 3345656"/>
              <a:gd name="connsiteY1" fmla="*/ 0 h 2097882"/>
              <a:gd name="connsiteX2" fmla="*/ 3345656 w 3345656"/>
              <a:gd name="connsiteY2" fmla="*/ 80963 h 2097882"/>
              <a:gd name="connsiteX3" fmla="*/ 3345656 w 3345656"/>
              <a:gd name="connsiteY3" fmla="*/ 2083594 h 2097882"/>
              <a:gd name="connsiteX4" fmla="*/ 0 w 3345656"/>
              <a:gd name="connsiteY4" fmla="*/ 2097882 h 2097882"/>
              <a:gd name="connsiteX0" fmla="*/ 0 w 2800350"/>
              <a:gd name="connsiteY0" fmla="*/ 1935957 h 2083594"/>
              <a:gd name="connsiteX1" fmla="*/ 2481262 w 2800350"/>
              <a:gd name="connsiteY1" fmla="*/ 0 h 2083594"/>
              <a:gd name="connsiteX2" fmla="*/ 2800350 w 2800350"/>
              <a:gd name="connsiteY2" fmla="*/ 80963 h 2083594"/>
              <a:gd name="connsiteX3" fmla="*/ 2800350 w 2800350"/>
              <a:gd name="connsiteY3" fmla="*/ 2083594 h 2083594"/>
              <a:gd name="connsiteX4" fmla="*/ 0 w 2800350"/>
              <a:gd name="connsiteY4" fmla="*/ 1935957 h 2083594"/>
              <a:gd name="connsiteX0" fmla="*/ 0 w 3352800"/>
              <a:gd name="connsiteY0" fmla="*/ 2083594 h 2083594"/>
              <a:gd name="connsiteX1" fmla="*/ 3033712 w 3352800"/>
              <a:gd name="connsiteY1" fmla="*/ 0 h 2083594"/>
              <a:gd name="connsiteX2" fmla="*/ 3352800 w 3352800"/>
              <a:gd name="connsiteY2" fmla="*/ 80963 h 2083594"/>
              <a:gd name="connsiteX3" fmla="*/ 3352800 w 3352800"/>
              <a:gd name="connsiteY3" fmla="*/ 2083594 h 2083594"/>
              <a:gd name="connsiteX4" fmla="*/ 0 w 3352800"/>
              <a:gd name="connsiteY4" fmla="*/ 2083594 h 2083594"/>
              <a:gd name="connsiteX0" fmla="*/ 0 w 3352800"/>
              <a:gd name="connsiteY0" fmla="*/ 2002631 h 2002631"/>
              <a:gd name="connsiteX1" fmla="*/ 3033712 w 3352800"/>
              <a:gd name="connsiteY1" fmla="*/ 15716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988469 w 3352800"/>
              <a:gd name="connsiteY1" fmla="*/ 59530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3966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45314 w 3352800"/>
              <a:gd name="connsiteY1" fmla="*/ 1224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34839 w 3352800"/>
              <a:gd name="connsiteY1" fmla="*/ 425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631 h 2002631"/>
              <a:gd name="connsiteX1" fmla="*/ 2875865 w 3352800"/>
              <a:gd name="connsiteY1" fmla="*/ 81782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2002901 h 2002901"/>
              <a:gd name="connsiteX1" fmla="*/ 2836585 w 3352800"/>
              <a:gd name="connsiteY1" fmla="*/ 0 h 2002901"/>
              <a:gd name="connsiteX2" fmla="*/ 3352800 w 3352800"/>
              <a:gd name="connsiteY2" fmla="*/ 270 h 2002901"/>
              <a:gd name="connsiteX3" fmla="*/ 3352800 w 3352800"/>
              <a:gd name="connsiteY3" fmla="*/ 2002901 h 2002901"/>
              <a:gd name="connsiteX4" fmla="*/ 0 w 3352800"/>
              <a:gd name="connsiteY4" fmla="*/ 2002901 h 2002901"/>
              <a:gd name="connsiteX0" fmla="*/ 0 w 3352800"/>
              <a:gd name="connsiteY0" fmla="*/ 2002631 h 2002631"/>
              <a:gd name="connsiteX1" fmla="*/ 754045 w 3352800"/>
              <a:gd name="connsiteY1" fmla="*/ 1468326 h 2002631"/>
              <a:gd name="connsiteX2" fmla="*/ 3352800 w 3352800"/>
              <a:gd name="connsiteY2" fmla="*/ 0 h 2002631"/>
              <a:gd name="connsiteX3" fmla="*/ 3352800 w 3352800"/>
              <a:gd name="connsiteY3" fmla="*/ 2002631 h 2002631"/>
              <a:gd name="connsiteX4" fmla="*/ 0 w 3352800"/>
              <a:gd name="connsiteY4" fmla="*/ 2002631 h 2002631"/>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34305 h 534305"/>
              <a:gd name="connsiteX1" fmla="*/ 754045 w 3352800"/>
              <a:gd name="connsiteY1" fmla="*/ 0 h 534305"/>
              <a:gd name="connsiteX2" fmla="*/ 3352800 w 3352800"/>
              <a:gd name="connsiteY2" fmla="*/ 7687 h 534305"/>
              <a:gd name="connsiteX3" fmla="*/ 3352800 w 3352800"/>
              <a:gd name="connsiteY3" fmla="*/ 534305 h 534305"/>
              <a:gd name="connsiteX4" fmla="*/ 0 w 3352800"/>
              <a:gd name="connsiteY4" fmla="*/ 534305 h 534305"/>
              <a:gd name="connsiteX0" fmla="*/ 0 w 3352800"/>
              <a:gd name="connsiteY0" fmla="*/ 526618 h 526618"/>
              <a:gd name="connsiteX1" fmla="*/ 980611 w 3352800"/>
              <a:gd name="connsiteY1" fmla="*/ 9368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6888 h 526888"/>
              <a:gd name="connsiteX1" fmla="*/ 744735 w 3352800"/>
              <a:gd name="connsiteY1" fmla="*/ 0 h 526888"/>
              <a:gd name="connsiteX2" fmla="*/ 3352800 w 3352800"/>
              <a:gd name="connsiteY2" fmla="*/ 270 h 526888"/>
              <a:gd name="connsiteX3" fmla="*/ 3352800 w 3352800"/>
              <a:gd name="connsiteY3" fmla="*/ 526888 h 526888"/>
              <a:gd name="connsiteX4" fmla="*/ 0 w 3352800"/>
              <a:gd name="connsiteY4" fmla="*/ 526888 h 526888"/>
              <a:gd name="connsiteX0" fmla="*/ 0 w 3352800"/>
              <a:gd name="connsiteY0" fmla="*/ 526618 h 526618"/>
              <a:gd name="connsiteX1" fmla="*/ 811948 w 3352800"/>
              <a:gd name="connsiteY1" fmla="*/ 60921 h 526618"/>
              <a:gd name="connsiteX2" fmla="*/ 3352800 w 3352800"/>
              <a:gd name="connsiteY2" fmla="*/ 0 h 526618"/>
              <a:gd name="connsiteX3" fmla="*/ 3352800 w 3352800"/>
              <a:gd name="connsiteY3" fmla="*/ 526618 h 526618"/>
              <a:gd name="connsiteX4" fmla="*/ 0 w 3352800"/>
              <a:gd name="connsiteY4" fmla="*/ 526618 h 526618"/>
              <a:gd name="connsiteX0" fmla="*/ 0 w 3352800"/>
              <a:gd name="connsiteY0" fmla="*/ 527584 h 527584"/>
              <a:gd name="connsiteX1" fmla="*/ 751718 w 3352800"/>
              <a:gd name="connsiteY1" fmla="*/ 0 h 527584"/>
              <a:gd name="connsiteX2" fmla="*/ 3352800 w 3352800"/>
              <a:gd name="connsiteY2" fmla="*/ 966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241069 w 3352800"/>
              <a:gd name="connsiteY2" fmla="*/ 94144 h 527584"/>
              <a:gd name="connsiteX3" fmla="*/ 3352800 w 3352800"/>
              <a:gd name="connsiteY3" fmla="*/ 527584 h 527584"/>
              <a:gd name="connsiteX4" fmla="*/ 0 w 3352800"/>
              <a:gd name="connsiteY4" fmla="*/ 527584 h 527584"/>
              <a:gd name="connsiteX0" fmla="*/ 0 w 3352800"/>
              <a:gd name="connsiteY0" fmla="*/ 527584 h 527584"/>
              <a:gd name="connsiteX1" fmla="*/ 751718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 name="connsiteX0" fmla="*/ 0 w 3352800"/>
              <a:gd name="connsiteY0" fmla="*/ 527313 h 527313"/>
              <a:gd name="connsiteX1" fmla="*/ 900984 w 3352800"/>
              <a:gd name="connsiteY1" fmla="*/ 97774 h 527313"/>
              <a:gd name="connsiteX2" fmla="*/ 3352800 w 3352800"/>
              <a:gd name="connsiteY2" fmla="*/ 0 h 527313"/>
              <a:gd name="connsiteX3" fmla="*/ 3352800 w 3352800"/>
              <a:gd name="connsiteY3" fmla="*/ 527313 h 527313"/>
              <a:gd name="connsiteX4" fmla="*/ 0 w 3352800"/>
              <a:gd name="connsiteY4" fmla="*/ 527313 h 527313"/>
              <a:gd name="connsiteX0" fmla="*/ 0 w 3352800"/>
              <a:gd name="connsiteY0" fmla="*/ 527584 h 527584"/>
              <a:gd name="connsiteX1" fmla="*/ 748227 w 3352800"/>
              <a:gd name="connsiteY1" fmla="*/ 0 h 527584"/>
              <a:gd name="connsiteX2" fmla="*/ 3352800 w 3352800"/>
              <a:gd name="connsiteY2" fmla="*/ 271 h 527584"/>
              <a:gd name="connsiteX3" fmla="*/ 3352800 w 3352800"/>
              <a:gd name="connsiteY3" fmla="*/ 527584 h 527584"/>
              <a:gd name="connsiteX4" fmla="*/ 0 w 3352800"/>
              <a:gd name="connsiteY4" fmla="*/ 527584 h 52758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52800" h="527584">
                <a:moveTo>
                  <a:pt x="0" y="527584"/>
                </a:moveTo>
                <a:lnTo>
                  <a:pt x="748227" y="0"/>
                </a:lnTo>
                <a:lnTo>
                  <a:pt x="3352800" y="271"/>
                </a:lnTo>
                <a:lnTo>
                  <a:pt x="3352800" y="527584"/>
                </a:lnTo>
                <a:lnTo>
                  <a:pt x="0" y="527584"/>
                </a:lnTo>
                <a:close/>
              </a:path>
            </a:pathLst>
          </a:custGeom>
          <a:solidFill>
            <a:schemeClr val="accent3">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822960" y="365760"/>
            <a:ext cx="7520940" cy="54864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822960" y="1100628"/>
            <a:ext cx="7520940" cy="357984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19140000">
            <a:off x="201168" y="5870448"/>
            <a:ext cx="2176272" cy="201168"/>
          </a:xfrm>
          <a:prstGeom prst="rect">
            <a:avLst/>
          </a:prstGeom>
        </p:spPr>
        <p:txBody>
          <a:bodyPr vert="horz" lIns="91440" tIns="45720" rIns="91440" bIns="45720" rtlCol="0" anchor="ctr"/>
          <a:lstStyle>
            <a:lvl1pPr algn="l">
              <a:defRPr sz="1200">
                <a:solidFill>
                  <a:srgbClr val="FFFFFF"/>
                </a:solidFill>
              </a:defRPr>
            </a:lvl1pPr>
          </a:lstStyle>
          <a:p>
            <a:fld id="{E889312F-4C78-4BEF-BA61-D78EF9911E49}" type="datetimeFigureOut">
              <a:rPr lang="fa-IR" smtClean="0"/>
              <a:pPr/>
              <a:t>06/21/1443</a:t>
            </a:fld>
            <a:endParaRPr lang="fa-IR"/>
          </a:p>
        </p:txBody>
      </p:sp>
      <p:sp>
        <p:nvSpPr>
          <p:cNvPr id="5" name="Footer Placeholder 4"/>
          <p:cNvSpPr>
            <a:spLocks noGrp="1"/>
          </p:cNvSpPr>
          <p:nvPr>
            <p:ph type="ftr" sz="quarter" idx="3"/>
          </p:nvPr>
        </p:nvSpPr>
        <p:spPr>
          <a:xfrm>
            <a:off x="3517514" y="6285122"/>
            <a:ext cx="4724400" cy="274320"/>
          </a:xfrm>
          <a:prstGeom prst="rect">
            <a:avLst/>
          </a:prstGeom>
        </p:spPr>
        <p:txBody>
          <a:bodyPr vert="horz" lIns="91440" tIns="45720" rIns="91440" bIns="45720" rtlCol="0" anchor="ctr"/>
          <a:lstStyle>
            <a:lvl1pPr algn="r">
              <a:defRPr sz="1000" cap="all" spc="200" baseline="0">
                <a:solidFill>
                  <a:srgbClr val="FFFFFF"/>
                </a:solidFill>
              </a:defRPr>
            </a:lvl1pPr>
          </a:lstStyle>
          <a:p>
            <a:endParaRPr lang="fa-IR"/>
          </a:p>
        </p:txBody>
      </p:sp>
      <p:sp>
        <p:nvSpPr>
          <p:cNvPr id="6" name="Slide Number Placeholder 5"/>
          <p:cNvSpPr>
            <a:spLocks noGrp="1"/>
          </p:cNvSpPr>
          <p:nvPr>
            <p:ph type="sldNum" sz="quarter" idx="4"/>
          </p:nvPr>
        </p:nvSpPr>
        <p:spPr>
          <a:xfrm>
            <a:off x="8401038" y="6170822"/>
            <a:ext cx="502920" cy="502920"/>
          </a:xfrm>
          <a:prstGeom prst="ellipse">
            <a:avLst/>
          </a:prstGeom>
          <a:ln w="19050">
            <a:solidFill>
              <a:srgbClr val="FFFFFF"/>
            </a:solidFill>
          </a:ln>
        </p:spPr>
        <p:txBody>
          <a:bodyPr vert="horz" lIns="9144" tIns="9144" rIns="9144" bIns="9144" rtlCol="0" anchor="ctr">
            <a:normAutofit/>
          </a:bodyPr>
          <a:lstStyle>
            <a:lvl1pPr algn="ctr">
              <a:defRPr sz="1650">
                <a:solidFill>
                  <a:srgbClr val="FFFFFF"/>
                </a:solidFill>
              </a:defRPr>
            </a:lvl1pPr>
          </a:lstStyle>
          <a:p>
            <a:fld id="{B5E8C706-A03E-4352-A432-1F621C84B0F8}"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2800" kern="1200" cap="all" baseline="0">
          <a:solidFill>
            <a:schemeClr val="tx1"/>
          </a:solidFill>
          <a:latin typeface="+mj-lt"/>
          <a:ea typeface="+mj-ea"/>
          <a:cs typeface="+mj-cs"/>
        </a:defRPr>
      </a:lvl1pPr>
    </p:titleStyle>
    <p:bodyStyle>
      <a:lvl1pPr marL="342900" indent="-342900" algn="r" defTabSz="914400" rtl="1" eaLnBrk="1" latinLnBrk="0" hangingPunct="1">
        <a:spcBef>
          <a:spcPts val="800"/>
        </a:spcBef>
        <a:buFont typeface="Arial" pitchFamily="34" charset="0"/>
        <a:buNone/>
        <a:defRPr sz="1600" b="1" kern="1200">
          <a:solidFill>
            <a:schemeClr val="tx1"/>
          </a:solidFill>
          <a:latin typeface="+mn-lt"/>
          <a:ea typeface="+mn-ea"/>
          <a:cs typeface="+mn-cs"/>
        </a:defRPr>
      </a:lvl1pPr>
      <a:lvl2pPr marL="1737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2pPr>
      <a:lvl3pPr marL="4023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3pPr>
      <a:lvl4pPr marL="630936" indent="-164592"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4pPr>
      <a:lvl5pPr marL="859536" indent="-173736" algn="r" defTabSz="914400" rtl="1" eaLnBrk="1" latinLnBrk="0" hangingPunct="1">
        <a:spcBef>
          <a:spcPts val="300"/>
        </a:spcBef>
        <a:buClr>
          <a:schemeClr val="accent2"/>
        </a:buClr>
        <a:buFont typeface="Wingdings" pitchFamily="2" charset="2"/>
        <a:buChar char="§"/>
        <a:defRPr sz="1600" kern="1200">
          <a:solidFill>
            <a:schemeClr val="tx1"/>
          </a:solidFill>
          <a:latin typeface="+mn-lt"/>
          <a:ea typeface="+mn-ea"/>
          <a:cs typeface="+mn-cs"/>
        </a:defRPr>
      </a:lvl5pPr>
      <a:lvl6pPr marL="1097280" indent="-173736"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6pPr>
      <a:lvl7pPr marL="13533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7pPr>
      <a:lvl8pPr marL="1581912"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8pPr>
      <a:lvl9pPr marL="1792224" indent="-164592" algn="r" defTabSz="914400" rtl="1" eaLnBrk="1" latinLnBrk="0" hangingPunct="1">
        <a:spcBef>
          <a:spcPts val="300"/>
        </a:spcBef>
        <a:buClr>
          <a:schemeClr val="accent2"/>
        </a:buClr>
        <a:buFont typeface="Wingdings" pitchFamily="2" charset="2"/>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file:///\\upload.wikimedia.org\wikipedia\commons\6\66\Suicidemessageggb01252006.JPG" TargetMode="Externa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file:///\\upload.wikimedia.org\wikipedia\commons\3\3b\Nanjing_Yangtze_River_Bridge02.jpg"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hyperlink" Target="http://www.google.com/url?sa=i&amp;source=images&amp;cd=&amp;cad=rja&amp;docid=HECf8TAhpTgXqM&amp;tbnid=_-WTxCdEkXLbFM:&amp;ved=0CAgQjRwwAA&amp;url=http://medetox.cz/measurements-in-real-traffic/&amp;ei=6cF9UvLgHYaL7AaSs4HgCw&amp;psig=AFQjCNFJoksY6zvYHizO0jKgPv_9V5r3WQ&amp;ust=1384059753557455" TargetMode="External"/><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rot="19140000">
            <a:off x="838555" y="1552366"/>
            <a:ext cx="6363733" cy="1204306"/>
          </a:xfrm>
        </p:spPr>
        <p:txBody>
          <a:bodyPr/>
          <a:lstStyle/>
          <a:p>
            <a:r>
              <a:rPr lang="fa-IR" sz="6000" b="1" dirty="0">
                <a:cs typeface="B Zar" pitchFamily="2" charset="-78"/>
              </a:rPr>
              <a:t>مداخله در خودکشی</a:t>
            </a:r>
          </a:p>
        </p:txBody>
      </p:sp>
    </p:spTree>
    <p:extLst>
      <p:ext uri="{BB962C8B-B14F-4D97-AF65-F5344CB8AC3E}">
        <p14:creationId xmlns:p14="http://schemas.microsoft.com/office/powerpoint/2010/main" val="17023999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حقایق</a:t>
            </a:r>
            <a:endParaRPr lang="en-US" dirty="0"/>
          </a:p>
        </p:txBody>
      </p:sp>
      <p:sp>
        <p:nvSpPr>
          <p:cNvPr id="3" name="Content Placeholder 2"/>
          <p:cNvSpPr>
            <a:spLocks noGrp="1"/>
          </p:cNvSpPr>
          <p:nvPr>
            <p:ph idx="1"/>
          </p:nvPr>
        </p:nvSpPr>
        <p:spPr/>
        <p:txBody>
          <a:bodyPr>
            <a:normAutofit/>
          </a:bodyPr>
          <a:lstStyle/>
          <a:p>
            <a:pPr>
              <a:buFont typeface="Arial" pitchFamily="34" charset="0"/>
              <a:buChar char="•"/>
            </a:pPr>
            <a:r>
              <a:rPr lang="en-US" sz="2400" dirty="0"/>
              <a:t>1.5</a:t>
            </a:r>
            <a:r>
              <a:rPr lang="fa-IR" sz="2400" dirty="0"/>
              <a:t>درصد مرگ و میرها را شامل می شود.</a:t>
            </a:r>
          </a:p>
          <a:p>
            <a:pPr>
              <a:buFont typeface="Arial" pitchFamily="34" charset="0"/>
              <a:buChar char="•"/>
            </a:pPr>
            <a:r>
              <a:rPr lang="fa-IR" sz="2400" dirty="0"/>
              <a:t>10 سپتامبر هر سال، روز جهانی پیشگیری از خودکشی است.</a:t>
            </a:r>
            <a:endParaRPr lang="en-US"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آمار در جهان</a:t>
            </a:r>
            <a:endParaRPr lang="en-US" dirty="0"/>
          </a:p>
        </p:txBody>
      </p:sp>
      <p:sp>
        <p:nvSpPr>
          <p:cNvPr id="3" name="Content Placeholder 2"/>
          <p:cNvSpPr>
            <a:spLocks noGrp="1"/>
          </p:cNvSpPr>
          <p:nvPr>
            <p:ph idx="1"/>
          </p:nvPr>
        </p:nvSpPr>
        <p:spPr>
          <a:xfrm>
            <a:off x="214282" y="1100628"/>
            <a:ext cx="8643998" cy="3971446"/>
          </a:xfrm>
        </p:spPr>
        <p:txBody>
          <a:bodyPr>
            <a:noAutofit/>
          </a:bodyPr>
          <a:lstStyle/>
          <a:p>
            <a:r>
              <a:rPr lang="fa-IR" sz="3000" dirty="0">
                <a:cs typeface="B Mitra" pitchFamily="2" charset="-78"/>
              </a:rPr>
              <a:t>16 نفر در هر صد هزار نفر</a:t>
            </a:r>
          </a:p>
          <a:p>
            <a:r>
              <a:rPr lang="ar-SA" sz="3000" dirty="0">
                <a:cs typeface="B Mitra" pitchFamily="2" charset="-78"/>
              </a:rPr>
              <a:t>سالانه </a:t>
            </a:r>
            <a:r>
              <a:rPr lang="ar-SA" sz="3000" u="sng" dirty="0">
                <a:cs typeface="B Mitra" pitchFamily="2" charset="-78"/>
              </a:rPr>
              <a:t>تقريبأ </a:t>
            </a:r>
            <a:r>
              <a:rPr lang="fa-IR" sz="3000" u="sng" dirty="0">
                <a:cs typeface="B Mitra" pitchFamily="2" charset="-78"/>
              </a:rPr>
              <a:t>1</a:t>
            </a:r>
            <a:r>
              <a:rPr lang="ar-SA" sz="3000" u="sng" dirty="0">
                <a:cs typeface="B Mitra" pitchFamily="2" charset="-78"/>
              </a:rPr>
              <a:t>ميليون نفر </a:t>
            </a:r>
            <a:r>
              <a:rPr lang="ar-SA" sz="3000" dirty="0">
                <a:cs typeface="B Mitra" pitchFamily="2" charset="-78"/>
              </a:rPr>
              <a:t>در سراسر جهان</a:t>
            </a:r>
            <a:r>
              <a:rPr lang="fa-IR" sz="3000" dirty="0">
                <a:cs typeface="B Mitra" pitchFamily="2" charset="-78"/>
              </a:rPr>
              <a:t>-هر دقیقه 2 نفر</a:t>
            </a:r>
          </a:p>
          <a:p>
            <a:r>
              <a:rPr lang="fa-IR" sz="3000" dirty="0">
                <a:cs typeface="B Mitra" pitchFamily="2" charset="-78"/>
              </a:rPr>
              <a:t>10 تا 100 برابر خودکشی کامل، اقدام به خودکشی وجود دارد.</a:t>
            </a:r>
          </a:p>
          <a:p>
            <a:r>
              <a:rPr lang="fa-IR" sz="3000" dirty="0">
                <a:cs typeface="B Mitra" pitchFamily="2" charset="-78"/>
              </a:rPr>
              <a:t>در امریکا اقدام به خودکشی با 745000 مورد در سال، از بیشترین موارد عملیات تیم پاسخ به بحران خارج از مرکز است.</a:t>
            </a:r>
            <a:endParaRPr lang="en-US" sz="3000" dirty="0">
              <a:cs typeface="B Mitra" pitchFamily="2" charset="-78"/>
            </a:endParaRPr>
          </a:p>
          <a:p>
            <a:r>
              <a:rPr lang="fa-IR" sz="3000" dirty="0">
                <a:cs typeface="B Mitra" pitchFamily="2" charset="-78"/>
              </a:rPr>
              <a:t>بیش از30%  تمام خودکشی‌‌هاي دنیا در هند و چین رخ مي‌دهد</a:t>
            </a:r>
            <a:endParaRPr lang="en-US" sz="3000" dirty="0">
              <a:cs typeface="B Mitra" pitchFamily="2" charset="-78"/>
            </a:endParaRPr>
          </a:p>
          <a:p>
            <a:r>
              <a:rPr lang="fa-IR" sz="2800" dirty="0">
                <a:cs typeface="B Mitra" pitchFamily="2" charset="-78"/>
              </a:rPr>
              <a:t>در انگلستان در حدود 2000 خودكشي از طريق دار زدن هر سال رخ مي‌دهد</a:t>
            </a:r>
            <a:endParaRPr lang="en-US" sz="2800" dirty="0">
              <a:cs typeface="B Mitra"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ar-SA" dirty="0">
                <a:solidFill>
                  <a:schemeClr val="accent6">
                    <a:lumMod val="50000"/>
                  </a:schemeClr>
                </a:solidFill>
                <a:cs typeface="B Mitra" pitchFamily="2" charset="-78"/>
              </a:rPr>
              <a:t>ليتواني(با 46 مورد در صد هزار جمعيت)، روسيه(41 در 100 هزار نفر) ، كشورهاي تازه استقلال يافتة شوروي سابق ، سريلانكا ، مجارستان</a:t>
            </a:r>
            <a:r>
              <a:rPr lang="fa-IR" dirty="0">
                <a:solidFill>
                  <a:schemeClr val="accent6">
                    <a:lumMod val="50000"/>
                  </a:schemeClr>
                </a:solidFill>
                <a:cs typeface="B Mitra" pitchFamily="2" charset="-78"/>
              </a:rPr>
              <a:t>،</a:t>
            </a:r>
            <a:r>
              <a:rPr lang="ar-SA" dirty="0">
                <a:solidFill>
                  <a:schemeClr val="accent6">
                    <a:lumMod val="50000"/>
                  </a:schemeClr>
                </a:solidFill>
                <a:cs typeface="B Mitra" pitchFamily="2" charset="-78"/>
              </a:rPr>
              <a:t> ژاپن</a:t>
            </a:r>
            <a:r>
              <a:rPr lang="fa-IR" dirty="0">
                <a:solidFill>
                  <a:schemeClr val="accent6">
                    <a:lumMod val="50000"/>
                  </a:schemeClr>
                </a:solidFill>
                <a:cs typeface="B Mitra" pitchFamily="2" charset="-78"/>
              </a:rPr>
              <a:t>،... (امریکا و ژاپن 30 هزار نفر در سال.</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ایران</a:t>
            </a:r>
            <a:endParaRPr lang="en-US" dirty="0"/>
          </a:p>
        </p:txBody>
      </p:sp>
      <p:sp>
        <p:nvSpPr>
          <p:cNvPr id="3" name="Content Placeholder 2"/>
          <p:cNvSpPr>
            <a:spLocks noGrp="1"/>
          </p:cNvSpPr>
          <p:nvPr>
            <p:ph idx="1"/>
          </p:nvPr>
        </p:nvSpPr>
        <p:spPr/>
        <p:txBody>
          <a:bodyPr>
            <a:normAutofit fontScale="92500" lnSpcReduction="10000"/>
          </a:bodyPr>
          <a:lstStyle/>
          <a:p>
            <a:r>
              <a:rPr lang="fa-IR" sz="2400" dirty="0">
                <a:solidFill>
                  <a:schemeClr val="accent6">
                    <a:lumMod val="50000"/>
                  </a:schemeClr>
                </a:solidFill>
                <a:cs typeface="B Mitra" pitchFamily="2" charset="-78"/>
              </a:rPr>
              <a:t>در سال 1392- 4055 خودکشی کامل توسط پزشکی قانونی ثبت شده است.</a:t>
            </a:r>
          </a:p>
          <a:p>
            <a:r>
              <a:rPr lang="fa-IR" sz="2400" dirty="0">
                <a:solidFill>
                  <a:schemeClr val="accent6">
                    <a:lumMod val="50000"/>
                  </a:schemeClr>
                </a:solidFill>
                <a:cs typeface="B Mitra" pitchFamily="2" charset="-78"/>
              </a:rPr>
              <a:t>6-5 </a:t>
            </a:r>
            <a:r>
              <a:rPr lang="ar-SA" sz="2400" dirty="0">
                <a:solidFill>
                  <a:schemeClr val="accent6">
                    <a:lumMod val="50000"/>
                  </a:schemeClr>
                </a:solidFill>
                <a:cs typeface="B Mitra" pitchFamily="2" charset="-78"/>
              </a:rPr>
              <a:t>نفر در صد هزار و</a:t>
            </a:r>
            <a:r>
              <a:rPr lang="fa-IR" sz="2400" dirty="0">
                <a:solidFill>
                  <a:schemeClr val="accent6">
                    <a:lumMod val="50000"/>
                  </a:schemeClr>
                </a:solidFill>
                <a:cs typeface="B Mitra" pitchFamily="2" charset="-78"/>
              </a:rPr>
              <a:t> </a:t>
            </a:r>
            <a:r>
              <a:rPr lang="ar-SA" sz="2400" dirty="0">
                <a:solidFill>
                  <a:schemeClr val="accent6">
                    <a:lumMod val="50000"/>
                  </a:schemeClr>
                </a:solidFill>
                <a:cs typeface="B Mitra" pitchFamily="2" charset="-78"/>
              </a:rPr>
              <a:t> 1%  از كلّ مرگ و ميرها</a:t>
            </a:r>
            <a:endParaRPr lang="fa-IR" sz="2400" dirty="0">
              <a:solidFill>
                <a:schemeClr val="accent6">
                  <a:lumMod val="50000"/>
                </a:schemeClr>
              </a:solidFill>
              <a:cs typeface="B Mitra" pitchFamily="2" charset="-78"/>
            </a:endParaRPr>
          </a:p>
          <a:p>
            <a:r>
              <a:rPr lang="ar-SA" sz="2400" dirty="0">
                <a:solidFill>
                  <a:schemeClr val="accent6">
                    <a:lumMod val="50000"/>
                  </a:schemeClr>
                </a:solidFill>
                <a:cs typeface="B Mitra" pitchFamily="2" charset="-78"/>
              </a:rPr>
              <a:t>حدود 65%  مردان و</a:t>
            </a:r>
            <a:r>
              <a:rPr lang="fa-IR" sz="2400" dirty="0">
                <a:solidFill>
                  <a:schemeClr val="accent6">
                    <a:lumMod val="50000"/>
                  </a:schemeClr>
                </a:solidFill>
                <a:cs typeface="B Mitra" pitchFamily="2" charset="-78"/>
              </a:rPr>
              <a:t> </a:t>
            </a:r>
            <a:r>
              <a:rPr lang="ar-SA" sz="2400" dirty="0">
                <a:solidFill>
                  <a:schemeClr val="accent6">
                    <a:lumMod val="50000"/>
                  </a:schemeClr>
                </a:solidFill>
                <a:cs typeface="B Mitra" pitchFamily="2" charset="-78"/>
              </a:rPr>
              <a:t> 35%  زنان</a:t>
            </a:r>
            <a:endParaRPr lang="fa-IR" sz="2400" dirty="0">
              <a:solidFill>
                <a:schemeClr val="accent6">
                  <a:lumMod val="50000"/>
                </a:schemeClr>
              </a:solidFill>
              <a:cs typeface="B Mitra" pitchFamily="2" charset="-78"/>
            </a:endParaRPr>
          </a:p>
          <a:p>
            <a:r>
              <a:rPr lang="ar-SA" sz="2400" dirty="0">
                <a:solidFill>
                  <a:schemeClr val="accent6">
                    <a:lumMod val="50000"/>
                  </a:schemeClr>
                </a:solidFill>
                <a:cs typeface="B Mitra" pitchFamily="2" charset="-78"/>
              </a:rPr>
              <a:t>بالاترين ميزان خودكشي در استان </a:t>
            </a:r>
            <a:r>
              <a:rPr lang="ar-SA" sz="2400" u="sng" dirty="0">
                <a:solidFill>
                  <a:schemeClr val="accent6">
                    <a:lumMod val="50000"/>
                  </a:schemeClr>
                </a:solidFill>
                <a:cs typeface="B Mitra" pitchFamily="2" charset="-78"/>
              </a:rPr>
              <a:t>ايلام </a:t>
            </a:r>
            <a:r>
              <a:rPr lang="ar-SA" sz="2400" dirty="0">
                <a:solidFill>
                  <a:schemeClr val="accent6">
                    <a:lumMod val="50000"/>
                  </a:schemeClr>
                </a:solidFill>
                <a:cs typeface="B Mitra" pitchFamily="2" charset="-78"/>
              </a:rPr>
              <a:t>با حدود 70 مورد موفق از حدود 340 مورد  اقدام به خودكشي </a:t>
            </a:r>
            <a:endParaRPr lang="fa-IR" sz="2400" dirty="0">
              <a:solidFill>
                <a:schemeClr val="accent6">
                  <a:lumMod val="50000"/>
                </a:schemeClr>
              </a:solidFill>
              <a:cs typeface="B Mitra" pitchFamily="2" charset="-78"/>
            </a:endParaRPr>
          </a:p>
          <a:p>
            <a:r>
              <a:rPr lang="fa-IR" sz="2400" dirty="0">
                <a:solidFill>
                  <a:schemeClr val="accent6">
                    <a:lumMod val="50000"/>
                  </a:schemeClr>
                </a:solidFill>
                <a:cs typeface="B Mitra" pitchFamily="2" charset="-78"/>
              </a:rPr>
              <a:t>    </a:t>
            </a:r>
            <a:r>
              <a:rPr lang="ar-SA" sz="2400" dirty="0">
                <a:solidFill>
                  <a:schemeClr val="accent6">
                    <a:lumMod val="50000"/>
                  </a:schemeClr>
                </a:solidFill>
                <a:cs typeface="B Mitra" pitchFamily="2" charset="-78"/>
              </a:rPr>
              <a:t>(26 نفردر 100 هزار نفر جمعيت )</a:t>
            </a:r>
            <a:endParaRPr lang="fa-IR" sz="2400" dirty="0">
              <a:solidFill>
                <a:schemeClr val="accent6">
                  <a:lumMod val="50000"/>
                </a:schemeClr>
              </a:solidFill>
              <a:cs typeface="B Mitra" pitchFamily="2" charset="-78"/>
            </a:endParaRPr>
          </a:p>
          <a:p>
            <a:r>
              <a:rPr lang="fa-IR" sz="2400" dirty="0">
                <a:solidFill>
                  <a:schemeClr val="accent6">
                    <a:lumMod val="50000"/>
                  </a:schemeClr>
                </a:solidFill>
                <a:cs typeface="B Mitra" pitchFamily="2" charset="-78"/>
              </a:rPr>
              <a:t>در</a:t>
            </a:r>
            <a:r>
              <a:rPr lang="ar-SA" sz="2400" dirty="0">
                <a:solidFill>
                  <a:schemeClr val="accent6">
                    <a:lumMod val="50000"/>
                  </a:schemeClr>
                </a:solidFill>
                <a:cs typeface="B Mitra" pitchFamily="2" charset="-78"/>
              </a:rPr>
              <a:t> ايلام، بوشهر، خوزستان ، كهگيلويه و بويراحمد ، فارس، گلستان و كرمان ، نرخ خودكشي زنان بالاتر از مردان است .</a:t>
            </a:r>
            <a:endParaRPr lang="fa-IR" sz="2400" dirty="0">
              <a:solidFill>
                <a:schemeClr val="accent6">
                  <a:lumMod val="50000"/>
                </a:schemeClr>
              </a:solidFill>
              <a:cs typeface="B Mitra" pitchFamily="2" charset="-78"/>
            </a:endParaRPr>
          </a:p>
          <a:p>
            <a:fld id="{7092B594-A4A2-4D1B-9546-841B49722056}" type="slidenum">
              <a:rPr lang="fa-IR" sz="2400" smtClean="0"/>
              <a:pPr/>
              <a:t>13</a:t>
            </a:fld>
            <a:endParaRPr lang="fa-IR" sz="2400" dirty="0"/>
          </a:p>
          <a:p>
            <a:endParaRPr lang="fa-IR" dirty="0">
              <a:cs typeface="B Zar" pitchFamily="2" charset="-78"/>
            </a:endParaRPr>
          </a:p>
          <a:p>
            <a:endParaRPr lang="fa-IR" dirty="0"/>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cs typeface="B Titr" pitchFamily="2" charset="-78"/>
              </a:rPr>
              <a:t>روش هاي خودكشي</a:t>
            </a:r>
            <a:endParaRPr lang="en-US" dirty="0"/>
          </a:p>
        </p:txBody>
      </p:sp>
      <p:sp>
        <p:nvSpPr>
          <p:cNvPr id="3" name="Content Placeholder 2"/>
          <p:cNvSpPr>
            <a:spLocks noGrp="1"/>
          </p:cNvSpPr>
          <p:nvPr>
            <p:ph idx="1"/>
          </p:nvPr>
        </p:nvSpPr>
        <p:spPr/>
        <p:txBody>
          <a:bodyPr/>
          <a:lstStyle/>
          <a:p>
            <a:r>
              <a:rPr lang="ar-SA" dirty="0">
                <a:solidFill>
                  <a:schemeClr val="accent6">
                    <a:lumMod val="50000"/>
                  </a:schemeClr>
                </a:solidFill>
                <a:cs typeface="B Zar" pitchFamily="2" charset="-78"/>
              </a:rPr>
              <a:t> </a:t>
            </a:r>
            <a:r>
              <a:rPr lang="ar-SA" u="sng" dirty="0">
                <a:solidFill>
                  <a:schemeClr val="accent6">
                    <a:lumMod val="50000"/>
                  </a:schemeClr>
                </a:solidFill>
                <a:cs typeface="B Davat" pitchFamily="2" charset="-78"/>
              </a:rPr>
              <a:t>حلق آويز كردن </a:t>
            </a:r>
            <a:r>
              <a:rPr lang="ar-SA" dirty="0">
                <a:solidFill>
                  <a:schemeClr val="accent6">
                    <a:lumMod val="50000"/>
                  </a:schemeClr>
                </a:solidFill>
                <a:cs typeface="B Mitra" pitchFamily="2" charset="-78"/>
              </a:rPr>
              <a:t>خود با </a:t>
            </a:r>
            <a:r>
              <a:rPr lang="fa-IR" dirty="0">
                <a:solidFill>
                  <a:schemeClr val="accent6">
                    <a:lumMod val="50000"/>
                  </a:schemeClr>
                </a:solidFill>
                <a:cs typeface="B Mitra" pitchFamily="2" charset="-78"/>
              </a:rPr>
              <a:t>42/5</a:t>
            </a:r>
            <a:r>
              <a:rPr lang="ar-SA" dirty="0">
                <a:solidFill>
                  <a:schemeClr val="accent6">
                    <a:lumMod val="50000"/>
                  </a:schemeClr>
                </a:solidFill>
                <a:cs typeface="B Mitra" pitchFamily="2" charset="-78"/>
              </a:rPr>
              <a:t>%  از كلّ موارد</a:t>
            </a:r>
            <a:endParaRPr lang="fa-IR" dirty="0">
              <a:solidFill>
                <a:schemeClr val="accent6">
                  <a:lumMod val="50000"/>
                </a:schemeClr>
              </a:solidFill>
              <a:cs typeface="B Mitra" pitchFamily="2" charset="-78"/>
            </a:endParaRPr>
          </a:p>
          <a:p>
            <a:r>
              <a:rPr lang="ar-SA" dirty="0">
                <a:solidFill>
                  <a:schemeClr val="accent6">
                    <a:lumMod val="50000"/>
                  </a:schemeClr>
                </a:solidFill>
                <a:cs typeface="B Davat" pitchFamily="2" charset="-78"/>
              </a:rPr>
              <a:t> </a:t>
            </a:r>
            <a:r>
              <a:rPr lang="ar-SA" u="sng" dirty="0">
                <a:solidFill>
                  <a:schemeClr val="accent6">
                    <a:lumMod val="50000"/>
                  </a:schemeClr>
                </a:solidFill>
                <a:cs typeface="B Davat" pitchFamily="2" charset="-78"/>
              </a:rPr>
              <a:t>خودسوزي</a:t>
            </a:r>
            <a:r>
              <a:rPr lang="ar-SA" dirty="0">
                <a:solidFill>
                  <a:schemeClr val="accent6">
                    <a:lumMod val="50000"/>
                  </a:schemeClr>
                </a:solidFill>
                <a:cs typeface="B Davat" pitchFamily="2" charset="-78"/>
              </a:rPr>
              <a:t> </a:t>
            </a:r>
            <a:r>
              <a:rPr lang="ar-SA" dirty="0">
                <a:solidFill>
                  <a:schemeClr val="accent6">
                    <a:lumMod val="50000"/>
                  </a:schemeClr>
                </a:solidFill>
                <a:cs typeface="B Mitra" pitchFamily="2" charset="-78"/>
              </a:rPr>
              <a:t>با حدود 30%  از موارد </a:t>
            </a:r>
            <a:endParaRPr lang="en-US" dirty="0">
              <a:solidFill>
                <a:schemeClr val="accent6">
                  <a:lumMod val="50000"/>
                </a:schemeClr>
              </a:solidFill>
              <a:cs typeface="B Mitra" pitchFamily="2" charset="-78"/>
            </a:endParaRPr>
          </a:p>
          <a:p>
            <a:r>
              <a:rPr lang="ar-SA" u="sng" dirty="0">
                <a:solidFill>
                  <a:schemeClr val="accent6">
                    <a:lumMod val="50000"/>
                  </a:schemeClr>
                </a:solidFill>
                <a:cs typeface="B Mitra" pitchFamily="2" charset="-78"/>
              </a:rPr>
              <a:t> </a:t>
            </a:r>
            <a:r>
              <a:rPr lang="ar-SA" u="sng" dirty="0">
                <a:solidFill>
                  <a:schemeClr val="accent6">
                    <a:lumMod val="50000"/>
                  </a:schemeClr>
                </a:solidFill>
                <a:cs typeface="B Davat" pitchFamily="2" charset="-78"/>
              </a:rPr>
              <a:t>مسمويت</a:t>
            </a:r>
            <a:r>
              <a:rPr lang="ar-SA" u="sng" dirty="0">
                <a:solidFill>
                  <a:schemeClr val="accent6">
                    <a:lumMod val="50000"/>
                  </a:schemeClr>
                </a:solidFill>
                <a:cs typeface="B Mitra" pitchFamily="2" charset="-78"/>
              </a:rPr>
              <a:t> </a:t>
            </a:r>
            <a:r>
              <a:rPr lang="ar-SA" dirty="0">
                <a:solidFill>
                  <a:schemeClr val="accent6">
                    <a:lumMod val="50000"/>
                  </a:schemeClr>
                </a:solidFill>
                <a:cs typeface="B Mitra" pitchFamily="2" charset="-78"/>
              </a:rPr>
              <a:t>با قرص و سموم  است كه </a:t>
            </a:r>
            <a:r>
              <a:rPr lang="fa-IR" dirty="0">
                <a:solidFill>
                  <a:schemeClr val="accent6">
                    <a:lumMod val="50000"/>
                  </a:schemeClr>
                </a:solidFill>
                <a:cs typeface="B Mitra" pitchFamily="2" charset="-78"/>
              </a:rPr>
              <a:t>13/5</a:t>
            </a:r>
            <a:r>
              <a:rPr lang="ar-SA" dirty="0">
                <a:solidFill>
                  <a:schemeClr val="accent6">
                    <a:lumMod val="50000"/>
                  </a:schemeClr>
                </a:solidFill>
                <a:cs typeface="B Mitra" pitchFamily="2" charset="-78"/>
              </a:rPr>
              <a:t>%  از موارد</a:t>
            </a:r>
            <a:endParaRPr lang="en-US" dirty="0">
              <a:solidFill>
                <a:schemeClr val="accent6">
                  <a:lumMod val="50000"/>
                </a:schemeClr>
              </a:solidFill>
              <a:cs typeface="B Mitra" pitchFamily="2" charset="-78"/>
            </a:endParaRPr>
          </a:p>
          <a:p>
            <a:r>
              <a:rPr lang="ar-SA" dirty="0">
                <a:solidFill>
                  <a:schemeClr val="accent6">
                    <a:lumMod val="50000"/>
                  </a:schemeClr>
                </a:solidFill>
                <a:cs typeface="B Mitra" pitchFamily="2" charset="-78"/>
              </a:rPr>
              <a:t>بيشترين روش </a:t>
            </a:r>
            <a:r>
              <a:rPr lang="ar-SA" i="1" u="sng" dirty="0">
                <a:solidFill>
                  <a:schemeClr val="accent6">
                    <a:lumMod val="50000"/>
                  </a:schemeClr>
                </a:solidFill>
                <a:cs typeface="B Mitra" pitchFamily="2" charset="-78"/>
              </a:rPr>
              <a:t>اقدام به خودكشي </a:t>
            </a:r>
            <a:r>
              <a:rPr lang="ar-SA" dirty="0">
                <a:solidFill>
                  <a:schemeClr val="accent6">
                    <a:lumMod val="50000"/>
                  </a:schemeClr>
                </a:solidFill>
                <a:cs typeface="B Mitra" pitchFamily="2" charset="-78"/>
              </a:rPr>
              <a:t>با استفاده از </a:t>
            </a:r>
            <a:r>
              <a:rPr lang="ar-SA" i="1" u="sng" dirty="0">
                <a:solidFill>
                  <a:schemeClr val="accent6">
                    <a:lumMod val="50000"/>
                  </a:schemeClr>
                </a:solidFill>
                <a:cs typeface="B Mitra" pitchFamily="2" charset="-78"/>
              </a:rPr>
              <a:t>قرص و سموم </a:t>
            </a:r>
            <a:r>
              <a:rPr lang="ar-SA" dirty="0">
                <a:solidFill>
                  <a:schemeClr val="accent6">
                    <a:lumMod val="50000"/>
                  </a:schemeClr>
                </a:solidFill>
                <a:cs typeface="B Mitra" pitchFamily="2" charset="-78"/>
              </a:rPr>
              <a:t>است . </a:t>
            </a:r>
            <a:endParaRPr lang="fa-IR" dirty="0">
              <a:solidFill>
                <a:schemeClr val="accent6">
                  <a:lumMod val="50000"/>
                </a:schemeClr>
              </a:solidFill>
              <a:cs typeface="B Mitra" pitchFamily="2" charset="-78"/>
            </a:endParaRPr>
          </a:p>
          <a:p>
            <a:r>
              <a:rPr lang="ar-SA" dirty="0">
                <a:solidFill>
                  <a:schemeClr val="accent6">
                    <a:lumMod val="50000"/>
                  </a:schemeClr>
                </a:solidFill>
                <a:cs typeface="B Mitra" pitchFamily="2" charset="-78"/>
              </a:rPr>
              <a:t>در امريكا بيشترين  خودكشي ها با </a:t>
            </a:r>
            <a:r>
              <a:rPr lang="ar-SA" u="sng" dirty="0">
                <a:solidFill>
                  <a:schemeClr val="accent6">
                    <a:lumMod val="50000"/>
                  </a:schemeClr>
                </a:solidFill>
                <a:cs typeface="B Davat" pitchFamily="2" charset="-78"/>
              </a:rPr>
              <a:t>اسلحة گرم</a:t>
            </a:r>
            <a:r>
              <a:rPr lang="fa-IR" u="sng" dirty="0">
                <a:solidFill>
                  <a:schemeClr val="accent6">
                    <a:lumMod val="50000"/>
                  </a:schemeClr>
                </a:solidFill>
                <a:cs typeface="B Davat" pitchFamily="2" charset="-78"/>
              </a:rPr>
              <a:t>   (60%)</a:t>
            </a:r>
          </a:p>
          <a:p>
            <a:r>
              <a:rPr lang="fa-IR" dirty="0">
                <a:solidFill>
                  <a:schemeClr val="accent6">
                    <a:lumMod val="50000"/>
                  </a:schemeClr>
                </a:solidFill>
                <a:cs typeface="B Mitra" pitchFamily="2" charset="-78"/>
              </a:rPr>
              <a:t>روشهای دیگر: </a:t>
            </a:r>
            <a:r>
              <a:rPr lang="ar-SA" u="sng" dirty="0">
                <a:solidFill>
                  <a:schemeClr val="accent6">
                    <a:lumMod val="50000"/>
                  </a:schemeClr>
                </a:solidFill>
                <a:cs typeface="B Davat" pitchFamily="2" charset="-78"/>
              </a:rPr>
              <a:t>غرق كردن </a:t>
            </a:r>
            <a:r>
              <a:rPr lang="ar-SA" dirty="0">
                <a:solidFill>
                  <a:schemeClr val="accent6">
                    <a:lumMod val="50000"/>
                  </a:schemeClr>
                </a:solidFill>
                <a:cs typeface="B Mitra" pitchFamily="2" charset="-78"/>
              </a:rPr>
              <a:t>خود</a:t>
            </a:r>
            <a:r>
              <a:rPr lang="fa-IR" dirty="0">
                <a:solidFill>
                  <a:schemeClr val="accent6">
                    <a:lumMod val="50000"/>
                  </a:schemeClr>
                </a:solidFill>
                <a:cs typeface="B Mitra" pitchFamily="2" charset="-78"/>
              </a:rPr>
              <a:t>، </a:t>
            </a:r>
            <a:r>
              <a:rPr lang="ar-SA" u="sng" dirty="0">
                <a:solidFill>
                  <a:schemeClr val="accent6">
                    <a:lumMod val="50000"/>
                  </a:schemeClr>
                </a:solidFill>
                <a:cs typeface="B Davat" pitchFamily="2" charset="-78"/>
              </a:rPr>
              <a:t>بريدن رَگ </a:t>
            </a:r>
            <a:r>
              <a:rPr lang="ar-SA" dirty="0">
                <a:solidFill>
                  <a:schemeClr val="accent6">
                    <a:lumMod val="50000"/>
                  </a:schemeClr>
                </a:solidFill>
                <a:cs typeface="B Mitra" pitchFamily="2" charset="-78"/>
              </a:rPr>
              <a:t>خود ، </a:t>
            </a:r>
            <a:r>
              <a:rPr lang="fa-IR" dirty="0">
                <a:solidFill>
                  <a:schemeClr val="accent6">
                    <a:lumMod val="50000"/>
                  </a:schemeClr>
                </a:solidFill>
                <a:cs typeface="B Davat" pitchFamily="2" charset="-78"/>
              </a:rPr>
              <a:t>سقوط</a:t>
            </a:r>
            <a:r>
              <a:rPr lang="fa-IR" dirty="0">
                <a:solidFill>
                  <a:schemeClr val="accent6">
                    <a:lumMod val="50000"/>
                  </a:schemeClr>
                </a:solidFill>
                <a:cs typeface="B Mitra" pitchFamily="2" charset="-78"/>
              </a:rPr>
              <a:t>، </a:t>
            </a:r>
            <a:r>
              <a:rPr lang="ar-SA" dirty="0">
                <a:solidFill>
                  <a:schemeClr val="accent6">
                    <a:lumMod val="50000"/>
                  </a:schemeClr>
                </a:solidFill>
                <a:cs typeface="B Mitra" pitchFamily="2" charset="-78"/>
              </a:rPr>
              <a:t>مسموميت </a:t>
            </a:r>
            <a:r>
              <a:rPr lang="ar-SA" u="sng" dirty="0">
                <a:solidFill>
                  <a:schemeClr val="accent6">
                    <a:lumMod val="50000"/>
                  </a:schemeClr>
                </a:solidFill>
                <a:cs typeface="B Davat" pitchFamily="2" charset="-78"/>
              </a:rPr>
              <a:t>با گاز </a:t>
            </a:r>
            <a:r>
              <a:rPr lang="ar-SA" dirty="0">
                <a:solidFill>
                  <a:schemeClr val="accent6">
                    <a:lumMod val="50000"/>
                  </a:schemeClr>
                </a:solidFill>
                <a:cs typeface="B Mitra" pitchFamily="2" charset="-78"/>
              </a:rPr>
              <a:t>و</a:t>
            </a:r>
            <a:r>
              <a:rPr lang="fa-IR" dirty="0">
                <a:solidFill>
                  <a:schemeClr val="accent6">
                    <a:lumMod val="50000"/>
                  </a:schemeClr>
                </a:solidFill>
                <a:cs typeface="B Mitra" pitchFamily="2" charset="-78"/>
              </a:rPr>
              <a:t> </a:t>
            </a:r>
            <a:r>
              <a:rPr lang="fa-IR" u="sng" dirty="0">
                <a:solidFill>
                  <a:schemeClr val="accent6">
                    <a:lumMod val="50000"/>
                  </a:schemeClr>
                </a:solidFill>
                <a:cs typeface="B Davat" pitchFamily="2" charset="-78"/>
              </a:rPr>
              <a:t>پرتاب </a:t>
            </a:r>
            <a:r>
              <a:rPr lang="ar-SA" u="sng" dirty="0">
                <a:solidFill>
                  <a:schemeClr val="accent6">
                    <a:lumMod val="50000"/>
                  </a:schemeClr>
                </a:solidFill>
                <a:cs typeface="B Davat" pitchFamily="2" charset="-78"/>
              </a:rPr>
              <a:t>خود به جلوي </a:t>
            </a:r>
            <a:r>
              <a:rPr lang="ar-SA" dirty="0">
                <a:solidFill>
                  <a:schemeClr val="accent6">
                    <a:lumMod val="50000"/>
                  </a:schemeClr>
                </a:solidFill>
                <a:cs typeface="B Mitra" pitchFamily="2" charset="-78"/>
              </a:rPr>
              <a:t>اتومبيل و قطا</a:t>
            </a:r>
            <a:r>
              <a:rPr lang="fa-IR" dirty="0">
                <a:solidFill>
                  <a:schemeClr val="accent6">
                    <a:lumMod val="50000"/>
                  </a:schemeClr>
                </a:solidFill>
                <a:cs typeface="B Mitra" pitchFamily="2" charset="-78"/>
              </a:rPr>
              <a:t>ر</a:t>
            </a:r>
            <a:endParaRPr lang="en-US" dirty="0">
              <a:solidFill>
                <a:schemeClr val="accent6">
                  <a:lumMod val="50000"/>
                </a:schemeClr>
              </a:solidFill>
              <a:cs typeface="B Mitra" pitchFamily="2" charset="-78"/>
            </a:endParaRPr>
          </a:p>
          <a:p>
            <a:endParaRPr lang="fa-IR" dirty="0">
              <a:solidFill>
                <a:schemeClr val="accent6">
                  <a:lumMod val="50000"/>
                </a:schemeClr>
              </a:solidFill>
              <a:cs typeface="B Zar" pitchFamily="2" charset="-78"/>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5" descr="19"/>
          <p:cNvPicPr>
            <a:picLocks noGrp="1" noChangeAspect="1" noChangeArrowheads="1"/>
          </p:cNvPicPr>
          <p:nvPr>
            <p:ph idx="1"/>
          </p:nvPr>
        </p:nvPicPr>
        <p:blipFill>
          <a:blip r:embed="rId2" cstate="print"/>
          <a:srcRect/>
          <a:stretch>
            <a:fillRect/>
          </a:stretch>
        </p:blipFill>
        <p:spPr bwMode="auto">
          <a:xfrm>
            <a:off x="357158" y="285728"/>
            <a:ext cx="8429684" cy="6215106"/>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Picture 2" descr="F:\Suicide Asly\Newwww\943040_457336977681651_410934317_n.jpg"/>
          <p:cNvPicPr>
            <a:picLocks noGrp="1" noChangeAspect="1" noChangeArrowheads="1"/>
          </p:cNvPicPr>
          <p:nvPr>
            <p:ph idx="1"/>
          </p:nvPr>
        </p:nvPicPr>
        <p:blipFill>
          <a:blip r:embed="rId2" cstate="print"/>
          <a:srcRect/>
          <a:stretch>
            <a:fillRect/>
          </a:stretch>
        </p:blipFill>
        <p:spPr bwMode="auto">
          <a:xfrm>
            <a:off x="428596" y="285728"/>
            <a:ext cx="8429683" cy="6286544"/>
          </a:xfrm>
          <a:prstGeom prst="rect">
            <a:avLst/>
          </a:prstGeom>
          <a:noFill/>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4" name="Picture 6" descr="suicid1"/>
          <p:cNvPicPr>
            <a:picLocks noChangeAspect="1" noChangeArrowheads="1"/>
          </p:cNvPicPr>
          <p:nvPr/>
        </p:nvPicPr>
        <p:blipFill>
          <a:blip r:embed="rId2" cstate="print"/>
          <a:srcRect/>
          <a:stretch>
            <a:fillRect/>
          </a:stretch>
        </p:blipFill>
        <p:spPr bwMode="auto">
          <a:xfrm>
            <a:off x="857224" y="285728"/>
            <a:ext cx="7358114" cy="6357982"/>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4294967295"/>
          </p:nvPr>
        </p:nvSpPr>
        <p:spPr>
          <a:xfrm>
            <a:off x="914400" y="6416675"/>
            <a:ext cx="5562600" cy="365125"/>
          </a:xfrm>
          <a:prstGeom prst="rect">
            <a:avLst/>
          </a:prstGeom>
        </p:spPr>
        <p:txBody>
          <a:bodyPr/>
          <a:lstStyle/>
          <a:p>
            <a:r>
              <a:rPr lang="en-US"/>
              <a:t>Suicide</a:t>
            </a:r>
          </a:p>
        </p:txBody>
      </p:sp>
      <p:sp>
        <p:nvSpPr>
          <p:cNvPr id="4" name="Slide Number Placeholder 3"/>
          <p:cNvSpPr>
            <a:spLocks noGrp="1"/>
          </p:cNvSpPr>
          <p:nvPr>
            <p:ph type="sldNum" sz="quarter" idx="4294967295"/>
          </p:nvPr>
        </p:nvSpPr>
        <p:spPr>
          <a:xfrm>
            <a:off x="8610600" y="6416675"/>
            <a:ext cx="457200" cy="365125"/>
          </a:xfrm>
          <a:prstGeom prst="rect">
            <a:avLst/>
          </a:prstGeom>
        </p:spPr>
        <p:txBody>
          <a:bodyPr/>
          <a:lstStyle/>
          <a:p>
            <a:fld id="{3B77FF1D-06BF-4B46-8B5D-AFD1B57844EA}" type="slidenum">
              <a:rPr lang="en-US" smtClean="0"/>
              <a:pPr/>
              <a:t>18</a:t>
            </a:fld>
            <a:endParaRPr lang="en-US"/>
          </a:p>
        </p:txBody>
      </p:sp>
      <p:pic>
        <p:nvPicPr>
          <p:cNvPr id="25602" name="Picture 2" descr="File:Suicidemessageggb01252006.JPG">
            <a:hlinkClick r:id="rId2"/>
          </p:cNvPr>
          <p:cNvPicPr>
            <a:picLocks noChangeAspect="1" noChangeArrowheads="1"/>
          </p:cNvPicPr>
          <p:nvPr/>
        </p:nvPicPr>
        <p:blipFill>
          <a:blip r:embed="rId3" cstate="print"/>
          <a:srcRect/>
          <a:stretch>
            <a:fillRect/>
          </a:stretch>
        </p:blipFill>
        <p:spPr bwMode="auto">
          <a:xfrm>
            <a:off x="1000100" y="1500174"/>
            <a:ext cx="7620000" cy="5076826"/>
          </a:xfrm>
          <a:prstGeom prst="rect">
            <a:avLst/>
          </a:prstGeom>
          <a:noFill/>
        </p:spPr>
      </p:pic>
    </p:spTree>
    <p:extLst>
      <p:ext uri="{BB962C8B-B14F-4D97-AF65-F5344CB8AC3E}">
        <p14:creationId xmlns:p14="http://schemas.microsoft.com/office/powerpoint/2010/main" val="21395998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chor="ctr"/>
          <a:lstStyle/>
          <a:p>
            <a:pPr algn="ctr"/>
            <a:r>
              <a:rPr lang="en-US" sz="3600" b="1" dirty="0"/>
              <a:t>Nanjing Yangtze River Bridge</a:t>
            </a:r>
            <a:r>
              <a:rPr lang="en-US" sz="3600" dirty="0"/>
              <a:t> </a:t>
            </a:r>
          </a:p>
        </p:txBody>
      </p:sp>
      <p:sp>
        <p:nvSpPr>
          <p:cNvPr id="3" name="Footer Placeholder 2"/>
          <p:cNvSpPr>
            <a:spLocks noGrp="1"/>
          </p:cNvSpPr>
          <p:nvPr>
            <p:ph type="ftr" sz="quarter" idx="11"/>
          </p:nvPr>
        </p:nvSpPr>
        <p:spPr/>
        <p:txBody>
          <a:bodyPr/>
          <a:lstStyle/>
          <a:p>
            <a:r>
              <a:rPr lang="en-US"/>
              <a:t>Suicide</a:t>
            </a:r>
          </a:p>
        </p:txBody>
      </p:sp>
      <p:sp>
        <p:nvSpPr>
          <p:cNvPr id="4" name="Slide Number Placeholder 3"/>
          <p:cNvSpPr>
            <a:spLocks noGrp="1"/>
          </p:cNvSpPr>
          <p:nvPr>
            <p:ph type="sldNum" sz="quarter" idx="12"/>
          </p:nvPr>
        </p:nvSpPr>
        <p:spPr/>
        <p:txBody>
          <a:bodyPr/>
          <a:lstStyle/>
          <a:p>
            <a:fld id="{3B77FF1D-06BF-4B46-8B5D-AFD1B57844EA}" type="slidenum">
              <a:rPr lang="en-US" smtClean="0"/>
              <a:pPr/>
              <a:t>19</a:t>
            </a:fld>
            <a:endParaRPr lang="en-US"/>
          </a:p>
        </p:txBody>
      </p:sp>
      <p:pic>
        <p:nvPicPr>
          <p:cNvPr id="27650" name="Picture 2" descr="File:Nanjing Yangtze River Bridge02.jpg">
            <a:hlinkClick r:id="rId2"/>
          </p:cNvPr>
          <p:cNvPicPr>
            <a:picLocks noChangeAspect="1" noChangeArrowheads="1"/>
          </p:cNvPicPr>
          <p:nvPr/>
        </p:nvPicPr>
        <p:blipFill>
          <a:blip r:embed="rId3" cstate="print"/>
          <a:srcRect/>
          <a:stretch>
            <a:fillRect/>
          </a:stretch>
        </p:blipFill>
        <p:spPr bwMode="auto">
          <a:xfrm>
            <a:off x="1071538" y="1428736"/>
            <a:ext cx="7620000" cy="5076826"/>
          </a:xfrm>
          <a:prstGeom prst="rect">
            <a:avLst/>
          </a:prstGeom>
          <a:noFill/>
        </p:spPr>
      </p:pic>
      <p:sp>
        <p:nvSpPr>
          <p:cNvPr id="6" name="TextBox 5"/>
          <p:cNvSpPr txBox="1"/>
          <p:nvPr/>
        </p:nvSpPr>
        <p:spPr>
          <a:xfrm>
            <a:off x="2051720" y="1700808"/>
            <a:ext cx="1245854" cy="461665"/>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wrap="none" rtlCol="0">
            <a:spAutoFit/>
          </a:bodyPr>
          <a:lstStyle/>
          <a:p>
            <a:r>
              <a:rPr lang="fa-IR" sz="2400" dirty="0">
                <a:cs typeface="B Koodak" pitchFamily="2" charset="-78"/>
              </a:rPr>
              <a:t>1900 نفر</a:t>
            </a:r>
            <a:endParaRPr lang="en-US" sz="2400" dirty="0">
              <a:cs typeface="B Koodak"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t>مقدمه</a:t>
            </a:r>
            <a:endParaRPr lang="en-US" dirty="0"/>
          </a:p>
        </p:txBody>
      </p:sp>
      <p:sp>
        <p:nvSpPr>
          <p:cNvPr id="3" name="Content Placeholder 2"/>
          <p:cNvSpPr>
            <a:spLocks noGrp="1"/>
          </p:cNvSpPr>
          <p:nvPr>
            <p:ph idx="1"/>
          </p:nvPr>
        </p:nvSpPr>
        <p:spPr>
          <a:xfrm>
            <a:off x="142844" y="1000108"/>
            <a:ext cx="8715436" cy="4357718"/>
          </a:xfrm>
        </p:spPr>
        <p:txBody>
          <a:bodyPr>
            <a:noAutofit/>
          </a:bodyPr>
          <a:lstStyle/>
          <a:p>
            <a:pPr>
              <a:buFont typeface="Arial" pitchFamily="34" charset="0"/>
              <a:buChar char="•"/>
            </a:pPr>
            <a:r>
              <a:rPr lang="fa-IR" sz="3200" dirty="0">
                <a:solidFill>
                  <a:schemeClr val="accent6">
                    <a:lumMod val="50000"/>
                  </a:schemeClr>
                </a:solidFill>
                <a:cs typeface="B Mitra" pitchFamily="2" charset="-78"/>
              </a:rPr>
              <a:t>یک میلیون خودکشی در سال در دنیا</a:t>
            </a:r>
          </a:p>
          <a:p>
            <a:pPr>
              <a:buFont typeface="Arial" pitchFamily="34" charset="0"/>
              <a:buChar char="•"/>
            </a:pPr>
            <a:r>
              <a:rPr lang="ar-SA" sz="3200" dirty="0">
                <a:solidFill>
                  <a:schemeClr val="accent6">
                    <a:lumMod val="50000"/>
                  </a:schemeClr>
                </a:solidFill>
                <a:cs typeface="B Mitra" pitchFamily="2" charset="-78"/>
              </a:rPr>
              <a:t>كلمه</a:t>
            </a:r>
            <a:r>
              <a:rPr lang="en-US" sz="3200" dirty="0">
                <a:solidFill>
                  <a:schemeClr val="accent6">
                    <a:lumMod val="50000"/>
                  </a:schemeClr>
                </a:solidFill>
                <a:cs typeface="B Mitra" pitchFamily="2" charset="-78"/>
              </a:rPr>
              <a:t>suicide </a:t>
            </a:r>
            <a:r>
              <a:rPr lang="ar-SA" sz="3200" dirty="0">
                <a:solidFill>
                  <a:schemeClr val="accent6">
                    <a:lumMod val="50000"/>
                  </a:schemeClr>
                </a:solidFill>
                <a:cs typeface="B Mitra" pitchFamily="2" charset="-78"/>
              </a:rPr>
              <a:t> از ريشه فرانسوي و لاتين گرفته شده است</a:t>
            </a:r>
            <a:r>
              <a:rPr lang="en-US" sz="3200" dirty="0">
                <a:solidFill>
                  <a:schemeClr val="accent6">
                    <a:lumMod val="50000"/>
                  </a:schemeClr>
                </a:solidFill>
                <a:cs typeface="B Mitra" pitchFamily="2" charset="-78"/>
              </a:rPr>
              <a:t>.</a:t>
            </a:r>
            <a:r>
              <a:rPr lang="ar-SA" sz="3200" dirty="0">
                <a:solidFill>
                  <a:schemeClr val="accent6">
                    <a:lumMod val="50000"/>
                  </a:schemeClr>
                </a:solidFill>
                <a:cs typeface="B Mitra" pitchFamily="2" charset="-78"/>
              </a:rPr>
              <a:t> </a:t>
            </a:r>
            <a:r>
              <a:rPr lang="en-US" sz="3200" dirty="0">
                <a:solidFill>
                  <a:schemeClr val="accent6">
                    <a:lumMod val="50000"/>
                  </a:schemeClr>
                </a:solidFill>
                <a:cs typeface="B Mitra" pitchFamily="2" charset="-78"/>
              </a:rPr>
              <a:t>  Sui </a:t>
            </a:r>
            <a:r>
              <a:rPr lang="ar-SA" sz="3200" dirty="0">
                <a:solidFill>
                  <a:schemeClr val="accent6">
                    <a:lumMod val="50000"/>
                  </a:schemeClr>
                </a:solidFill>
                <a:cs typeface="B Mitra" pitchFamily="2" charset="-78"/>
              </a:rPr>
              <a:t>به معني خود  و </a:t>
            </a:r>
            <a:r>
              <a:rPr lang="en-US" sz="3200" dirty="0" err="1">
                <a:solidFill>
                  <a:schemeClr val="accent6">
                    <a:lumMod val="50000"/>
                  </a:schemeClr>
                </a:solidFill>
                <a:cs typeface="B Mitra" pitchFamily="2" charset="-78"/>
              </a:rPr>
              <a:t>Caedere</a:t>
            </a:r>
            <a:r>
              <a:rPr lang="ar-SA" sz="3200" dirty="0">
                <a:solidFill>
                  <a:schemeClr val="accent6">
                    <a:lumMod val="50000"/>
                  </a:schemeClr>
                </a:solidFill>
                <a:cs typeface="B Mitra" pitchFamily="2" charset="-78"/>
              </a:rPr>
              <a:t> به معني كشتن است</a:t>
            </a:r>
            <a:r>
              <a:rPr lang="en-US" sz="3200" dirty="0">
                <a:solidFill>
                  <a:schemeClr val="accent6">
                    <a:lumMod val="50000"/>
                  </a:schemeClr>
                </a:solidFill>
                <a:cs typeface="B Mitra" pitchFamily="2" charset="-78"/>
              </a:rPr>
              <a:t>.</a:t>
            </a:r>
            <a:endParaRPr lang="fa-IR" sz="3200" dirty="0">
              <a:solidFill>
                <a:schemeClr val="accent6">
                  <a:lumMod val="50000"/>
                </a:schemeClr>
              </a:solidFill>
              <a:cs typeface="B Mitra" pitchFamily="2" charset="-78"/>
            </a:endParaRPr>
          </a:p>
          <a:p>
            <a:r>
              <a:rPr lang="fa-IR" sz="3200" dirty="0">
                <a:solidFill>
                  <a:schemeClr val="accent6">
                    <a:lumMod val="50000"/>
                  </a:schemeClr>
                </a:solidFill>
                <a:cs typeface="B Mitra" pitchFamily="2" charset="-78"/>
              </a:rPr>
              <a:t>«جان خود را عمدا گرفتن»</a:t>
            </a:r>
          </a:p>
          <a:p>
            <a:r>
              <a:rPr lang="fa-IR" sz="3200" dirty="0">
                <a:solidFill>
                  <a:schemeClr val="accent6">
                    <a:lumMod val="50000"/>
                  </a:schemeClr>
                </a:solidFill>
                <a:cs typeface="B Mitra" pitchFamily="2" charset="-78"/>
              </a:rPr>
              <a:t>همه انسانها در طول عمر خود به مرگ فکر می کنند. </a:t>
            </a:r>
          </a:p>
          <a:p>
            <a:r>
              <a:rPr lang="fa-IR" sz="3200" dirty="0">
                <a:solidFill>
                  <a:schemeClr val="accent6">
                    <a:lumMod val="50000"/>
                  </a:schemeClr>
                </a:solidFill>
                <a:cs typeface="B Mitra" pitchFamily="2" charset="-78"/>
              </a:rPr>
              <a:t>خودكشي پديد ه اي اجتماعي است.</a:t>
            </a:r>
          </a:p>
          <a:p>
            <a:r>
              <a:rPr lang="fa-IR" sz="3200" dirty="0">
                <a:solidFill>
                  <a:schemeClr val="accent6">
                    <a:lumMod val="50000"/>
                  </a:schemeClr>
                </a:solidFill>
                <a:cs typeface="B Mitra" pitchFamily="2" charset="-78"/>
              </a:rPr>
              <a:t>گذار از سنت گرایی به مدرنیته</a:t>
            </a:r>
            <a:endParaRPr lang="en-US" sz="3200" dirty="0">
              <a:solidFill>
                <a:schemeClr val="accent6">
                  <a:lumMod val="50000"/>
                </a:schemeClr>
              </a:solidFill>
              <a:cs typeface="B Mitra" pitchFamily="2" charset="-78"/>
            </a:endParaRPr>
          </a:p>
          <a:p>
            <a:endParaRPr lang="fa-IR" sz="2800" dirty="0">
              <a:solidFill>
                <a:schemeClr val="accent6">
                  <a:lumMod val="50000"/>
                </a:schemeClr>
              </a:solidFill>
              <a:cs typeface="B Mitra" pitchFamily="2" charset="-78"/>
            </a:endParaRPr>
          </a:p>
          <a:p>
            <a:endParaRPr lang="en-US" sz="2800" dirty="0">
              <a:cs typeface="B Mitra" pitchFamily="2" charset="-78"/>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Footer Placeholder 2"/>
          <p:cNvSpPr>
            <a:spLocks noGrp="1"/>
          </p:cNvSpPr>
          <p:nvPr>
            <p:ph type="ftr" sz="quarter" idx="11"/>
          </p:nvPr>
        </p:nvSpPr>
        <p:spPr/>
        <p:txBody>
          <a:bodyPr/>
          <a:lstStyle/>
          <a:p>
            <a:r>
              <a:rPr lang="en-US"/>
              <a:t>Suicide</a:t>
            </a:r>
          </a:p>
        </p:txBody>
      </p:sp>
      <p:sp>
        <p:nvSpPr>
          <p:cNvPr id="4" name="Slide Number Placeholder 3"/>
          <p:cNvSpPr>
            <a:spLocks noGrp="1"/>
          </p:cNvSpPr>
          <p:nvPr>
            <p:ph type="sldNum" sz="quarter" idx="12"/>
          </p:nvPr>
        </p:nvSpPr>
        <p:spPr/>
        <p:txBody>
          <a:bodyPr/>
          <a:lstStyle/>
          <a:p>
            <a:fld id="{3B77FF1D-06BF-4B46-8B5D-AFD1B57844EA}" type="slidenum">
              <a:rPr lang="en-US" smtClean="0"/>
              <a:pPr/>
              <a:t>20</a:t>
            </a:fld>
            <a:endParaRPr lang="en-US"/>
          </a:p>
        </p:txBody>
      </p:sp>
      <p:pic>
        <p:nvPicPr>
          <p:cNvPr id="100354" name="Picture 2" descr="http://medetox.cz/wp-content/uploads/2012/04/Analyzatory_ve_fabii_3.jpg">
            <a:hlinkClick r:id="rId2"/>
          </p:cNvPr>
          <p:cNvPicPr>
            <a:picLocks noChangeAspect="1" noChangeArrowheads="1"/>
          </p:cNvPicPr>
          <p:nvPr/>
        </p:nvPicPr>
        <p:blipFill>
          <a:blip r:embed="rId3" cstate="print"/>
          <a:srcRect/>
          <a:stretch>
            <a:fillRect/>
          </a:stretch>
        </p:blipFill>
        <p:spPr bwMode="auto">
          <a:xfrm>
            <a:off x="971600" y="476672"/>
            <a:ext cx="7715250" cy="5786438"/>
          </a:xfrm>
          <a:prstGeom prst="rect">
            <a:avLst/>
          </a:prstGeom>
          <a:noFill/>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sz="3600" dirty="0">
                <a:cs typeface="B Titr" pitchFamily="2" charset="-78"/>
              </a:rPr>
              <a:t>خودکشی های دسته جمعی</a:t>
            </a:r>
          </a:p>
        </p:txBody>
      </p:sp>
      <p:sp>
        <p:nvSpPr>
          <p:cNvPr id="3" name="Content Placeholder 2"/>
          <p:cNvSpPr>
            <a:spLocks noGrp="1"/>
          </p:cNvSpPr>
          <p:nvPr>
            <p:ph idx="1"/>
          </p:nvPr>
        </p:nvSpPr>
        <p:spPr>
          <a:xfrm>
            <a:off x="539552" y="1981200"/>
            <a:ext cx="7918648" cy="4114800"/>
          </a:xfrm>
        </p:spPr>
        <p:txBody>
          <a:bodyPr/>
          <a:lstStyle/>
          <a:p>
            <a:pPr algn="r" rtl="1"/>
            <a:r>
              <a:rPr lang="fa-IR" sz="2800" b="1" dirty="0">
                <a:solidFill>
                  <a:schemeClr val="accent6">
                    <a:lumMod val="50000"/>
                  </a:schemeClr>
                </a:solidFill>
                <a:cs typeface="B Mitra" pitchFamily="2" charset="-78"/>
              </a:rPr>
              <a:t>درجونز تاون گویانای امریکا به رهبری جیم جونز در معبد مردم </a:t>
            </a:r>
          </a:p>
          <a:p>
            <a:pPr algn="r" rtl="1">
              <a:buNone/>
            </a:pPr>
            <a:r>
              <a:rPr lang="fa-IR" sz="2800" b="1" dirty="0">
                <a:solidFill>
                  <a:schemeClr val="accent6">
                    <a:lumMod val="50000"/>
                  </a:schemeClr>
                </a:solidFill>
                <a:cs typeface="B Mitra" pitchFamily="2" charset="-78"/>
              </a:rPr>
              <a:t>          909 نفر از جمله 276 کودک درهفدهم نوامبر 1978</a:t>
            </a:r>
          </a:p>
          <a:p>
            <a:pPr algn="r" rtl="1"/>
            <a:r>
              <a:rPr lang="fa-IR" sz="2800" b="1" dirty="0">
                <a:solidFill>
                  <a:schemeClr val="accent6">
                    <a:lumMod val="50000"/>
                  </a:schemeClr>
                </a:solidFill>
                <a:cs typeface="B Mitra" pitchFamily="2" charset="-78"/>
              </a:rPr>
              <a:t>«دروازه بهشت» </a:t>
            </a:r>
            <a:r>
              <a:rPr lang="en-US" sz="2800" b="1" dirty="0">
                <a:solidFill>
                  <a:schemeClr val="accent6">
                    <a:lumMod val="50000"/>
                  </a:schemeClr>
                </a:solidFill>
                <a:cs typeface="B Mitra" pitchFamily="2" charset="-78"/>
              </a:rPr>
              <a:t>(Heaven Gate) </a:t>
            </a:r>
            <a:r>
              <a:rPr lang="fa-IR" sz="2800" b="1" dirty="0">
                <a:solidFill>
                  <a:schemeClr val="accent6">
                    <a:lumMod val="50000"/>
                  </a:schemeClr>
                </a:solidFill>
                <a:cs typeface="B Mitra" pitchFamily="2" charset="-78"/>
              </a:rPr>
              <a:t> در سال 1997 در نزدیکی سان دیاگوی کالیفرنیا در امریکا- ستاره دنباله دار هالی- 39 نفر از آنها مردند.</a:t>
            </a:r>
          </a:p>
          <a:p>
            <a:pPr algn="r" rtl="1"/>
            <a:r>
              <a:rPr lang="fa-IR" sz="2800" b="1" dirty="0">
                <a:solidFill>
                  <a:schemeClr val="accent6">
                    <a:lumMod val="50000"/>
                  </a:schemeClr>
                </a:solidFill>
                <a:cs typeface="B Mitra" pitchFamily="2" charset="-78"/>
              </a:rPr>
              <a:t>در 17 مارس سال 2000  در اوگاندا 778 نفر از اعضای فرقه «نهضت تجدید 10 فرمان خدا»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8"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diamond(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8"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diamond(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8"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diamond(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animEffect transition="in" filter="circle(in)">
                                      <p:cBhvr>
                                        <p:cTn id="27" dur="2000"/>
                                        <p:tgtEl>
                                          <p:spTgt spid="3">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6" presetClass="entr" presetSubtype="16" fill="hold" grpId="1" nodeType="clickEffect">
                                  <p:stCondLst>
                                    <p:cond delay="0"/>
                                  </p:stCondLst>
                                  <p:childTnLst>
                                    <p:set>
                                      <p:cBhvr>
                                        <p:cTn id="31" dur="1" fill="hold">
                                          <p:stCondLst>
                                            <p:cond delay="0"/>
                                          </p:stCondLst>
                                        </p:cTn>
                                        <p:tgtEl>
                                          <p:spTgt spid="3">
                                            <p:txEl>
                                              <p:pRg st="1" end="1"/>
                                            </p:txEl>
                                          </p:spTgt>
                                        </p:tgtEl>
                                        <p:attrNameLst>
                                          <p:attrName>style.visibility</p:attrName>
                                        </p:attrNameLst>
                                      </p:cBhvr>
                                      <p:to>
                                        <p:strVal val="visible"/>
                                      </p:to>
                                    </p:set>
                                    <p:animEffect transition="in" filter="circle(in)">
                                      <p:cBhvr>
                                        <p:cTn id="32" dur="2000"/>
                                        <p:tgtEl>
                                          <p:spTgt spid="3">
                                            <p:txEl>
                                              <p:pRg st="1" end="1"/>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6" presetClass="entr" presetSubtype="16" fill="hold" grpId="1" nodeType="clickEffect">
                                  <p:stCondLst>
                                    <p:cond delay="0"/>
                                  </p:stCondLst>
                                  <p:childTnLst>
                                    <p:set>
                                      <p:cBhvr>
                                        <p:cTn id="36" dur="1" fill="hold">
                                          <p:stCondLst>
                                            <p:cond delay="0"/>
                                          </p:stCondLst>
                                        </p:cTn>
                                        <p:tgtEl>
                                          <p:spTgt spid="3">
                                            <p:txEl>
                                              <p:pRg st="2" end="2"/>
                                            </p:txEl>
                                          </p:spTgt>
                                        </p:tgtEl>
                                        <p:attrNameLst>
                                          <p:attrName>style.visibility</p:attrName>
                                        </p:attrNameLst>
                                      </p:cBhvr>
                                      <p:to>
                                        <p:strVal val="visible"/>
                                      </p:to>
                                    </p:set>
                                    <p:animEffect transition="in" filter="circle(in)">
                                      <p:cBhvr>
                                        <p:cTn id="37" dur="2000"/>
                                        <p:tgtEl>
                                          <p:spTgt spid="3">
                                            <p:txEl>
                                              <p:pRg st="2" end="2"/>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6" presetClass="entr" presetSubtype="16" fill="hold" grpId="1" nodeType="clickEffect">
                                  <p:stCondLst>
                                    <p:cond delay="0"/>
                                  </p:stCondLst>
                                  <p:childTnLst>
                                    <p:set>
                                      <p:cBhvr>
                                        <p:cTn id="41" dur="1" fill="hold">
                                          <p:stCondLst>
                                            <p:cond delay="0"/>
                                          </p:stCondLst>
                                        </p:cTn>
                                        <p:tgtEl>
                                          <p:spTgt spid="3">
                                            <p:txEl>
                                              <p:pRg st="3" end="3"/>
                                            </p:txEl>
                                          </p:spTgt>
                                        </p:tgtEl>
                                        <p:attrNameLst>
                                          <p:attrName>style.visibility</p:attrName>
                                        </p:attrNameLst>
                                      </p:cBhvr>
                                      <p:to>
                                        <p:strVal val="visible"/>
                                      </p:to>
                                    </p:set>
                                    <p:animEffect transition="in" filter="circle(in)">
                                      <p:cBhvr>
                                        <p:cTn id="42"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U1949902"/>
          <p:cNvPicPr>
            <a:picLocks noGrp="1" noChangeAspect="1" noChangeArrowheads="1"/>
          </p:cNvPicPr>
          <p:nvPr>
            <p:ph idx="1"/>
          </p:nvPr>
        </p:nvPicPr>
        <p:blipFill>
          <a:blip r:embed="rId2" cstate="print"/>
          <a:srcRect/>
          <a:stretch>
            <a:fillRect/>
          </a:stretch>
        </p:blipFill>
        <p:spPr bwMode="auto">
          <a:xfrm>
            <a:off x="2214546" y="428604"/>
            <a:ext cx="4572032" cy="6215105"/>
          </a:xfrm>
          <a:prstGeom prst="rect">
            <a:avLst/>
          </a:prstGeom>
          <a:noFill/>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5" descr="U1949906B"/>
          <p:cNvPicPr>
            <a:picLocks noGrp="1" noChangeAspect="1" noChangeArrowheads="1"/>
          </p:cNvPicPr>
          <p:nvPr>
            <p:ph idx="1"/>
          </p:nvPr>
        </p:nvPicPr>
        <p:blipFill>
          <a:blip r:embed="rId2" cstate="print"/>
          <a:srcRect/>
          <a:stretch>
            <a:fillRect/>
          </a:stretch>
        </p:blipFill>
        <p:spPr bwMode="auto">
          <a:xfrm>
            <a:off x="685800" y="843835"/>
            <a:ext cx="7772400" cy="5173504"/>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sz="3600" b="1" dirty="0">
                <a:cs typeface="B Titr" pitchFamily="2" charset="-78"/>
              </a:rPr>
              <a:t>سبب شناسي خودكشي</a:t>
            </a:r>
            <a:endParaRPr lang="fa-IR" sz="3600" dirty="0">
              <a:cs typeface="B Titr" pitchFamily="2" charset="-78"/>
            </a:endParaRPr>
          </a:p>
        </p:txBody>
      </p:sp>
      <p:sp>
        <p:nvSpPr>
          <p:cNvPr id="3" name="Content Placeholder 2"/>
          <p:cNvSpPr>
            <a:spLocks noGrp="1"/>
          </p:cNvSpPr>
          <p:nvPr>
            <p:ph idx="1"/>
          </p:nvPr>
        </p:nvSpPr>
        <p:spPr>
          <a:xfrm>
            <a:off x="685800" y="1808820"/>
            <a:ext cx="7772400" cy="4287180"/>
          </a:xfrm>
        </p:spPr>
        <p:txBody>
          <a:bodyPr/>
          <a:lstStyle/>
          <a:p>
            <a:pPr algn="r" rtl="1"/>
            <a:r>
              <a:rPr lang="ar-SA" b="1" dirty="0">
                <a:solidFill>
                  <a:schemeClr val="accent6">
                    <a:lumMod val="50000"/>
                  </a:schemeClr>
                </a:solidFill>
                <a:cs typeface="B Zar" pitchFamily="2" charset="-78"/>
              </a:rPr>
              <a:t>رويكرد جامعه شناسي</a:t>
            </a:r>
            <a:r>
              <a:rPr lang="fa-IR" b="1" dirty="0">
                <a:solidFill>
                  <a:schemeClr val="accent6">
                    <a:lumMod val="50000"/>
                  </a:schemeClr>
                </a:solidFill>
                <a:cs typeface="B Zar" pitchFamily="2" charset="-78"/>
              </a:rPr>
              <a:t> </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دوركهيم</a:t>
            </a:r>
            <a:r>
              <a:rPr lang="fa-IR" dirty="0">
                <a:solidFill>
                  <a:schemeClr val="accent6">
                    <a:lumMod val="50000"/>
                  </a:schemeClr>
                </a:solidFill>
                <a:cs typeface="B Zar" pitchFamily="2" charset="-78"/>
              </a:rPr>
              <a:t>)</a:t>
            </a:r>
            <a:endParaRPr lang="en-US" dirty="0">
              <a:solidFill>
                <a:schemeClr val="accent6">
                  <a:lumMod val="50000"/>
                </a:schemeClr>
              </a:solidFill>
              <a:cs typeface="B Zar" pitchFamily="2" charset="-78"/>
            </a:endParaRPr>
          </a:p>
          <a:p>
            <a:pPr algn="r" rtl="1"/>
            <a:r>
              <a:rPr lang="ar-SA" b="1" dirty="0">
                <a:solidFill>
                  <a:schemeClr val="accent6">
                    <a:lumMod val="50000"/>
                  </a:schemeClr>
                </a:solidFill>
                <a:cs typeface="B Zar" pitchFamily="2" charset="-78"/>
              </a:rPr>
              <a:t>رويكرد روانشناختي</a:t>
            </a:r>
            <a:r>
              <a:rPr lang="fa-IR" b="1" dirty="0">
                <a:solidFill>
                  <a:schemeClr val="accent6">
                    <a:lumMod val="50000"/>
                  </a:schemeClr>
                </a:solidFill>
                <a:cs typeface="B Zar" pitchFamily="2" charset="-78"/>
              </a:rPr>
              <a:t>: </a:t>
            </a:r>
          </a:p>
          <a:p>
            <a:pPr algn="r" rtl="1">
              <a:buNone/>
            </a:pPr>
            <a:r>
              <a:rPr lang="fa-IR" dirty="0">
                <a:solidFill>
                  <a:schemeClr val="accent6">
                    <a:lumMod val="50000"/>
                  </a:schemeClr>
                </a:solidFill>
                <a:cs typeface="B Zar" pitchFamily="2" charset="-78"/>
              </a:rPr>
              <a:t>          روان تحلیلی: </a:t>
            </a:r>
            <a:r>
              <a:rPr lang="ar-SA" dirty="0">
                <a:solidFill>
                  <a:schemeClr val="accent6">
                    <a:lumMod val="50000"/>
                  </a:schemeClr>
                </a:solidFill>
                <a:cs typeface="B Zar" pitchFamily="2" charset="-78"/>
              </a:rPr>
              <a:t>فرويد در كتاب « داغداري و ملانكولي» </a:t>
            </a:r>
            <a:endParaRPr lang="fa-IR" dirty="0">
              <a:solidFill>
                <a:schemeClr val="accent6">
                  <a:lumMod val="50000"/>
                </a:schemeClr>
              </a:solidFill>
              <a:cs typeface="B Zar" pitchFamily="2" charset="-78"/>
            </a:endParaRPr>
          </a:p>
          <a:p>
            <a:pPr algn="r" rtl="1">
              <a:buNone/>
            </a:pPr>
            <a:r>
              <a:rPr lang="fa-IR" dirty="0">
                <a:solidFill>
                  <a:schemeClr val="accent6">
                    <a:lumMod val="50000"/>
                  </a:schemeClr>
                </a:solidFill>
                <a:cs typeface="B Zar" pitchFamily="2" charset="-78"/>
              </a:rPr>
              <a:t>            شناختی:رفتار حل مسئله،</a:t>
            </a:r>
            <a:r>
              <a:rPr lang="ar-SA" dirty="0">
                <a:solidFill>
                  <a:schemeClr val="accent6">
                    <a:lumMod val="50000"/>
                  </a:schemeClr>
                </a:solidFill>
                <a:cs typeface="B Zar" pitchFamily="2" charset="-78"/>
              </a:rPr>
              <a:t>گريز از دردهاي غيرقابل تحمل روانشناختي </a:t>
            </a:r>
            <a:endParaRPr lang="en-US" b="1" dirty="0">
              <a:solidFill>
                <a:schemeClr val="accent6">
                  <a:lumMod val="50000"/>
                </a:schemeClr>
              </a:solidFill>
              <a:cs typeface="B Zar" pitchFamily="2" charset="-78"/>
            </a:endParaRPr>
          </a:p>
          <a:p>
            <a:pPr algn="r" rtl="1"/>
            <a:r>
              <a:rPr lang="ar-SA" b="1" dirty="0">
                <a:solidFill>
                  <a:schemeClr val="accent6">
                    <a:lumMod val="50000"/>
                  </a:schemeClr>
                </a:solidFill>
                <a:cs typeface="B Zar" pitchFamily="2" charset="-78"/>
              </a:rPr>
              <a:t>رويكرد </a:t>
            </a:r>
            <a:r>
              <a:rPr lang="fa-IR" b="1" dirty="0">
                <a:solidFill>
                  <a:schemeClr val="accent6">
                    <a:lumMod val="50000"/>
                  </a:schemeClr>
                </a:solidFill>
                <a:cs typeface="B Zar" pitchFamily="2" charset="-78"/>
              </a:rPr>
              <a:t>زیستی:</a:t>
            </a:r>
          </a:p>
          <a:p>
            <a:pPr algn="r" rtl="1">
              <a:buNone/>
            </a:pPr>
            <a:r>
              <a:rPr lang="fa-IR" dirty="0">
                <a:solidFill>
                  <a:schemeClr val="accent6">
                    <a:lumMod val="50000"/>
                  </a:schemeClr>
                </a:solidFill>
                <a:cs typeface="B Zar" pitchFamily="2" charset="-78"/>
              </a:rPr>
              <a:t>             </a:t>
            </a:r>
            <a:r>
              <a:rPr lang="ar-SA" dirty="0">
                <a:solidFill>
                  <a:schemeClr val="accent6">
                    <a:lumMod val="50000"/>
                  </a:schemeClr>
                </a:solidFill>
                <a:cs typeface="B Zar" pitchFamily="2" charset="-78"/>
              </a:rPr>
              <a:t>ژنتيك</a:t>
            </a:r>
            <a:endParaRPr lang="fa-IR" dirty="0">
              <a:solidFill>
                <a:schemeClr val="accent6">
                  <a:lumMod val="50000"/>
                </a:schemeClr>
              </a:solidFill>
              <a:cs typeface="B Zar" pitchFamily="2" charset="-78"/>
            </a:endParaRPr>
          </a:p>
          <a:p>
            <a:pPr algn="r" rtl="1">
              <a:buNone/>
            </a:pPr>
            <a:r>
              <a:rPr lang="fa-IR" b="1" dirty="0">
                <a:solidFill>
                  <a:schemeClr val="accent6">
                    <a:lumMod val="50000"/>
                  </a:schemeClr>
                </a:solidFill>
                <a:cs typeface="B Zar" pitchFamily="2" charset="-78"/>
              </a:rPr>
              <a:t>  </a:t>
            </a:r>
            <a:r>
              <a:rPr lang="en-US" b="1" dirty="0">
                <a:solidFill>
                  <a:schemeClr val="accent6">
                    <a:lumMod val="50000"/>
                  </a:schemeClr>
                </a:solidFill>
                <a:cs typeface="B Zar" pitchFamily="2" charset="-78"/>
              </a:rPr>
              <a:t>       </a:t>
            </a:r>
            <a:r>
              <a:rPr lang="en-US" dirty="0">
                <a:solidFill>
                  <a:schemeClr val="accent6">
                    <a:lumMod val="50000"/>
                  </a:schemeClr>
                </a:solidFill>
                <a:cs typeface="B Zar" pitchFamily="2" charset="-78"/>
              </a:rPr>
              <a:t> </a:t>
            </a:r>
            <a:r>
              <a:rPr lang="ar-SA" dirty="0">
                <a:solidFill>
                  <a:schemeClr val="accent6">
                    <a:lumMod val="50000"/>
                  </a:schemeClr>
                </a:solidFill>
                <a:cs typeface="B Zar" pitchFamily="2" charset="-78"/>
              </a:rPr>
              <a:t>نوروشيمي</a:t>
            </a:r>
            <a:r>
              <a:rPr lang="fa-IR" dirty="0">
                <a:solidFill>
                  <a:schemeClr val="accent6">
                    <a:lumMod val="50000"/>
                  </a:schemeClr>
                </a:solidFill>
                <a:cs typeface="B Zar" pitchFamily="2" charset="-78"/>
              </a:rPr>
              <a:t>: سروتونین</a:t>
            </a:r>
            <a:r>
              <a:rPr lang="ar-SA" dirty="0">
                <a:solidFill>
                  <a:schemeClr val="accent6">
                    <a:lumMod val="50000"/>
                  </a:schemeClr>
                </a:solidFill>
                <a:cs typeface="B Zar" pitchFamily="2" charset="-78"/>
              </a:rPr>
              <a:t> </a:t>
            </a:r>
            <a:endParaRPr lang="en-US" b="1" dirty="0">
              <a:solidFill>
                <a:schemeClr val="accent6">
                  <a:lumMod val="50000"/>
                </a:schemeClr>
              </a:solidFill>
              <a:cs typeface="B Zar" pitchFamily="2" charset="-78"/>
            </a:endParaRPr>
          </a:p>
          <a:p>
            <a:pPr algn="r" rtl="1"/>
            <a:endParaRPr lang="fa-IR" dirty="0">
              <a:solidFill>
                <a:schemeClr val="accent6">
                  <a:lumMod val="50000"/>
                </a:schemeClr>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heckerboard(across)">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heckerboard(across)">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checkerboard(across)">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heckerboard(across)">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5" presetClass="entr" presetSubtype="1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checkerboard(across)">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checkerboard(across)">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sz="3600" b="1" dirty="0">
                <a:cs typeface="B Titr" pitchFamily="2" charset="-78"/>
              </a:rPr>
              <a:t>رويكرد </a:t>
            </a:r>
            <a:r>
              <a:rPr lang="fa-IR" sz="3600" b="1" dirty="0">
                <a:cs typeface="B Titr" pitchFamily="2" charset="-78"/>
              </a:rPr>
              <a:t>زیستی</a:t>
            </a:r>
          </a:p>
        </p:txBody>
      </p:sp>
      <p:sp>
        <p:nvSpPr>
          <p:cNvPr id="3" name="Content Placeholder 2"/>
          <p:cNvSpPr>
            <a:spLocks noGrp="1"/>
          </p:cNvSpPr>
          <p:nvPr>
            <p:ph idx="1"/>
          </p:nvPr>
        </p:nvSpPr>
        <p:spPr>
          <a:xfrm>
            <a:off x="685800" y="2014500"/>
            <a:ext cx="7772400" cy="4114800"/>
          </a:xfrm>
        </p:spPr>
        <p:txBody>
          <a:bodyPr/>
          <a:lstStyle/>
          <a:p>
            <a:pPr algn="r" rtl="1"/>
            <a:r>
              <a:rPr lang="fa-IR" b="1" dirty="0">
                <a:solidFill>
                  <a:schemeClr val="accent6">
                    <a:lumMod val="50000"/>
                  </a:schemeClr>
                </a:solidFill>
                <a:cs typeface="B Zar" pitchFamily="2" charset="-78"/>
              </a:rPr>
              <a:t> </a:t>
            </a:r>
            <a:r>
              <a:rPr lang="ar-SA" b="1" dirty="0">
                <a:solidFill>
                  <a:schemeClr val="accent6">
                    <a:lumMod val="50000"/>
                  </a:schemeClr>
                </a:solidFill>
                <a:cs typeface="B Zar" pitchFamily="2" charset="-78"/>
              </a:rPr>
              <a:t>ژنتيك</a:t>
            </a:r>
            <a:r>
              <a:rPr lang="fa-IR" b="1" dirty="0">
                <a:solidFill>
                  <a:schemeClr val="accent6">
                    <a:lumMod val="50000"/>
                  </a:schemeClr>
                </a:solidFill>
                <a:cs typeface="B Zar" pitchFamily="2" charset="-78"/>
              </a:rPr>
              <a:t>:  </a:t>
            </a:r>
            <a:r>
              <a:rPr lang="fa-IR" dirty="0">
                <a:solidFill>
                  <a:schemeClr val="accent6">
                    <a:lumMod val="50000"/>
                  </a:schemeClr>
                </a:solidFill>
                <a:cs typeface="B Zar" pitchFamily="2" charset="-78"/>
              </a:rPr>
              <a:t>مارگوس همینگوی در سال 1997 پنجمین خودکشی کننده در بین چهار نسل خانواده ارنست همینگوی بود.</a:t>
            </a:r>
          </a:p>
          <a:p>
            <a:pPr algn="r" rtl="1"/>
            <a:r>
              <a:rPr lang="fa-IR" dirty="0">
                <a:solidFill>
                  <a:schemeClr val="accent6">
                    <a:lumMod val="50000"/>
                  </a:schemeClr>
                </a:solidFill>
                <a:cs typeface="B Zar" pitchFamily="2" charset="-78"/>
              </a:rPr>
              <a:t>مطالعات دوقلوها و فرزندخواندگی</a:t>
            </a:r>
          </a:p>
          <a:p>
            <a:pPr algn="r" rtl="1"/>
            <a:r>
              <a:rPr lang="ar-SA" b="1" dirty="0">
                <a:solidFill>
                  <a:schemeClr val="accent6">
                    <a:lumMod val="50000"/>
                  </a:schemeClr>
                </a:solidFill>
                <a:cs typeface="B Zar" pitchFamily="2" charset="-78"/>
              </a:rPr>
              <a:t>نوروشيمي</a:t>
            </a:r>
            <a:r>
              <a:rPr lang="fa-IR" b="1" dirty="0">
                <a:solidFill>
                  <a:schemeClr val="accent6">
                    <a:lumMod val="50000"/>
                  </a:schemeClr>
                </a:solidFill>
                <a:cs typeface="B Zar" pitchFamily="2" charset="-78"/>
              </a:rPr>
              <a:t>: </a:t>
            </a:r>
            <a:r>
              <a:rPr lang="fa-IR" dirty="0">
                <a:solidFill>
                  <a:schemeClr val="accent6">
                    <a:lumMod val="50000"/>
                  </a:schemeClr>
                </a:solidFill>
                <a:cs typeface="B Zar" pitchFamily="2" charset="-78"/>
              </a:rPr>
              <a:t>سروتونین </a:t>
            </a:r>
          </a:p>
          <a:p>
            <a:r>
              <a:rPr lang="fa-IR" dirty="0">
                <a:cs typeface="B Roya" pitchFamily="2" charset="-78"/>
              </a:rPr>
              <a:t>کانون های مطرح و مهم زیستی در خودکشی:</a:t>
            </a:r>
          </a:p>
          <a:p>
            <a:r>
              <a:rPr lang="en-US" dirty="0"/>
              <a:t>HPA axis</a:t>
            </a:r>
          </a:p>
          <a:p>
            <a:r>
              <a:rPr lang="en-US" dirty="0"/>
              <a:t>Adrenergic system</a:t>
            </a:r>
          </a:p>
          <a:p>
            <a:r>
              <a:rPr lang="en-US" dirty="0" err="1"/>
              <a:t>Serotonergic</a:t>
            </a:r>
            <a:r>
              <a:rPr lang="en-US" dirty="0"/>
              <a:t> system</a:t>
            </a:r>
          </a:p>
          <a:p>
            <a:endParaRPr lang="fa-IR" dirty="0">
              <a:solidFill>
                <a:schemeClr val="accent6">
                  <a:lumMod val="50000"/>
                </a:schemeClr>
              </a:solidFill>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 calcmode="lin" valueType="num">
                                      <p:cBhvr additive="base">
                                        <p:cTn id="43"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220px-Emile_Durkheim.jpg"/>
          <p:cNvPicPr>
            <a:picLocks noChangeAspect="1"/>
          </p:cNvPicPr>
          <p:nvPr/>
        </p:nvPicPr>
        <p:blipFill>
          <a:blip r:embed="rId2" cstate="print"/>
          <a:stretch>
            <a:fillRect/>
          </a:stretch>
        </p:blipFill>
        <p:spPr>
          <a:xfrm>
            <a:off x="304800" y="2057400"/>
            <a:ext cx="2438400" cy="3949700"/>
          </a:xfrm>
          <a:prstGeom prst="rect">
            <a:avLst/>
          </a:prstGeom>
        </p:spPr>
      </p:pic>
      <p:sp>
        <p:nvSpPr>
          <p:cNvPr id="2" name="Title 1"/>
          <p:cNvSpPr>
            <a:spLocks noGrp="1"/>
          </p:cNvSpPr>
          <p:nvPr>
            <p:ph type="title"/>
          </p:nvPr>
        </p:nvSpPr>
        <p:spPr/>
        <p:txBody>
          <a:bodyPr/>
          <a:lstStyle/>
          <a:p>
            <a:pPr rtl="1"/>
            <a:r>
              <a:rPr lang="ar-SA" b="1" dirty="0"/>
              <a:t>ديدگاه اميل دوركهِيم </a:t>
            </a:r>
            <a:r>
              <a:rPr lang="en-US" sz="3200" dirty="0"/>
              <a:t>(1858-1917)</a:t>
            </a:r>
            <a:endParaRPr lang="fa-IR" dirty="0"/>
          </a:p>
        </p:txBody>
      </p:sp>
      <p:sp>
        <p:nvSpPr>
          <p:cNvPr id="3" name="Content Placeholder 2"/>
          <p:cNvSpPr>
            <a:spLocks noGrp="1"/>
          </p:cNvSpPr>
          <p:nvPr>
            <p:ph idx="1"/>
          </p:nvPr>
        </p:nvSpPr>
        <p:spPr/>
        <p:txBody>
          <a:bodyPr/>
          <a:lstStyle/>
          <a:p>
            <a:pPr algn="r" rtl="1"/>
            <a:r>
              <a:rPr lang="ar-SA" sz="2400" dirty="0">
                <a:solidFill>
                  <a:schemeClr val="accent6">
                    <a:lumMod val="50000"/>
                  </a:schemeClr>
                </a:solidFill>
                <a:cs typeface="B Zar" pitchFamily="2" charset="-78"/>
              </a:rPr>
              <a:t>در سال </a:t>
            </a:r>
            <a:r>
              <a:rPr lang="ar-SA" sz="2400" u="sng" dirty="0">
                <a:solidFill>
                  <a:schemeClr val="accent6">
                    <a:lumMod val="50000"/>
                  </a:schemeClr>
                </a:solidFill>
                <a:cs typeface="B Zar" pitchFamily="2" charset="-78"/>
              </a:rPr>
              <a:t>1897</a:t>
            </a:r>
            <a:r>
              <a:rPr lang="ar-SA" sz="2400" dirty="0">
                <a:solidFill>
                  <a:schemeClr val="accent6">
                    <a:lumMod val="50000"/>
                  </a:schemeClr>
                </a:solidFill>
                <a:cs typeface="B Zar" pitchFamily="2" charset="-78"/>
              </a:rPr>
              <a:t> عنوان شد</a:t>
            </a:r>
            <a:endParaRPr lang="en-US" sz="2400" dirty="0">
              <a:solidFill>
                <a:schemeClr val="accent6">
                  <a:lumMod val="50000"/>
                </a:schemeClr>
              </a:solidFill>
              <a:cs typeface="B Zar" pitchFamily="2" charset="-78"/>
            </a:endParaRPr>
          </a:p>
          <a:p>
            <a:endParaRPr lang="en-US" sz="2800" dirty="0">
              <a:solidFill>
                <a:schemeClr val="accent6">
                  <a:lumMod val="50000"/>
                </a:schemeClr>
              </a:solidFill>
              <a:cs typeface="B Zar" pitchFamily="2" charset="-78"/>
            </a:endParaRPr>
          </a:p>
          <a:p>
            <a:r>
              <a:rPr lang="ar-SA" sz="2800" dirty="0">
                <a:solidFill>
                  <a:schemeClr val="accent6">
                    <a:lumMod val="50000"/>
                  </a:schemeClr>
                </a:solidFill>
                <a:cs typeface="B Zar" pitchFamily="2" charset="-78"/>
              </a:rPr>
              <a:t>خودكشي خودخواهانه</a:t>
            </a:r>
            <a:r>
              <a:rPr lang="en-US" sz="2800" dirty="0">
                <a:solidFill>
                  <a:schemeClr val="accent6">
                    <a:lumMod val="50000"/>
                  </a:schemeClr>
                </a:solidFill>
                <a:cs typeface="B Zar" pitchFamily="2" charset="-78"/>
              </a:rPr>
              <a:t> </a:t>
            </a:r>
            <a:r>
              <a:rPr lang="ar-SA" sz="2800" dirty="0">
                <a:solidFill>
                  <a:schemeClr val="accent6">
                    <a:lumMod val="50000"/>
                  </a:schemeClr>
                </a:solidFill>
                <a:cs typeface="B Zar" pitchFamily="2" charset="-78"/>
              </a:rPr>
              <a:t> </a:t>
            </a:r>
            <a:r>
              <a:rPr lang="en-US" sz="2800" dirty="0">
                <a:solidFill>
                  <a:schemeClr val="accent6">
                    <a:lumMod val="50000"/>
                  </a:schemeClr>
                </a:solidFill>
                <a:cs typeface="B Zar" pitchFamily="2" charset="-78"/>
              </a:rPr>
              <a:t>Egoistic Suicide </a:t>
            </a:r>
          </a:p>
          <a:p>
            <a:r>
              <a:rPr lang="ar-SA" sz="2800" dirty="0">
                <a:solidFill>
                  <a:schemeClr val="accent6">
                    <a:lumMod val="50000"/>
                  </a:schemeClr>
                </a:solidFill>
                <a:cs typeface="B Zar" pitchFamily="2" charset="-78"/>
              </a:rPr>
              <a:t>خودكشي دگرخواهانه </a:t>
            </a:r>
            <a:r>
              <a:rPr lang="en-US" sz="2800" dirty="0">
                <a:solidFill>
                  <a:schemeClr val="accent6">
                    <a:lumMod val="50000"/>
                  </a:schemeClr>
                </a:solidFill>
                <a:cs typeface="B Zar" pitchFamily="2" charset="-78"/>
              </a:rPr>
              <a:t>Altruistic Suicide </a:t>
            </a:r>
            <a:endParaRPr lang="fa-IR" sz="2800" dirty="0">
              <a:solidFill>
                <a:schemeClr val="accent6">
                  <a:lumMod val="50000"/>
                </a:schemeClr>
              </a:solidFill>
              <a:cs typeface="B Zar" pitchFamily="2" charset="-78"/>
            </a:endParaRPr>
          </a:p>
          <a:p>
            <a:r>
              <a:rPr lang="ar-SA" sz="2400" dirty="0">
                <a:solidFill>
                  <a:schemeClr val="accent6">
                    <a:lumMod val="50000"/>
                  </a:schemeClr>
                </a:solidFill>
                <a:cs typeface="B Zar" pitchFamily="2" charset="-78"/>
              </a:rPr>
              <a:t>خودكشي </a:t>
            </a:r>
            <a:r>
              <a:rPr lang="fa-IR" sz="2400" dirty="0">
                <a:solidFill>
                  <a:schemeClr val="accent6">
                    <a:lumMod val="50000"/>
                  </a:schemeClr>
                </a:solidFill>
                <a:cs typeface="B Zar" pitchFamily="2" charset="-78"/>
              </a:rPr>
              <a:t>ناشي از ناهنجاري</a:t>
            </a:r>
            <a:r>
              <a:rPr lang="en-US" sz="2800" dirty="0">
                <a:solidFill>
                  <a:schemeClr val="accent6">
                    <a:lumMod val="50000"/>
                  </a:schemeClr>
                </a:solidFill>
                <a:cs typeface="B Zar" pitchFamily="2" charset="-78"/>
              </a:rPr>
              <a:t>Anomic Suicide </a:t>
            </a:r>
            <a:endParaRPr lang="fa-IR" sz="2800" dirty="0">
              <a:solidFill>
                <a:schemeClr val="accent6">
                  <a:lumMod val="50000"/>
                </a:schemeClr>
              </a:solidFill>
              <a:cs typeface="B Zar" pitchFamily="2" charset="-78"/>
            </a:endParaRPr>
          </a:p>
          <a:p>
            <a:pPr algn="r" rtl="1"/>
            <a:r>
              <a:rPr lang="ar-SA" sz="2800" dirty="0">
                <a:solidFill>
                  <a:schemeClr val="accent6">
                    <a:lumMod val="50000"/>
                  </a:schemeClr>
                </a:solidFill>
                <a:cs typeface="B Zar" pitchFamily="2" charset="-78"/>
              </a:rPr>
              <a:t>خودكشي </a:t>
            </a:r>
            <a:r>
              <a:rPr lang="fa-IR" sz="2800" dirty="0">
                <a:solidFill>
                  <a:schemeClr val="accent6">
                    <a:lumMod val="50000"/>
                  </a:schemeClr>
                </a:solidFill>
                <a:cs typeface="B Zar" pitchFamily="2" charset="-78"/>
              </a:rPr>
              <a:t>جبرگرایانه</a:t>
            </a:r>
            <a:r>
              <a:rPr lang="en-US" sz="2800" b="1" dirty="0">
                <a:solidFill>
                  <a:schemeClr val="accent6">
                    <a:lumMod val="50000"/>
                  </a:schemeClr>
                </a:solidFill>
                <a:cs typeface="B Zar" pitchFamily="2" charset="-78"/>
              </a:rPr>
              <a:t>Fatalistic Suicide   </a:t>
            </a:r>
            <a:endParaRPr lang="fa-IR" sz="2800" b="1" dirty="0">
              <a:solidFill>
                <a:schemeClr val="accent6">
                  <a:lumMod val="50000"/>
                </a:schemeClr>
              </a:solidFill>
              <a:cs typeface="B Zar" pitchFamily="2" charset="-78"/>
            </a:endParaRPr>
          </a:p>
        </p:txBody>
      </p:sp>
    </p:spTree>
    <p:extLst>
      <p:ext uri="{BB962C8B-B14F-4D97-AF65-F5344CB8AC3E}">
        <p14:creationId xmlns:p14="http://schemas.microsoft.com/office/powerpoint/2010/main" val="1852401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 calcmode="lin" valueType="num">
                                      <p:cBhvr additive="base">
                                        <p:cTn id="13"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 calcmode="lin" valueType="num">
                                      <p:cBhvr additive="base">
                                        <p:cTn id="19"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 calcmode="lin" valueType="num">
                                      <p:cBhvr additive="base">
                                        <p:cTn id="25"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ديدگاه دوركهِيم</a:t>
            </a:r>
            <a:endParaRPr lang="en-US" dirty="0"/>
          </a:p>
        </p:txBody>
      </p:sp>
      <p:sp>
        <p:nvSpPr>
          <p:cNvPr id="3" name="Content Placeholder 2"/>
          <p:cNvSpPr>
            <a:spLocks noGrp="1"/>
          </p:cNvSpPr>
          <p:nvPr>
            <p:ph idx="1"/>
          </p:nvPr>
        </p:nvSpPr>
        <p:spPr>
          <a:xfrm>
            <a:off x="152400" y="1981200"/>
            <a:ext cx="8534400" cy="4114800"/>
          </a:xfrm>
        </p:spPr>
        <p:txBody>
          <a:bodyPr>
            <a:normAutofit/>
          </a:bodyPr>
          <a:lstStyle/>
          <a:p>
            <a:pPr algn="l" rtl="0" eaLnBrk="0" fontAlgn="base" hangingPunct="0">
              <a:spcBef>
                <a:spcPct val="20000"/>
              </a:spcBef>
              <a:spcAft>
                <a:spcPct val="0"/>
              </a:spcAft>
              <a:buAutoNum type="arabicParenR"/>
            </a:pPr>
            <a:r>
              <a:rPr lang="fa-IR" sz="3200" dirty="0">
                <a:solidFill>
                  <a:schemeClr val="accent6">
                    <a:lumMod val="50000"/>
                  </a:schemeClr>
                </a:solidFill>
                <a:cs typeface="B Zar" pitchFamily="2" charset="-78"/>
              </a:rPr>
              <a:t> </a:t>
            </a:r>
            <a:r>
              <a:rPr lang="en-US" sz="3200" dirty="0">
                <a:solidFill>
                  <a:schemeClr val="accent6">
                    <a:lumMod val="50000"/>
                  </a:schemeClr>
                </a:solidFill>
                <a:cs typeface="B Zar" pitchFamily="2" charset="-78"/>
              </a:rPr>
              <a:t>Egoistic suicide: </a:t>
            </a:r>
            <a:r>
              <a:rPr lang="en-US" sz="2800" b="0" dirty="0">
                <a:solidFill>
                  <a:schemeClr val="accent6">
                    <a:lumMod val="50000"/>
                  </a:schemeClr>
                </a:solidFill>
                <a:cs typeface="B Zar" pitchFamily="2" charset="-78"/>
              </a:rPr>
              <a:t>Low integration </a:t>
            </a:r>
          </a:p>
          <a:p>
            <a:pPr algn="l" rtl="0" eaLnBrk="0" fontAlgn="base" hangingPunct="0">
              <a:spcBef>
                <a:spcPct val="20000"/>
              </a:spcBef>
              <a:spcAft>
                <a:spcPct val="0"/>
              </a:spcAft>
              <a:buNone/>
            </a:pPr>
            <a:r>
              <a:rPr lang="en-US" sz="3200" dirty="0">
                <a:solidFill>
                  <a:schemeClr val="accent6">
                    <a:lumMod val="50000"/>
                  </a:schemeClr>
                </a:solidFill>
                <a:cs typeface="B Zar" pitchFamily="2" charset="-78"/>
              </a:rPr>
              <a:t>2) Altruistic</a:t>
            </a:r>
            <a:r>
              <a:rPr lang="fa-IR" sz="3200" dirty="0">
                <a:solidFill>
                  <a:schemeClr val="accent6">
                    <a:lumMod val="50000"/>
                  </a:schemeClr>
                </a:solidFill>
                <a:cs typeface="B Zar" pitchFamily="2" charset="-78"/>
              </a:rPr>
              <a:t> </a:t>
            </a:r>
            <a:r>
              <a:rPr lang="en-US" sz="3200" dirty="0">
                <a:solidFill>
                  <a:schemeClr val="accent6">
                    <a:lumMod val="50000"/>
                  </a:schemeClr>
                </a:solidFill>
                <a:cs typeface="B Zar" pitchFamily="2" charset="-78"/>
              </a:rPr>
              <a:t>suicide: </a:t>
            </a:r>
            <a:r>
              <a:rPr lang="en-US" sz="2800" b="0" dirty="0">
                <a:solidFill>
                  <a:schemeClr val="accent6">
                    <a:lumMod val="50000"/>
                  </a:schemeClr>
                </a:solidFill>
                <a:cs typeface="B Zar" pitchFamily="2" charset="-78"/>
              </a:rPr>
              <a:t>High, excessive integration </a:t>
            </a:r>
          </a:p>
          <a:p>
            <a:pPr algn="l" rtl="0" eaLnBrk="0" fontAlgn="base" hangingPunct="0">
              <a:spcBef>
                <a:spcPct val="20000"/>
              </a:spcBef>
              <a:spcAft>
                <a:spcPct val="0"/>
              </a:spcAft>
              <a:buNone/>
            </a:pPr>
            <a:r>
              <a:rPr lang="en-US" sz="3200" dirty="0">
                <a:solidFill>
                  <a:schemeClr val="accent6">
                    <a:lumMod val="50000"/>
                  </a:schemeClr>
                </a:solidFill>
                <a:cs typeface="B Zar" pitchFamily="2" charset="-78"/>
              </a:rPr>
              <a:t>3) Anomic suicide: </a:t>
            </a:r>
            <a:r>
              <a:rPr lang="en-US" sz="2800" b="0" dirty="0">
                <a:solidFill>
                  <a:schemeClr val="accent6">
                    <a:lumMod val="50000"/>
                  </a:schemeClr>
                </a:solidFill>
                <a:cs typeface="B Zar" pitchFamily="2" charset="-78"/>
              </a:rPr>
              <a:t>Lack of regulation in society</a:t>
            </a:r>
          </a:p>
          <a:p>
            <a:pPr algn="l" rtl="0" eaLnBrk="0" fontAlgn="base" hangingPunct="0">
              <a:spcBef>
                <a:spcPct val="20000"/>
              </a:spcBef>
              <a:spcAft>
                <a:spcPct val="0"/>
              </a:spcAft>
              <a:buNone/>
            </a:pPr>
            <a:r>
              <a:rPr lang="en-US" sz="3200" dirty="0">
                <a:solidFill>
                  <a:schemeClr val="accent6">
                    <a:lumMod val="50000"/>
                  </a:schemeClr>
                </a:solidFill>
                <a:cs typeface="B Zar" pitchFamily="2" charset="-78"/>
              </a:rPr>
              <a:t>4) Fatalistic suicide: </a:t>
            </a:r>
            <a:r>
              <a:rPr lang="en-US" sz="2800" b="0" dirty="0">
                <a:solidFill>
                  <a:schemeClr val="accent6">
                    <a:lumMod val="50000"/>
                  </a:schemeClr>
                </a:solidFill>
                <a:cs typeface="B Zar" pitchFamily="2" charset="-78"/>
              </a:rPr>
              <a:t>Excess  regulation </a:t>
            </a:r>
          </a:p>
        </p:txBody>
      </p:sp>
    </p:spTree>
    <p:extLst>
      <p:ext uri="{BB962C8B-B14F-4D97-AF65-F5344CB8AC3E}">
        <p14:creationId xmlns:p14="http://schemas.microsoft.com/office/powerpoint/2010/main" val="2676266959"/>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a:t>اختلالات همراه با خودکشی</a:t>
            </a:r>
            <a:endParaRPr lang="en-US" dirty="0"/>
          </a:p>
        </p:txBody>
      </p:sp>
      <p:sp>
        <p:nvSpPr>
          <p:cNvPr id="3" name="Content Placeholder 2"/>
          <p:cNvSpPr>
            <a:spLocks noGrp="1"/>
          </p:cNvSpPr>
          <p:nvPr>
            <p:ph idx="1"/>
          </p:nvPr>
        </p:nvSpPr>
        <p:spPr/>
        <p:txBody>
          <a:bodyPr/>
          <a:lstStyle/>
          <a:p>
            <a:pPr algn="r" rtl="1"/>
            <a:r>
              <a:rPr lang="fa-IR" dirty="0"/>
              <a:t>افسردگی</a:t>
            </a:r>
          </a:p>
          <a:p>
            <a:pPr algn="r" rtl="1"/>
            <a:r>
              <a:rPr lang="fa-IR" dirty="0"/>
              <a:t>اعتیاد</a:t>
            </a:r>
          </a:p>
          <a:p>
            <a:pPr algn="r" rtl="1"/>
            <a:r>
              <a:rPr lang="fa-IR" dirty="0"/>
              <a:t>اختلالات شخصیت</a:t>
            </a:r>
          </a:p>
          <a:p>
            <a:pPr algn="r" rtl="1"/>
            <a:r>
              <a:rPr lang="en-US" dirty="0"/>
              <a:t>PTSD</a:t>
            </a:r>
          </a:p>
        </p:txBody>
      </p:sp>
    </p:spTree>
    <p:extLst>
      <p:ext uri="{BB962C8B-B14F-4D97-AF65-F5344CB8AC3E}">
        <p14:creationId xmlns:p14="http://schemas.microsoft.com/office/powerpoint/2010/main" val="11943274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20000"/>
          </a:bodyPr>
          <a:lstStyle/>
          <a:p>
            <a:pPr>
              <a:lnSpc>
                <a:spcPct val="150000"/>
              </a:lnSpc>
            </a:pPr>
            <a:r>
              <a:rPr lang="en-US" sz="4000" dirty="0"/>
              <a:t>90% have axis I diagnosis</a:t>
            </a:r>
          </a:p>
          <a:p>
            <a:pPr lvl="2">
              <a:lnSpc>
                <a:spcPct val="150000"/>
              </a:lnSpc>
            </a:pPr>
            <a:r>
              <a:rPr lang="en-US" sz="3400" dirty="0"/>
              <a:t>60-70% mood disorder</a:t>
            </a:r>
          </a:p>
          <a:p>
            <a:pPr lvl="2">
              <a:lnSpc>
                <a:spcPct val="150000"/>
              </a:lnSpc>
            </a:pPr>
            <a:r>
              <a:rPr lang="en-US" sz="3400" dirty="0"/>
              <a:t>Schizophrenia</a:t>
            </a:r>
          </a:p>
          <a:p>
            <a:pPr lvl="2">
              <a:lnSpc>
                <a:spcPct val="150000"/>
              </a:lnSpc>
            </a:pPr>
            <a:r>
              <a:rPr lang="en-US" sz="3400" dirty="0"/>
              <a:t>Substance abuse</a:t>
            </a:r>
          </a:p>
          <a:p>
            <a:pPr lvl="2">
              <a:lnSpc>
                <a:spcPct val="150000"/>
              </a:lnSpc>
            </a:pPr>
            <a:r>
              <a:rPr lang="en-US" sz="3400" dirty="0"/>
              <a:t>Panic disorder</a:t>
            </a:r>
          </a:p>
        </p:txBody>
      </p:sp>
      <p:sp>
        <p:nvSpPr>
          <p:cNvPr id="4" name="Footer Placeholder 3"/>
          <p:cNvSpPr>
            <a:spLocks noGrp="1"/>
          </p:cNvSpPr>
          <p:nvPr>
            <p:ph type="ftr" sz="quarter" idx="11"/>
          </p:nvPr>
        </p:nvSpPr>
        <p:spPr/>
        <p:txBody>
          <a:bodyPr/>
          <a:lstStyle/>
          <a:p>
            <a:r>
              <a:rPr lang="en-US"/>
              <a:t>Suicide</a:t>
            </a:r>
          </a:p>
        </p:txBody>
      </p:sp>
      <p:sp>
        <p:nvSpPr>
          <p:cNvPr id="5" name="Slide Number Placeholder 4"/>
          <p:cNvSpPr>
            <a:spLocks noGrp="1"/>
          </p:cNvSpPr>
          <p:nvPr>
            <p:ph type="sldNum" sz="quarter" idx="12"/>
          </p:nvPr>
        </p:nvSpPr>
        <p:spPr/>
        <p:txBody>
          <a:bodyPr/>
          <a:lstStyle/>
          <a:p>
            <a:fld id="{3B77FF1D-06BF-4B46-8B5D-AFD1B57844EA}" type="slidenum">
              <a:rPr lang="en-US" smtClean="0"/>
              <a:pPr/>
              <a:t>29</a:t>
            </a:fld>
            <a:endParaRPr lang="en-US"/>
          </a:p>
        </p:txBody>
      </p:sp>
      <p:sp>
        <p:nvSpPr>
          <p:cNvPr id="6" name="Rounded Rectangular Callout 5"/>
          <p:cNvSpPr/>
          <p:nvPr/>
        </p:nvSpPr>
        <p:spPr>
          <a:xfrm>
            <a:off x="1142976" y="3071810"/>
            <a:ext cx="2592288" cy="1512168"/>
          </a:xfrm>
          <a:prstGeom prst="wedgeRoundRectCallout">
            <a:avLst>
              <a:gd name="adj1" fmla="val 83970"/>
              <a:gd name="adj2" fmla="val -94493"/>
              <a:gd name="adj3" fmla="val 16667"/>
            </a:avLst>
          </a:prstGeom>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fa-IR" sz="2400" dirty="0">
                <a:cs typeface="B Roya" pitchFamily="2" charset="-78"/>
              </a:rPr>
              <a:t>با اضافه شدن اضطراب، بیشتر می شود</a:t>
            </a:r>
            <a:endParaRPr lang="en-US" sz="2400" dirty="0">
              <a:cs typeface="B Roya" pitchFamily="2" charset="-78"/>
            </a:endParaRPr>
          </a:p>
        </p:txBody>
      </p:sp>
      <p:sp>
        <p:nvSpPr>
          <p:cNvPr id="7" name="Horizontal Scroll 6"/>
          <p:cNvSpPr/>
          <p:nvPr/>
        </p:nvSpPr>
        <p:spPr>
          <a:xfrm>
            <a:off x="500034" y="4429132"/>
            <a:ext cx="3663280" cy="1321304"/>
          </a:xfrm>
          <a:prstGeom prst="horizontalScroll">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fa-IR" sz="2400" dirty="0">
                <a:solidFill>
                  <a:srgbClr val="002060"/>
                </a:solidFill>
                <a:cs typeface="B Roya" pitchFamily="2" charset="-78"/>
              </a:rPr>
              <a:t>آنهاییکه می ترسند مبادا خود را بکُشند نیز در معرض خطر هستند</a:t>
            </a:r>
            <a:endParaRPr lang="en-US" sz="2400" dirty="0">
              <a:solidFill>
                <a:srgbClr val="002060"/>
              </a:solidFill>
              <a:cs typeface="B Roya"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xit" presetSubtype="10" fill="hold" grpId="1" nodeType="clickEffect">
                                  <p:stCondLst>
                                    <p:cond delay="0"/>
                                  </p:stCondLst>
                                  <p:childTnLst>
                                    <p:animEffect transition="out" filter="checkerboard(across)">
                                      <p:cBhvr>
                                        <p:cTn id="11" dur="500"/>
                                        <p:tgtEl>
                                          <p:spTgt spid="6"/>
                                        </p:tgtEl>
                                      </p:cBhvr>
                                    </p:animEffect>
                                    <p:set>
                                      <p:cBhvr>
                                        <p:cTn id="12" dur="1" fill="hold">
                                          <p:stCondLst>
                                            <p:cond delay="499"/>
                                          </p:stCondLst>
                                        </p:cTn>
                                        <p:tgtEl>
                                          <p:spTgt spid="6"/>
                                        </p:tgtEl>
                                        <p:attrNameLst>
                                          <p:attrName>style.visibility</p:attrName>
                                        </p:attrNameLst>
                                      </p:cBhvr>
                                      <p:to>
                                        <p:strVal val="hidden"/>
                                      </p:to>
                                    </p:se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dissolve">
                                      <p:cBhvr>
                                        <p:cTn id="1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6" grpId="1" animBg="1"/>
      <p:bldP spid="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822960" y="1000108"/>
            <a:ext cx="7463816" cy="3680369"/>
          </a:xfrm>
        </p:spPr>
        <p:txBody>
          <a:bodyPr>
            <a:normAutofit/>
          </a:bodyPr>
          <a:lstStyle/>
          <a:p>
            <a:r>
              <a:rPr lang="ar-SA" sz="3200" dirty="0">
                <a:solidFill>
                  <a:schemeClr val="accent6">
                    <a:lumMod val="50000"/>
                  </a:schemeClr>
                </a:solidFill>
                <a:cs typeface="B Mitra" pitchFamily="2" charset="-78"/>
              </a:rPr>
              <a:t>در </a:t>
            </a:r>
            <a:r>
              <a:rPr lang="fa-IR" sz="3200" dirty="0">
                <a:solidFill>
                  <a:schemeClr val="accent6">
                    <a:lumMod val="50000"/>
                  </a:schemeClr>
                </a:solidFill>
                <a:cs typeface="B Mitra" pitchFamily="2" charset="-78"/>
              </a:rPr>
              <a:t>برخی </a:t>
            </a:r>
            <a:r>
              <a:rPr lang="ar-SA" sz="3200" dirty="0">
                <a:solidFill>
                  <a:schemeClr val="accent6">
                    <a:lumMod val="50000"/>
                  </a:schemeClr>
                </a:solidFill>
                <a:cs typeface="B Mitra" pitchFamily="2" charset="-78"/>
              </a:rPr>
              <a:t>كشورها سومين عامل مرگ و مير جوانان و نوجوانان 15 تا 24 ساله و هشتمين عامل مرگ و مير به طور كلي مي باشد .</a:t>
            </a:r>
            <a:endParaRPr lang="fa-IR" sz="3200" dirty="0">
              <a:solidFill>
                <a:schemeClr val="accent6">
                  <a:lumMod val="50000"/>
                </a:schemeClr>
              </a:solidFill>
              <a:cs typeface="B Mitra" pitchFamily="2" charset="-78"/>
            </a:endParaRPr>
          </a:p>
          <a:p>
            <a:r>
              <a:rPr lang="fa-IR" sz="3200" dirty="0">
                <a:solidFill>
                  <a:schemeClr val="accent6">
                    <a:lumMod val="50000"/>
                  </a:schemeClr>
                </a:solidFill>
                <a:cs typeface="B Mitra" pitchFamily="2" charset="-78"/>
              </a:rPr>
              <a:t>خودکشی کامل، موفق و اقدام</a:t>
            </a:r>
            <a:endParaRPr lang="en-US" sz="3200" dirty="0">
              <a:solidFill>
                <a:schemeClr val="accent6">
                  <a:lumMod val="50000"/>
                </a:schemeClr>
              </a:solidFill>
              <a:cs typeface="B Mitra" pitchFamily="2" charset="-78"/>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Axis II</a:t>
            </a:r>
          </a:p>
        </p:txBody>
      </p:sp>
      <p:sp>
        <p:nvSpPr>
          <p:cNvPr id="3" name="Content Placeholder 2"/>
          <p:cNvSpPr>
            <a:spLocks noGrp="1"/>
          </p:cNvSpPr>
          <p:nvPr>
            <p:ph idx="1"/>
          </p:nvPr>
        </p:nvSpPr>
        <p:spPr/>
        <p:txBody>
          <a:bodyPr anchor="t">
            <a:normAutofit/>
          </a:bodyPr>
          <a:lstStyle/>
          <a:p>
            <a:pPr>
              <a:lnSpc>
                <a:spcPct val="150000"/>
              </a:lnSpc>
            </a:pPr>
            <a:r>
              <a:rPr lang="en-US" sz="4000" dirty="0"/>
              <a:t>Borderline personality </a:t>
            </a:r>
          </a:p>
          <a:p>
            <a:pPr>
              <a:lnSpc>
                <a:spcPct val="150000"/>
              </a:lnSpc>
            </a:pPr>
            <a:r>
              <a:rPr lang="en-US" sz="4000" dirty="0"/>
              <a:t>Antisocial personality</a:t>
            </a:r>
          </a:p>
        </p:txBody>
      </p:sp>
      <p:sp>
        <p:nvSpPr>
          <p:cNvPr id="4" name="Footer Placeholder 3"/>
          <p:cNvSpPr>
            <a:spLocks noGrp="1"/>
          </p:cNvSpPr>
          <p:nvPr>
            <p:ph type="ftr" sz="quarter" idx="11"/>
          </p:nvPr>
        </p:nvSpPr>
        <p:spPr/>
        <p:txBody>
          <a:bodyPr/>
          <a:lstStyle/>
          <a:p>
            <a:r>
              <a:rPr lang="en-US"/>
              <a:t>Suicide</a:t>
            </a:r>
          </a:p>
        </p:txBody>
      </p:sp>
      <p:sp>
        <p:nvSpPr>
          <p:cNvPr id="5" name="Slide Number Placeholder 4"/>
          <p:cNvSpPr>
            <a:spLocks noGrp="1"/>
          </p:cNvSpPr>
          <p:nvPr>
            <p:ph type="sldNum" sz="quarter" idx="12"/>
          </p:nvPr>
        </p:nvSpPr>
        <p:spPr/>
        <p:txBody>
          <a:bodyPr/>
          <a:lstStyle/>
          <a:p>
            <a:fld id="{3B77FF1D-06BF-4B46-8B5D-AFD1B57844EA}" type="slidenum">
              <a:rPr lang="en-US" smtClean="0"/>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عوامل پرخطر مربوط به خودكشي</a:t>
            </a:r>
            <a:r>
              <a:rPr lang="en-US" dirty="0"/>
              <a:t/>
            </a:r>
            <a:br>
              <a:rPr lang="en-US" dirty="0"/>
            </a:br>
            <a:r>
              <a:rPr lang="en-US" dirty="0"/>
              <a:t>Risk Factors</a:t>
            </a:r>
            <a:endParaRPr lang="fa-IR" dirty="0"/>
          </a:p>
        </p:txBody>
      </p:sp>
      <p:sp>
        <p:nvSpPr>
          <p:cNvPr id="3" name="Content Placeholder 2"/>
          <p:cNvSpPr>
            <a:spLocks noGrp="1"/>
          </p:cNvSpPr>
          <p:nvPr>
            <p:ph idx="1"/>
          </p:nvPr>
        </p:nvSpPr>
        <p:spPr/>
        <p:txBody>
          <a:bodyPr/>
          <a:lstStyle/>
          <a:p>
            <a:pPr algn="r" rtl="1"/>
            <a:r>
              <a:rPr lang="fa-IR" b="1" dirty="0">
                <a:solidFill>
                  <a:schemeClr val="accent6">
                    <a:lumMod val="50000"/>
                  </a:schemeClr>
                </a:solidFill>
                <a:cs typeface="B Zar" pitchFamily="2" charset="-78"/>
              </a:rPr>
              <a:t>اختلالات روانپزشکی</a:t>
            </a:r>
            <a:r>
              <a:rPr lang="fa-IR" dirty="0">
                <a:solidFill>
                  <a:schemeClr val="accent6">
                    <a:lumMod val="50000"/>
                  </a:schemeClr>
                </a:solidFill>
                <a:cs typeface="B Zar" pitchFamily="2" charset="-78"/>
              </a:rPr>
              <a:t>: افسردگی، بیماری دوقطبی، اسکیزوفرنی، اختلالات شخصیت (مرزی)</a:t>
            </a:r>
          </a:p>
          <a:p>
            <a:pPr algn="r" rtl="1"/>
            <a:r>
              <a:rPr lang="fa-IR" b="1" dirty="0">
                <a:solidFill>
                  <a:schemeClr val="accent6">
                    <a:lumMod val="50000"/>
                  </a:schemeClr>
                </a:solidFill>
                <a:cs typeface="B Zar" pitchFamily="2" charset="-78"/>
              </a:rPr>
              <a:t>اقدام به خودکشی قبلی</a:t>
            </a:r>
            <a:endParaRPr lang="en-US" b="1" dirty="0">
              <a:solidFill>
                <a:schemeClr val="accent6">
                  <a:lumMod val="50000"/>
                </a:schemeClr>
              </a:solidFill>
              <a:cs typeface="B Zar" pitchFamily="2" charset="-78"/>
            </a:endParaRPr>
          </a:p>
          <a:p>
            <a:pPr algn="r" rtl="1"/>
            <a:r>
              <a:rPr lang="ar-SA" b="1" dirty="0">
                <a:solidFill>
                  <a:schemeClr val="accent6">
                    <a:lumMod val="50000"/>
                  </a:schemeClr>
                </a:solidFill>
                <a:cs typeface="B Zar" pitchFamily="2" charset="-78"/>
              </a:rPr>
              <a:t>تكانش</a:t>
            </a:r>
            <a:r>
              <a:rPr lang="fa-IR" b="1" dirty="0">
                <a:solidFill>
                  <a:schemeClr val="accent6">
                    <a:lumMod val="50000"/>
                  </a:schemeClr>
                </a:solidFill>
                <a:cs typeface="B Zar" pitchFamily="2" charset="-78"/>
              </a:rPr>
              <a:t>گری </a:t>
            </a:r>
            <a:r>
              <a:rPr lang="en-US" dirty="0" err="1">
                <a:solidFill>
                  <a:schemeClr val="accent6">
                    <a:lumMod val="50000"/>
                  </a:schemeClr>
                </a:solidFill>
                <a:cs typeface="B Zar" pitchFamily="2" charset="-78"/>
              </a:rPr>
              <a:t>impolsivity</a:t>
            </a:r>
            <a:endParaRPr lang="fa-IR" dirty="0">
              <a:solidFill>
                <a:schemeClr val="accent6">
                  <a:lumMod val="50000"/>
                </a:schemeClr>
              </a:solidFill>
              <a:cs typeface="B Zar" pitchFamily="2" charset="-78"/>
            </a:endParaRPr>
          </a:p>
          <a:p>
            <a:pPr algn="r" rtl="1"/>
            <a:r>
              <a:rPr lang="fa-IR" b="1" dirty="0">
                <a:solidFill>
                  <a:schemeClr val="accent6">
                    <a:lumMod val="50000"/>
                  </a:schemeClr>
                </a:solidFill>
                <a:cs typeface="B Zar" pitchFamily="2" charset="-78"/>
              </a:rPr>
              <a:t>بیماری های طبی</a:t>
            </a:r>
            <a:r>
              <a:rPr lang="fa-IR" dirty="0">
                <a:solidFill>
                  <a:schemeClr val="accent6">
                    <a:lumMod val="50000"/>
                  </a:schemeClr>
                </a:solidFill>
                <a:cs typeface="B Zar" pitchFamily="2" charset="-78"/>
              </a:rPr>
              <a:t>: ایدز، دلیریوم، صرع، درد مزمن</a:t>
            </a:r>
          </a:p>
          <a:p>
            <a:pPr algn="r" rtl="1"/>
            <a:r>
              <a:rPr lang="fa-IR" b="1" dirty="0">
                <a:solidFill>
                  <a:schemeClr val="accent6">
                    <a:lumMod val="50000"/>
                  </a:schemeClr>
                </a:solidFill>
                <a:cs typeface="B Zar" pitchFamily="2" charset="-78"/>
              </a:rPr>
              <a:t>مصرف مواد و الکل</a:t>
            </a:r>
          </a:p>
          <a:p>
            <a:pPr algn="r" rtl="1"/>
            <a:r>
              <a:rPr lang="ar-SA" b="1" dirty="0">
                <a:solidFill>
                  <a:schemeClr val="accent6">
                    <a:lumMod val="50000"/>
                  </a:schemeClr>
                </a:solidFill>
                <a:cs typeface="B Zar" pitchFamily="2" charset="-78"/>
              </a:rPr>
              <a:t>احساس طرد شدن و  بي كَسي و نااميدي </a:t>
            </a:r>
            <a:endParaRPr lang="fa-IR" b="1" dirty="0">
              <a:solidFill>
                <a:schemeClr val="accent6">
                  <a:lumMod val="50000"/>
                </a:schemeClr>
              </a:solidFill>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982629"/>
            <a:ext cx="7683552" cy="5113371"/>
          </a:xfrm>
        </p:spPr>
        <p:txBody>
          <a:bodyPr/>
          <a:lstStyle/>
          <a:p>
            <a:pPr algn="r" rtl="1"/>
            <a:r>
              <a:rPr lang="fa-IR" b="1" dirty="0">
                <a:solidFill>
                  <a:schemeClr val="accent6">
                    <a:lumMod val="50000"/>
                  </a:schemeClr>
                </a:solidFill>
                <a:cs typeface="B Zar" pitchFamily="2" charset="-78"/>
              </a:rPr>
              <a:t>عوامل خانوادگی: </a:t>
            </a:r>
            <a:r>
              <a:rPr lang="fa-IR" dirty="0">
                <a:solidFill>
                  <a:schemeClr val="accent6">
                    <a:lumMod val="50000"/>
                  </a:schemeClr>
                </a:solidFill>
                <a:cs typeface="B Zar" pitchFamily="2" charset="-78"/>
              </a:rPr>
              <a:t>استرس در خانواده، خودکشی های قبلی در خانواده، </a:t>
            </a:r>
          </a:p>
          <a:p>
            <a:pPr algn="r" rtl="1"/>
            <a:r>
              <a:rPr lang="ar-SA" sz="2800" b="1" dirty="0">
                <a:solidFill>
                  <a:schemeClr val="accent6">
                    <a:lumMod val="50000"/>
                  </a:schemeClr>
                </a:solidFill>
                <a:cs typeface="B Zar" pitchFamily="2" charset="-78"/>
              </a:rPr>
              <a:t>از دست دادن اخير </a:t>
            </a:r>
            <a:r>
              <a:rPr lang="ar-SA" sz="2800" dirty="0">
                <a:solidFill>
                  <a:schemeClr val="accent6">
                    <a:lumMod val="50000"/>
                  </a:schemeClr>
                </a:solidFill>
                <a:cs typeface="B Zar" pitchFamily="2" charset="-78"/>
              </a:rPr>
              <a:t>يكي از اطرافيان يا فرارسيدن سالگرد آن </a:t>
            </a:r>
            <a:endParaRPr lang="en-US" sz="2800" dirty="0">
              <a:solidFill>
                <a:schemeClr val="accent6">
                  <a:lumMod val="50000"/>
                </a:schemeClr>
              </a:solidFill>
              <a:cs typeface="B Zar" pitchFamily="2" charset="-78"/>
            </a:endParaRPr>
          </a:p>
          <a:p>
            <a:pPr algn="r" rtl="1"/>
            <a:r>
              <a:rPr lang="fa-IR" b="1" dirty="0">
                <a:solidFill>
                  <a:schemeClr val="accent6">
                    <a:lumMod val="50000"/>
                  </a:schemeClr>
                </a:solidFill>
                <a:cs typeface="B Zar" pitchFamily="2" charset="-78"/>
              </a:rPr>
              <a:t>خجالت کشیدن از کمک خواهی</a:t>
            </a:r>
          </a:p>
          <a:p>
            <a:pPr algn="r" rtl="1"/>
            <a:r>
              <a:rPr lang="fa-IR" b="1" dirty="0">
                <a:solidFill>
                  <a:schemeClr val="accent6">
                    <a:lumMod val="50000"/>
                  </a:schemeClr>
                </a:solidFill>
                <a:cs typeface="B Zar" pitchFamily="2" charset="-78"/>
              </a:rPr>
              <a:t>مشکلات تحصیلی</a:t>
            </a:r>
          </a:p>
          <a:p>
            <a:pPr algn="r" rtl="1"/>
            <a:r>
              <a:rPr lang="fa-IR" b="1" dirty="0">
                <a:solidFill>
                  <a:schemeClr val="accent6">
                    <a:lumMod val="50000"/>
                  </a:schemeClr>
                </a:solidFill>
                <a:cs typeface="B Zar" pitchFamily="2" charset="-78"/>
              </a:rPr>
              <a:t>الگو برداری</a:t>
            </a:r>
          </a:p>
          <a:p>
            <a:pPr algn="r" rtl="1"/>
            <a:r>
              <a:rPr lang="fa-IR" b="1" dirty="0">
                <a:solidFill>
                  <a:schemeClr val="accent6">
                    <a:lumMod val="50000"/>
                  </a:schemeClr>
                </a:solidFill>
                <a:cs typeface="B Zar" pitchFamily="2" charset="-78"/>
              </a:rPr>
              <a:t>رسانه ها</a:t>
            </a:r>
          </a:p>
          <a:p>
            <a:pPr algn="r" rtl="1"/>
            <a:r>
              <a:rPr lang="fa-IR" b="1" dirty="0">
                <a:solidFill>
                  <a:schemeClr val="accent6">
                    <a:lumMod val="50000"/>
                  </a:schemeClr>
                </a:solidFill>
                <a:cs typeface="B Zar" pitchFamily="2" charset="-78"/>
              </a:rPr>
              <a:t>عوامل موقعیتی:</a:t>
            </a:r>
            <a:r>
              <a:rPr lang="fa-IR" dirty="0">
                <a:solidFill>
                  <a:schemeClr val="accent6">
                    <a:lumMod val="50000"/>
                  </a:schemeClr>
                </a:solidFill>
                <a:cs typeface="B Zar" pitchFamily="2" charset="-78"/>
              </a:rPr>
              <a:t> از دست دادن شغل، در دسترس بودن ابزار خودکشی، استرس های زندگی</a:t>
            </a:r>
            <a:endParaRPr lang="fa-IR" b="1" dirty="0">
              <a:solidFill>
                <a:schemeClr val="accent6">
                  <a:lumMod val="50000"/>
                </a:schemeClr>
              </a:solidFill>
              <a:cs typeface="B Zar" pitchFamily="2" charset="-78"/>
            </a:endParaRPr>
          </a:p>
          <a:p>
            <a:pPr algn="r" rtl="1"/>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7524" y="584684"/>
            <a:ext cx="7488832" cy="1235224"/>
          </a:xfrm>
        </p:spPr>
        <p:txBody>
          <a:bodyPr/>
          <a:lstStyle/>
          <a:p>
            <a:pPr rtl="1"/>
            <a:r>
              <a:rPr lang="ar-SA" b="1" dirty="0"/>
              <a:t>عوامل محافظت كننده در برابر خودكشي</a:t>
            </a:r>
            <a:r>
              <a:rPr lang="en-US" b="1" dirty="0"/>
              <a:t/>
            </a:r>
            <a:br>
              <a:rPr lang="en-US" b="1" dirty="0"/>
            </a:br>
            <a:r>
              <a:rPr lang="en-US" b="1" dirty="0"/>
              <a:t>Protective Factors</a:t>
            </a:r>
            <a:endParaRPr lang="fa-IR" dirty="0"/>
          </a:p>
        </p:txBody>
      </p:sp>
      <p:sp>
        <p:nvSpPr>
          <p:cNvPr id="3" name="Content Placeholder 2"/>
          <p:cNvSpPr>
            <a:spLocks noGrp="1"/>
          </p:cNvSpPr>
          <p:nvPr>
            <p:ph idx="1"/>
          </p:nvPr>
        </p:nvSpPr>
        <p:spPr>
          <a:xfrm>
            <a:off x="685800" y="2204864"/>
            <a:ext cx="7738628" cy="4356484"/>
          </a:xfrm>
        </p:spPr>
        <p:txBody>
          <a:bodyPr/>
          <a:lstStyle/>
          <a:p>
            <a:pPr algn="r" rtl="1"/>
            <a:r>
              <a:rPr lang="fa-IR" sz="2800" dirty="0">
                <a:solidFill>
                  <a:schemeClr val="accent6">
                    <a:lumMod val="50000"/>
                  </a:schemeClr>
                </a:solidFill>
                <a:cs typeface="B Zar" pitchFamily="2" charset="-78"/>
              </a:rPr>
              <a:t>کسب مهارتهای اجتماعی</a:t>
            </a:r>
          </a:p>
          <a:p>
            <a:pPr algn="r" rtl="1"/>
            <a:r>
              <a:rPr lang="fa-IR" sz="2800" dirty="0">
                <a:solidFill>
                  <a:schemeClr val="accent6">
                    <a:lumMod val="50000"/>
                  </a:schemeClr>
                </a:solidFill>
                <a:cs typeface="B Zar" pitchFamily="2" charset="-78"/>
              </a:rPr>
              <a:t>مهارت های حل مسأله</a:t>
            </a:r>
          </a:p>
          <a:p>
            <a:pPr algn="r" rtl="1"/>
            <a:r>
              <a:rPr lang="fa-IR" dirty="0">
                <a:solidFill>
                  <a:schemeClr val="accent6">
                    <a:lumMod val="50000"/>
                  </a:schemeClr>
                </a:solidFill>
                <a:cs typeface="B Zar" pitchFamily="2" charset="-78"/>
              </a:rPr>
              <a:t>متأهل بودن</a:t>
            </a:r>
          </a:p>
          <a:p>
            <a:pPr algn="r" rtl="1"/>
            <a:r>
              <a:rPr lang="ar-SA" dirty="0">
                <a:solidFill>
                  <a:schemeClr val="accent6">
                    <a:lumMod val="50000"/>
                  </a:schemeClr>
                </a:solidFill>
                <a:cs typeface="B Zar" pitchFamily="2" charset="-78"/>
              </a:rPr>
              <a:t>داشتن مسؤوليت فرزندان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داشتن حيوانات خانگي</a:t>
            </a:r>
            <a:r>
              <a:rPr lang="en-US" dirty="0">
                <a:solidFill>
                  <a:schemeClr val="accent6">
                    <a:lumMod val="50000"/>
                  </a:schemeClr>
                </a:solidFill>
                <a:cs typeface="B Zar" pitchFamily="2" charset="-78"/>
              </a:rPr>
              <a:t> </a:t>
            </a:r>
          </a:p>
          <a:p>
            <a:pPr algn="r" rtl="1"/>
            <a:r>
              <a:rPr lang="ar-SA" dirty="0">
                <a:solidFill>
                  <a:schemeClr val="accent6">
                    <a:lumMod val="50000"/>
                  </a:schemeClr>
                </a:solidFill>
                <a:cs typeface="B Zar" pitchFamily="2" charset="-78"/>
              </a:rPr>
              <a:t>مديون بودن به ديگران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احساس اميد </a:t>
            </a:r>
            <a:endParaRPr lang="en-US" dirty="0">
              <a:solidFill>
                <a:schemeClr val="accent6">
                  <a:lumMod val="50000"/>
                </a:schemeClr>
              </a:solidFill>
              <a:cs typeface="B Zar" pitchFamily="2" charset="-78"/>
            </a:endParaRPr>
          </a:p>
          <a:p>
            <a:pPr algn="r" rtl="1"/>
            <a:endParaRPr lang="en-US" b="1" dirty="0">
              <a:solidFill>
                <a:schemeClr val="accent6">
                  <a:lumMod val="50000"/>
                </a:schemeClr>
              </a:solidFill>
              <a:cs typeface="B Zar" pitchFamily="2" charset="-78"/>
            </a:endParaRPr>
          </a:p>
          <a:p>
            <a:pPr algn="r" rtl="1"/>
            <a:endParaRPr lang="fa-IR" dirty="0"/>
          </a:p>
          <a:p>
            <a:pPr algn="r" rtl="1"/>
            <a:endParaRPr lang="fa-I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268760"/>
            <a:ext cx="7594612" cy="4827240"/>
          </a:xfrm>
        </p:spPr>
        <p:txBody>
          <a:bodyPr/>
          <a:lstStyle/>
          <a:p>
            <a:pPr algn="r" rtl="1"/>
            <a:r>
              <a:rPr lang="ar-SA" dirty="0">
                <a:solidFill>
                  <a:schemeClr val="accent6">
                    <a:lumMod val="50000"/>
                  </a:schemeClr>
                </a:solidFill>
                <a:cs typeface="B Zar" pitchFamily="2" charset="-78"/>
              </a:rPr>
              <a:t>محيط ساكت</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امنيت شغلي </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دشواري در دست يافتن به وسايل كشنده </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باورهاي مذهبي</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داشتن عزّت نفس </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برقراري سلامتي</a:t>
            </a:r>
            <a:r>
              <a:rPr lang="en-US" dirty="0">
                <a:solidFill>
                  <a:schemeClr val="accent6">
                    <a:lumMod val="50000"/>
                  </a:schemeClr>
                </a:solidFill>
                <a:cs typeface="B Zar" pitchFamily="2" charset="-78"/>
              </a:rPr>
              <a:t> </a:t>
            </a:r>
          </a:p>
          <a:p>
            <a:pPr algn="r" rtl="1"/>
            <a:r>
              <a:rPr lang="ar-SA" dirty="0">
                <a:solidFill>
                  <a:schemeClr val="accent6">
                    <a:lumMod val="50000"/>
                  </a:schemeClr>
                </a:solidFill>
                <a:cs typeface="B Zar" pitchFamily="2" charset="-78"/>
              </a:rPr>
              <a:t>در دسترس بودن مشاور و درمانگر </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دارودرماني</a:t>
            </a:r>
            <a:r>
              <a:rPr lang="en-US" dirty="0">
                <a:solidFill>
                  <a:schemeClr val="accent6">
                    <a:lumMod val="50000"/>
                  </a:schemeClr>
                </a:solidFill>
                <a:cs typeface="B Zar" pitchFamily="2" charset="-78"/>
              </a:rPr>
              <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lide(fromBottom)">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slide(fromBottom)">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slide(fromBottom)">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lide(fromBottom)">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slide(fromBottom)">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slide(fromBottom)">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2" presetClass="entr" presetSubtype="4"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slide(fromBottom)">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2" presetClass="entr" presetSubtype="4" fill="hold" grpId="0"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slide(fromBottom)">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ar-SA" b="1" dirty="0"/>
              <a:t>نشانه هاي هشدار دهنده خودكشي</a:t>
            </a:r>
            <a:endParaRPr lang="fa-IR" dirty="0"/>
          </a:p>
        </p:txBody>
      </p:sp>
      <p:sp>
        <p:nvSpPr>
          <p:cNvPr id="3" name="Content Placeholder 2"/>
          <p:cNvSpPr>
            <a:spLocks noGrp="1"/>
          </p:cNvSpPr>
          <p:nvPr>
            <p:ph idx="1"/>
          </p:nvPr>
        </p:nvSpPr>
        <p:spPr/>
        <p:txBody>
          <a:bodyPr/>
          <a:lstStyle/>
          <a:p>
            <a:pPr algn="r" rtl="1"/>
            <a:r>
              <a:rPr lang="ar-SA" dirty="0">
                <a:solidFill>
                  <a:schemeClr val="accent6">
                    <a:lumMod val="50000"/>
                  </a:schemeClr>
                </a:solidFill>
                <a:cs typeface="B Zar" pitchFamily="2" charset="-78"/>
              </a:rPr>
              <a:t>تغيير در عادتهاي خواب و خوراك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كناره گيري از دوستان ، اطرافيان و كارهاي روزمره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رفتارهاي خشونت آميز و طغيان گرانه يا فرار كردن از منزل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مصرف مواد مخدّر و الكل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بي توجهي غيرعادي به سر و وضع خود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تغييرات شخصيتي قابل ملاحظه </a:t>
            </a:r>
            <a:endParaRPr lang="fa-IR" dirty="0">
              <a:solidFill>
                <a:schemeClr val="accent6">
                  <a:lumMod val="50000"/>
                </a:schemeClr>
              </a:solidFill>
              <a:cs typeface="B Zar" pitchFamily="2" charset="-78"/>
            </a:endParaRPr>
          </a:p>
          <a:p>
            <a:pPr algn="r" rtl="1"/>
            <a:r>
              <a:rPr lang="ar-SA" sz="2800" dirty="0">
                <a:solidFill>
                  <a:schemeClr val="accent6">
                    <a:lumMod val="50000"/>
                  </a:schemeClr>
                </a:solidFill>
                <a:cs typeface="B Zar" pitchFamily="2" charset="-78"/>
              </a:rPr>
              <a:t>بي حالي هميشگي ، دشواري در تمركز كردن ، يا اُفت تحصيلي</a:t>
            </a:r>
            <a:r>
              <a:rPr lang="en-US" sz="2800" dirty="0">
                <a:solidFill>
                  <a:schemeClr val="accent6">
                    <a:lumMod val="50000"/>
                  </a:schemeClr>
                </a:solidFill>
                <a:cs typeface="B Zar" pitchFamily="2" charset="-78"/>
              </a:rPr>
              <a:t> </a:t>
            </a:r>
          </a:p>
          <a:p>
            <a:pPr algn="r" rtl="1"/>
            <a:endParaRPr lang="fa-IR" dirty="0">
              <a:solidFill>
                <a:schemeClr val="accent6">
                  <a:lumMod val="50000"/>
                </a:schemeClr>
              </a:solidFill>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72716"/>
            <a:ext cx="7342584" cy="5760640"/>
          </a:xfrm>
        </p:spPr>
        <p:txBody>
          <a:bodyPr/>
          <a:lstStyle/>
          <a:p>
            <a:pPr algn="r" rtl="1"/>
            <a:r>
              <a:rPr lang="ar-SA" dirty="0">
                <a:solidFill>
                  <a:schemeClr val="accent6">
                    <a:lumMod val="50000"/>
                  </a:schemeClr>
                </a:solidFill>
                <a:cs typeface="B Zar" pitchFamily="2" charset="-78"/>
              </a:rPr>
              <a:t>شكايت هاي مكرر از علايم جسمي كه اغلب عصبي است مانند دل درد ، سردرد ، خستگي </a:t>
            </a:r>
            <a:r>
              <a:rPr lang="en-US" dirty="0">
                <a:solidFill>
                  <a:schemeClr val="accent6">
                    <a:lumMod val="50000"/>
                  </a:schemeClr>
                </a:solidFill>
                <a:cs typeface="B Zar" pitchFamily="2" charset="-78"/>
              </a:rPr>
              <a:t>… </a:t>
            </a:r>
          </a:p>
          <a:p>
            <a:pPr algn="r" rtl="1"/>
            <a:r>
              <a:rPr lang="fa-IR" dirty="0">
                <a:solidFill>
                  <a:schemeClr val="accent6">
                    <a:lumMod val="50000"/>
                  </a:schemeClr>
                </a:solidFill>
                <a:cs typeface="B Zar" pitchFamily="2" charset="-78"/>
              </a:rPr>
              <a:t> </a:t>
            </a:r>
            <a:r>
              <a:rPr lang="ar-SA" dirty="0">
                <a:solidFill>
                  <a:schemeClr val="accent6">
                    <a:lumMod val="50000"/>
                  </a:schemeClr>
                </a:solidFill>
                <a:cs typeface="B Zar" pitchFamily="2" charset="-78"/>
              </a:rPr>
              <a:t>بي علاقگي به فعاليتهاي لذت بخش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بي تفاوتي نسبت به پاداش و جايزه </a:t>
            </a:r>
            <a:endParaRPr lang="fa-IR" dirty="0">
              <a:solidFill>
                <a:schemeClr val="accent6">
                  <a:lumMod val="50000"/>
                </a:schemeClr>
              </a:solidFill>
              <a:cs typeface="B Zar" pitchFamily="2" charset="-78"/>
            </a:endParaRPr>
          </a:p>
          <a:p>
            <a:pPr algn="r" rtl="1"/>
            <a:r>
              <a:rPr lang="fa-IR" dirty="0">
                <a:solidFill>
                  <a:schemeClr val="accent6">
                    <a:lumMod val="50000"/>
                  </a:schemeClr>
                </a:solidFill>
                <a:cs typeface="B Zar" pitchFamily="2" charset="-78"/>
              </a:rPr>
              <a:t> </a:t>
            </a:r>
            <a:r>
              <a:rPr lang="ar-SA" dirty="0">
                <a:solidFill>
                  <a:schemeClr val="accent6">
                    <a:lumMod val="50000"/>
                  </a:schemeClr>
                </a:solidFill>
                <a:cs typeface="B Zar" pitchFamily="2" charset="-78"/>
              </a:rPr>
              <a:t>تلويحات كلامي مانند اينها : </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ديگر نمي خواهم مشكلي براي شما باشم</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 </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 ديگر هيچ چيز مهم نيست</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 </a:t>
            </a:r>
            <a:r>
              <a:rPr lang="fa-IR" dirty="0">
                <a:solidFill>
                  <a:schemeClr val="accent6">
                    <a:lumMod val="50000"/>
                  </a:schemeClr>
                </a:solidFill>
                <a:cs typeface="B Zar" pitchFamily="2" charset="-78"/>
              </a:rPr>
              <a:t>”</a:t>
            </a:r>
            <a:r>
              <a:rPr lang="ar-SA" dirty="0">
                <a:solidFill>
                  <a:schemeClr val="accent6">
                    <a:lumMod val="50000"/>
                  </a:schemeClr>
                </a:solidFill>
                <a:cs typeface="B Zar" pitchFamily="2" charset="-78"/>
              </a:rPr>
              <a:t>ديگرنمي خواهم شما را ببينم</a:t>
            </a:r>
            <a:r>
              <a:rPr lang="fa-IR" dirty="0">
                <a:solidFill>
                  <a:schemeClr val="accent6">
                    <a:lumMod val="50000"/>
                  </a:schemeClr>
                </a:solidFill>
                <a:cs typeface="B Zar" pitchFamily="2" charset="-78"/>
              </a:rPr>
              <a:t>“</a:t>
            </a:r>
          </a:p>
          <a:p>
            <a:pPr algn="r" rtl="1"/>
            <a:r>
              <a:rPr lang="fa-IR" dirty="0">
                <a:solidFill>
                  <a:schemeClr val="accent6">
                    <a:lumMod val="50000"/>
                  </a:schemeClr>
                </a:solidFill>
                <a:cs typeface="B Zar" pitchFamily="2" charset="-78"/>
              </a:rPr>
              <a:t> </a:t>
            </a:r>
            <a:r>
              <a:rPr lang="ar-SA" sz="2800" dirty="0">
                <a:solidFill>
                  <a:schemeClr val="accent6">
                    <a:lumMod val="50000"/>
                  </a:schemeClr>
                </a:solidFill>
                <a:cs typeface="B Zar" pitchFamily="2" charset="-78"/>
              </a:rPr>
              <a:t>انجام بعضي رفتارها مانند : بخشيدن اموال مورد علاقه خود به ديگران ، تميز كردن اتاق خود ، دور انداختن اشياي با ارزش</a:t>
            </a:r>
            <a:r>
              <a:rPr lang="en-US" sz="2800" dirty="0">
                <a:solidFill>
                  <a:schemeClr val="accent6">
                    <a:lumMod val="50000"/>
                  </a:schemeClr>
                </a:solidFill>
                <a:cs typeface="B Zar" pitchFamily="2" charset="-78"/>
              </a:rPr>
              <a:t> </a:t>
            </a:r>
            <a:r>
              <a:rPr lang="fa-IR" dirty="0">
                <a:solidFill>
                  <a:schemeClr val="accent6">
                    <a:lumMod val="50000"/>
                  </a:schemeClr>
                </a:solidFill>
                <a:cs typeface="B Zar" pitchFamily="2" charset="-78"/>
              </a:rPr>
              <a:t/>
            </a:r>
            <a:br>
              <a:rPr lang="fa-IR" dirty="0">
                <a:solidFill>
                  <a:schemeClr val="accent6">
                    <a:lumMod val="50000"/>
                  </a:schemeClr>
                </a:solidFill>
                <a:cs typeface="B Zar" pitchFamily="2" charset="-78"/>
              </a:rPr>
            </a:br>
            <a:r>
              <a:rPr lang="fa-IR" sz="2800" dirty="0">
                <a:solidFill>
                  <a:schemeClr val="accent6">
                    <a:lumMod val="50000"/>
                  </a:schemeClr>
                </a:solidFill>
                <a:cs typeface="B Zar" pitchFamily="2" charset="-78"/>
              </a:rPr>
              <a:t>- </a:t>
            </a:r>
            <a:r>
              <a:rPr lang="ar-SA" sz="2800" dirty="0">
                <a:solidFill>
                  <a:schemeClr val="accent6">
                    <a:lumMod val="50000"/>
                  </a:schemeClr>
                </a:solidFill>
                <a:cs typeface="B Zar" pitchFamily="2" charset="-78"/>
              </a:rPr>
              <a:t>شاد شدن ناگهاني پس از يك دوره طولاني افسردگي .</a:t>
            </a:r>
            <a:r>
              <a:rPr lang="en-US" sz="3600" dirty="0">
                <a:solidFill>
                  <a:schemeClr val="accent6">
                    <a:lumMod val="50000"/>
                  </a:schemeClr>
                </a:solidFill>
                <a:cs typeface="B Zar" pitchFamily="2" charset="-78"/>
              </a:rPr>
              <a:t> </a:t>
            </a:r>
            <a:r>
              <a:rPr lang="fa-IR" dirty="0">
                <a:solidFill>
                  <a:schemeClr val="accent6">
                    <a:lumMod val="50000"/>
                  </a:schemeClr>
                </a:solidFill>
                <a:cs typeface="B Zar" pitchFamily="2" charset="-78"/>
              </a:rPr>
              <a:t/>
            </a:r>
            <a:br>
              <a:rPr lang="fa-IR" dirty="0">
                <a:solidFill>
                  <a:schemeClr val="accent6">
                    <a:lumMod val="50000"/>
                  </a:schemeClr>
                </a:solidFill>
                <a:cs typeface="B Zar" pitchFamily="2" charset="-78"/>
              </a:rPr>
            </a:br>
            <a:endParaRPr lang="fa-IR" dirty="0">
              <a:solidFill>
                <a:schemeClr val="accent6">
                  <a:lumMod val="50000"/>
                </a:schemeClr>
              </a:solidFill>
              <a:cs typeface="B Zar" pitchFamily="2"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fa-IR" dirty="0">
                <a:solidFill>
                  <a:schemeClr val="accent6">
                    <a:lumMod val="50000"/>
                  </a:schemeClr>
                </a:solidFill>
                <a:cs typeface="B Koodak" pitchFamily="2" charset="-78"/>
              </a:rPr>
              <a:t>چرا در زنان کمتر است؟</a:t>
            </a:r>
            <a:endParaRPr lang="en-US" dirty="0">
              <a:solidFill>
                <a:schemeClr val="accent6">
                  <a:lumMod val="50000"/>
                </a:schemeClr>
              </a:solidFill>
              <a:cs typeface="B Koodak" pitchFamily="2" charset="-78"/>
            </a:endParaRPr>
          </a:p>
        </p:txBody>
      </p:sp>
      <p:sp>
        <p:nvSpPr>
          <p:cNvPr id="3" name="Content Placeholder 2"/>
          <p:cNvSpPr>
            <a:spLocks noGrp="1"/>
          </p:cNvSpPr>
          <p:nvPr>
            <p:ph idx="1"/>
          </p:nvPr>
        </p:nvSpPr>
        <p:spPr/>
        <p:txBody>
          <a:bodyPr>
            <a:normAutofit fontScale="92500" lnSpcReduction="20000"/>
          </a:bodyPr>
          <a:lstStyle/>
          <a:p>
            <a:pPr algn="r" rtl="1">
              <a:spcBef>
                <a:spcPts val="1800"/>
              </a:spcBef>
              <a:spcAft>
                <a:spcPts val="600"/>
              </a:spcAft>
            </a:pPr>
            <a:r>
              <a:rPr lang="fa-IR" sz="2800" dirty="0">
                <a:solidFill>
                  <a:schemeClr val="accent6">
                    <a:lumMod val="50000"/>
                  </a:schemeClr>
                </a:solidFill>
                <a:cs typeface="B Koodak" pitchFamily="2" charset="-78"/>
              </a:rPr>
              <a:t>روش های کمتر مرگبار بکار می برند</a:t>
            </a:r>
          </a:p>
          <a:p>
            <a:pPr algn="r" rtl="1">
              <a:spcBef>
                <a:spcPts val="1800"/>
              </a:spcBef>
              <a:spcAft>
                <a:spcPts val="600"/>
              </a:spcAft>
            </a:pPr>
            <a:r>
              <a:rPr lang="fa-IR" sz="2800" dirty="0">
                <a:solidFill>
                  <a:schemeClr val="accent6">
                    <a:lumMod val="50000"/>
                  </a:schemeClr>
                </a:solidFill>
                <a:cs typeface="B Koodak" pitchFamily="2" charset="-78"/>
              </a:rPr>
              <a:t>اقدام به خودکشی در مقایسه با مردان ”تکانه ای“ تر است</a:t>
            </a:r>
          </a:p>
          <a:p>
            <a:pPr algn="r" rtl="1">
              <a:spcBef>
                <a:spcPts val="1800"/>
              </a:spcBef>
              <a:spcAft>
                <a:spcPts val="600"/>
              </a:spcAft>
            </a:pPr>
            <a:r>
              <a:rPr lang="fa-IR" sz="2800" dirty="0">
                <a:solidFill>
                  <a:schemeClr val="accent6">
                    <a:lumMod val="50000"/>
                  </a:schemeClr>
                </a:solidFill>
                <a:cs typeface="B Koodak" pitchFamily="2" charset="-78"/>
              </a:rPr>
              <a:t>بیشتر برای درمان افسردگی مراجعه دارند</a:t>
            </a:r>
          </a:p>
          <a:p>
            <a:pPr algn="r" rtl="1">
              <a:spcBef>
                <a:spcPts val="1800"/>
              </a:spcBef>
              <a:spcAft>
                <a:spcPts val="600"/>
              </a:spcAft>
            </a:pPr>
            <a:r>
              <a:rPr lang="fa-IR" sz="2800" dirty="0">
                <a:solidFill>
                  <a:schemeClr val="accent6">
                    <a:lumMod val="50000"/>
                  </a:schemeClr>
                </a:solidFill>
                <a:cs typeface="B Koodak" pitchFamily="2" charset="-78"/>
              </a:rPr>
              <a:t>شبکه حمایتی بهتری دارند</a:t>
            </a:r>
          </a:p>
          <a:p>
            <a:pPr algn="r" rtl="1">
              <a:spcBef>
                <a:spcPts val="1800"/>
              </a:spcBef>
              <a:spcAft>
                <a:spcPts val="600"/>
              </a:spcAft>
            </a:pPr>
            <a:r>
              <a:rPr lang="fa-IR" sz="2800" dirty="0">
                <a:solidFill>
                  <a:schemeClr val="accent6">
                    <a:lumMod val="50000"/>
                  </a:schemeClr>
                </a:solidFill>
                <a:cs typeface="B Koodak" pitchFamily="2" charset="-78"/>
              </a:rPr>
              <a:t>نقش سوء مصرف مواد در آنها کمرنگ تر است</a:t>
            </a:r>
          </a:p>
          <a:p>
            <a:pPr algn="r" rtl="1">
              <a:spcBef>
                <a:spcPts val="1800"/>
              </a:spcBef>
              <a:spcAft>
                <a:spcPts val="600"/>
              </a:spcAft>
            </a:pPr>
            <a:r>
              <a:rPr lang="fa-IR" sz="2800" dirty="0">
                <a:solidFill>
                  <a:schemeClr val="accent6">
                    <a:lumMod val="50000"/>
                  </a:schemeClr>
                </a:solidFill>
                <a:cs typeface="B Koodak" pitchFamily="2" charset="-78"/>
              </a:rPr>
              <a:t>نقش بیمار را بهتر می پذیرند</a:t>
            </a:r>
            <a:endParaRPr lang="en-US" sz="2800" dirty="0">
              <a:solidFill>
                <a:schemeClr val="accent6">
                  <a:lumMod val="50000"/>
                </a:schemeClr>
              </a:solidFill>
              <a:cs typeface="B Koodak" pitchFamily="2" charset="-78"/>
            </a:endParaRPr>
          </a:p>
        </p:txBody>
      </p:sp>
      <p:sp>
        <p:nvSpPr>
          <p:cNvPr id="4" name="Footer Placeholder 3"/>
          <p:cNvSpPr>
            <a:spLocks noGrp="1"/>
          </p:cNvSpPr>
          <p:nvPr>
            <p:ph type="ftr" sz="quarter" idx="4294967295"/>
          </p:nvPr>
        </p:nvSpPr>
        <p:spPr>
          <a:xfrm>
            <a:off x="914400" y="6416675"/>
            <a:ext cx="5562600" cy="365125"/>
          </a:xfrm>
          <a:prstGeom prst="rect">
            <a:avLst/>
          </a:prstGeom>
        </p:spPr>
        <p:txBody>
          <a:bodyPr/>
          <a:lstStyle/>
          <a:p>
            <a:r>
              <a:rPr lang="en-US" dirty="0"/>
              <a:t>Suicide</a:t>
            </a:r>
          </a:p>
        </p:txBody>
      </p:sp>
      <p:sp>
        <p:nvSpPr>
          <p:cNvPr id="5" name="Slide Number Placeholder 4"/>
          <p:cNvSpPr>
            <a:spLocks noGrp="1"/>
          </p:cNvSpPr>
          <p:nvPr>
            <p:ph type="sldNum" sz="quarter" idx="4294967295"/>
          </p:nvPr>
        </p:nvSpPr>
        <p:spPr>
          <a:xfrm>
            <a:off x="8610600" y="6416675"/>
            <a:ext cx="457200" cy="365125"/>
          </a:xfrm>
          <a:prstGeom prst="rect">
            <a:avLst/>
          </a:prstGeom>
        </p:spPr>
        <p:txBody>
          <a:bodyPr/>
          <a:lstStyle/>
          <a:p>
            <a:fld id="{3B77FF1D-06BF-4B46-8B5D-AFD1B57844EA}" type="slidenum">
              <a:rPr lang="en-US" smtClean="0"/>
              <a:pPr/>
              <a:t>38</a:t>
            </a:fld>
            <a:endParaRPr lang="en-US"/>
          </a:p>
        </p:txBody>
      </p:sp>
      <p:sp>
        <p:nvSpPr>
          <p:cNvPr id="6" name="Rectangle 5"/>
          <p:cNvSpPr/>
          <p:nvPr/>
        </p:nvSpPr>
        <p:spPr>
          <a:xfrm>
            <a:off x="0" y="3124200"/>
            <a:ext cx="2971800" cy="1872208"/>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spcBef>
                <a:spcPts val="1200"/>
              </a:spcBef>
              <a:spcAft>
                <a:spcPts val="600"/>
              </a:spcAft>
            </a:pPr>
            <a:r>
              <a:rPr lang="fa-IR" sz="2800" dirty="0">
                <a:solidFill>
                  <a:schemeClr val="tx1"/>
                </a:solidFill>
                <a:cs typeface="B Koodak" pitchFamily="2" charset="-78"/>
              </a:rPr>
              <a:t>چین و سریلانکا استثنا هستند</a:t>
            </a:r>
          </a:p>
        </p:txBody>
      </p:sp>
    </p:spTree>
    <p:extLst>
      <p:ext uri="{BB962C8B-B14F-4D97-AF65-F5344CB8AC3E}">
        <p14:creationId xmlns:p14="http://schemas.microsoft.com/office/powerpoint/2010/main" val="257924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dissolv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Rot="1" noChangeArrowheads="1"/>
          </p:cNvSpPr>
          <p:nvPr>
            <p:ph type="title"/>
          </p:nvPr>
        </p:nvSpPr>
        <p:spPr/>
        <p:txBody>
          <a:bodyPr/>
          <a:lstStyle/>
          <a:p>
            <a:pPr algn="ctr" rtl="1"/>
            <a:r>
              <a:rPr lang="fa-IR" dirty="0"/>
              <a:t>مداخله در بحران</a:t>
            </a:r>
            <a:endParaRPr lang="en-US" dirty="0"/>
          </a:p>
        </p:txBody>
      </p:sp>
      <p:sp>
        <p:nvSpPr>
          <p:cNvPr id="8195" name="Rectangle 3"/>
          <p:cNvSpPr>
            <a:spLocks noGrp="1" noRot="1" noChangeArrowheads="1"/>
          </p:cNvSpPr>
          <p:nvPr>
            <p:ph type="body" idx="1"/>
          </p:nvPr>
        </p:nvSpPr>
        <p:spPr/>
        <p:txBody>
          <a:bodyPr/>
          <a:lstStyle/>
          <a:p>
            <a:pPr algn="r" rtl="1"/>
            <a:r>
              <a:rPr lang="fa-IR" b="1" dirty="0">
                <a:solidFill>
                  <a:schemeClr val="accent6">
                    <a:lumMod val="50000"/>
                  </a:schemeClr>
                </a:solidFill>
                <a:cs typeface="B Nazanin" pitchFamily="2" charset="-78"/>
              </a:rPr>
              <a:t>منظور از مداخله در بحران، شیوه هایی برای کمک سریع و کوتاه مدت به افرادی است که رویدادهای را تجربه می کنند که پریشانی و مشکلات عاطفی، روانی، جسمانی ورفتاری برایشان ایجاد می کند. بحران می تواند به هر موقعیتی اطلاق شود که در آن فرد متوجه می شود به طور ناگهانی تواناییش را برای کاربرد مؤثر مهارتهای حل مسئله و کنارآیی از دست داده است. </a:t>
            </a:r>
            <a:endParaRPr lang="en-US" b="1" dirty="0">
              <a:solidFill>
                <a:schemeClr val="accent6">
                  <a:lumMod val="50000"/>
                </a:schemeClr>
              </a:solidFill>
              <a:cs typeface="B Nazanin" pitchFamily="2" charset="-78"/>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a:cs typeface="B Titr" pitchFamily="2" charset="-78"/>
              </a:rPr>
              <a:t>مشاهیری که مرتکب خودکشی شدند</a:t>
            </a:r>
            <a:endParaRPr lang="en-US" dirty="0"/>
          </a:p>
        </p:txBody>
      </p:sp>
      <p:sp>
        <p:nvSpPr>
          <p:cNvPr id="3" name="Content Placeholder 2"/>
          <p:cNvSpPr>
            <a:spLocks noGrp="1"/>
          </p:cNvSpPr>
          <p:nvPr>
            <p:ph idx="1"/>
          </p:nvPr>
        </p:nvSpPr>
        <p:spPr>
          <a:xfrm>
            <a:off x="822960" y="1100628"/>
            <a:ext cx="7520940" cy="3971446"/>
          </a:xfrm>
        </p:spPr>
        <p:txBody>
          <a:bodyPr>
            <a:normAutofit/>
          </a:bodyPr>
          <a:lstStyle/>
          <a:p>
            <a:r>
              <a:rPr lang="ar-SA" dirty="0">
                <a:solidFill>
                  <a:schemeClr val="accent6">
                    <a:lumMod val="50000"/>
                  </a:schemeClr>
                </a:solidFill>
                <a:cs typeface="B Zar" pitchFamily="2" charset="-78"/>
              </a:rPr>
              <a:t>سقراط (</a:t>
            </a:r>
            <a:r>
              <a:rPr lang="fa-IR" dirty="0">
                <a:solidFill>
                  <a:schemeClr val="accent6">
                    <a:lumMod val="50000"/>
                  </a:schemeClr>
                </a:solidFill>
                <a:cs typeface="B Zar" pitchFamily="2" charset="-78"/>
              </a:rPr>
              <a:t>۳۹۹) </a:t>
            </a:r>
            <a:r>
              <a:rPr lang="ar-SA" dirty="0">
                <a:solidFill>
                  <a:schemeClr val="accent6">
                    <a:lumMod val="50000"/>
                  </a:schemeClr>
                </a:solidFill>
                <a:cs typeface="B Zar" pitchFamily="2" charset="-78"/>
              </a:rPr>
              <a:t>، فیلسوف یونانی </a:t>
            </a:r>
            <a:endParaRPr lang="fa-IR" dirty="0">
              <a:solidFill>
                <a:schemeClr val="accent6">
                  <a:lumMod val="50000"/>
                </a:schemeClr>
              </a:solidFill>
              <a:cs typeface="B Zar" pitchFamily="2" charset="-78"/>
            </a:endParaRPr>
          </a:p>
          <a:p>
            <a:r>
              <a:rPr lang="ar-SA" dirty="0">
                <a:solidFill>
                  <a:schemeClr val="accent6">
                    <a:lumMod val="50000"/>
                  </a:schemeClr>
                </a:solidFill>
                <a:cs typeface="B Zar" pitchFamily="2" charset="-78"/>
              </a:rPr>
              <a:t>صادق هدایت</a:t>
            </a:r>
            <a:r>
              <a:rPr lang="fa-IR" dirty="0">
                <a:solidFill>
                  <a:schemeClr val="accent6">
                    <a:lumMod val="50000"/>
                  </a:schemeClr>
                </a:solidFill>
                <a:cs typeface="B Zar" pitchFamily="2" charset="-78"/>
              </a:rPr>
              <a:t> (</a:t>
            </a:r>
            <a:r>
              <a:rPr lang="ar-SA" dirty="0">
                <a:solidFill>
                  <a:schemeClr val="accent6">
                    <a:lumMod val="50000"/>
                  </a:schemeClr>
                </a:solidFill>
                <a:cs typeface="B Zar" pitchFamily="2" charset="-78"/>
              </a:rPr>
              <a:t>تولد </a:t>
            </a:r>
            <a:r>
              <a:rPr lang="fa-IR" dirty="0">
                <a:solidFill>
                  <a:schemeClr val="accent6">
                    <a:lumMod val="50000"/>
                  </a:schemeClr>
                </a:solidFill>
                <a:cs typeface="B Zar" pitchFamily="2" charset="-78"/>
              </a:rPr>
              <a:t>۱۲۸۱</a:t>
            </a:r>
            <a:r>
              <a:rPr lang="ar-SA" dirty="0">
                <a:solidFill>
                  <a:schemeClr val="accent6">
                    <a:lumMod val="50000"/>
                  </a:schemeClr>
                </a:solidFill>
                <a:cs typeface="B Zar" pitchFamily="2" charset="-78"/>
              </a:rPr>
              <a:t>، مرگ </a:t>
            </a:r>
            <a:r>
              <a:rPr lang="fa-IR" dirty="0">
                <a:solidFill>
                  <a:schemeClr val="accent6">
                    <a:lumMod val="50000"/>
                  </a:schemeClr>
                </a:solidFill>
                <a:cs typeface="B Zar" pitchFamily="2" charset="-78"/>
              </a:rPr>
              <a:t>۱۳۳۰)</a:t>
            </a:r>
          </a:p>
          <a:p>
            <a:pPr lvl="0"/>
            <a:r>
              <a:rPr lang="ar-SA" dirty="0">
                <a:solidFill>
                  <a:schemeClr val="accent6">
                    <a:lumMod val="50000"/>
                  </a:schemeClr>
                </a:solidFill>
                <a:cs typeface="B Zar" pitchFamily="2" charset="-78"/>
              </a:rPr>
              <a:t>کلئوپاترا (</a:t>
            </a:r>
            <a:r>
              <a:rPr lang="fa-IR" dirty="0">
                <a:solidFill>
                  <a:schemeClr val="accent6">
                    <a:lumMod val="50000"/>
                  </a:schemeClr>
                </a:solidFill>
                <a:cs typeface="B Zar" pitchFamily="2" charset="-78"/>
              </a:rPr>
              <a:t>۶۹-۳۰</a:t>
            </a:r>
            <a:r>
              <a:rPr lang="ar-SA" dirty="0">
                <a:solidFill>
                  <a:schemeClr val="accent6">
                    <a:lumMod val="50000"/>
                  </a:schemeClr>
                </a:solidFill>
                <a:cs typeface="B Zar" pitchFamily="2" charset="-78"/>
              </a:rPr>
              <a:t> قبل از میلاد)، ملکه ی مصر </a:t>
            </a:r>
            <a:endParaRPr lang="fa-IR" dirty="0">
              <a:solidFill>
                <a:schemeClr val="accent6">
                  <a:lumMod val="50000"/>
                </a:schemeClr>
              </a:solidFill>
              <a:cs typeface="B Zar" pitchFamily="2" charset="-78"/>
            </a:endParaRPr>
          </a:p>
          <a:p>
            <a:r>
              <a:rPr lang="ar-SA" dirty="0">
                <a:solidFill>
                  <a:schemeClr val="accent6">
                    <a:lumMod val="50000"/>
                  </a:schemeClr>
                </a:solidFill>
                <a:cs typeface="B Zar" pitchFamily="2" charset="-78"/>
              </a:rPr>
              <a:t>آدولف هیتلر (</a:t>
            </a:r>
            <a:r>
              <a:rPr lang="fa-IR" dirty="0">
                <a:solidFill>
                  <a:schemeClr val="accent6">
                    <a:lumMod val="50000"/>
                  </a:schemeClr>
                </a:solidFill>
                <a:cs typeface="B Zar" pitchFamily="2" charset="-78"/>
              </a:rPr>
              <a:t>۱۹۴۵) </a:t>
            </a:r>
            <a:r>
              <a:rPr lang="ar-SA" dirty="0">
                <a:solidFill>
                  <a:schemeClr val="accent6">
                    <a:lumMod val="50000"/>
                  </a:schemeClr>
                </a:solidFill>
                <a:cs typeface="B Zar" pitchFamily="2" charset="-78"/>
              </a:rPr>
              <a:t>، رهبر دولت نازی آلمان</a:t>
            </a:r>
            <a:endParaRPr lang="en-US" dirty="0">
              <a:solidFill>
                <a:schemeClr val="accent6">
                  <a:lumMod val="50000"/>
                </a:schemeClr>
              </a:solidFill>
              <a:cs typeface="B Zar" pitchFamily="2" charset="-78"/>
            </a:endParaRPr>
          </a:p>
          <a:p>
            <a:r>
              <a:rPr lang="ar-SA" dirty="0">
                <a:solidFill>
                  <a:schemeClr val="accent6">
                    <a:lumMod val="50000"/>
                  </a:schemeClr>
                </a:solidFill>
                <a:cs typeface="B Zar" pitchFamily="2" charset="-78"/>
              </a:rPr>
              <a:t>هاینریش هیملر (</a:t>
            </a:r>
            <a:r>
              <a:rPr lang="fa-IR" dirty="0">
                <a:solidFill>
                  <a:schemeClr val="accent6">
                    <a:lumMod val="50000"/>
                  </a:schemeClr>
                </a:solidFill>
                <a:cs typeface="B Zar" pitchFamily="2" charset="-78"/>
              </a:rPr>
              <a:t>۱۹۴۵) </a:t>
            </a:r>
            <a:r>
              <a:rPr lang="ar-SA" dirty="0">
                <a:solidFill>
                  <a:schemeClr val="accent6">
                    <a:lumMod val="50000"/>
                  </a:schemeClr>
                </a:solidFill>
                <a:cs typeface="B Zar" pitchFamily="2" charset="-78"/>
              </a:rPr>
              <a:t>، از رهبران نازی </a:t>
            </a:r>
            <a:endParaRPr lang="en-US" dirty="0">
              <a:solidFill>
                <a:schemeClr val="accent6">
                  <a:lumMod val="50000"/>
                </a:schemeClr>
              </a:solidFill>
              <a:cs typeface="B Zar" pitchFamily="2" charset="-78"/>
            </a:endParaRPr>
          </a:p>
          <a:p>
            <a:pPr lvl="0"/>
            <a:r>
              <a:rPr lang="ar-SA" dirty="0">
                <a:solidFill>
                  <a:schemeClr val="accent6">
                    <a:lumMod val="50000"/>
                  </a:schemeClr>
                </a:solidFill>
                <a:cs typeface="B Zar" pitchFamily="2" charset="-78"/>
              </a:rPr>
              <a:t>پاول یوزف گوبلز</a:t>
            </a:r>
            <a:r>
              <a:rPr lang="fa-IR" dirty="0">
                <a:solidFill>
                  <a:schemeClr val="accent6">
                    <a:lumMod val="50000"/>
                  </a:schemeClr>
                </a:solidFill>
                <a:cs typeface="B Zar" pitchFamily="2" charset="-78"/>
              </a:rPr>
              <a:t> (۱۹۴۵) </a:t>
            </a:r>
            <a:r>
              <a:rPr lang="ar-SA" dirty="0">
                <a:solidFill>
                  <a:schemeClr val="accent6">
                    <a:lumMod val="50000"/>
                  </a:schemeClr>
                </a:solidFill>
                <a:cs typeface="B Zar" pitchFamily="2" charset="-78"/>
              </a:rPr>
              <a:t>،از سران حزب نازی</a:t>
            </a:r>
            <a:endParaRPr lang="en-US" dirty="0">
              <a:solidFill>
                <a:schemeClr val="accent6">
                  <a:lumMod val="50000"/>
                </a:schemeClr>
              </a:solidFill>
              <a:cs typeface="B Zar" pitchFamily="2" charset="-78"/>
            </a:endParaRPr>
          </a:p>
          <a:p>
            <a:r>
              <a:rPr lang="ar-SA" dirty="0">
                <a:solidFill>
                  <a:schemeClr val="accent6">
                    <a:lumMod val="50000"/>
                  </a:schemeClr>
                </a:solidFill>
                <a:cs typeface="B Zar" pitchFamily="2" charset="-78"/>
              </a:rPr>
              <a:t>مریلین مونرو (</a:t>
            </a:r>
            <a:r>
              <a:rPr lang="fa-IR" dirty="0">
                <a:solidFill>
                  <a:schemeClr val="accent6">
                    <a:lumMod val="50000"/>
                  </a:schemeClr>
                </a:solidFill>
                <a:cs typeface="B Zar" pitchFamily="2" charset="-78"/>
              </a:rPr>
              <a:t>۱۹۶۲) </a:t>
            </a:r>
            <a:r>
              <a:rPr lang="ar-SA" dirty="0">
                <a:solidFill>
                  <a:schemeClr val="accent6">
                    <a:lumMod val="50000"/>
                  </a:schemeClr>
                </a:solidFill>
                <a:cs typeface="B Zar" pitchFamily="2" charset="-78"/>
              </a:rPr>
              <a:t>، هنرپیشه آمریکایی</a:t>
            </a:r>
            <a:endParaRPr lang="fa-IR" dirty="0">
              <a:solidFill>
                <a:schemeClr val="accent6">
                  <a:lumMod val="50000"/>
                </a:schemeClr>
              </a:solidFill>
              <a:cs typeface="B Zar" pitchFamily="2" charset="-78"/>
            </a:endParaRPr>
          </a:p>
          <a:p>
            <a:pPr lvl="0"/>
            <a:r>
              <a:rPr lang="ar-SA" dirty="0">
                <a:solidFill>
                  <a:schemeClr val="accent6">
                    <a:lumMod val="50000"/>
                  </a:schemeClr>
                </a:solidFill>
              </a:rPr>
              <a:t>ن (</a:t>
            </a:r>
            <a:r>
              <a:rPr lang="fa-IR" dirty="0">
                <a:solidFill>
                  <a:schemeClr val="accent6">
                    <a:lumMod val="50000"/>
                  </a:schemeClr>
                </a:solidFill>
              </a:rPr>
              <a:t>۶۸) </a:t>
            </a:r>
            <a:r>
              <a:rPr lang="ar-SA" dirty="0">
                <a:solidFill>
                  <a:schemeClr val="accent6">
                    <a:lumMod val="50000"/>
                  </a:schemeClr>
                </a:solidFill>
              </a:rPr>
              <a:t>، امپراتور روم</a:t>
            </a:r>
            <a:endParaRPr lang="en-US" dirty="0">
              <a:solidFill>
                <a:schemeClr val="accent6">
                  <a:lumMod val="50000"/>
                </a:schemeClr>
              </a:solidFill>
            </a:endParaRPr>
          </a:p>
          <a:p>
            <a:pPr lvl="0"/>
            <a:r>
              <a:rPr lang="ar-SA" dirty="0">
                <a:solidFill>
                  <a:schemeClr val="accent6">
                    <a:lumMod val="50000"/>
                  </a:schemeClr>
                </a:solidFill>
              </a:rPr>
              <a:t>ونسان ونگوگ</a:t>
            </a:r>
            <a:r>
              <a:rPr lang="fa-IR" dirty="0">
                <a:solidFill>
                  <a:schemeClr val="accent6">
                    <a:lumMod val="50000"/>
                  </a:schemeClr>
                </a:solidFill>
              </a:rPr>
              <a:t> (۱۸۹۰) </a:t>
            </a:r>
            <a:r>
              <a:rPr lang="ar-SA" dirty="0">
                <a:solidFill>
                  <a:schemeClr val="accent6">
                    <a:lumMod val="50000"/>
                  </a:schemeClr>
                </a:solidFill>
              </a:rPr>
              <a:t>، نقاش هلندی </a:t>
            </a:r>
            <a:endParaRPr lang="fa-IR" dirty="0">
              <a:solidFill>
                <a:schemeClr val="accent6">
                  <a:lumMod val="50000"/>
                </a:schemeClr>
              </a:solidFill>
            </a:endParaRPr>
          </a:p>
          <a:p>
            <a:r>
              <a:rPr lang="ar-SA" dirty="0">
                <a:solidFill>
                  <a:schemeClr val="accent6">
                    <a:lumMod val="50000"/>
                  </a:schemeClr>
                </a:solidFill>
              </a:rPr>
              <a:t>ارنست همینگوی (</a:t>
            </a:r>
            <a:r>
              <a:rPr lang="fa-IR" dirty="0">
                <a:solidFill>
                  <a:schemeClr val="accent6">
                    <a:lumMod val="50000"/>
                  </a:schemeClr>
                </a:solidFill>
              </a:rPr>
              <a:t>۱۹۶۱) </a:t>
            </a:r>
            <a:r>
              <a:rPr lang="ar-SA" dirty="0">
                <a:solidFill>
                  <a:schemeClr val="accent6">
                    <a:lumMod val="50000"/>
                  </a:schemeClr>
                </a:solidFill>
              </a:rPr>
              <a:t>، نویسنده آمریکایی </a:t>
            </a:r>
            <a:endParaRPr lang="en-US" dirty="0">
              <a:solidFill>
                <a:schemeClr val="accent6">
                  <a:lumMod val="50000"/>
                </a:schemeClr>
              </a:solidFill>
            </a:endParaRPr>
          </a:p>
          <a:p>
            <a:pPr lvl="0"/>
            <a:r>
              <a:rPr lang="ar-SA" dirty="0">
                <a:solidFill>
                  <a:schemeClr val="accent6">
                    <a:lumMod val="50000"/>
                  </a:schemeClr>
                </a:solidFill>
              </a:rPr>
              <a:t>هانیبال</a:t>
            </a:r>
            <a:r>
              <a:rPr lang="fa-IR" dirty="0">
                <a:solidFill>
                  <a:schemeClr val="accent6">
                    <a:lumMod val="50000"/>
                  </a:schemeClr>
                </a:solidFill>
              </a:rPr>
              <a:t> (۱۸۲) </a:t>
            </a:r>
            <a:r>
              <a:rPr lang="ar-SA" dirty="0">
                <a:solidFill>
                  <a:schemeClr val="accent6">
                    <a:lumMod val="50000"/>
                  </a:schemeClr>
                </a:solidFill>
              </a:rPr>
              <a:t>، سردار کارتاژی </a:t>
            </a:r>
            <a:endParaRPr lang="en-US" dirty="0">
              <a:solidFill>
                <a:schemeClr val="accent6">
                  <a:lumMod val="50000"/>
                </a:schemeClr>
              </a:solidFill>
            </a:endParaRPr>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Rot="1" noChangeArrowheads="1"/>
          </p:cNvSpPr>
          <p:nvPr>
            <p:ph type="title"/>
          </p:nvPr>
        </p:nvSpPr>
        <p:spPr/>
        <p:txBody>
          <a:bodyPr/>
          <a:lstStyle/>
          <a:p>
            <a:pPr algn="ctr" rtl="1"/>
            <a:r>
              <a:rPr lang="fa-IR"/>
              <a:t>اهداف مداخله در بحران</a:t>
            </a:r>
            <a:r>
              <a:rPr lang="en-US"/>
              <a:t> </a:t>
            </a:r>
          </a:p>
        </p:txBody>
      </p:sp>
      <p:sp>
        <p:nvSpPr>
          <p:cNvPr id="13315" name="Rectangle 3"/>
          <p:cNvSpPr>
            <a:spLocks noGrp="1" noRot="1" noChangeArrowheads="1"/>
          </p:cNvSpPr>
          <p:nvPr>
            <p:ph type="body" idx="1"/>
          </p:nvPr>
        </p:nvSpPr>
        <p:spPr>
          <a:xfrm>
            <a:off x="838200" y="1676400"/>
            <a:ext cx="8007350" cy="4419600"/>
          </a:xfrm>
        </p:spPr>
        <p:txBody>
          <a:bodyPr/>
          <a:lstStyle/>
          <a:p>
            <a:pPr algn="r" rtl="1">
              <a:lnSpc>
                <a:spcPct val="90000"/>
              </a:lnSpc>
            </a:pPr>
            <a:r>
              <a:rPr lang="fa-IR" b="1" dirty="0">
                <a:solidFill>
                  <a:schemeClr val="accent6">
                    <a:lumMod val="50000"/>
                  </a:schemeClr>
                </a:solidFill>
                <a:cs typeface="B Nazanin" pitchFamily="2" charset="-78"/>
              </a:rPr>
              <a:t>کاهش شدت واکنش های هیجانی، ذهنی، جسمی و رفتاری فرد </a:t>
            </a:r>
          </a:p>
          <a:p>
            <a:pPr algn="r" rtl="1">
              <a:lnSpc>
                <a:spcPct val="90000"/>
              </a:lnSpc>
            </a:pPr>
            <a:r>
              <a:rPr lang="fa-IR" b="1" dirty="0">
                <a:solidFill>
                  <a:schemeClr val="accent6">
                    <a:lumMod val="50000"/>
                  </a:schemeClr>
                </a:solidFill>
                <a:cs typeface="B Nazanin" pitchFamily="2" charset="-78"/>
              </a:rPr>
              <a:t>به فرد کمک شود تا به سطح عملکرد قبل از بحران برگردد. </a:t>
            </a:r>
          </a:p>
          <a:p>
            <a:pPr algn="r" rtl="1">
              <a:lnSpc>
                <a:spcPct val="90000"/>
              </a:lnSpc>
            </a:pPr>
            <a:r>
              <a:rPr lang="fa-IR" b="1" dirty="0">
                <a:solidFill>
                  <a:schemeClr val="accent6">
                    <a:lumMod val="50000"/>
                  </a:schemeClr>
                </a:solidFill>
                <a:cs typeface="B Nazanin" pitchFamily="2" charset="-78"/>
              </a:rPr>
              <a:t>مداخله در بحران، با روش حمایتی اجراء می شود</a:t>
            </a:r>
          </a:p>
          <a:p>
            <a:pPr algn="r" rtl="1">
              <a:lnSpc>
                <a:spcPct val="90000"/>
              </a:lnSpc>
            </a:pPr>
            <a:r>
              <a:rPr lang="fa-IR" b="1" dirty="0">
                <a:solidFill>
                  <a:schemeClr val="accent6">
                    <a:lumMod val="50000"/>
                  </a:schemeClr>
                </a:solidFill>
                <a:cs typeface="B Nazanin" pitchFamily="2" charset="-78"/>
              </a:rPr>
              <a:t>از یک جلسه تا چند هفته و میانگین آن 4 هفته است.</a:t>
            </a:r>
          </a:p>
          <a:p>
            <a:pPr algn="r" rtl="1">
              <a:lnSpc>
                <a:spcPct val="90000"/>
              </a:lnSpc>
            </a:pPr>
            <a:r>
              <a:rPr lang="fa-IR" b="1" dirty="0">
                <a:solidFill>
                  <a:schemeClr val="accent6">
                    <a:lumMod val="50000"/>
                  </a:schemeClr>
                </a:solidFill>
                <a:cs typeface="B Nazanin" pitchFamily="2" charset="-78"/>
              </a:rPr>
              <a:t> هر جلسه ممکن است از 20 دقیقه تا دو یا چند ساعت</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rtl="1"/>
            <a:r>
              <a:rPr lang="fa-IR" dirty="0"/>
              <a:t>مداخلات در بحران</a:t>
            </a:r>
          </a:p>
        </p:txBody>
      </p:sp>
      <p:sp>
        <p:nvSpPr>
          <p:cNvPr id="3" name="Content Placeholder 2"/>
          <p:cNvSpPr>
            <a:spLocks noGrp="1"/>
          </p:cNvSpPr>
          <p:nvPr>
            <p:ph idx="1"/>
          </p:nvPr>
        </p:nvSpPr>
        <p:spPr/>
        <p:txBody>
          <a:bodyPr/>
          <a:lstStyle/>
          <a:p>
            <a:pPr algn="r" rtl="1"/>
            <a:r>
              <a:rPr lang="fa-IR" b="1" dirty="0">
                <a:solidFill>
                  <a:schemeClr val="accent6">
                    <a:lumMod val="50000"/>
                  </a:schemeClr>
                </a:solidFill>
                <a:cs typeface="B Nazanin" pitchFamily="2" charset="-78"/>
              </a:rPr>
              <a:t>آموزش: </a:t>
            </a:r>
            <a:r>
              <a:rPr lang="fa-IR" dirty="0">
                <a:solidFill>
                  <a:schemeClr val="accent6">
                    <a:lumMod val="50000"/>
                  </a:schemeClr>
                </a:solidFill>
                <a:cs typeface="B Nazanin" pitchFamily="2" charset="-78"/>
              </a:rPr>
              <a:t>آگاهی از احساسات خشم و احساس گناه</a:t>
            </a:r>
          </a:p>
          <a:p>
            <a:pPr algn="r" rtl="1"/>
            <a:r>
              <a:rPr lang="fa-IR" b="1" dirty="0">
                <a:solidFill>
                  <a:schemeClr val="accent6">
                    <a:lumMod val="50000"/>
                  </a:schemeClr>
                </a:solidFill>
                <a:cs typeface="B Nazanin" pitchFamily="2" charset="-78"/>
              </a:rPr>
              <a:t>کنارآیی  </a:t>
            </a:r>
            <a:r>
              <a:rPr lang="en-US" b="1" dirty="0">
                <a:solidFill>
                  <a:schemeClr val="accent6">
                    <a:lumMod val="50000"/>
                  </a:schemeClr>
                </a:solidFill>
                <a:cs typeface="B Nazanin" pitchFamily="2" charset="-78"/>
              </a:rPr>
              <a:t>:Coping</a:t>
            </a:r>
            <a:r>
              <a:rPr lang="fa-IR" b="1" dirty="0">
                <a:solidFill>
                  <a:schemeClr val="accent6">
                    <a:lumMod val="50000"/>
                  </a:schemeClr>
                </a:solidFill>
                <a:cs typeface="B Nazanin" pitchFamily="2" charset="-78"/>
              </a:rPr>
              <a:t> </a:t>
            </a:r>
            <a:r>
              <a:rPr lang="fa-IR" dirty="0">
                <a:solidFill>
                  <a:schemeClr val="accent6">
                    <a:lumMod val="50000"/>
                  </a:schemeClr>
                </a:solidFill>
                <a:cs typeface="B Nazanin" pitchFamily="2" charset="-78"/>
              </a:rPr>
              <a:t>مانند تکنیک های تن آرامی و ورزش، به روی کاغذ آوردن افکار و احساسات، داشتن حمایت های اجتماعی </a:t>
            </a:r>
          </a:p>
          <a:p>
            <a:pPr algn="r" rtl="1"/>
            <a:r>
              <a:rPr lang="fa-IR" b="1" dirty="0">
                <a:solidFill>
                  <a:schemeClr val="accent6">
                    <a:lumMod val="50000"/>
                  </a:schemeClr>
                </a:solidFill>
                <a:cs typeface="B Nazanin" pitchFamily="2" charset="-78"/>
              </a:rPr>
              <a:t>حلّ مسأله: </a:t>
            </a:r>
            <a:r>
              <a:rPr lang="fa-IR" dirty="0">
                <a:solidFill>
                  <a:schemeClr val="accent6">
                    <a:lumMod val="50000"/>
                  </a:schemeClr>
                </a:solidFill>
                <a:cs typeface="B Nazanin" pitchFamily="2" charset="-78"/>
              </a:rPr>
              <a:t>شناخت کامل مشکل، بررسی راهکارها، شناخت درمانی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8" name="Rectangle 4"/>
          <p:cNvSpPr>
            <a:spLocks noGrp="1" noChangeArrowheads="1"/>
          </p:cNvSpPr>
          <p:nvPr>
            <p:ph type="title"/>
          </p:nvPr>
        </p:nvSpPr>
        <p:spPr>
          <a:xfrm>
            <a:off x="457200" y="228600"/>
            <a:ext cx="8229600" cy="896938"/>
          </a:xfrm>
        </p:spPr>
        <p:txBody>
          <a:bodyPr/>
          <a:lstStyle/>
          <a:p>
            <a:r>
              <a:rPr lang="ar-SA" sz="3600" b="1"/>
              <a:t>بايدها ونبايد ها </a:t>
            </a:r>
            <a:br>
              <a:rPr lang="ar-SA" sz="3600" b="1"/>
            </a:br>
            <a:r>
              <a:rPr lang="ar-SA" sz="3600" b="1"/>
              <a:t>در برخورد با كساني كه تمايلات خودكشي دارند</a:t>
            </a:r>
            <a:endParaRPr lang="en-US" sz="3600" b="1"/>
          </a:p>
        </p:txBody>
      </p:sp>
      <p:sp>
        <p:nvSpPr>
          <p:cNvPr id="47109" name="Rectangle 5"/>
          <p:cNvSpPr>
            <a:spLocks noGrp="1" noChangeArrowheads="1"/>
          </p:cNvSpPr>
          <p:nvPr>
            <p:ph type="body" sz="half" idx="1"/>
          </p:nvPr>
        </p:nvSpPr>
        <p:spPr>
          <a:xfrm>
            <a:off x="457200" y="1341438"/>
            <a:ext cx="4038600" cy="4754562"/>
          </a:xfrm>
        </p:spPr>
        <p:txBody>
          <a:bodyPr/>
          <a:lstStyle/>
          <a:p>
            <a:pPr marL="533400" indent="-533400" algn="ctr" rtl="1">
              <a:lnSpc>
                <a:spcPct val="90000"/>
              </a:lnSpc>
              <a:buFontTx/>
              <a:buNone/>
            </a:pPr>
            <a:r>
              <a:rPr lang="ar-SA" sz="2400" dirty="0">
                <a:solidFill>
                  <a:schemeClr val="accent6">
                    <a:lumMod val="50000"/>
                  </a:schemeClr>
                </a:solidFill>
              </a:rPr>
              <a:t>نبايد ها</a:t>
            </a:r>
            <a:endParaRPr lang="en-US" sz="2400" dirty="0">
              <a:solidFill>
                <a:schemeClr val="accent6">
                  <a:lumMod val="50000"/>
                </a:schemeClr>
              </a:solidFill>
            </a:endParaRPr>
          </a:p>
          <a:p>
            <a:pPr marL="533400" indent="-533400" algn="r" rtl="1">
              <a:lnSpc>
                <a:spcPct val="90000"/>
              </a:lnSpc>
              <a:buNone/>
            </a:pPr>
            <a:r>
              <a:rPr lang="fa-IR" sz="2400" dirty="0">
                <a:solidFill>
                  <a:schemeClr val="accent6">
                    <a:lumMod val="50000"/>
                  </a:schemeClr>
                </a:solidFill>
              </a:rPr>
              <a:t>1- </a:t>
            </a:r>
            <a:r>
              <a:rPr lang="ar-SA" sz="2400" dirty="0">
                <a:solidFill>
                  <a:schemeClr val="accent6">
                    <a:lumMod val="50000"/>
                  </a:schemeClr>
                </a:solidFill>
              </a:rPr>
              <a:t>اگر احساس مي كنيد كه خطر، جان آنها را تهديد مي كند آنها را تنها نگذاريد.</a:t>
            </a:r>
            <a:endParaRPr lang="en-US" sz="2400" dirty="0">
              <a:solidFill>
                <a:schemeClr val="accent6">
                  <a:lumMod val="50000"/>
                </a:schemeClr>
              </a:solidFill>
            </a:endParaRPr>
          </a:p>
          <a:p>
            <a:pPr marL="533400" indent="-533400" algn="r" rtl="1">
              <a:lnSpc>
                <a:spcPct val="90000"/>
              </a:lnSpc>
              <a:buNone/>
            </a:pPr>
            <a:r>
              <a:rPr lang="fa-IR" sz="2400" dirty="0">
                <a:solidFill>
                  <a:schemeClr val="accent6">
                    <a:lumMod val="50000"/>
                  </a:schemeClr>
                </a:solidFill>
              </a:rPr>
              <a:t>2- </a:t>
            </a:r>
            <a:r>
              <a:rPr lang="ar-SA" sz="2400" dirty="0">
                <a:solidFill>
                  <a:schemeClr val="accent6">
                    <a:lumMod val="50000"/>
                  </a:schemeClr>
                </a:solidFill>
              </a:rPr>
              <a:t>تهديد آنها را دستكم نگيريد ، حتي اگر آنها در مورد آن شوخي كنند</a:t>
            </a:r>
            <a:endParaRPr lang="en-US" sz="2400" dirty="0">
              <a:solidFill>
                <a:schemeClr val="accent6">
                  <a:lumMod val="50000"/>
                </a:schemeClr>
              </a:solidFill>
            </a:endParaRPr>
          </a:p>
          <a:p>
            <a:pPr marL="533400" indent="-533400" algn="r" rtl="1">
              <a:lnSpc>
                <a:spcPct val="90000"/>
              </a:lnSpc>
              <a:buNone/>
            </a:pPr>
            <a:r>
              <a:rPr lang="fa-IR" sz="2400" dirty="0">
                <a:solidFill>
                  <a:schemeClr val="accent6">
                    <a:lumMod val="50000"/>
                  </a:schemeClr>
                </a:solidFill>
              </a:rPr>
              <a:t>3- </a:t>
            </a:r>
            <a:r>
              <a:rPr lang="ar-SA" sz="2400" dirty="0">
                <a:solidFill>
                  <a:schemeClr val="accent6">
                    <a:lumMod val="50000"/>
                  </a:schemeClr>
                </a:solidFill>
              </a:rPr>
              <a:t>شوكه شده يا محكومانه عمل نكنيد . شايد او راه ديگري براي كمك خواهي نمي داند .</a:t>
            </a:r>
            <a:endParaRPr lang="fa-IR" sz="2400" dirty="0">
              <a:solidFill>
                <a:schemeClr val="accent6">
                  <a:lumMod val="50000"/>
                </a:schemeClr>
              </a:solidFill>
            </a:endParaRPr>
          </a:p>
          <a:p>
            <a:pPr marL="533400" indent="-533400" algn="r" rtl="1">
              <a:lnSpc>
                <a:spcPct val="90000"/>
              </a:lnSpc>
              <a:buNone/>
            </a:pPr>
            <a:r>
              <a:rPr lang="fa-IR" sz="2400" dirty="0">
                <a:solidFill>
                  <a:schemeClr val="accent6">
                    <a:lumMod val="50000"/>
                  </a:schemeClr>
                </a:solidFill>
              </a:rPr>
              <a:t>4- </a:t>
            </a:r>
            <a:r>
              <a:rPr lang="ar-SA" sz="2400" dirty="0">
                <a:solidFill>
                  <a:schemeClr val="accent6">
                    <a:lumMod val="50000"/>
                  </a:schemeClr>
                </a:solidFill>
              </a:rPr>
              <a:t>قسم نخوريد كه راز دار باشيد . همچنين نگران نباشيد كه بي وفا قلمداد شويد .</a:t>
            </a:r>
            <a:endParaRPr lang="en-US" sz="2400" dirty="0">
              <a:solidFill>
                <a:schemeClr val="accent6">
                  <a:lumMod val="50000"/>
                </a:schemeClr>
              </a:solidFill>
            </a:endParaRPr>
          </a:p>
        </p:txBody>
      </p:sp>
      <p:sp>
        <p:nvSpPr>
          <p:cNvPr id="47110" name="Rectangle 6"/>
          <p:cNvSpPr>
            <a:spLocks noGrp="1" noChangeArrowheads="1"/>
          </p:cNvSpPr>
          <p:nvPr>
            <p:ph type="body" sz="half" idx="2"/>
          </p:nvPr>
        </p:nvSpPr>
        <p:spPr>
          <a:xfrm>
            <a:off x="4648200" y="1341438"/>
            <a:ext cx="4038600" cy="4754562"/>
          </a:xfrm>
        </p:spPr>
        <p:txBody>
          <a:bodyPr/>
          <a:lstStyle/>
          <a:p>
            <a:pPr marL="533400" indent="-533400" algn="ctr" rtl="1">
              <a:lnSpc>
                <a:spcPct val="90000"/>
              </a:lnSpc>
              <a:buFontTx/>
              <a:buNone/>
            </a:pPr>
            <a:r>
              <a:rPr lang="ar-SA" sz="2400" dirty="0">
                <a:solidFill>
                  <a:schemeClr val="accent6">
                    <a:lumMod val="50000"/>
                  </a:schemeClr>
                </a:solidFill>
              </a:rPr>
              <a:t>بايدها</a:t>
            </a:r>
          </a:p>
          <a:p>
            <a:pPr marL="533400" indent="-533400" algn="r" rtl="1">
              <a:lnSpc>
                <a:spcPct val="90000"/>
              </a:lnSpc>
              <a:buNone/>
            </a:pPr>
            <a:r>
              <a:rPr lang="fa-IR" sz="2400" dirty="0">
                <a:solidFill>
                  <a:schemeClr val="accent6">
                    <a:lumMod val="50000"/>
                  </a:schemeClr>
                </a:solidFill>
              </a:rPr>
              <a:t>1- </a:t>
            </a:r>
            <a:r>
              <a:rPr lang="ar-SA" sz="2400" dirty="0">
                <a:solidFill>
                  <a:schemeClr val="accent6">
                    <a:lumMod val="50000"/>
                  </a:schemeClr>
                </a:solidFill>
              </a:rPr>
              <a:t>تهديد آنها را جدي بگيريد . با آنها سرراست ، باز و صادق باشيد .</a:t>
            </a:r>
            <a:endParaRPr lang="en-US" sz="2400" dirty="0">
              <a:solidFill>
                <a:schemeClr val="accent6">
                  <a:lumMod val="50000"/>
                </a:schemeClr>
              </a:solidFill>
            </a:endParaRPr>
          </a:p>
          <a:p>
            <a:pPr marL="533400" indent="-533400" algn="r" rtl="1">
              <a:lnSpc>
                <a:spcPct val="90000"/>
              </a:lnSpc>
              <a:buNone/>
            </a:pPr>
            <a:r>
              <a:rPr lang="fa-IR" sz="2400" dirty="0">
                <a:solidFill>
                  <a:schemeClr val="accent6">
                    <a:lumMod val="50000"/>
                  </a:schemeClr>
                </a:solidFill>
              </a:rPr>
              <a:t>2-</a:t>
            </a:r>
            <a:r>
              <a:rPr lang="ar-SA" sz="2400" dirty="0">
                <a:solidFill>
                  <a:schemeClr val="accent6">
                    <a:lumMod val="50000"/>
                  </a:schemeClr>
                </a:solidFill>
              </a:rPr>
              <a:t> </a:t>
            </a:r>
            <a:r>
              <a:rPr lang="ar-SA" sz="2000" dirty="0">
                <a:solidFill>
                  <a:schemeClr val="accent6">
                    <a:lumMod val="50000"/>
                  </a:schemeClr>
                </a:solidFill>
              </a:rPr>
              <a:t>به آنها گوش بسپاريد و اجازه بدهيد كه احساساتشان را بيان كنند . از راهي كه عاري از قضاوت كردن است نگرانيتان را  بيان </a:t>
            </a:r>
            <a:r>
              <a:rPr lang="ar-SA" sz="1800" dirty="0">
                <a:solidFill>
                  <a:schemeClr val="accent6">
                    <a:lumMod val="50000"/>
                  </a:schemeClr>
                </a:solidFill>
              </a:rPr>
              <a:t>كنيد</a:t>
            </a:r>
            <a:r>
              <a:rPr lang="ar-SA" sz="2400" dirty="0">
                <a:solidFill>
                  <a:schemeClr val="accent6">
                    <a:lumMod val="50000"/>
                  </a:schemeClr>
                </a:solidFill>
              </a:rPr>
              <a:t> .</a:t>
            </a:r>
            <a:endParaRPr lang="en-US" sz="2400" dirty="0">
              <a:solidFill>
                <a:schemeClr val="accent6">
                  <a:lumMod val="50000"/>
                </a:schemeClr>
              </a:solidFill>
            </a:endParaRPr>
          </a:p>
          <a:p>
            <a:pPr marL="533400" indent="-533400" algn="r" rtl="1">
              <a:lnSpc>
                <a:spcPct val="90000"/>
              </a:lnSpc>
              <a:buNone/>
            </a:pPr>
            <a:r>
              <a:rPr lang="fa-IR" sz="2000" dirty="0">
                <a:solidFill>
                  <a:schemeClr val="accent6">
                    <a:lumMod val="50000"/>
                  </a:schemeClr>
                </a:solidFill>
              </a:rPr>
              <a:t>3- </a:t>
            </a:r>
            <a:r>
              <a:rPr lang="ar-SA" sz="2000" dirty="0">
                <a:solidFill>
                  <a:schemeClr val="accent6">
                    <a:lumMod val="50000"/>
                  </a:schemeClr>
                </a:solidFill>
              </a:rPr>
              <a:t>سخناني اينگونه بگوييد : “ من براي تو اينجا هستم ” ،“ بيا صحبت كنيم”، “ من نگرانم كه چه به سر تو مي آيد ”.</a:t>
            </a:r>
            <a:endParaRPr lang="fa-IR" sz="2000" dirty="0">
              <a:solidFill>
                <a:schemeClr val="accent6">
                  <a:lumMod val="50000"/>
                </a:schemeClr>
              </a:solidFill>
            </a:endParaRPr>
          </a:p>
          <a:p>
            <a:pPr marL="533400" indent="-533400" algn="r" rtl="1">
              <a:lnSpc>
                <a:spcPct val="90000"/>
              </a:lnSpc>
              <a:buNone/>
            </a:pPr>
            <a:r>
              <a:rPr lang="fa-IR" sz="2000" dirty="0">
                <a:solidFill>
                  <a:schemeClr val="accent6">
                    <a:lumMod val="50000"/>
                  </a:schemeClr>
                </a:solidFill>
              </a:rPr>
              <a:t>4- </a:t>
            </a:r>
            <a:r>
              <a:rPr lang="ar-SA" sz="2400" dirty="0">
                <a:solidFill>
                  <a:schemeClr val="accent6">
                    <a:lumMod val="50000"/>
                  </a:schemeClr>
                </a:solidFill>
              </a:rPr>
              <a:t>بپرسيد :“ آيا فكر خودكشي در سر داريد ؟”   داشتن يك نقشه ، حاكي از خطرناك بودن زياد است </a:t>
            </a:r>
            <a:endParaRPr lang="fa-IR" sz="2400" dirty="0">
              <a:solidFill>
                <a:schemeClr val="accent6">
                  <a:lumMod val="50000"/>
                </a:schemeClr>
              </a:solidFill>
            </a:endParaRPr>
          </a:p>
          <a:p>
            <a:pPr marL="533400" indent="-533400" algn="r" rtl="1">
              <a:lnSpc>
                <a:spcPct val="90000"/>
              </a:lnSpc>
            </a:pPr>
            <a:endParaRPr lang="en-US" sz="2000" dirty="0">
              <a:solidFill>
                <a:schemeClr val="accent6">
                  <a:lumMod val="50000"/>
                </a:schemeClr>
              </a:solidFill>
            </a:endParaRP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7" name="Rectangle 5"/>
          <p:cNvSpPr>
            <a:spLocks noGrp="1" noChangeArrowheads="1"/>
          </p:cNvSpPr>
          <p:nvPr>
            <p:ph type="body" sz="half" idx="1"/>
          </p:nvPr>
        </p:nvSpPr>
        <p:spPr>
          <a:xfrm>
            <a:off x="457200" y="692150"/>
            <a:ext cx="4038600" cy="5403850"/>
          </a:xfrm>
        </p:spPr>
        <p:txBody>
          <a:bodyPr/>
          <a:lstStyle/>
          <a:p>
            <a:pPr marL="533400" indent="-533400" algn="r" rtl="1">
              <a:lnSpc>
                <a:spcPct val="90000"/>
              </a:lnSpc>
            </a:pPr>
            <a:r>
              <a:rPr lang="fa-IR" dirty="0">
                <a:solidFill>
                  <a:schemeClr val="accent6">
                    <a:lumMod val="50000"/>
                  </a:schemeClr>
                </a:solidFill>
              </a:rPr>
              <a:t>5- </a:t>
            </a:r>
            <a:r>
              <a:rPr lang="ar-SA" dirty="0">
                <a:solidFill>
                  <a:schemeClr val="accent6">
                    <a:lumMod val="50000"/>
                  </a:schemeClr>
                </a:solidFill>
              </a:rPr>
              <a:t>راه حل هاي ساده ارائه نكنيد .</a:t>
            </a:r>
            <a:endParaRPr lang="fa-IR" dirty="0">
              <a:solidFill>
                <a:schemeClr val="accent6">
                  <a:lumMod val="50000"/>
                </a:schemeClr>
              </a:solidFill>
            </a:endParaRPr>
          </a:p>
          <a:p>
            <a:pPr marL="533400" indent="-533400" algn="r" rtl="1">
              <a:lnSpc>
                <a:spcPct val="90000"/>
              </a:lnSpc>
            </a:pPr>
            <a:endParaRPr lang="fa-IR" dirty="0">
              <a:solidFill>
                <a:schemeClr val="accent6">
                  <a:lumMod val="50000"/>
                </a:schemeClr>
              </a:solidFill>
            </a:endParaRPr>
          </a:p>
          <a:p>
            <a:pPr marL="533400" indent="-533400" algn="r" rtl="1">
              <a:lnSpc>
                <a:spcPct val="90000"/>
              </a:lnSpc>
            </a:pPr>
            <a:r>
              <a:rPr lang="fa-IR" dirty="0">
                <a:solidFill>
                  <a:schemeClr val="accent6">
                    <a:lumMod val="50000"/>
                  </a:schemeClr>
                </a:solidFill>
              </a:rPr>
              <a:t>6- </a:t>
            </a:r>
            <a:r>
              <a:rPr lang="ar-SA" dirty="0">
                <a:solidFill>
                  <a:schemeClr val="accent6">
                    <a:lumMod val="50000"/>
                  </a:schemeClr>
                </a:solidFill>
              </a:rPr>
              <a:t>مصرف مواد يا الكل را پيشنهاد نكنيد .</a:t>
            </a:r>
            <a:endParaRPr lang="fa-IR" dirty="0">
              <a:solidFill>
                <a:schemeClr val="accent6">
                  <a:lumMod val="50000"/>
                </a:schemeClr>
              </a:solidFill>
            </a:endParaRPr>
          </a:p>
          <a:p>
            <a:pPr marL="533400" indent="-533400" algn="r" rtl="1">
              <a:lnSpc>
                <a:spcPct val="90000"/>
              </a:lnSpc>
            </a:pPr>
            <a:r>
              <a:rPr lang="fa-IR" dirty="0">
                <a:solidFill>
                  <a:schemeClr val="accent6">
                    <a:lumMod val="50000"/>
                  </a:schemeClr>
                </a:solidFill>
              </a:rPr>
              <a:t>7- </a:t>
            </a:r>
            <a:r>
              <a:rPr lang="ar-SA" dirty="0">
                <a:solidFill>
                  <a:schemeClr val="accent6">
                    <a:lumMod val="50000"/>
                  </a:schemeClr>
                </a:solidFill>
              </a:rPr>
              <a:t>به آنها تلقين نكنيد كه آنها چقدر از ديگران بهترند چون اين كار احساس گناه و بي ارزشي را در آنها تقويت مي كند .</a:t>
            </a:r>
          </a:p>
          <a:p>
            <a:pPr marL="533400" indent="-533400" algn="r" rtl="1">
              <a:lnSpc>
                <a:spcPct val="90000"/>
              </a:lnSpc>
            </a:pPr>
            <a:r>
              <a:rPr lang="fa-IR" dirty="0">
                <a:solidFill>
                  <a:schemeClr val="accent6">
                    <a:lumMod val="50000"/>
                  </a:schemeClr>
                </a:solidFill>
              </a:rPr>
              <a:t>8- </a:t>
            </a:r>
            <a:r>
              <a:rPr lang="ar-SA" dirty="0">
                <a:solidFill>
                  <a:schemeClr val="accent6">
                    <a:lumMod val="50000"/>
                  </a:schemeClr>
                </a:solidFill>
              </a:rPr>
              <a:t>در مورد آنها قضاوت نكنيد و با آنها بحث نكنيد .</a:t>
            </a:r>
            <a:endParaRPr lang="en-US" dirty="0">
              <a:solidFill>
                <a:schemeClr val="accent6">
                  <a:lumMod val="50000"/>
                </a:schemeClr>
              </a:solidFill>
            </a:endParaRPr>
          </a:p>
        </p:txBody>
      </p:sp>
      <p:sp>
        <p:nvSpPr>
          <p:cNvPr id="49158" name="Rectangle 6"/>
          <p:cNvSpPr>
            <a:spLocks noGrp="1" noChangeArrowheads="1"/>
          </p:cNvSpPr>
          <p:nvPr>
            <p:ph type="body" sz="half" idx="2"/>
          </p:nvPr>
        </p:nvSpPr>
        <p:spPr>
          <a:xfrm>
            <a:off x="4648200" y="765175"/>
            <a:ext cx="4038600" cy="5330825"/>
          </a:xfrm>
        </p:spPr>
        <p:txBody>
          <a:bodyPr/>
          <a:lstStyle/>
          <a:p>
            <a:pPr marL="533400" indent="-533400" algn="r" rtl="1">
              <a:lnSpc>
                <a:spcPct val="90000"/>
              </a:lnSpc>
            </a:pPr>
            <a:r>
              <a:rPr lang="fa-IR" dirty="0">
                <a:solidFill>
                  <a:schemeClr val="accent6">
                    <a:lumMod val="50000"/>
                  </a:schemeClr>
                </a:solidFill>
              </a:rPr>
              <a:t>5- </a:t>
            </a:r>
            <a:r>
              <a:rPr lang="ar-SA" dirty="0">
                <a:solidFill>
                  <a:schemeClr val="accent6">
                    <a:lumMod val="50000"/>
                  </a:schemeClr>
                </a:solidFill>
              </a:rPr>
              <a:t>كاري بكنيد . فورأ به دنبال كمك از سوي يك متخصّص باشيد .</a:t>
            </a:r>
            <a:endParaRPr lang="fa-IR" dirty="0">
              <a:solidFill>
                <a:schemeClr val="accent6">
                  <a:lumMod val="50000"/>
                </a:schemeClr>
              </a:solidFill>
            </a:endParaRPr>
          </a:p>
          <a:p>
            <a:pPr marL="533400" indent="-533400" algn="r" rtl="1">
              <a:lnSpc>
                <a:spcPct val="90000"/>
              </a:lnSpc>
            </a:pPr>
            <a:r>
              <a:rPr lang="fa-IR" dirty="0">
                <a:solidFill>
                  <a:schemeClr val="accent6">
                    <a:lumMod val="50000"/>
                  </a:schemeClr>
                </a:solidFill>
              </a:rPr>
              <a:t>6- </a:t>
            </a:r>
            <a:r>
              <a:rPr lang="ar-SA" dirty="0">
                <a:solidFill>
                  <a:schemeClr val="accent6">
                    <a:lumMod val="50000"/>
                  </a:schemeClr>
                </a:solidFill>
              </a:rPr>
              <a:t>وسايل كشنده مانند دارو و سمّ را از دسترسي آنها دور كنيد</a:t>
            </a:r>
            <a:endParaRPr lang="fa-IR" dirty="0">
              <a:solidFill>
                <a:schemeClr val="accent6">
                  <a:lumMod val="50000"/>
                </a:schemeClr>
              </a:solidFill>
            </a:endParaRPr>
          </a:p>
          <a:p>
            <a:pPr marL="533400" indent="-533400" algn="r" rtl="1">
              <a:lnSpc>
                <a:spcPct val="90000"/>
              </a:lnSpc>
            </a:pPr>
            <a:r>
              <a:rPr lang="fa-IR" dirty="0">
                <a:solidFill>
                  <a:schemeClr val="accent6">
                    <a:lumMod val="50000"/>
                  </a:schemeClr>
                </a:solidFill>
              </a:rPr>
              <a:t>7- </a:t>
            </a:r>
            <a:r>
              <a:rPr lang="ar-SA" dirty="0">
                <a:solidFill>
                  <a:schemeClr val="accent6">
                    <a:lumMod val="50000"/>
                  </a:schemeClr>
                </a:solidFill>
              </a:rPr>
              <a:t>نگران نباشيد</a:t>
            </a:r>
            <a:r>
              <a:rPr lang="fa-IR" dirty="0">
                <a:solidFill>
                  <a:schemeClr val="accent6">
                    <a:lumMod val="50000"/>
                  </a:schemeClr>
                </a:solidFill>
              </a:rPr>
              <a:t> </a:t>
            </a:r>
            <a:r>
              <a:rPr lang="ar-SA" dirty="0">
                <a:solidFill>
                  <a:schemeClr val="accent6">
                    <a:lumMod val="50000"/>
                  </a:schemeClr>
                </a:solidFill>
              </a:rPr>
              <a:t>كه آنها فكر كنند شما بي وفا هستيد ، با بستگان يا دوستان نزديك آنها تماس بگيريد .</a:t>
            </a:r>
            <a:endParaRPr lang="en-US" dirty="0">
              <a:solidFill>
                <a:schemeClr val="accent6">
                  <a:lumMod val="50000"/>
                </a:schemeClr>
              </a:solidFill>
            </a:endParaRP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solidFill>
                  <a:schemeClr val="accent6">
                    <a:lumMod val="50000"/>
                  </a:schemeClr>
                </a:solidFill>
                <a:cs typeface="B Koodak" pitchFamily="2" charset="-78"/>
              </a:rPr>
              <a:t>چند نکته دیگر</a:t>
            </a:r>
            <a:endParaRPr lang="en-US" dirty="0">
              <a:solidFill>
                <a:schemeClr val="accent6">
                  <a:lumMod val="50000"/>
                </a:schemeClr>
              </a:solidFill>
              <a:cs typeface="B Koodak" pitchFamily="2" charset="-78"/>
            </a:endParaRPr>
          </a:p>
        </p:txBody>
      </p:sp>
      <p:sp>
        <p:nvSpPr>
          <p:cNvPr id="3" name="Content Placeholder 2"/>
          <p:cNvSpPr>
            <a:spLocks noGrp="1"/>
          </p:cNvSpPr>
          <p:nvPr>
            <p:ph idx="1"/>
          </p:nvPr>
        </p:nvSpPr>
        <p:spPr/>
        <p:txBody>
          <a:bodyPr>
            <a:normAutofit/>
          </a:bodyPr>
          <a:lstStyle/>
          <a:p>
            <a:pPr algn="r" rtl="1">
              <a:spcBef>
                <a:spcPts val="1800"/>
              </a:spcBef>
              <a:spcAft>
                <a:spcPts val="600"/>
              </a:spcAft>
            </a:pPr>
            <a:r>
              <a:rPr lang="fa-IR" dirty="0">
                <a:cs typeface="B Koodak" pitchFamily="2" charset="-78"/>
              </a:rPr>
              <a:t>با بیمار درباره اینکه باید خودش را بکشد یا نکشد مجادله نکنید</a:t>
            </a:r>
          </a:p>
          <a:p>
            <a:pPr algn="r" rtl="1">
              <a:spcBef>
                <a:spcPts val="1800"/>
              </a:spcBef>
              <a:spcAft>
                <a:spcPts val="600"/>
              </a:spcAft>
            </a:pPr>
            <a:r>
              <a:rPr lang="fa-IR" dirty="0">
                <a:cs typeface="B Koodak" pitchFamily="2" charset="-78"/>
              </a:rPr>
              <a:t>توان (یا حتی حق؟!) بیمار در انتخاب مرگ را به رسمیت بشناسید</a:t>
            </a:r>
          </a:p>
          <a:p>
            <a:pPr algn="r" rtl="1">
              <a:spcBef>
                <a:spcPts val="1800"/>
              </a:spcBef>
              <a:spcAft>
                <a:spcPts val="600"/>
              </a:spcAft>
            </a:pPr>
            <a:r>
              <a:rPr lang="fa-IR" dirty="0">
                <a:cs typeface="B Koodak" pitchFamily="2" charset="-78"/>
              </a:rPr>
              <a:t>هیچگاه از اصطلاح ژست خودکشی، خودکشی نمایشی یا شبه خودکشی (</a:t>
            </a:r>
            <a:r>
              <a:rPr lang="en-US" dirty="0" err="1">
                <a:cs typeface="B Koodak" pitchFamily="2" charset="-78"/>
              </a:rPr>
              <a:t>parasuicide</a:t>
            </a:r>
            <a:r>
              <a:rPr lang="fa-IR" dirty="0">
                <a:cs typeface="B Koodak" pitchFamily="2" charset="-78"/>
              </a:rPr>
              <a:t>) استفاده نکنید</a:t>
            </a:r>
          </a:p>
          <a:p>
            <a:pPr algn="r" rtl="1">
              <a:spcBef>
                <a:spcPts val="1800"/>
              </a:spcBef>
              <a:spcAft>
                <a:spcPts val="600"/>
              </a:spcAft>
            </a:pPr>
            <a:r>
              <a:rPr lang="fa-IR" dirty="0">
                <a:cs typeface="B Koodak" pitchFamily="2" charset="-78"/>
              </a:rPr>
              <a:t>قصد بیمار برای خودکشی را تحقیر یا دست کم نگیرید اما همزمان به حس دوگانه وی تاکید کنید</a:t>
            </a:r>
          </a:p>
          <a:p>
            <a:pPr algn="r" rtl="1">
              <a:spcBef>
                <a:spcPts val="1800"/>
              </a:spcBef>
              <a:spcAft>
                <a:spcPts val="600"/>
              </a:spcAft>
            </a:pPr>
            <a:endParaRPr lang="en-US" dirty="0">
              <a:cs typeface="B Koodak" pitchFamily="2" charset="-78"/>
            </a:endParaRPr>
          </a:p>
        </p:txBody>
      </p:sp>
      <p:sp>
        <p:nvSpPr>
          <p:cNvPr id="4" name="Footer Placeholder 3"/>
          <p:cNvSpPr>
            <a:spLocks noGrp="1"/>
          </p:cNvSpPr>
          <p:nvPr>
            <p:ph type="ftr" sz="quarter" idx="4294967295"/>
          </p:nvPr>
        </p:nvSpPr>
        <p:spPr>
          <a:xfrm>
            <a:off x="914400" y="6416675"/>
            <a:ext cx="5562600" cy="365125"/>
          </a:xfrm>
          <a:prstGeom prst="rect">
            <a:avLst/>
          </a:prstGeom>
        </p:spPr>
        <p:txBody>
          <a:bodyPr/>
          <a:lstStyle/>
          <a:p>
            <a:r>
              <a:rPr lang="en-US"/>
              <a:t>Suicide</a:t>
            </a:r>
          </a:p>
        </p:txBody>
      </p:sp>
      <p:sp>
        <p:nvSpPr>
          <p:cNvPr id="5" name="Slide Number Placeholder 4"/>
          <p:cNvSpPr>
            <a:spLocks noGrp="1"/>
          </p:cNvSpPr>
          <p:nvPr>
            <p:ph type="sldNum" sz="quarter" idx="4294967295"/>
          </p:nvPr>
        </p:nvSpPr>
        <p:spPr>
          <a:xfrm>
            <a:off x="8610600" y="6416675"/>
            <a:ext cx="457200" cy="365125"/>
          </a:xfrm>
          <a:prstGeom prst="rect">
            <a:avLst/>
          </a:prstGeom>
        </p:spPr>
        <p:txBody>
          <a:bodyPr/>
          <a:lstStyle/>
          <a:p>
            <a:fld id="{3B77FF1D-06BF-4B46-8B5D-AFD1B57844EA}" type="slidenum">
              <a:rPr lang="en-US" smtClean="0"/>
              <a:pPr/>
              <a:t>44</a:t>
            </a:fld>
            <a:endParaRPr lang="en-US"/>
          </a:p>
        </p:txBody>
      </p:sp>
    </p:spTree>
    <p:extLst>
      <p:ext uri="{BB962C8B-B14F-4D97-AF65-F5344CB8AC3E}">
        <p14:creationId xmlns:p14="http://schemas.microsoft.com/office/powerpoint/2010/main" val="861124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fa-IR" dirty="0"/>
              <a:t>هنرپیشه امریکایی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a-IR" dirty="0"/>
              <a:t>مفاهیم</a:t>
            </a:r>
            <a:endParaRPr lang="en-US" dirty="0"/>
          </a:p>
        </p:txBody>
      </p:sp>
      <p:sp>
        <p:nvSpPr>
          <p:cNvPr id="3" name="Content Placeholder 2"/>
          <p:cNvSpPr>
            <a:spLocks noGrp="1"/>
          </p:cNvSpPr>
          <p:nvPr>
            <p:ph idx="1"/>
          </p:nvPr>
        </p:nvSpPr>
        <p:spPr>
          <a:xfrm>
            <a:off x="822960" y="1000108"/>
            <a:ext cx="7520940" cy="4286280"/>
          </a:xfrm>
        </p:spPr>
        <p:txBody>
          <a:bodyPr/>
          <a:lstStyle/>
          <a:p>
            <a:r>
              <a:rPr lang="fa-IR" dirty="0">
                <a:solidFill>
                  <a:schemeClr val="accent6">
                    <a:lumMod val="50000"/>
                  </a:schemeClr>
                </a:solidFill>
                <a:cs typeface="B Mitra" pitchFamily="2" charset="-78"/>
              </a:rPr>
              <a:t>خودکشی </a:t>
            </a:r>
            <a:r>
              <a:rPr lang="en-US" i="1" dirty="0">
                <a:solidFill>
                  <a:schemeClr val="accent6">
                    <a:lumMod val="50000"/>
                  </a:schemeClr>
                </a:solidFill>
              </a:rPr>
              <a:t>Suicide                   </a:t>
            </a:r>
            <a:endParaRPr lang="fa-IR" dirty="0">
              <a:solidFill>
                <a:schemeClr val="accent6">
                  <a:lumMod val="50000"/>
                </a:schemeClr>
              </a:solidFill>
              <a:cs typeface="B Mitra" pitchFamily="2" charset="-78"/>
            </a:endParaRPr>
          </a:p>
          <a:p>
            <a:r>
              <a:rPr lang="fa-IR" dirty="0">
                <a:solidFill>
                  <a:schemeClr val="accent6">
                    <a:lumMod val="50000"/>
                  </a:schemeClr>
                </a:solidFill>
                <a:cs typeface="B Mitra" pitchFamily="2" charset="-78"/>
              </a:rPr>
              <a:t>افکار خودکشی        </a:t>
            </a:r>
            <a:r>
              <a:rPr lang="en-US" i="1" dirty="0">
                <a:solidFill>
                  <a:schemeClr val="accent6">
                    <a:lumMod val="50000"/>
                  </a:schemeClr>
                </a:solidFill>
              </a:rPr>
              <a:t>thought</a:t>
            </a:r>
            <a:r>
              <a:rPr lang="fa-IR" i="1" dirty="0">
                <a:solidFill>
                  <a:schemeClr val="accent6">
                    <a:lumMod val="50000"/>
                  </a:schemeClr>
                </a:solidFill>
              </a:rPr>
              <a:t> </a:t>
            </a:r>
            <a:r>
              <a:rPr lang="en-US" i="1" dirty="0">
                <a:solidFill>
                  <a:schemeClr val="accent6">
                    <a:lumMod val="50000"/>
                  </a:schemeClr>
                </a:solidFill>
              </a:rPr>
              <a:t>Suicide </a:t>
            </a:r>
            <a:endParaRPr lang="fa-IR" dirty="0">
              <a:solidFill>
                <a:schemeClr val="accent6">
                  <a:lumMod val="50000"/>
                </a:schemeClr>
              </a:solidFill>
              <a:cs typeface="B Mitra" pitchFamily="2" charset="-78"/>
            </a:endParaRPr>
          </a:p>
          <a:p>
            <a:pPr>
              <a:buFont typeface="Arial" pitchFamily="34" charset="0"/>
              <a:buChar char="•"/>
            </a:pPr>
            <a:r>
              <a:rPr lang="fa-IR" dirty="0">
                <a:solidFill>
                  <a:schemeClr val="accent6">
                    <a:lumMod val="50000"/>
                  </a:schemeClr>
                </a:solidFill>
                <a:cs typeface="B Mitra" pitchFamily="2" charset="-78"/>
              </a:rPr>
              <a:t>ایده خودکشی          </a:t>
            </a:r>
            <a:r>
              <a:rPr lang="en-US" i="1" dirty="0">
                <a:solidFill>
                  <a:schemeClr val="accent6">
                    <a:lumMod val="50000"/>
                  </a:schemeClr>
                </a:solidFill>
              </a:rPr>
              <a:t>ideation</a:t>
            </a:r>
            <a:r>
              <a:rPr lang="fa-IR" dirty="0">
                <a:solidFill>
                  <a:schemeClr val="accent6">
                    <a:lumMod val="50000"/>
                  </a:schemeClr>
                </a:solidFill>
                <a:cs typeface="B Mitra" pitchFamily="2" charset="-78"/>
              </a:rPr>
              <a:t> </a:t>
            </a:r>
            <a:r>
              <a:rPr lang="en-US" i="1" dirty="0">
                <a:solidFill>
                  <a:schemeClr val="accent6">
                    <a:lumMod val="50000"/>
                  </a:schemeClr>
                </a:solidFill>
              </a:rPr>
              <a:t>Suicide </a:t>
            </a:r>
            <a:endParaRPr lang="fa-IR" dirty="0">
              <a:solidFill>
                <a:schemeClr val="accent6">
                  <a:lumMod val="50000"/>
                </a:schemeClr>
              </a:solidFill>
              <a:cs typeface="B Mitra" pitchFamily="2" charset="-78"/>
            </a:endParaRPr>
          </a:p>
          <a:p>
            <a:pPr>
              <a:buFont typeface="Arial" pitchFamily="34" charset="0"/>
              <a:buChar char="•"/>
            </a:pPr>
            <a:r>
              <a:rPr lang="ar-SA" dirty="0">
                <a:solidFill>
                  <a:schemeClr val="accent6">
                    <a:lumMod val="50000"/>
                  </a:schemeClr>
                </a:solidFill>
                <a:cs typeface="B Mitra" pitchFamily="2" charset="-78"/>
              </a:rPr>
              <a:t>تمايلات خودكشي</a:t>
            </a:r>
            <a:r>
              <a:rPr lang="en-US" dirty="0">
                <a:solidFill>
                  <a:schemeClr val="accent6">
                    <a:lumMod val="50000"/>
                  </a:schemeClr>
                </a:solidFill>
                <a:cs typeface="B Mitra" pitchFamily="2" charset="-78"/>
              </a:rPr>
              <a:t>       </a:t>
            </a:r>
            <a:r>
              <a:rPr lang="ar-SA" dirty="0">
                <a:solidFill>
                  <a:schemeClr val="accent6">
                    <a:lumMod val="50000"/>
                  </a:schemeClr>
                </a:solidFill>
                <a:cs typeface="B Mitra" pitchFamily="2" charset="-78"/>
              </a:rPr>
              <a:t> </a:t>
            </a:r>
            <a:r>
              <a:rPr lang="en-US" i="1" dirty="0" err="1">
                <a:solidFill>
                  <a:schemeClr val="accent6">
                    <a:lumMod val="50000"/>
                  </a:schemeClr>
                </a:solidFill>
              </a:rPr>
              <a:t>Suicidality</a:t>
            </a:r>
            <a:r>
              <a:rPr lang="en-US" dirty="0">
                <a:solidFill>
                  <a:schemeClr val="accent6">
                    <a:lumMod val="50000"/>
                  </a:schemeClr>
                </a:solidFill>
              </a:rPr>
              <a:t> </a:t>
            </a:r>
            <a:endParaRPr lang="fa-IR" dirty="0">
              <a:solidFill>
                <a:schemeClr val="accent6">
                  <a:lumMod val="50000"/>
                </a:schemeClr>
              </a:solidFill>
              <a:cs typeface="B Mitra" pitchFamily="2" charset="-78"/>
            </a:endParaRPr>
          </a:p>
          <a:p>
            <a:pPr>
              <a:buFont typeface="Arial" pitchFamily="34" charset="0"/>
              <a:buChar char="•"/>
            </a:pPr>
            <a:r>
              <a:rPr lang="fa-IR" dirty="0">
                <a:solidFill>
                  <a:schemeClr val="accent6">
                    <a:lumMod val="50000"/>
                  </a:schemeClr>
                </a:solidFill>
                <a:cs typeface="B Mitra" pitchFamily="2" charset="-78"/>
              </a:rPr>
              <a:t>برنامه خودکشی              </a:t>
            </a:r>
            <a:r>
              <a:rPr lang="en-US" i="1" dirty="0">
                <a:solidFill>
                  <a:schemeClr val="accent6">
                    <a:lumMod val="50000"/>
                  </a:schemeClr>
                </a:solidFill>
              </a:rPr>
              <a:t>plan</a:t>
            </a:r>
            <a:r>
              <a:rPr lang="fa-IR" dirty="0">
                <a:solidFill>
                  <a:schemeClr val="accent6">
                    <a:lumMod val="50000"/>
                  </a:schemeClr>
                </a:solidFill>
                <a:cs typeface="B Mitra" pitchFamily="2" charset="-78"/>
              </a:rPr>
              <a:t> </a:t>
            </a:r>
            <a:r>
              <a:rPr lang="en-US" i="1" dirty="0">
                <a:solidFill>
                  <a:schemeClr val="accent6">
                    <a:lumMod val="50000"/>
                  </a:schemeClr>
                </a:solidFill>
              </a:rPr>
              <a:t>Suicide </a:t>
            </a:r>
            <a:endParaRPr lang="fa-IR" dirty="0">
              <a:solidFill>
                <a:schemeClr val="accent6">
                  <a:lumMod val="50000"/>
                </a:schemeClr>
              </a:solidFill>
              <a:cs typeface="B Mitra" pitchFamily="2" charset="-78"/>
            </a:endParaRPr>
          </a:p>
          <a:p>
            <a:r>
              <a:rPr lang="fa-IR" dirty="0">
                <a:solidFill>
                  <a:schemeClr val="accent6">
                    <a:lumMod val="50000"/>
                  </a:schemeClr>
                </a:solidFill>
                <a:cs typeface="B Mitra" pitchFamily="2" charset="-78"/>
              </a:rPr>
              <a:t>رفتار خودکشی       </a:t>
            </a:r>
            <a:r>
              <a:rPr lang="en-US" i="1" dirty="0">
                <a:solidFill>
                  <a:schemeClr val="accent6">
                    <a:lumMod val="50000"/>
                  </a:schemeClr>
                </a:solidFill>
              </a:rPr>
              <a:t>behavior</a:t>
            </a:r>
            <a:r>
              <a:rPr lang="fa-IR" dirty="0">
                <a:solidFill>
                  <a:schemeClr val="accent6">
                    <a:lumMod val="50000"/>
                  </a:schemeClr>
                </a:solidFill>
                <a:cs typeface="B Mitra" pitchFamily="2" charset="-78"/>
              </a:rPr>
              <a:t> </a:t>
            </a:r>
            <a:r>
              <a:rPr lang="en-US" i="1" dirty="0">
                <a:solidFill>
                  <a:schemeClr val="accent6">
                    <a:lumMod val="50000"/>
                  </a:schemeClr>
                </a:solidFill>
              </a:rPr>
              <a:t>Suicidal </a:t>
            </a:r>
            <a:endParaRPr lang="fa-IR" dirty="0">
              <a:solidFill>
                <a:schemeClr val="accent6">
                  <a:lumMod val="50000"/>
                </a:schemeClr>
              </a:solidFill>
              <a:cs typeface="B Mitra" pitchFamily="2" charset="-78"/>
            </a:endParaRPr>
          </a:p>
          <a:p>
            <a:r>
              <a:rPr lang="ar-SA" dirty="0">
                <a:solidFill>
                  <a:schemeClr val="accent6">
                    <a:lumMod val="50000"/>
                  </a:schemeClr>
                </a:solidFill>
                <a:cs typeface="B Mitra" pitchFamily="2" charset="-78"/>
              </a:rPr>
              <a:t>اقدام به خودكشي</a:t>
            </a:r>
            <a:r>
              <a:rPr lang="fa-IR" dirty="0">
                <a:solidFill>
                  <a:schemeClr val="accent6">
                    <a:lumMod val="50000"/>
                  </a:schemeClr>
                </a:solidFill>
                <a:cs typeface="B Mitra" pitchFamily="2" charset="-78"/>
              </a:rPr>
              <a:t>    </a:t>
            </a:r>
            <a:r>
              <a:rPr lang="ar-SA" dirty="0">
                <a:solidFill>
                  <a:schemeClr val="accent6">
                    <a:lumMod val="50000"/>
                  </a:schemeClr>
                </a:solidFill>
                <a:cs typeface="B Mitra" pitchFamily="2" charset="-78"/>
              </a:rPr>
              <a:t>  </a:t>
            </a:r>
            <a:r>
              <a:rPr lang="en-US" i="1" dirty="0">
                <a:solidFill>
                  <a:schemeClr val="accent6">
                    <a:lumMod val="50000"/>
                  </a:schemeClr>
                </a:solidFill>
              </a:rPr>
              <a:t>Suicide Attempt</a:t>
            </a:r>
            <a:endParaRPr lang="fa-IR" i="1" dirty="0">
              <a:solidFill>
                <a:schemeClr val="accent6">
                  <a:lumMod val="50000"/>
                </a:schemeClr>
              </a:solidFill>
            </a:endParaRPr>
          </a:p>
          <a:p>
            <a:r>
              <a:rPr lang="ar-SA" dirty="0">
                <a:solidFill>
                  <a:schemeClr val="accent6">
                    <a:lumMod val="50000"/>
                  </a:schemeClr>
                </a:solidFill>
                <a:cs typeface="B Mitra" pitchFamily="2" charset="-78"/>
              </a:rPr>
              <a:t>تهديد به خودكشي</a:t>
            </a:r>
            <a:r>
              <a:rPr lang="fa-IR" dirty="0">
                <a:solidFill>
                  <a:schemeClr val="accent6">
                    <a:lumMod val="50000"/>
                  </a:schemeClr>
                </a:solidFill>
                <a:cs typeface="B Mitra" pitchFamily="2" charset="-78"/>
              </a:rPr>
              <a:t>   </a:t>
            </a:r>
            <a:r>
              <a:rPr lang="ar-SA" dirty="0">
                <a:solidFill>
                  <a:schemeClr val="accent6">
                    <a:lumMod val="50000"/>
                  </a:schemeClr>
                </a:solidFill>
                <a:cs typeface="B Mitra" pitchFamily="2" charset="-78"/>
              </a:rPr>
              <a:t> </a:t>
            </a:r>
            <a:r>
              <a:rPr lang="fa-IR" dirty="0">
                <a:solidFill>
                  <a:schemeClr val="accent6">
                    <a:lumMod val="50000"/>
                  </a:schemeClr>
                </a:solidFill>
                <a:cs typeface="B Mitra" pitchFamily="2" charset="-78"/>
              </a:rPr>
              <a:t>  </a:t>
            </a:r>
            <a:r>
              <a:rPr lang="en-US" i="1" dirty="0">
                <a:solidFill>
                  <a:schemeClr val="accent6">
                    <a:lumMod val="50000"/>
                  </a:schemeClr>
                </a:solidFill>
              </a:rPr>
              <a:t>Suicidal Threat</a:t>
            </a:r>
            <a:r>
              <a:rPr lang="en-US" dirty="0">
                <a:solidFill>
                  <a:schemeClr val="accent6">
                    <a:lumMod val="50000"/>
                  </a:schemeClr>
                </a:solidFill>
              </a:rPr>
              <a:t> </a:t>
            </a:r>
            <a:endParaRPr lang="fa-IR" dirty="0">
              <a:solidFill>
                <a:schemeClr val="accent6">
                  <a:lumMod val="50000"/>
                </a:schemeClr>
              </a:solidFill>
            </a:endParaRPr>
          </a:p>
          <a:p>
            <a:r>
              <a:rPr lang="ar-SA" dirty="0">
                <a:solidFill>
                  <a:schemeClr val="accent6">
                    <a:lumMod val="50000"/>
                  </a:schemeClr>
                </a:solidFill>
                <a:cs typeface="B Mitra" pitchFamily="2" charset="-78"/>
              </a:rPr>
              <a:t>ژِستِ خودكشي</a:t>
            </a:r>
            <a:r>
              <a:rPr lang="fa-IR" dirty="0">
                <a:solidFill>
                  <a:schemeClr val="accent6">
                    <a:lumMod val="50000"/>
                  </a:schemeClr>
                </a:solidFill>
                <a:cs typeface="B Mitra" pitchFamily="2" charset="-78"/>
              </a:rPr>
              <a:t>    </a:t>
            </a:r>
            <a:r>
              <a:rPr lang="en-US" i="1" dirty="0">
                <a:solidFill>
                  <a:schemeClr val="accent6">
                    <a:lumMod val="50000"/>
                  </a:schemeClr>
                </a:solidFill>
              </a:rPr>
              <a:t>Suicide Gesture</a:t>
            </a:r>
            <a:r>
              <a:rPr lang="en-US" dirty="0">
                <a:solidFill>
                  <a:schemeClr val="accent6">
                    <a:lumMod val="50000"/>
                  </a:schemeClr>
                </a:solidFill>
              </a:rPr>
              <a:t>     </a:t>
            </a:r>
            <a:r>
              <a:rPr lang="fa-IR" dirty="0">
                <a:solidFill>
                  <a:schemeClr val="accent6">
                    <a:lumMod val="50000"/>
                  </a:schemeClr>
                </a:solidFill>
              </a:rPr>
              <a:t> </a:t>
            </a:r>
          </a:p>
          <a:p>
            <a:r>
              <a:rPr lang="ar-SA" dirty="0">
                <a:solidFill>
                  <a:schemeClr val="accent6">
                    <a:lumMod val="50000"/>
                  </a:schemeClr>
                </a:solidFill>
                <a:cs typeface="B Mitra" pitchFamily="2" charset="-78"/>
              </a:rPr>
              <a:t>شِبـهِ خودكشي</a:t>
            </a:r>
            <a:r>
              <a:rPr lang="fa-IR" dirty="0">
                <a:solidFill>
                  <a:schemeClr val="accent6">
                    <a:lumMod val="50000"/>
                  </a:schemeClr>
                </a:solidFill>
                <a:cs typeface="B Mitra" pitchFamily="2" charset="-78"/>
              </a:rPr>
              <a:t>            </a:t>
            </a:r>
            <a:r>
              <a:rPr lang="en-US" i="1" dirty="0" err="1">
                <a:solidFill>
                  <a:schemeClr val="accent6">
                    <a:lumMod val="50000"/>
                  </a:schemeClr>
                </a:solidFill>
              </a:rPr>
              <a:t>Parasuicide</a:t>
            </a:r>
            <a:r>
              <a:rPr lang="en-US" dirty="0"/>
              <a:t> </a:t>
            </a:r>
            <a:endParaRPr lang="fa-IR" dirty="0">
              <a:solidFill>
                <a:schemeClr val="accent6">
                  <a:lumMod val="50000"/>
                </a:schemeClr>
              </a:solidFill>
              <a:cs typeface="B Mitra" pitchFamily="2" charset="-78"/>
            </a:endParaRPr>
          </a:p>
          <a:p>
            <a:endParaRPr lang="fa-IR" dirty="0">
              <a:solidFill>
                <a:schemeClr val="accent6">
                  <a:lumMod val="50000"/>
                </a:schemeClr>
              </a:solidFill>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22960" y="500042"/>
            <a:ext cx="7520940" cy="4786346"/>
          </a:xfrm>
        </p:spPr>
        <p:txBody>
          <a:bodyPr>
            <a:normAutofit/>
          </a:bodyPr>
          <a:lstStyle/>
          <a:p>
            <a:pPr>
              <a:buFont typeface="Wingdings" pitchFamily="2" charset="2"/>
              <a:buChar char="ü"/>
            </a:pPr>
            <a:r>
              <a:rPr lang="fa-IR" dirty="0">
                <a:solidFill>
                  <a:schemeClr val="accent6">
                    <a:lumMod val="50000"/>
                  </a:schemeClr>
                </a:solidFill>
                <a:cs typeface="B Mitra" pitchFamily="2" charset="-78"/>
              </a:rPr>
              <a:t>خودکشی کامل       </a:t>
            </a:r>
            <a:r>
              <a:rPr lang="en-US" dirty="0">
                <a:solidFill>
                  <a:schemeClr val="accent6">
                    <a:lumMod val="50000"/>
                  </a:schemeClr>
                </a:solidFill>
                <a:cs typeface="B Mitra" pitchFamily="2" charset="-78"/>
              </a:rPr>
              <a:t>Completed </a:t>
            </a:r>
            <a:r>
              <a:rPr lang="en-US" dirty="0">
                <a:solidFill>
                  <a:schemeClr val="accent6">
                    <a:lumMod val="50000"/>
                  </a:schemeClr>
                </a:solidFill>
              </a:rPr>
              <a:t>Suicide   </a:t>
            </a:r>
            <a:endParaRPr lang="fa-IR" dirty="0">
              <a:solidFill>
                <a:schemeClr val="accent6">
                  <a:lumMod val="50000"/>
                </a:schemeClr>
              </a:solidFill>
              <a:cs typeface="B Mitra" pitchFamily="2" charset="-78"/>
            </a:endParaRPr>
          </a:p>
          <a:p>
            <a:pPr>
              <a:buFont typeface="Wingdings" pitchFamily="2" charset="2"/>
              <a:buChar char="ü"/>
            </a:pPr>
            <a:r>
              <a:rPr lang="fa-IR" dirty="0">
                <a:solidFill>
                  <a:schemeClr val="accent6">
                    <a:lumMod val="50000"/>
                  </a:schemeClr>
                </a:solidFill>
                <a:cs typeface="B Mitra" pitchFamily="2" charset="-78"/>
              </a:rPr>
              <a:t>مرگ آوری                                </a:t>
            </a:r>
            <a:r>
              <a:rPr lang="en-US" dirty="0">
                <a:solidFill>
                  <a:schemeClr val="accent6">
                    <a:lumMod val="50000"/>
                  </a:schemeClr>
                </a:solidFill>
              </a:rPr>
              <a:t>Lethality</a:t>
            </a:r>
            <a:endParaRPr lang="fa-IR" dirty="0">
              <a:solidFill>
                <a:schemeClr val="accent6">
                  <a:lumMod val="50000"/>
                </a:schemeClr>
              </a:solidFill>
            </a:endParaRPr>
          </a:p>
          <a:p>
            <a:pPr>
              <a:buFont typeface="Wingdings" pitchFamily="2" charset="2"/>
              <a:buChar char="ü"/>
            </a:pPr>
            <a:r>
              <a:rPr lang="ar-SA" dirty="0">
                <a:solidFill>
                  <a:schemeClr val="accent6">
                    <a:lumMod val="50000"/>
                  </a:schemeClr>
                </a:solidFill>
                <a:cs typeface="B Mitra" pitchFamily="2" charset="-78"/>
              </a:rPr>
              <a:t>پِيمان خودكشي</a:t>
            </a:r>
            <a:r>
              <a:rPr lang="fa-IR" dirty="0">
                <a:solidFill>
                  <a:schemeClr val="accent6">
                    <a:lumMod val="50000"/>
                  </a:schemeClr>
                </a:solidFill>
                <a:cs typeface="B Mitra" pitchFamily="2" charset="-78"/>
              </a:rPr>
              <a:t>                 </a:t>
            </a:r>
            <a:r>
              <a:rPr lang="en-US" dirty="0">
                <a:solidFill>
                  <a:schemeClr val="accent6">
                    <a:lumMod val="50000"/>
                  </a:schemeClr>
                </a:solidFill>
              </a:rPr>
              <a:t>Suicidal Pact </a:t>
            </a:r>
          </a:p>
          <a:p>
            <a:pPr>
              <a:buFont typeface="Wingdings" pitchFamily="2" charset="2"/>
              <a:buChar char="ü"/>
            </a:pPr>
            <a:r>
              <a:rPr lang="ar-SA" dirty="0">
                <a:solidFill>
                  <a:schemeClr val="accent6">
                    <a:lumMod val="50000"/>
                  </a:schemeClr>
                </a:solidFill>
                <a:cs typeface="B Mitra" pitchFamily="2" charset="-78"/>
              </a:rPr>
              <a:t>خودكشي گروهي</a:t>
            </a:r>
            <a:r>
              <a:rPr lang="en-US" dirty="0">
                <a:solidFill>
                  <a:schemeClr val="accent6">
                    <a:lumMod val="50000"/>
                  </a:schemeClr>
                </a:solidFill>
                <a:cs typeface="B Mitra" pitchFamily="2" charset="-78"/>
              </a:rPr>
              <a:t> </a:t>
            </a:r>
            <a:r>
              <a:rPr lang="en-US" sz="1400" dirty="0">
                <a:solidFill>
                  <a:schemeClr val="accent6">
                    <a:lumMod val="50000"/>
                  </a:schemeClr>
                </a:solidFill>
              </a:rPr>
              <a:t>Cluster Suicide        </a:t>
            </a:r>
            <a:endParaRPr lang="fa-IR" sz="1400"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خودکشی تقلیدی </a:t>
            </a:r>
            <a:r>
              <a:rPr lang="fa-IR" sz="1200" dirty="0">
                <a:solidFill>
                  <a:schemeClr val="accent6">
                    <a:lumMod val="50000"/>
                  </a:schemeClr>
                </a:solidFill>
                <a:cs typeface="B Mitra" pitchFamily="2" charset="-78"/>
              </a:rPr>
              <a:t>(تأثیر «وِرتر») </a:t>
            </a:r>
            <a:r>
              <a:rPr lang="en-GB" dirty="0">
                <a:solidFill>
                  <a:schemeClr val="accent6">
                    <a:lumMod val="50000"/>
                  </a:schemeClr>
                </a:solidFill>
              </a:rPr>
              <a:t>copycat  </a:t>
            </a:r>
            <a:endParaRPr lang="en-US" sz="1400"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قصد خودکشی </a:t>
            </a:r>
            <a:r>
              <a:rPr lang="en-US" sz="1400" dirty="0">
                <a:solidFill>
                  <a:schemeClr val="accent6">
                    <a:lumMod val="50000"/>
                  </a:schemeClr>
                </a:solidFill>
              </a:rPr>
              <a:t>Suicide Intent           </a:t>
            </a:r>
            <a:endParaRPr lang="fa-IR" sz="1400"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آماده سازی برای خودکشی    </a:t>
            </a:r>
            <a:r>
              <a:rPr lang="en-US" dirty="0">
                <a:solidFill>
                  <a:schemeClr val="accent6">
                    <a:lumMod val="50000"/>
                  </a:schemeClr>
                </a:solidFill>
              </a:rPr>
              <a:t>preparation</a:t>
            </a:r>
            <a:r>
              <a:rPr lang="fa-IR" dirty="0">
                <a:solidFill>
                  <a:schemeClr val="accent6">
                    <a:lumMod val="50000"/>
                  </a:schemeClr>
                </a:solidFill>
              </a:rPr>
              <a:t> </a:t>
            </a:r>
            <a:r>
              <a:rPr lang="en-US" dirty="0">
                <a:solidFill>
                  <a:schemeClr val="accent6">
                    <a:lumMod val="50000"/>
                  </a:schemeClr>
                </a:solidFill>
              </a:rPr>
              <a:t>Suicidal</a:t>
            </a:r>
            <a:endParaRPr lang="fa-IR"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آسیب به خود بدون قصد خودکشی </a:t>
            </a:r>
            <a:r>
              <a:rPr lang="en-US" sz="1400" dirty="0">
                <a:solidFill>
                  <a:schemeClr val="accent6">
                    <a:lumMod val="50000"/>
                  </a:schemeClr>
                </a:solidFill>
              </a:rPr>
              <a:t>non-suicidal self injury</a:t>
            </a:r>
            <a:r>
              <a:rPr lang="fa-IR" sz="2000" dirty="0">
                <a:solidFill>
                  <a:schemeClr val="accent6">
                    <a:lumMod val="50000"/>
                  </a:schemeClr>
                </a:solidFill>
                <a:cs typeface="B Mitra" pitchFamily="2" charset="-78"/>
              </a:rPr>
              <a:t>  </a:t>
            </a:r>
            <a:r>
              <a:rPr lang="fa-IR" sz="2800" dirty="0">
                <a:solidFill>
                  <a:schemeClr val="accent6">
                    <a:lumMod val="50000"/>
                  </a:schemeClr>
                </a:solidFill>
                <a:cs typeface="B Mitra" pitchFamily="2" charset="-78"/>
              </a:rPr>
              <a:t>                </a:t>
            </a:r>
            <a:endParaRPr lang="fa-IR" sz="2400"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رفتارهای خودتخریبی</a:t>
            </a:r>
            <a:r>
              <a:rPr lang="fa-IR" sz="1400" dirty="0">
                <a:solidFill>
                  <a:schemeClr val="accent6">
                    <a:lumMod val="50000"/>
                  </a:schemeClr>
                </a:solidFill>
              </a:rPr>
              <a:t>  </a:t>
            </a:r>
            <a:r>
              <a:rPr lang="en-US" sz="1400" dirty="0">
                <a:solidFill>
                  <a:schemeClr val="accent6">
                    <a:lumMod val="50000"/>
                  </a:schemeClr>
                </a:solidFill>
              </a:rPr>
              <a:t>self-destructive behavior</a:t>
            </a:r>
            <a:endParaRPr lang="fa-IR" sz="1400" dirty="0">
              <a:solidFill>
                <a:schemeClr val="accent6">
                  <a:lumMod val="50000"/>
                </a:schemeClr>
              </a:solidFill>
            </a:endParaRPr>
          </a:p>
          <a:p>
            <a:pPr>
              <a:buFont typeface="Wingdings" pitchFamily="2" charset="2"/>
              <a:buChar char="ü"/>
            </a:pPr>
            <a:r>
              <a:rPr lang="fa-IR" dirty="0">
                <a:solidFill>
                  <a:schemeClr val="accent6">
                    <a:lumMod val="50000"/>
                  </a:schemeClr>
                </a:solidFill>
                <a:cs typeface="B Mitra" pitchFamily="2" charset="-78"/>
              </a:rPr>
              <a:t>خود کشی شناسی            </a:t>
            </a:r>
            <a:r>
              <a:rPr lang="en-US" sz="1400" dirty="0" err="1">
                <a:solidFill>
                  <a:schemeClr val="accent6">
                    <a:lumMod val="50000"/>
                  </a:schemeClr>
                </a:solidFill>
              </a:rPr>
              <a:t>Suicidology</a:t>
            </a:r>
            <a:r>
              <a:rPr lang="en-US" sz="1400" dirty="0">
                <a:solidFill>
                  <a:schemeClr val="accent6">
                    <a:lumMod val="50000"/>
                  </a:schemeClr>
                </a:solidFill>
              </a:rPr>
              <a:t> </a:t>
            </a:r>
            <a:endParaRPr lang="fa-IR" sz="1400" dirty="0">
              <a:solidFill>
                <a:schemeClr val="accent6">
                  <a:lumMod val="50000"/>
                </a:schemeClr>
              </a:solidFill>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hedayat-19.jpg"/>
          <p:cNvPicPr>
            <a:picLocks noChangeAspect="1"/>
          </p:cNvPicPr>
          <p:nvPr/>
        </p:nvPicPr>
        <p:blipFill>
          <a:blip r:embed="rId2" cstate="print"/>
          <a:stretch>
            <a:fillRect/>
          </a:stretch>
        </p:blipFill>
        <p:spPr>
          <a:xfrm>
            <a:off x="287524" y="1304764"/>
            <a:ext cx="2562316" cy="3960440"/>
          </a:xfrm>
          <a:prstGeom prst="rect">
            <a:avLst/>
          </a:prstGeom>
        </p:spPr>
      </p:pic>
      <p:sp>
        <p:nvSpPr>
          <p:cNvPr id="2" name="Title 1"/>
          <p:cNvSpPr>
            <a:spLocks noGrp="1"/>
          </p:cNvSpPr>
          <p:nvPr>
            <p:ph type="title"/>
          </p:nvPr>
        </p:nvSpPr>
        <p:spPr/>
        <p:txBody>
          <a:bodyPr/>
          <a:lstStyle/>
          <a:p>
            <a:r>
              <a:rPr lang="ar-SA" sz="3600" dirty="0">
                <a:cs typeface="B Titr" pitchFamily="2" charset="-78"/>
              </a:rPr>
              <a:t>مشاهیری که مرتکب خودکشی شدند</a:t>
            </a:r>
            <a:endParaRPr lang="fa-IR" sz="3600" dirty="0">
              <a:cs typeface="B Titr" pitchFamily="2" charset="-78"/>
            </a:endParaRPr>
          </a:p>
        </p:txBody>
      </p:sp>
      <p:sp>
        <p:nvSpPr>
          <p:cNvPr id="3" name="Content Placeholder 2"/>
          <p:cNvSpPr>
            <a:spLocks noGrp="1"/>
          </p:cNvSpPr>
          <p:nvPr>
            <p:ph idx="1"/>
          </p:nvPr>
        </p:nvSpPr>
        <p:spPr/>
        <p:txBody>
          <a:bodyPr/>
          <a:lstStyle/>
          <a:p>
            <a:pPr algn="r" rtl="1"/>
            <a:r>
              <a:rPr lang="ar-SA" dirty="0">
                <a:solidFill>
                  <a:schemeClr val="accent6">
                    <a:lumMod val="50000"/>
                  </a:schemeClr>
                </a:solidFill>
                <a:cs typeface="B Zar" pitchFamily="2" charset="-78"/>
              </a:rPr>
              <a:t>سقراط (</a:t>
            </a:r>
            <a:r>
              <a:rPr lang="fa-IR" dirty="0">
                <a:solidFill>
                  <a:schemeClr val="accent6">
                    <a:lumMod val="50000"/>
                  </a:schemeClr>
                </a:solidFill>
                <a:cs typeface="B Zar" pitchFamily="2" charset="-78"/>
              </a:rPr>
              <a:t>۳۹۹) </a:t>
            </a:r>
            <a:r>
              <a:rPr lang="ar-SA" dirty="0">
                <a:solidFill>
                  <a:schemeClr val="accent6">
                    <a:lumMod val="50000"/>
                  </a:schemeClr>
                </a:solidFill>
                <a:cs typeface="B Zar" pitchFamily="2" charset="-78"/>
              </a:rPr>
              <a:t>، فیلسوف یونانی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صادق هدایت</a:t>
            </a:r>
            <a:r>
              <a:rPr lang="fa-IR" dirty="0">
                <a:solidFill>
                  <a:schemeClr val="accent6">
                    <a:lumMod val="50000"/>
                  </a:schemeClr>
                </a:solidFill>
                <a:cs typeface="B Zar" pitchFamily="2" charset="-78"/>
              </a:rPr>
              <a:t> (</a:t>
            </a:r>
            <a:r>
              <a:rPr lang="ar-SA" dirty="0">
                <a:solidFill>
                  <a:schemeClr val="accent6">
                    <a:lumMod val="50000"/>
                  </a:schemeClr>
                </a:solidFill>
                <a:cs typeface="B Zar" pitchFamily="2" charset="-78"/>
              </a:rPr>
              <a:t>تولد </a:t>
            </a:r>
            <a:r>
              <a:rPr lang="fa-IR" dirty="0">
                <a:solidFill>
                  <a:schemeClr val="accent6">
                    <a:lumMod val="50000"/>
                  </a:schemeClr>
                </a:solidFill>
                <a:cs typeface="B Zar" pitchFamily="2" charset="-78"/>
              </a:rPr>
              <a:t>۱۲۸۱</a:t>
            </a:r>
            <a:r>
              <a:rPr lang="ar-SA" dirty="0">
                <a:solidFill>
                  <a:schemeClr val="accent6">
                    <a:lumMod val="50000"/>
                  </a:schemeClr>
                </a:solidFill>
                <a:cs typeface="B Zar" pitchFamily="2" charset="-78"/>
              </a:rPr>
              <a:t>، مرگ </a:t>
            </a:r>
            <a:r>
              <a:rPr lang="fa-IR" dirty="0">
                <a:solidFill>
                  <a:schemeClr val="accent6">
                    <a:lumMod val="50000"/>
                  </a:schemeClr>
                </a:solidFill>
                <a:cs typeface="B Zar" pitchFamily="2" charset="-78"/>
              </a:rPr>
              <a:t>۱۳۳۰)</a:t>
            </a:r>
          </a:p>
          <a:p>
            <a:pPr lvl="0" algn="r" rtl="1"/>
            <a:r>
              <a:rPr lang="ar-SA" dirty="0">
                <a:solidFill>
                  <a:schemeClr val="accent6">
                    <a:lumMod val="50000"/>
                  </a:schemeClr>
                </a:solidFill>
                <a:cs typeface="B Zar" pitchFamily="2" charset="-78"/>
              </a:rPr>
              <a:t>کلئوپاترا (</a:t>
            </a:r>
            <a:r>
              <a:rPr lang="fa-IR" dirty="0">
                <a:solidFill>
                  <a:schemeClr val="accent6">
                    <a:lumMod val="50000"/>
                  </a:schemeClr>
                </a:solidFill>
                <a:cs typeface="B Zar" pitchFamily="2" charset="-78"/>
              </a:rPr>
              <a:t>۶۹-۳۰</a:t>
            </a:r>
            <a:r>
              <a:rPr lang="ar-SA" dirty="0">
                <a:solidFill>
                  <a:schemeClr val="accent6">
                    <a:lumMod val="50000"/>
                  </a:schemeClr>
                </a:solidFill>
                <a:cs typeface="B Zar" pitchFamily="2" charset="-78"/>
              </a:rPr>
              <a:t> قبل از میلاد)، ملکه ی مصر </a:t>
            </a:r>
            <a:endParaRPr lang="fa-IR"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آدولف هیتلر (</a:t>
            </a:r>
            <a:r>
              <a:rPr lang="fa-IR" dirty="0">
                <a:solidFill>
                  <a:schemeClr val="accent6">
                    <a:lumMod val="50000"/>
                  </a:schemeClr>
                </a:solidFill>
                <a:cs typeface="B Zar" pitchFamily="2" charset="-78"/>
              </a:rPr>
              <a:t>۱۹۴۵) </a:t>
            </a:r>
            <a:r>
              <a:rPr lang="ar-SA" dirty="0">
                <a:solidFill>
                  <a:schemeClr val="accent6">
                    <a:lumMod val="50000"/>
                  </a:schemeClr>
                </a:solidFill>
                <a:cs typeface="B Zar" pitchFamily="2" charset="-78"/>
              </a:rPr>
              <a:t>، رهبر دولت نازی آلمان</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هاینریش هیملر (</a:t>
            </a:r>
            <a:r>
              <a:rPr lang="fa-IR" dirty="0">
                <a:solidFill>
                  <a:schemeClr val="accent6">
                    <a:lumMod val="50000"/>
                  </a:schemeClr>
                </a:solidFill>
                <a:cs typeface="B Zar" pitchFamily="2" charset="-78"/>
              </a:rPr>
              <a:t>۱۹۴۵) </a:t>
            </a:r>
            <a:r>
              <a:rPr lang="ar-SA" dirty="0">
                <a:solidFill>
                  <a:schemeClr val="accent6">
                    <a:lumMod val="50000"/>
                  </a:schemeClr>
                </a:solidFill>
                <a:cs typeface="B Zar" pitchFamily="2" charset="-78"/>
              </a:rPr>
              <a:t>، از رهبران نازی </a:t>
            </a:r>
            <a:endParaRPr lang="en-US" dirty="0">
              <a:solidFill>
                <a:schemeClr val="accent6">
                  <a:lumMod val="50000"/>
                </a:schemeClr>
              </a:solidFill>
              <a:cs typeface="B Zar" pitchFamily="2" charset="-78"/>
            </a:endParaRPr>
          </a:p>
          <a:p>
            <a:pPr lvl="0" algn="r" rtl="1"/>
            <a:r>
              <a:rPr lang="ar-SA" dirty="0">
                <a:solidFill>
                  <a:schemeClr val="accent6">
                    <a:lumMod val="50000"/>
                  </a:schemeClr>
                </a:solidFill>
                <a:cs typeface="B Zar" pitchFamily="2" charset="-78"/>
              </a:rPr>
              <a:t>پاول یوزف گوبلز</a:t>
            </a:r>
            <a:r>
              <a:rPr lang="fa-IR" dirty="0">
                <a:solidFill>
                  <a:schemeClr val="accent6">
                    <a:lumMod val="50000"/>
                  </a:schemeClr>
                </a:solidFill>
                <a:cs typeface="B Zar" pitchFamily="2" charset="-78"/>
              </a:rPr>
              <a:t> (۱۹۴۵) </a:t>
            </a:r>
            <a:r>
              <a:rPr lang="ar-SA" dirty="0">
                <a:solidFill>
                  <a:schemeClr val="accent6">
                    <a:lumMod val="50000"/>
                  </a:schemeClr>
                </a:solidFill>
                <a:cs typeface="B Zar" pitchFamily="2" charset="-78"/>
              </a:rPr>
              <a:t>،از سران حزب نازی</a:t>
            </a:r>
            <a:endParaRPr lang="en-US" dirty="0">
              <a:solidFill>
                <a:schemeClr val="accent6">
                  <a:lumMod val="50000"/>
                </a:schemeClr>
              </a:solidFill>
              <a:cs typeface="B Zar" pitchFamily="2" charset="-78"/>
            </a:endParaRPr>
          </a:p>
          <a:p>
            <a:pPr algn="r" rtl="1"/>
            <a:r>
              <a:rPr lang="ar-SA" dirty="0">
                <a:solidFill>
                  <a:schemeClr val="accent6">
                    <a:lumMod val="50000"/>
                  </a:schemeClr>
                </a:solidFill>
                <a:cs typeface="B Zar" pitchFamily="2" charset="-78"/>
              </a:rPr>
              <a:t>مریلین مونرو (</a:t>
            </a:r>
            <a:r>
              <a:rPr lang="fa-IR" dirty="0">
                <a:solidFill>
                  <a:schemeClr val="accent6">
                    <a:lumMod val="50000"/>
                  </a:schemeClr>
                </a:solidFill>
                <a:cs typeface="B Zar" pitchFamily="2" charset="-78"/>
              </a:rPr>
              <a:t>۱۹۶۲) </a:t>
            </a:r>
            <a:r>
              <a:rPr lang="ar-SA" dirty="0">
                <a:solidFill>
                  <a:schemeClr val="accent6">
                    <a:lumMod val="50000"/>
                  </a:schemeClr>
                </a:solidFill>
                <a:cs typeface="B Zar" pitchFamily="2" charset="-78"/>
              </a:rPr>
              <a:t>، هنرپیشه آمریکایی</a:t>
            </a:r>
            <a:endParaRPr lang="fa-IR" dirty="0">
              <a:solidFill>
                <a:schemeClr val="accent6">
                  <a:lumMod val="50000"/>
                </a:schemeClr>
              </a:solidFill>
              <a:cs typeface="B Zar" pitchFamily="2" charset="-78"/>
            </a:endParaRPr>
          </a:p>
          <a:p>
            <a:pPr algn="r" rtl="1"/>
            <a:endParaRPr lang="fa-IR" dirty="0">
              <a:solidFill>
                <a:schemeClr val="accent6">
                  <a:lumMod val="50000"/>
                </a:schemeClr>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lgn="r" rtl="1"/>
            <a:r>
              <a:rPr lang="ar-SA" dirty="0">
                <a:solidFill>
                  <a:schemeClr val="accent6">
                    <a:lumMod val="50000"/>
                  </a:schemeClr>
                </a:solidFill>
              </a:rPr>
              <a:t>نرون (</a:t>
            </a:r>
            <a:r>
              <a:rPr lang="fa-IR" dirty="0">
                <a:solidFill>
                  <a:schemeClr val="accent6">
                    <a:lumMod val="50000"/>
                  </a:schemeClr>
                </a:solidFill>
              </a:rPr>
              <a:t>۶۸) </a:t>
            </a:r>
            <a:r>
              <a:rPr lang="ar-SA" dirty="0">
                <a:solidFill>
                  <a:schemeClr val="accent6">
                    <a:lumMod val="50000"/>
                  </a:schemeClr>
                </a:solidFill>
              </a:rPr>
              <a:t>، امپراتور روم</a:t>
            </a:r>
            <a:endParaRPr lang="en-US" dirty="0">
              <a:solidFill>
                <a:schemeClr val="accent6">
                  <a:lumMod val="50000"/>
                </a:schemeClr>
              </a:solidFill>
            </a:endParaRPr>
          </a:p>
          <a:p>
            <a:pPr lvl="0" algn="r" rtl="1"/>
            <a:r>
              <a:rPr lang="ar-SA" dirty="0">
                <a:solidFill>
                  <a:schemeClr val="accent6">
                    <a:lumMod val="50000"/>
                  </a:schemeClr>
                </a:solidFill>
              </a:rPr>
              <a:t>ونسان ونگوگ</a:t>
            </a:r>
            <a:r>
              <a:rPr lang="fa-IR" dirty="0">
                <a:solidFill>
                  <a:schemeClr val="accent6">
                    <a:lumMod val="50000"/>
                  </a:schemeClr>
                </a:solidFill>
              </a:rPr>
              <a:t> (۱۸۹۰) </a:t>
            </a:r>
            <a:r>
              <a:rPr lang="ar-SA" dirty="0">
                <a:solidFill>
                  <a:schemeClr val="accent6">
                    <a:lumMod val="50000"/>
                  </a:schemeClr>
                </a:solidFill>
              </a:rPr>
              <a:t>، نقاش هلندی </a:t>
            </a:r>
            <a:endParaRPr lang="fa-IR" dirty="0">
              <a:solidFill>
                <a:schemeClr val="accent6">
                  <a:lumMod val="50000"/>
                </a:schemeClr>
              </a:solidFill>
            </a:endParaRPr>
          </a:p>
          <a:p>
            <a:pPr algn="r" rtl="1"/>
            <a:r>
              <a:rPr lang="ar-SA" dirty="0">
                <a:solidFill>
                  <a:schemeClr val="accent6">
                    <a:lumMod val="50000"/>
                  </a:schemeClr>
                </a:solidFill>
              </a:rPr>
              <a:t>ارنست همینگوی (</a:t>
            </a:r>
            <a:r>
              <a:rPr lang="fa-IR" dirty="0">
                <a:solidFill>
                  <a:schemeClr val="accent6">
                    <a:lumMod val="50000"/>
                  </a:schemeClr>
                </a:solidFill>
              </a:rPr>
              <a:t>۱۹۶۱) </a:t>
            </a:r>
            <a:r>
              <a:rPr lang="ar-SA" dirty="0">
                <a:solidFill>
                  <a:schemeClr val="accent6">
                    <a:lumMod val="50000"/>
                  </a:schemeClr>
                </a:solidFill>
              </a:rPr>
              <a:t>، نویسنده آمریکایی </a:t>
            </a:r>
            <a:endParaRPr lang="en-US" dirty="0">
              <a:solidFill>
                <a:schemeClr val="accent6">
                  <a:lumMod val="50000"/>
                </a:schemeClr>
              </a:solidFill>
            </a:endParaRPr>
          </a:p>
          <a:p>
            <a:pPr lvl="0" algn="r" rtl="1"/>
            <a:r>
              <a:rPr lang="ar-SA" dirty="0">
                <a:solidFill>
                  <a:schemeClr val="accent6">
                    <a:lumMod val="50000"/>
                  </a:schemeClr>
                </a:solidFill>
              </a:rPr>
              <a:t>هانیبال</a:t>
            </a:r>
            <a:r>
              <a:rPr lang="fa-IR" dirty="0">
                <a:solidFill>
                  <a:schemeClr val="accent6">
                    <a:lumMod val="50000"/>
                  </a:schemeClr>
                </a:solidFill>
              </a:rPr>
              <a:t> (۱۸۲) </a:t>
            </a:r>
            <a:r>
              <a:rPr lang="ar-SA" dirty="0">
                <a:solidFill>
                  <a:schemeClr val="accent6">
                    <a:lumMod val="50000"/>
                  </a:schemeClr>
                </a:solidFill>
              </a:rPr>
              <a:t>، سردار کارتاژی </a:t>
            </a:r>
            <a:endParaRPr lang="en-US" dirty="0">
              <a:solidFill>
                <a:schemeClr val="accent6">
                  <a:lumMod val="50000"/>
                </a:schemeClr>
              </a:solidFill>
            </a:endParaRPr>
          </a:p>
          <a:p>
            <a:pPr algn="r" rtl="1"/>
            <a:endParaRPr lang="fa-IR" dirty="0">
              <a:solidFill>
                <a:schemeClr val="accent6">
                  <a:lumMod val="50000"/>
                </a:schemeClr>
              </a:solidFill>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Angles">
  <a:themeElements>
    <a:clrScheme name="Angles">
      <a:dk1>
        <a:srgbClr val="000000"/>
      </a:dk1>
      <a:lt1>
        <a:srgbClr val="FFFFFF"/>
      </a:lt1>
      <a:dk2>
        <a:srgbClr val="434342"/>
      </a:dk2>
      <a:lt2>
        <a:srgbClr val="CDD7D9"/>
      </a:lt2>
      <a:accent1>
        <a:srgbClr val="797B7E"/>
      </a:accent1>
      <a:accent2>
        <a:srgbClr val="F96A1B"/>
      </a:accent2>
      <a:accent3>
        <a:srgbClr val="08A1D9"/>
      </a:accent3>
      <a:accent4>
        <a:srgbClr val="7C984A"/>
      </a:accent4>
      <a:accent5>
        <a:srgbClr val="C2AD8D"/>
      </a:accent5>
      <a:accent6>
        <a:srgbClr val="506E94"/>
      </a:accent6>
      <a:hlink>
        <a:srgbClr val="5F5F5F"/>
      </a:hlink>
      <a:folHlink>
        <a:srgbClr val="969696"/>
      </a:folHlink>
    </a:clrScheme>
    <a:fontScheme name="Angles">
      <a:majorFont>
        <a:latin typeface="Franklin Gothic Medium"/>
        <a:ea typeface=""/>
        <a:cs typeface=""/>
        <a:font script="Jpan" typeface="HG創英角ｺﾞｼｯｸUB"/>
        <a:font script="Hang" typeface="돋움"/>
        <a:font script="Hans" typeface="微软雅黑"/>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a:ea typeface=""/>
        <a:cs typeface=""/>
        <a:font script="Jpan" typeface="ＭＳ Ｐゴシック"/>
        <a:font script="Hang" typeface="맑은 고딕"/>
        <a:font script="Hans" typeface="隶书"/>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ngle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20400000"/>
            </a:lightRig>
          </a:scene3d>
          <a:sp3d contourW="6350">
            <a:bevelT w="41275" h="19050" prst="angle"/>
            <a:contourClr>
              <a:schemeClr val="phClr">
                <a:shade val="25000"/>
                <a:satMod val="150000"/>
              </a:schemeClr>
            </a:contourClr>
          </a:sp3d>
        </a:effectStyle>
      </a:effectStyleLst>
      <a:bgFillStyleLst>
        <a:solidFill>
          <a:schemeClr val="phClr"/>
        </a:solidFill>
        <a:blipFill rotWithShape="1">
          <a:blip xmlns:r="http://schemas.openxmlformats.org/officeDocument/2006/relationships" r:embed="rId1">
            <a:duotone>
              <a:schemeClr val="phClr">
                <a:tint val="90000"/>
                <a:shade val="85000"/>
              </a:schemeClr>
              <a:schemeClr val="phClr">
                <a:tint val="95000"/>
                <a:shade val="99000"/>
              </a:schemeClr>
            </a:duotone>
          </a:blip>
          <a:tile tx="0" ty="0" sx="100000" sy="100000" flip="none" algn="tl"/>
        </a:blipFill>
        <a:blipFill rotWithShape="1">
          <a:blip xmlns:r="http://schemas.openxmlformats.org/officeDocument/2006/relationships" r:embed="rId2">
            <a:duotone>
              <a:schemeClr val="phClr">
                <a:tint val="93000"/>
                <a:shade val="85000"/>
              </a:schemeClr>
              <a:schemeClr val="phClr">
                <a:tint val="96000"/>
                <a:shade val="99000"/>
              </a:schemeClr>
            </a:duotone>
          </a:blip>
          <a:tile tx="0" ty="0" sx="90000" sy="9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Thermal</Template>
  <TotalTime>1112</TotalTime>
  <Words>1872</Words>
  <Application>Microsoft Office PowerPoint</Application>
  <PresentationFormat>On-screen Show (4:3)</PresentationFormat>
  <Paragraphs>235</Paragraphs>
  <Slides>44</Slides>
  <Notes>0</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44</vt:i4>
      </vt:variant>
    </vt:vector>
  </HeadingPairs>
  <TitlesOfParts>
    <vt:vector size="58" baseType="lpstr">
      <vt:lpstr>Arial</vt:lpstr>
      <vt:lpstr>B Davat</vt:lpstr>
      <vt:lpstr>B Koodak</vt:lpstr>
      <vt:lpstr>B Mitra</vt:lpstr>
      <vt:lpstr>B Nazanin</vt:lpstr>
      <vt:lpstr>B Roya</vt:lpstr>
      <vt:lpstr>B Titr</vt:lpstr>
      <vt:lpstr>B Zar</vt:lpstr>
      <vt:lpstr>Franklin Gothic Book</vt:lpstr>
      <vt:lpstr>Franklin Gothic Medium</vt:lpstr>
      <vt:lpstr>Tahoma</vt:lpstr>
      <vt:lpstr>Tunga</vt:lpstr>
      <vt:lpstr>Wingdings</vt:lpstr>
      <vt:lpstr>Angles</vt:lpstr>
      <vt:lpstr>مداخله در خودکشی</vt:lpstr>
      <vt:lpstr>مقدمه</vt:lpstr>
      <vt:lpstr>PowerPoint Presentation</vt:lpstr>
      <vt:lpstr>مشاهیری که مرتکب خودکشی شدند</vt:lpstr>
      <vt:lpstr>PowerPoint Presentation</vt:lpstr>
      <vt:lpstr>مفاهیم</vt:lpstr>
      <vt:lpstr>PowerPoint Presentation</vt:lpstr>
      <vt:lpstr>مشاهیری که مرتکب خودکشی شدند</vt:lpstr>
      <vt:lpstr>PowerPoint Presentation</vt:lpstr>
      <vt:lpstr>حقایق</vt:lpstr>
      <vt:lpstr>آمار در جهان</vt:lpstr>
      <vt:lpstr>PowerPoint Presentation</vt:lpstr>
      <vt:lpstr>ایران</vt:lpstr>
      <vt:lpstr>روش هاي خودكشي</vt:lpstr>
      <vt:lpstr>PowerPoint Presentation</vt:lpstr>
      <vt:lpstr>PowerPoint Presentation</vt:lpstr>
      <vt:lpstr>PowerPoint Presentation</vt:lpstr>
      <vt:lpstr>PowerPoint Presentation</vt:lpstr>
      <vt:lpstr>Nanjing Yangtze River Bridge </vt:lpstr>
      <vt:lpstr>PowerPoint Presentation</vt:lpstr>
      <vt:lpstr>خودکشی های دسته جمعی</vt:lpstr>
      <vt:lpstr>PowerPoint Presentation</vt:lpstr>
      <vt:lpstr>PowerPoint Presentation</vt:lpstr>
      <vt:lpstr>سبب شناسي خودكشي</vt:lpstr>
      <vt:lpstr>رويكرد زیستی</vt:lpstr>
      <vt:lpstr>ديدگاه اميل دوركهِيم (1858-1917)</vt:lpstr>
      <vt:lpstr>ديدگاه دوركهِيم</vt:lpstr>
      <vt:lpstr>اختلالات همراه با خودکشی</vt:lpstr>
      <vt:lpstr>PowerPoint Presentation</vt:lpstr>
      <vt:lpstr>Axis II</vt:lpstr>
      <vt:lpstr>PowerPoint Presentation</vt:lpstr>
      <vt:lpstr>عوامل پرخطر مربوط به خودكشي Risk Factors</vt:lpstr>
      <vt:lpstr>PowerPoint Presentation</vt:lpstr>
      <vt:lpstr>عوامل محافظت كننده در برابر خودكشي Protective Factors</vt:lpstr>
      <vt:lpstr>PowerPoint Presentation</vt:lpstr>
      <vt:lpstr>نشانه هاي هشدار دهنده خودكشي</vt:lpstr>
      <vt:lpstr>PowerPoint Presentation</vt:lpstr>
      <vt:lpstr>چرا در زنان کمتر است؟</vt:lpstr>
      <vt:lpstr>مداخله در بحران</vt:lpstr>
      <vt:lpstr>اهداف مداخله در بحران </vt:lpstr>
      <vt:lpstr>مداخلات در بحران</vt:lpstr>
      <vt:lpstr>بايدها ونبايد ها  در برخورد با كساني كه تمايلات خودكشي دارند</vt:lpstr>
      <vt:lpstr>PowerPoint Presentation</vt:lpstr>
      <vt:lpstr>چند نکته دیگر</vt:lpstr>
    </vt:vector>
  </TitlesOfParts>
  <Company>MRT Win2Farsi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مشاوره روانشناختي چيست؟</dc:title>
  <dc:creator>Dear User</dc:creator>
  <cp:lastModifiedBy>omid arzi</cp:lastModifiedBy>
  <cp:revision>151</cp:revision>
  <dcterms:created xsi:type="dcterms:W3CDTF">2013-08-30T06:57:56Z</dcterms:created>
  <dcterms:modified xsi:type="dcterms:W3CDTF">2022-01-24T14:14:28Z</dcterms:modified>
</cp:coreProperties>
</file>