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260" r:id="rId4"/>
    <p:sldId id="261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1" r:id="rId13"/>
    <p:sldId id="273" r:id="rId14"/>
    <p:sldId id="272" r:id="rId15"/>
    <p:sldId id="274" r:id="rId16"/>
    <p:sldId id="276" r:id="rId17"/>
    <p:sldId id="279" r:id="rId18"/>
    <p:sldId id="277" r:id="rId19"/>
    <p:sldId id="278" r:id="rId20"/>
    <p:sldId id="281" r:id="rId21"/>
    <p:sldId id="283" r:id="rId22"/>
    <p:sldId id="284" r:id="rId23"/>
    <p:sldId id="285" r:id="rId24"/>
    <p:sldId id="287" r:id="rId25"/>
    <p:sldId id="288" r:id="rId26"/>
    <p:sldId id="289" r:id="rId27"/>
    <p:sldId id="290" r:id="rId28"/>
    <p:sldId id="291" r:id="rId29"/>
    <p:sldId id="293" r:id="rId30"/>
    <p:sldId id="294" r:id="rId31"/>
    <p:sldId id="295" r:id="rId32"/>
    <p:sldId id="258" r:id="rId33"/>
    <p:sldId id="280" r:id="rId3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D6A5EF-4899-42D1-A392-F31963AD55A2}" type="datetimeFigureOut">
              <a:rPr lang="en-US" smtClean="0"/>
              <a:t>12/10/2013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6E3D00-5318-481B-B1B0-7F93AF1ABAE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0823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629400" y="6400800"/>
            <a:ext cx="2133600" cy="365125"/>
          </a:xfrm>
        </p:spPr>
        <p:txBody>
          <a:bodyPr/>
          <a:lstStyle/>
          <a:p>
            <a:fld id="{249702D4-0B51-4B5F-9A40-16C171777B4A}" type="datetime1">
              <a:rPr lang="en-US" smtClean="0"/>
              <a:t>12/10/2013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324600"/>
            <a:ext cx="2133600" cy="365125"/>
          </a:xfrm>
        </p:spPr>
        <p:txBody>
          <a:bodyPr/>
          <a:lstStyle>
            <a:lvl1pPr algn="l">
              <a:defRPr sz="20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r>
              <a:rPr lang="en-US" dirty="0" smtClean="0"/>
              <a:t>/35</a:t>
            </a:r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AC45147-EE9C-49C3-A9A5-4299EC390347}" type="datetime1">
              <a:rPr lang="en-US" smtClean="0"/>
              <a:t>12/10/2013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1F7B7-9F93-4099-B59E-65B0046CA8E9}" type="datetime1">
              <a:rPr lang="en-US" smtClean="0"/>
              <a:t>12/10/2013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324600"/>
            <a:ext cx="2133600" cy="365125"/>
          </a:xfrm>
        </p:spPr>
        <p:txBody>
          <a:bodyPr/>
          <a:lstStyle/>
          <a:p>
            <a:fld id="{676DBA68-3159-4AA8-A810-7E976DC6DAF6}" type="datetime1">
              <a:rPr lang="en-US" smtClean="0"/>
              <a:t>12/10/2013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52400" y="6324600"/>
            <a:ext cx="2133600" cy="365125"/>
          </a:xfrm>
        </p:spPr>
        <p:txBody>
          <a:bodyPr/>
          <a:lstStyle>
            <a:lvl1pPr algn="l">
              <a:defRPr sz="2000">
                <a:solidFill>
                  <a:schemeClr val="tx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r>
              <a:rPr lang="en-US" dirty="0" smtClean="0"/>
              <a:t>/35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A857D3-80D2-4717-A027-2894992A52D5}" type="datetime1">
              <a:rPr lang="en-US" smtClean="0"/>
              <a:t>12/10/2013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15371-406A-4464-B09F-3741DA18ACA7}" type="datetime1">
              <a:rPr lang="en-US" smtClean="0"/>
              <a:t>12/10/2013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436F66-FCE3-41D7-9B21-4523021700A1}" type="datetime1">
              <a:rPr lang="en-US" smtClean="0"/>
              <a:t>12/10/2013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7756A-0932-4459-815F-08A5804E5AA7}" type="datetime1">
              <a:rPr lang="en-US" smtClean="0"/>
              <a:t>12/10/2013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44AC26-7AEB-4E74-ABA8-39AADB527FB3}" type="datetime1">
              <a:rPr lang="en-US" smtClean="0"/>
              <a:t>12/10/2013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05999-2BC3-46B2-AE3F-5040ADC5075C}" type="datetime1">
              <a:rPr lang="en-US" smtClean="0"/>
              <a:t>12/10/2013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39FCFF-F4D0-45BA-AEB1-4984ABDE75B1}" type="datetime1">
              <a:rPr lang="en-US" smtClean="0"/>
              <a:t>12/10/2013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846B53-2E3F-48AF-A445-4A7ED9362E3B}" type="datetime1">
              <a:rPr lang="en-US" smtClean="0"/>
              <a:t>12/10/2013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rtl="1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</a:t>
            </a:r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معرفی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</a:t>
            </a:r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وب معنایی و بررسی رتبه بندی موتور جستجوی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</a:t>
            </a:r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معنایی </a:t>
            </a:r>
            <a:r>
              <a:rPr lang="en-US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swoogle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a-IR" dirty="0" smtClean="0">
                <a:cs typeface="B Nazanin" pitchFamily="2" charset="-78"/>
              </a:rPr>
              <a:t>سیما ایرانمنش</a:t>
            </a:r>
          </a:p>
          <a:p>
            <a:r>
              <a:rPr lang="fa-IR" dirty="0" smtClean="0">
                <a:cs typeface="B Nazanin" pitchFamily="2" charset="-78"/>
              </a:rPr>
              <a:t>9203974</a:t>
            </a:r>
          </a:p>
          <a:p>
            <a:endParaRPr lang="en-US" dirty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4902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76200"/>
            <a:ext cx="3962400" cy="990600"/>
          </a:xfrm>
        </p:spPr>
        <p:txBody>
          <a:bodyPr>
            <a:normAutofit fontScale="90000"/>
          </a:bodyPr>
          <a:lstStyle/>
          <a:p>
            <a:pPr rtl="1"/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تکنولوژی های وب معنایی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Autofit/>
          </a:bodyPr>
          <a:lstStyle/>
          <a:p>
            <a:pPr marL="800100" indent="-457200" algn="r" rtl="1">
              <a:buFont typeface="Wingdings" panose="05000000000000000000" pitchFamily="2" charset="2"/>
              <a:buChar char="ü"/>
            </a:pPr>
            <a:r>
              <a:rPr lang="en-US" sz="2400" dirty="0" smtClean="0">
                <a:cs typeface="B Nazanin" pitchFamily="2" charset="-78"/>
              </a:rPr>
              <a:t>Resource Description Framework </a:t>
            </a:r>
            <a:r>
              <a:rPr lang="fa-IR" sz="2400" dirty="0" smtClean="0">
                <a:cs typeface="B Nazanin" pitchFamily="2" charset="-78"/>
              </a:rPr>
              <a:t> (</a:t>
            </a:r>
            <a:r>
              <a:rPr lang="en-US" sz="2400" dirty="0" smtClean="0">
                <a:cs typeface="B Nazanin" pitchFamily="2" charset="-78"/>
              </a:rPr>
              <a:t>RDF</a:t>
            </a:r>
            <a:r>
              <a:rPr lang="fa-IR" sz="2400" dirty="0" smtClean="0">
                <a:cs typeface="B Nazanin" pitchFamily="2" charset="-78"/>
              </a:rPr>
              <a:t>)</a:t>
            </a:r>
          </a:p>
          <a:p>
            <a:pPr marL="800100" indent="-3175" algn="r" rtl="1">
              <a:buFont typeface="Calibri" panose="020F0502020204030204" pitchFamily="34" charset="0"/>
              <a:buChar char="‒"/>
            </a:pPr>
            <a:r>
              <a:rPr lang="fa-IR" sz="2400" dirty="0" smtClean="0">
                <a:cs typeface="B Nazanin" pitchFamily="2" charset="-78"/>
              </a:rPr>
              <a:t> زبان پایه وب معنایی</a:t>
            </a:r>
          </a:p>
          <a:p>
            <a:pPr marL="800100" indent="-3175" algn="r" rtl="1">
              <a:buFont typeface="Calibri" panose="020F0502020204030204" pitchFamily="34" charset="0"/>
              <a:buChar char="‒"/>
            </a:pPr>
            <a:r>
              <a:rPr lang="fa-IR" sz="2400" dirty="0">
                <a:cs typeface="B Nazanin" pitchFamily="2" charset="-78"/>
              </a:rPr>
              <a:t> </a:t>
            </a:r>
            <a:r>
              <a:rPr lang="fa-IR" sz="2400" dirty="0" smtClean="0">
                <a:cs typeface="B Nazanin" pitchFamily="2" charset="-78"/>
              </a:rPr>
              <a:t>یک فرمت </a:t>
            </a:r>
            <a:r>
              <a:rPr lang="en-US" sz="2400" dirty="0" smtClean="0">
                <a:cs typeface="B Nazanin" pitchFamily="2" charset="-78"/>
              </a:rPr>
              <a:t>metadata</a:t>
            </a:r>
            <a:r>
              <a:rPr lang="fa-IR" sz="2400" dirty="0" smtClean="0">
                <a:cs typeface="B Nazanin" pitchFamily="2" charset="-78"/>
              </a:rPr>
              <a:t> است </a:t>
            </a:r>
            <a:r>
              <a:rPr lang="fa-IR" sz="2400" dirty="0" smtClean="0">
                <a:cs typeface="B Nazanin" pitchFamily="2" charset="-78"/>
              </a:rPr>
              <a:t>.</a:t>
            </a:r>
            <a:endParaRPr lang="en-US" sz="2400" dirty="0" smtClean="0">
              <a:cs typeface="B Nazanin" pitchFamily="2" charset="-78"/>
            </a:endParaRPr>
          </a:p>
          <a:p>
            <a:pPr marL="800100" indent="-3175" algn="r" rtl="1">
              <a:buFont typeface="Calibri" panose="020F0502020204030204" pitchFamily="34" charset="0"/>
              <a:buChar char="‒"/>
            </a:pPr>
            <a:endParaRPr lang="fa-IR" sz="2400" dirty="0" smtClean="0">
              <a:cs typeface="B Nazanin" pitchFamily="2" charset="-78"/>
            </a:endParaRPr>
          </a:p>
          <a:p>
            <a:pPr marL="800100" indent="-3175" algn="r" rtl="1">
              <a:buFont typeface="Calibri" panose="020F0502020204030204" pitchFamily="34" charset="0"/>
              <a:buChar char="‒"/>
            </a:pPr>
            <a:r>
              <a:rPr lang="fa-IR" sz="2400" dirty="0" smtClean="0">
                <a:cs typeface="B Nazanin" pitchFamily="2" charset="-78"/>
              </a:rPr>
              <a:t>بیان داده ها شامل 3 قسمت (سه گانه)</a:t>
            </a:r>
          </a:p>
          <a:p>
            <a:pPr marL="800100" indent="-3175" algn="r" rtl="1">
              <a:buFont typeface="Calibri" panose="020F0502020204030204" pitchFamily="34" charset="0"/>
              <a:buChar char="‒"/>
            </a:pPr>
            <a:endParaRPr lang="fa-IR" sz="2400" dirty="0" smtClean="0">
              <a:cs typeface="B Nazanin" pitchFamily="2" charset="-78"/>
            </a:endParaRPr>
          </a:p>
          <a:p>
            <a:pPr marL="800100" indent="-3175" algn="r" rtl="1">
              <a:buFont typeface="Calibri" panose="020F0502020204030204" pitchFamily="34" charset="0"/>
              <a:buChar char="‒"/>
            </a:pPr>
            <a:endParaRPr lang="fa-IR" sz="2400" dirty="0">
              <a:cs typeface="B Nazanin" pitchFamily="2" charset="-78"/>
            </a:endParaRPr>
          </a:p>
          <a:p>
            <a:pPr marL="800100" indent="-3175" algn="r" rtl="1">
              <a:buFont typeface="Calibri" panose="020F0502020204030204" pitchFamily="34" charset="0"/>
              <a:buChar char="‒"/>
            </a:pPr>
            <a:r>
              <a:rPr lang="en-US" sz="2400" dirty="0" smtClean="0">
                <a:cs typeface="B Nazanin" pitchFamily="2" charset="-78"/>
              </a:rPr>
              <a:t> </a:t>
            </a:r>
            <a:r>
              <a:rPr lang="fa-IR" sz="2400" dirty="0" smtClean="0">
                <a:cs typeface="B Nazanin" pitchFamily="2" charset="-78"/>
              </a:rPr>
              <a:t>تگ های </a:t>
            </a:r>
            <a:r>
              <a:rPr lang="en-US" sz="2400" dirty="0" err="1" smtClean="0">
                <a:cs typeface="B Nazanin" pitchFamily="2" charset="-78"/>
              </a:rPr>
              <a:t>XMl</a:t>
            </a:r>
            <a:endParaRPr lang="fa-IR" sz="2400" dirty="0" smtClean="0">
              <a:cs typeface="B Nazanin" pitchFamily="2" charset="-78"/>
            </a:endParaRPr>
          </a:p>
          <a:p>
            <a:pPr marL="800100" indent="-3175" algn="r" rtl="1">
              <a:buFont typeface="Calibri" panose="020F0502020204030204" pitchFamily="34" charset="0"/>
              <a:buChar char="‒"/>
            </a:pPr>
            <a:endParaRPr lang="fa-IR" sz="2400" dirty="0" smtClean="0">
              <a:cs typeface="B Nazanin" pitchFamily="2" charset="-78"/>
            </a:endParaRPr>
          </a:p>
          <a:p>
            <a:pPr marL="796925" indent="0" algn="r" rtl="1">
              <a:buNone/>
            </a:pPr>
            <a:endParaRPr lang="en-US" sz="2400" dirty="0" smtClean="0">
              <a:cs typeface="B Nazanin" pitchFamily="2" charset="-78"/>
            </a:endParaRPr>
          </a:p>
          <a:p>
            <a:pPr marL="796925" indent="0" algn="r" rtl="1">
              <a:buNone/>
            </a:pPr>
            <a:endParaRPr lang="fa-IR" sz="2400" dirty="0" smtClean="0">
              <a:cs typeface="B Nazanin" pitchFamily="2" charset="-78"/>
            </a:endParaRPr>
          </a:p>
          <a:p>
            <a:pPr marL="800100" indent="-3175" algn="r" rtl="1">
              <a:buFont typeface="Calibri" panose="020F0502020204030204" pitchFamily="34" charset="0"/>
              <a:buChar char="‒"/>
            </a:pPr>
            <a:endParaRPr lang="fa-IR" sz="2800" dirty="0" smtClean="0">
              <a:cs typeface="B Nazanin" pitchFamily="2" charset="-78"/>
            </a:endParaRPr>
          </a:p>
          <a:p>
            <a:pPr indent="0" algn="r" rtl="1">
              <a:buNone/>
            </a:pPr>
            <a:endParaRPr lang="en-US" sz="2800" dirty="0" smtClean="0">
              <a:cs typeface="B Nazanin" pitchFamily="2" charset="-78"/>
            </a:endParaRPr>
          </a:p>
          <a:p>
            <a:pPr indent="0" algn="r" rtl="1">
              <a:buNone/>
            </a:pPr>
            <a:r>
              <a:rPr lang="fa-IR" sz="2800" dirty="0" smtClean="0">
                <a:cs typeface="B Nazanin" pitchFamily="2" charset="-78"/>
              </a:rPr>
              <a:t>   </a:t>
            </a:r>
            <a:endParaRPr lang="en-US" sz="2800" dirty="0" smtClean="0">
              <a:cs typeface="B Nazanin" pitchFamily="2" charset="-78"/>
            </a:endParaRPr>
          </a:p>
          <a:p>
            <a:pPr marL="800100" indent="-457200" algn="r" rtl="1">
              <a:buFont typeface="Wingdings" panose="05000000000000000000" pitchFamily="2" charset="2"/>
              <a:buChar char="ü"/>
            </a:pPr>
            <a:endParaRPr lang="fa-IR" sz="2800" dirty="0" smtClean="0">
              <a:cs typeface="B Nazanin" pitchFamily="2" charset="-78"/>
            </a:endParaRPr>
          </a:p>
          <a:p>
            <a:pPr indent="0" algn="r" rtl="1">
              <a:buNone/>
            </a:pPr>
            <a:endParaRPr lang="fa-IR" sz="2800" dirty="0" smtClean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grpSp>
        <p:nvGrpSpPr>
          <p:cNvPr id="6" name="Group 5"/>
          <p:cNvGrpSpPr/>
          <p:nvPr/>
        </p:nvGrpSpPr>
        <p:grpSpPr>
          <a:xfrm>
            <a:off x="1295400" y="2388707"/>
            <a:ext cx="2743200" cy="1477328"/>
            <a:chOff x="1295400" y="2388707"/>
            <a:chExt cx="2743200" cy="1477328"/>
          </a:xfrm>
        </p:grpSpPr>
        <p:sp>
          <p:nvSpPr>
            <p:cNvPr id="5" name="Right Brace 4"/>
            <p:cNvSpPr/>
            <p:nvPr/>
          </p:nvSpPr>
          <p:spPr>
            <a:xfrm>
              <a:off x="3733800" y="2438400"/>
              <a:ext cx="304800" cy="1427635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295400" y="2388707"/>
              <a:ext cx="2514600" cy="14773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>
                <a:lnSpc>
                  <a:spcPct val="150000"/>
                </a:lnSpc>
              </a:pPr>
              <a:r>
                <a:rPr lang="fa-IR" sz="2000" dirty="0" smtClean="0">
                  <a:cs typeface="B Nazanin" panose="00000400000000000000" pitchFamily="2" charset="-78"/>
                </a:rPr>
                <a:t>فاعل </a:t>
              </a:r>
              <a:r>
                <a:rPr lang="en-US" sz="2000" dirty="0" smtClean="0">
                  <a:cs typeface="B Nazanin" panose="00000400000000000000" pitchFamily="2" charset="-78"/>
                </a:rPr>
                <a:t>(Subject)</a:t>
              </a:r>
            </a:p>
            <a:p>
              <a:pPr algn="r" rtl="1">
                <a:lnSpc>
                  <a:spcPct val="150000"/>
                </a:lnSpc>
              </a:pPr>
              <a:r>
                <a:rPr lang="fa-IR" sz="2000" dirty="0" smtClean="0">
                  <a:cs typeface="B Nazanin" panose="00000400000000000000" pitchFamily="2" charset="-78"/>
                </a:rPr>
                <a:t>گزاره ، فعل </a:t>
              </a:r>
              <a:r>
                <a:rPr lang="en-US" sz="2000" dirty="0" smtClean="0">
                  <a:cs typeface="B Nazanin" panose="00000400000000000000" pitchFamily="2" charset="-78"/>
                </a:rPr>
                <a:t>(predicate)</a:t>
              </a:r>
            </a:p>
            <a:p>
              <a:pPr algn="r" rtl="1">
                <a:lnSpc>
                  <a:spcPct val="150000"/>
                </a:lnSpc>
              </a:pPr>
              <a:r>
                <a:rPr lang="fa-IR" sz="2000" dirty="0" smtClean="0">
                  <a:cs typeface="B Nazanin" panose="00000400000000000000" pitchFamily="2" charset="-78"/>
                </a:rPr>
                <a:t>مفعول</a:t>
              </a:r>
              <a:r>
                <a:rPr lang="en-US" sz="2000" dirty="0" smtClean="0">
                  <a:cs typeface="B Nazanin" panose="00000400000000000000" pitchFamily="2" charset="-78"/>
                </a:rPr>
                <a:t>(Object) </a:t>
              </a:r>
              <a:endParaRPr lang="en-US" sz="2000" dirty="0">
                <a:cs typeface="B Nazanin" panose="00000400000000000000" pitchFamily="2" charset="-78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642784" y="4348609"/>
            <a:ext cx="3243416" cy="490954"/>
            <a:chOff x="378542" y="4724400"/>
            <a:chExt cx="3243416" cy="490954"/>
          </a:xfrm>
        </p:grpSpPr>
        <p:sp>
          <p:nvSpPr>
            <p:cNvPr id="8" name="TextBox 7"/>
            <p:cNvSpPr txBox="1"/>
            <p:nvPr/>
          </p:nvSpPr>
          <p:spPr>
            <a:xfrm>
              <a:off x="378542" y="4724400"/>
              <a:ext cx="1069258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S</a:t>
              </a:r>
              <a:r>
                <a:rPr lang="en-US" dirty="0" smtClean="0"/>
                <a:t>ubject</a:t>
              </a:r>
              <a:endParaRPr lang="en-US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552700" y="4724400"/>
              <a:ext cx="1069258" cy="369332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 smtClean="0"/>
                <a:t>Object</a:t>
              </a:r>
              <a:endParaRPr lang="en-US" dirty="0"/>
            </a:p>
          </p:txBody>
        </p:sp>
        <p:cxnSp>
          <p:nvCxnSpPr>
            <p:cNvPr id="11" name="Straight Arrow Connector 10"/>
            <p:cNvCxnSpPr>
              <a:stCxn id="8" idx="3"/>
              <a:endCxn id="9" idx="1"/>
            </p:cNvCxnSpPr>
            <p:nvPr/>
          </p:nvCxnSpPr>
          <p:spPr>
            <a:xfrm>
              <a:off x="1447800" y="4909066"/>
              <a:ext cx="11049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TextBox 15"/>
            <p:cNvSpPr txBox="1"/>
            <p:nvPr/>
          </p:nvSpPr>
          <p:spPr>
            <a:xfrm>
              <a:off x="1559642" y="4876800"/>
              <a:ext cx="1183558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600" dirty="0" smtClean="0"/>
                <a:t>Predicate</a:t>
              </a:r>
              <a:endParaRPr lang="en-US" sz="1600" dirty="0"/>
            </a:p>
          </p:txBody>
        </p:sp>
      </p:grpSp>
    </p:spTree>
    <p:extLst>
      <p:ext uri="{BB962C8B-B14F-4D97-AF65-F5344CB8AC3E}">
        <p14:creationId xmlns:p14="http://schemas.microsoft.com/office/powerpoint/2010/main" val="3765242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76200"/>
            <a:ext cx="3962400" cy="990600"/>
          </a:xfrm>
        </p:spPr>
        <p:txBody>
          <a:bodyPr>
            <a:normAutofit fontScale="90000"/>
          </a:bodyPr>
          <a:lstStyle/>
          <a:p>
            <a:pPr rtl="1"/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تکنولوژی های وب معنایی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Autofit/>
          </a:bodyPr>
          <a:lstStyle/>
          <a:p>
            <a:pPr marL="800100" indent="-457200" algn="r" rtl="1">
              <a:buFont typeface="Wingdings" panose="05000000000000000000" pitchFamily="2" charset="2"/>
              <a:buChar char="ü"/>
            </a:pPr>
            <a:r>
              <a:rPr lang="fa-IR" sz="2400" dirty="0" smtClean="0">
                <a:cs typeface="B Nazanin" pitchFamily="2" charset="-78"/>
              </a:rPr>
              <a:t>هستی شناسی </a:t>
            </a:r>
            <a:r>
              <a:rPr lang="en-US" sz="2400" dirty="0" smtClean="0">
                <a:cs typeface="B Nazanin" pitchFamily="2" charset="-78"/>
              </a:rPr>
              <a:t>(Ontology)</a:t>
            </a:r>
            <a:endParaRPr lang="fa-IR" sz="2400" dirty="0" smtClean="0">
              <a:cs typeface="B Nazanin" pitchFamily="2" charset="-78"/>
            </a:endParaRPr>
          </a:p>
          <a:p>
            <a:pPr marL="800100" indent="-3175" algn="r" rtl="1">
              <a:buFont typeface="Calibri" panose="020F0502020204030204" pitchFamily="34" charset="0"/>
              <a:buChar char="‒"/>
            </a:pPr>
            <a:r>
              <a:rPr lang="fa-IR" sz="2400" dirty="0" smtClean="0">
                <a:cs typeface="B Nazanin" pitchFamily="2" charset="-78"/>
              </a:rPr>
              <a:t> روابط معنایی بین  واژها را با استفاده از آنتولوژی بیان می کنیم .</a:t>
            </a:r>
          </a:p>
          <a:p>
            <a:pPr marL="800100" indent="-3175" algn="r" rtl="1">
              <a:buFont typeface="Calibri" panose="020F0502020204030204" pitchFamily="34" charset="0"/>
              <a:buChar char="‒"/>
            </a:pPr>
            <a:r>
              <a:rPr lang="fa-IR" sz="2400" dirty="0" smtClean="0">
                <a:cs typeface="B Nazanin" pitchFamily="2" charset="-78"/>
              </a:rPr>
              <a:t> </a:t>
            </a:r>
            <a:r>
              <a:rPr lang="fa-IR" sz="2400" dirty="0" smtClean="0">
                <a:cs typeface="B Nazanin" pitchFamily="2" charset="-78"/>
              </a:rPr>
              <a:t>آنتولوژی ، عنصر </a:t>
            </a:r>
            <a:r>
              <a:rPr lang="fa-IR" sz="2400" dirty="0" smtClean="0">
                <a:cs typeface="B Nazanin" pitchFamily="2" charset="-78"/>
              </a:rPr>
              <a:t>اصلی ارائه دهنده معنا در وب معنایی است .</a:t>
            </a:r>
          </a:p>
          <a:p>
            <a:pPr marL="796925" indent="0" algn="r" rtl="1">
              <a:buNone/>
            </a:pPr>
            <a:endParaRPr lang="fa-IR" sz="2400" dirty="0" smtClean="0">
              <a:cs typeface="B Nazanin" pitchFamily="2" charset="-78"/>
            </a:endParaRPr>
          </a:p>
          <a:p>
            <a:pPr marL="796925" indent="0" algn="r" rtl="1">
              <a:buNone/>
            </a:pPr>
            <a:endParaRPr lang="en-US" sz="2400" dirty="0" smtClean="0">
              <a:cs typeface="B Nazanin" pitchFamily="2" charset="-78"/>
            </a:endParaRPr>
          </a:p>
          <a:p>
            <a:pPr marL="800100" indent="-3175" algn="r" rtl="1">
              <a:buFont typeface="Calibri" panose="020F0502020204030204" pitchFamily="34" charset="0"/>
              <a:buChar char="‒"/>
            </a:pPr>
            <a:endParaRPr lang="fa-IR" sz="2400" dirty="0" smtClean="0">
              <a:cs typeface="B Nazanin" pitchFamily="2" charset="-78"/>
            </a:endParaRPr>
          </a:p>
          <a:p>
            <a:pPr marL="800100" indent="-3175" algn="r" rtl="1">
              <a:buFont typeface="Calibri" panose="020F0502020204030204" pitchFamily="34" charset="0"/>
              <a:buChar char="‒"/>
            </a:pPr>
            <a:r>
              <a:rPr lang="fa-IR" sz="2400" dirty="0" smtClean="0">
                <a:cs typeface="B Nazanin" pitchFamily="2" charset="-78"/>
              </a:rPr>
              <a:t> اجزای </a:t>
            </a:r>
            <a:r>
              <a:rPr lang="en-US" sz="2400" dirty="0" smtClean="0">
                <a:cs typeface="B Nazanin" pitchFamily="2" charset="-78"/>
              </a:rPr>
              <a:t>Ontology</a:t>
            </a:r>
            <a:r>
              <a:rPr lang="fa-IR" sz="2400" dirty="0" smtClean="0">
                <a:cs typeface="B Nazanin" pitchFamily="2" charset="-78"/>
              </a:rPr>
              <a:t> </a:t>
            </a:r>
          </a:p>
          <a:p>
            <a:pPr marL="800100" indent="-3175" algn="r" rtl="1">
              <a:buFont typeface="Calibri" panose="020F0502020204030204" pitchFamily="34" charset="0"/>
              <a:buChar char="‒"/>
            </a:pPr>
            <a:endParaRPr lang="fa-IR" sz="2400" dirty="0" smtClean="0">
              <a:cs typeface="B Nazanin" pitchFamily="2" charset="-78"/>
            </a:endParaRPr>
          </a:p>
          <a:p>
            <a:pPr marL="800100" indent="-3175" algn="r" rtl="1">
              <a:buFont typeface="Calibri" panose="020F0502020204030204" pitchFamily="34" charset="0"/>
              <a:buChar char="‒"/>
            </a:pPr>
            <a:endParaRPr lang="fa-IR" sz="2400" dirty="0" smtClean="0">
              <a:cs typeface="B Nazanin" pitchFamily="2" charset="-78"/>
            </a:endParaRPr>
          </a:p>
          <a:p>
            <a:pPr marL="796925" indent="0" algn="r" rtl="1">
              <a:buNone/>
            </a:pPr>
            <a:endParaRPr lang="fa-IR" sz="2800" dirty="0" smtClean="0">
              <a:cs typeface="B Nazanin" pitchFamily="2" charset="-78"/>
            </a:endParaRPr>
          </a:p>
          <a:p>
            <a:pPr indent="0" algn="r" rtl="1">
              <a:buNone/>
            </a:pPr>
            <a:endParaRPr lang="en-US" sz="2800" dirty="0" smtClean="0">
              <a:cs typeface="B Nazanin" pitchFamily="2" charset="-78"/>
            </a:endParaRPr>
          </a:p>
          <a:p>
            <a:pPr indent="0" algn="r" rtl="1">
              <a:buNone/>
            </a:pPr>
            <a:r>
              <a:rPr lang="fa-IR" sz="2800" dirty="0" smtClean="0">
                <a:cs typeface="B Nazanin" pitchFamily="2" charset="-78"/>
              </a:rPr>
              <a:t>   </a:t>
            </a:r>
            <a:endParaRPr lang="en-US" sz="2800" dirty="0" smtClean="0">
              <a:cs typeface="B Nazanin" pitchFamily="2" charset="-78"/>
            </a:endParaRPr>
          </a:p>
          <a:p>
            <a:pPr marL="800100" indent="-457200" algn="r" rtl="1">
              <a:buFont typeface="Wingdings" panose="05000000000000000000" pitchFamily="2" charset="2"/>
              <a:buChar char="ü"/>
            </a:pPr>
            <a:endParaRPr lang="fa-IR" sz="2800" dirty="0" smtClean="0">
              <a:cs typeface="B Nazanin" pitchFamily="2" charset="-78"/>
            </a:endParaRPr>
          </a:p>
          <a:p>
            <a:pPr indent="0" algn="r" rtl="1">
              <a:buNone/>
            </a:pPr>
            <a:endParaRPr lang="fa-IR" sz="2800" dirty="0" smtClean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grpSp>
        <p:nvGrpSpPr>
          <p:cNvPr id="13" name="Group 12"/>
          <p:cNvGrpSpPr/>
          <p:nvPr/>
        </p:nvGrpSpPr>
        <p:grpSpPr>
          <a:xfrm>
            <a:off x="1981200" y="3122473"/>
            <a:ext cx="3733800" cy="1754327"/>
            <a:chOff x="1981200" y="3656736"/>
            <a:chExt cx="3733800" cy="1754327"/>
          </a:xfrm>
        </p:grpSpPr>
        <p:sp>
          <p:nvSpPr>
            <p:cNvPr id="6" name="Right Brace 5"/>
            <p:cNvSpPr/>
            <p:nvPr/>
          </p:nvSpPr>
          <p:spPr>
            <a:xfrm>
              <a:off x="5383161" y="3656736"/>
              <a:ext cx="331839" cy="1753463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1981200" y="3656737"/>
              <a:ext cx="3505200" cy="175432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>
                <a:lnSpc>
                  <a:spcPct val="150000"/>
                </a:lnSpc>
              </a:pPr>
              <a:r>
                <a:rPr lang="fa-IR" dirty="0" smtClean="0">
                  <a:cs typeface="B Nazanin" panose="00000400000000000000" pitchFamily="2" charset="-78"/>
                </a:rPr>
                <a:t>مفهوم </a:t>
              </a:r>
              <a:r>
                <a:rPr lang="en-US" dirty="0" smtClean="0">
                  <a:cs typeface="B Nazanin" panose="00000400000000000000" pitchFamily="2" charset="-78"/>
                </a:rPr>
                <a:t>(Concept)</a:t>
              </a:r>
              <a:endParaRPr lang="fa-IR" dirty="0" smtClean="0">
                <a:cs typeface="B Nazanin" panose="00000400000000000000" pitchFamily="2" charset="-78"/>
              </a:endParaRPr>
            </a:p>
            <a:p>
              <a:pPr algn="r" rtl="1">
                <a:lnSpc>
                  <a:spcPct val="150000"/>
                </a:lnSpc>
              </a:pPr>
              <a:r>
                <a:rPr lang="fa-IR" dirty="0" smtClean="0">
                  <a:cs typeface="B Nazanin" panose="00000400000000000000" pitchFamily="2" charset="-78"/>
                </a:rPr>
                <a:t>روابط</a:t>
              </a:r>
              <a:r>
                <a:rPr lang="en-US" dirty="0" smtClean="0">
                  <a:cs typeface="B Nazanin" panose="00000400000000000000" pitchFamily="2" charset="-78"/>
                </a:rPr>
                <a:t> </a:t>
              </a:r>
              <a:r>
                <a:rPr lang="fa-IR" dirty="0" smtClean="0">
                  <a:cs typeface="B Nazanin" panose="00000400000000000000" pitchFamily="2" charset="-78"/>
                </a:rPr>
                <a:t> </a:t>
              </a:r>
              <a:r>
                <a:rPr lang="en-US" dirty="0" smtClean="0">
                  <a:cs typeface="B Nazanin" panose="00000400000000000000" pitchFamily="2" charset="-78"/>
                </a:rPr>
                <a:t> (Relations)</a:t>
              </a:r>
            </a:p>
            <a:p>
              <a:pPr algn="r" rtl="1">
                <a:lnSpc>
                  <a:spcPct val="150000"/>
                </a:lnSpc>
              </a:pPr>
              <a:r>
                <a:rPr lang="fa-IR" dirty="0" smtClean="0">
                  <a:cs typeface="B Nazanin" panose="00000400000000000000" pitchFamily="2" charset="-78"/>
                </a:rPr>
                <a:t>خصوصیات</a:t>
              </a:r>
              <a:r>
                <a:rPr lang="en-US" dirty="0" smtClean="0">
                  <a:cs typeface="B Nazanin" panose="00000400000000000000" pitchFamily="2" charset="-78"/>
                </a:rPr>
                <a:t>(Properties)</a:t>
              </a:r>
              <a:endParaRPr lang="fa-IR" dirty="0" smtClean="0">
                <a:cs typeface="B Nazanin" panose="00000400000000000000" pitchFamily="2" charset="-78"/>
              </a:endParaRPr>
            </a:p>
            <a:p>
              <a:pPr algn="r" rtl="1">
                <a:lnSpc>
                  <a:spcPct val="150000"/>
                </a:lnSpc>
              </a:pPr>
              <a:r>
                <a:rPr lang="fa-IR" dirty="0" smtClean="0">
                  <a:cs typeface="B Nazanin" panose="00000400000000000000" pitchFamily="2" charset="-78"/>
                </a:rPr>
                <a:t>نمونه </a:t>
              </a:r>
              <a:r>
                <a:rPr lang="en-US" dirty="0" smtClean="0">
                  <a:cs typeface="B Nazanin" panose="00000400000000000000" pitchFamily="2" charset="-78"/>
                </a:rPr>
                <a:t>(Instance , Individuals) </a:t>
              </a:r>
              <a:endParaRPr lang="en-US" dirty="0">
                <a:cs typeface="B Nazani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10599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76200"/>
            <a:ext cx="3962400" cy="990600"/>
          </a:xfrm>
        </p:spPr>
        <p:txBody>
          <a:bodyPr>
            <a:normAutofit fontScale="90000"/>
          </a:bodyPr>
          <a:lstStyle/>
          <a:p>
            <a:pPr rtl="1"/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تکنولوژی های وب معنایی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Autofit/>
          </a:bodyPr>
          <a:lstStyle/>
          <a:p>
            <a:pPr marL="800100" indent="-457200" algn="r" rtl="1">
              <a:buFont typeface="Wingdings" panose="05000000000000000000" pitchFamily="2" charset="2"/>
              <a:buChar char="ü"/>
            </a:pPr>
            <a:r>
              <a:rPr lang="fa-IR" sz="2800" dirty="0" smtClean="0">
                <a:cs typeface="B Nazanin" pitchFamily="2" charset="-78"/>
              </a:rPr>
              <a:t>زبانهای هستی شناسی </a:t>
            </a:r>
            <a:r>
              <a:rPr lang="en-US" sz="2800" dirty="0" smtClean="0">
                <a:cs typeface="B Nazanin" pitchFamily="2" charset="-78"/>
              </a:rPr>
              <a:t>(Ontology)</a:t>
            </a:r>
            <a:endParaRPr lang="fa-IR" sz="2800" dirty="0" smtClean="0">
              <a:cs typeface="B Nazanin" pitchFamily="2" charset="-78"/>
            </a:endParaRPr>
          </a:p>
          <a:p>
            <a:pPr marL="800100" indent="-3175" algn="r" rtl="1">
              <a:buFont typeface="Calibri" panose="020F0502020204030204" pitchFamily="34" charset="0"/>
              <a:buChar char="‒"/>
            </a:pPr>
            <a:endParaRPr lang="fa-IR" sz="2000" dirty="0">
              <a:cs typeface="B Nazanin" pitchFamily="2" charset="-78"/>
            </a:endParaRPr>
          </a:p>
          <a:p>
            <a:pPr marL="800100" indent="-3175">
              <a:lnSpc>
                <a:spcPct val="150000"/>
              </a:lnSpc>
              <a:buFont typeface="Calibri" panose="020F0502020204030204" pitchFamily="34" charset="0"/>
              <a:buChar char="‒"/>
            </a:pPr>
            <a:r>
              <a:rPr lang="en-US" sz="2400" dirty="0">
                <a:cs typeface="B Nazanin" pitchFamily="2" charset="-78"/>
              </a:rPr>
              <a:t> </a:t>
            </a:r>
            <a:r>
              <a:rPr lang="en-US" sz="2400" dirty="0"/>
              <a:t>RDF(S) (Resource Description Framework (Schema</a:t>
            </a:r>
            <a:r>
              <a:rPr lang="en-US" sz="2400" dirty="0" smtClean="0"/>
              <a:t>))</a:t>
            </a:r>
          </a:p>
          <a:p>
            <a:pPr marL="800100" indent="-3175">
              <a:lnSpc>
                <a:spcPct val="150000"/>
              </a:lnSpc>
              <a:buFont typeface="Calibri" panose="020F0502020204030204" pitchFamily="34" charset="0"/>
              <a:buChar char="‒"/>
            </a:pPr>
            <a:r>
              <a:rPr lang="en-US" sz="2400" dirty="0" smtClean="0"/>
              <a:t> OWL </a:t>
            </a:r>
            <a:r>
              <a:rPr lang="en-US" sz="2400" dirty="0"/>
              <a:t>(Ontology Web Language)</a:t>
            </a:r>
            <a:endParaRPr lang="en-US" sz="2400" dirty="0" smtClean="0">
              <a:cs typeface="B Nazanin" pitchFamily="2" charset="-78"/>
            </a:endParaRPr>
          </a:p>
          <a:p>
            <a:pPr marL="800100" indent="-3175">
              <a:lnSpc>
                <a:spcPct val="150000"/>
              </a:lnSpc>
              <a:buFont typeface="Calibri" panose="020F0502020204030204" pitchFamily="34" charset="0"/>
              <a:buChar char="‒"/>
            </a:pPr>
            <a:r>
              <a:rPr lang="en-US" sz="2400" dirty="0" smtClean="0">
                <a:cs typeface="B Nazanin" pitchFamily="2" charset="-78"/>
              </a:rPr>
              <a:t> </a:t>
            </a:r>
            <a:r>
              <a:rPr lang="en-US" sz="2400" dirty="0"/>
              <a:t>OIL (Ontology Interchange Language</a:t>
            </a:r>
            <a:r>
              <a:rPr lang="en-US" sz="2400" dirty="0" smtClean="0"/>
              <a:t>)</a:t>
            </a:r>
          </a:p>
          <a:p>
            <a:pPr marL="800100" indent="-3175">
              <a:lnSpc>
                <a:spcPct val="150000"/>
              </a:lnSpc>
              <a:buFont typeface="Calibri" panose="020F0502020204030204" pitchFamily="34" charset="0"/>
              <a:buChar char="‒"/>
            </a:pPr>
            <a:r>
              <a:rPr lang="en-US" sz="2400" dirty="0" smtClean="0"/>
              <a:t> SHOE </a:t>
            </a:r>
            <a:r>
              <a:rPr lang="en-US" sz="2400" dirty="0"/>
              <a:t>(Simple HTML Ontology Extension)</a:t>
            </a:r>
            <a:endParaRPr lang="en-US" sz="2400" dirty="0" smtClean="0">
              <a:cs typeface="B Nazanin" pitchFamily="2" charset="-78"/>
            </a:endParaRPr>
          </a:p>
          <a:p>
            <a:pPr marL="800100" indent="-3175">
              <a:lnSpc>
                <a:spcPct val="150000"/>
              </a:lnSpc>
              <a:buFont typeface="Calibri" panose="020F0502020204030204" pitchFamily="34" charset="0"/>
              <a:buChar char="‒"/>
            </a:pPr>
            <a:r>
              <a:rPr lang="en-US" sz="2400" dirty="0" smtClean="0">
                <a:cs typeface="B Nazanin" pitchFamily="2" charset="-78"/>
              </a:rPr>
              <a:t> </a:t>
            </a:r>
            <a:r>
              <a:rPr lang="en-US" sz="2400" dirty="0"/>
              <a:t>OML (Ontology Markup Language)</a:t>
            </a:r>
            <a:endParaRPr lang="fa-IR" sz="2400" dirty="0" smtClean="0">
              <a:cs typeface="B Nazanin" pitchFamily="2" charset="-78"/>
            </a:endParaRPr>
          </a:p>
          <a:p>
            <a:pPr marL="796925" indent="0" algn="r" rtl="1">
              <a:buNone/>
            </a:pPr>
            <a:endParaRPr lang="fa-IR" sz="2800" dirty="0" smtClean="0">
              <a:cs typeface="B Nazanin" pitchFamily="2" charset="-78"/>
            </a:endParaRPr>
          </a:p>
          <a:p>
            <a:pPr indent="0" algn="r" rtl="1">
              <a:buNone/>
            </a:pPr>
            <a:endParaRPr lang="en-US" sz="2800" dirty="0" smtClean="0">
              <a:cs typeface="B Nazanin" pitchFamily="2" charset="-78"/>
            </a:endParaRPr>
          </a:p>
          <a:p>
            <a:pPr indent="0" algn="r" rtl="1">
              <a:buNone/>
            </a:pPr>
            <a:r>
              <a:rPr lang="fa-IR" sz="2800" dirty="0" smtClean="0">
                <a:cs typeface="B Nazanin" pitchFamily="2" charset="-78"/>
              </a:rPr>
              <a:t>   </a:t>
            </a:r>
            <a:endParaRPr lang="en-US" sz="2800" dirty="0" smtClean="0">
              <a:cs typeface="B Nazanin" pitchFamily="2" charset="-78"/>
            </a:endParaRPr>
          </a:p>
          <a:p>
            <a:pPr marL="800100" indent="-457200" algn="r" rtl="1">
              <a:buFont typeface="Wingdings" panose="05000000000000000000" pitchFamily="2" charset="2"/>
              <a:buChar char="ü"/>
            </a:pPr>
            <a:endParaRPr lang="fa-IR" sz="2800" dirty="0" smtClean="0">
              <a:cs typeface="B Nazanin" pitchFamily="2" charset="-78"/>
            </a:endParaRPr>
          </a:p>
          <a:p>
            <a:pPr indent="0" algn="r" rtl="1">
              <a:buNone/>
            </a:pPr>
            <a:endParaRPr lang="fa-IR" sz="2800" dirty="0" smtClean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847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76200"/>
            <a:ext cx="5257800" cy="990600"/>
          </a:xfrm>
        </p:spPr>
        <p:txBody>
          <a:bodyPr>
            <a:normAutofit/>
          </a:bodyPr>
          <a:lstStyle/>
          <a:p>
            <a:pPr rtl="1"/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موتور های جستجوی وب معنایی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Autofit/>
          </a:bodyPr>
          <a:lstStyle/>
          <a:p>
            <a:pPr marL="1139825">
              <a:buFont typeface="Wingdings" panose="05000000000000000000" pitchFamily="2" charset="2"/>
              <a:buChar char="ü"/>
            </a:pPr>
            <a:endParaRPr lang="en-US" sz="2400" dirty="0" smtClean="0">
              <a:cs typeface="B Nazanin" pitchFamily="2" charset="-78"/>
            </a:endParaRPr>
          </a:p>
          <a:p>
            <a:pPr marL="1139825">
              <a:buFont typeface="Wingdings" panose="05000000000000000000" pitchFamily="2" charset="2"/>
              <a:buChar char="ü"/>
            </a:pPr>
            <a:r>
              <a:rPr lang="en-US" sz="2400" dirty="0" smtClean="0">
                <a:cs typeface="B Nazanin" pitchFamily="2" charset="-78"/>
              </a:rPr>
              <a:t>Swoogle</a:t>
            </a:r>
          </a:p>
          <a:p>
            <a:pPr marL="1139825">
              <a:buFont typeface="Wingdings" panose="05000000000000000000" pitchFamily="2" charset="2"/>
              <a:buChar char="ü"/>
            </a:pPr>
            <a:r>
              <a:rPr lang="en-US" sz="2400" dirty="0" smtClean="0">
                <a:cs typeface="B Nazanin" pitchFamily="2" charset="-78"/>
              </a:rPr>
              <a:t>Watson</a:t>
            </a:r>
          </a:p>
          <a:p>
            <a:pPr marL="1139825">
              <a:buFont typeface="Wingdings" panose="05000000000000000000" pitchFamily="2" charset="2"/>
              <a:buChar char="ü"/>
            </a:pPr>
            <a:r>
              <a:rPr lang="en-US" sz="2400" dirty="0" smtClean="0">
                <a:cs typeface="B Nazanin" pitchFamily="2" charset="-78"/>
              </a:rPr>
              <a:t>Sindice</a:t>
            </a:r>
          </a:p>
          <a:p>
            <a:pPr marL="1139825">
              <a:buFont typeface="Wingdings" panose="05000000000000000000" pitchFamily="2" charset="2"/>
              <a:buChar char="ü"/>
            </a:pPr>
            <a:r>
              <a:rPr lang="en-US" sz="2400" dirty="0" smtClean="0">
                <a:cs typeface="B Nazanin" pitchFamily="2" charset="-78"/>
              </a:rPr>
              <a:t>Falcons</a:t>
            </a:r>
          </a:p>
          <a:p>
            <a:pPr marL="1139825">
              <a:buFont typeface="Wingdings" panose="05000000000000000000" pitchFamily="2" charset="2"/>
              <a:buChar char="ü"/>
            </a:pPr>
            <a:r>
              <a:rPr lang="en-US" sz="2400" dirty="0" smtClean="0">
                <a:cs typeface="B Nazanin" pitchFamily="2" charset="-78"/>
              </a:rPr>
              <a:t>Micro Search</a:t>
            </a:r>
            <a:endParaRPr lang="fa-IR" sz="2400" dirty="0" smtClean="0">
              <a:cs typeface="B Nazanin" pitchFamily="2" charset="-78"/>
            </a:endParaRPr>
          </a:p>
          <a:p>
            <a:pPr marL="1139825">
              <a:buFont typeface="Wingdings" panose="05000000000000000000" pitchFamily="2" charset="2"/>
              <a:buChar char="ü"/>
            </a:pPr>
            <a:r>
              <a:rPr lang="en-US" sz="2400" dirty="0">
                <a:cs typeface="B Nazanin" pitchFamily="2" charset="-78"/>
              </a:rPr>
              <a:t>Hakia</a:t>
            </a:r>
          </a:p>
          <a:p>
            <a:pPr marL="1139825">
              <a:buFont typeface="Wingdings" panose="05000000000000000000" pitchFamily="2" charset="2"/>
              <a:buChar char="ü"/>
            </a:pPr>
            <a:r>
              <a:rPr lang="en-US" sz="2400" dirty="0">
                <a:cs typeface="B Nazanin" pitchFamily="2" charset="-78"/>
              </a:rPr>
              <a:t>Factbits</a:t>
            </a:r>
          </a:p>
          <a:p>
            <a:pPr marL="1139825">
              <a:buFont typeface="Wingdings" panose="05000000000000000000" pitchFamily="2" charset="2"/>
              <a:buChar char="ü"/>
            </a:pPr>
            <a:r>
              <a:rPr lang="en-US" sz="2400" dirty="0">
                <a:cs typeface="B Nazanin" pitchFamily="2" charset="-78"/>
              </a:rPr>
              <a:t>Sense boot</a:t>
            </a:r>
          </a:p>
          <a:p>
            <a:pPr marL="1139825">
              <a:buFont typeface="Wingdings" panose="05000000000000000000" pitchFamily="2" charset="2"/>
              <a:buChar char="ü"/>
            </a:pPr>
            <a:endParaRPr lang="en-US" sz="2400" dirty="0" smtClean="0">
              <a:cs typeface="B Nazanin" pitchFamily="2" charset="-78"/>
            </a:endParaRPr>
          </a:p>
          <a:p>
            <a:pPr marL="1139825">
              <a:buFont typeface="Wingdings" panose="05000000000000000000" pitchFamily="2" charset="2"/>
              <a:buChar char="ü"/>
            </a:pPr>
            <a:endParaRPr lang="fa-IR" sz="2400" dirty="0" smtClean="0">
              <a:cs typeface="B Nazanin" pitchFamily="2" charset="-78"/>
            </a:endParaRPr>
          </a:p>
          <a:p>
            <a:pPr marL="796925" indent="0" algn="r" rtl="1">
              <a:buNone/>
            </a:pPr>
            <a:endParaRPr lang="fa-IR" sz="2800" dirty="0" smtClean="0">
              <a:cs typeface="B Nazanin" pitchFamily="2" charset="-78"/>
            </a:endParaRPr>
          </a:p>
          <a:p>
            <a:pPr indent="0" algn="r" rtl="1">
              <a:buNone/>
            </a:pPr>
            <a:endParaRPr lang="en-US" sz="2800" dirty="0" smtClean="0">
              <a:cs typeface="B Nazanin" pitchFamily="2" charset="-78"/>
            </a:endParaRPr>
          </a:p>
          <a:p>
            <a:pPr indent="0" algn="r" rtl="1">
              <a:buNone/>
            </a:pPr>
            <a:r>
              <a:rPr lang="fa-IR" sz="2800" dirty="0" smtClean="0">
                <a:cs typeface="B Nazanin" pitchFamily="2" charset="-78"/>
              </a:rPr>
              <a:t>   </a:t>
            </a:r>
            <a:endParaRPr lang="en-US" sz="2800" dirty="0" smtClean="0">
              <a:cs typeface="B Nazanin" pitchFamily="2" charset="-78"/>
            </a:endParaRPr>
          </a:p>
          <a:p>
            <a:pPr marL="800100" indent="-457200" algn="r" rtl="1">
              <a:buFont typeface="Wingdings" panose="05000000000000000000" pitchFamily="2" charset="2"/>
              <a:buChar char="ü"/>
            </a:pPr>
            <a:endParaRPr lang="fa-IR" sz="2800" dirty="0" smtClean="0">
              <a:cs typeface="B Nazanin" pitchFamily="2" charset="-78"/>
            </a:endParaRPr>
          </a:p>
          <a:p>
            <a:pPr indent="0" algn="r" rtl="1">
              <a:buNone/>
            </a:pPr>
            <a:endParaRPr lang="fa-IR" sz="2800" dirty="0" smtClean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465555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76200"/>
            <a:ext cx="5257800" cy="990600"/>
          </a:xfrm>
        </p:spPr>
        <p:txBody>
          <a:bodyPr>
            <a:normAutofit/>
          </a:bodyPr>
          <a:lstStyle/>
          <a:p>
            <a:pPr rtl="1"/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موتور جستجوی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</a:t>
            </a:r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Swoogle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Autofit/>
          </a:bodyPr>
          <a:lstStyle/>
          <a:p>
            <a:pPr marL="796925" indent="0" algn="r" rtl="1">
              <a:buNone/>
            </a:pPr>
            <a:r>
              <a:rPr lang="fa-IR" dirty="0" smtClean="0">
                <a:cs typeface="B Nazanin" pitchFamily="2" charset="-78"/>
              </a:rPr>
              <a:t>معرفی</a:t>
            </a:r>
          </a:p>
          <a:p>
            <a:pPr marL="1254125" indent="-457200" algn="r" rtl="1">
              <a:buFont typeface="Wingdings" panose="05000000000000000000" pitchFamily="2" charset="2"/>
              <a:buChar char="ü"/>
            </a:pPr>
            <a:r>
              <a:rPr lang="fa-IR" sz="2800" dirty="0" smtClean="0">
                <a:cs typeface="B Nazanin" pitchFamily="2" charset="-78"/>
              </a:rPr>
              <a:t>وب معنایی ، شبکه ای از اسناد معنایی است .</a:t>
            </a:r>
          </a:p>
          <a:p>
            <a:pPr marL="1254125" indent="-457200" algn="r" rtl="1">
              <a:buFont typeface="Wingdings" panose="05000000000000000000" pitchFamily="2" charset="2"/>
              <a:buChar char="ü"/>
            </a:pPr>
            <a:r>
              <a:rPr lang="fa-IR" sz="2800" dirty="0" smtClean="0">
                <a:cs typeface="B Nazanin" pitchFamily="2" charset="-78"/>
              </a:rPr>
              <a:t>کاربران، محققان </a:t>
            </a:r>
            <a:r>
              <a:rPr lang="fa-IR" sz="2800" dirty="0">
                <a:cs typeface="B Nazanin" pitchFamily="2" charset="-78"/>
              </a:rPr>
              <a:t>و توسعه </a:t>
            </a:r>
            <a:r>
              <a:rPr lang="fa-IR" sz="2800" dirty="0" smtClean="0">
                <a:cs typeface="B Nazanin" pitchFamily="2" charset="-78"/>
              </a:rPr>
              <a:t>دهندگان وب معنایی هستند.</a:t>
            </a:r>
          </a:p>
          <a:p>
            <a:pPr marL="1254125" indent="-457200" algn="r" rtl="1">
              <a:buFont typeface="Wingdings" panose="05000000000000000000" pitchFamily="2" charset="2"/>
              <a:buChar char="ü"/>
            </a:pPr>
            <a:endParaRPr lang="fa-IR" sz="2800" dirty="0" smtClean="0">
              <a:cs typeface="B Nazanin" pitchFamily="2" charset="-78"/>
            </a:endParaRPr>
          </a:p>
          <a:p>
            <a:pPr marL="1254125" indent="-457200" algn="r" rtl="1">
              <a:buFont typeface="Wingdings" panose="05000000000000000000" pitchFamily="2" charset="2"/>
              <a:buChar char="ü"/>
            </a:pPr>
            <a:endParaRPr lang="fa-IR" sz="2800" dirty="0">
              <a:cs typeface="B Nazanin" pitchFamily="2" charset="-78"/>
            </a:endParaRPr>
          </a:p>
          <a:p>
            <a:pPr marL="1254125" indent="-457200" algn="r" rtl="1">
              <a:buFont typeface="Wingdings" panose="05000000000000000000" pitchFamily="2" charset="2"/>
              <a:buChar char="ü"/>
            </a:pPr>
            <a:r>
              <a:rPr lang="fa-IR" sz="2400" dirty="0" smtClean="0">
                <a:cs typeface="B Nazanin" pitchFamily="2" charset="-78"/>
              </a:rPr>
              <a:t>3 فعالیت موتور جستجوی </a:t>
            </a:r>
            <a:r>
              <a:rPr lang="en-US" sz="2400" dirty="0" smtClean="0">
                <a:cs typeface="B Nazanin" pitchFamily="2" charset="-78"/>
              </a:rPr>
              <a:t>Swoogle</a:t>
            </a:r>
          </a:p>
          <a:p>
            <a:pPr marL="1254125" indent="-457200" algn="r" rtl="1">
              <a:buFont typeface="Wingdings" panose="05000000000000000000" pitchFamily="2" charset="2"/>
              <a:buChar char="ü"/>
            </a:pPr>
            <a:endParaRPr lang="en-US" sz="2400" dirty="0">
              <a:cs typeface="B Nazanin" pitchFamily="2" charset="-78"/>
            </a:endParaRPr>
          </a:p>
          <a:p>
            <a:pPr marL="1254125" indent="-457200" algn="r" rtl="1">
              <a:buFont typeface="Wingdings" panose="05000000000000000000" pitchFamily="2" charset="2"/>
              <a:buChar char="ü"/>
            </a:pPr>
            <a:endParaRPr lang="en-US" sz="2400" dirty="0" smtClean="0">
              <a:cs typeface="B Nazanin" pitchFamily="2" charset="-78"/>
            </a:endParaRPr>
          </a:p>
          <a:p>
            <a:pPr marL="796925" indent="0" algn="r" rtl="1">
              <a:buNone/>
            </a:pPr>
            <a:endParaRPr lang="fa-IR" sz="2400" dirty="0" smtClean="0">
              <a:cs typeface="B Nazanin" pitchFamily="2" charset="-78"/>
            </a:endParaRPr>
          </a:p>
          <a:p>
            <a:pPr marL="1254125" indent="-457200" algn="r" rtl="1">
              <a:buFont typeface="Wingdings" panose="05000000000000000000" pitchFamily="2" charset="2"/>
              <a:buChar char="ü"/>
            </a:pPr>
            <a:endParaRPr lang="fa-IR" sz="2800" dirty="0">
              <a:cs typeface="B Nazanin" pitchFamily="2" charset="-78"/>
            </a:endParaRPr>
          </a:p>
          <a:p>
            <a:pPr marL="796925" indent="0" algn="r" rtl="1">
              <a:buNone/>
            </a:pPr>
            <a:endParaRPr lang="fa-IR" sz="2800" dirty="0" smtClean="0">
              <a:cs typeface="B Nazanin" pitchFamily="2" charset="-78"/>
            </a:endParaRPr>
          </a:p>
          <a:p>
            <a:pPr marL="796925" indent="0" algn="r" rtl="1">
              <a:buNone/>
            </a:pPr>
            <a:r>
              <a:rPr lang="en-US" sz="2800" dirty="0" smtClean="0">
                <a:cs typeface="B Nazanin" pitchFamily="2" charset="-78"/>
              </a:rPr>
              <a:t>  </a:t>
            </a:r>
            <a:r>
              <a:rPr lang="fa-IR" sz="2800" dirty="0" smtClean="0">
                <a:cs typeface="B Nazanin" pitchFamily="2" charset="-78"/>
              </a:rPr>
              <a:t> </a:t>
            </a:r>
          </a:p>
          <a:p>
            <a:pPr indent="0" algn="r" rtl="1">
              <a:buNone/>
            </a:pPr>
            <a:endParaRPr lang="en-US" sz="2800" dirty="0" smtClean="0">
              <a:cs typeface="B Nazanin" pitchFamily="2" charset="-78"/>
            </a:endParaRPr>
          </a:p>
          <a:p>
            <a:pPr indent="0" algn="r" rtl="1">
              <a:buNone/>
            </a:pPr>
            <a:r>
              <a:rPr lang="fa-IR" sz="2800" dirty="0" smtClean="0">
                <a:cs typeface="B Nazanin" pitchFamily="2" charset="-78"/>
              </a:rPr>
              <a:t>   </a:t>
            </a:r>
            <a:endParaRPr lang="en-US" sz="2800" dirty="0" smtClean="0">
              <a:cs typeface="B Nazanin" pitchFamily="2" charset="-78"/>
            </a:endParaRPr>
          </a:p>
          <a:p>
            <a:pPr marL="800100" indent="-457200" algn="r" rtl="1">
              <a:buFont typeface="Wingdings" panose="05000000000000000000" pitchFamily="2" charset="2"/>
              <a:buChar char="ü"/>
            </a:pPr>
            <a:endParaRPr lang="fa-IR" sz="2800" dirty="0" smtClean="0">
              <a:cs typeface="B Nazanin" pitchFamily="2" charset="-78"/>
            </a:endParaRPr>
          </a:p>
          <a:p>
            <a:pPr indent="0" algn="r" rtl="1">
              <a:buNone/>
            </a:pPr>
            <a:endParaRPr lang="fa-IR" sz="2800" dirty="0" smtClean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grpSp>
        <p:nvGrpSpPr>
          <p:cNvPr id="9" name="Group 8"/>
          <p:cNvGrpSpPr/>
          <p:nvPr/>
        </p:nvGrpSpPr>
        <p:grpSpPr>
          <a:xfrm>
            <a:off x="609600" y="3200400"/>
            <a:ext cx="3124200" cy="1483886"/>
            <a:chOff x="1600200" y="3240514"/>
            <a:chExt cx="3124200" cy="1483886"/>
          </a:xfrm>
        </p:grpSpPr>
        <p:sp>
          <p:nvSpPr>
            <p:cNvPr id="5" name="Right Brace 4"/>
            <p:cNvSpPr/>
            <p:nvPr/>
          </p:nvSpPr>
          <p:spPr>
            <a:xfrm>
              <a:off x="4267200" y="3285545"/>
              <a:ext cx="457200" cy="1438855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1600200" y="3240514"/>
              <a:ext cx="2895600" cy="143885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>
                <a:lnSpc>
                  <a:spcPct val="150000"/>
                </a:lnSpc>
              </a:pPr>
              <a:r>
                <a:rPr lang="fa-IR" sz="2000" dirty="0" smtClean="0">
                  <a:cs typeface="B Nazanin" panose="00000400000000000000" pitchFamily="2" charset="-78"/>
                </a:rPr>
                <a:t>یافتن آنتولوژی های مناسب</a:t>
              </a:r>
            </a:p>
            <a:p>
              <a:pPr algn="r" rtl="1">
                <a:lnSpc>
                  <a:spcPct val="150000"/>
                </a:lnSpc>
              </a:pPr>
              <a:r>
                <a:rPr lang="fa-IR" sz="2000" dirty="0" smtClean="0">
                  <a:cs typeface="B Nazanin" panose="00000400000000000000" pitchFamily="2" charset="-78"/>
                </a:rPr>
                <a:t>یافتن داده های نمونه</a:t>
              </a:r>
            </a:p>
            <a:p>
              <a:pPr algn="r" rtl="1">
                <a:lnSpc>
                  <a:spcPct val="150000"/>
                </a:lnSpc>
              </a:pPr>
              <a:r>
                <a:rPr lang="fa-IR" sz="2000" dirty="0" smtClean="0">
                  <a:cs typeface="B Nazanin" panose="00000400000000000000" pitchFamily="2" charset="-78"/>
                </a:rPr>
                <a:t>توصیف وب معنایی</a:t>
              </a:r>
              <a:endParaRPr lang="en-US" sz="2000" dirty="0">
                <a:cs typeface="B Nazani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61676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76200"/>
            <a:ext cx="5257800" cy="990600"/>
          </a:xfrm>
        </p:spPr>
        <p:txBody>
          <a:bodyPr>
            <a:normAutofit/>
          </a:bodyPr>
          <a:lstStyle/>
          <a:p>
            <a:pPr rtl="1"/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موتور جستجوی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</a:t>
            </a:r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Swoogle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Autofit/>
          </a:bodyPr>
          <a:lstStyle/>
          <a:p>
            <a:pPr indent="0" algn="r" rtl="1">
              <a:buNone/>
            </a:pPr>
            <a:endParaRPr lang="fa-IR" sz="2800" dirty="0" smtClean="0">
              <a:cs typeface="B Nazanin" pitchFamily="2" charset="-78"/>
            </a:endParaRPr>
          </a:p>
          <a:p>
            <a:pPr indent="0" algn="r" rtl="1">
              <a:buNone/>
            </a:pPr>
            <a:endParaRPr lang="fa-IR" sz="2800" dirty="0" smtClean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0798759"/>
              </p:ext>
            </p:extLst>
          </p:nvPr>
        </p:nvGraphicFramePr>
        <p:xfrm>
          <a:off x="601914" y="1447800"/>
          <a:ext cx="7772400" cy="36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590800"/>
                <a:gridCol w="2590800"/>
                <a:gridCol w="2590800"/>
              </a:tblGrid>
              <a:tr h="914400">
                <a:tc gridSpan="3"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sz="1800" b="1" dirty="0" smtClean="0">
                          <a:cs typeface="B Nazanin" panose="00000400000000000000" pitchFamily="2" charset="-78"/>
                        </a:rPr>
                        <a:t>منابع وب معنایی و سیستم های جستجو 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pPr algn="ctr" rtl="1"/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</a:tr>
              <a:tr h="914400"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a-IR" dirty="0" smtClean="0">
                          <a:cs typeface="B Nazanin" panose="00000400000000000000" pitchFamily="2" charset="-78"/>
                        </a:rPr>
                        <a:t>نمایه سازی بر مبنای تفسیر اسناد </a:t>
                      </a:r>
                      <a:r>
                        <a:rPr lang="fa-IR" dirty="0" smtClean="0">
                          <a:cs typeface="B Nazanin" panose="00000400000000000000" pitchFamily="2" charset="-78"/>
                        </a:rPr>
                        <a:t>و استفاده از</a:t>
                      </a:r>
                      <a:r>
                        <a:rPr lang="fa-IR" baseline="0" dirty="0" smtClean="0">
                          <a:cs typeface="B Nazanin" panose="00000400000000000000" pitchFamily="2" charset="-78"/>
                        </a:rPr>
                        <a:t> آنتولوژی های محدود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err="1" smtClean="0">
                          <a:cs typeface="B Nazanin" panose="00000400000000000000" pitchFamily="2" charset="-78"/>
                        </a:rPr>
                        <a:t>Ontobroker</a:t>
                      </a:r>
                      <a:r>
                        <a:rPr lang="en-US" dirty="0" smtClean="0"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en-US" dirty="0" smtClean="0">
                          <a:cs typeface="B Nazanin" panose="00000400000000000000" pitchFamily="2" charset="-78"/>
                        </a:rPr>
                        <a:t>, </a:t>
                      </a:r>
                      <a:r>
                        <a:rPr lang="en-US" dirty="0" err="1" smtClean="0">
                          <a:cs typeface="B Nazanin" panose="00000400000000000000" pitchFamily="2" charset="-78"/>
                        </a:rPr>
                        <a:t>QuizRDF</a:t>
                      </a:r>
                      <a:r>
                        <a:rPr lang="en-US" dirty="0" smtClean="0"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en-US" dirty="0" smtClean="0">
                          <a:cs typeface="B Nazanin" panose="00000400000000000000" pitchFamily="2" charset="-78"/>
                        </a:rPr>
                        <a:t>Cream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1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i="1" dirty="0" smtClean="0">
                          <a:cs typeface="B Nazanin" panose="00000400000000000000" pitchFamily="2" charset="-78"/>
                        </a:rPr>
                        <a:t>Ontology based</a:t>
                      </a:r>
                      <a:r>
                        <a:rPr lang="fa-IR" i="1" dirty="0" smtClean="0"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en-US" i="1" dirty="0" smtClean="0">
                          <a:cs typeface="B Nazanin" panose="00000400000000000000" pitchFamily="2" charset="-78"/>
                        </a:rPr>
                        <a:t>annotation systems</a:t>
                      </a:r>
                      <a:r>
                        <a:rPr lang="fa-IR" dirty="0" smtClean="0">
                          <a:cs typeface="B Nazanin" pitchFamily="2" charset="-78"/>
                        </a:rPr>
                        <a:t>   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</a:tr>
              <a:tr h="914400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Nazanin" panose="00000400000000000000" pitchFamily="2" charset="-78"/>
                        </a:rPr>
                        <a:t>اسناد را به صورت خودکار</a:t>
                      </a:r>
                      <a:r>
                        <a:rPr lang="fa-IR" baseline="0" dirty="0" smtClean="0">
                          <a:cs typeface="B Nazanin" panose="00000400000000000000" pitchFamily="2" charset="-78"/>
                        </a:rPr>
                        <a:t> کشف نمی کنند و </a:t>
                      </a:r>
                      <a:r>
                        <a:rPr lang="fa-IR" dirty="0" smtClean="0">
                          <a:cs typeface="B Nazanin" panose="00000400000000000000" pitchFamily="2" charset="-78"/>
                        </a:rPr>
                        <a:t>ارائه</a:t>
                      </a:r>
                      <a:r>
                        <a:rPr lang="fa-IR" baseline="0" dirty="0" smtClean="0">
                          <a:cs typeface="B Nazanin" panose="00000400000000000000" pitchFamily="2" charset="-78"/>
                        </a:rPr>
                        <a:t> </a:t>
                      </a:r>
                      <a:r>
                        <a:rPr lang="fa-IR" baseline="0" dirty="0" smtClean="0">
                          <a:cs typeface="B Nazanin" panose="00000400000000000000" pitchFamily="2" charset="-78"/>
                        </a:rPr>
                        <a:t>اسناد توسط </a:t>
                      </a:r>
                      <a:r>
                        <a:rPr lang="fa-IR" baseline="0" dirty="0" smtClean="0">
                          <a:cs typeface="B Nazanin" panose="00000400000000000000" pitchFamily="2" charset="-78"/>
                        </a:rPr>
                        <a:t>کاربران است 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DAML Ontology Library ,</a:t>
                      </a:r>
                    </a:p>
                    <a:p>
                      <a:pPr algn="ctr" rtl="1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SemWebCentral , Schema Web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0" i="1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Ontology repositories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</a:tr>
              <a:tr h="914400">
                <a:tc>
                  <a:txBody>
                    <a:bodyPr/>
                    <a:lstStyle/>
                    <a:p>
                      <a:pPr algn="ctr" rtl="1"/>
                      <a:r>
                        <a:rPr lang="fa-IR" dirty="0" smtClean="0">
                          <a:cs typeface="B Nazanin" panose="00000400000000000000" pitchFamily="2" charset="-78"/>
                        </a:rPr>
                        <a:t>یک دایرکتوری قابل جستجو</a:t>
                      </a:r>
                      <a:r>
                        <a:rPr lang="fa-IR" baseline="0" dirty="0" smtClean="0">
                          <a:cs typeface="B Nazanin" panose="00000400000000000000" pitchFamily="2" charset="-78"/>
                        </a:rPr>
                        <a:t> از اسناد </a:t>
                      </a:r>
                      <a:r>
                        <a:rPr lang="en-US" baseline="0" dirty="0" smtClean="0">
                          <a:cs typeface="B Nazanin" panose="00000400000000000000" pitchFamily="2" charset="-78"/>
                        </a:rPr>
                        <a:t>RDF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0" i="0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Ontaria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rtl="1"/>
                      <a:r>
                        <a:rPr lang="en-US" sz="1800" b="0" i="1" u="none" strike="noStrike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B Nazanin" panose="00000400000000000000" pitchFamily="2" charset="-78"/>
                        </a:rPr>
                        <a:t>Semantic Web browsers</a:t>
                      </a:r>
                      <a:endParaRPr lang="en-US" dirty="0">
                        <a:cs typeface="B Nazanin" panose="00000400000000000000" pitchFamily="2" charset="-78"/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  <p:grpSp>
        <p:nvGrpSpPr>
          <p:cNvPr id="22" name="Group 21"/>
          <p:cNvGrpSpPr/>
          <p:nvPr/>
        </p:nvGrpSpPr>
        <p:grpSpPr>
          <a:xfrm>
            <a:off x="228600" y="5518666"/>
            <a:ext cx="8077200" cy="400110"/>
            <a:chOff x="228600" y="5518666"/>
            <a:chExt cx="8077200" cy="400110"/>
          </a:xfrm>
        </p:grpSpPr>
        <p:sp>
          <p:nvSpPr>
            <p:cNvPr id="17" name="TextBox 16"/>
            <p:cNvSpPr txBox="1"/>
            <p:nvPr/>
          </p:nvSpPr>
          <p:spPr>
            <a:xfrm>
              <a:off x="7086600" y="5518666"/>
              <a:ext cx="1219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en-US" sz="2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</a:rPr>
                <a:t>Swoogle</a:t>
              </a:r>
              <a:endParaRPr lang="en-US" sz="2000" dirty="0">
                <a:solidFill>
                  <a:schemeClr val="tx1">
                    <a:lumMod val="95000"/>
                    <a:lumOff val="5000"/>
                  </a:schemeClr>
                </a:solidFill>
              </a:endParaRPr>
            </a:p>
          </p:txBody>
        </p:sp>
        <p:cxnSp>
          <p:nvCxnSpPr>
            <p:cNvPr id="19" name="Straight Arrow Connector 18"/>
            <p:cNvCxnSpPr>
              <a:stCxn id="17" idx="1"/>
              <a:endCxn id="20" idx="3"/>
            </p:cNvCxnSpPr>
            <p:nvPr/>
          </p:nvCxnSpPr>
          <p:spPr>
            <a:xfrm flipH="1">
              <a:off x="6400800" y="5718721"/>
              <a:ext cx="685800" cy="0"/>
            </a:xfrm>
            <a:prstGeom prst="straightConnector1">
              <a:avLst/>
            </a:prstGeom>
            <a:ln>
              <a:tailEnd type="arrow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TextBox 19"/>
            <p:cNvSpPr txBox="1"/>
            <p:nvPr/>
          </p:nvSpPr>
          <p:spPr>
            <a:xfrm>
              <a:off x="228600" y="5518666"/>
              <a:ext cx="6172200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sz="2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cs typeface="B Nazanin" panose="00000400000000000000" pitchFamily="2" charset="-78"/>
                </a:rPr>
                <a:t>کشف خودکار </a:t>
              </a:r>
              <a:r>
                <a:rPr lang="fa-IR" sz="2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cs typeface="B Nazanin" panose="00000400000000000000" pitchFamily="2" charset="-78"/>
                </a:rPr>
                <a:t>اسناد وب معنایی</a:t>
              </a:r>
              <a:r>
                <a:rPr lang="en-US" sz="2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cs typeface="B Nazanin" panose="00000400000000000000" pitchFamily="2" charset="-78"/>
                </a:rPr>
                <a:t> </a:t>
              </a:r>
              <a:r>
                <a:rPr lang="fa-IR" sz="2000" dirty="0" smtClean="0">
                  <a:solidFill>
                    <a:schemeClr val="tx1">
                      <a:lumMod val="95000"/>
                      <a:lumOff val="5000"/>
                    </a:schemeClr>
                  </a:solidFill>
                  <a:cs typeface="B Nazanin" panose="00000400000000000000" pitchFamily="2" charset="-78"/>
                </a:rPr>
                <a:t>،نمایه سازی  و پاسخدهی به پرس و جو ها</a:t>
              </a:r>
              <a:endParaRPr lang="en-US" sz="2000" dirty="0">
                <a:solidFill>
                  <a:schemeClr val="tx1">
                    <a:lumMod val="95000"/>
                    <a:lumOff val="5000"/>
                  </a:schemeClr>
                </a:solidFill>
                <a:cs typeface="B Nazanin" panose="00000400000000000000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5566604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76200"/>
            <a:ext cx="5257800" cy="990600"/>
          </a:xfrm>
        </p:spPr>
        <p:txBody>
          <a:bodyPr>
            <a:normAutofit/>
          </a:bodyPr>
          <a:lstStyle/>
          <a:p>
            <a:pPr rtl="1"/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موتور جستجوی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</a:t>
            </a:r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Swoogle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5486400"/>
          </a:xfrm>
        </p:spPr>
        <p:txBody>
          <a:bodyPr>
            <a:noAutofit/>
          </a:bodyPr>
          <a:lstStyle/>
          <a:p>
            <a:pPr marL="738188" indent="-398463" algn="just" rtl="1">
              <a:buFont typeface="Wingdings" panose="05000000000000000000" pitchFamily="2" charset="2"/>
              <a:buChar char="ü"/>
            </a:pPr>
            <a:r>
              <a:rPr lang="fa-IR" sz="2400" b="1" dirty="0" smtClean="0">
                <a:cs typeface="B Nazanin" pitchFamily="2" charset="-78"/>
              </a:rPr>
              <a:t>هدف کلیدی ساخت</a:t>
            </a:r>
            <a:r>
              <a:rPr lang="en-US" sz="2400" b="1" dirty="0" smtClean="0">
                <a:cs typeface="B Nazanin" pitchFamily="2" charset="-78"/>
              </a:rPr>
              <a:t> Swoogle  </a:t>
            </a:r>
            <a:r>
              <a:rPr lang="fa-IR" sz="2400" b="1" dirty="0" smtClean="0">
                <a:cs typeface="B Nazanin" pitchFamily="2" charset="-78"/>
              </a:rPr>
              <a:t> </a:t>
            </a:r>
            <a:r>
              <a:rPr lang="fa-IR" sz="2400" dirty="0" smtClean="0">
                <a:cs typeface="B Nazanin" pitchFamily="2" charset="-78"/>
              </a:rPr>
              <a:t>: طراحی سیستمی  که در مقیاس بالایی به اسناد معنایی دسترسی داشته باشد و قابلیت جستجوی غنی در روابط </a:t>
            </a:r>
            <a:r>
              <a:rPr lang="fa-IR" sz="2400" dirty="0" smtClean="0">
                <a:cs typeface="B Nazanin" pitchFamily="2" charset="-78"/>
              </a:rPr>
              <a:t>معنایی داشته باشد .</a:t>
            </a:r>
            <a:endParaRPr lang="fa-IR" sz="2400" dirty="0" smtClean="0">
              <a:cs typeface="B Nazanin" pitchFamily="2" charset="-78"/>
            </a:endParaRPr>
          </a:p>
          <a:p>
            <a:pPr marL="738188" indent="-398463" algn="just" rtl="1">
              <a:buFont typeface="Wingdings" panose="05000000000000000000" pitchFamily="2" charset="2"/>
              <a:buChar char="ü"/>
            </a:pPr>
            <a:endParaRPr lang="fa-IR" sz="2400" dirty="0">
              <a:cs typeface="B Nazanin" pitchFamily="2" charset="-78"/>
            </a:endParaRPr>
          </a:p>
          <a:p>
            <a:pPr marL="738188" indent="-398463" algn="just" rtl="1">
              <a:buFont typeface="Wingdings" panose="05000000000000000000" pitchFamily="2" charset="2"/>
              <a:buChar char="ü"/>
            </a:pPr>
            <a:r>
              <a:rPr lang="fa-IR" sz="2400" b="1" dirty="0" smtClean="0">
                <a:cs typeface="B Nazanin" pitchFamily="2" charset="-78"/>
              </a:rPr>
              <a:t>اسناد وب معنایی</a:t>
            </a:r>
            <a:r>
              <a:rPr lang="en-US" sz="2400" b="1" dirty="0" smtClean="0">
                <a:cs typeface="B Nazanin" pitchFamily="2" charset="-78"/>
              </a:rPr>
              <a:t>(SWD)</a:t>
            </a:r>
            <a:r>
              <a:rPr lang="fa-IR" sz="2400" b="1" dirty="0" smtClean="0">
                <a:cs typeface="B Nazanin" pitchFamily="2" charset="-78"/>
              </a:rPr>
              <a:t> </a:t>
            </a:r>
            <a:r>
              <a:rPr lang="fa-IR" sz="2400" dirty="0" smtClean="0">
                <a:cs typeface="B Nazanin" pitchFamily="2" charset="-78"/>
              </a:rPr>
              <a:t>: اسنادی در زبان وب معنایی که آنلاین و قابل دسترس برای کاربران و عامل های نرم افزاری هستند.</a:t>
            </a:r>
          </a:p>
          <a:p>
            <a:pPr marL="977900" indent="11113" algn="just" rtl="1">
              <a:lnSpc>
                <a:spcPct val="150000"/>
              </a:lnSpc>
              <a:buFont typeface="Calibri" panose="020F0502020204030204" pitchFamily="34" charset="0"/>
              <a:buChar char="‒"/>
            </a:pPr>
            <a:r>
              <a:rPr lang="fa-IR" sz="2400" dirty="0" smtClean="0">
                <a:cs typeface="B Nazanin" pitchFamily="2" charset="-78"/>
              </a:rPr>
              <a:t>آنتولوژی های وب معنایی(</a:t>
            </a:r>
            <a:r>
              <a:rPr lang="en-US" sz="2400" dirty="0" smtClean="0">
                <a:cs typeface="B Nazanin" pitchFamily="2" charset="-78"/>
              </a:rPr>
              <a:t>SWO</a:t>
            </a:r>
            <a:r>
              <a:rPr lang="fa-IR" sz="2400" dirty="0" smtClean="0">
                <a:cs typeface="B Nazanin" pitchFamily="2" charset="-78"/>
              </a:rPr>
              <a:t>) : </a:t>
            </a:r>
            <a:r>
              <a:rPr lang="fa-IR" sz="2000" dirty="0" smtClean="0">
                <a:cs typeface="B Nazanin" pitchFamily="2" charset="-78"/>
              </a:rPr>
              <a:t>بخش قابل توجهی از آن کلمات جدید را تعریف می کند </a:t>
            </a:r>
            <a:r>
              <a:rPr lang="fa-IR" sz="2000" dirty="0" smtClean="0">
                <a:cs typeface="B Nazanin" pitchFamily="2" charset="-78"/>
              </a:rPr>
              <a:t>یا </a:t>
            </a:r>
            <a:r>
              <a:rPr lang="fa-IR" sz="2000" dirty="0" smtClean="0">
                <a:cs typeface="B Nazanin" pitchFamily="2" charset="-78"/>
              </a:rPr>
              <a:t>واژه های موجود در دیگر </a:t>
            </a:r>
            <a:r>
              <a:rPr lang="en-US" sz="2000" dirty="0" smtClean="0">
                <a:cs typeface="B Nazanin" pitchFamily="2" charset="-78"/>
              </a:rPr>
              <a:t>SWD</a:t>
            </a:r>
            <a:r>
              <a:rPr lang="fa-IR" sz="2000" dirty="0" smtClean="0">
                <a:cs typeface="B Nazanin" pitchFamily="2" charset="-78"/>
              </a:rPr>
              <a:t> ها را گسترش می دهد .</a:t>
            </a:r>
          </a:p>
          <a:p>
            <a:pPr marL="977900" indent="11113" algn="just" rtl="1">
              <a:lnSpc>
                <a:spcPct val="150000"/>
              </a:lnSpc>
              <a:buFont typeface="Calibri" panose="020F0502020204030204" pitchFamily="34" charset="0"/>
              <a:buChar char="‒"/>
            </a:pPr>
            <a:r>
              <a:rPr lang="fa-IR" sz="2400" dirty="0" smtClean="0">
                <a:cs typeface="B Nazanin" pitchFamily="2" charset="-78"/>
              </a:rPr>
              <a:t>پایگاه داده وب معنایی (</a:t>
            </a:r>
            <a:r>
              <a:rPr lang="en-US" sz="2400" dirty="0" smtClean="0">
                <a:cs typeface="B Nazanin" pitchFamily="2" charset="-78"/>
              </a:rPr>
              <a:t>SWDB</a:t>
            </a:r>
            <a:r>
              <a:rPr lang="fa-IR" sz="2400" dirty="0" smtClean="0">
                <a:cs typeface="B Nazanin" pitchFamily="2" charset="-78"/>
              </a:rPr>
              <a:t>) </a:t>
            </a:r>
            <a:r>
              <a:rPr lang="fa-IR" sz="2000" dirty="0" smtClean="0">
                <a:cs typeface="B Nazanin" pitchFamily="2" charset="-78"/>
              </a:rPr>
              <a:t>: تعریف نمونه و یا ایجاد توضیحات در مورد نمونه های تعریف شده در دیگر </a:t>
            </a:r>
            <a:r>
              <a:rPr lang="en-US" sz="2000" dirty="0" smtClean="0">
                <a:cs typeface="B Nazanin" pitchFamily="2" charset="-78"/>
              </a:rPr>
              <a:t>SWD</a:t>
            </a:r>
            <a:r>
              <a:rPr lang="fa-IR" sz="2000" dirty="0" smtClean="0">
                <a:cs typeface="B Nazanin" pitchFamily="2" charset="-78"/>
              </a:rPr>
              <a:t> ها .</a:t>
            </a:r>
          </a:p>
          <a:p>
            <a:pPr marL="520700" indent="0" algn="just" rtl="1">
              <a:lnSpc>
                <a:spcPct val="150000"/>
              </a:lnSpc>
              <a:buNone/>
            </a:pPr>
            <a:endParaRPr lang="fa-IR" sz="2000" dirty="0" smtClean="0">
              <a:cs typeface="B Nazanin" pitchFamily="2" charset="-78"/>
            </a:endParaRPr>
          </a:p>
          <a:p>
            <a:pPr marL="339725" indent="0" algn="just" rtl="1">
              <a:buNone/>
            </a:pPr>
            <a:r>
              <a:rPr lang="fa-IR" sz="2400" dirty="0">
                <a:cs typeface="B Nazanin" pitchFamily="2" charset="-78"/>
              </a:rPr>
              <a:t> </a:t>
            </a:r>
            <a:r>
              <a:rPr lang="fa-IR" sz="2400" dirty="0" smtClean="0">
                <a:cs typeface="B Nazanin" pitchFamily="2" charset="-78"/>
              </a:rPr>
              <a:t>    </a:t>
            </a:r>
          </a:p>
          <a:p>
            <a:pPr marL="738188" indent="-398463" algn="just" rtl="1">
              <a:buFont typeface="Wingdings" panose="05000000000000000000" pitchFamily="2" charset="2"/>
              <a:buChar char="ü"/>
            </a:pPr>
            <a:endParaRPr lang="fa-IR" sz="2800" dirty="0" smtClean="0">
              <a:cs typeface="B Nazanin" pitchFamily="2" charset="-78"/>
            </a:endParaRPr>
          </a:p>
          <a:p>
            <a:pPr marL="339725" indent="0" algn="just" rtl="1">
              <a:buNone/>
            </a:pPr>
            <a:endParaRPr lang="fa-IR" sz="2800" dirty="0" smtClean="0">
              <a:cs typeface="B Nazanin" pitchFamily="2" charset="-78"/>
            </a:endParaRPr>
          </a:p>
          <a:p>
            <a:pPr marL="738188" indent="-398463" algn="just" rtl="1">
              <a:buFont typeface="Wingdings" panose="05000000000000000000" pitchFamily="2" charset="2"/>
              <a:buChar char="ü"/>
            </a:pPr>
            <a:endParaRPr lang="fa-IR" sz="2800" dirty="0" smtClean="0">
              <a:cs typeface="B Nazanin" pitchFamily="2" charset="-78"/>
            </a:endParaRPr>
          </a:p>
          <a:p>
            <a:pPr indent="0" algn="r" rtl="1">
              <a:buNone/>
            </a:pPr>
            <a:endParaRPr lang="en-US" sz="2800" dirty="0" smtClean="0">
              <a:cs typeface="B Nazanin" pitchFamily="2" charset="-78"/>
            </a:endParaRPr>
          </a:p>
          <a:p>
            <a:pPr indent="0" algn="r" rtl="1">
              <a:buNone/>
            </a:pPr>
            <a:r>
              <a:rPr lang="fa-IR" sz="2800" dirty="0" smtClean="0">
                <a:cs typeface="B Nazanin" pitchFamily="2" charset="-78"/>
              </a:rPr>
              <a:t>   </a:t>
            </a:r>
            <a:endParaRPr lang="en-US" sz="2800" dirty="0" smtClean="0">
              <a:cs typeface="B Nazanin" pitchFamily="2" charset="-78"/>
            </a:endParaRPr>
          </a:p>
          <a:p>
            <a:pPr marL="800100" indent="-457200" algn="r" rtl="1">
              <a:buFont typeface="Wingdings" panose="05000000000000000000" pitchFamily="2" charset="2"/>
              <a:buChar char="ü"/>
            </a:pPr>
            <a:endParaRPr lang="fa-IR" sz="2800" dirty="0" smtClean="0">
              <a:cs typeface="B Nazanin" pitchFamily="2" charset="-78"/>
            </a:endParaRPr>
          </a:p>
          <a:p>
            <a:pPr indent="0" algn="r" rtl="1">
              <a:buNone/>
            </a:pPr>
            <a:endParaRPr lang="fa-IR" sz="2800" dirty="0" smtClean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1970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76200"/>
            <a:ext cx="5257800" cy="990600"/>
          </a:xfrm>
        </p:spPr>
        <p:txBody>
          <a:bodyPr>
            <a:normAutofit/>
          </a:bodyPr>
          <a:lstStyle/>
          <a:p>
            <a:pPr rtl="1"/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موتور جستجوی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</a:t>
            </a:r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Swoogle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Autofit/>
          </a:bodyPr>
          <a:lstStyle/>
          <a:p>
            <a:pPr marL="339725" indent="0" algn="just" rtl="1">
              <a:buNone/>
            </a:pPr>
            <a:endParaRPr lang="fa-IR" sz="2800" dirty="0" smtClean="0">
              <a:cs typeface="B Nazanin" pitchFamily="2" charset="-78"/>
            </a:endParaRPr>
          </a:p>
          <a:p>
            <a:pPr marL="738188" indent="-398463" algn="just" rtl="1">
              <a:buFont typeface="Wingdings" panose="05000000000000000000" pitchFamily="2" charset="2"/>
              <a:buChar char="ü"/>
            </a:pPr>
            <a:endParaRPr lang="fa-IR" sz="2800" dirty="0" smtClean="0">
              <a:cs typeface="B Nazanin" pitchFamily="2" charset="-78"/>
            </a:endParaRPr>
          </a:p>
          <a:p>
            <a:pPr marL="738188" indent="-398463" algn="just" rtl="1">
              <a:buFont typeface="Wingdings" panose="05000000000000000000" pitchFamily="2" charset="2"/>
              <a:buChar char="ü"/>
            </a:pPr>
            <a:endParaRPr lang="fa-IR" sz="2800" dirty="0" smtClean="0">
              <a:cs typeface="B Nazanin" pitchFamily="2" charset="-78"/>
            </a:endParaRPr>
          </a:p>
          <a:p>
            <a:pPr marL="738188" indent="-398463" algn="just" rtl="1">
              <a:buFont typeface="Wingdings" panose="05000000000000000000" pitchFamily="2" charset="2"/>
              <a:buChar char="ü"/>
            </a:pPr>
            <a:r>
              <a:rPr lang="fa-IR" sz="2800" dirty="0" smtClean="0">
                <a:cs typeface="B Nazanin" pitchFamily="2" charset="-78"/>
              </a:rPr>
              <a:t>ساختار </a:t>
            </a:r>
            <a:r>
              <a:rPr lang="en-US" sz="2800" dirty="0">
                <a:cs typeface="B Nazanin" pitchFamily="2" charset="-78"/>
              </a:rPr>
              <a:t>S</a:t>
            </a:r>
            <a:r>
              <a:rPr lang="en-US" sz="2800" dirty="0" smtClean="0">
                <a:cs typeface="B Nazanin" pitchFamily="2" charset="-78"/>
              </a:rPr>
              <a:t>woogle</a:t>
            </a:r>
            <a:endParaRPr lang="fa-IR" sz="2800" dirty="0" smtClean="0">
              <a:cs typeface="B Nazanin" pitchFamily="2" charset="-78"/>
            </a:endParaRPr>
          </a:p>
          <a:p>
            <a:pPr indent="0" algn="r" rtl="1">
              <a:buNone/>
            </a:pPr>
            <a:endParaRPr lang="en-US" sz="2800" dirty="0" smtClean="0">
              <a:cs typeface="B Nazanin" pitchFamily="2" charset="-78"/>
            </a:endParaRPr>
          </a:p>
          <a:p>
            <a:pPr indent="0" algn="r" rtl="1">
              <a:buNone/>
            </a:pPr>
            <a:r>
              <a:rPr lang="fa-IR" sz="2800" dirty="0" smtClean="0">
                <a:cs typeface="B Nazanin" pitchFamily="2" charset="-78"/>
              </a:rPr>
              <a:t>   </a:t>
            </a:r>
            <a:endParaRPr lang="en-US" sz="2800" dirty="0" smtClean="0">
              <a:cs typeface="B Nazanin" pitchFamily="2" charset="-78"/>
            </a:endParaRPr>
          </a:p>
          <a:p>
            <a:pPr marL="800100" indent="-457200" algn="r" rtl="1">
              <a:buFont typeface="Wingdings" panose="05000000000000000000" pitchFamily="2" charset="2"/>
              <a:buChar char="ü"/>
            </a:pPr>
            <a:endParaRPr lang="fa-IR" sz="2800" dirty="0" smtClean="0">
              <a:cs typeface="B Nazanin" pitchFamily="2" charset="-78"/>
            </a:endParaRPr>
          </a:p>
          <a:p>
            <a:pPr indent="0" algn="r" rtl="1">
              <a:buNone/>
            </a:pPr>
            <a:endParaRPr lang="fa-IR" sz="2800" dirty="0" smtClean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 dirty="0"/>
          </a:p>
        </p:txBody>
      </p:sp>
      <p:grpSp>
        <p:nvGrpSpPr>
          <p:cNvPr id="8" name="Group 7"/>
          <p:cNvGrpSpPr/>
          <p:nvPr/>
        </p:nvGrpSpPr>
        <p:grpSpPr>
          <a:xfrm>
            <a:off x="1143000" y="1752600"/>
            <a:ext cx="4572000" cy="3416320"/>
            <a:chOff x="1143000" y="1931878"/>
            <a:chExt cx="4572000" cy="3416320"/>
          </a:xfrm>
        </p:grpSpPr>
        <p:sp>
          <p:nvSpPr>
            <p:cNvPr id="5" name="Right Brace 4"/>
            <p:cNvSpPr/>
            <p:nvPr/>
          </p:nvSpPr>
          <p:spPr>
            <a:xfrm>
              <a:off x="5297709" y="1979414"/>
              <a:ext cx="417291" cy="3368784"/>
            </a:xfrm>
            <a:prstGeom prst="rightBrace">
              <a:avLst>
                <a:gd name="adj1" fmla="val 8333"/>
                <a:gd name="adj2" fmla="val 34729"/>
              </a:avLst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143000" y="1931878"/>
              <a:ext cx="4423287" cy="34163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342900" indent="-166688" algn="r" rtl="1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fa-IR" sz="2400" dirty="0" smtClean="0">
                  <a:cs typeface="B Nazanin" panose="00000400000000000000" pitchFamily="2" charset="-78"/>
                </a:rPr>
                <a:t>پایگاه داده</a:t>
              </a:r>
            </a:p>
            <a:p>
              <a:pPr marL="342900" indent="-166688" algn="r" rtl="1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fa-IR" sz="2400" dirty="0" smtClean="0">
                  <a:cs typeface="B Nazanin" panose="00000400000000000000" pitchFamily="2" charset="-78"/>
                </a:rPr>
                <a:t>2 خزشگر مجزا</a:t>
              </a:r>
            </a:p>
            <a:p>
              <a:pPr marL="342900" indent="-166688" algn="r" rtl="1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fa-IR" sz="2400" dirty="0" smtClean="0">
                  <a:cs typeface="B Nazanin" panose="00000400000000000000" pitchFamily="2" charset="-78"/>
                </a:rPr>
                <a:t>اجزای محاسبه متا دیتا</a:t>
              </a:r>
            </a:p>
            <a:p>
              <a:pPr marL="342900" indent="-166688" algn="r" rtl="1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fa-IR" sz="2400" dirty="0" smtClean="0">
                  <a:cs typeface="B Nazanin" panose="00000400000000000000" pitchFamily="2" charset="-78"/>
                </a:rPr>
                <a:t>اجزای محاسبه ارتباطات معنایی در </a:t>
              </a:r>
              <a:r>
                <a:rPr lang="en-US" sz="2400" dirty="0" smtClean="0">
                  <a:cs typeface="B Nazanin" panose="00000400000000000000" pitchFamily="2" charset="-78"/>
                </a:rPr>
                <a:t>SWD</a:t>
              </a:r>
              <a:endParaRPr lang="fa-IR" sz="2400" dirty="0" smtClean="0">
                <a:cs typeface="B Nazanin" panose="00000400000000000000" pitchFamily="2" charset="-78"/>
              </a:endParaRPr>
            </a:p>
            <a:p>
              <a:pPr marL="342900" indent="-166688" algn="r" rtl="1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fa-IR" sz="2400" dirty="0" smtClean="0">
                  <a:cs typeface="B Nazanin" panose="00000400000000000000" pitchFamily="2" charset="-78"/>
                </a:rPr>
                <a:t>نمایه سازی</a:t>
              </a:r>
            </a:p>
            <a:p>
              <a:pPr marL="342900" indent="-166688" algn="r" rtl="1">
                <a:lnSpc>
                  <a:spcPct val="150000"/>
                </a:lnSpc>
                <a:buFont typeface="Arial" panose="020B0604020202020204" pitchFamily="34" charset="0"/>
                <a:buChar char="•"/>
              </a:pPr>
              <a:r>
                <a:rPr lang="fa-IR" sz="2400" dirty="0" smtClean="0">
                  <a:cs typeface="B Nazanin" panose="00000400000000000000" pitchFamily="2" charset="-78"/>
                </a:rPr>
                <a:t>رابط کاربری 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33207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76200"/>
            <a:ext cx="5257800" cy="990600"/>
          </a:xfrm>
        </p:spPr>
        <p:txBody>
          <a:bodyPr>
            <a:normAutofit/>
          </a:bodyPr>
          <a:lstStyle/>
          <a:p>
            <a:pPr rtl="1"/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موتور جستجوی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</a:t>
            </a:r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Swoogle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143000"/>
            <a:ext cx="8382000" cy="4983163"/>
          </a:xfrm>
        </p:spPr>
        <p:txBody>
          <a:bodyPr>
            <a:noAutofit/>
          </a:bodyPr>
          <a:lstStyle/>
          <a:p>
            <a:pPr marL="3175" indent="0" algn="l">
              <a:buNone/>
            </a:pPr>
            <a:endParaRPr lang="fa-IR" sz="2800" dirty="0" smtClean="0">
              <a:cs typeface="B Nazanin" pitchFamily="2" charset="-78"/>
            </a:endParaRPr>
          </a:p>
          <a:p>
            <a:pPr marL="3175" indent="0" algn="l">
              <a:buNone/>
            </a:pPr>
            <a:r>
              <a:rPr lang="en-US" sz="2800" dirty="0" smtClean="0">
                <a:cs typeface="B Nazanin" pitchFamily="2" charset="-78"/>
              </a:rPr>
              <a:t>Swoogle structure :</a:t>
            </a:r>
          </a:p>
          <a:p>
            <a:pPr marL="280988" indent="-280988">
              <a:tabLst>
                <a:tab pos="176213" algn="l"/>
              </a:tabLst>
            </a:pPr>
            <a:r>
              <a:rPr lang="en-US" sz="2400" dirty="0" smtClean="0"/>
              <a:t>Discovery</a:t>
            </a:r>
          </a:p>
          <a:p>
            <a:pPr marL="280988" indent="-280988">
              <a:tabLst>
                <a:tab pos="176213" algn="l"/>
              </a:tabLst>
            </a:pPr>
            <a:r>
              <a:rPr lang="en-US" sz="2400" dirty="0" smtClean="0"/>
              <a:t>Indexing</a:t>
            </a:r>
          </a:p>
          <a:p>
            <a:pPr marL="280988" indent="-280988">
              <a:tabLst>
                <a:tab pos="176213" algn="l"/>
              </a:tabLst>
            </a:pPr>
            <a:r>
              <a:rPr lang="en-US" sz="2400" dirty="0" smtClean="0"/>
              <a:t>Analysis</a:t>
            </a:r>
          </a:p>
          <a:p>
            <a:pPr marL="280988" indent="-280988">
              <a:tabLst>
                <a:tab pos="176213" algn="l"/>
              </a:tabLst>
            </a:pPr>
            <a:r>
              <a:rPr lang="en-US" sz="2400" dirty="0"/>
              <a:t>Services</a:t>
            </a:r>
            <a:endParaRPr lang="fa-IR" sz="2400" dirty="0" smtClean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9800" y="2971800"/>
            <a:ext cx="6629400" cy="320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2652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76200"/>
            <a:ext cx="5257800" cy="990600"/>
          </a:xfrm>
        </p:spPr>
        <p:txBody>
          <a:bodyPr>
            <a:normAutofit/>
          </a:bodyPr>
          <a:lstStyle/>
          <a:p>
            <a:pPr rtl="1"/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موتور جستجوی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</a:t>
            </a:r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Swoogle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143000"/>
            <a:ext cx="8458200" cy="4983163"/>
          </a:xfrm>
        </p:spPr>
        <p:txBody>
          <a:bodyPr>
            <a:noAutofit/>
          </a:bodyPr>
          <a:lstStyle/>
          <a:p>
            <a:pPr indent="0" algn="r" rtl="1">
              <a:buNone/>
            </a:pPr>
            <a:r>
              <a:rPr lang="fa-IR" sz="2800" dirty="0" smtClean="0">
                <a:cs typeface="B Nazanin" pitchFamily="2" charset="-78"/>
              </a:rPr>
              <a:t>کشف </a:t>
            </a:r>
            <a:r>
              <a:rPr lang="en-US" sz="2800" dirty="0" smtClean="0">
                <a:cs typeface="B Nazanin" pitchFamily="2" charset="-78"/>
              </a:rPr>
              <a:t>SWD</a:t>
            </a:r>
            <a:r>
              <a:rPr lang="fa-IR" sz="2800" dirty="0" smtClean="0">
                <a:cs typeface="B Nazanin" pitchFamily="2" charset="-78"/>
              </a:rPr>
              <a:t> ها :</a:t>
            </a:r>
          </a:p>
          <a:p>
            <a:pPr marL="738187" indent="0" algn="r" rtl="1">
              <a:buNone/>
            </a:pPr>
            <a:r>
              <a:rPr lang="fa-IR" sz="2800" dirty="0" smtClean="0">
                <a:cs typeface="B Nazanin" pitchFamily="2" charset="-78"/>
              </a:rPr>
              <a:t> </a:t>
            </a:r>
            <a:endParaRPr lang="en-US" sz="2800" dirty="0" smtClean="0">
              <a:cs typeface="B Nazanin" pitchFamily="2" charset="-78"/>
            </a:endParaRPr>
          </a:p>
          <a:p>
            <a:pPr marL="800100" indent="-3175" algn="r" rtl="1">
              <a:buFont typeface="Wingdings" panose="05000000000000000000" pitchFamily="2" charset="2"/>
              <a:buChar char="ü"/>
              <a:tabLst>
                <a:tab pos="738188" algn="l"/>
              </a:tabLst>
            </a:pPr>
            <a:endParaRPr lang="fa-IR" sz="2800" dirty="0">
              <a:cs typeface="B Nazanin" pitchFamily="2" charset="-78"/>
            </a:endParaRPr>
          </a:p>
          <a:p>
            <a:pPr marL="515938" indent="0" algn="r" rtl="1">
              <a:lnSpc>
                <a:spcPct val="150000"/>
              </a:lnSpc>
              <a:buNone/>
              <a:tabLst>
                <a:tab pos="738188" algn="l"/>
              </a:tabLst>
            </a:pPr>
            <a:r>
              <a:rPr lang="fa-IR" sz="2800" dirty="0" smtClean="0">
                <a:cs typeface="B Nazanin" pitchFamily="2" charset="-78"/>
              </a:rPr>
              <a:t> یک رویکرد ساده ، جستجو با استفاده از موتورهای جستجوی معمولی</a:t>
            </a:r>
            <a:endParaRPr lang="en-US" sz="2800" dirty="0" smtClean="0">
              <a:cs typeface="B Nazanin" pitchFamily="2" charset="-78"/>
            </a:endParaRPr>
          </a:p>
          <a:p>
            <a:pPr marL="515938" indent="0" algn="r" rtl="1">
              <a:lnSpc>
                <a:spcPct val="150000"/>
              </a:lnSpc>
              <a:buNone/>
              <a:tabLst>
                <a:tab pos="738188" algn="l"/>
              </a:tabLst>
            </a:pPr>
            <a:r>
              <a:rPr lang="fa-IR" sz="2800" dirty="0" smtClean="0">
                <a:cs typeface="B Nazanin" pitchFamily="2" charset="-78"/>
              </a:rPr>
              <a:t> </a:t>
            </a:r>
          </a:p>
          <a:p>
            <a:pPr marL="577850" indent="-3175" algn="r" rtl="1">
              <a:lnSpc>
                <a:spcPct val="150000"/>
              </a:lnSpc>
              <a:buFont typeface="Wingdings" panose="05000000000000000000" pitchFamily="2" charset="2"/>
              <a:buChar char="ü"/>
              <a:tabLst>
                <a:tab pos="515938" algn="l"/>
              </a:tabLst>
            </a:pPr>
            <a:endParaRPr lang="en-US" sz="2800" dirty="0" smtClean="0">
              <a:cs typeface="B Nazanin" pitchFamily="2" charset="-78"/>
            </a:endParaRPr>
          </a:p>
          <a:p>
            <a:pPr marL="577850" indent="-3175" algn="r" rtl="1">
              <a:lnSpc>
                <a:spcPct val="150000"/>
              </a:lnSpc>
              <a:buFont typeface="Wingdings" panose="05000000000000000000" pitchFamily="2" charset="2"/>
              <a:buChar char="ü"/>
              <a:tabLst>
                <a:tab pos="515938" algn="l"/>
              </a:tabLst>
            </a:pPr>
            <a:r>
              <a:rPr lang="fa-IR" sz="2800" dirty="0" smtClean="0">
                <a:cs typeface="B Nazanin" pitchFamily="2" charset="-78"/>
              </a:rPr>
              <a:t> استفاده از مجموعه ای از خزشگر ها برای یافتن </a:t>
            </a:r>
            <a:r>
              <a:rPr lang="en-US" sz="2800" dirty="0" smtClean="0">
                <a:cs typeface="B Nazanin" pitchFamily="2" charset="-78"/>
              </a:rPr>
              <a:t>SWD</a:t>
            </a:r>
            <a:r>
              <a:rPr lang="fa-IR" sz="2800" dirty="0" smtClean="0">
                <a:cs typeface="B Nazanin" pitchFamily="2" charset="-78"/>
              </a:rPr>
              <a:t> ها</a:t>
            </a:r>
          </a:p>
          <a:p>
            <a:pPr marL="561975" indent="0" algn="r" rtl="1">
              <a:buNone/>
            </a:pPr>
            <a:endParaRPr lang="fa-IR" sz="2800" dirty="0" smtClean="0">
              <a:cs typeface="B Nazanin" pitchFamily="2" charset="-78"/>
            </a:endParaRPr>
          </a:p>
          <a:p>
            <a:pPr marL="561975" indent="0" algn="r" rtl="1">
              <a:buNone/>
            </a:pPr>
            <a:endParaRPr lang="fa-IR" sz="2800" dirty="0" smtClean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 dirty="0"/>
          </a:p>
        </p:txBody>
      </p:sp>
      <p:cxnSp>
        <p:nvCxnSpPr>
          <p:cNvPr id="6" name="Straight Arrow Connector 5"/>
          <p:cNvCxnSpPr/>
          <p:nvPr/>
        </p:nvCxnSpPr>
        <p:spPr>
          <a:xfrm flipH="1">
            <a:off x="5638800" y="1995100"/>
            <a:ext cx="7620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TextBox 6"/>
          <p:cNvSpPr txBox="1"/>
          <p:nvPr/>
        </p:nvSpPr>
        <p:spPr>
          <a:xfrm>
            <a:off x="1219200" y="1752600"/>
            <a:ext cx="432373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fa-IR" sz="2400" dirty="0" smtClean="0">
                <a:cs typeface="B Nazanin" panose="00000400000000000000" pitchFamily="2" charset="-78"/>
              </a:rPr>
              <a:t>پیدا کردن </a:t>
            </a:r>
            <a:r>
              <a:rPr lang="en-US" sz="2400" dirty="0" smtClean="0">
                <a:cs typeface="B Nazanin" panose="00000400000000000000" pitchFamily="2" charset="-78"/>
              </a:rPr>
              <a:t>URL</a:t>
            </a:r>
            <a:r>
              <a:rPr lang="fa-IR" sz="2400" dirty="0" smtClean="0">
                <a:cs typeface="B Nazanin" panose="00000400000000000000" pitchFamily="2" charset="-78"/>
              </a:rPr>
              <a:t>های اسناد وب معنایی</a:t>
            </a:r>
            <a:endParaRPr lang="en-US" sz="2400" dirty="0">
              <a:cs typeface="B Nazanin" panose="00000400000000000000" pitchFamily="2" charset="-78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553200" y="1752599"/>
            <a:ext cx="7521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a-IR" sz="2400" b="1" dirty="0">
                <a:cs typeface="B Nazanin" pitchFamily="2" charset="-78"/>
              </a:rPr>
              <a:t>چالش</a:t>
            </a:r>
            <a:endParaRPr lang="en-US" sz="2400" b="1" dirty="0"/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4419600" y="3352800"/>
            <a:ext cx="0" cy="533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2250368" y="3910226"/>
            <a:ext cx="4338464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en-US" sz="2000" dirty="0" smtClean="0">
                <a:cs typeface="B Nazanin" panose="00000400000000000000" pitchFamily="2" charset="-78"/>
              </a:rPr>
              <a:t>4,285,199,774</a:t>
            </a:r>
            <a:r>
              <a:rPr lang="fa-IR" sz="2000" dirty="0" smtClean="0">
                <a:cs typeface="B Nazanin" panose="00000400000000000000" pitchFamily="2" charset="-78"/>
              </a:rPr>
              <a:t> سند در 25 </a:t>
            </a:r>
            <a:r>
              <a:rPr lang="en-US" sz="2000" dirty="0" smtClean="0">
                <a:cs typeface="B Nazanin" panose="00000400000000000000" pitchFamily="2" charset="-78"/>
              </a:rPr>
              <a:t>May</a:t>
            </a:r>
            <a:r>
              <a:rPr lang="fa-IR" sz="2000" dirty="0" smtClean="0">
                <a:cs typeface="B Nazanin" panose="00000400000000000000" pitchFamily="2" charset="-78"/>
              </a:rPr>
              <a:t> 2004</a:t>
            </a:r>
            <a:r>
              <a:rPr lang="en-US" sz="2000" dirty="0" smtClean="0">
                <a:cs typeface="B Nazanin" panose="00000400000000000000" pitchFamily="2" charset="-78"/>
              </a:rPr>
              <a:t> </a:t>
            </a:r>
            <a:endParaRPr lang="en-US" sz="2000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79470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00400" y="76200"/>
            <a:ext cx="2438400" cy="990600"/>
          </a:xfrm>
        </p:spPr>
        <p:txBody>
          <a:bodyPr>
            <a:normAutofit/>
          </a:bodyPr>
          <a:lstStyle/>
          <a:p>
            <a:pPr algn="r"/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رئوس مطالب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19200"/>
            <a:ext cx="8229600" cy="4906963"/>
          </a:xfrm>
        </p:spPr>
        <p:txBody>
          <a:bodyPr>
            <a:normAutofit/>
          </a:bodyPr>
          <a:lstStyle/>
          <a:p>
            <a:pPr indent="55563" algn="r" rtl="1">
              <a:buFont typeface="Wingdings" pitchFamily="2" charset="2"/>
              <a:buChar char="ü"/>
            </a:pPr>
            <a:r>
              <a:rPr lang="fa-IR" sz="3000" dirty="0" smtClean="0">
                <a:cs typeface="B Nazanin" pitchFamily="2" charset="-78"/>
              </a:rPr>
              <a:t>معرفی وب معنایی</a:t>
            </a:r>
          </a:p>
          <a:p>
            <a:pPr indent="55563" algn="r" rtl="1">
              <a:buFont typeface="Wingdings" pitchFamily="2" charset="2"/>
              <a:buChar char="ü"/>
            </a:pPr>
            <a:r>
              <a:rPr lang="fa-IR" sz="3000" dirty="0" smtClean="0">
                <a:cs typeface="B Nazanin" pitchFamily="2" charset="-78"/>
              </a:rPr>
              <a:t>تکنولوژی های  وب معنایی</a:t>
            </a:r>
          </a:p>
          <a:p>
            <a:pPr indent="55563" algn="r" rtl="1">
              <a:buFont typeface="Wingdings" pitchFamily="2" charset="2"/>
              <a:buChar char="ü"/>
            </a:pPr>
            <a:r>
              <a:rPr lang="fa-IR" sz="3000" dirty="0" smtClean="0">
                <a:cs typeface="B Nazanin" pitchFamily="2" charset="-78"/>
              </a:rPr>
              <a:t>انواع موتور های جستجوی</a:t>
            </a:r>
            <a:r>
              <a:rPr lang="en-US" sz="3000" dirty="0" smtClean="0">
                <a:cs typeface="B Nazanin" pitchFamily="2" charset="-78"/>
              </a:rPr>
              <a:t> </a:t>
            </a:r>
            <a:r>
              <a:rPr lang="fa-IR" sz="3000" dirty="0" smtClean="0">
                <a:cs typeface="B Nazanin" pitchFamily="2" charset="-78"/>
              </a:rPr>
              <a:t>معنایی</a:t>
            </a:r>
          </a:p>
          <a:p>
            <a:pPr indent="55563" algn="r" rtl="1">
              <a:buFont typeface="Wingdings" pitchFamily="2" charset="2"/>
              <a:buChar char="ü"/>
            </a:pPr>
            <a:r>
              <a:rPr lang="fa-IR" sz="3000" dirty="0" smtClean="0">
                <a:cs typeface="B Nazanin" pitchFamily="2" charset="-78"/>
              </a:rPr>
              <a:t>بررسی موتور جستجوی </a:t>
            </a:r>
            <a:r>
              <a:rPr lang="en-US" sz="3000" dirty="0" smtClean="0">
                <a:cs typeface="B Nazanin" pitchFamily="2" charset="-78"/>
              </a:rPr>
              <a:t>Swoogle</a:t>
            </a:r>
            <a:r>
              <a:rPr lang="fa-IR" sz="3000" dirty="0" smtClean="0">
                <a:cs typeface="B Nazanin" pitchFamily="2" charset="-78"/>
              </a:rPr>
              <a:t> </a:t>
            </a:r>
          </a:p>
          <a:p>
            <a:pPr indent="55563" algn="r" rtl="1">
              <a:buFont typeface="Wingdings" pitchFamily="2" charset="2"/>
              <a:buChar char="ü"/>
            </a:pPr>
            <a:r>
              <a:rPr lang="fa-IR" sz="3000" dirty="0" smtClean="0">
                <a:cs typeface="B Nazanin" pitchFamily="2" charset="-78"/>
              </a:rPr>
              <a:t>منابع</a:t>
            </a:r>
            <a:endParaRPr lang="en-US" sz="3000" dirty="0" smtClean="0">
              <a:cs typeface="B Nazanin" pitchFamily="2" charset="-78"/>
            </a:endParaRPr>
          </a:p>
          <a:p>
            <a:pPr algn="r" rtl="1">
              <a:buFont typeface="Wingdings" pitchFamily="2" charset="2"/>
              <a:buChar char="ü"/>
            </a:pPr>
            <a:endParaRPr lang="fa-IR" dirty="0" smtClean="0">
              <a:cs typeface="B Nazanin" pitchFamily="2" charset="-78"/>
            </a:endParaRPr>
          </a:p>
          <a:p>
            <a:pPr algn="r" rtl="1">
              <a:buFont typeface="Wingdings" pitchFamily="2" charset="2"/>
              <a:buChar char="ü"/>
            </a:pPr>
            <a:endParaRPr lang="en-US" dirty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048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76200"/>
            <a:ext cx="5257800" cy="990600"/>
          </a:xfrm>
        </p:spPr>
        <p:txBody>
          <a:bodyPr>
            <a:normAutofit/>
          </a:bodyPr>
          <a:lstStyle/>
          <a:p>
            <a:pPr rtl="1"/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موتور جستجوی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</a:t>
            </a:r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Swoogle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458200" cy="5135563"/>
          </a:xfrm>
        </p:spPr>
        <p:txBody>
          <a:bodyPr>
            <a:noAutofit/>
          </a:bodyPr>
          <a:lstStyle/>
          <a:p>
            <a:pPr indent="0" algn="r" rtl="1">
              <a:buNone/>
            </a:pPr>
            <a:r>
              <a:rPr lang="fa-IR" sz="2800" dirty="0" smtClean="0">
                <a:cs typeface="B Nazanin" pitchFamily="2" charset="-78"/>
              </a:rPr>
              <a:t>کشف </a:t>
            </a:r>
            <a:r>
              <a:rPr lang="en-US" sz="2800" dirty="0" smtClean="0">
                <a:cs typeface="B Nazanin" pitchFamily="2" charset="-78"/>
              </a:rPr>
              <a:t>SWD</a:t>
            </a:r>
            <a:r>
              <a:rPr lang="fa-IR" sz="2800" dirty="0" smtClean="0">
                <a:cs typeface="B Nazanin" pitchFamily="2" charset="-78"/>
              </a:rPr>
              <a:t> ها :</a:t>
            </a:r>
            <a:endParaRPr lang="en-US" sz="2800" dirty="0" smtClean="0">
              <a:cs typeface="B Nazanin" pitchFamily="2" charset="-78"/>
            </a:endParaRPr>
          </a:p>
          <a:p>
            <a:pPr indent="0" algn="r" rtl="1">
              <a:buNone/>
            </a:pPr>
            <a:endParaRPr lang="fa-IR" sz="2800" dirty="0" smtClean="0">
              <a:cs typeface="B Nazanin" pitchFamily="2" charset="-78"/>
            </a:endParaRPr>
          </a:p>
          <a:p>
            <a:pPr marL="800100" indent="-457200" algn="r" rtl="1">
              <a:buFont typeface="Wingdings" panose="05000000000000000000" pitchFamily="2" charset="2"/>
              <a:buChar char="ü"/>
            </a:pPr>
            <a:r>
              <a:rPr lang="fa-IR" sz="2800" dirty="0" smtClean="0">
                <a:cs typeface="B Nazanin" pitchFamily="2" charset="-78"/>
              </a:rPr>
              <a:t>یک </a:t>
            </a:r>
            <a:r>
              <a:rPr lang="fa-IR" sz="2800" i="1" dirty="0" smtClean="0">
                <a:cs typeface="B Nazanin" pitchFamily="2" charset="-78"/>
              </a:rPr>
              <a:t>خزشگر گوگل </a:t>
            </a:r>
            <a:r>
              <a:rPr lang="fa-IR" sz="2800" dirty="0" smtClean="0">
                <a:cs typeface="B Nazanin" pitchFamily="2" charset="-78"/>
              </a:rPr>
              <a:t>جهت جستجوی </a:t>
            </a:r>
            <a:r>
              <a:rPr lang="en-US" sz="2800" dirty="0" smtClean="0">
                <a:cs typeface="B Nazanin" pitchFamily="2" charset="-78"/>
              </a:rPr>
              <a:t>URL</a:t>
            </a:r>
            <a:r>
              <a:rPr lang="fa-IR" sz="2800" dirty="0" smtClean="0">
                <a:cs typeface="B Nazanin" pitchFamily="2" charset="-78"/>
              </a:rPr>
              <a:t> ها </a:t>
            </a:r>
            <a:r>
              <a:rPr lang="fa-IR" sz="2800" dirty="0" smtClean="0">
                <a:cs typeface="B Nazanin" pitchFamily="2" charset="-78"/>
              </a:rPr>
              <a:t>با استفاده از </a:t>
            </a:r>
            <a:r>
              <a:rPr lang="fa-IR" sz="2800" dirty="0" smtClean="0">
                <a:cs typeface="B Nazanin" pitchFamily="2" charset="-78"/>
              </a:rPr>
              <a:t>سرویس وب </a:t>
            </a:r>
            <a:r>
              <a:rPr lang="fa-IR" sz="2800" dirty="0" smtClean="0">
                <a:cs typeface="B Nazanin" pitchFamily="2" charset="-78"/>
              </a:rPr>
              <a:t>گوگل ایجاد شده است .</a:t>
            </a:r>
            <a:endParaRPr lang="fa-IR" sz="2800" dirty="0" smtClean="0">
              <a:cs typeface="B Nazanin" pitchFamily="2" charset="-78"/>
            </a:endParaRPr>
          </a:p>
          <a:p>
            <a:pPr marL="800100" indent="-106363" algn="r" rtl="1">
              <a:buFont typeface="Calibri" panose="020F0502020204030204" pitchFamily="34" charset="0"/>
              <a:buChar char="‒"/>
            </a:pPr>
            <a:r>
              <a:rPr lang="fa-IR" sz="2800" dirty="0">
                <a:cs typeface="B Nazanin" pitchFamily="2" charset="-78"/>
              </a:rPr>
              <a:t> </a:t>
            </a:r>
            <a:r>
              <a:rPr lang="fa-IR" sz="2800" dirty="0" smtClean="0">
                <a:cs typeface="B Nazanin" pitchFamily="2" charset="-78"/>
              </a:rPr>
              <a:t>جستجوی پسوند ها ،</a:t>
            </a:r>
            <a:r>
              <a:rPr lang="en-US" sz="2000" dirty="0" smtClean="0">
                <a:cs typeface="B Nazanin" pitchFamily="2" charset="-78"/>
              </a:rPr>
              <a:t>”.rdf” , “ .owl” , “.daml” , “.n3” </a:t>
            </a:r>
            <a:endParaRPr lang="fa-IR" sz="2800" dirty="0" smtClean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9151" y="3647722"/>
            <a:ext cx="7125695" cy="25244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496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76200"/>
            <a:ext cx="5257800" cy="990600"/>
          </a:xfrm>
        </p:spPr>
        <p:txBody>
          <a:bodyPr>
            <a:normAutofit/>
          </a:bodyPr>
          <a:lstStyle/>
          <a:p>
            <a:pPr rtl="1"/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موتور جستجوی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</a:t>
            </a:r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Swoogle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458200" cy="5135563"/>
          </a:xfrm>
        </p:spPr>
        <p:txBody>
          <a:bodyPr>
            <a:noAutofit/>
          </a:bodyPr>
          <a:lstStyle/>
          <a:p>
            <a:pPr indent="0" algn="r" rtl="1">
              <a:buNone/>
            </a:pPr>
            <a:r>
              <a:rPr lang="fa-IR" sz="2800" dirty="0" smtClean="0">
                <a:cs typeface="B Nazanin" pitchFamily="2" charset="-78"/>
              </a:rPr>
              <a:t>کشف </a:t>
            </a:r>
            <a:r>
              <a:rPr lang="en-US" sz="2800" dirty="0" smtClean="0">
                <a:cs typeface="B Nazanin" pitchFamily="2" charset="-78"/>
              </a:rPr>
              <a:t>SWD</a:t>
            </a:r>
            <a:r>
              <a:rPr lang="fa-IR" sz="2800" dirty="0" smtClean="0">
                <a:cs typeface="B Nazanin" pitchFamily="2" charset="-78"/>
              </a:rPr>
              <a:t> ها :</a:t>
            </a:r>
            <a:endParaRPr lang="en-US" sz="2800" dirty="0" smtClean="0">
              <a:cs typeface="B Nazanin" pitchFamily="2" charset="-78"/>
            </a:endParaRPr>
          </a:p>
          <a:p>
            <a:pPr marL="1150937" indent="-457200" algn="just" rtl="1">
              <a:buFont typeface="Wingdings" panose="05000000000000000000" pitchFamily="2" charset="2"/>
              <a:buChar char="ü"/>
            </a:pPr>
            <a:r>
              <a:rPr lang="fa-IR" sz="2400" dirty="0" smtClean="0">
                <a:cs typeface="B Nazanin" pitchFamily="2" charset="-78"/>
              </a:rPr>
              <a:t>برای غلبه بر محدودیت گوگل </a:t>
            </a:r>
            <a:r>
              <a:rPr lang="fa-IR" sz="2400" dirty="0" smtClean="0">
                <a:cs typeface="B Nazanin" pitchFamily="2" charset="-78"/>
              </a:rPr>
              <a:t>(ارائه 1000 نتیجه)، </a:t>
            </a:r>
            <a:r>
              <a:rPr lang="fa-IR" sz="2400" dirty="0" smtClean="0">
                <a:cs typeface="B Nazanin" pitchFamily="2" charset="-78"/>
              </a:rPr>
              <a:t>برای هر پرس و</a:t>
            </a:r>
            <a:r>
              <a:rPr lang="en-US" sz="2400" dirty="0" smtClean="0">
                <a:cs typeface="B Nazanin" pitchFamily="2" charset="-78"/>
              </a:rPr>
              <a:t> </a:t>
            </a:r>
            <a:r>
              <a:rPr lang="fa-IR" sz="2400" dirty="0" smtClean="0">
                <a:cs typeface="B Nazanin" pitchFamily="2" charset="-78"/>
              </a:rPr>
              <a:t>جو ، کلمات کلیدی بیشتری برای ساخت پرس و جو های بیشتر استفاده شده است . </a:t>
            </a:r>
            <a:endParaRPr lang="en-US" sz="2400" dirty="0" smtClean="0">
              <a:cs typeface="B Nazanin" pitchFamily="2" charset="-78"/>
            </a:endParaRPr>
          </a:p>
          <a:p>
            <a:pPr marL="1150937" indent="-457200" algn="just" rtl="1">
              <a:buFont typeface="Wingdings" panose="05000000000000000000" pitchFamily="2" charset="2"/>
              <a:buChar char="ü"/>
            </a:pPr>
            <a:r>
              <a:rPr lang="fa-IR" sz="2400" dirty="0">
                <a:cs typeface="B Nazanin" pitchFamily="2" charset="-78"/>
              </a:rPr>
              <a:t>به دلیل تغییر </a:t>
            </a:r>
            <a:r>
              <a:rPr lang="en-US" sz="2000" dirty="0">
                <a:cs typeface="B Nazanin" pitchFamily="2" charset="-78"/>
              </a:rPr>
              <a:t>Page Rank</a:t>
            </a:r>
            <a:r>
              <a:rPr lang="fa-IR" sz="2000" dirty="0">
                <a:cs typeface="B Nazanin" pitchFamily="2" charset="-78"/>
              </a:rPr>
              <a:t> </a:t>
            </a:r>
            <a:r>
              <a:rPr lang="fa-IR" sz="2400" dirty="0">
                <a:cs typeface="B Nazanin" pitchFamily="2" charset="-78"/>
              </a:rPr>
              <a:t>گوگل</a:t>
            </a:r>
            <a:r>
              <a:rPr lang="fa-IR" sz="2000" dirty="0">
                <a:cs typeface="B Nazanin" pitchFamily="2" charset="-78"/>
              </a:rPr>
              <a:t> </a:t>
            </a:r>
            <a:r>
              <a:rPr lang="fa-IR" sz="2400" dirty="0">
                <a:cs typeface="B Nazanin" pitchFamily="2" charset="-78"/>
              </a:rPr>
              <a:t>در هر روز ، برای یافتن </a:t>
            </a:r>
            <a:r>
              <a:rPr lang="en-US" sz="2000" dirty="0">
                <a:cs typeface="B Nazanin" pitchFamily="2" charset="-78"/>
              </a:rPr>
              <a:t>SWD</a:t>
            </a:r>
            <a:r>
              <a:rPr lang="fa-IR" sz="2400" dirty="0">
                <a:cs typeface="B Nazanin" pitchFamily="2" charset="-78"/>
              </a:rPr>
              <a:t> های جدید پرس و جو های یکسانی هر هفته اجرا شده است.</a:t>
            </a:r>
          </a:p>
          <a:p>
            <a:pPr marL="1150937" indent="-457200" algn="just" rtl="1">
              <a:buFont typeface="Wingdings" panose="05000000000000000000" pitchFamily="2" charset="2"/>
              <a:buChar char="ü"/>
            </a:pPr>
            <a:endParaRPr lang="fa-IR" sz="2400" dirty="0" smtClean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33052" y="3429000"/>
            <a:ext cx="5638800" cy="27718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078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76200"/>
            <a:ext cx="5257800" cy="990600"/>
          </a:xfrm>
        </p:spPr>
        <p:txBody>
          <a:bodyPr>
            <a:normAutofit/>
          </a:bodyPr>
          <a:lstStyle/>
          <a:p>
            <a:pPr rtl="1"/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موتور جستجوی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</a:t>
            </a:r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Swoogle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458200" cy="5135563"/>
          </a:xfrm>
        </p:spPr>
        <p:txBody>
          <a:bodyPr>
            <a:noAutofit/>
          </a:bodyPr>
          <a:lstStyle/>
          <a:p>
            <a:pPr indent="0" algn="just" rtl="1">
              <a:buNone/>
            </a:pPr>
            <a:r>
              <a:rPr lang="fa-IR" sz="2800" dirty="0" smtClean="0">
                <a:cs typeface="B Nazanin" pitchFamily="2" charset="-78"/>
              </a:rPr>
              <a:t>کشف </a:t>
            </a:r>
            <a:r>
              <a:rPr lang="en-US" sz="2800" dirty="0" smtClean="0">
                <a:cs typeface="B Nazanin" pitchFamily="2" charset="-78"/>
              </a:rPr>
              <a:t>SWD</a:t>
            </a:r>
            <a:r>
              <a:rPr lang="fa-IR" sz="2800" dirty="0" smtClean="0">
                <a:cs typeface="B Nazanin" pitchFamily="2" charset="-78"/>
              </a:rPr>
              <a:t> ها :</a:t>
            </a:r>
            <a:endParaRPr lang="en-US" sz="2800" dirty="0" smtClean="0">
              <a:cs typeface="B Nazanin" pitchFamily="2" charset="-78"/>
            </a:endParaRPr>
          </a:p>
          <a:p>
            <a:pPr indent="0" algn="just" rtl="1">
              <a:buNone/>
            </a:pPr>
            <a:endParaRPr lang="en-US" sz="2800" dirty="0" smtClean="0">
              <a:cs typeface="B Nazanin" pitchFamily="2" charset="-78"/>
            </a:endParaRPr>
          </a:p>
          <a:p>
            <a:pPr marL="800100" indent="-457200" algn="just" rtl="1">
              <a:buFont typeface="Wingdings" panose="05000000000000000000" pitchFamily="2" charset="2"/>
              <a:buChar char="ü"/>
            </a:pPr>
            <a:r>
              <a:rPr lang="en-US" sz="2400" dirty="0" smtClean="0">
                <a:cs typeface="B Nazanin" pitchFamily="2" charset="-78"/>
              </a:rPr>
              <a:t>Focused Crawler</a:t>
            </a:r>
            <a:r>
              <a:rPr lang="fa-IR" sz="2400" dirty="0" smtClean="0">
                <a:cs typeface="B Nazanin" pitchFamily="2" charset="-78"/>
              </a:rPr>
              <a:t> ، اسناد موجود در وب سایت داده شده را خزش می کند . جهت افزایش دقت و کاهش پیچیدگی جستجو :</a:t>
            </a:r>
          </a:p>
          <a:p>
            <a:pPr marL="1550988" indent="-3175" algn="just" rtl="1">
              <a:buFont typeface="Calibri" panose="020F0502020204030204" pitchFamily="34" charset="0"/>
              <a:buChar char="‒"/>
            </a:pPr>
            <a:r>
              <a:rPr lang="fa-IR" sz="2000" dirty="0">
                <a:cs typeface="B Nazanin" pitchFamily="2" charset="-78"/>
              </a:rPr>
              <a:t> </a:t>
            </a:r>
            <a:r>
              <a:rPr lang="fa-IR" sz="2000" dirty="0" smtClean="0">
                <a:cs typeface="B Nazanin" pitchFamily="2" charset="-78"/>
              </a:rPr>
              <a:t> محدودیت پسوند (</a:t>
            </a:r>
            <a:r>
              <a:rPr lang="en-US" sz="2000" dirty="0" smtClean="0">
                <a:cs typeface="B Nazanin" pitchFamily="2" charset="-78"/>
              </a:rPr>
              <a:t>“.jpg” , “.html”</a:t>
            </a:r>
            <a:r>
              <a:rPr lang="fa-IR" sz="2000" dirty="0" smtClean="0">
                <a:cs typeface="B Nazanin" pitchFamily="2" charset="-78"/>
              </a:rPr>
              <a:t>)</a:t>
            </a:r>
          </a:p>
          <a:p>
            <a:pPr marL="1550988" indent="-3175" algn="just" rtl="1">
              <a:buFont typeface="Calibri" panose="020F0502020204030204" pitchFamily="34" charset="0"/>
              <a:buChar char="‒"/>
            </a:pPr>
            <a:r>
              <a:rPr lang="fa-IR" sz="2000" dirty="0">
                <a:cs typeface="B Nazanin" pitchFamily="2" charset="-78"/>
              </a:rPr>
              <a:t> </a:t>
            </a:r>
            <a:r>
              <a:rPr lang="fa-IR" sz="2000" dirty="0" smtClean="0">
                <a:cs typeface="B Nazanin" pitchFamily="2" charset="-78"/>
              </a:rPr>
              <a:t>محدودیت متمرکز ( </a:t>
            </a:r>
            <a:r>
              <a:rPr lang="en-US" sz="2000" dirty="0" smtClean="0">
                <a:cs typeface="B Nazanin" pitchFamily="2" charset="-78"/>
              </a:rPr>
              <a:t>URL</a:t>
            </a:r>
            <a:r>
              <a:rPr lang="fa-IR" sz="2000" dirty="0" smtClean="0">
                <a:cs typeface="B Nazanin" pitchFamily="2" charset="-78"/>
              </a:rPr>
              <a:t> های مرتبط با </a:t>
            </a:r>
            <a:r>
              <a:rPr lang="en-US" sz="2000" dirty="0" smtClean="0">
                <a:cs typeface="B Nazanin" pitchFamily="2" charset="-78"/>
              </a:rPr>
              <a:t>URL</a:t>
            </a:r>
            <a:r>
              <a:rPr lang="fa-IR" sz="2000" dirty="0" smtClean="0">
                <a:cs typeface="B Nazanin" pitchFamily="2" charset="-78"/>
              </a:rPr>
              <a:t> داده شده</a:t>
            </a:r>
            <a:r>
              <a:rPr lang="en-US" sz="2000" dirty="0" smtClean="0">
                <a:cs typeface="B Nazanin" pitchFamily="2" charset="-78"/>
              </a:rPr>
              <a:t>(</a:t>
            </a:r>
            <a:endParaRPr lang="fa-IR" sz="2000" dirty="0" smtClean="0">
              <a:cs typeface="B Nazanin" pitchFamily="2" charset="-78"/>
            </a:endParaRPr>
          </a:p>
          <a:p>
            <a:pPr marL="682625" algn="just" rtl="1">
              <a:buFont typeface="Wingdings" panose="05000000000000000000" pitchFamily="2" charset="2"/>
              <a:buChar char="ü"/>
            </a:pPr>
            <a:endParaRPr lang="fa-IR" sz="2400" dirty="0">
              <a:cs typeface="B Nazanin" pitchFamily="2" charset="-78"/>
            </a:endParaRPr>
          </a:p>
          <a:p>
            <a:pPr marL="682625" algn="just" rtl="1">
              <a:buFont typeface="Wingdings" panose="05000000000000000000" pitchFamily="2" charset="2"/>
              <a:buChar char="ü"/>
            </a:pPr>
            <a:r>
              <a:rPr lang="fa-IR" sz="2400" dirty="0" smtClean="0">
                <a:cs typeface="B Nazanin" pitchFamily="2" charset="-78"/>
              </a:rPr>
              <a:t> ارائه رابطی جهت معرفی </a:t>
            </a:r>
            <a:r>
              <a:rPr lang="en-US" sz="2400" dirty="0" smtClean="0">
                <a:cs typeface="B Nazanin" pitchFamily="2" charset="-78"/>
              </a:rPr>
              <a:t>URL</a:t>
            </a:r>
            <a:r>
              <a:rPr lang="fa-IR" sz="2400" dirty="0" smtClean="0">
                <a:cs typeface="B Nazanin" pitchFamily="2" charset="-78"/>
              </a:rPr>
              <a:t> های </a:t>
            </a:r>
            <a:r>
              <a:rPr lang="en-US" sz="2400" dirty="0" smtClean="0">
                <a:cs typeface="B Nazanin" pitchFamily="2" charset="-78"/>
              </a:rPr>
              <a:t>SWD</a:t>
            </a:r>
            <a:r>
              <a:rPr lang="fa-IR" sz="2400" dirty="0" smtClean="0">
                <a:cs typeface="B Nazanin" pitchFamily="2" charset="-78"/>
              </a:rPr>
              <a:t> توسط کاربران </a:t>
            </a:r>
            <a:endParaRPr lang="en-US" sz="2400" dirty="0" smtClean="0">
              <a:cs typeface="B Nazanin" pitchFamily="2" charset="-78"/>
            </a:endParaRPr>
          </a:p>
          <a:p>
            <a:pPr marL="682625" algn="just" rtl="1">
              <a:buFont typeface="Wingdings" panose="05000000000000000000" pitchFamily="2" charset="2"/>
              <a:buChar char="ü"/>
            </a:pPr>
            <a:endParaRPr lang="en-US" sz="2400" dirty="0" smtClean="0">
              <a:cs typeface="B Nazanin" pitchFamily="2" charset="-78"/>
            </a:endParaRPr>
          </a:p>
          <a:p>
            <a:pPr marL="800100" indent="-3175" algn="just" rtl="1">
              <a:buFont typeface="Calibri" panose="020F0502020204030204" pitchFamily="34" charset="0"/>
              <a:buChar char="‒"/>
            </a:pPr>
            <a:endParaRPr lang="fa-IR" sz="2800" dirty="0" smtClean="0">
              <a:cs typeface="B Nazanin" pitchFamily="2" charset="-78"/>
            </a:endParaRPr>
          </a:p>
          <a:p>
            <a:pPr marL="800100" indent="-457200" algn="just" rtl="1">
              <a:buFont typeface="Wingdings" panose="05000000000000000000" pitchFamily="2" charset="2"/>
              <a:buChar char="ü"/>
            </a:pPr>
            <a:endParaRPr lang="fa-IR" dirty="0" smtClean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0498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76200"/>
            <a:ext cx="5257800" cy="990600"/>
          </a:xfrm>
        </p:spPr>
        <p:txBody>
          <a:bodyPr>
            <a:normAutofit/>
          </a:bodyPr>
          <a:lstStyle/>
          <a:p>
            <a:pPr rtl="1"/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موتور جستجوی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</a:t>
            </a:r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Swoogle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458200" cy="5135563"/>
          </a:xfrm>
        </p:spPr>
        <p:txBody>
          <a:bodyPr>
            <a:noAutofit/>
          </a:bodyPr>
          <a:lstStyle/>
          <a:p>
            <a:pPr indent="0" algn="just" rtl="1">
              <a:buNone/>
            </a:pPr>
            <a:r>
              <a:rPr lang="fa-IR" sz="2800" dirty="0" smtClean="0">
                <a:cs typeface="B Nazanin" pitchFamily="2" charset="-78"/>
              </a:rPr>
              <a:t>کشف </a:t>
            </a:r>
            <a:r>
              <a:rPr lang="en-US" sz="2800" dirty="0" smtClean="0">
                <a:cs typeface="B Nazanin" pitchFamily="2" charset="-78"/>
              </a:rPr>
              <a:t>SWD</a:t>
            </a:r>
            <a:r>
              <a:rPr lang="fa-IR" sz="2800" dirty="0" smtClean="0">
                <a:cs typeface="B Nazanin" pitchFamily="2" charset="-78"/>
              </a:rPr>
              <a:t> ها :</a:t>
            </a:r>
            <a:endParaRPr lang="en-US" sz="2800" dirty="0" smtClean="0">
              <a:cs typeface="B Nazanin" pitchFamily="2" charset="-78"/>
            </a:endParaRPr>
          </a:p>
          <a:p>
            <a:pPr indent="0" algn="just" rtl="1">
              <a:buNone/>
            </a:pPr>
            <a:endParaRPr lang="fa-IR" sz="2800" dirty="0" smtClean="0">
              <a:cs typeface="B Nazanin" pitchFamily="2" charset="-78"/>
            </a:endParaRPr>
          </a:p>
          <a:p>
            <a:pPr marL="682625" algn="just" rtl="1">
              <a:spcBef>
                <a:spcPts val="1200"/>
              </a:spcBef>
              <a:buFont typeface="Wingdings" panose="05000000000000000000" pitchFamily="2" charset="2"/>
              <a:buChar char="ü"/>
            </a:pPr>
            <a:r>
              <a:rPr lang="fa-IR" sz="2800" dirty="0">
                <a:cs typeface="B Nazanin" pitchFamily="2" charset="-78"/>
              </a:rPr>
              <a:t>خزشگر </a:t>
            </a:r>
            <a:r>
              <a:rPr lang="en-US" sz="2400" dirty="0" smtClean="0">
                <a:cs typeface="B Nazanin" pitchFamily="2" charset="-78"/>
              </a:rPr>
              <a:t>JENA2</a:t>
            </a:r>
            <a:r>
              <a:rPr lang="fa-IR" sz="2800" dirty="0" smtClean="0">
                <a:cs typeface="B Nazanin" pitchFamily="2" charset="-78"/>
              </a:rPr>
              <a:t> (خزشگر اصلی </a:t>
            </a:r>
            <a:r>
              <a:rPr lang="en-US" sz="2400" dirty="0" err="1" smtClean="0">
                <a:cs typeface="B Nazanin" pitchFamily="2" charset="-78"/>
              </a:rPr>
              <a:t>Swoogle</a:t>
            </a:r>
            <a:r>
              <a:rPr lang="fa-IR" sz="2800" dirty="0" smtClean="0">
                <a:cs typeface="B Nazanin" pitchFamily="2" charset="-78"/>
              </a:rPr>
              <a:t>)</a:t>
            </a:r>
            <a:r>
              <a:rPr lang="fa-IR" sz="2800" dirty="0" smtClean="0">
                <a:cs typeface="B Nazanin" pitchFamily="2" charset="-78"/>
              </a:rPr>
              <a:t> </a:t>
            </a:r>
            <a:r>
              <a:rPr lang="fa-IR" sz="2800" dirty="0">
                <a:cs typeface="B Nazanin" pitchFamily="2" charset="-78"/>
              </a:rPr>
              <a:t>، که هم محتوای </a:t>
            </a:r>
            <a:r>
              <a:rPr lang="en-US" sz="2400" dirty="0">
                <a:cs typeface="B Nazanin" pitchFamily="2" charset="-78"/>
              </a:rPr>
              <a:t>SWD</a:t>
            </a:r>
            <a:r>
              <a:rPr lang="fa-IR" sz="2800" dirty="0">
                <a:cs typeface="B Nazanin" pitchFamily="2" charset="-78"/>
              </a:rPr>
              <a:t> را تحلیل می کند و هم </a:t>
            </a:r>
            <a:r>
              <a:rPr lang="en-US" sz="2400" dirty="0">
                <a:cs typeface="B Nazanin" pitchFamily="2" charset="-78"/>
              </a:rPr>
              <a:t>SWD</a:t>
            </a:r>
            <a:r>
              <a:rPr lang="fa-IR" sz="2800" dirty="0">
                <a:cs typeface="B Nazanin" pitchFamily="2" charset="-78"/>
              </a:rPr>
              <a:t> های جدید را پیدا می کند </a:t>
            </a:r>
            <a:r>
              <a:rPr lang="en-US" sz="2800" dirty="0" smtClean="0">
                <a:cs typeface="B Nazanin" pitchFamily="2" charset="-78"/>
              </a:rPr>
              <a:t>:</a:t>
            </a:r>
          </a:p>
          <a:p>
            <a:pPr marL="973138" indent="0" algn="just" rtl="1">
              <a:spcBef>
                <a:spcPts val="1200"/>
              </a:spcBef>
              <a:buFont typeface="Calibri" panose="020F0502020204030204" pitchFamily="34" charset="0"/>
              <a:buChar char="‒"/>
              <a:tabLst>
                <a:tab pos="176213" algn="l"/>
              </a:tabLst>
            </a:pPr>
            <a:r>
              <a:rPr lang="en-US" sz="2800" dirty="0" smtClean="0">
                <a:cs typeface="B Nazanin" pitchFamily="2" charset="-78"/>
              </a:rPr>
              <a:t>“ URIref “</a:t>
            </a:r>
          </a:p>
          <a:p>
            <a:pPr marL="973138" indent="0" algn="just" rtl="1">
              <a:spcBef>
                <a:spcPts val="1200"/>
              </a:spcBef>
              <a:buFont typeface="Calibri" panose="020F0502020204030204" pitchFamily="34" charset="0"/>
              <a:buChar char="‒"/>
              <a:tabLst>
                <a:tab pos="176213" algn="l"/>
              </a:tabLst>
            </a:pPr>
            <a:r>
              <a:rPr lang="en-US" sz="2800" dirty="0" smtClean="0">
                <a:cs typeface="B Nazanin" pitchFamily="2" charset="-78"/>
              </a:rPr>
              <a:t>“owl : import “</a:t>
            </a:r>
          </a:p>
          <a:p>
            <a:pPr marL="973138" indent="0" algn="just" rtl="1">
              <a:spcBef>
                <a:spcPts val="1200"/>
              </a:spcBef>
              <a:buFont typeface="Calibri" panose="020F0502020204030204" pitchFamily="34" charset="0"/>
              <a:buChar char="‒"/>
              <a:tabLst>
                <a:tab pos="176213" algn="l"/>
              </a:tabLst>
            </a:pPr>
            <a:r>
              <a:rPr lang="fa-IR" sz="2800" dirty="0" smtClean="0">
                <a:cs typeface="B Nazanin" pitchFamily="2" charset="-78"/>
              </a:rPr>
              <a:t> ویژگی </a:t>
            </a:r>
            <a:r>
              <a:rPr lang="en-US" sz="2800" dirty="0" smtClean="0">
                <a:cs typeface="B Nazanin" pitchFamily="2" charset="-78"/>
              </a:rPr>
              <a:t>“rdfs:seeAlso” </a:t>
            </a:r>
            <a:r>
              <a:rPr lang="fa-IR" sz="2800" dirty="0" smtClean="0">
                <a:cs typeface="B Nazanin" pitchFamily="2" charset="-78"/>
              </a:rPr>
              <a:t> از نمونه </a:t>
            </a:r>
            <a:r>
              <a:rPr lang="en-US" sz="2800" dirty="0" smtClean="0">
                <a:cs typeface="B Nazanin" pitchFamily="2" charset="-78"/>
              </a:rPr>
              <a:t>“foaf:person”</a:t>
            </a:r>
          </a:p>
          <a:p>
            <a:pPr marL="973138" indent="0" algn="just" rtl="1">
              <a:spcBef>
                <a:spcPts val="1200"/>
              </a:spcBef>
              <a:buFont typeface="Calibri" panose="020F0502020204030204" pitchFamily="34" charset="0"/>
              <a:buChar char="‒"/>
              <a:tabLst>
                <a:tab pos="176213" algn="l"/>
              </a:tabLst>
            </a:pPr>
            <a:endParaRPr lang="en-US" sz="2800" dirty="0" smtClean="0">
              <a:cs typeface="B Nazanin" pitchFamily="2" charset="-78"/>
            </a:endParaRPr>
          </a:p>
          <a:p>
            <a:pPr marL="973138" indent="0" algn="just" rtl="1">
              <a:spcBef>
                <a:spcPts val="1200"/>
              </a:spcBef>
              <a:buFont typeface="Calibri" panose="020F0502020204030204" pitchFamily="34" charset="0"/>
              <a:buChar char="‒"/>
              <a:tabLst>
                <a:tab pos="176213" algn="l"/>
              </a:tabLst>
            </a:pPr>
            <a:endParaRPr lang="en-US" sz="2800" dirty="0" smtClean="0">
              <a:cs typeface="B Nazanin" pitchFamily="2" charset="-78"/>
            </a:endParaRPr>
          </a:p>
          <a:p>
            <a:pPr marL="973138" indent="0" algn="just" rtl="1">
              <a:spcBef>
                <a:spcPts val="1200"/>
              </a:spcBef>
              <a:buFont typeface="Calibri" panose="020F0502020204030204" pitchFamily="34" charset="0"/>
              <a:buChar char="‒"/>
              <a:tabLst>
                <a:tab pos="176213" algn="l"/>
              </a:tabLst>
            </a:pPr>
            <a:endParaRPr lang="en-US" sz="2800" dirty="0" smtClean="0">
              <a:cs typeface="B Nazanin" pitchFamily="2" charset="-78"/>
            </a:endParaRPr>
          </a:p>
          <a:p>
            <a:pPr marL="682625" algn="just" rtl="1">
              <a:spcBef>
                <a:spcPts val="1200"/>
              </a:spcBef>
              <a:buFont typeface="Wingdings" panose="05000000000000000000" pitchFamily="2" charset="2"/>
              <a:buChar char="ü"/>
            </a:pPr>
            <a:endParaRPr lang="en-US" sz="2800" dirty="0">
              <a:cs typeface="B Nazanin" pitchFamily="2" charset="-78"/>
            </a:endParaRPr>
          </a:p>
          <a:p>
            <a:pPr marL="339725" indent="0" algn="just" rtl="1">
              <a:spcBef>
                <a:spcPts val="1200"/>
              </a:spcBef>
              <a:buNone/>
            </a:pPr>
            <a:endParaRPr lang="fa-IR" sz="2800" dirty="0">
              <a:cs typeface="B Nazanin" pitchFamily="2" charset="-78"/>
            </a:endParaRPr>
          </a:p>
          <a:p>
            <a:pPr marL="796925" indent="0" algn="just" rtl="1">
              <a:buNone/>
            </a:pPr>
            <a:endParaRPr lang="fa-IR" sz="2800" dirty="0" smtClean="0">
              <a:cs typeface="B Nazanin" pitchFamily="2" charset="-78"/>
            </a:endParaRPr>
          </a:p>
          <a:p>
            <a:pPr marL="800100" indent="-457200" algn="just" rtl="1">
              <a:buFont typeface="Wingdings" panose="05000000000000000000" pitchFamily="2" charset="2"/>
              <a:buChar char="ü"/>
            </a:pPr>
            <a:endParaRPr lang="fa-IR" dirty="0" smtClean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822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76200"/>
            <a:ext cx="5257800" cy="990600"/>
          </a:xfrm>
        </p:spPr>
        <p:txBody>
          <a:bodyPr>
            <a:normAutofit/>
          </a:bodyPr>
          <a:lstStyle/>
          <a:p>
            <a:pPr rtl="1"/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موتور جستجوی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</a:t>
            </a:r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Swoogle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458200" cy="5135563"/>
          </a:xfrm>
        </p:spPr>
        <p:txBody>
          <a:bodyPr>
            <a:noAutofit/>
          </a:bodyPr>
          <a:lstStyle/>
          <a:p>
            <a:pPr marL="515938" indent="0" algn="just" rtl="1">
              <a:spcBef>
                <a:spcPts val="1200"/>
              </a:spcBef>
              <a:buNone/>
              <a:tabLst>
                <a:tab pos="176213" algn="l"/>
              </a:tabLst>
            </a:pPr>
            <a:r>
              <a:rPr lang="fa-IR" sz="2800" dirty="0" smtClean="0">
                <a:cs typeface="B Nazanin" pitchFamily="2" charset="-78"/>
              </a:rPr>
              <a:t>رتبه بندی </a:t>
            </a:r>
            <a:r>
              <a:rPr lang="en-US" sz="2800" dirty="0" smtClean="0">
                <a:cs typeface="B Nazanin" pitchFamily="2" charset="-78"/>
              </a:rPr>
              <a:t> SWD</a:t>
            </a:r>
            <a:r>
              <a:rPr lang="fa-IR" sz="2800" dirty="0" smtClean="0">
                <a:cs typeface="B Nazanin" pitchFamily="2" charset="-78"/>
              </a:rPr>
              <a:t>ها </a:t>
            </a:r>
          </a:p>
          <a:p>
            <a:pPr marL="515938" indent="0" algn="just" rtl="1">
              <a:spcBef>
                <a:spcPts val="1200"/>
              </a:spcBef>
              <a:buNone/>
              <a:tabLst>
                <a:tab pos="176213" algn="l"/>
              </a:tabLst>
            </a:pPr>
            <a:endParaRPr lang="fa-IR" sz="2800" dirty="0" smtClean="0">
              <a:cs typeface="B Nazanin" pitchFamily="2" charset="-78"/>
            </a:endParaRPr>
          </a:p>
          <a:p>
            <a:pPr marL="973138" indent="-234950" algn="just" rtl="1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  <a:tabLst>
                <a:tab pos="176213" algn="l"/>
              </a:tabLst>
            </a:pPr>
            <a:r>
              <a:rPr lang="fa-IR" sz="2400" dirty="0" smtClean="0">
                <a:cs typeface="B Nazanin" pitchFamily="2" charset="-78"/>
              </a:rPr>
              <a:t> بینش </a:t>
            </a:r>
            <a:r>
              <a:rPr lang="en-US" sz="2400" dirty="0" smtClean="0">
                <a:cs typeface="B Nazanin" pitchFamily="2" charset="-78"/>
              </a:rPr>
              <a:t>Page Rank</a:t>
            </a:r>
            <a:r>
              <a:rPr lang="fa-IR" sz="2400" dirty="0" smtClean="0">
                <a:cs typeface="B Nazanin" pitchFamily="2" charset="-78"/>
              </a:rPr>
              <a:t> گوگل اندازه گیری احتمال این است که یک </a:t>
            </a:r>
            <a:r>
              <a:rPr lang="en-US" sz="2400" dirty="0" smtClean="0">
                <a:cs typeface="B Nazanin" pitchFamily="2" charset="-78"/>
              </a:rPr>
              <a:t>random surfer</a:t>
            </a:r>
            <a:r>
              <a:rPr lang="fa-IR" sz="2400" dirty="0" smtClean="0">
                <a:cs typeface="B Nazanin" pitchFamily="2" charset="-78"/>
              </a:rPr>
              <a:t> یک صفحه را ملاقات کند .</a:t>
            </a:r>
          </a:p>
          <a:p>
            <a:pPr marL="973138" indent="-234950" algn="just" rtl="1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  <a:tabLst>
                <a:tab pos="176213" algn="l"/>
              </a:tabLst>
            </a:pPr>
            <a:r>
              <a:rPr lang="fa-IR" sz="2400" dirty="0">
                <a:cs typeface="B Nazanin" pitchFamily="2" charset="-78"/>
              </a:rPr>
              <a:t> </a:t>
            </a:r>
            <a:r>
              <a:rPr lang="fa-IR" sz="2400" dirty="0" smtClean="0">
                <a:cs typeface="B Nazanin" pitchFamily="2" charset="-78"/>
              </a:rPr>
              <a:t>مدل </a:t>
            </a:r>
            <a:r>
              <a:rPr lang="en-US" sz="2400" dirty="0" smtClean="0">
                <a:cs typeface="B Nazanin" pitchFamily="2" charset="-78"/>
              </a:rPr>
              <a:t>random surfer</a:t>
            </a:r>
            <a:r>
              <a:rPr lang="fa-IR" sz="2400" dirty="0" smtClean="0">
                <a:cs typeface="B Nazanin" pitchFamily="2" charset="-78"/>
              </a:rPr>
              <a:t> برای وب معنایی مناسب نیست  .</a:t>
            </a:r>
          </a:p>
          <a:p>
            <a:pPr marL="973138" indent="-234950" algn="just" rtl="1">
              <a:lnSpc>
                <a:spcPct val="150000"/>
              </a:lnSpc>
              <a:spcBef>
                <a:spcPts val="1200"/>
              </a:spcBef>
              <a:buFont typeface="Wingdings" panose="05000000000000000000" pitchFamily="2" charset="2"/>
              <a:buChar char="ü"/>
              <a:tabLst>
                <a:tab pos="176213" algn="l"/>
              </a:tabLst>
            </a:pPr>
            <a:r>
              <a:rPr lang="en-US" sz="2400" dirty="0" smtClean="0">
                <a:cs typeface="B Nazanin" pitchFamily="2" charset="-78"/>
              </a:rPr>
              <a:t>Swoogle</a:t>
            </a:r>
            <a:r>
              <a:rPr lang="fa-IR" sz="2400" dirty="0" smtClean="0">
                <a:cs typeface="B Nazanin" pitchFamily="2" charset="-78"/>
              </a:rPr>
              <a:t> یک مدل </a:t>
            </a:r>
            <a:r>
              <a:rPr lang="en-US" sz="2400" i="1" dirty="0">
                <a:cs typeface="B Nazanin" panose="00000400000000000000" pitchFamily="2" charset="-78"/>
              </a:rPr>
              <a:t>rational random </a:t>
            </a:r>
            <a:r>
              <a:rPr lang="en-US" sz="2400" i="1" dirty="0" smtClean="0">
                <a:cs typeface="B Nazanin" panose="00000400000000000000" pitchFamily="2" charset="-78"/>
              </a:rPr>
              <a:t>surfing</a:t>
            </a:r>
            <a:r>
              <a:rPr lang="fa-IR" sz="2400" i="1" dirty="0" smtClean="0">
                <a:cs typeface="B Nazanin" panose="00000400000000000000" pitchFamily="2" charset="-78"/>
              </a:rPr>
              <a:t> </a:t>
            </a:r>
            <a:r>
              <a:rPr lang="fa-IR" sz="2400" dirty="0" smtClean="0">
                <a:cs typeface="B Nazanin" panose="00000400000000000000" pitchFamily="2" charset="-78"/>
              </a:rPr>
              <a:t>را استفاده می کند . </a:t>
            </a:r>
            <a:endParaRPr lang="fa-IR" sz="2400" i="1" dirty="0" smtClean="0">
              <a:cs typeface="B Nazanin" panose="00000400000000000000" pitchFamily="2" charset="-78"/>
            </a:endParaRPr>
          </a:p>
          <a:p>
            <a:pPr marL="973138" indent="-234950" algn="just" rtl="1">
              <a:spcBef>
                <a:spcPts val="1200"/>
              </a:spcBef>
              <a:buFont typeface="Wingdings" panose="05000000000000000000" pitchFamily="2" charset="2"/>
              <a:buChar char="ü"/>
              <a:tabLst>
                <a:tab pos="176213" algn="l"/>
              </a:tabLst>
            </a:pPr>
            <a:endParaRPr lang="fa-IR" sz="2400" i="1" dirty="0" smtClean="0">
              <a:cs typeface="B Nazanin" panose="00000400000000000000" pitchFamily="2" charset="-78"/>
            </a:endParaRPr>
          </a:p>
          <a:p>
            <a:pPr marL="973138" indent="-234950" algn="just" rtl="1">
              <a:spcBef>
                <a:spcPts val="1200"/>
              </a:spcBef>
              <a:buFont typeface="Wingdings" panose="05000000000000000000" pitchFamily="2" charset="2"/>
              <a:buChar char="ü"/>
              <a:tabLst>
                <a:tab pos="176213" algn="l"/>
              </a:tabLst>
            </a:pPr>
            <a:endParaRPr lang="en-US" sz="2400" dirty="0" smtClean="0">
              <a:cs typeface="B Nazanin" pitchFamily="2" charset="-78"/>
            </a:endParaRPr>
          </a:p>
          <a:p>
            <a:pPr marL="515938" indent="0" algn="just" rtl="1">
              <a:spcBef>
                <a:spcPts val="1200"/>
              </a:spcBef>
              <a:buNone/>
              <a:tabLst>
                <a:tab pos="176213" algn="l"/>
              </a:tabLst>
            </a:pPr>
            <a:endParaRPr lang="en-US" sz="2400" dirty="0" smtClean="0">
              <a:cs typeface="B Nazanin" pitchFamily="2" charset="-78"/>
            </a:endParaRPr>
          </a:p>
          <a:p>
            <a:pPr marL="973138" indent="0" algn="just" rtl="1">
              <a:spcBef>
                <a:spcPts val="1200"/>
              </a:spcBef>
              <a:buNone/>
              <a:tabLst>
                <a:tab pos="176213" algn="l"/>
              </a:tabLst>
            </a:pPr>
            <a:endParaRPr lang="en-US" sz="2800" dirty="0" smtClean="0">
              <a:cs typeface="B Nazanin" pitchFamily="2" charset="-78"/>
            </a:endParaRPr>
          </a:p>
          <a:p>
            <a:pPr marL="682625" algn="just" rtl="1">
              <a:spcBef>
                <a:spcPts val="1200"/>
              </a:spcBef>
              <a:buFont typeface="Wingdings" panose="05000000000000000000" pitchFamily="2" charset="2"/>
              <a:buChar char="ü"/>
            </a:pPr>
            <a:endParaRPr lang="en-US" sz="2800" dirty="0">
              <a:cs typeface="B Nazanin" pitchFamily="2" charset="-78"/>
            </a:endParaRPr>
          </a:p>
          <a:p>
            <a:pPr marL="339725" indent="0" algn="just" rtl="1">
              <a:spcBef>
                <a:spcPts val="1200"/>
              </a:spcBef>
              <a:buNone/>
            </a:pPr>
            <a:endParaRPr lang="fa-IR" sz="2800" dirty="0">
              <a:cs typeface="B Nazanin" pitchFamily="2" charset="-78"/>
            </a:endParaRPr>
          </a:p>
          <a:p>
            <a:pPr marL="796925" indent="0" algn="just" rtl="1">
              <a:buNone/>
            </a:pPr>
            <a:endParaRPr lang="fa-IR" sz="2800" dirty="0" smtClean="0">
              <a:cs typeface="B Nazanin" pitchFamily="2" charset="-78"/>
            </a:endParaRPr>
          </a:p>
          <a:p>
            <a:pPr marL="800100" indent="-457200" algn="just" rtl="1">
              <a:buFont typeface="Wingdings" panose="05000000000000000000" pitchFamily="2" charset="2"/>
              <a:buChar char="ü"/>
            </a:pPr>
            <a:endParaRPr lang="fa-IR" dirty="0" smtClean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633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76200"/>
            <a:ext cx="5257800" cy="990600"/>
          </a:xfrm>
        </p:spPr>
        <p:txBody>
          <a:bodyPr>
            <a:normAutofit/>
          </a:bodyPr>
          <a:lstStyle/>
          <a:p>
            <a:pPr rtl="1"/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موتور جستجوی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</a:t>
            </a:r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Swoogle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458200" cy="5135563"/>
          </a:xfrm>
        </p:spPr>
        <p:txBody>
          <a:bodyPr>
            <a:noAutofit/>
          </a:bodyPr>
          <a:lstStyle/>
          <a:p>
            <a:pPr marL="515938" indent="0" algn="just" rtl="1">
              <a:spcBef>
                <a:spcPts val="1200"/>
              </a:spcBef>
              <a:buNone/>
              <a:tabLst>
                <a:tab pos="176213" algn="l"/>
              </a:tabLst>
            </a:pPr>
            <a:r>
              <a:rPr lang="fa-IR" sz="2800" dirty="0" smtClean="0">
                <a:cs typeface="B Nazanin" pitchFamily="2" charset="-78"/>
              </a:rPr>
              <a:t>رتبه بندی </a:t>
            </a:r>
            <a:r>
              <a:rPr lang="en-US" sz="2800" dirty="0" smtClean="0">
                <a:cs typeface="B Nazanin" pitchFamily="2" charset="-78"/>
              </a:rPr>
              <a:t> SWD</a:t>
            </a:r>
            <a:r>
              <a:rPr lang="fa-IR" sz="2800" dirty="0" smtClean="0">
                <a:cs typeface="B Nazanin" pitchFamily="2" charset="-78"/>
              </a:rPr>
              <a:t>ها </a:t>
            </a:r>
          </a:p>
          <a:p>
            <a:pPr marL="796925" indent="-222250" algn="just" rtl="1">
              <a:spcBef>
                <a:spcPts val="1200"/>
              </a:spcBef>
              <a:buFont typeface="Wingdings" panose="05000000000000000000" pitchFamily="2" charset="2"/>
              <a:buChar char="ü"/>
              <a:tabLst>
                <a:tab pos="176213" algn="l"/>
              </a:tabLst>
            </a:pPr>
            <a:r>
              <a:rPr lang="fa-IR" sz="2400" dirty="0" smtClean="0">
                <a:cs typeface="B Nazanin" panose="00000400000000000000" pitchFamily="2" charset="-78"/>
              </a:rPr>
              <a:t>دسته </a:t>
            </a:r>
            <a:r>
              <a:rPr lang="fa-IR" sz="2400" dirty="0" smtClean="0">
                <a:cs typeface="B Nazanin" panose="00000400000000000000" pitchFamily="2" charset="-78"/>
              </a:rPr>
              <a:t>بندی </a:t>
            </a:r>
            <a:r>
              <a:rPr lang="fa-IR" sz="2400" dirty="0" smtClean="0">
                <a:cs typeface="B Nazanin" panose="00000400000000000000" pitchFamily="2" charset="-78"/>
              </a:rPr>
              <a:t>لینک های بین </a:t>
            </a:r>
            <a:r>
              <a:rPr lang="en-US" sz="2400" dirty="0" smtClean="0">
                <a:cs typeface="B Nazanin" panose="00000400000000000000" pitchFamily="2" charset="-78"/>
              </a:rPr>
              <a:t>SWD</a:t>
            </a:r>
            <a:r>
              <a:rPr lang="fa-IR" sz="2400" dirty="0" smtClean="0">
                <a:cs typeface="B Nazanin" panose="00000400000000000000" pitchFamily="2" charset="-78"/>
              </a:rPr>
              <a:t> ها : ( </a:t>
            </a:r>
            <a:r>
              <a:rPr lang="en-US" sz="2400" dirty="0" smtClean="0">
                <a:cs typeface="B Nazanin" panose="00000400000000000000" pitchFamily="2" charset="-78"/>
              </a:rPr>
              <a:t>A,B</a:t>
            </a:r>
            <a:r>
              <a:rPr lang="fa-IR" sz="2400" dirty="0" smtClean="0">
                <a:cs typeface="B Nazanin" panose="00000400000000000000" pitchFamily="2" charset="-78"/>
              </a:rPr>
              <a:t> اسناد وب معنایی)</a:t>
            </a:r>
          </a:p>
          <a:p>
            <a:pPr marL="796925" indent="-222250" algn="just">
              <a:spcBef>
                <a:spcPts val="1200"/>
              </a:spcBef>
              <a:buFont typeface="Calibri" panose="020F0502020204030204" pitchFamily="34" charset="0"/>
              <a:buChar char="‒"/>
              <a:tabLst>
                <a:tab pos="176213" algn="l"/>
              </a:tabLst>
            </a:pPr>
            <a:r>
              <a:rPr lang="fa-IR" sz="2000" dirty="0" smtClean="0">
                <a:cs typeface="B Nazanin" panose="00000400000000000000" pitchFamily="2" charset="-78"/>
              </a:rPr>
              <a:t> </a:t>
            </a:r>
            <a:r>
              <a:rPr lang="en-US" sz="2000" dirty="0" smtClean="0">
                <a:cs typeface="B Nazanin" panose="00000400000000000000" pitchFamily="2" charset="-78"/>
              </a:rPr>
              <a:t>Imports(A,B) </a:t>
            </a:r>
            <a:r>
              <a:rPr lang="fa-IR" sz="2000" dirty="0" smtClean="0">
                <a:cs typeface="B Nazanin" panose="00000400000000000000" pitchFamily="2" charset="-78"/>
              </a:rPr>
              <a:t> </a:t>
            </a:r>
            <a:endParaRPr lang="en-US" sz="2000" dirty="0" smtClean="0">
              <a:cs typeface="B Nazanin" panose="00000400000000000000" pitchFamily="2" charset="-78"/>
            </a:endParaRPr>
          </a:p>
          <a:p>
            <a:pPr marL="796925" indent="-222250" algn="just">
              <a:spcBef>
                <a:spcPts val="1200"/>
              </a:spcBef>
              <a:buFont typeface="Calibri" panose="020F0502020204030204" pitchFamily="34" charset="0"/>
              <a:buChar char="‒"/>
              <a:tabLst>
                <a:tab pos="176213" algn="l"/>
              </a:tabLst>
            </a:pPr>
            <a:r>
              <a:rPr lang="en-US" sz="2000" dirty="0" smtClean="0">
                <a:cs typeface="B Nazanin" panose="00000400000000000000" pitchFamily="2" charset="-78"/>
              </a:rPr>
              <a:t> </a:t>
            </a:r>
            <a:r>
              <a:rPr lang="en-US" sz="2000" dirty="0" smtClean="0"/>
              <a:t>uses-term(A,B) </a:t>
            </a:r>
          </a:p>
          <a:p>
            <a:pPr marL="796925" indent="-222250" algn="just">
              <a:spcBef>
                <a:spcPts val="1200"/>
              </a:spcBef>
              <a:buFont typeface="Calibri" panose="020F0502020204030204" pitchFamily="34" charset="0"/>
              <a:buChar char="‒"/>
              <a:tabLst>
                <a:tab pos="176213" algn="l"/>
              </a:tabLst>
            </a:pPr>
            <a:r>
              <a:rPr lang="fa-IR" sz="2000" dirty="0" smtClean="0"/>
              <a:t> </a:t>
            </a:r>
            <a:r>
              <a:rPr lang="en-US" sz="2000" dirty="0" smtClean="0"/>
              <a:t>extends(A,B) </a:t>
            </a:r>
            <a:endParaRPr lang="fa-IR" sz="2000" dirty="0" smtClean="0"/>
          </a:p>
          <a:p>
            <a:pPr marL="796925" indent="-222250" algn="just">
              <a:spcBef>
                <a:spcPts val="1200"/>
              </a:spcBef>
              <a:buFont typeface="Calibri" panose="020F0502020204030204" pitchFamily="34" charset="0"/>
              <a:buChar char="‒"/>
              <a:tabLst>
                <a:tab pos="176213" algn="l"/>
              </a:tabLst>
            </a:pPr>
            <a:r>
              <a:rPr lang="fa-IR" sz="2000" dirty="0" smtClean="0">
                <a:cs typeface="B Nazanin" panose="00000400000000000000" pitchFamily="2" charset="-78"/>
              </a:rPr>
              <a:t>  </a:t>
            </a:r>
            <a:r>
              <a:rPr lang="en-US" sz="2000" dirty="0"/>
              <a:t>asserts(A,B</a:t>
            </a:r>
            <a:r>
              <a:rPr lang="en-US" sz="2000" dirty="0" smtClean="0"/>
              <a:t>)</a:t>
            </a:r>
            <a:endParaRPr lang="fa-IR" sz="2000" dirty="0" smtClean="0"/>
          </a:p>
          <a:p>
            <a:pPr marL="796925" indent="-222250" algn="just" rtl="1">
              <a:spcBef>
                <a:spcPts val="1200"/>
              </a:spcBef>
              <a:buFont typeface="Wingdings" panose="05000000000000000000" pitchFamily="2" charset="2"/>
              <a:buChar char="ü"/>
              <a:tabLst>
                <a:tab pos="176213" algn="l"/>
              </a:tabLst>
            </a:pPr>
            <a:r>
              <a:rPr lang="fa-IR" sz="2400" dirty="0" smtClean="0">
                <a:cs typeface="B Nazanin" panose="00000400000000000000" pitchFamily="2" charset="-78"/>
              </a:rPr>
              <a:t> این روابط به صورت متفاوت عمل می کنند، بنابراین وزن متفاوتی به روابط مختلف می دهیم . </a:t>
            </a:r>
          </a:p>
          <a:p>
            <a:pPr marL="796925" indent="-222250" algn="just" rtl="1">
              <a:spcBef>
                <a:spcPts val="1200"/>
              </a:spcBef>
              <a:buFont typeface="Wingdings" panose="05000000000000000000" pitchFamily="2" charset="2"/>
              <a:buChar char="ü"/>
              <a:tabLst>
                <a:tab pos="176213" algn="l"/>
              </a:tabLst>
            </a:pPr>
            <a:r>
              <a:rPr lang="fa-IR" sz="2400" dirty="0" smtClean="0">
                <a:cs typeface="B Nazanin" panose="00000400000000000000" pitchFamily="2" charset="-78"/>
              </a:rPr>
              <a:t> هر چه واژه های موجود در </a:t>
            </a:r>
            <a:r>
              <a:rPr lang="en-US" sz="2400" dirty="0" smtClean="0">
                <a:cs typeface="B Nazanin" panose="00000400000000000000" pitchFamily="2" charset="-78"/>
              </a:rPr>
              <a:t>B</a:t>
            </a:r>
            <a:r>
              <a:rPr lang="fa-IR" sz="2400" dirty="0" smtClean="0">
                <a:cs typeface="B Nazanin" panose="00000400000000000000" pitchFamily="2" charset="-78"/>
              </a:rPr>
              <a:t> که توسط </a:t>
            </a:r>
            <a:r>
              <a:rPr lang="en-US" sz="2400" dirty="0" smtClean="0">
                <a:cs typeface="B Nazanin" panose="00000400000000000000" pitchFamily="2" charset="-78"/>
              </a:rPr>
              <a:t>A</a:t>
            </a:r>
            <a:r>
              <a:rPr lang="fa-IR" sz="2400" dirty="0" smtClean="0">
                <a:cs typeface="B Nazanin" panose="00000400000000000000" pitchFamily="2" charset="-78"/>
              </a:rPr>
              <a:t> ارجاع داده شده اند بیشتر باشد احتمال دنبال کردن لینک </a:t>
            </a:r>
            <a:r>
              <a:rPr lang="en-US" sz="2400" dirty="0" smtClean="0">
                <a:cs typeface="B Nazanin" panose="00000400000000000000" pitchFamily="2" charset="-78"/>
              </a:rPr>
              <a:t>A</a:t>
            </a:r>
            <a:r>
              <a:rPr lang="fa-IR" sz="2400" dirty="0" smtClean="0">
                <a:cs typeface="B Nazanin" panose="00000400000000000000" pitchFamily="2" charset="-78"/>
              </a:rPr>
              <a:t> به </a:t>
            </a:r>
            <a:r>
              <a:rPr lang="en-US" sz="2400" dirty="0" smtClean="0">
                <a:cs typeface="B Nazanin" panose="00000400000000000000" pitchFamily="2" charset="-78"/>
              </a:rPr>
              <a:t> B</a:t>
            </a:r>
            <a:r>
              <a:rPr lang="fa-IR" sz="2400" dirty="0" smtClean="0">
                <a:cs typeface="B Nazanin" panose="00000400000000000000" pitchFamily="2" charset="-78"/>
              </a:rPr>
              <a:t> بیشتر است .</a:t>
            </a:r>
            <a:endParaRPr lang="en-US" sz="2400" dirty="0" smtClean="0">
              <a:cs typeface="B Nazanin" panose="00000400000000000000" pitchFamily="2" charset="-78"/>
            </a:endParaRPr>
          </a:p>
          <a:p>
            <a:pPr marL="515938" indent="0" algn="just" rtl="1">
              <a:spcBef>
                <a:spcPts val="1200"/>
              </a:spcBef>
              <a:buNone/>
              <a:tabLst>
                <a:tab pos="176213" algn="l"/>
              </a:tabLst>
            </a:pPr>
            <a:endParaRPr lang="en-US" sz="2400" dirty="0" smtClean="0">
              <a:cs typeface="B Nazanin" panose="00000400000000000000" pitchFamily="2" charset="-78"/>
            </a:endParaRPr>
          </a:p>
          <a:p>
            <a:pPr marL="973138" indent="0" algn="just" rtl="1">
              <a:spcBef>
                <a:spcPts val="1200"/>
              </a:spcBef>
              <a:buNone/>
              <a:tabLst>
                <a:tab pos="176213" algn="l"/>
              </a:tabLst>
            </a:pPr>
            <a:endParaRPr lang="en-US" sz="2800" dirty="0" smtClean="0">
              <a:cs typeface="B Nazanin" pitchFamily="2" charset="-78"/>
            </a:endParaRPr>
          </a:p>
          <a:p>
            <a:pPr marL="682625" algn="just" rtl="1">
              <a:spcBef>
                <a:spcPts val="1200"/>
              </a:spcBef>
              <a:buFont typeface="Wingdings" panose="05000000000000000000" pitchFamily="2" charset="2"/>
              <a:buChar char="ü"/>
            </a:pPr>
            <a:endParaRPr lang="en-US" sz="2800" dirty="0">
              <a:cs typeface="B Nazanin" pitchFamily="2" charset="-78"/>
            </a:endParaRPr>
          </a:p>
          <a:p>
            <a:pPr marL="339725" indent="0" algn="just" rtl="1">
              <a:spcBef>
                <a:spcPts val="1200"/>
              </a:spcBef>
              <a:buNone/>
            </a:pPr>
            <a:endParaRPr lang="fa-IR" sz="2800" dirty="0">
              <a:cs typeface="B Nazanin" pitchFamily="2" charset="-78"/>
            </a:endParaRPr>
          </a:p>
          <a:p>
            <a:pPr marL="796925" indent="0" algn="just" rtl="1">
              <a:buNone/>
            </a:pPr>
            <a:endParaRPr lang="fa-IR" sz="2800" dirty="0" smtClean="0">
              <a:cs typeface="B Nazanin" pitchFamily="2" charset="-78"/>
            </a:endParaRPr>
          </a:p>
          <a:p>
            <a:pPr marL="800100" indent="-457200" algn="just" rtl="1">
              <a:buFont typeface="Wingdings" panose="05000000000000000000" pitchFamily="2" charset="2"/>
              <a:buChar char="ü"/>
            </a:pPr>
            <a:endParaRPr lang="fa-IR" dirty="0" smtClean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9914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76200"/>
            <a:ext cx="5257800" cy="990600"/>
          </a:xfrm>
        </p:spPr>
        <p:txBody>
          <a:bodyPr>
            <a:normAutofit/>
          </a:bodyPr>
          <a:lstStyle/>
          <a:p>
            <a:pPr rtl="1"/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موتور جستجوی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</a:t>
            </a:r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Swoogle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458200" cy="5135563"/>
          </a:xfrm>
        </p:spPr>
        <p:txBody>
          <a:bodyPr numCol="1">
            <a:noAutofit/>
          </a:bodyPr>
          <a:lstStyle/>
          <a:p>
            <a:pPr marL="515938" indent="0" algn="just" rtl="1">
              <a:spcBef>
                <a:spcPts val="1200"/>
              </a:spcBef>
              <a:buNone/>
              <a:tabLst>
                <a:tab pos="176213" algn="l"/>
              </a:tabLst>
            </a:pPr>
            <a:r>
              <a:rPr lang="fa-IR" sz="2800" dirty="0" smtClean="0">
                <a:cs typeface="B Nazanin" pitchFamily="2" charset="-78"/>
              </a:rPr>
              <a:t>رتبه بندی </a:t>
            </a:r>
            <a:r>
              <a:rPr lang="en-US" sz="2800" dirty="0" smtClean="0">
                <a:cs typeface="B Nazanin" pitchFamily="2" charset="-78"/>
              </a:rPr>
              <a:t> SWD</a:t>
            </a:r>
            <a:r>
              <a:rPr lang="fa-IR" sz="2800" dirty="0" smtClean="0">
                <a:cs typeface="B Nazanin" pitchFamily="2" charset="-78"/>
              </a:rPr>
              <a:t>ها </a:t>
            </a:r>
          </a:p>
          <a:p>
            <a:pPr marL="858838" algn="just" rtl="1">
              <a:spcBef>
                <a:spcPts val="1200"/>
              </a:spcBef>
              <a:buFont typeface="Wingdings" panose="05000000000000000000" pitchFamily="2" charset="2"/>
              <a:buChar char="ü"/>
              <a:tabLst>
                <a:tab pos="176213" algn="l"/>
              </a:tabLst>
            </a:pPr>
            <a:r>
              <a:rPr lang="en-US" sz="2400" dirty="0" smtClean="0">
                <a:cs typeface="B Nazanin" panose="00000400000000000000" pitchFamily="2" charset="-78"/>
              </a:rPr>
              <a:t>Swoogle</a:t>
            </a:r>
            <a:r>
              <a:rPr lang="fa-IR" sz="2400" dirty="0" smtClean="0">
                <a:cs typeface="B Nazanin" panose="00000400000000000000" pitchFamily="2" charset="-78"/>
              </a:rPr>
              <a:t> رتبه اولیه یک سند </a:t>
            </a:r>
            <a:r>
              <a:rPr lang="en-US" sz="2400" dirty="0" smtClean="0">
                <a:cs typeface="B Nazanin" panose="00000400000000000000" pitchFamily="2" charset="-78"/>
              </a:rPr>
              <a:t>(a)</a:t>
            </a:r>
            <a:r>
              <a:rPr lang="fa-IR" sz="2400" dirty="0" smtClean="0">
                <a:cs typeface="B Nazanin" panose="00000400000000000000" pitchFamily="2" charset="-78"/>
              </a:rPr>
              <a:t>را بصورت زیر محاسبه می کند :</a:t>
            </a:r>
          </a:p>
          <a:p>
            <a:pPr marL="515938" indent="0" algn="just" rtl="1">
              <a:spcBef>
                <a:spcPts val="1200"/>
              </a:spcBef>
              <a:buNone/>
              <a:tabLst>
                <a:tab pos="176213" algn="l"/>
              </a:tabLst>
            </a:pPr>
            <a:endParaRPr lang="fa-IR" sz="2400" dirty="0" smtClean="0">
              <a:cs typeface="B Nazanin" panose="00000400000000000000" pitchFamily="2" charset="-78"/>
            </a:endParaRPr>
          </a:p>
          <a:p>
            <a:pPr marL="515938" indent="0">
              <a:lnSpc>
                <a:spcPct val="150000"/>
              </a:lnSpc>
              <a:spcBef>
                <a:spcPts val="1200"/>
              </a:spcBef>
              <a:buNone/>
              <a:tabLst>
                <a:tab pos="176213" algn="l"/>
              </a:tabLst>
            </a:pPr>
            <a:endParaRPr lang="en-US" sz="1800" dirty="0" smtClean="0">
              <a:cs typeface="B Nazanin" panose="00000400000000000000" pitchFamily="2" charset="-78"/>
            </a:endParaRPr>
          </a:p>
          <a:p>
            <a:pPr marL="515938" indent="0">
              <a:lnSpc>
                <a:spcPct val="150000"/>
              </a:lnSpc>
              <a:spcBef>
                <a:spcPts val="1200"/>
              </a:spcBef>
              <a:buNone/>
              <a:tabLst>
                <a:tab pos="176213" algn="l"/>
              </a:tabLst>
            </a:pPr>
            <a:endParaRPr lang="en-US" sz="1800" dirty="0" smtClean="0">
              <a:cs typeface="B Nazanin" panose="00000400000000000000" pitchFamily="2" charset="-78"/>
            </a:endParaRPr>
          </a:p>
          <a:p>
            <a:pPr marL="973138" indent="0" rtl="1">
              <a:lnSpc>
                <a:spcPct val="150000"/>
              </a:lnSpc>
              <a:spcBef>
                <a:spcPts val="1200"/>
              </a:spcBef>
              <a:buNone/>
              <a:tabLst>
                <a:tab pos="176213" algn="l"/>
              </a:tabLst>
            </a:pPr>
            <a:endParaRPr lang="en-US" sz="2400" dirty="0" smtClean="0">
              <a:cs typeface="B Nazanin" pitchFamily="2" charset="-78"/>
            </a:endParaRPr>
          </a:p>
          <a:p>
            <a:pPr marL="339725" indent="0" algn="just">
              <a:spcBef>
                <a:spcPts val="1200"/>
              </a:spcBef>
              <a:buNone/>
            </a:pPr>
            <a:r>
              <a:rPr lang="en-US" sz="2800" dirty="0" smtClean="0">
                <a:cs typeface="B Nazanin" pitchFamily="2" charset="-78"/>
              </a:rPr>
              <a:t> </a:t>
            </a:r>
            <a:endParaRPr lang="en-US" sz="2800" dirty="0">
              <a:cs typeface="B Nazanin" pitchFamily="2" charset="-78"/>
            </a:endParaRPr>
          </a:p>
          <a:p>
            <a:pPr marL="339725" indent="0" algn="just" rtl="1">
              <a:spcBef>
                <a:spcPts val="1200"/>
              </a:spcBef>
              <a:buNone/>
            </a:pPr>
            <a:endParaRPr lang="fa-IR" sz="2800" dirty="0">
              <a:cs typeface="B Nazanin" pitchFamily="2" charset="-78"/>
            </a:endParaRPr>
          </a:p>
          <a:p>
            <a:pPr marL="796925" indent="0" algn="just" rtl="1">
              <a:buNone/>
            </a:pPr>
            <a:endParaRPr lang="fa-IR" sz="2800" dirty="0" smtClean="0">
              <a:cs typeface="B Nazanin" pitchFamily="2" charset="-78"/>
            </a:endParaRPr>
          </a:p>
          <a:p>
            <a:pPr marL="800100" indent="-457200" algn="just" rtl="1">
              <a:buFont typeface="Wingdings" panose="05000000000000000000" pitchFamily="2" charset="2"/>
              <a:buChar char="ü"/>
            </a:pPr>
            <a:endParaRPr lang="fa-IR" dirty="0" smtClean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26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381000" y="3876605"/>
                <a:ext cx="3276600" cy="8002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  <a:cs typeface="B Nazanin" panose="00000400000000000000" pitchFamily="2" charset="-78"/>
                        </a:rPr>
                        <m:t>𝑓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  <a:cs typeface="B Nazanin" panose="00000400000000000000" pitchFamily="2" charset="-78"/>
                            </a:rPr>
                            <m:t>𝑥</m:t>
                          </m:r>
                          <m:r>
                            <a:rPr lang="en-US" i="1">
                              <a:latin typeface="Cambria Math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i="1">
                              <a:latin typeface="Cambria Math"/>
                              <a:cs typeface="B Nazanin" panose="00000400000000000000" pitchFamily="2" charset="-78"/>
                            </a:rPr>
                            <m:t>𝑎</m:t>
                          </m:r>
                        </m:e>
                      </m:d>
                      <m:r>
                        <a:rPr lang="en-US" i="1">
                          <a:latin typeface="Cambria Math"/>
                          <a:cs typeface="B Nazanin" panose="00000400000000000000" pitchFamily="2" charset="-78"/>
                        </a:rPr>
                        <m:t>= 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/>
                              <a:cs typeface="B Nazanin" panose="00000400000000000000" pitchFamily="2" charset="-78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i="1">
                              <a:latin typeface="Cambria Math"/>
                              <a:cs typeface="B Nazanin" panose="00000400000000000000" pitchFamily="2" charset="-78"/>
                            </a:rPr>
                            <m:t>𝑙</m:t>
                          </m:r>
                          <m:r>
                            <m:rPr>
                              <m:brk m:alnAt="7"/>
                            </m:rPr>
                            <a:rPr lang="en-US" i="1">
                              <a:latin typeface="Cambria Math"/>
                              <a:ea typeface="Cambria Math"/>
                              <a:cs typeface="B Nazanin" panose="00000400000000000000" pitchFamily="2" charset="-78"/>
                            </a:rPr>
                            <m:t>∈</m:t>
                          </m:r>
                          <m:r>
                            <m:rPr>
                              <m:brk m:alnAt="7"/>
                            </m:rPr>
                            <a:rPr lang="en-US" i="1">
                              <a:latin typeface="Cambria Math"/>
                              <a:ea typeface="Cambria Math"/>
                              <a:cs typeface="B Nazanin" panose="00000400000000000000" pitchFamily="2" charset="-78"/>
                            </a:rPr>
                            <m:t>𝑙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  <a:cs typeface="B Nazanin" panose="00000400000000000000" pitchFamily="2" charset="-78"/>
                            </a:rPr>
                            <m:t>𝑖𝑛𝑘𝑠</m:t>
                          </m:r>
                          <m:r>
                            <m:rPr>
                              <m:brk m:alnAt="7"/>
                            </m:rPr>
                            <a:rPr lang="en-US" i="1">
                              <a:latin typeface="Cambria Math"/>
                              <a:ea typeface="Cambria Math"/>
                              <a:cs typeface="B Nazanin" panose="00000400000000000000" pitchFamily="2" charset="-78"/>
                            </a:rPr>
                            <m:t>(</m:t>
                          </m:r>
                          <m:r>
                            <m:rPr>
                              <m:brk m:alnAt="7"/>
                            </m:rPr>
                            <a:rPr lang="en-US" i="1">
                              <a:latin typeface="Cambria Math"/>
                              <a:ea typeface="Cambria Math"/>
                              <a:cs typeface="B Nazanin" panose="00000400000000000000" pitchFamily="2" charset="-78"/>
                            </a:rPr>
                            <m:t>𝑥</m:t>
                          </m:r>
                          <m:r>
                            <m:rPr>
                              <m:brk m:alnAt="7"/>
                            </m:rPr>
                            <a:rPr lang="en-US" i="1">
                              <a:latin typeface="Cambria Math"/>
                              <a:ea typeface="Cambria Math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m:rPr>
                              <m:brk m:alnAt="7"/>
                            </m:rPr>
                            <a:rPr lang="en-US" i="1">
                              <a:latin typeface="Cambria Math"/>
                              <a:ea typeface="Cambria Math"/>
                              <a:cs typeface="B Nazanin" panose="00000400000000000000" pitchFamily="2" charset="-78"/>
                            </a:rPr>
                            <m:t>𝑎</m:t>
                          </m:r>
                          <m:r>
                            <m:rPr>
                              <m:brk m:alnAt="7"/>
                            </m:rPr>
                            <a:rPr lang="en-US" i="1">
                              <a:latin typeface="Cambria Math"/>
                              <a:ea typeface="Cambria Math"/>
                              <a:cs typeface="B Nazanin" panose="00000400000000000000" pitchFamily="2" charset="-78"/>
                            </a:rPr>
                            <m:t>)</m:t>
                          </m:r>
                        </m:sub>
                        <m:sup/>
                        <m:e>
                          <m:r>
                            <a:rPr lang="en-US" i="1">
                              <a:latin typeface="Cambria Math"/>
                              <a:cs typeface="B Nazanin" panose="00000400000000000000" pitchFamily="2" charset="-78"/>
                            </a:rPr>
                            <m:t>𝑤𝑒𝑖𝑔</m:t>
                          </m:r>
                          <m:r>
                            <a:rPr lang="en-US" i="1">
                              <a:latin typeface="Cambria Math"/>
                              <a:cs typeface="B Nazanin" panose="00000400000000000000" pitchFamily="2" charset="-78"/>
                            </a:rPr>
                            <m:t>h</m:t>
                          </m:r>
                          <m:r>
                            <a:rPr lang="en-US" i="1">
                              <a:latin typeface="Cambria Math"/>
                              <a:cs typeface="B Nazanin" panose="00000400000000000000" pitchFamily="2" charset="-78"/>
                            </a:rPr>
                            <m:t>𝑡</m:t>
                          </m:r>
                          <m:r>
                            <a:rPr lang="en-US" i="1">
                              <a:latin typeface="Cambria Math"/>
                              <a:cs typeface="B Nazanin" panose="00000400000000000000" pitchFamily="2" charset="-78"/>
                            </a:rPr>
                            <m:t>(</m:t>
                          </m:r>
                          <m:r>
                            <a:rPr lang="en-US" i="1">
                              <a:latin typeface="Cambria Math"/>
                              <a:cs typeface="B Nazanin" panose="00000400000000000000" pitchFamily="2" charset="-78"/>
                            </a:rPr>
                            <m:t>𝑙</m:t>
                          </m:r>
                          <m:r>
                            <a:rPr lang="en-US" i="1">
                              <a:latin typeface="Cambria Math"/>
                              <a:cs typeface="B Nazanin" panose="00000400000000000000" pitchFamily="2" charset="-78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3876605"/>
                <a:ext cx="3276600" cy="80021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381000" y="2668344"/>
                <a:ext cx="5407742" cy="8002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  <a:cs typeface="B Nazanin" panose="00000400000000000000" pitchFamily="2" charset="-78"/>
                        </a:rPr>
                        <m:t>𝑟𝑎𝑤𝑃𝑅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  <a:cs typeface="B Nazanin" panose="00000400000000000000" pitchFamily="2" charset="-78"/>
                            </a:rPr>
                            <m:t>𝑎</m:t>
                          </m:r>
                        </m:e>
                      </m:d>
                      <m:r>
                        <a:rPr lang="en-US" i="1">
                          <a:latin typeface="Cambria Math"/>
                          <a:cs typeface="B Nazanin" panose="00000400000000000000" pitchFamily="2" charset="-78"/>
                        </a:rPr>
                        <m:t>=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  <a:cs typeface="B Nazanin" panose="00000400000000000000" pitchFamily="2" charset="-78"/>
                            </a:rPr>
                            <m:t>1</m:t>
                          </m:r>
                          <m:r>
                            <a:rPr lang="en-US" i="1">
                              <a:latin typeface="Cambria Math"/>
                              <a:cs typeface="B Nazanin" panose="00000400000000000000" pitchFamily="2" charset="-78"/>
                            </a:rPr>
                            <m:t>−</m:t>
                          </m:r>
                          <m:r>
                            <a:rPr lang="en-US" i="1">
                              <a:latin typeface="Cambria Math"/>
                              <a:cs typeface="B Nazanin" panose="00000400000000000000" pitchFamily="2" charset="-78"/>
                            </a:rPr>
                            <m:t>𝑑</m:t>
                          </m:r>
                        </m:e>
                      </m:d>
                      <m:r>
                        <a:rPr lang="en-US" i="1">
                          <a:latin typeface="Cambria Math"/>
                          <a:cs typeface="B Nazanin" panose="00000400000000000000" pitchFamily="2" charset="-78"/>
                        </a:rPr>
                        <m:t>+</m:t>
                      </m:r>
                      <m:r>
                        <a:rPr lang="en-US" i="1">
                          <a:latin typeface="Cambria Math"/>
                          <a:cs typeface="B Nazanin" panose="00000400000000000000" pitchFamily="2" charset="-78"/>
                        </a:rPr>
                        <m:t>𝑑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/>
                              <a:cs typeface="B Nazanin" panose="00000400000000000000" pitchFamily="2" charset="-78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i="1">
                              <a:latin typeface="Cambria Math"/>
                              <a:cs typeface="B Nazanin" panose="00000400000000000000" pitchFamily="2" charset="-78"/>
                            </a:rPr>
                            <m:t>𝑥</m:t>
                          </m:r>
                          <m:r>
                            <m:rPr>
                              <m:brk m:alnAt="7"/>
                            </m:rPr>
                            <a:rPr lang="en-US" i="1">
                              <a:latin typeface="Cambria Math"/>
                              <a:ea typeface="Cambria Math"/>
                              <a:cs typeface="B Nazanin" panose="00000400000000000000" pitchFamily="2" charset="-78"/>
                            </a:rPr>
                            <m:t>∈</m:t>
                          </m:r>
                          <m:r>
                            <m:rPr>
                              <m:brk m:alnAt="7"/>
                            </m:rPr>
                            <a:rPr lang="en-US" i="1">
                              <a:latin typeface="Cambria Math"/>
                              <a:ea typeface="Cambria Math"/>
                              <a:cs typeface="B Nazanin" panose="00000400000000000000" pitchFamily="2" charset="-78"/>
                            </a:rPr>
                            <m:t>𝐿</m:t>
                          </m:r>
                          <m:r>
                            <m:rPr>
                              <m:brk m:alnAt="7"/>
                            </m:rPr>
                            <a:rPr lang="en-US" i="1">
                              <a:latin typeface="Cambria Math"/>
                              <a:ea typeface="Cambria Math"/>
                              <a:cs typeface="B Nazanin" panose="00000400000000000000" pitchFamily="2" charset="-78"/>
                            </a:rPr>
                            <m:t>(</m:t>
                          </m:r>
                          <m:r>
                            <m:rPr>
                              <m:brk m:alnAt="7"/>
                            </m:rPr>
                            <a:rPr lang="en-US" i="1">
                              <a:latin typeface="Cambria Math"/>
                              <a:ea typeface="Cambria Math"/>
                              <a:cs typeface="B Nazanin" panose="00000400000000000000" pitchFamily="2" charset="-78"/>
                            </a:rPr>
                            <m:t>𝑎</m:t>
                          </m:r>
                          <m:r>
                            <m:rPr>
                              <m:brk m:alnAt="7"/>
                            </m:rPr>
                            <a:rPr lang="en-US" i="1">
                              <a:latin typeface="Cambria Math"/>
                              <a:ea typeface="Cambria Math"/>
                              <a:cs typeface="B Nazanin" panose="00000400000000000000" pitchFamily="2" charset="-78"/>
                            </a:rPr>
                            <m:t>)</m:t>
                          </m:r>
                        </m:sub>
                        <m:sup/>
                        <m:e>
                          <m:r>
                            <a:rPr lang="en-US" i="1">
                              <a:latin typeface="Cambria Math"/>
                              <a:cs typeface="B Nazanin" panose="00000400000000000000" pitchFamily="2" charset="-78"/>
                            </a:rPr>
                            <m:t>𝑟𝑎𝑤𝑃𝑅</m:t>
                          </m:r>
                          <m:d>
                            <m:dPr>
                              <m:ctrlPr>
                                <a:rPr lang="en-US" i="1">
                                  <a:latin typeface="Cambria Math"/>
                                  <a:cs typeface="B Nazanin" panose="00000400000000000000" pitchFamily="2" charset="-78"/>
                                </a:rPr>
                              </m:ctrlPr>
                            </m:dPr>
                            <m:e>
                              <m:r>
                                <a:rPr lang="en-US" i="1">
                                  <a:latin typeface="Cambria Math"/>
                                  <a:cs typeface="B Nazanin" panose="00000400000000000000" pitchFamily="2" charset="-78"/>
                                </a:rPr>
                                <m:t>𝑥</m:t>
                              </m:r>
                            </m:e>
                          </m:d>
                          <m:r>
                            <a:rPr lang="en-US" i="1">
                              <a:latin typeface="Cambria Math"/>
                              <a:cs typeface="B Nazanin" panose="00000400000000000000" pitchFamily="2" charset="-78"/>
                            </a:rPr>
                            <m:t> </m:t>
                          </m:r>
                          <m:f>
                            <m:fPr>
                              <m:ctrlPr>
                                <a:rPr lang="en-US" i="1">
                                  <a:latin typeface="Cambria Math"/>
                                  <a:cs typeface="B Nazanin" panose="00000400000000000000" pitchFamily="2" charset="-78"/>
                                </a:rPr>
                              </m:ctrlPr>
                            </m:fPr>
                            <m:num>
                              <m:r>
                                <a:rPr lang="en-US" i="1">
                                  <a:latin typeface="Cambria Math"/>
                                  <a:cs typeface="B Nazanin" panose="00000400000000000000" pitchFamily="2" charset="-78"/>
                                </a:rPr>
                                <m:t>𝑓</m:t>
                              </m:r>
                              <m:r>
                                <a:rPr lang="en-US" i="1">
                                  <a:latin typeface="Cambria Math"/>
                                  <a:cs typeface="B Nazanin" panose="00000400000000000000" pitchFamily="2" charset="-78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/>
                                  <a:cs typeface="B Nazanin" panose="00000400000000000000" pitchFamily="2" charset="-78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/>
                                  <a:cs typeface="B Nazanin" panose="00000400000000000000" pitchFamily="2" charset="-78"/>
                                </a:rPr>
                                <m:t>,</m:t>
                              </m:r>
                              <m:r>
                                <a:rPr lang="en-US" i="1">
                                  <a:latin typeface="Cambria Math"/>
                                  <a:cs typeface="B Nazanin" panose="00000400000000000000" pitchFamily="2" charset="-78"/>
                                </a:rPr>
                                <m:t>𝑎</m:t>
                              </m:r>
                              <m:r>
                                <a:rPr lang="en-US" i="1">
                                  <a:latin typeface="Cambria Math"/>
                                  <a:cs typeface="B Nazanin" panose="00000400000000000000" pitchFamily="2" charset="-78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US" i="1">
                                  <a:latin typeface="Cambria Math"/>
                                  <a:cs typeface="B Nazanin" panose="00000400000000000000" pitchFamily="2" charset="-78"/>
                                </a:rPr>
                                <m:t>𝑓</m:t>
                              </m:r>
                              <m:r>
                                <a:rPr lang="en-US" i="1">
                                  <a:latin typeface="Cambria Math"/>
                                  <a:cs typeface="B Nazanin" panose="00000400000000000000" pitchFamily="2" charset="-78"/>
                                </a:rPr>
                                <m:t>(</m:t>
                              </m:r>
                              <m:r>
                                <a:rPr lang="en-US" i="1">
                                  <a:latin typeface="Cambria Math"/>
                                  <a:cs typeface="B Nazanin" panose="00000400000000000000" pitchFamily="2" charset="-78"/>
                                </a:rPr>
                                <m:t>𝑥</m:t>
                              </m:r>
                              <m:r>
                                <a:rPr lang="en-US" i="1">
                                  <a:latin typeface="Cambria Math"/>
                                  <a:cs typeface="B Nazanin" panose="00000400000000000000" pitchFamily="2" charset="-78"/>
                                </a:rPr>
                                <m:t>)</m:t>
                              </m:r>
                            </m:den>
                          </m:f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2668344"/>
                <a:ext cx="5407742" cy="80021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81000" y="5181600"/>
                <a:ext cx="2819400" cy="80021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i="1">
                          <a:latin typeface="Cambria Math"/>
                          <a:cs typeface="B Nazanin" panose="00000400000000000000" pitchFamily="2" charset="-78"/>
                        </a:rPr>
                        <m:t>𝑓</m:t>
                      </m:r>
                      <m:d>
                        <m:dPr>
                          <m:ctrlPr>
                            <a:rPr lang="en-US" i="1">
                              <a:latin typeface="Cambria Math"/>
                              <a:cs typeface="B Nazanin" panose="00000400000000000000" pitchFamily="2" charset="-78"/>
                            </a:rPr>
                          </m:ctrlPr>
                        </m:dPr>
                        <m:e>
                          <m:r>
                            <a:rPr lang="en-US" i="1">
                              <a:latin typeface="Cambria Math"/>
                              <a:cs typeface="B Nazanin" panose="00000400000000000000" pitchFamily="2" charset="-78"/>
                            </a:rPr>
                            <m:t>𝑥</m:t>
                          </m:r>
                        </m:e>
                      </m:d>
                      <m:r>
                        <a:rPr lang="en-US" i="1">
                          <a:latin typeface="Cambria Math"/>
                          <a:cs typeface="B Nazanin" panose="00000400000000000000" pitchFamily="2" charset="-78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i="1">
                              <a:latin typeface="Cambria Math"/>
                              <a:cs typeface="B Nazanin" panose="00000400000000000000" pitchFamily="2" charset="-78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i="1">
                              <a:latin typeface="Cambria Math"/>
                              <a:cs typeface="B Nazanin" panose="00000400000000000000" pitchFamily="2" charset="-78"/>
                            </a:rPr>
                            <m:t>𝑎</m:t>
                          </m:r>
                          <m:r>
                            <m:rPr>
                              <m:brk m:alnAt="7"/>
                            </m:rPr>
                            <a:rPr lang="en-US" i="1">
                              <a:latin typeface="Cambria Math"/>
                              <a:ea typeface="Cambria Math"/>
                              <a:cs typeface="B Nazanin" panose="00000400000000000000" pitchFamily="2" charset="-78"/>
                            </a:rPr>
                            <m:t>∈</m:t>
                          </m:r>
                          <m:r>
                            <m:rPr>
                              <m:brk m:alnAt="7"/>
                            </m:rPr>
                            <a:rPr lang="en-US" i="1">
                              <a:latin typeface="Cambria Math"/>
                              <a:ea typeface="Cambria Math"/>
                              <a:cs typeface="B Nazanin" panose="00000400000000000000" pitchFamily="2" charset="-78"/>
                            </a:rPr>
                            <m:t>𝑇</m:t>
                          </m:r>
                          <m:r>
                            <m:rPr>
                              <m:brk m:alnAt="7"/>
                            </m:rPr>
                            <a:rPr lang="en-US" i="1">
                              <a:latin typeface="Cambria Math"/>
                              <a:ea typeface="Cambria Math"/>
                              <a:cs typeface="B Nazanin" panose="00000400000000000000" pitchFamily="2" charset="-78"/>
                            </a:rPr>
                            <m:t>(</m:t>
                          </m:r>
                          <m:r>
                            <m:rPr>
                              <m:brk m:alnAt="7"/>
                            </m:rPr>
                            <a:rPr lang="en-US" i="1">
                              <a:latin typeface="Cambria Math"/>
                              <a:ea typeface="Cambria Math"/>
                              <a:cs typeface="B Nazanin" panose="00000400000000000000" pitchFamily="2" charset="-78"/>
                            </a:rPr>
                            <m:t>𝑥</m:t>
                          </m:r>
                          <m:r>
                            <m:rPr>
                              <m:brk m:alnAt="7"/>
                            </m:rPr>
                            <a:rPr lang="en-US" i="1">
                              <a:latin typeface="Cambria Math"/>
                              <a:ea typeface="Cambria Math"/>
                              <a:cs typeface="B Nazanin" panose="00000400000000000000" pitchFamily="2" charset="-78"/>
                            </a:rPr>
                            <m:t>)</m:t>
                          </m:r>
                        </m:sub>
                        <m:sup/>
                        <m:e>
                          <m:r>
                            <a:rPr lang="en-US" i="1">
                              <a:latin typeface="Cambria Math"/>
                              <a:cs typeface="B Nazanin" panose="00000400000000000000" pitchFamily="2" charset="-78"/>
                            </a:rPr>
                            <m:t>𝑓</m:t>
                          </m:r>
                          <m:r>
                            <a:rPr lang="en-US" i="1">
                              <a:latin typeface="Cambria Math"/>
                              <a:cs typeface="B Nazanin" panose="00000400000000000000" pitchFamily="2" charset="-78"/>
                            </a:rPr>
                            <m:t>(</m:t>
                          </m:r>
                          <m:r>
                            <a:rPr lang="en-US" i="1">
                              <a:latin typeface="Cambria Math"/>
                              <a:cs typeface="B Nazanin" panose="00000400000000000000" pitchFamily="2" charset="-78"/>
                            </a:rPr>
                            <m:t>𝑥</m:t>
                          </m:r>
                          <m:r>
                            <a:rPr lang="en-US" i="1">
                              <a:latin typeface="Cambria Math"/>
                              <a:cs typeface="B Nazanin" panose="00000400000000000000" pitchFamily="2" charset="-78"/>
                            </a:rPr>
                            <m:t>,</m:t>
                          </m:r>
                          <m:r>
                            <a:rPr lang="en-US" i="1">
                              <a:latin typeface="Cambria Math"/>
                              <a:cs typeface="B Nazanin" panose="00000400000000000000" pitchFamily="2" charset="-78"/>
                            </a:rPr>
                            <m:t>𝑎</m:t>
                          </m:r>
                          <m:r>
                            <a:rPr lang="en-US" i="1">
                              <a:latin typeface="Cambria Math"/>
                              <a:cs typeface="B Nazanin" panose="00000400000000000000" pitchFamily="2" charset="-78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sz="2000" dirty="0">
                  <a:cs typeface="B Nazanin" panose="00000400000000000000" pitchFamily="2" charset="-78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1000" y="5181600"/>
                <a:ext cx="2819400" cy="80021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4267200" y="3717759"/>
                <a:ext cx="4572000" cy="300082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98463" indent="-161925" algn="r" rtl="1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fa-IR" i="1" smtClean="0">
                        <a:latin typeface="Cambria Math"/>
                        <a:ea typeface="Cambria Math"/>
                        <a:cs typeface="B Nazanin" panose="00000400000000000000" pitchFamily="2" charset="-78"/>
                      </a:rPr>
                      <m:t> </m:t>
                    </m:r>
                    <m:r>
                      <m:rPr>
                        <m:brk m:alnAt="7"/>
                      </m:rPr>
                      <a:rPr lang="en-US" i="1">
                        <a:latin typeface="Cambria Math"/>
                        <a:ea typeface="Cambria Math"/>
                        <a:cs typeface="B Nazanin" panose="00000400000000000000" pitchFamily="2" charset="-78"/>
                      </a:rPr>
                      <m:t>𝐿</m:t>
                    </m:r>
                    <m:d>
                      <m:dPr>
                        <m:ctrlPr>
                          <a:rPr lang="en-US" i="1" smtClean="0">
                            <a:latin typeface="Cambria Math"/>
                            <a:ea typeface="Cambria Math"/>
                            <a:cs typeface="B Nazanin" panose="00000400000000000000" pitchFamily="2" charset="-78"/>
                          </a:rPr>
                        </m:ctrlPr>
                      </m:dPr>
                      <m:e>
                        <m:r>
                          <m:rPr>
                            <m:brk m:alnAt="7"/>
                          </m:rPr>
                          <a:rPr lang="en-US" i="1">
                            <a:latin typeface="Cambria Math"/>
                            <a:ea typeface="Cambria Math"/>
                            <a:cs typeface="B Nazanin" panose="00000400000000000000" pitchFamily="2" charset="-78"/>
                          </a:rPr>
                          <m:t>𝑎</m:t>
                        </m:r>
                      </m:e>
                    </m:d>
                  </m:oMath>
                </a14:m>
                <a:r>
                  <a:rPr lang="fa-IR" dirty="0" smtClean="0">
                    <a:cs typeface="B Nazanin" panose="00000400000000000000" pitchFamily="2" charset="-78"/>
                  </a:rPr>
                  <a:t>تعداد اسنادی که به </a:t>
                </a:r>
                <a:r>
                  <a:rPr lang="en-US" dirty="0" smtClean="0">
                    <a:cs typeface="B Nazanin" panose="00000400000000000000" pitchFamily="2" charset="-78"/>
                  </a:rPr>
                  <a:t>a</a:t>
                </a:r>
                <a:r>
                  <a:rPr lang="fa-IR" dirty="0" smtClean="0">
                    <a:cs typeface="B Nazanin" panose="00000400000000000000" pitchFamily="2" charset="-78"/>
                  </a:rPr>
                  <a:t> لینک دارند .</a:t>
                </a:r>
              </a:p>
              <a:p>
                <a:pPr marL="398463" indent="-161925" algn="r" rtl="1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brk m:alnAt="7"/>
                      </m:rPr>
                      <a:rPr lang="en-US" i="1">
                        <a:latin typeface="Cambria Math"/>
                        <a:ea typeface="Cambria Math"/>
                        <a:cs typeface="B Nazanin" panose="00000400000000000000" pitchFamily="2" charset="-78"/>
                      </a:rPr>
                      <m:t>𝑇</m:t>
                    </m:r>
                    <m:r>
                      <m:rPr>
                        <m:brk m:alnAt="7"/>
                      </m:rPr>
                      <a:rPr lang="en-US" i="1">
                        <a:latin typeface="Cambria Math"/>
                        <a:ea typeface="Cambria Math"/>
                        <a:cs typeface="B Nazanin" panose="00000400000000000000" pitchFamily="2" charset="-78"/>
                      </a:rPr>
                      <m:t>(</m:t>
                    </m:r>
                    <m:r>
                      <m:rPr>
                        <m:brk m:alnAt="7"/>
                      </m:rPr>
                      <a:rPr lang="en-US" i="1">
                        <a:latin typeface="Cambria Math"/>
                        <a:ea typeface="Cambria Math"/>
                        <a:cs typeface="B Nazanin" panose="00000400000000000000" pitchFamily="2" charset="-78"/>
                      </a:rPr>
                      <m:t>𝑥</m:t>
                    </m:r>
                    <m:r>
                      <m:rPr>
                        <m:brk m:alnAt="7"/>
                      </m:rPr>
                      <a:rPr lang="en-US" i="1">
                        <a:latin typeface="Cambria Math"/>
                        <a:ea typeface="Cambria Math"/>
                        <a:cs typeface="B Nazanin" panose="00000400000000000000" pitchFamily="2" charset="-78"/>
                      </a:rPr>
                      <m:t>)</m:t>
                    </m:r>
                  </m:oMath>
                </a14:m>
                <a:r>
                  <a:rPr lang="fa-IR" dirty="0">
                    <a:cs typeface="B Nazanin" panose="00000400000000000000" pitchFamily="2" charset="-78"/>
                  </a:rPr>
                  <a:t> تعداد اسنادی که </a:t>
                </a:r>
                <a:r>
                  <a:rPr lang="en-US" dirty="0">
                    <a:cs typeface="B Nazanin" panose="00000400000000000000" pitchFamily="2" charset="-78"/>
                  </a:rPr>
                  <a:t>x</a:t>
                </a:r>
                <a:r>
                  <a:rPr lang="fa-IR" dirty="0">
                    <a:cs typeface="B Nazanin" panose="00000400000000000000" pitchFamily="2" charset="-78"/>
                  </a:rPr>
                  <a:t> به آنها لینک دارد </a:t>
                </a:r>
                <a:r>
                  <a:rPr lang="fa-IR" dirty="0" smtClean="0">
                    <a:cs typeface="B Nazanin" panose="00000400000000000000" pitchFamily="2" charset="-78"/>
                  </a:rPr>
                  <a:t>.</a:t>
                </a:r>
              </a:p>
              <a:p>
                <a:pPr marL="398463" indent="-161925" algn="r" rtl="1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cs typeface="B Nazanin" panose="00000400000000000000" pitchFamily="2" charset="-78"/>
                      </a:rPr>
                      <m:t>𝑓</m:t>
                    </m:r>
                    <m:r>
                      <a:rPr lang="en-US" i="1">
                        <a:latin typeface="Cambria Math"/>
                        <a:cs typeface="B Nazanin" panose="00000400000000000000" pitchFamily="2" charset="-78"/>
                      </a:rPr>
                      <m:t>(</m:t>
                    </m:r>
                    <m:r>
                      <a:rPr lang="en-US" i="1">
                        <a:latin typeface="Cambria Math"/>
                        <a:cs typeface="B Nazanin" panose="00000400000000000000" pitchFamily="2" charset="-78"/>
                      </a:rPr>
                      <m:t>𝑥</m:t>
                    </m:r>
                    <m:r>
                      <a:rPr lang="en-US" i="1">
                        <a:latin typeface="Cambria Math"/>
                        <a:cs typeface="B Nazanin" panose="00000400000000000000" pitchFamily="2" charset="-78"/>
                      </a:rPr>
                      <m:t>,</m:t>
                    </m:r>
                    <m:r>
                      <a:rPr lang="en-US" i="1">
                        <a:latin typeface="Cambria Math"/>
                        <a:cs typeface="B Nazanin" panose="00000400000000000000" pitchFamily="2" charset="-78"/>
                      </a:rPr>
                      <m:t>𝑎</m:t>
                    </m:r>
                    <m:r>
                      <a:rPr lang="en-US" i="1">
                        <a:latin typeface="Cambria Math"/>
                        <a:cs typeface="B Nazanin" panose="00000400000000000000" pitchFamily="2" charset="-78"/>
                      </a:rPr>
                      <m:t>)</m:t>
                    </m:r>
                  </m:oMath>
                </a14:m>
                <a:r>
                  <a:rPr lang="fa-IR" dirty="0" smtClean="0">
                    <a:cs typeface="B Nazanin" panose="00000400000000000000" pitchFamily="2" charset="-78"/>
                  </a:rPr>
                  <a:t> مجموع وزن تمام لینکهای  </a:t>
                </a:r>
                <a:r>
                  <a:rPr lang="en-US" dirty="0" smtClean="0">
                    <a:cs typeface="B Nazanin" panose="00000400000000000000" pitchFamily="2" charset="-78"/>
                  </a:rPr>
                  <a:t>x</a:t>
                </a:r>
                <a:r>
                  <a:rPr lang="fa-IR" dirty="0" smtClean="0">
                    <a:cs typeface="B Nazanin" panose="00000400000000000000" pitchFamily="2" charset="-78"/>
                  </a:rPr>
                  <a:t> به </a:t>
                </a:r>
                <a:r>
                  <a:rPr lang="en-US" dirty="0" smtClean="0">
                    <a:cs typeface="B Nazanin" panose="00000400000000000000" pitchFamily="2" charset="-78"/>
                  </a:rPr>
                  <a:t>a</a:t>
                </a:r>
                <a:r>
                  <a:rPr lang="fa-IR" dirty="0" smtClean="0">
                    <a:cs typeface="B Nazanin" panose="00000400000000000000" pitchFamily="2" charset="-78"/>
                  </a:rPr>
                  <a:t> است .</a:t>
                </a:r>
              </a:p>
              <a:p>
                <a:pPr marL="398463" indent="-161925" algn="r" rtl="1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cs typeface="B Nazanin" panose="00000400000000000000" pitchFamily="2" charset="-78"/>
                      </a:rPr>
                      <m:t>𝑓</m:t>
                    </m:r>
                    <m:d>
                      <m:dPr>
                        <m:ctrlPr>
                          <a:rPr lang="en-US" i="1">
                            <a:latin typeface="Cambria Math"/>
                            <a:cs typeface="B Nazanin" panose="00000400000000000000" pitchFamily="2" charset="-78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cs typeface="B Nazanin" panose="00000400000000000000" pitchFamily="2" charset="-78"/>
                          </a:rPr>
                          <m:t>𝑥</m:t>
                        </m:r>
                      </m:e>
                    </m:d>
                  </m:oMath>
                </a14:m>
                <a:r>
                  <a:rPr lang="fa-IR" dirty="0" smtClean="0">
                    <a:cs typeface="B Nazanin" panose="00000400000000000000" pitchFamily="2" charset="-78"/>
                  </a:rPr>
                  <a:t> مجموع </a:t>
                </a:r>
                <a:r>
                  <a:rPr lang="fa-IR" dirty="0">
                    <a:cs typeface="B Nazanin" panose="00000400000000000000" pitchFamily="2" charset="-78"/>
                  </a:rPr>
                  <a:t>و</a:t>
                </a:r>
                <a:r>
                  <a:rPr lang="fa-IR" dirty="0" smtClean="0">
                    <a:cs typeface="B Nazanin" panose="00000400000000000000" pitchFamily="2" charset="-78"/>
                  </a:rPr>
                  <a:t>زن تمام </a:t>
                </a:r>
                <a:r>
                  <a:rPr lang="fa-IR" dirty="0" smtClean="0">
                    <a:cs typeface="B Nazanin" panose="00000400000000000000" pitchFamily="2" charset="-78"/>
                  </a:rPr>
                  <a:t>لینک های خروجی از </a:t>
                </a:r>
                <a:r>
                  <a:rPr lang="en-US" dirty="0" smtClean="0">
                    <a:cs typeface="B Nazanin" panose="00000400000000000000" pitchFamily="2" charset="-78"/>
                  </a:rPr>
                  <a:t>a</a:t>
                </a:r>
                <a:r>
                  <a:rPr lang="fa-IR" dirty="0" smtClean="0">
                    <a:cs typeface="B Nazanin" panose="00000400000000000000" pitchFamily="2" charset="-78"/>
                  </a:rPr>
                  <a:t> است .</a:t>
                </a:r>
              </a:p>
              <a:p>
                <a:pPr marL="398463" indent="-161925" algn="r" rtl="1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r>
                  <a:rPr lang="fa-IR" dirty="0">
                    <a:cs typeface="B Nazanin" panose="00000400000000000000" pitchFamily="2" charset="-78"/>
                  </a:rPr>
                  <a:t> </a:t>
                </a:r>
                <a:r>
                  <a:rPr lang="en-US" dirty="0" smtClean="0">
                    <a:cs typeface="B Nazanin" panose="00000400000000000000" pitchFamily="2" charset="-78"/>
                  </a:rPr>
                  <a:t>a</a:t>
                </a:r>
                <a:r>
                  <a:rPr lang="fa-IR" dirty="0" smtClean="0">
                    <a:cs typeface="B Nazanin" panose="00000400000000000000" pitchFamily="2" charset="-78"/>
                  </a:rPr>
                  <a:t>  سندی است که </a:t>
                </a:r>
                <a:r>
                  <a:rPr lang="en-US" dirty="0" smtClean="0">
                    <a:cs typeface="B Nazanin" panose="00000400000000000000" pitchFamily="2" charset="-78"/>
                  </a:rPr>
                  <a:t>x</a:t>
                </a:r>
                <a:r>
                  <a:rPr lang="fa-IR" dirty="0" smtClean="0">
                    <a:cs typeface="B Nazanin" panose="00000400000000000000" pitchFamily="2" charset="-78"/>
                  </a:rPr>
                  <a:t> به آن اشاره دارد .</a:t>
                </a:r>
              </a:p>
              <a:p>
                <a:pPr marL="398463" indent="-161925" algn="r" rtl="1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endParaRPr lang="en-US" dirty="0">
                  <a:cs typeface="B Nazanin" panose="00000400000000000000" pitchFamily="2" charset="-78"/>
                </a:endParaRPr>
              </a:p>
              <a:p>
                <a:pPr marL="398463" indent="-161925" algn="r" rtl="1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:endParaRPr lang="en-US" dirty="0">
                  <a:cs typeface="B Nazanin" panose="00000400000000000000" pitchFamily="2" charset="-78"/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67200" y="3717759"/>
                <a:ext cx="4572000" cy="3000821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8336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76200"/>
            <a:ext cx="5257800" cy="990600"/>
          </a:xfrm>
        </p:spPr>
        <p:txBody>
          <a:bodyPr>
            <a:normAutofit/>
          </a:bodyPr>
          <a:lstStyle/>
          <a:p>
            <a:pPr rtl="1"/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موتور جستجوی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</a:t>
            </a:r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Swoogle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458200" cy="5135563"/>
          </a:xfrm>
        </p:spPr>
        <p:txBody>
          <a:bodyPr numCol="1">
            <a:noAutofit/>
          </a:bodyPr>
          <a:lstStyle/>
          <a:p>
            <a:pPr marL="515938" indent="0" algn="just" rtl="1">
              <a:spcBef>
                <a:spcPts val="1200"/>
              </a:spcBef>
              <a:buNone/>
              <a:tabLst>
                <a:tab pos="176213" algn="l"/>
              </a:tabLst>
            </a:pPr>
            <a:r>
              <a:rPr lang="fa-IR" sz="2800" dirty="0" smtClean="0">
                <a:cs typeface="B Nazanin" pitchFamily="2" charset="-78"/>
              </a:rPr>
              <a:t>رتبه بندی </a:t>
            </a:r>
            <a:r>
              <a:rPr lang="en-US" sz="2800" dirty="0" smtClean="0">
                <a:cs typeface="B Nazanin" pitchFamily="2" charset="-78"/>
              </a:rPr>
              <a:t> SWD</a:t>
            </a:r>
            <a:r>
              <a:rPr lang="fa-IR" sz="2800" dirty="0" smtClean="0">
                <a:cs typeface="B Nazanin" pitchFamily="2" charset="-78"/>
              </a:rPr>
              <a:t>ها </a:t>
            </a:r>
          </a:p>
          <a:p>
            <a:pPr marL="858838" algn="just" rtl="1">
              <a:spcBef>
                <a:spcPts val="1200"/>
              </a:spcBef>
              <a:buFont typeface="Wingdings" panose="05000000000000000000" pitchFamily="2" charset="2"/>
              <a:buChar char="ü"/>
              <a:tabLst>
                <a:tab pos="176213" algn="l"/>
              </a:tabLst>
            </a:pPr>
            <a:r>
              <a:rPr lang="en-US" sz="2400" dirty="0" smtClean="0">
                <a:cs typeface="B Nazanin" panose="00000400000000000000" pitchFamily="2" charset="-78"/>
              </a:rPr>
              <a:t>Swoogle</a:t>
            </a:r>
            <a:r>
              <a:rPr lang="fa-IR" sz="2400" dirty="0" smtClean="0">
                <a:cs typeface="B Nazanin" panose="00000400000000000000" pitchFamily="2" charset="-78"/>
              </a:rPr>
              <a:t> رتبه  اسناد </a:t>
            </a:r>
            <a:r>
              <a:rPr lang="en-US" sz="2400" dirty="0" smtClean="0">
                <a:cs typeface="B Nazanin" panose="00000400000000000000" pitchFamily="2" charset="-78"/>
              </a:rPr>
              <a:t>SWO</a:t>
            </a:r>
            <a:r>
              <a:rPr lang="fa-IR" sz="2400" dirty="0" smtClean="0">
                <a:cs typeface="B Nazanin" panose="00000400000000000000" pitchFamily="2" charset="-78"/>
              </a:rPr>
              <a:t> و </a:t>
            </a:r>
            <a:r>
              <a:rPr lang="en-US" sz="2400" dirty="0" smtClean="0">
                <a:cs typeface="B Nazanin" panose="00000400000000000000" pitchFamily="2" charset="-78"/>
              </a:rPr>
              <a:t>SWDB</a:t>
            </a:r>
            <a:r>
              <a:rPr lang="fa-IR" sz="2400" dirty="0" smtClean="0">
                <a:cs typeface="B Nazanin" panose="00000400000000000000" pitchFamily="2" charset="-78"/>
              </a:rPr>
              <a:t> را به صورت زیر  محاسبه می کند :</a:t>
            </a:r>
          </a:p>
          <a:p>
            <a:pPr marL="515938" indent="0" algn="just" rtl="1">
              <a:spcBef>
                <a:spcPts val="1200"/>
              </a:spcBef>
              <a:buNone/>
              <a:tabLst>
                <a:tab pos="176213" algn="l"/>
              </a:tabLst>
            </a:pPr>
            <a:endParaRPr lang="fa-IR" sz="2400" dirty="0" smtClean="0">
              <a:cs typeface="B Nazanin" panose="00000400000000000000" pitchFamily="2" charset="-78"/>
            </a:endParaRPr>
          </a:p>
          <a:p>
            <a:pPr marL="515938" indent="0">
              <a:lnSpc>
                <a:spcPct val="150000"/>
              </a:lnSpc>
              <a:spcBef>
                <a:spcPts val="1200"/>
              </a:spcBef>
              <a:buNone/>
              <a:tabLst>
                <a:tab pos="176213" algn="l"/>
              </a:tabLst>
            </a:pPr>
            <a:endParaRPr lang="en-US" sz="1800" dirty="0" smtClean="0">
              <a:cs typeface="B Nazanin" panose="00000400000000000000" pitchFamily="2" charset="-78"/>
            </a:endParaRPr>
          </a:p>
          <a:p>
            <a:pPr marL="515938" indent="0">
              <a:lnSpc>
                <a:spcPct val="150000"/>
              </a:lnSpc>
              <a:spcBef>
                <a:spcPts val="1200"/>
              </a:spcBef>
              <a:buNone/>
              <a:tabLst>
                <a:tab pos="176213" algn="l"/>
              </a:tabLst>
            </a:pPr>
            <a:endParaRPr lang="en-US" sz="1800" dirty="0" smtClean="0">
              <a:cs typeface="B Nazanin" panose="00000400000000000000" pitchFamily="2" charset="-78"/>
            </a:endParaRPr>
          </a:p>
          <a:p>
            <a:pPr marL="973138" indent="0" rtl="1">
              <a:lnSpc>
                <a:spcPct val="150000"/>
              </a:lnSpc>
              <a:spcBef>
                <a:spcPts val="1200"/>
              </a:spcBef>
              <a:buNone/>
              <a:tabLst>
                <a:tab pos="176213" algn="l"/>
              </a:tabLst>
            </a:pPr>
            <a:endParaRPr lang="en-US" sz="2400" dirty="0" smtClean="0">
              <a:cs typeface="B Nazanin" pitchFamily="2" charset="-78"/>
            </a:endParaRPr>
          </a:p>
          <a:p>
            <a:pPr marL="339725" indent="0" algn="just">
              <a:spcBef>
                <a:spcPts val="1200"/>
              </a:spcBef>
              <a:buNone/>
            </a:pPr>
            <a:r>
              <a:rPr lang="en-US" sz="2800" dirty="0" smtClean="0">
                <a:cs typeface="B Nazanin" pitchFamily="2" charset="-78"/>
              </a:rPr>
              <a:t> </a:t>
            </a:r>
            <a:endParaRPr lang="en-US" sz="2800" dirty="0">
              <a:cs typeface="B Nazanin" pitchFamily="2" charset="-78"/>
            </a:endParaRPr>
          </a:p>
          <a:p>
            <a:pPr marL="339725" indent="0" algn="just" rtl="1">
              <a:spcBef>
                <a:spcPts val="1200"/>
              </a:spcBef>
              <a:buNone/>
            </a:pPr>
            <a:endParaRPr lang="fa-IR" sz="2800" dirty="0">
              <a:cs typeface="B Nazanin" pitchFamily="2" charset="-78"/>
            </a:endParaRPr>
          </a:p>
          <a:p>
            <a:pPr marL="796925" indent="0" algn="just" rtl="1">
              <a:buNone/>
            </a:pPr>
            <a:endParaRPr lang="fa-IR" sz="2800" dirty="0" smtClean="0">
              <a:cs typeface="B Nazanin" pitchFamily="2" charset="-78"/>
            </a:endParaRPr>
          </a:p>
          <a:p>
            <a:pPr marL="800100" indent="-457200" algn="just" rtl="1">
              <a:buFont typeface="Wingdings" panose="05000000000000000000" pitchFamily="2" charset="2"/>
              <a:buChar char="ü"/>
            </a:pPr>
            <a:endParaRPr lang="fa-IR" dirty="0" smtClean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27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47700" y="2860284"/>
                <a:ext cx="3986982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𝑃𝑅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𝑆𝑊𝐷𝐵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latin typeface="Cambria Math"/>
                            </a:rPr>
                            <m:t>a</m:t>
                          </m:r>
                        </m:e>
                      </m:d>
                      <m:r>
                        <a:rPr lang="en-US" sz="2400" b="0" i="0" smtClean="0">
                          <a:latin typeface="Cambria Math"/>
                        </a:rPr>
                        <m:t>=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/>
                        </a:rPr>
                        <m:t>rawPR</m:t>
                      </m:r>
                      <m:r>
                        <a:rPr lang="en-US" sz="2400" b="0" i="0" smtClean="0">
                          <a:latin typeface="Cambria Math"/>
                        </a:rPr>
                        <m:t>(</m:t>
                      </m:r>
                      <m:r>
                        <m:rPr>
                          <m:sty m:val="p"/>
                        </m:rPr>
                        <a:rPr lang="en-US" sz="2400" b="0" i="0" smtClean="0">
                          <a:latin typeface="Cambria Math"/>
                        </a:rPr>
                        <m:t>a</m:t>
                      </m:r>
                      <m:r>
                        <a:rPr lang="en-US" sz="2400" b="0" i="0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" y="2860284"/>
                <a:ext cx="3986982" cy="461665"/>
              </a:xfrm>
              <a:prstGeom prst="rect">
                <a:avLst/>
              </a:prstGeom>
              <a:blipFill rotWithShape="1">
                <a:blip r:embed="rId2"/>
                <a:stretch>
                  <a:fillRect l="-306"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647700" y="3662639"/>
                <a:ext cx="4215582" cy="10361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𝑃𝑅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/>
                            </a:rPr>
                            <m:t>𝑆𝑊𝑂</m:t>
                          </m:r>
                        </m:sub>
                      </m:sSub>
                      <m:d>
                        <m:dPr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𝑎</m:t>
                          </m:r>
                        </m:e>
                      </m:d>
                      <m:r>
                        <a:rPr lang="en-US" sz="24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400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  <m:r>
                            <m:rPr>
                              <m:brk m:alnAt="7"/>
                            </m:rP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∈</m:t>
                          </m:r>
                          <m:r>
                            <m:rPr>
                              <m:brk m:alnAt="7"/>
                            </m:rP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𝑇</m:t>
                          </m:r>
                          <m: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𝐶</m:t>
                          </m:r>
                          <m:r>
                            <m:rPr>
                              <m:brk m:alnAt="7"/>
                            </m:rP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m:rPr>
                              <m:brk m:alnAt="7"/>
                            </m:rP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  <m:r>
                            <m:rPr>
                              <m:brk m:alnAt="7"/>
                            </m:rPr>
                            <a:rPr lang="en-US" sz="24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sub>
                        <m:sup/>
                        <m:e>
                          <m:r>
                            <a:rPr lang="en-US" sz="2400" b="0" i="1" smtClean="0">
                              <a:latin typeface="Cambria Math"/>
                            </a:rPr>
                            <m:t>𝑟𝑎𝑤𝑃𝑅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2400" b="0" i="1" smtClean="0">
                              <a:latin typeface="Cambria Math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7700" y="3662639"/>
                <a:ext cx="4215582" cy="103618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4863282" y="4953000"/>
                <a:ext cx="35814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117475" indent="-117475" algn="r" rt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brk m:alnAt="7"/>
                      </m:rPr>
                      <a:rPr lang="en-US" i="1">
                        <a:latin typeface="Cambria Math"/>
                        <a:ea typeface="Cambria Math"/>
                      </a:rPr>
                      <m:t>𝑇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𝐶</m:t>
                    </m:r>
                    <m:r>
                      <m:rPr>
                        <m:brk m:alnAt="7"/>
                      </m:rPr>
                      <a:rPr lang="en-US" i="1">
                        <a:latin typeface="Cambria Math"/>
                        <a:ea typeface="Cambria Math"/>
                      </a:rPr>
                      <m:t>(</m:t>
                    </m:r>
                    <m:r>
                      <m:rPr>
                        <m:brk m:alnAt="7"/>
                      </m:rPr>
                      <a:rPr lang="en-US" i="1">
                        <a:latin typeface="Cambria Math"/>
                        <a:ea typeface="Cambria Math"/>
                      </a:rPr>
                      <m:t>𝑎</m:t>
                    </m:r>
                    <m:r>
                      <m:rPr>
                        <m:brk m:alnAt="7"/>
                      </m:rPr>
                      <a:rPr lang="en-US" i="1">
                        <a:latin typeface="Cambria Math"/>
                        <a:ea typeface="Cambria Math"/>
                      </a:rPr>
                      <m:t>)</m:t>
                    </m:r>
                  </m:oMath>
                </a14:m>
                <a:r>
                  <a:rPr lang="fa-IR" dirty="0" smtClean="0">
                    <a:cs typeface="B Nazanin" panose="00000400000000000000" pitchFamily="2" charset="-78"/>
                  </a:rPr>
                  <a:t> ، اسناد </a:t>
                </a:r>
                <a:r>
                  <a:rPr lang="en-US" dirty="0" smtClean="0">
                    <a:cs typeface="B Nazanin" panose="00000400000000000000" pitchFamily="2" charset="-78"/>
                  </a:rPr>
                  <a:t>import</a:t>
                </a:r>
                <a:r>
                  <a:rPr lang="fa-IR" dirty="0" smtClean="0">
                    <a:cs typeface="B Nazanin" panose="00000400000000000000" pitchFamily="2" charset="-78"/>
                  </a:rPr>
                  <a:t> شده توسط </a:t>
                </a:r>
                <a:r>
                  <a:rPr lang="en-US" dirty="0" smtClean="0">
                    <a:cs typeface="B Nazanin" panose="00000400000000000000" pitchFamily="2" charset="-78"/>
                  </a:rPr>
                  <a:t>a</a:t>
                </a:r>
                <a:r>
                  <a:rPr lang="fa-IR" dirty="0" smtClean="0">
                    <a:cs typeface="B Nazanin" panose="00000400000000000000" pitchFamily="2" charset="-78"/>
                  </a:rPr>
                  <a:t> .</a:t>
                </a:r>
                <a:endParaRPr lang="en-US" dirty="0">
                  <a:cs typeface="B Nazanin" panose="00000400000000000000" pitchFamily="2" charset="-78"/>
                </a:endParaRPr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3282" y="4953000"/>
                <a:ext cx="3581400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15000" r="-1193" b="-2833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1100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76200"/>
            <a:ext cx="5257800" cy="990600"/>
          </a:xfrm>
        </p:spPr>
        <p:txBody>
          <a:bodyPr>
            <a:normAutofit/>
          </a:bodyPr>
          <a:lstStyle/>
          <a:p>
            <a:pPr rtl="1"/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موتور جستجوی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</a:t>
            </a:r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Swoogle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458200" cy="5135563"/>
          </a:xfrm>
        </p:spPr>
        <p:txBody>
          <a:bodyPr numCol="1">
            <a:noAutofit/>
          </a:bodyPr>
          <a:lstStyle/>
          <a:p>
            <a:pPr marL="515938" indent="0" algn="just" rtl="1">
              <a:spcBef>
                <a:spcPts val="1200"/>
              </a:spcBef>
              <a:buNone/>
              <a:tabLst>
                <a:tab pos="176213" algn="l"/>
              </a:tabLst>
            </a:pPr>
            <a:r>
              <a:rPr lang="fa-IR" sz="2800" dirty="0" smtClean="0">
                <a:cs typeface="B Nazanin" pitchFamily="2" charset="-78"/>
              </a:rPr>
              <a:t>رتبه بندی </a:t>
            </a:r>
            <a:r>
              <a:rPr lang="en-US" sz="2800" dirty="0" smtClean="0">
                <a:cs typeface="B Nazanin" pitchFamily="2" charset="-78"/>
              </a:rPr>
              <a:t> SWD</a:t>
            </a:r>
            <a:r>
              <a:rPr lang="fa-IR" sz="2800" dirty="0" smtClean="0">
                <a:cs typeface="B Nazanin" pitchFamily="2" charset="-78"/>
              </a:rPr>
              <a:t>ها (</a:t>
            </a:r>
            <a:r>
              <a:rPr lang="en-US" sz="2800" dirty="0"/>
              <a:t>Rational Random </a:t>
            </a:r>
            <a:r>
              <a:rPr lang="en-US" sz="2800" dirty="0" smtClean="0"/>
              <a:t>Surfer</a:t>
            </a:r>
            <a:r>
              <a:rPr lang="fa-IR" sz="2800" dirty="0" smtClean="0"/>
              <a:t> )</a:t>
            </a:r>
            <a:endParaRPr lang="fa-IR" sz="2800" dirty="0" smtClean="0">
              <a:cs typeface="B Nazanin" pitchFamily="2" charset="-78"/>
            </a:endParaRPr>
          </a:p>
          <a:p>
            <a:pPr marL="858838" algn="just" rtl="1">
              <a:spcBef>
                <a:spcPts val="1200"/>
              </a:spcBef>
              <a:buFont typeface="Wingdings" panose="05000000000000000000" pitchFamily="2" charset="2"/>
              <a:buChar char="ü"/>
              <a:tabLst>
                <a:tab pos="176213" algn="l"/>
              </a:tabLst>
            </a:pPr>
            <a:endParaRPr lang="fa-IR" sz="2400" dirty="0" smtClean="0">
              <a:cs typeface="B Nazanin" panose="00000400000000000000" pitchFamily="2" charset="-78"/>
            </a:endParaRPr>
          </a:p>
          <a:p>
            <a:pPr marL="515938" indent="0">
              <a:lnSpc>
                <a:spcPct val="150000"/>
              </a:lnSpc>
              <a:spcBef>
                <a:spcPts val="1200"/>
              </a:spcBef>
              <a:buNone/>
              <a:tabLst>
                <a:tab pos="176213" algn="l"/>
              </a:tabLst>
            </a:pPr>
            <a:endParaRPr lang="en-US" sz="1800" dirty="0" smtClean="0">
              <a:cs typeface="B Nazanin" panose="00000400000000000000" pitchFamily="2" charset="-78"/>
            </a:endParaRPr>
          </a:p>
          <a:p>
            <a:pPr marL="515938" indent="0">
              <a:lnSpc>
                <a:spcPct val="150000"/>
              </a:lnSpc>
              <a:spcBef>
                <a:spcPts val="1200"/>
              </a:spcBef>
              <a:buNone/>
              <a:tabLst>
                <a:tab pos="176213" algn="l"/>
              </a:tabLst>
            </a:pPr>
            <a:endParaRPr lang="en-US" sz="1800" dirty="0" smtClean="0">
              <a:cs typeface="B Nazanin" panose="00000400000000000000" pitchFamily="2" charset="-78"/>
            </a:endParaRPr>
          </a:p>
          <a:p>
            <a:pPr marL="973138" indent="0" rtl="1">
              <a:lnSpc>
                <a:spcPct val="150000"/>
              </a:lnSpc>
              <a:spcBef>
                <a:spcPts val="1200"/>
              </a:spcBef>
              <a:buNone/>
              <a:tabLst>
                <a:tab pos="176213" algn="l"/>
              </a:tabLst>
            </a:pPr>
            <a:endParaRPr lang="en-US" sz="2400" dirty="0" smtClean="0">
              <a:cs typeface="B Nazanin" pitchFamily="2" charset="-78"/>
            </a:endParaRPr>
          </a:p>
          <a:p>
            <a:pPr marL="339725" indent="0" algn="just">
              <a:spcBef>
                <a:spcPts val="1200"/>
              </a:spcBef>
              <a:buNone/>
            </a:pPr>
            <a:r>
              <a:rPr lang="en-US" sz="2800" dirty="0" smtClean="0">
                <a:cs typeface="B Nazanin" pitchFamily="2" charset="-78"/>
              </a:rPr>
              <a:t> </a:t>
            </a:r>
            <a:endParaRPr lang="en-US" sz="2800" dirty="0">
              <a:cs typeface="B Nazanin" pitchFamily="2" charset="-78"/>
            </a:endParaRPr>
          </a:p>
          <a:p>
            <a:pPr marL="339725" indent="0" algn="just" rtl="1">
              <a:spcBef>
                <a:spcPts val="1200"/>
              </a:spcBef>
              <a:buNone/>
            </a:pPr>
            <a:endParaRPr lang="fa-IR" sz="2800" dirty="0">
              <a:cs typeface="B Nazanin" pitchFamily="2" charset="-78"/>
            </a:endParaRPr>
          </a:p>
          <a:p>
            <a:pPr marL="796925" indent="0" algn="just" rtl="1">
              <a:buNone/>
            </a:pPr>
            <a:endParaRPr lang="fa-IR" sz="2800" dirty="0" smtClean="0">
              <a:cs typeface="B Nazanin" pitchFamily="2" charset="-78"/>
            </a:endParaRPr>
          </a:p>
          <a:p>
            <a:pPr marL="800100" indent="-457200" algn="just" rtl="1">
              <a:buFont typeface="Wingdings" panose="05000000000000000000" pitchFamily="2" charset="2"/>
              <a:buChar char="ü"/>
            </a:pPr>
            <a:endParaRPr lang="fa-IR" dirty="0" smtClean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28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1200" y="1570703"/>
            <a:ext cx="4648200" cy="48984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6737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76200"/>
            <a:ext cx="5257800" cy="990600"/>
          </a:xfrm>
        </p:spPr>
        <p:txBody>
          <a:bodyPr>
            <a:normAutofit/>
          </a:bodyPr>
          <a:lstStyle/>
          <a:p>
            <a:pPr rtl="1"/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موتور جستجوی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</a:t>
            </a:r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Swoogle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458200" cy="5135563"/>
          </a:xfrm>
        </p:spPr>
        <p:txBody>
          <a:bodyPr numCol="1">
            <a:noAutofit/>
          </a:bodyPr>
          <a:lstStyle/>
          <a:p>
            <a:pPr marL="515938" indent="0" algn="just" rtl="1">
              <a:spcBef>
                <a:spcPts val="1200"/>
              </a:spcBef>
              <a:buNone/>
              <a:tabLst>
                <a:tab pos="176213" algn="l"/>
              </a:tabLst>
            </a:pPr>
            <a:r>
              <a:rPr lang="fa-IR" sz="2800" dirty="0" smtClean="0">
                <a:cs typeface="B Nazanin" pitchFamily="2" charset="-78"/>
              </a:rPr>
              <a:t>رتبه بندی </a:t>
            </a:r>
            <a:r>
              <a:rPr lang="en-US" sz="2800" dirty="0" smtClean="0">
                <a:cs typeface="B Nazanin" pitchFamily="2" charset="-78"/>
              </a:rPr>
              <a:t> SWD</a:t>
            </a:r>
            <a:r>
              <a:rPr lang="fa-IR" sz="2800" dirty="0" smtClean="0">
                <a:cs typeface="B Nazanin" pitchFamily="2" charset="-78"/>
              </a:rPr>
              <a:t>ها</a:t>
            </a:r>
            <a:r>
              <a:rPr lang="en-US" sz="2800" dirty="0" smtClean="0">
                <a:cs typeface="B Nazanin" pitchFamily="2" charset="-78"/>
              </a:rPr>
              <a:t> (Onto Rank) </a:t>
            </a:r>
            <a:endParaRPr lang="fa-IR" sz="2800" dirty="0" smtClean="0">
              <a:cs typeface="B Nazanin" pitchFamily="2" charset="-78"/>
            </a:endParaRPr>
          </a:p>
          <a:p>
            <a:pPr marL="515938" indent="0" algn="just" rtl="1">
              <a:spcBef>
                <a:spcPts val="1200"/>
              </a:spcBef>
              <a:buNone/>
              <a:tabLst>
                <a:tab pos="176213" algn="l"/>
              </a:tabLst>
            </a:pPr>
            <a:endParaRPr lang="en-US" sz="2800" dirty="0" smtClean="0">
              <a:cs typeface="B Nazanin" pitchFamily="2" charset="-78"/>
            </a:endParaRPr>
          </a:p>
          <a:p>
            <a:pPr marL="973138" indent="-457200" algn="just" rtl="1">
              <a:spcBef>
                <a:spcPts val="1200"/>
              </a:spcBef>
              <a:buFont typeface="Wingdings" panose="05000000000000000000" pitchFamily="2" charset="2"/>
              <a:buChar char="ü"/>
              <a:tabLst>
                <a:tab pos="176213" algn="l"/>
              </a:tabLst>
            </a:pPr>
            <a:r>
              <a:rPr lang="fa-IR" sz="2400" dirty="0" smtClean="0">
                <a:cs typeface="B Nazanin" pitchFamily="2" charset="-78"/>
              </a:rPr>
              <a:t>یک عامل به صورت غیر یکنواخت از یک </a:t>
            </a:r>
            <a:r>
              <a:rPr lang="en-US" sz="2400" dirty="0" smtClean="0">
                <a:cs typeface="B Nazanin" pitchFamily="2" charset="-78"/>
              </a:rPr>
              <a:t>SWD</a:t>
            </a:r>
            <a:r>
              <a:rPr lang="fa-IR" sz="2400" dirty="0" smtClean="0">
                <a:cs typeface="B Nazanin" pitchFamily="2" charset="-78"/>
              </a:rPr>
              <a:t> به دیگری می رود یا به یک </a:t>
            </a:r>
            <a:r>
              <a:rPr lang="en-US" sz="2400" dirty="0" smtClean="0">
                <a:cs typeface="B Nazanin" pitchFamily="2" charset="-78"/>
              </a:rPr>
              <a:t>SWD</a:t>
            </a:r>
            <a:r>
              <a:rPr lang="fa-IR" sz="2400" dirty="0" smtClean="0">
                <a:cs typeface="B Nazanin" pitchFamily="2" charset="-78"/>
              </a:rPr>
              <a:t> تصادفی پرش می کند .</a:t>
            </a:r>
          </a:p>
          <a:p>
            <a:pPr marL="973138" indent="-457200" algn="just" rtl="1">
              <a:spcBef>
                <a:spcPts val="1200"/>
              </a:spcBef>
              <a:buFont typeface="Wingdings" panose="05000000000000000000" pitchFamily="2" charset="2"/>
              <a:buChar char="ü"/>
              <a:tabLst>
                <a:tab pos="176213" algn="l"/>
              </a:tabLst>
            </a:pPr>
            <a:r>
              <a:rPr lang="fa-IR" sz="2400" dirty="0" smtClean="0">
                <a:cs typeface="B Nazanin" pitchFamily="2" charset="-78"/>
              </a:rPr>
              <a:t>زمان مواجهه با یک </a:t>
            </a:r>
            <a:r>
              <a:rPr lang="en-US" sz="2400" dirty="0" smtClean="0">
                <a:cs typeface="B Nazanin" pitchFamily="2" charset="-78"/>
              </a:rPr>
              <a:t>SWD</a:t>
            </a:r>
            <a:r>
              <a:rPr lang="fa-IR" sz="2400" dirty="0" smtClean="0">
                <a:cs typeface="B Nazanin" pitchFamily="2" charset="-78"/>
              </a:rPr>
              <a:t> ، موقتا آنتولوژی های </a:t>
            </a:r>
            <a:r>
              <a:rPr lang="fa-IR" sz="2400" i="1" dirty="0" smtClean="0">
                <a:cs typeface="B Nazanin" pitchFamily="2" charset="-78"/>
              </a:rPr>
              <a:t>رسمی</a:t>
            </a:r>
            <a:r>
              <a:rPr lang="en-US" sz="2400" i="1" dirty="0" smtClean="0">
                <a:cs typeface="B Nazanin" pitchFamily="2" charset="-78"/>
              </a:rPr>
              <a:t> </a:t>
            </a:r>
            <a:r>
              <a:rPr lang="fa-IR" sz="2400" i="1" dirty="0" smtClean="0">
                <a:cs typeface="B Nazanin" pitchFamily="2" charset="-78"/>
              </a:rPr>
              <a:t> </a:t>
            </a:r>
            <a:r>
              <a:rPr lang="fa-IR" sz="2400" dirty="0" smtClean="0">
                <a:cs typeface="B Nazanin" pitchFamily="2" charset="-78"/>
              </a:rPr>
              <a:t>را استفاده می کند .</a:t>
            </a:r>
          </a:p>
          <a:p>
            <a:pPr marL="973138" indent="-457200" algn="just" rtl="1">
              <a:spcBef>
                <a:spcPts val="1200"/>
              </a:spcBef>
              <a:buFont typeface="Wingdings" panose="05000000000000000000" pitchFamily="2" charset="2"/>
              <a:buChar char="ü"/>
              <a:tabLst>
                <a:tab pos="176213" algn="l"/>
              </a:tabLst>
            </a:pPr>
            <a:r>
              <a:rPr lang="en-US" sz="2400" i="1" dirty="0" smtClean="0">
                <a:cs typeface="B Nazanin" pitchFamily="2" charset="-78"/>
              </a:rPr>
              <a:t>OntoRank</a:t>
            </a:r>
            <a:r>
              <a:rPr lang="fa-IR" sz="2400" i="1" dirty="0" smtClean="0">
                <a:cs typeface="B Nazanin" pitchFamily="2" charset="-78"/>
              </a:rPr>
              <a:t> </a:t>
            </a:r>
            <a:r>
              <a:rPr lang="fa-IR" sz="2400" dirty="0" smtClean="0">
                <a:cs typeface="B Nazanin" pitchFamily="2" charset="-78"/>
              </a:rPr>
              <a:t> احتمال ملاقات یک </a:t>
            </a:r>
            <a:r>
              <a:rPr lang="en-US" sz="2400" dirty="0" smtClean="0">
                <a:cs typeface="B Nazanin" pitchFamily="2" charset="-78"/>
              </a:rPr>
              <a:t>SWD</a:t>
            </a:r>
            <a:r>
              <a:rPr lang="fa-IR" sz="2400" dirty="0" smtClean="0">
                <a:cs typeface="B Nazanin" pitchFamily="2" charset="-78"/>
              </a:rPr>
              <a:t> را تخمین می زند ، با تمایل بیشتر به آنتولوژی ها تا داده های نمونه .</a:t>
            </a:r>
          </a:p>
          <a:p>
            <a:pPr marL="515938" indent="0" algn="just" rtl="1">
              <a:spcBef>
                <a:spcPts val="1200"/>
              </a:spcBef>
              <a:buNone/>
              <a:tabLst>
                <a:tab pos="176213" algn="l"/>
              </a:tabLst>
            </a:pPr>
            <a:endParaRPr lang="fa-IR" sz="2400" i="1" dirty="0" smtClean="0">
              <a:cs typeface="B Nazanin" pitchFamily="2" charset="-78"/>
            </a:endParaRPr>
          </a:p>
          <a:p>
            <a:pPr marL="973138" indent="-457200" algn="just" rtl="1">
              <a:spcBef>
                <a:spcPts val="1200"/>
              </a:spcBef>
              <a:buFont typeface="Wingdings" panose="05000000000000000000" pitchFamily="2" charset="2"/>
              <a:buChar char="ü"/>
              <a:tabLst>
                <a:tab pos="176213" algn="l"/>
              </a:tabLst>
            </a:pPr>
            <a:endParaRPr lang="fa-IR" sz="2400" dirty="0" smtClean="0">
              <a:cs typeface="B Nazanin" pitchFamily="2" charset="-78"/>
            </a:endParaRPr>
          </a:p>
          <a:p>
            <a:pPr marL="515938" indent="0" algn="just" rtl="1">
              <a:spcBef>
                <a:spcPts val="1200"/>
              </a:spcBef>
              <a:buNone/>
              <a:tabLst>
                <a:tab pos="176213" algn="l"/>
              </a:tabLst>
            </a:pPr>
            <a:endParaRPr lang="fa-IR" sz="2400" dirty="0" smtClean="0">
              <a:cs typeface="B Nazanin" pitchFamily="2" charset="-78"/>
            </a:endParaRPr>
          </a:p>
          <a:p>
            <a:pPr marL="515938" indent="0">
              <a:lnSpc>
                <a:spcPct val="150000"/>
              </a:lnSpc>
              <a:spcBef>
                <a:spcPts val="1200"/>
              </a:spcBef>
              <a:buNone/>
              <a:tabLst>
                <a:tab pos="176213" algn="l"/>
              </a:tabLst>
            </a:pPr>
            <a:endParaRPr lang="en-US" sz="1800" dirty="0" smtClean="0">
              <a:cs typeface="B Nazanin" panose="00000400000000000000" pitchFamily="2" charset="-78"/>
            </a:endParaRPr>
          </a:p>
          <a:p>
            <a:pPr marL="515938" indent="0">
              <a:lnSpc>
                <a:spcPct val="150000"/>
              </a:lnSpc>
              <a:spcBef>
                <a:spcPts val="1200"/>
              </a:spcBef>
              <a:buNone/>
              <a:tabLst>
                <a:tab pos="176213" algn="l"/>
              </a:tabLst>
            </a:pPr>
            <a:endParaRPr lang="en-US" sz="1800" dirty="0" smtClean="0">
              <a:cs typeface="B Nazanin" panose="00000400000000000000" pitchFamily="2" charset="-78"/>
            </a:endParaRPr>
          </a:p>
          <a:p>
            <a:pPr marL="973138" indent="0" rtl="1">
              <a:lnSpc>
                <a:spcPct val="150000"/>
              </a:lnSpc>
              <a:spcBef>
                <a:spcPts val="1200"/>
              </a:spcBef>
              <a:buNone/>
              <a:tabLst>
                <a:tab pos="176213" algn="l"/>
              </a:tabLst>
            </a:pPr>
            <a:endParaRPr lang="en-US" sz="2400" dirty="0" smtClean="0">
              <a:cs typeface="B Nazanin" pitchFamily="2" charset="-78"/>
            </a:endParaRPr>
          </a:p>
          <a:p>
            <a:pPr marL="339725" indent="0" algn="just">
              <a:spcBef>
                <a:spcPts val="1200"/>
              </a:spcBef>
              <a:buNone/>
            </a:pPr>
            <a:r>
              <a:rPr lang="en-US" sz="2800" dirty="0" smtClean="0">
                <a:cs typeface="B Nazanin" pitchFamily="2" charset="-78"/>
              </a:rPr>
              <a:t> </a:t>
            </a:r>
            <a:endParaRPr lang="en-US" sz="2800" dirty="0">
              <a:cs typeface="B Nazanin" pitchFamily="2" charset="-78"/>
            </a:endParaRPr>
          </a:p>
          <a:p>
            <a:pPr marL="339725" indent="0" algn="just" rtl="1">
              <a:spcBef>
                <a:spcPts val="1200"/>
              </a:spcBef>
              <a:buNone/>
            </a:pPr>
            <a:endParaRPr lang="fa-IR" sz="2800" dirty="0">
              <a:cs typeface="B Nazanin" pitchFamily="2" charset="-78"/>
            </a:endParaRPr>
          </a:p>
          <a:p>
            <a:pPr marL="796925" indent="0" algn="just" rtl="1">
              <a:buNone/>
            </a:pPr>
            <a:endParaRPr lang="fa-IR" sz="2800" dirty="0" smtClean="0">
              <a:cs typeface="B Nazanin" pitchFamily="2" charset="-78"/>
            </a:endParaRPr>
          </a:p>
          <a:p>
            <a:pPr marL="800100" indent="-457200" algn="just" rtl="1">
              <a:buFont typeface="Wingdings" panose="05000000000000000000" pitchFamily="2" charset="2"/>
              <a:buChar char="ü"/>
            </a:pPr>
            <a:endParaRPr lang="fa-IR" dirty="0" smtClean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170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76200"/>
            <a:ext cx="3124200" cy="990600"/>
          </a:xfrm>
        </p:spPr>
        <p:txBody>
          <a:bodyPr>
            <a:normAutofit/>
          </a:bodyPr>
          <a:lstStyle/>
          <a:p>
            <a:pPr rtl="1"/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معرفی وب معنایی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 anchor="ctr">
            <a:normAutofit/>
          </a:bodyPr>
          <a:lstStyle/>
          <a:p>
            <a:pPr marL="800100" indent="-457200" algn="r" rtl="1">
              <a:buFont typeface="Wingdings" pitchFamily="2" charset="2"/>
              <a:buChar char="ü"/>
            </a:pPr>
            <a:r>
              <a:rPr lang="fa-IR" sz="2800" dirty="0" smtClean="0">
                <a:cs typeface="B Nazanin" pitchFamily="2" charset="-78"/>
              </a:rPr>
              <a:t>وب در اوایل دهه 1990متولد شد و رشد و پیشرفت چشمگیری دارد :</a:t>
            </a:r>
          </a:p>
          <a:p>
            <a:pPr marL="1312863" indent="0" algn="r" rtl="1"/>
            <a:r>
              <a:rPr lang="fa-IR" sz="2800" dirty="0" smtClean="0">
                <a:cs typeface="B Nazanin" pitchFamily="2" charset="-78"/>
              </a:rPr>
              <a:t> حجم بالای اطلاعات  </a:t>
            </a:r>
          </a:p>
          <a:p>
            <a:pPr marL="1312863" indent="0" algn="r" rtl="1"/>
            <a:r>
              <a:rPr lang="fa-IR" sz="2800" dirty="0" smtClean="0">
                <a:cs typeface="B Nazanin" pitchFamily="2" charset="-78"/>
              </a:rPr>
              <a:t>رشد تعداد کاربران       </a:t>
            </a:r>
          </a:p>
          <a:p>
            <a:pPr marL="1312863" indent="0" algn="r" rtl="1">
              <a:buNone/>
            </a:pPr>
            <a:r>
              <a:rPr lang="fa-IR" sz="2800" dirty="0" smtClean="0">
                <a:cs typeface="B Nazanin" pitchFamily="2" charset="-78"/>
              </a:rPr>
              <a:t> </a:t>
            </a:r>
          </a:p>
          <a:p>
            <a:pPr marL="800100" indent="-457200" algn="r" rtl="1">
              <a:buFont typeface="Wingdings" pitchFamily="2" charset="2"/>
              <a:buChar char="ü"/>
            </a:pPr>
            <a:r>
              <a:rPr lang="fa-IR" sz="2800" dirty="0" smtClean="0">
                <a:cs typeface="B Nazanin" pitchFamily="2" charset="-78"/>
              </a:rPr>
              <a:t>دلایل موفقیت وب :</a:t>
            </a:r>
          </a:p>
          <a:p>
            <a:pPr marL="1714500" indent="-457200" algn="r" rtl="1"/>
            <a:r>
              <a:rPr lang="fa-IR" sz="2800" dirty="0" smtClean="0">
                <a:cs typeface="B Nazanin" pitchFamily="2" charset="-78"/>
              </a:rPr>
              <a:t>انتشار آسان اطلاعات</a:t>
            </a:r>
          </a:p>
          <a:p>
            <a:pPr marL="1714500" indent="-457200" algn="r" rtl="1"/>
            <a:r>
              <a:rPr lang="fa-IR" sz="2800" dirty="0" smtClean="0">
                <a:cs typeface="B Nazanin" pitchFamily="2" charset="-78"/>
              </a:rPr>
              <a:t>دسترسی آسان به اطلاعات</a:t>
            </a:r>
            <a:endParaRPr lang="en-US" sz="2800" dirty="0" smtClean="0">
              <a:cs typeface="B Nazanin" pitchFamily="2" charset="-78"/>
            </a:endParaRPr>
          </a:p>
          <a:p>
            <a:pPr algn="r" rtl="1">
              <a:buFont typeface="Wingdings" pitchFamily="2" charset="2"/>
              <a:buChar char="ü"/>
            </a:pPr>
            <a:endParaRPr lang="fa-IR" dirty="0" smtClean="0">
              <a:cs typeface="B Nazanin" pitchFamily="2" charset="-78"/>
            </a:endParaRPr>
          </a:p>
          <a:p>
            <a:pPr marL="0" indent="0" algn="r" rtl="1">
              <a:buNone/>
            </a:pPr>
            <a:endParaRPr lang="en-US" dirty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7032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76200"/>
            <a:ext cx="5257800" cy="990600"/>
          </a:xfrm>
        </p:spPr>
        <p:txBody>
          <a:bodyPr>
            <a:normAutofit/>
          </a:bodyPr>
          <a:lstStyle/>
          <a:p>
            <a:pPr rtl="1"/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موتور جستجوی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</a:t>
            </a:r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Swoogle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458200" cy="5135563"/>
          </a:xfrm>
        </p:spPr>
        <p:txBody>
          <a:bodyPr numCol="1">
            <a:noAutofit/>
          </a:bodyPr>
          <a:lstStyle/>
          <a:p>
            <a:pPr marL="515938" indent="0" algn="just" rtl="1">
              <a:spcBef>
                <a:spcPts val="1200"/>
              </a:spcBef>
              <a:buNone/>
              <a:tabLst>
                <a:tab pos="176213" algn="l"/>
              </a:tabLst>
            </a:pPr>
            <a:r>
              <a:rPr lang="fa-IR" sz="2800" dirty="0" smtClean="0">
                <a:cs typeface="B Nazanin" pitchFamily="2" charset="-78"/>
              </a:rPr>
              <a:t>رتبه بندی </a:t>
            </a:r>
            <a:r>
              <a:rPr lang="en-US" sz="2800" dirty="0" smtClean="0">
                <a:cs typeface="B Nazanin" pitchFamily="2" charset="-78"/>
              </a:rPr>
              <a:t> SWD</a:t>
            </a:r>
            <a:r>
              <a:rPr lang="fa-IR" sz="2800" dirty="0" smtClean="0">
                <a:cs typeface="B Nazanin" pitchFamily="2" charset="-78"/>
              </a:rPr>
              <a:t>ها</a:t>
            </a:r>
            <a:r>
              <a:rPr lang="en-US" sz="2800" dirty="0" smtClean="0">
                <a:cs typeface="B Nazanin" pitchFamily="2" charset="-78"/>
              </a:rPr>
              <a:t> (Onto Rank) </a:t>
            </a:r>
            <a:endParaRPr lang="fa-IR" sz="2800" dirty="0" smtClean="0">
              <a:cs typeface="B Nazanin" pitchFamily="2" charset="-78"/>
            </a:endParaRPr>
          </a:p>
          <a:p>
            <a:pPr marL="973138" indent="-457200" algn="just" rtl="1">
              <a:spcBef>
                <a:spcPts val="1200"/>
              </a:spcBef>
              <a:buFont typeface="Wingdings" panose="05000000000000000000" pitchFamily="2" charset="2"/>
              <a:buChar char="ü"/>
              <a:tabLst>
                <a:tab pos="176213" algn="l"/>
              </a:tabLst>
            </a:pPr>
            <a:r>
              <a:rPr lang="fa-IR" sz="2400" dirty="0" smtClean="0">
                <a:cs typeface="B Nazanin" pitchFamily="2" charset="-78"/>
              </a:rPr>
              <a:t>فرمول رتبه بندی </a:t>
            </a:r>
            <a:r>
              <a:rPr lang="en-US" sz="2400" i="1" dirty="0" smtClean="0">
                <a:cs typeface="B Nazanin" pitchFamily="2" charset="-78"/>
              </a:rPr>
              <a:t>OntoRank  </a:t>
            </a:r>
            <a:r>
              <a:rPr lang="fa-IR" sz="2400" i="1" dirty="0" smtClean="0">
                <a:cs typeface="B Nazanin" pitchFamily="2" charset="-78"/>
              </a:rPr>
              <a:t> :</a:t>
            </a:r>
          </a:p>
          <a:p>
            <a:pPr marL="515938" indent="0" algn="just" rtl="1">
              <a:spcBef>
                <a:spcPts val="1200"/>
              </a:spcBef>
              <a:buNone/>
              <a:tabLst>
                <a:tab pos="176213" algn="l"/>
              </a:tabLst>
            </a:pPr>
            <a:endParaRPr lang="en-US" sz="2400" dirty="0" smtClean="0">
              <a:cs typeface="B Nazanin" pitchFamily="2" charset="-78"/>
            </a:endParaRPr>
          </a:p>
          <a:p>
            <a:pPr marL="515938" indent="0" algn="just" rtl="1">
              <a:spcBef>
                <a:spcPts val="1200"/>
              </a:spcBef>
              <a:buNone/>
              <a:tabLst>
                <a:tab pos="176213" algn="l"/>
              </a:tabLst>
            </a:pPr>
            <a:endParaRPr lang="fa-IR" sz="2400" i="1" dirty="0" smtClean="0">
              <a:cs typeface="B Nazanin" pitchFamily="2" charset="-78"/>
            </a:endParaRPr>
          </a:p>
          <a:p>
            <a:pPr marL="973138" indent="-457200" algn="just" rtl="1">
              <a:spcBef>
                <a:spcPts val="1200"/>
              </a:spcBef>
              <a:buFont typeface="Wingdings" panose="05000000000000000000" pitchFamily="2" charset="2"/>
              <a:buChar char="ü"/>
              <a:tabLst>
                <a:tab pos="176213" algn="l"/>
              </a:tabLst>
            </a:pPr>
            <a:endParaRPr lang="fa-IR" sz="2400" dirty="0" smtClean="0">
              <a:cs typeface="B Nazanin" pitchFamily="2" charset="-78"/>
            </a:endParaRPr>
          </a:p>
          <a:p>
            <a:pPr marL="515938" indent="0" algn="just" rtl="1">
              <a:spcBef>
                <a:spcPts val="1200"/>
              </a:spcBef>
              <a:buNone/>
              <a:tabLst>
                <a:tab pos="176213" algn="l"/>
              </a:tabLst>
            </a:pPr>
            <a:endParaRPr lang="fa-IR" sz="2400" dirty="0" smtClean="0">
              <a:cs typeface="B Nazanin" pitchFamily="2" charset="-78"/>
            </a:endParaRPr>
          </a:p>
          <a:p>
            <a:pPr marL="515938" indent="0">
              <a:lnSpc>
                <a:spcPct val="150000"/>
              </a:lnSpc>
              <a:spcBef>
                <a:spcPts val="1200"/>
              </a:spcBef>
              <a:buNone/>
              <a:tabLst>
                <a:tab pos="176213" algn="l"/>
              </a:tabLst>
            </a:pPr>
            <a:endParaRPr lang="en-US" sz="1800" dirty="0" smtClean="0">
              <a:cs typeface="B Nazanin" panose="00000400000000000000" pitchFamily="2" charset="-78"/>
            </a:endParaRPr>
          </a:p>
          <a:p>
            <a:pPr marL="515938" indent="0">
              <a:lnSpc>
                <a:spcPct val="150000"/>
              </a:lnSpc>
              <a:spcBef>
                <a:spcPts val="1200"/>
              </a:spcBef>
              <a:buNone/>
              <a:tabLst>
                <a:tab pos="176213" algn="l"/>
              </a:tabLst>
            </a:pPr>
            <a:endParaRPr lang="en-US" sz="1800" dirty="0" smtClean="0">
              <a:cs typeface="B Nazanin" panose="00000400000000000000" pitchFamily="2" charset="-78"/>
            </a:endParaRPr>
          </a:p>
          <a:p>
            <a:pPr marL="973138" indent="0" rtl="1">
              <a:lnSpc>
                <a:spcPct val="150000"/>
              </a:lnSpc>
              <a:spcBef>
                <a:spcPts val="1200"/>
              </a:spcBef>
              <a:buNone/>
              <a:tabLst>
                <a:tab pos="176213" algn="l"/>
              </a:tabLst>
            </a:pPr>
            <a:endParaRPr lang="en-US" sz="2400" dirty="0" smtClean="0">
              <a:cs typeface="B Nazanin" pitchFamily="2" charset="-78"/>
            </a:endParaRPr>
          </a:p>
          <a:p>
            <a:pPr marL="339725" indent="0" algn="just">
              <a:spcBef>
                <a:spcPts val="1200"/>
              </a:spcBef>
              <a:buNone/>
            </a:pPr>
            <a:r>
              <a:rPr lang="en-US" sz="2800" dirty="0" smtClean="0">
                <a:cs typeface="B Nazanin" pitchFamily="2" charset="-78"/>
              </a:rPr>
              <a:t> </a:t>
            </a:r>
            <a:endParaRPr lang="en-US" sz="2800" dirty="0">
              <a:cs typeface="B Nazanin" pitchFamily="2" charset="-78"/>
            </a:endParaRPr>
          </a:p>
          <a:p>
            <a:pPr marL="339725" indent="0" algn="just" rtl="1">
              <a:spcBef>
                <a:spcPts val="1200"/>
              </a:spcBef>
              <a:buNone/>
            </a:pPr>
            <a:endParaRPr lang="fa-IR" sz="2800" dirty="0">
              <a:cs typeface="B Nazanin" pitchFamily="2" charset="-78"/>
            </a:endParaRPr>
          </a:p>
          <a:p>
            <a:pPr marL="796925" indent="0" algn="just" rtl="1">
              <a:buNone/>
            </a:pPr>
            <a:endParaRPr lang="fa-IR" sz="2800" dirty="0" smtClean="0">
              <a:cs typeface="B Nazanin" pitchFamily="2" charset="-78"/>
            </a:endParaRPr>
          </a:p>
          <a:p>
            <a:pPr marL="800100" indent="-457200" algn="just" rtl="1">
              <a:buFont typeface="Wingdings" panose="05000000000000000000" pitchFamily="2" charset="2"/>
              <a:buChar char="ü"/>
            </a:pPr>
            <a:endParaRPr lang="fa-IR" dirty="0" smtClean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30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145026" y="2362200"/>
                <a:ext cx="6248400" cy="8789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𝑂𝑛𝑡𝑜𝑅𝑎𝑛𝑘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𝑎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r>
                        <a:rPr lang="en-US" sz="2000" b="0" i="1" smtClean="0">
                          <a:latin typeface="Cambria Math"/>
                        </a:rPr>
                        <m:t>𝑤𝑃𝑅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𝑎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000" b="0" i="1" smtClean="0">
                              <a:latin typeface="Cambria Math"/>
                            </a:rPr>
                            <m:t>𝑥</m:t>
                          </m:r>
                          <m:r>
                            <m:rPr>
                              <m:brk m:alnAt="7"/>
                            </m:rP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∈</m:t>
                          </m:r>
                          <m:r>
                            <m:rPr>
                              <m:brk m:alnAt="7"/>
                            </m:rP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𝑂</m:t>
                          </m:r>
                          <m: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𝑇𝐶</m:t>
                          </m:r>
                          <m:r>
                            <m:rPr>
                              <m:brk m:alnAt="7"/>
                            </m:rP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(</m:t>
                          </m:r>
                          <m:r>
                            <m:rPr>
                              <m:brk m:alnAt="7"/>
                            </m:rP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  <m:r>
                            <m:rPr>
                              <m:brk m:alnAt="7"/>
                            </m:rP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)</m:t>
                          </m:r>
                        </m:sub>
                        <m:sup/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𝑤𝑃𝑅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𝑎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026" y="2362200"/>
                <a:ext cx="6248400" cy="878959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>
                <a:spLocks/>
              </p:cNvSpPr>
              <p:nvPr/>
            </p:nvSpPr>
            <p:spPr>
              <a:xfrm>
                <a:off x="145026" y="3352800"/>
                <a:ext cx="6629400" cy="884281"/>
              </a:xfrm>
              <a:prstGeom prst="rect">
                <a:avLst/>
              </a:prstGeom>
              <a:noFill/>
            </p:spPr>
            <p:txBody>
              <a:bodyPr wrap="square" rtlCol="0" anchor="ctr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𝑤𝑃𝑅</m:t>
                      </m:r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1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𝑑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+</m:t>
                      </m:r>
                      <m:r>
                        <a:rPr lang="en-US" sz="2000" b="0" i="1" smtClean="0">
                          <a:latin typeface="Cambria Math"/>
                        </a:rPr>
                        <m:t>𝑑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000" b="0" i="1" smtClean="0">
                              <a:latin typeface="Cambria Math"/>
                            </a:rPr>
                            <m:t>𝑥</m:t>
                          </m:r>
                          <m:r>
                            <m:rPr>
                              <m:brk m:alnAt="7"/>
                            </m:rPr>
                            <a:rPr lang="en-US" sz="2000" b="0" i="1" smtClean="0">
                              <a:latin typeface="Cambria Math"/>
                              <a:ea typeface="Cambria Math"/>
                            </a:rPr>
                            <m:t>∈</m:t>
                          </m:r>
                          <m:r>
                            <m:rPr>
                              <m:brk m:alnAt="7"/>
                            </m:rPr>
                            <a:rPr lang="en-US" sz="2000" b="0" i="1" smtClean="0">
                              <a:latin typeface="Cambria Math"/>
                            </a:rPr>
                            <m:t>𝑙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𝑖𝑛𝑘𝑡𝑜</m:t>
                          </m:r>
                          <m:r>
                            <m:rPr>
                              <m:brk m:alnAt="7"/>
                            </m:rPr>
                            <a:rPr lang="en-US" sz="2000" b="0" i="1" smtClean="0">
                              <a:latin typeface="Cambria Math"/>
                            </a:rPr>
                            <m:t>(</m:t>
                          </m:r>
                          <m:r>
                            <m:rPr>
                              <m:brk m:alnAt="7"/>
                            </m:rPr>
                            <a:rPr lang="en-US" sz="2000" b="0" i="1" smtClean="0">
                              <a:latin typeface="Cambria Math"/>
                            </a:rPr>
                            <m:t>𝑎</m:t>
                          </m:r>
                          <m:r>
                            <m:rPr>
                              <m:brk m:alnAt="7"/>
                            </m:rPr>
                            <a:rPr lang="en-US" sz="2000" b="0" i="1" smtClean="0">
                              <a:latin typeface="Cambria Math"/>
                            </a:rPr>
                            <m:t>)</m:t>
                          </m:r>
                        </m:sub>
                        <m:sup/>
                        <m:e>
                          <m:f>
                            <m:f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/>
                                </a:rPr>
                                <m:t>𝑤𝑃𝑅</m:t>
                              </m:r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US" sz="2000" i="1">
                                  <a:latin typeface="Cambria Math"/>
                                  <a:ea typeface="Cambria Math"/>
                                </a:rPr>
                                <m:t>×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𝑓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,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𝑎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num>
                            <m:den>
                              <m:nary>
                                <m:naryPr>
                                  <m:chr m:val="∑"/>
                                  <m:supHide m:val="on"/>
                                  <m:ctrlPr>
                                    <a:rPr lang="en-US" sz="2000" b="0" i="1" smtClean="0">
                                      <a:latin typeface="Cambria Math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sz="2000" b="0" i="1" smtClean="0">
                                      <a:latin typeface="Cambria Math"/>
                                    </a:rPr>
                                    <m:t>𝑙</m:t>
                                  </m:r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𝑖𝑛𝑘</m:t>
                                  </m:r>
                                  <m:r>
                                    <m:rPr>
                                      <m:brk m:alnAt="7"/>
                                    </m:rPr>
                                    <a:rPr lang="en-US" sz="2000" b="0" i="1" smtClean="0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m:rPr>
                                      <m:brk m:alnAt="7"/>
                                    </m:rPr>
                                    <a:rPr lang="en-US" sz="2000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m:rPr>
                                      <m:brk m:alnAt="7"/>
                                    </m:rPr>
                                    <a:rPr lang="en-US" sz="2000" b="0" i="1" smtClean="0">
                                      <a:latin typeface="Cambria Math"/>
                                    </a:rPr>
                                    <m:t>.</m:t>
                                  </m:r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−,</m:t>
                                  </m:r>
                                  <m:r>
                                    <m:rPr>
                                      <m:brk m:alnAt="7"/>
                                    </m:rPr>
                                    <a:rPr lang="en-US" sz="2000" b="0" i="1" smtClean="0">
                                      <a:latin typeface="Cambria Math"/>
                                    </a:rPr>
                                    <m:t>𝑦</m:t>
                                  </m:r>
                                  <m:r>
                                    <m:rPr>
                                      <m:brk m:alnAt="7"/>
                                    </m:rPr>
                                    <a:rPr lang="en-US" sz="2000" b="0" i="1" smtClean="0">
                                      <a:latin typeface="Cambria Math"/>
                                    </a:rPr>
                                    <m:t>)</m:t>
                                  </m:r>
                                </m:sub>
                                <m:sup/>
                                <m:e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𝑓</m:t>
                                  </m:r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𝑦</m:t>
                                  </m:r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)</m:t>
                                  </m:r>
                                </m:e>
                              </m:nary>
                            </m:den>
                          </m:f>
                        </m:e>
                      </m:nary>
                    </m:oMath>
                  </m:oMathPara>
                </a14:m>
                <a:endParaRPr lang="en-US" sz="2000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026" y="3352800"/>
                <a:ext cx="6629400" cy="884281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145026" y="4572000"/>
                <a:ext cx="4495800" cy="878959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𝑓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𝑦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000" b="0" i="1" smtClean="0">
                              <a:latin typeface="Cambria Math"/>
                            </a:rPr>
                            <m:t>𝑙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𝑖𝑛𝑘</m:t>
                          </m:r>
                          <m:r>
                            <m:rPr>
                              <m:brk m:alnAt="7"/>
                            </m:rPr>
                            <a:rPr lang="en-US" sz="2000" b="0" i="1" smtClean="0">
                              <a:latin typeface="Cambria Math"/>
                            </a:rPr>
                            <m:t>(</m:t>
                          </m:r>
                          <m:r>
                            <m:rPr>
                              <m:brk m:alnAt="7"/>
                            </m:rPr>
                            <a:rPr lang="en-US" sz="2000" b="0" i="1" smtClean="0">
                              <a:latin typeface="Cambria Math"/>
                            </a:rPr>
                            <m:t>𝑎</m:t>
                          </m:r>
                          <m:r>
                            <m:rPr>
                              <m:brk m:alnAt="7"/>
                            </m:rPr>
                            <a:rPr lang="en-US" sz="2000" b="0" i="1" smtClean="0">
                              <a:latin typeface="Cambria Math"/>
                            </a:rPr>
                            <m:t>,</m:t>
                          </m:r>
                          <m:r>
                            <m:rPr>
                              <m:brk m:alnAt="7"/>
                            </m:rPr>
                            <a:rPr lang="en-US" sz="2000" b="0" i="1" smtClean="0">
                              <a:latin typeface="Cambria Math"/>
                            </a:rPr>
                            <m:t>𝑙</m:t>
                          </m:r>
                          <m:r>
                            <m:rPr>
                              <m:brk m:alnAt="7"/>
                            </m:rPr>
                            <a:rPr lang="en-US" sz="2000" b="0" i="1" smtClean="0">
                              <a:latin typeface="Cambria Math"/>
                            </a:rPr>
                            <m:t>,</m:t>
                          </m:r>
                          <m:r>
                            <m:rPr>
                              <m:brk m:alnAt="7"/>
                            </m:rPr>
                            <a:rPr lang="en-US" sz="2000" b="0" i="1" smtClean="0">
                              <a:latin typeface="Cambria Math"/>
                            </a:rPr>
                            <m:t>𝑏</m:t>
                          </m:r>
                          <m:r>
                            <m:rPr>
                              <m:brk m:alnAt="7"/>
                            </m:rPr>
                            <a:rPr lang="en-US" sz="2000" b="0" i="1" smtClean="0">
                              <a:latin typeface="Cambria Math"/>
                            </a:rPr>
                            <m:t>)</m:t>
                          </m:r>
                        </m:sub>
                        <m:sup/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𝑤𝑒𝑖𝑔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h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𝑡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𝑙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)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026" y="4572000"/>
                <a:ext cx="4495800" cy="878959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3519948" y="4459575"/>
                <a:ext cx="5624052" cy="216982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398463" indent="-161925" algn="r" rtl="1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brk m:alnAt="7"/>
                      </m:rPr>
                      <a:rPr lang="en-US" i="1" smtClean="0">
                        <a:latin typeface="Cambria Math"/>
                      </a:rPr>
                      <m:t>𝑙</m:t>
                    </m:r>
                    <m:r>
                      <a:rPr lang="en-US" i="1">
                        <a:latin typeface="Cambria Math"/>
                      </a:rPr>
                      <m:t>𝑖𝑛𝑘</m:t>
                    </m:r>
                    <m:d>
                      <m:dPr>
                        <m:ctrlPr>
                          <a:rPr lang="en-US" i="1">
                            <a:latin typeface="Cambria Math"/>
                          </a:rPr>
                        </m:ctrlPr>
                      </m:dPr>
                      <m:e>
                        <m:r>
                          <m:rPr>
                            <m:brk m:alnAt="7"/>
                          </m:rPr>
                          <a:rPr lang="en-US" i="1">
                            <a:latin typeface="Cambria Math"/>
                          </a:rPr>
                          <m:t>𝑎</m:t>
                        </m:r>
                        <m:r>
                          <m:rPr>
                            <m:brk m:alnAt="7"/>
                          </m:rP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m:rPr>
                            <m:brk m:alnAt="7"/>
                          </m:rPr>
                          <a:rPr lang="en-US" i="1">
                            <a:latin typeface="Cambria Math"/>
                          </a:rPr>
                          <m:t>𝑙</m:t>
                        </m:r>
                        <m:r>
                          <m:rPr>
                            <m:brk m:alnAt="7"/>
                          </m:rPr>
                          <a:rPr lang="en-US" i="1">
                            <a:latin typeface="Cambria Math"/>
                          </a:rPr>
                          <m:t>,</m:t>
                        </m:r>
                        <m:r>
                          <m:rPr>
                            <m:brk m:alnAt="7"/>
                          </m:rPr>
                          <a:rPr lang="en-US" i="1">
                            <a:latin typeface="Cambria Math"/>
                          </a:rPr>
                          <m:t>𝑏</m:t>
                        </m:r>
                      </m:e>
                    </m:d>
                  </m:oMath>
                </a14:m>
                <a:r>
                  <a:rPr lang="fa-IR" i="1" dirty="0" smtClean="0">
                    <a:latin typeface="Cambria Math"/>
                    <a:cs typeface="B Nazanin" panose="00000400000000000000" pitchFamily="2" charset="-78"/>
                  </a:rPr>
                  <a:t> ، لینک معنایی از </a:t>
                </a:r>
                <a:r>
                  <a:rPr lang="en-US" i="1" dirty="0" smtClean="0">
                    <a:latin typeface="Cambria Math"/>
                    <a:cs typeface="B Nazanin" panose="00000400000000000000" pitchFamily="2" charset="-78"/>
                  </a:rPr>
                  <a:t>a</a:t>
                </a:r>
                <a:r>
                  <a:rPr lang="fa-IR" i="1" dirty="0" smtClean="0">
                    <a:latin typeface="Cambria Math"/>
                    <a:cs typeface="B Nazanin" panose="00000400000000000000" pitchFamily="2" charset="-78"/>
                  </a:rPr>
                  <a:t> به </a:t>
                </a:r>
                <a:r>
                  <a:rPr lang="en-US" i="1" dirty="0" smtClean="0">
                    <a:latin typeface="Cambria Math"/>
                    <a:cs typeface="B Nazanin" panose="00000400000000000000" pitchFamily="2" charset="-78"/>
                  </a:rPr>
                  <a:t>b </a:t>
                </a:r>
                <a:r>
                  <a:rPr lang="fa-IR" i="1" dirty="0" smtClean="0">
                    <a:latin typeface="Cambria Math"/>
                    <a:cs typeface="B Nazanin" panose="00000400000000000000" pitchFamily="2" charset="-78"/>
                  </a:rPr>
                  <a:t> با یال </a:t>
                </a:r>
                <a:r>
                  <a:rPr lang="en-US" i="1" dirty="0" smtClean="0">
                    <a:latin typeface="Cambria Math"/>
                    <a:cs typeface="B Nazanin" panose="00000400000000000000" pitchFamily="2" charset="-78"/>
                  </a:rPr>
                  <a:t>l </a:t>
                </a:r>
                <a:r>
                  <a:rPr lang="fa-IR" i="1" dirty="0" smtClean="0">
                    <a:latin typeface="Cambria Math"/>
                    <a:cs typeface="B Nazanin" panose="00000400000000000000" pitchFamily="2" charset="-78"/>
                  </a:rPr>
                  <a:t> .</a:t>
                </a:r>
              </a:p>
              <a:p>
                <a:pPr marL="398463" indent="-161925" algn="r" rtl="1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brk m:alnAt="7"/>
                      </m:rPr>
                      <a:rPr lang="en-US" i="1">
                        <a:latin typeface="Cambria Math"/>
                      </a:rPr>
                      <m:t>𝑙</m:t>
                    </m:r>
                    <m:r>
                      <a:rPr lang="en-US" i="1">
                        <a:latin typeface="Cambria Math"/>
                      </a:rPr>
                      <m:t>𝑖𝑛𝑘𝑡𝑜</m:t>
                    </m:r>
                    <m:r>
                      <m:rPr>
                        <m:brk m:alnAt="7"/>
                      </m:rPr>
                      <a:rPr lang="en-US" i="1">
                        <a:latin typeface="Cambria Math"/>
                      </a:rPr>
                      <m:t>(</m:t>
                    </m:r>
                    <m:r>
                      <m:rPr>
                        <m:brk m:alnAt="7"/>
                      </m:rPr>
                      <a:rPr lang="en-US" i="1">
                        <a:latin typeface="Cambria Math"/>
                      </a:rPr>
                      <m:t>𝑎</m:t>
                    </m:r>
                    <m:r>
                      <m:rPr>
                        <m:brk m:alnAt="7"/>
                      </m:rP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fa-IR" i="1" dirty="0" smtClean="0">
                    <a:latin typeface="Cambria Math"/>
                    <a:cs typeface="B Nazanin" panose="00000400000000000000" pitchFamily="2" charset="-78"/>
                  </a:rPr>
                  <a:t> ، </a:t>
                </a:r>
                <a:r>
                  <a:rPr lang="fa-IR" dirty="0" smtClean="0">
                    <a:latin typeface="Cambria Math"/>
                    <a:cs typeface="B Nazanin" panose="00000400000000000000" pitchFamily="2" charset="-78"/>
                  </a:rPr>
                  <a:t>مجموعه ای از اسناد که مستقیما به </a:t>
                </a:r>
                <a:r>
                  <a:rPr lang="en-US" dirty="0" smtClean="0">
                    <a:latin typeface="Cambria Math"/>
                    <a:cs typeface="B Nazanin" panose="00000400000000000000" pitchFamily="2" charset="-78"/>
                  </a:rPr>
                  <a:t>a</a:t>
                </a:r>
                <a:r>
                  <a:rPr lang="fa-IR" dirty="0" smtClean="0">
                    <a:latin typeface="Cambria Math"/>
                    <a:cs typeface="B Nazanin" panose="00000400000000000000" pitchFamily="2" charset="-78"/>
                  </a:rPr>
                  <a:t> لینک دارند.</a:t>
                </a:r>
                <a:endParaRPr lang="en-US" dirty="0" smtClean="0">
                  <a:latin typeface="Cambria Math"/>
                  <a:cs typeface="B Nazanin" panose="00000400000000000000" pitchFamily="2" charset="-78"/>
                </a:endParaRPr>
              </a:p>
              <a:p>
                <a:pPr marL="398463" indent="-161925" algn="r" rtl="1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</a:rPr>
                      <m:t>𝑤𝑒𝑖𝑔</m:t>
                    </m:r>
                    <m:r>
                      <a:rPr lang="en-US" i="1">
                        <a:latin typeface="Cambria Math"/>
                      </a:rPr>
                      <m:t>h</m:t>
                    </m:r>
                    <m:r>
                      <a:rPr lang="en-US" i="1">
                        <a:latin typeface="Cambria Math"/>
                      </a:rPr>
                      <m:t>𝑡</m:t>
                    </m:r>
                    <m:r>
                      <a:rPr lang="en-US" i="1">
                        <a:latin typeface="Cambria Math"/>
                      </a:rPr>
                      <m:t>(</m:t>
                    </m:r>
                    <m:r>
                      <a:rPr lang="en-US" i="1">
                        <a:latin typeface="Cambria Math"/>
                      </a:rPr>
                      <m:t>𝑙</m:t>
                    </m:r>
                    <m:r>
                      <a:rPr lang="en-US" i="1">
                        <a:latin typeface="Cambria Math"/>
                      </a:rPr>
                      <m:t>)</m:t>
                    </m:r>
                  </m:oMath>
                </a14:m>
                <a:r>
                  <a:rPr lang="fa-IR" dirty="0" smtClean="0">
                    <a:cs typeface="B Nazanin" panose="00000400000000000000" pitchFamily="2" charset="-78"/>
                  </a:rPr>
                  <a:t> ، ترجیح کاربر از انتخاب لینک </a:t>
                </a:r>
                <a:r>
                  <a:rPr lang="en-US" dirty="0" smtClean="0">
                    <a:cs typeface="B Nazanin" panose="00000400000000000000" pitchFamily="2" charset="-78"/>
                  </a:rPr>
                  <a:t>l </a:t>
                </a:r>
                <a:endParaRPr lang="fa-IR" dirty="0" smtClean="0">
                  <a:cs typeface="B Nazanin" panose="00000400000000000000" pitchFamily="2" charset="-78"/>
                </a:endParaRPr>
              </a:p>
              <a:p>
                <a:pPr marL="398463" indent="-161925" algn="r" rtl="1">
                  <a:lnSpc>
                    <a:spcPct val="15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m:rPr>
                        <m:brk m:alnAt="7"/>
                      </m:rPr>
                      <a:rPr lang="en-US" i="1">
                        <a:latin typeface="Cambria Math"/>
                        <a:ea typeface="Cambria Math"/>
                      </a:rPr>
                      <m:t>𝑂</m:t>
                    </m:r>
                    <m:r>
                      <a:rPr lang="en-US" i="1">
                        <a:latin typeface="Cambria Math"/>
                        <a:ea typeface="Cambria Math"/>
                      </a:rPr>
                      <m:t>𝑇𝐶</m:t>
                    </m:r>
                    <m:d>
                      <m:d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m:rPr>
                            <m:brk m:alnAt="7"/>
                          </m:rPr>
                          <a:rPr lang="en-US" i="1">
                            <a:latin typeface="Cambria Math"/>
                            <a:ea typeface="Cambria Math"/>
                          </a:rPr>
                          <m:t>𝑎</m:t>
                        </m:r>
                      </m:e>
                    </m:d>
                  </m:oMath>
                </a14:m>
                <a:r>
                  <a:rPr lang="en-US" i="1" dirty="0" smtClean="0">
                    <a:latin typeface="Cambria Math"/>
                    <a:ea typeface="Cambria Math"/>
                  </a:rPr>
                  <a:t> </a:t>
                </a:r>
                <a:r>
                  <a:rPr lang="fa-IR" i="1" dirty="0" smtClean="0">
                    <a:latin typeface="Cambria Math"/>
                    <a:ea typeface="Cambria Math"/>
                  </a:rPr>
                  <a:t> </a:t>
                </a:r>
                <a:r>
                  <a:rPr lang="fa-IR" dirty="0" smtClean="0">
                    <a:latin typeface="Cambria Math"/>
                    <a:ea typeface="Cambria Math"/>
                  </a:rPr>
                  <a:t>، </a:t>
                </a:r>
                <a:r>
                  <a:rPr lang="fa-IR" dirty="0" smtClean="0">
                    <a:latin typeface="Cambria Math"/>
                    <a:ea typeface="Cambria Math"/>
                    <a:cs typeface="B Nazanin" panose="00000400000000000000" pitchFamily="2" charset="-78"/>
                  </a:rPr>
                  <a:t>مجموعه ای از اسناد که موقنا از</a:t>
                </a:r>
                <a:r>
                  <a:rPr lang="en-US" dirty="0" smtClean="0">
                    <a:latin typeface="Cambria Math"/>
                    <a:ea typeface="Cambria Math"/>
                    <a:cs typeface="B Nazanin" panose="00000400000000000000" pitchFamily="2" charset="-78"/>
                  </a:rPr>
                  <a:t>a</a:t>
                </a:r>
                <a:r>
                  <a:rPr lang="fa-IR" dirty="0" smtClean="0">
                    <a:latin typeface="Cambria Math"/>
                    <a:ea typeface="Cambria Math"/>
                    <a:cs typeface="B Nazanin" panose="00000400000000000000" pitchFamily="2" charset="-78"/>
                  </a:rPr>
                  <a:t> به عنوان یک آنتولوژی استفاده می کنند .</a:t>
                </a:r>
                <a:endParaRPr lang="en-US" dirty="0">
                  <a:cs typeface="B Nazanin" panose="00000400000000000000" pitchFamily="2" charset="-78"/>
                </a:endParaRPr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9948" y="4459575"/>
                <a:ext cx="5624052" cy="2169825"/>
              </a:xfrm>
              <a:prstGeom prst="rect">
                <a:avLst/>
              </a:prstGeom>
              <a:blipFill rotWithShape="1">
                <a:blip r:embed="rId5"/>
                <a:stretch>
                  <a:fillRect b="-252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085625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76200"/>
            <a:ext cx="5257800" cy="990600"/>
          </a:xfrm>
        </p:spPr>
        <p:txBody>
          <a:bodyPr>
            <a:normAutofit/>
          </a:bodyPr>
          <a:lstStyle/>
          <a:p>
            <a:pPr rtl="1"/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موتور جستجوی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</a:t>
            </a:r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Swoogle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990600"/>
            <a:ext cx="8458200" cy="5135563"/>
          </a:xfrm>
        </p:spPr>
        <p:txBody>
          <a:bodyPr numCol="1">
            <a:noAutofit/>
          </a:bodyPr>
          <a:lstStyle/>
          <a:p>
            <a:pPr marL="515938" indent="0" algn="just" rtl="1">
              <a:spcBef>
                <a:spcPts val="1200"/>
              </a:spcBef>
              <a:buNone/>
              <a:tabLst>
                <a:tab pos="176213" algn="l"/>
              </a:tabLst>
            </a:pPr>
            <a:r>
              <a:rPr lang="fa-IR" sz="2800" dirty="0" smtClean="0">
                <a:cs typeface="B Nazanin" pitchFamily="2" charset="-78"/>
              </a:rPr>
              <a:t>رتبه بندی </a:t>
            </a:r>
            <a:r>
              <a:rPr lang="en-US" sz="2800" dirty="0" smtClean="0">
                <a:cs typeface="B Nazanin" pitchFamily="2" charset="-78"/>
              </a:rPr>
              <a:t> SWD</a:t>
            </a:r>
            <a:r>
              <a:rPr lang="fa-IR" sz="2800" dirty="0" smtClean="0">
                <a:cs typeface="B Nazanin" pitchFamily="2" charset="-78"/>
              </a:rPr>
              <a:t>ها</a:t>
            </a:r>
            <a:r>
              <a:rPr lang="en-US" sz="2800" dirty="0" smtClean="0">
                <a:cs typeface="B Nazanin" pitchFamily="2" charset="-78"/>
              </a:rPr>
              <a:t> (</a:t>
            </a:r>
            <a:r>
              <a:rPr lang="en-US" sz="2800" i="1" dirty="0">
                <a:cs typeface="B Nazanin" pitchFamily="2" charset="-78"/>
              </a:rPr>
              <a:t>TermRank </a:t>
            </a:r>
            <a:r>
              <a:rPr lang="en-US" sz="2800" i="1" dirty="0" smtClean="0">
                <a:cs typeface="B Nazanin" pitchFamily="2" charset="-78"/>
              </a:rPr>
              <a:t>) </a:t>
            </a:r>
            <a:endParaRPr lang="en-US" sz="2800" dirty="0" smtClean="0">
              <a:cs typeface="B Nazanin" pitchFamily="2" charset="-78"/>
            </a:endParaRPr>
          </a:p>
          <a:p>
            <a:pPr marL="858838" algn="just" rtl="1">
              <a:spcBef>
                <a:spcPts val="1200"/>
              </a:spcBef>
              <a:buFont typeface="Wingdings" panose="05000000000000000000" pitchFamily="2" charset="2"/>
              <a:buChar char="ü"/>
              <a:tabLst>
                <a:tab pos="176213" algn="l"/>
              </a:tabLst>
            </a:pPr>
            <a:r>
              <a:rPr lang="fa-IR" sz="2400" dirty="0" smtClean="0">
                <a:cs typeface="B Nazanin" pitchFamily="2" charset="-78"/>
              </a:rPr>
              <a:t> واژه های یافت شده در وب معنایی را رتبه بندی می کند . رتبه هر </a:t>
            </a:r>
            <a:r>
              <a:rPr lang="en-US" sz="2400" dirty="0" smtClean="0">
                <a:cs typeface="B Nazanin" pitchFamily="2" charset="-78"/>
              </a:rPr>
              <a:t>SWD</a:t>
            </a:r>
            <a:r>
              <a:rPr lang="fa-IR" sz="2400" dirty="0" smtClean="0">
                <a:cs typeface="B Nazanin" pitchFamily="2" charset="-78"/>
              </a:rPr>
              <a:t> بین واژه هایش تقسیم می شود طبق فرمول زیر :</a:t>
            </a:r>
          </a:p>
          <a:p>
            <a:pPr marL="858838" algn="just" rtl="1">
              <a:spcBef>
                <a:spcPts val="1200"/>
              </a:spcBef>
              <a:buFont typeface="Wingdings" panose="05000000000000000000" pitchFamily="2" charset="2"/>
              <a:buChar char="ü"/>
              <a:tabLst>
                <a:tab pos="176213" algn="l"/>
              </a:tabLst>
            </a:pPr>
            <a:endParaRPr lang="en-US" sz="2400" i="1" dirty="0" smtClean="0">
              <a:cs typeface="B Nazanin" pitchFamily="2" charset="-78"/>
            </a:endParaRPr>
          </a:p>
          <a:p>
            <a:pPr marL="515938" indent="0" algn="just" rtl="1">
              <a:spcBef>
                <a:spcPts val="1200"/>
              </a:spcBef>
              <a:buNone/>
              <a:tabLst>
                <a:tab pos="176213" algn="l"/>
              </a:tabLst>
            </a:pPr>
            <a:endParaRPr lang="fa-IR" sz="2400" i="1" dirty="0" smtClean="0">
              <a:cs typeface="B Nazanin" pitchFamily="2" charset="-78"/>
            </a:endParaRPr>
          </a:p>
          <a:p>
            <a:pPr marL="515938" indent="0" algn="just" rtl="1">
              <a:spcBef>
                <a:spcPts val="1200"/>
              </a:spcBef>
              <a:buNone/>
              <a:tabLst>
                <a:tab pos="176213" algn="l"/>
              </a:tabLst>
            </a:pPr>
            <a:endParaRPr lang="en-US" sz="2400" dirty="0" smtClean="0">
              <a:cs typeface="B Nazanin" pitchFamily="2" charset="-78"/>
            </a:endParaRPr>
          </a:p>
          <a:p>
            <a:pPr marL="515938" indent="0" algn="just" rtl="1">
              <a:spcBef>
                <a:spcPts val="1200"/>
              </a:spcBef>
              <a:buNone/>
              <a:tabLst>
                <a:tab pos="176213" algn="l"/>
              </a:tabLst>
            </a:pPr>
            <a:endParaRPr lang="fa-IR" sz="2400" i="1" dirty="0" smtClean="0">
              <a:cs typeface="B Nazanin" pitchFamily="2" charset="-78"/>
            </a:endParaRPr>
          </a:p>
          <a:p>
            <a:pPr marL="973138" indent="-457200" algn="just" rtl="1">
              <a:spcBef>
                <a:spcPts val="1200"/>
              </a:spcBef>
              <a:buFont typeface="Wingdings" panose="05000000000000000000" pitchFamily="2" charset="2"/>
              <a:buChar char="ü"/>
              <a:tabLst>
                <a:tab pos="176213" algn="l"/>
              </a:tabLst>
            </a:pPr>
            <a:endParaRPr lang="fa-IR" sz="2400" dirty="0" smtClean="0">
              <a:cs typeface="B Nazanin" pitchFamily="2" charset="-78"/>
            </a:endParaRPr>
          </a:p>
          <a:p>
            <a:pPr marL="515938" indent="0" algn="just" rtl="1">
              <a:spcBef>
                <a:spcPts val="1200"/>
              </a:spcBef>
              <a:buNone/>
              <a:tabLst>
                <a:tab pos="176213" algn="l"/>
              </a:tabLst>
            </a:pPr>
            <a:endParaRPr lang="fa-IR" sz="2400" dirty="0" smtClean="0">
              <a:cs typeface="B Nazanin" pitchFamily="2" charset="-78"/>
            </a:endParaRPr>
          </a:p>
          <a:p>
            <a:pPr marL="515938" indent="0">
              <a:lnSpc>
                <a:spcPct val="150000"/>
              </a:lnSpc>
              <a:spcBef>
                <a:spcPts val="1200"/>
              </a:spcBef>
              <a:buNone/>
              <a:tabLst>
                <a:tab pos="176213" algn="l"/>
              </a:tabLst>
            </a:pPr>
            <a:endParaRPr lang="en-US" sz="1800" dirty="0" smtClean="0">
              <a:cs typeface="B Nazanin" panose="00000400000000000000" pitchFamily="2" charset="-78"/>
            </a:endParaRPr>
          </a:p>
          <a:p>
            <a:pPr marL="515938" indent="0">
              <a:lnSpc>
                <a:spcPct val="150000"/>
              </a:lnSpc>
              <a:spcBef>
                <a:spcPts val="1200"/>
              </a:spcBef>
              <a:buNone/>
              <a:tabLst>
                <a:tab pos="176213" algn="l"/>
              </a:tabLst>
            </a:pPr>
            <a:endParaRPr lang="en-US" sz="1800" dirty="0" smtClean="0">
              <a:cs typeface="B Nazanin" panose="00000400000000000000" pitchFamily="2" charset="-78"/>
            </a:endParaRPr>
          </a:p>
          <a:p>
            <a:pPr marL="973138" indent="0" rtl="1">
              <a:lnSpc>
                <a:spcPct val="150000"/>
              </a:lnSpc>
              <a:spcBef>
                <a:spcPts val="1200"/>
              </a:spcBef>
              <a:buNone/>
              <a:tabLst>
                <a:tab pos="176213" algn="l"/>
              </a:tabLst>
            </a:pPr>
            <a:endParaRPr lang="en-US" sz="2400" dirty="0" smtClean="0">
              <a:cs typeface="B Nazanin" pitchFamily="2" charset="-78"/>
            </a:endParaRPr>
          </a:p>
          <a:p>
            <a:pPr marL="339725" indent="0" algn="just">
              <a:spcBef>
                <a:spcPts val="1200"/>
              </a:spcBef>
              <a:buNone/>
            </a:pPr>
            <a:r>
              <a:rPr lang="en-US" sz="2800" dirty="0" smtClean="0">
                <a:cs typeface="B Nazanin" pitchFamily="2" charset="-78"/>
              </a:rPr>
              <a:t> </a:t>
            </a:r>
            <a:endParaRPr lang="en-US" sz="2800" dirty="0">
              <a:cs typeface="B Nazanin" pitchFamily="2" charset="-78"/>
            </a:endParaRPr>
          </a:p>
          <a:p>
            <a:pPr marL="339725" indent="0" algn="just" rtl="1">
              <a:spcBef>
                <a:spcPts val="1200"/>
              </a:spcBef>
              <a:buNone/>
            </a:pPr>
            <a:endParaRPr lang="fa-IR" sz="2800" dirty="0">
              <a:cs typeface="B Nazanin" pitchFamily="2" charset="-78"/>
            </a:endParaRPr>
          </a:p>
          <a:p>
            <a:pPr marL="796925" indent="0" algn="just" rtl="1">
              <a:buNone/>
            </a:pPr>
            <a:endParaRPr lang="fa-IR" sz="2800" dirty="0" smtClean="0">
              <a:cs typeface="B Nazanin" pitchFamily="2" charset="-78"/>
            </a:endParaRPr>
          </a:p>
          <a:p>
            <a:pPr marL="800100" indent="-457200" algn="just" rtl="1">
              <a:buFont typeface="Wingdings" panose="05000000000000000000" pitchFamily="2" charset="2"/>
              <a:buChar char="ü"/>
            </a:pPr>
            <a:endParaRPr lang="fa-IR" dirty="0" smtClean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31</a:t>
            </a:fld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503902" y="2949424"/>
                <a:ext cx="6277898" cy="8842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/>
                        </a:rPr>
                        <m:t>𝑇𝑒𝑟𝑚𝑅𝑎𝑛𝑘</m:t>
                      </m:r>
                      <m:d>
                        <m:dPr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sz="2000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sz="2000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US" sz="2000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7"/>
                            </m:rPr>
                            <a:rPr lang="en-US" sz="2000" b="0" i="1" smtClean="0">
                              <a:latin typeface="Cambria Math"/>
                            </a:rPr>
                            <m:t>𝑢</m:t>
                          </m:r>
                          <m:r>
                            <a:rPr lang="en-US" sz="2000" b="0" i="1" smtClean="0">
                              <a:latin typeface="Cambria Math"/>
                            </a:rPr>
                            <m:t>𝑠𝑒𝑠</m:t>
                          </m:r>
                          <m:r>
                            <m:rPr>
                              <m:brk m:alnAt="7"/>
                            </m:rPr>
                            <a:rPr lang="en-US" sz="2000" b="0" i="1" smtClean="0">
                              <a:latin typeface="Cambria Math"/>
                            </a:rPr>
                            <m:t>(</m:t>
                          </m:r>
                          <m:r>
                            <m:rPr>
                              <m:brk m:alnAt="7"/>
                            </m:rPr>
                            <a:rPr lang="en-US" sz="2000" b="0" i="1" smtClean="0">
                              <a:latin typeface="Cambria Math"/>
                            </a:rPr>
                            <m:t>𝑑</m:t>
                          </m:r>
                          <m:r>
                            <m:rPr>
                              <m:brk m:alnAt="7"/>
                            </m:rPr>
                            <a:rPr lang="en-US" sz="2000" b="0" i="1" smtClean="0">
                              <a:latin typeface="Cambria Math"/>
                            </a:rPr>
                            <m:t>,</m:t>
                          </m:r>
                          <m:r>
                            <m:rPr>
                              <m:brk m:alnAt="7"/>
                            </m:rPr>
                            <a:rPr lang="en-US" sz="2000" b="0" i="1" smtClean="0">
                              <a:latin typeface="Cambria Math"/>
                            </a:rPr>
                            <m:t>𝑥</m:t>
                          </m:r>
                          <m:r>
                            <m:rPr>
                              <m:brk m:alnAt="7"/>
                            </m:rPr>
                            <a:rPr lang="en-US" sz="2000" b="0" i="1" smtClean="0">
                              <a:latin typeface="Cambria Math"/>
                            </a:rPr>
                            <m:t>)</m:t>
                          </m:r>
                        </m:sub>
                        <m:sup/>
                        <m:e>
                          <m:f>
                            <m:fPr>
                              <m:ctrlPr>
                                <a:rPr lang="en-US" sz="2000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sz="2000" b="0" i="1" smtClean="0">
                                  <a:latin typeface="Cambria Math"/>
                                </a:rPr>
                                <m:t>𝑜𝑛𝑡𝑜𝑅𝑎𝑛𝑘</m:t>
                              </m:r>
                              <m:d>
                                <m:dPr>
                                  <m:ctrlPr>
                                    <a:rPr lang="en-US" sz="2000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𝑑</m:t>
                                  </m:r>
                                </m:e>
                              </m:d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×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𝑇𝑊𝑒𝑖𝑔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h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𝑑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,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  <m:r>
                                <a:rPr lang="en-US" sz="2000" b="0" i="1" smtClean="0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num>
                            <m:den>
                              <m:nary>
                                <m:naryPr>
                                  <m:chr m:val="∑"/>
                                  <m:supHide m:val="on"/>
                                  <m:ctrlPr>
                                    <a:rPr lang="en-US" sz="2000" b="0" i="1" smtClean="0">
                                      <a:latin typeface="Cambria Math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7"/>
                                    </m:rPr>
                                    <a:rPr lang="en-US" sz="2000" b="0" i="1" smtClean="0">
                                      <a:latin typeface="Cambria Math"/>
                                    </a:rPr>
                                    <m:t>𝑢</m:t>
                                  </m:r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𝑠𝑒𝑠</m:t>
                                  </m:r>
                                  <m:r>
                                    <m:rPr>
                                      <m:brk m:alnAt="7"/>
                                    </m:rPr>
                                    <a:rPr lang="en-US" sz="2000" b="0" i="1" smtClean="0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m:rPr>
                                      <m:brk m:alnAt="7"/>
                                    </m:rPr>
                                    <a:rPr lang="en-US" sz="2000" b="0" i="1" smtClean="0">
                                      <a:latin typeface="Cambria Math"/>
                                    </a:rPr>
                                    <m:t>𝑑</m:t>
                                  </m:r>
                                  <m:r>
                                    <m:rPr>
                                      <m:brk m:alnAt="7"/>
                                    </m:rPr>
                                    <a:rPr lang="en-US" sz="2000" b="0" i="1" smtClean="0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m:rPr>
                                      <m:brk m:alnAt="7"/>
                                    </m:rPr>
                                    <a:rPr lang="en-US" sz="2000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m:rPr>
                                      <m:brk m:alnAt="7"/>
                                    </m:rPr>
                                    <a:rPr lang="en-US" sz="2000" b="0" i="1" smtClean="0">
                                      <a:latin typeface="Cambria Math"/>
                                    </a:rPr>
                                    <m:t>)</m:t>
                                  </m:r>
                                </m:sub>
                                <m:sup/>
                                <m:e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𝑇𝑊𝑒𝑖𝑔</m:t>
                                  </m:r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h</m:t>
                                  </m:r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𝑡</m:t>
                                  </m:r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𝑑</m:t>
                                  </m:r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,</m:t>
                                  </m:r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sz="2000" b="0" i="1" smtClean="0">
                                      <a:latin typeface="Cambria Math"/>
                                    </a:rPr>
                                    <m:t>)</m:t>
                                  </m:r>
                                </m:e>
                              </m:nary>
                            </m:den>
                          </m:f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902" y="2949424"/>
                <a:ext cx="6277898" cy="884281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667000" y="5189628"/>
                <a:ext cx="6096000" cy="9233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marL="285750" indent="-168275" algn="r" rtl="1">
                  <a:buFont typeface="Arial" panose="020B0604020202020204" pitchFamily="34" charset="0"/>
                  <a:buChar char="•"/>
                </a:pPr>
                <a:r>
                  <a:rPr lang="en-US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B Nazanin" panose="00000400000000000000" pitchFamily="2" charset="-78"/>
                  </a:rPr>
                  <a:t>Tweight(t,d)</a:t>
                </a:r>
                <a:r>
                  <a:rPr lang="fa-IR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B Nazanin" panose="00000400000000000000" pitchFamily="2" charset="-78"/>
                  </a:rPr>
                  <a:t> ، احتمال اینکه یک کاربر در سند </a:t>
                </a:r>
                <a:r>
                  <a:rPr lang="en-US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B Nazanin" panose="00000400000000000000" pitchFamily="2" charset="-78"/>
                  </a:rPr>
                  <a:t>d</a:t>
                </a:r>
                <a:r>
                  <a:rPr lang="fa-IR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B Nazanin" panose="00000400000000000000" pitchFamily="2" charset="-78"/>
                  </a:rPr>
                  <a:t> واژه </a:t>
                </a:r>
                <a:r>
                  <a:rPr lang="en-US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B Nazanin" panose="00000400000000000000" pitchFamily="2" charset="-78"/>
                  </a:rPr>
                  <a:t>t </a:t>
                </a:r>
                <a:r>
                  <a:rPr lang="fa-IR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B Nazanin" panose="00000400000000000000" pitchFamily="2" charset="-78"/>
                  </a:rPr>
                  <a:t> را ببیند .</a:t>
                </a:r>
              </a:p>
              <a:p>
                <a:pPr marL="285750" indent="-168275" algn="r" rtl="1">
                  <a:buFont typeface="Arial" panose="020B0604020202020204" pitchFamily="34" charset="0"/>
                  <a:buChar char="•"/>
                </a:pPr>
                <a:r>
                  <a:rPr lang="en-US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B Nazanin" panose="00000400000000000000" pitchFamily="2" charset="-78"/>
                  </a:rPr>
                  <a:t>cnt_uses(d,t)</a:t>
                </a:r>
                <a:r>
                  <a:rPr lang="fa-IR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B Nazanin" panose="00000400000000000000" pitchFamily="2" charset="-78"/>
                  </a:rPr>
                  <a:t> ، تعداد تکرار واژه  </a:t>
                </a:r>
                <a:r>
                  <a:rPr lang="en-US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B Nazanin" panose="00000400000000000000" pitchFamily="2" charset="-78"/>
                  </a:rPr>
                  <a:t>t</a:t>
                </a:r>
                <a:r>
                  <a:rPr lang="fa-IR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B Nazanin" panose="00000400000000000000" pitchFamily="2" charset="-78"/>
                  </a:rPr>
                  <a:t> در سند </a:t>
                </a:r>
                <a:r>
                  <a:rPr lang="en-US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B Nazanin" panose="00000400000000000000" pitchFamily="2" charset="-78"/>
                  </a:rPr>
                  <a:t>d</a:t>
                </a:r>
                <a:r>
                  <a:rPr lang="fa-IR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B Nazanin" panose="00000400000000000000" pitchFamily="2" charset="-78"/>
                  </a:rPr>
                  <a:t> .</a:t>
                </a:r>
                <a:endParaRPr lang="en-US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B Nazanin" panose="00000400000000000000" pitchFamily="2" charset="-78"/>
                </a:endParaRPr>
              </a:p>
              <a:p>
                <a:pPr marL="285750" indent="-168275" algn="r" rtl="1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i="1">
                        <a:latin typeface="Cambria Math"/>
                        <a:ea typeface="Cambria Math"/>
                      </a:rPr>
                      <m:t>|</m:t>
                    </m:r>
                    <m:d>
                      <m:dPr>
                        <m:begChr m:val="{"/>
                        <m:endChr m:val="}"/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𝑑</m:t>
                        </m:r>
                      </m:e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𝑢𝑠𝑒𝑠</m:t>
                        </m:r>
                        <m:d>
                          <m:dPr>
                            <m:ctrlPr>
                              <a:rPr lang="en-US" i="1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𝑑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,</m:t>
                            </m:r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𝑡</m:t>
                            </m:r>
                          </m:e>
                        </m:d>
                      </m:e>
                    </m:d>
                    <m:r>
                      <a:rPr lang="en-US" i="1">
                        <a:latin typeface="Cambria Math"/>
                        <a:ea typeface="Cambria Math"/>
                      </a:rPr>
                      <m:t>|</m:t>
                    </m:r>
                  </m:oMath>
                </a14:m>
                <a:r>
                  <a:rPr lang="fa-IR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B Nazanin" panose="00000400000000000000" pitchFamily="2" charset="-78"/>
                  </a:rPr>
                  <a:t> ، تعداد سند هایی که از واژه </a:t>
                </a:r>
                <a:r>
                  <a:rPr lang="en-US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B Nazanin" panose="00000400000000000000" pitchFamily="2" charset="-78"/>
                  </a:rPr>
                  <a:t>t</a:t>
                </a:r>
                <a:r>
                  <a:rPr lang="fa-IR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B Nazanin" panose="00000400000000000000" pitchFamily="2" charset="-78"/>
                  </a:rPr>
                  <a:t> استفاده کرده اند .</a:t>
                </a:r>
                <a:endParaRPr lang="en-US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B Nazanin" panose="00000400000000000000" pitchFamily="2" charset="-78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000" y="5189628"/>
                <a:ext cx="6096000" cy="923330"/>
              </a:xfrm>
              <a:prstGeom prst="rect">
                <a:avLst/>
              </a:prstGeom>
              <a:blipFill rotWithShape="1">
                <a:blip r:embed="rId3"/>
                <a:stretch>
                  <a:fillRect t="-6579" b="-1118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03902" y="4267200"/>
                <a:ext cx="6277898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𝑇𝑊𝑒𝑖𝑔</m:t>
                      </m:r>
                      <m:r>
                        <a:rPr lang="en-US" b="0" i="1" smtClean="0">
                          <a:latin typeface="Cambria Math"/>
                        </a:rPr>
                        <m:t>h</m:t>
                      </m:r>
                      <m:r>
                        <a:rPr lang="en-US" b="0" i="1" smtClean="0">
                          <a:latin typeface="Cambria Math"/>
                        </a:rPr>
                        <m:t>𝑡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𝑐𝑛𝑡</m:t>
                      </m:r>
                      <m:r>
                        <a:rPr lang="en-US" b="0" i="1" smtClean="0">
                          <a:latin typeface="Cambria Math"/>
                        </a:rPr>
                        <m:t>_</m:t>
                      </m:r>
                      <m:r>
                        <a:rPr lang="en-US" b="0" i="1" smtClean="0">
                          <a:latin typeface="Cambria Math"/>
                        </a:rPr>
                        <m:t>𝑢𝑠𝑒𝑠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</a:rPr>
                            <m:t>𝑑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𝑡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×|</m:t>
                      </m:r>
                      <m:d>
                        <m:dPr>
                          <m:begChr m:val="{"/>
                          <m:endChr m:val="}"/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</m:t>
                          </m:r>
                        </m:e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𝑢𝑠𝑒𝑠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𝑑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,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𝑡</m:t>
                              </m:r>
                            </m:e>
                          </m:d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|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902" y="4267200"/>
                <a:ext cx="6277898" cy="369332"/>
              </a:xfrm>
              <a:prstGeom prst="rect">
                <a:avLst/>
              </a:prstGeom>
              <a:blipFill rotWithShape="1">
                <a:blip r:embed="rId4"/>
                <a:stretch>
                  <a:fillRect l="-291" b="-114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77029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7772400" cy="990600"/>
          </a:xfrm>
        </p:spPr>
        <p:txBody>
          <a:bodyPr>
            <a:normAutofit/>
          </a:bodyPr>
          <a:lstStyle/>
          <a:p>
            <a:pPr algn="r"/>
            <a:r>
              <a:rPr lang="fa-IR" sz="4100" b="1" dirty="0" smtClean="0">
                <a:cs typeface="B Nazanin" pitchFamily="2" charset="-78"/>
              </a:rPr>
              <a:t>منابع</a:t>
            </a:r>
            <a:endParaRPr lang="en-US" sz="4100" b="1" dirty="0"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068763"/>
          </a:xfrm>
        </p:spPr>
        <p:txBody>
          <a:bodyPr>
            <a:normAutofit/>
          </a:bodyPr>
          <a:lstStyle/>
          <a:p>
            <a:pPr marL="457200" indent="-457200" algn="just">
              <a:buNone/>
            </a:pPr>
            <a:r>
              <a:rPr lang="en-US" sz="2000" dirty="0" smtClean="0">
                <a:cs typeface="B Nazanin" pitchFamily="2" charset="-78"/>
              </a:rPr>
              <a:t>[1]</a:t>
            </a:r>
            <a:r>
              <a:rPr lang="en-US" sz="2000" dirty="0" smtClean="0"/>
              <a:t> </a:t>
            </a:r>
            <a:r>
              <a:rPr lang="en-US" sz="2000" dirty="0"/>
              <a:t>Berners-Lee, Tim, James Hendler, and Ora Lassila. "The  semantic web.“ Scientific american 284.5 (2001): 28-37.</a:t>
            </a:r>
          </a:p>
          <a:p>
            <a:pPr marL="457200" indent="-457200" algn="just">
              <a:buNone/>
            </a:pPr>
            <a:r>
              <a:rPr lang="en-US" sz="2000" dirty="0" smtClean="0">
                <a:cs typeface="B Nazanin" pitchFamily="2" charset="-78"/>
              </a:rPr>
              <a:t>[2] </a:t>
            </a:r>
            <a:r>
              <a:rPr lang="en-US" sz="2000" dirty="0" smtClean="0"/>
              <a:t>Tim </a:t>
            </a:r>
            <a:r>
              <a:rPr lang="en-US" sz="2000" dirty="0"/>
              <a:t>Finin ,YunPeng et al, “Swoogle: A </a:t>
            </a:r>
            <a:r>
              <a:rPr lang="en-US" sz="2000" dirty="0" smtClean="0"/>
              <a:t>  Search and Metadata   Engine </a:t>
            </a:r>
            <a:r>
              <a:rPr lang="en-US" sz="2000" dirty="0"/>
              <a:t>for the Semantic Web”, CIKM, 2004</a:t>
            </a:r>
            <a:r>
              <a:rPr lang="en-US" sz="2000" dirty="0" smtClean="0"/>
              <a:t>.</a:t>
            </a:r>
          </a:p>
          <a:p>
            <a:pPr marL="457200" indent="-457200" algn="just">
              <a:buNone/>
            </a:pPr>
            <a:r>
              <a:rPr lang="en-US" sz="2000" dirty="0" smtClean="0"/>
              <a:t>[3] Li </a:t>
            </a:r>
            <a:r>
              <a:rPr lang="en-US" sz="2000" dirty="0"/>
              <a:t>Ding </a:t>
            </a:r>
            <a:r>
              <a:rPr lang="en-US" sz="2000" i="1" dirty="0"/>
              <a:t>et al.</a:t>
            </a:r>
            <a:r>
              <a:rPr lang="en-US" sz="2000" dirty="0"/>
              <a:t>, </a:t>
            </a:r>
            <a:r>
              <a:rPr lang="en-US" sz="2000" dirty="0" smtClean="0"/>
              <a:t>”Finding </a:t>
            </a:r>
            <a:r>
              <a:rPr lang="en-US" sz="2000" dirty="0"/>
              <a:t>and Ranking Knowledge on the Semantic </a:t>
            </a:r>
            <a:r>
              <a:rPr lang="en-US" sz="2000" dirty="0" smtClean="0"/>
              <a:t>Web”,</a:t>
            </a:r>
            <a:r>
              <a:rPr lang="en-US" sz="2000" dirty="0"/>
              <a:t> </a:t>
            </a:r>
            <a:r>
              <a:rPr lang="en-US" sz="2000" i="1" dirty="0"/>
              <a:t>Proceedings of the 4th International Semantic Web Conference</a:t>
            </a:r>
            <a:r>
              <a:rPr lang="en-US" sz="2000" dirty="0"/>
              <a:t>, November 2005</a:t>
            </a:r>
            <a:r>
              <a:rPr lang="en-US" sz="2000" dirty="0" smtClean="0"/>
              <a:t>.</a:t>
            </a:r>
            <a:endParaRPr lang="fa-IR" sz="2000" dirty="0" smtClean="0"/>
          </a:p>
          <a:p>
            <a:pPr marL="457200" indent="-457200" algn="just">
              <a:buNone/>
            </a:pPr>
            <a:r>
              <a:rPr lang="en-US" sz="2000" dirty="0" smtClean="0">
                <a:cs typeface="B Nazanin" pitchFamily="2" charset="-78"/>
              </a:rPr>
              <a:t>[</a:t>
            </a:r>
            <a:r>
              <a:rPr lang="en-US" sz="2000" dirty="0" smtClean="0">
                <a:cs typeface="B Nazanin" pitchFamily="2" charset="-78"/>
              </a:rPr>
              <a:t>4]</a:t>
            </a:r>
            <a:r>
              <a:rPr lang="en-US" sz="2000" dirty="0" smtClean="0"/>
              <a:t> </a:t>
            </a:r>
            <a:r>
              <a:rPr lang="en-US" sz="2000" dirty="0"/>
              <a:t>Vijay </a:t>
            </a:r>
            <a:r>
              <a:rPr lang="en-US" sz="2000" dirty="0" smtClean="0"/>
              <a:t>Rana</a:t>
            </a:r>
            <a:r>
              <a:rPr lang="en-US" sz="2000" dirty="0"/>
              <a:t> </a:t>
            </a:r>
            <a:r>
              <a:rPr lang="en-US" sz="2000" dirty="0" smtClean="0"/>
              <a:t>, </a:t>
            </a:r>
            <a:r>
              <a:rPr lang="en-US" sz="2000" dirty="0"/>
              <a:t>Dr Gurdev </a:t>
            </a:r>
            <a:r>
              <a:rPr lang="en-US" sz="2000" dirty="0" smtClean="0"/>
              <a:t>Singh, “</a:t>
            </a:r>
            <a:r>
              <a:rPr lang="en-US" sz="2000" dirty="0"/>
              <a:t>ANALYSIS OF SEMANTIC SEARCH </a:t>
            </a:r>
            <a:r>
              <a:rPr lang="en-US" sz="2000" dirty="0" smtClean="0"/>
              <a:t>ENGINES” ,International </a:t>
            </a:r>
            <a:r>
              <a:rPr lang="en-US" sz="2000" dirty="0"/>
              <a:t>Journal of Networking &amp; Parallel </a:t>
            </a:r>
            <a:r>
              <a:rPr lang="en-US" sz="2000" dirty="0" smtClean="0"/>
              <a:t>Computing ,2013</a:t>
            </a:r>
          </a:p>
          <a:p>
            <a:pPr marL="457200" indent="-457200" algn="just">
              <a:buNone/>
            </a:pPr>
            <a:endParaRPr lang="en-US" sz="2000" dirty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613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505200" y="2438400"/>
            <a:ext cx="4343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4000" b="1" dirty="0">
                <a:cs typeface="B Nazanin" panose="00000400000000000000" pitchFamily="2" charset="-78"/>
              </a:rPr>
              <a:t>با تشکر از توجه شما </a:t>
            </a:r>
            <a:r>
              <a:rPr lang="fa-IR" sz="4000" b="1" dirty="0" smtClean="0">
                <a:cs typeface="B Nazanin" panose="00000400000000000000" pitchFamily="2" charset="-78"/>
              </a:rPr>
              <a:t>...</a:t>
            </a:r>
            <a:endParaRPr lang="en-US" sz="4000" b="1" dirty="0">
              <a:cs typeface="B Nazanin" panose="00000400000000000000" pitchFamily="2" charset="-78"/>
            </a:endParaRPr>
          </a:p>
          <a:p>
            <a:pPr algn="ctr"/>
            <a:endParaRPr lang="en-US" sz="4000" b="1" dirty="0">
              <a:cs typeface="B Nazani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03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76200"/>
            <a:ext cx="3124200" cy="990600"/>
          </a:xfrm>
        </p:spPr>
        <p:txBody>
          <a:bodyPr>
            <a:normAutofit/>
          </a:bodyPr>
          <a:lstStyle/>
          <a:p>
            <a:pPr rtl="1"/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معرفی وب معنایی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pPr indent="0" algn="r" rtl="1">
              <a:buNone/>
            </a:pPr>
            <a:r>
              <a:rPr lang="fa-IR" sz="2800" dirty="0" smtClean="0">
                <a:cs typeface="B Nazanin" pitchFamily="2" charset="-78"/>
              </a:rPr>
              <a:t>چرا وب معنایی؟</a:t>
            </a:r>
          </a:p>
          <a:p>
            <a:pPr indent="0" algn="r" rtl="1">
              <a:buNone/>
            </a:pPr>
            <a:endParaRPr lang="fa-IR" sz="2800" dirty="0" smtClean="0">
              <a:cs typeface="B Nazanin" pitchFamily="2" charset="-78"/>
            </a:endParaRPr>
          </a:p>
          <a:p>
            <a:pPr marL="800100" indent="-457200" algn="r" rtl="1">
              <a:buFont typeface="Wingdings" pitchFamily="2" charset="2"/>
              <a:buChar char="ü"/>
            </a:pPr>
            <a:r>
              <a:rPr lang="fa-IR" sz="2800" dirty="0" smtClean="0">
                <a:cs typeface="B Nazanin" pitchFamily="2" charset="-78"/>
              </a:rPr>
              <a:t>نیاز به جستجوی منابع مختلف ، جمع آوری و ترکیب داده های موجود در وب </a:t>
            </a:r>
            <a:r>
              <a:rPr lang="en-US" sz="2800" dirty="0" smtClean="0">
                <a:cs typeface="B Nazanin" pitchFamily="2" charset="-78"/>
              </a:rPr>
              <a:t> )</a:t>
            </a:r>
            <a:r>
              <a:rPr lang="fa-IR" sz="2800" dirty="0" smtClean="0">
                <a:cs typeface="B Nazanin" pitchFamily="2" charset="-78"/>
              </a:rPr>
              <a:t>اطلاعات سفر </a:t>
            </a:r>
            <a:r>
              <a:rPr lang="en-US" sz="2800" dirty="0">
                <a:cs typeface="B Nazanin" pitchFamily="2" charset="-78"/>
              </a:rPr>
              <a:t>(</a:t>
            </a:r>
            <a:endParaRPr lang="fa-IR" sz="2800" dirty="0" smtClean="0">
              <a:cs typeface="B Nazanin" pitchFamily="2" charset="-78"/>
            </a:endParaRPr>
          </a:p>
          <a:p>
            <a:pPr indent="0" algn="r" rtl="1">
              <a:buNone/>
            </a:pPr>
            <a:endParaRPr lang="fa-IR" sz="2800" dirty="0">
              <a:cs typeface="B Nazanin" pitchFamily="2" charset="-78"/>
            </a:endParaRPr>
          </a:p>
          <a:p>
            <a:pPr marL="800100" indent="-457200" algn="r" rtl="1">
              <a:buFont typeface="Wingdings" pitchFamily="2" charset="2"/>
              <a:buChar char="ü"/>
            </a:pPr>
            <a:r>
              <a:rPr lang="fa-IR" sz="2400" dirty="0" smtClean="0">
                <a:cs typeface="B Nazanin" pitchFamily="2" charset="-78"/>
              </a:rPr>
              <a:t>این روند برای انسانها آسان است  </a:t>
            </a:r>
            <a:endParaRPr lang="fa-IR" sz="2800" dirty="0" smtClean="0">
              <a:cs typeface="B Nazanin" pitchFamily="2" charset="-78"/>
            </a:endParaRPr>
          </a:p>
          <a:p>
            <a:pPr marL="800100" indent="-457200" algn="r" rtl="1">
              <a:buFont typeface="Wingdings" pitchFamily="2" charset="2"/>
              <a:buChar char="ü"/>
            </a:pPr>
            <a:endParaRPr lang="fa-IR" sz="2800" dirty="0" smtClean="0">
              <a:cs typeface="B Nazanin" pitchFamily="2" charset="-78"/>
            </a:endParaRPr>
          </a:p>
          <a:p>
            <a:pPr marL="800100" indent="-457200" algn="r" rtl="1">
              <a:buFont typeface="Wingdings" pitchFamily="2" charset="2"/>
              <a:buChar char="ü"/>
            </a:pPr>
            <a:r>
              <a:rPr lang="fa-IR" sz="2800" dirty="0" smtClean="0">
                <a:cs typeface="B Nazanin" pitchFamily="2" charset="-78"/>
              </a:rPr>
              <a:t>ماشین ها؟! </a:t>
            </a:r>
          </a:p>
          <a:p>
            <a:pPr marL="796925" indent="0" algn="r" rtl="1">
              <a:buNone/>
            </a:pPr>
            <a:endParaRPr lang="en-US" sz="2800" dirty="0" smtClean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609600" y="3124200"/>
            <a:ext cx="4097594" cy="1371600"/>
            <a:chOff x="533400" y="3176214"/>
            <a:chExt cx="4097594" cy="1371600"/>
          </a:xfrm>
        </p:grpSpPr>
        <p:sp>
          <p:nvSpPr>
            <p:cNvPr id="7" name="Right Brace 6"/>
            <p:cNvSpPr/>
            <p:nvPr/>
          </p:nvSpPr>
          <p:spPr>
            <a:xfrm>
              <a:off x="4173794" y="3176214"/>
              <a:ext cx="457200" cy="1371600"/>
            </a:xfrm>
            <a:prstGeom prst="rightBrac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533400" y="3261849"/>
              <a:ext cx="3810000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 rtl="1"/>
              <a:r>
                <a:rPr lang="fa-IR" sz="2400" dirty="0" smtClean="0">
                  <a:cs typeface="B Nazanin" pitchFamily="2" charset="-78"/>
                </a:rPr>
                <a:t>استفاده از واژه های متفاوت </a:t>
              </a:r>
            </a:p>
            <a:p>
              <a:pPr algn="r" rtl="1"/>
              <a:endParaRPr lang="fa-IR" sz="2400" dirty="0">
                <a:cs typeface="B Nazanin" pitchFamily="2" charset="-78"/>
              </a:endParaRPr>
            </a:p>
            <a:p>
              <a:pPr algn="r" rtl="1"/>
              <a:r>
                <a:rPr lang="fa-IR" sz="2400" dirty="0" smtClean="0">
                  <a:cs typeface="B Nazanin" pitchFamily="2" charset="-78"/>
                </a:rPr>
                <a:t>تصاویر ، ویدئو ها و ....</a:t>
              </a:r>
              <a:endParaRPr lang="en-US" sz="2400" dirty="0">
                <a:cs typeface="B Nazanin" pitchFamily="2" charset="-78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7502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76200"/>
            <a:ext cx="3124200" cy="990600"/>
          </a:xfrm>
        </p:spPr>
        <p:txBody>
          <a:bodyPr>
            <a:normAutofit/>
          </a:bodyPr>
          <a:lstStyle/>
          <a:p>
            <a:pPr rtl="1"/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معرفی وب معنایی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rmAutofit/>
          </a:bodyPr>
          <a:lstStyle/>
          <a:p>
            <a:pPr indent="0" algn="r" rtl="1">
              <a:buNone/>
            </a:pPr>
            <a:r>
              <a:rPr lang="fa-IR" sz="2800" dirty="0" smtClean="0">
                <a:cs typeface="B Nazanin" pitchFamily="2" charset="-78"/>
              </a:rPr>
              <a:t>چرا وب معنایی؟</a:t>
            </a:r>
            <a:endParaRPr lang="en-US" sz="2800" dirty="0" smtClean="0">
              <a:cs typeface="B Nazanin" pitchFamily="2" charset="-78"/>
            </a:endParaRPr>
          </a:p>
          <a:p>
            <a:pPr indent="0" algn="r" rtl="1">
              <a:buNone/>
            </a:pPr>
            <a:endParaRPr lang="en-US" sz="2800" dirty="0">
              <a:cs typeface="B Nazanin" pitchFamily="2" charset="-78"/>
            </a:endParaRPr>
          </a:p>
          <a:p>
            <a:pPr marL="800100" indent="-457200" algn="r" rtl="1">
              <a:buFont typeface="Wingdings" pitchFamily="2" charset="2"/>
              <a:buChar char="ü"/>
            </a:pPr>
            <a:r>
              <a:rPr lang="fa-IR" sz="2800" dirty="0" smtClean="0">
                <a:cs typeface="B Nazanin" pitchFamily="2" charset="-78"/>
              </a:rPr>
              <a:t>ماشین </a:t>
            </a:r>
            <a:r>
              <a:rPr lang="fa-IR" sz="2800" dirty="0">
                <a:cs typeface="B Nazanin" pitchFamily="2" charset="-78"/>
              </a:rPr>
              <a:t>ها برای پاسخ </a:t>
            </a:r>
            <a:r>
              <a:rPr lang="fa-IR" sz="2800" dirty="0" smtClean="0">
                <a:cs typeface="B Nazanin" pitchFamily="2" charset="-78"/>
              </a:rPr>
              <a:t>به پرس و جو ها نیازمند اطلاعات اضافه ای هستند :</a:t>
            </a:r>
          </a:p>
          <a:p>
            <a:pPr marL="1150938" indent="-177800" algn="r" rtl="1"/>
            <a:r>
              <a:rPr lang="fa-IR" sz="2800" dirty="0" smtClean="0">
                <a:cs typeface="B Nazanin" pitchFamily="2" charset="-78"/>
              </a:rPr>
              <a:t>متا داده :  داده هایی در مورد داده .</a:t>
            </a:r>
          </a:p>
          <a:p>
            <a:pPr marL="457200" indent="0" algn="r" rtl="1">
              <a:buNone/>
            </a:pPr>
            <a:endParaRPr lang="fa-IR" sz="2800" dirty="0" smtClean="0">
              <a:cs typeface="B Nazanin" pitchFamily="2" charset="-78"/>
            </a:endParaRPr>
          </a:p>
          <a:p>
            <a:pPr indent="0" algn="r" rtl="1">
              <a:buNone/>
            </a:pPr>
            <a:r>
              <a:rPr lang="fa-IR" sz="2800" dirty="0">
                <a:cs typeface="B Nazanin" pitchFamily="2" charset="-78"/>
              </a:rPr>
              <a:t> </a:t>
            </a:r>
            <a:endParaRPr lang="fa-IR" sz="2800" dirty="0" smtClean="0">
              <a:cs typeface="B Nazanin" pitchFamily="2" charset="-78"/>
            </a:endParaRPr>
          </a:p>
          <a:p>
            <a:pPr marL="796925" indent="0" algn="r" rtl="1">
              <a:buNone/>
            </a:pPr>
            <a:endParaRPr lang="en-US" sz="2800" dirty="0" smtClean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8140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76200"/>
            <a:ext cx="3124200" cy="990600"/>
          </a:xfrm>
        </p:spPr>
        <p:txBody>
          <a:bodyPr>
            <a:normAutofit/>
          </a:bodyPr>
          <a:lstStyle/>
          <a:p>
            <a:pPr rtl="1"/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معرفی وب معنایی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Autofit/>
          </a:bodyPr>
          <a:lstStyle/>
          <a:p>
            <a:pPr indent="0" algn="r" rtl="1">
              <a:buNone/>
            </a:pPr>
            <a:r>
              <a:rPr lang="fa-IR" sz="2800" dirty="0" smtClean="0">
                <a:cs typeface="B Nazanin" pitchFamily="2" charset="-78"/>
              </a:rPr>
              <a:t>وب معنایی چیست ؟</a:t>
            </a:r>
          </a:p>
          <a:p>
            <a:pPr indent="0" algn="r" rtl="1">
              <a:buFont typeface="Wingdings" pitchFamily="2" charset="2"/>
              <a:buChar char="ü"/>
            </a:pPr>
            <a:endParaRPr lang="fa-IR" sz="2800" dirty="0">
              <a:cs typeface="B Nazanin" pitchFamily="2" charset="-78"/>
            </a:endParaRPr>
          </a:p>
          <a:p>
            <a:pPr indent="0" algn="r" rtl="1">
              <a:buFont typeface="Wingdings" pitchFamily="2" charset="2"/>
              <a:buChar char="ü"/>
            </a:pPr>
            <a:r>
              <a:rPr lang="fa-IR" sz="2800" dirty="0" smtClean="0">
                <a:cs typeface="B Nazanin" pitchFamily="2" charset="-78"/>
              </a:rPr>
              <a:t>وب معنایی توسط </a:t>
            </a:r>
            <a:r>
              <a:rPr lang="en-US" sz="2800" dirty="0" smtClean="0">
                <a:cs typeface="B Nazanin" pitchFamily="2" charset="-78"/>
              </a:rPr>
              <a:t>Tim Berners-Lee</a:t>
            </a:r>
            <a:r>
              <a:rPr lang="fa-IR" sz="2800" dirty="0" smtClean="0">
                <a:cs typeface="B Nazanin" pitchFamily="2" charset="-78"/>
              </a:rPr>
              <a:t> در سال 2001 معرفی شد.</a:t>
            </a:r>
          </a:p>
          <a:p>
            <a:pPr indent="0" algn="r" rtl="1">
              <a:buFont typeface="Wingdings" pitchFamily="2" charset="2"/>
              <a:buChar char="ü"/>
            </a:pPr>
            <a:endParaRPr lang="fa-IR" sz="2800" dirty="0">
              <a:cs typeface="B Nazanin" pitchFamily="2" charset="-78"/>
            </a:endParaRPr>
          </a:p>
          <a:p>
            <a:pPr indent="0" algn="just" rtl="1">
              <a:buFont typeface="Wingdings" pitchFamily="2" charset="2"/>
              <a:buChar char="ü"/>
            </a:pPr>
            <a:endParaRPr lang="fa-IR" sz="2800" dirty="0" smtClean="0">
              <a:cs typeface="B Nazanin" pitchFamily="2" charset="-78"/>
            </a:endParaRPr>
          </a:p>
          <a:p>
            <a:pPr indent="0" algn="r" rtl="1">
              <a:buNone/>
            </a:pPr>
            <a:endParaRPr lang="fa-IR" sz="2800" dirty="0" smtClean="0">
              <a:cs typeface="B Nazanin" pitchFamily="2" charset="-78"/>
            </a:endParaRPr>
          </a:p>
          <a:p>
            <a:pPr indent="0" algn="r" rtl="1">
              <a:buFont typeface="Wingdings" pitchFamily="2" charset="2"/>
              <a:buChar char="ü"/>
            </a:pPr>
            <a:endParaRPr lang="fa-IR" sz="2800" dirty="0" smtClean="0">
              <a:cs typeface="B Nazanin" pitchFamily="2" charset="-78"/>
            </a:endParaRPr>
          </a:p>
          <a:p>
            <a:pPr indent="0" algn="r" rtl="1">
              <a:buFont typeface="Wingdings" pitchFamily="2" charset="2"/>
              <a:buChar char="ü"/>
            </a:pPr>
            <a:r>
              <a:rPr lang="fa-IR" sz="2800" dirty="0" smtClean="0">
                <a:cs typeface="B Nazanin" pitchFamily="2" charset="-78"/>
              </a:rPr>
              <a:t>هدف وب معنایی غنی کردن وب فعلی با معنی داده هایی که در وب وجود داد .</a:t>
            </a:r>
            <a:endParaRPr lang="fa-IR" sz="2800" dirty="0">
              <a:cs typeface="B Nazanin" pitchFamily="2" charset="-78"/>
            </a:endParaRPr>
          </a:p>
          <a:p>
            <a:pPr indent="0" algn="r" rtl="1">
              <a:buNone/>
            </a:pPr>
            <a:endParaRPr lang="fa-IR" sz="2800" dirty="0">
              <a:cs typeface="B Nazanin" pitchFamily="2" charset="-78"/>
            </a:endParaRPr>
          </a:p>
          <a:p>
            <a:pPr indent="0" algn="r" rtl="1">
              <a:buFont typeface="Wingdings" pitchFamily="2" charset="2"/>
              <a:buChar char="ü"/>
            </a:pPr>
            <a:endParaRPr lang="fa-IR" sz="2400" dirty="0" smtClean="0">
              <a:cs typeface="B Nazanin" pitchFamily="2" charset="-78"/>
            </a:endParaRPr>
          </a:p>
          <a:p>
            <a:pPr indent="0" algn="r" rtl="1">
              <a:buFont typeface="Wingdings" pitchFamily="2" charset="2"/>
              <a:buChar char="ü"/>
            </a:pPr>
            <a:endParaRPr lang="fa-IR" sz="2400" dirty="0">
              <a:cs typeface="B Nazanin" pitchFamily="2" charset="-78"/>
            </a:endParaRPr>
          </a:p>
          <a:p>
            <a:pPr indent="0" algn="r" rtl="1">
              <a:buNone/>
            </a:pPr>
            <a:endParaRPr lang="fa-IR" sz="2400" dirty="0">
              <a:cs typeface="B Nazanin" pitchFamily="2" charset="-78"/>
            </a:endParaRPr>
          </a:p>
          <a:p>
            <a:pPr indent="0" algn="r" rtl="1">
              <a:buFont typeface="Wingdings" pitchFamily="2" charset="2"/>
              <a:buChar char="ü"/>
            </a:pPr>
            <a:endParaRPr lang="fa-IR" sz="2400" dirty="0" smtClean="0">
              <a:cs typeface="B Nazanin" pitchFamily="2" charset="-78"/>
            </a:endParaRPr>
          </a:p>
          <a:p>
            <a:pPr indent="0" algn="r" rtl="1">
              <a:buNone/>
            </a:pPr>
            <a:endParaRPr lang="fa-IR" sz="2400" dirty="0" smtClean="0">
              <a:cs typeface="B Nazanin" pitchFamily="2" charset="-78"/>
            </a:endParaRPr>
          </a:p>
          <a:p>
            <a:pPr indent="0" algn="r" rtl="1">
              <a:buNone/>
            </a:pPr>
            <a:r>
              <a:rPr lang="fa-IR" sz="2400" dirty="0">
                <a:cs typeface="B Nazanin" pitchFamily="2" charset="-78"/>
              </a:rPr>
              <a:t> </a:t>
            </a:r>
            <a:endParaRPr lang="fa-IR" sz="2400" dirty="0" smtClean="0">
              <a:cs typeface="B Nazanin" pitchFamily="2" charset="-78"/>
            </a:endParaRPr>
          </a:p>
          <a:p>
            <a:pPr indent="0" algn="r" rtl="1">
              <a:buNone/>
            </a:pPr>
            <a:endParaRPr lang="en-US" sz="2400" dirty="0" smtClean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219200" y="2971800"/>
            <a:ext cx="6477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175" algn="just" rtl="1">
              <a:buNone/>
            </a:pPr>
            <a:r>
              <a:rPr lang="fa-IR" sz="2400" dirty="0">
                <a:cs typeface="B Nazanin" pitchFamily="2" charset="-78"/>
              </a:rPr>
              <a:t>« وب معنایی توسعه ای بر وب فعلی است که در آن اطلاعات دارای معنای مناسب هستند ، که منجر می شود انسان و ماشین  به راحتی در مورد داده ها با هم کار کنند .»</a:t>
            </a:r>
          </a:p>
        </p:txBody>
      </p:sp>
    </p:spTree>
    <p:extLst>
      <p:ext uri="{BB962C8B-B14F-4D97-AF65-F5344CB8AC3E}">
        <p14:creationId xmlns:p14="http://schemas.microsoft.com/office/powerpoint/2010/main" val="16732355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76200"/>
            <a:ext cx="3124200" cy="990600"/>
          </a:xfrm>
        </p:spPr>
        <p:txBody>
          <a:bodyPr>
            <a:normAutofit/>
          </a:bodyPr>
          <a:lstStyle/>
          <a:p>
            <a:pPr rtl="1"/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معرفی وب معنایی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Autofit/>
          </a:bodyPr>
          <a:lstStyle/>
          <a:p>
            <a:pPr indent="0" algn="r" rtl="1">
              <a:buNone/>
            </a:pPr>
            <a:r>
              <a:rPr lang="fa-IR" sz="2800" dirty="0" smtClean="0">
                <a:cs typeface="B Nazanin" pitchFamily="2" charset="-78"/>
              </a:rPr>
              <a:t>وب فعلی</a:t>
            </a:r>
          </a:p>
          <a:p>
            <a:pPr indent="0" algn="r" rtl="1">
              <a:buFont typeface="Wingdings" pitchFamily="2" charset="2"/>
              <a:buChar char="ü"/>
            </a:pPr>
            <a:endParaRPr lang="fa-IR" sz="2800" dirty="0">
              <a:cs typeface="B Nazanin" pitchFamily="2" charset="-78"/>
            </a:endParaRPr>
          </a:p>
          <a:p>
            <a:pPr indent="0" algn="r" rtl="1">
              <a:buNone/>
            </a:pPr>
            <a:endParaRPr lang="fa-IR" sz="2800" dirty="0">
              <a:cs typeface="B Nazanin" pitchFamily="2" charset="-78"/>
            </a:endParaRPr>
          </a:p>
          <a:p>
            <a:pPr indent="0" algn="r" rtl="1">
              <a:buFont typeface="Wingdings" pitchFamily="2" charset="2"/>
              <a:buChar char="ü"/>
            </a:pPr>
            <a:endParaRPr lang="fa-IR" sz="2400" dirty="0" smtClean="0">
              <a:cs typeface="B Nazanin" pitchFamily="2" charset="-78"/>
            </a:endParaRPr>
          </a:p>
          <a:p>
            <a:pPr indent="0" algn="r" rtl="1">
              <a:buFont typeface="Wingdings" pitchFamily="2" charset="2"/>
              <a:buChar char="ü"/>
            </a:pPr>
            <a:endParaRPr lang="fa-IR" sz="2400" dirty="0">
              <a:cs typeface="B Nazanin" pitchFamily="2" charset="-78"/>
            </a:endParaRPr>
          </a:p>
          <a:p>
            <a:pPr indent="0" algn="r" rtl="1">
              <a:buNone/>
            </a:pPr>
            <a:endParaRPr lang="fa-IR" sz="2400" dirty="0">
              <a:cs typeface="B Nazanin" pitchFamily="2" charset="-78"/>
            </a:endParaRPr>
          </a:p>
          <a:p>
            <a:pPr indent="0" algn="r" rtl="1">
              <a:buFont typeface="Wingdings" pitchFamily="2" charset="2"/>
              <a:buChar char="ü"/>
            </a:pPr>
            <a:endParaRPr lang="fa-IR" sz="2400" dirty="0" smtClean="0">
              <a:cs typeface="B Nazanin" pitchFamily="2" charset="-78"/>
            </a:endParaRPr>
          </a:p>
          <a:p>
            <a:pPr indent="0" algn="r" rtl="1">
              <a:buNone/>
            </a:pPr>
            <a:endParaRPr lang="fa-IR" sz="2400" dirty="0" smtClean="0">
              <a:cs typeface="B Nazanin" pitchFamily="2" charset="-78"/>
            </a:endParaRPr>
          </a:p>
          <a:p>
            <a:pPr indent="0" algn="r" rtl="1">
              <a:buNone/>
            </a:pPr>
            <a:r>
              <a:rPr lang="fa-IR" sz="2400" dirty="0">
                <a:cs typeface="B Nazanin" pitchFamily="2" charset="-78"/>
              </a:rPr>
              <a:t> </a:t>
            </a:r>
            <a:endParaRPr lang="fa-IR" sz="2400" dirty="0" smtClean="0">
              <a:cs typeface="B Nazanin" pitchFamily="2" charset="-78"/>
            </a:endParaRPr>
          </a:p>
          <a:p>
            <a:pPr indent="0" algn="r" rtl="1">
              <a:buNone/>
            </a:pPr>
            <a:endParaRPr lang="en-US" sz="2400" dirty="0" smtClean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pic>
        <p:nvPicPr>
          <p:cNvPr id="6" name="Content Placeholder 4" descr="currentweb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143000"/>
            <a:ext cx="58674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09285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76200"/>
            <a:ext cx="3124200" cy="990600"/>
          </a:xfrm>
        </p:spPr>
        <p:txBody>
          <a:bodyPr>
            <a:normAutofit/>
          </a:bodyPr>
          <a:lstStyle/>
          <a:p>
            <a:pPr rtl="1"/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معرفی وب معنایی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Autofit/>
          </a:bodyPr>
          <a:lstStyle/>
          <a:p>
            <a:pPr indent="0" algn="r" rtl="1">
              <a:buNone/>
            </a:pPr>
            <a:r>
              <a:rPr lang="fa-IR" sz="2800" dirty="0" smtClean="0">
                <a:cs typeface="B Nazanin" pitchFamily="2" charset="-78"/>
              </a:rPr>
              <a:t>  وب معنایی</a:t>
            </a:r>
          </a:p>
          <a:p>
            <a:pPr marL="800100" indent="-457200" algn="r" rtl="1">
              <a:buFont typeface="Wingdings" pitchFamily="2" charset="2"/>
              <a:buChar char="ü"/>
            </a:pPr>
            <a:endParaRPr lang="fa-IR" sz="2800" dirty="0" smtClean="0">
              <a:cs typeface="B Nazanin" pitchFamily="2" charset="-78"/>
            </a:endParaRPr>
          </a:p>
          <a:p>
            <a:pPr indent="0" algn="r" rtl="1">
              <a:buNone/>
            </a:pPr>
            <a:endParaRPr lang="fa-IR" sz="2800" dirty="0">
              <a:cs typeface="B Nazanin" pitchFamily="2" charset="-78"/>
            </a:endParaRPr>
          </a:p>
          <a:p>
            <a:pPr indent="0" algn="r" rtl="1">
              <a:buFont typeface="Wingdings" pitchFamily="2" charset="2"/>
              <a:buChar char="ü"/>
            </a:pPr>
            <a:endParaRPr lang="fa-IR" sz="2400" dirty="0" smtClean="0">
              <a:cs typeface="B Nazanin" pitchFamily="2" charset="-78"/>
            </a:endParaRPr>
          </a:p>
          <a:p>
            <a:pPr indent="0" algn="r" rtl="1">
              <a:buFont typeface="Wingdings" pitchFamily="2" charset="2"/>
              <a:buChar char="ü"/>
            </a:pPr>
            <a:endParaRPr lang="fa-IR" sz="2400" dirty="0">
              <a:cs typeface="B Nazanin" pitchFamily="2" charset="-78"/>
            </a:endParaRPr>
          </a:p>
          <a:p>
            <a:pPr indent="0" algn="r" rtl="1">
              <a:buNone/>
            </a:pPr>
            <a:endParaRPr lang="fa-IR" sz="2400" dirty="0">
              <a:cs typeface="B Nazanin" pitchFamily="2" charset="-78"/>
            </a:endParaRPr>
          </a:p>
          <a:p>
            <a:pPr indent="0" algn="r" rtl="1">
              <a:buFont typeface="Wingdings" pitchFamily="2" charset="2"/>
              <a:buChar char="ü"/>
            </a:pPr>
            <a:endParaRPr lang="fa-IR" sz="2400" dirty="0" smtClean="0">
              <a:cs typeface="B Nazanin" pitchFamily="2" charset="-78"/>
            </a:endParaRPr>
          </a:p>
          <a:p>
            <a:pPr indent="0" algn="r" rtl="1">
              <a:buNone/>
            </a:pPr>
            <a:endParaRPr lang="fa-IR" sz="2400" dirty="0" smtClean="0">
              <a:cs typeface="B Nazanin" pitchFamily="2" charset="-78"/>
            </a:endParaRPr>
          </a:p>
          <a:p>
            <a:pPr indent="0" algn="r" rtl="1">
              <a:buNone/>
            </a:pPr>
            <a:r>
              <a:rPr lang="fa-IR" sz="2400" dirty="0">
                <a:cs typeface="B Nazanin" pitchFamily="2" charset="-78"/>
              </a:rPr>
              <a:t> </a:t>
            </a:r>
            <a:endParaRPr lang="fa-IR" sz="2400" dirty="0" smtClean="0">
              <a:cs typeface="B Nazanin" pitchFamily="2" charset="-78"/>
            </a:endParaRPr>
          </a:p>
          <a:p>
            <a:pPr indent="0" algn="r" rtl="1">
              <a:buNone/>
            </a:pPr>
            <a:endParaRPr lang="en-US" sz="2400" dirty="0" smtClean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pic>
        <p:nvPicPr>
          <p:cNvPr id="7" name="Content Placeholder 4" descr="semanticweb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1103671"/>
            <a:ext cx="5870448" cy="52289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02540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76200"/>
            <a:ext cx="3962400" cy="990600"/>
          </a:xfrm>
        </p:spPr>
        <p:txBody>
          <a:bodyPr>
            <a:normAutofit fontScale="90000"/>
          </a:bodyPr>
          <a:lstStyle/>
          <a:p>
            <a:pPr rtl="1"/>
            <a:r>
              <a:rPr lang="fa-I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B Nazanin" pitchFamily="2" charset="-78"/>
              </a:rPr>
              <a:t>تکنولوژی های وب معنایی</a:t>
            </a:r>
            <a:endParaRPr lang="en-US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B Nazanin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983163"/>
          </a:xfrm>
        </p:spPr>
        <p:txBody>
          <a:bodyPr>
            <a:noAutofit/>
          </a:bodyPr>
          <a:lstStyle/>
          <a:p>
            <a:pPr indent="0" algn="r" rtl="1">
              <a:buNone/>
            </a:pPr>
            <a:r>
              <a:rPr lang="fa-IR" sz="2800" dirty="0" smtClean="0">
                <a:cs typeface="B Nazanin" pitchFamily="2" charset="-78"/>
              </a:rPr>
              <a:t>معماری وب معنایی</a:t>
            </a:r>
          </a:p>
          <a:p>
            <a:pPr indent="0" algn="r" rtl="1">
              <a:buNone/>
            </a:pPr>
            <a:endParaRPr lang="fa-IR" sz="2800" dirty="0" smtClean="0">
              <a:cs typeface="B Nazanin" pitchFamily="2" charset="-78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600" y="1752600"/>
            <a:ext cx="6400800" cy="42761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2014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1527</TotalTime>
  <Words>1786</Words>
  <Application>Microsoft Office PowerPoint</Application>
  <PresentationFormat>On-screen Show (4:3)</PresentationFormat>
  <Paragraphs>397</Paragraphs>
  <Slides>33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4" baseType="lpstr">
      <vt:lpstr>Office Theme</vt:lpstr>
      <vt:lpstr> معرفی وب معنایی و بررسی رتبه بندی موتور جستجوی معنایی swoogle</vt:lpstr>
      <vt:lpstr>رئوس مطالب</vt:lpstr>
      <vt:lpstr>معرفی وب معنایی</vt:lpstr>
      <vt:lpstr>معرفی وب معنایی</vt:lpstr>
      <vt:lpstr>معرفی وب معنایی</vt:lpstr>
      <vt:lpstr>معرفی وب معنایی</vt:lpstr>
      <vt:lpstr>معرفی وب معنایی</vt:lpstr>
      <vt:lpstr>معرفی وب معنایی</vt:lpstr>
      <vt:lpstr>تکنولوژی های وب معنایی</vt:lpstr>
      <vt:lpstr>تکنولوژی های وب معنایی</vt:lpstr>
      <vt:lpstr>تکنولوژی های وب معنایی</vt:lpstr>
      <vt:lpstr>تکنولوژی های وب معنایی</vt:lpstr>
      <vt:lpstr>موتور های جستجوی وب معنایی</vt:lpstr>
      <vt:lpstr>موتور جستجوی  Swoogle</vt:lpstr>
      <vt:lpstr>موتور جستجوی  Swoogle</vt:lpstr>
      <vt:lpstr>موتور جستجوی  Swoogle</vt:lpstr>
      <vt:lpstr>موتور جستجوی  Swoogle</vt:lpstr>
      <vt:lpstr>موتور جستجوی  Swoogle</vt:lpstr>
      <vt:lpstr>موتور جستجوی  Swoogle</vt:lpstr>
      <vt:lpstr>موتور جستجوی  Swoogle</vt:lpstr>
      <vt:lpstr>موتور جستجوی  Swoogle</vt:lpstr>
      <vt:lpstr>موتور جستجوی  Swoogle</vt:lpstr>
      <vt:lpstr>موتور جستجوی  Swoogle</vt:lpstr>
      <vt:lpstr>موتور جستجوی  Swoogle</vt:lpstr>
      <vt:lpstr>موتور جستجوی  Swoogle</vt:lpstr>
      <vt:lpstr>موتور جستجوی  Swoogle</vt:lpstr>
      <vt:lpstr>موتور جستجوی  Swoogle</vt:lpstr>
      <vt:lpstr>موتور جستجوی  Swoogle</vt:lpstr>
      <vt:lpstr>موتور جستجوی  Swoogle</vt:lpstr>
      <vt:lpstr>موتور جستجوی  Swoogle</vt:lpstr>
      <vt:lpstr>موتور جستجوی  Swoogle</vt:lpstr>
      <vt:lpstr>منابع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وب معنایی (Semantic Web)</dc:title>
  <dc:creator>Sima</dc:creator>
  <cp:lastModifiedBy>Sima</cp:lastModifiedBy>
  <cp:revision>134</cp:revision>
  <dcterms:created xsi:type="dcterms:W3CDTF">2006-08-16T00:00:00Z</dcterms:created>
  <dcterms:modified xsi:type="dcterms:W3CDTF">2013-12-10T01:35:05Z</dcterms:modified>
</cp:coreProperties>
</file>