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7"/>
  </p:notesMasterIdLst>
  <p:handoutMasterIdLst>
    <p:handoutMasterId r:id="rId48"/>
  </p:handoutMasterIdLst>
  <p:sldIdLst>
    <p:sldId id="380" r:id="rId2"/>
    <p:sldId id="381" r:id="rId3"/>
    <p:sldId id="468" r:id="rId4"/>
    <p:sldId id="426" r:id="rId5"/>
    <p:sldId id="427" r:id="rId6"/>
    <p:sldId id="430" r:id="rId7"/>
    <p:sldId id="431" r:id="rId8"/>
    <p:sldId id="433" r:id="rId9"/>
    <p:sldId id="432" r:id="rId10"/>
    <p:sldId id="450" r:id="rId11"/>
    <p:sldId id="451" r:id="rId12"/>
    <p:sldId id="453" r:id="rId13"/>
    <p:sldId id="469" r:id="rId14"/>
    <p:sldId id="435" r:id="rId15"/>
    <p:sldId id="436" r:id="rId16"/>
    <p:sldId id="470" r:id="rId17"/>
    <p:sldId id="437" r:id="rId18"/>
    <p:sldId id="439" r:id="rId19"/>
    <p:sldId id="471" r:id="rId20"/>
    <p:sldId id="441" r:id="rId21"/>
    <p:sldId id="442" r:id="rId22"/>
    <p:sldId id="443" r:id="rId23"/>
    <p:sldId id="444" r:id="rId24"/>
    <p:sldId id="445" r:id="rId25"/>
    <p:sldId id="472" r:id="rId26"/>
    <p:sldId id="473" r:id="rId27"/>
    <p:sldId id="447" r:id="rId28"/>
    <p:sldId id="448" r:id="rId29"/>
    <p:sldId id="449" r:id="rId30"/>
    <p:sldId id="474" r:id="rId31"/>
    <p:sldId id="454" r:id="rId32"/>
    <p:sldId id="455" r:id="rId33"/>
    <p:sldId id="456" r:id="rId34"/>
    <p:sldId id="457" r:id="rId35"/>
    <p:sldId id="458" r:id="rId36"/>
    <p:sldId id="477" r:id="rId37"/>
    <p:sldId id="460" r:id="rId38"/>
    <p:sldId id="475" r:id="rId39"/>
    <p:sldId id="462" r:id="rId40"/>
    <p:sldId id="463" r:id="rId41"/>
    <p:sldId id="464" r:id="rId42"/>
    <p:sldId id="476" r:id="rId43"/>
    <p:sldId id="465" r:id="rId44"/>
    <p:sldId id="466" r:id="rId45"/>
    <p:sldId id="467" r:id="rId46"/>
  </p:sldIdLst>
  <p:sldSz cx="9144000" cy="6858000" type="screen4x3"/>
  <p:notesSz cx="6669088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r" defTabSz="914400" rtl="1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CC00CC"/>
    <a:srgbClr val="00CC00"/>
    <a:srgbClr val="FF0000"/>
    <a:srgbClr val="0000FF"/>
    <a:srgbClr val="00CC66"/>
    <a:srgbClr val="CCFFFF"/>
    <a:srgbClr val="FFFFCC"/>
    <a:srgbClr val="A8E2C8"/>
    <a:srgbClr val="858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6869" autoAdjust="0"/>
  </p:normalViewPr>
  <p:slideViewPr>
    <p:cSldViewPr>
      <p:cViewPr>
        <p:scale>
          <a:sx n="90" d="100"/>
          <a:sy n="90" d="100"/>
        </p:scale>
        <p:origin x="-108" y="-19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7" d="100"/>
          <a:sy n="47" d="100"/>
        </p:scale>
        <p:origin x="-3030" y="-96"/>
      </p:cViewPr>
      <p:guideLst>
        <p:guide orient="horz" pos="3126"/>
        <p:guide pos="21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5" Type="http://schemas.openxmlformats.org/officeDocument/2006/relationships/image" Target="../media/image27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3.wmf"/><Relationship Id="rId1" Type="http://schemas.openxmlformats.org/officeDocument/2006/relationships/image" Target="../media/image32.wmf"/><Relationship Id="rId6" Type="http://schemas.openxmlformats.org/officeDocument/2006/relationships/image" Target="../media/image37.wmf"/><Relationship Id="rId5" Type="http://schemas.openxmlformats.org/officeDocument/2006/relationships/image" Target="../media/image36.wmf"/><Relationship Id="rId4" Type="http://schemas.openxmlformats.org/officeDocument/2006/relationships/image" Target="../media/image3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image" Target="../media/image4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4" Type="http://schemas.openxmlformats.org/officeDocument/2006/relationships/image" Target="../media/image48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image" Target="../media/image4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8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88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7AE07844-F768-4A92-B305-9ABB4D2D46A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08795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428163"/>
            <a:ext cx="28892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48C6A19E-F468-4648-B024-53BE5B18A2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79555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7D806B-0E2B-474E-9CE6-E517C23D8395}" type="slidenum">
              <a:rPr lang="en-GB" smtClean="0"/>
              <a:pPr/>
              <a:t>2</a:t>
            </a:fld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dirty="0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CA898A-55F7-40F4-AC2E-A1C7D3902089}" type="slidenum">
              <a:rPr lang="en-GB" smtClean="0"/>
              <a:pPr/>
              <a:t>11</a:t>
            </a:fld>
            <a:endParaRPr lang="en-GB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86C978-0B6F-4B03-8AC4-920C373C6D26}" type="slidenum">
              <a:rPr lang="en-GB" smtClean="0"/>
              <a:pPr/>
              <a:t>12</a:t>
            </a:fld>
            <a:endParaRPr lang="en-GB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A0C03E-AEE6-4AB8-8BA2-44A3277F9986}" type="slidenum">
              <a:rPr lang="en-GB" smtClean="0"/>
              <a:pPr/>
              <a:t>13</a:t>
            </a:fld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B3D44F-9708-4329-94B1-25DE6A42E36B}" type="slidenum">
              <a:rPr lang="en-GB" smtClean="0"/>
              <a:pPr/>
              <a:t>14</a:t>
            </a:fld>
            <a:endParaRPr lang="en-GB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861314C-606D-4FCD-88BC-BCFEBC368EF0}" type="slidenum">
              <a:rPr lang="en-GB" smtClean="0"/>
              <a:pPr/>
              <a:t>15</a:t>
            </a:fld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CD0CFB-1247-47E3-AEF3-4EC712C1370C}" type="slidenum">
              <a:rPr lang="en-GB" smtClean="0"/>
              <a:pPr/>
              <a:t>16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2671B3-416D-4F8C-A375-A8AA8C1F0F76}" type="slidenum">
              <a:rPr lang="en-GB" smtClean="0"/>
              <a:pPr/>
              <a:t>17</a:t>
            </a:fld>
            <a:endParaRPr lang="en-GB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8D963B-5CFA-49D5-8DD6-E21CCFD1B1C1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C11AF-0075-4864-A36C-A5C0361A3BDC}" type="slidenum">
              <a:rPr lang="en-GB" smtClean="0"/>
              <a:pPr/>
              <a:t>19</a:t>
            </a:fld>
            <a:endParaRPr lang="en-GB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E30D0F-0887-4900-AB6D-6B8DF3B2A1C6}" type="slidenum">
              <a:rPr lang="en-GB" smtClean="0"/>
              <a:pPr/>
              <a:t>20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A681B8-9B17-449D-967E-C36D54E994E5}" type="slidenum">
              <a:rPr lang="en-GB" smtClean="0"/>
              <a:pPr/>
              <a:t>3</a:t>
            </a:fld>
            <a:endParaRPr lang="en-GB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FCAE96-776B-4883-99BE-D24B5EA22433}" type="slidenum">
              <a:rPr lang="en-GB" smtClean="0"/>
              <a:pPr/>
              <a:t>21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F928CF-6288-467E-AC5B-83F2B09ACEF5}" type="slidenum">
              <a:rPr lang="en-GB" smtClean="0"/>
              <a:pPr/>
              <a:t>22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3E22B8-924A-4B25-BDA6-72617A31B602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B658C-B670-4104-A93B-48F7EEFCAE98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6420B32-824E-4571-88F5-048CFB3C99AC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C2AF12D-E888-448B-AEB6-222F8EC07DD9}" type="slidenum">
              <a:rPr lang="en-GB" smtClean="0"/>
              <a:pPr/>
              <a:t>26</a:t>
            </a:fld>
            <a:endParaRPr lang="en-GB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662BAE-5F0B-4602-9D38-6375745CA469}" type="slidenum">
              <a:rPr lang="en-GB" smtClean="0"/>
              <a:pPr/>
              <a:t>27</a:t>
            </a:fld>
            <a:endParaRPr lang="en-GB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27E6541-3A62-44F4-83D6-B892FA434884}" type="slidenum">
              <a:rPr lang="en-GB" smtClean="0"/>
              <a:pPr/>
              <a:t>28</a:t>
            </a:fld>
            <a:endParaRPr lang="en-GB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7689F-8938-482F-A1F2-A92634B048FD}" type="slidenum">
              <a:rPr lang="en-GB" smtClean="0"/>
              <a:pPr/>
              <a:t>29</a:t>
            </a:fld>
            <a:endParaRPr lang="en-GB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AB7A88-C8C7-45DB-A48E-9B5B7FBAD1AD}" type="slidenum">
              <a:rPr lang="en-GB" smtClean="0"/>
              <a:pPr/>
              <a:t>30</a:t>
            </a:fld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4583B4-2BE5-44EA-810D-ED319024E6A1}" type="slidenum">
              <a:rPr lang="en-GB" smtClean="0"/>
              <a:pPr/>
              <a:t>4</a:t>
            </a:fld>
            <a:endParaRPr lang="en-GB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01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977EE4-0419-4743-9F46-A6AD18846E4F}" type="slidenum">
              <a:rPr lang="en-GB" smtClean="0"/>
              <a:pPr/>
              <a:t>31</a:t>
            </a:fld>
            <a:endParaRPr lang="en-GB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11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7F4985-BEC0-4048-AB41-495D7E239C8B}" type="slidenum">
              <a:rPr lang="en-GB" smtClean="0"/>
              <a:pPr/>
              <a:t>32</a:t>
            </a:fld>
            <a:endParaRPr lang="en-GB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21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5CB608B-7F1E-4144-BFBE-9F4477A2BB8F}" type="slidenum">
              <a:rPr lang="en-GB" smtClean="0"/>
              <a:pPr/>
              <a:t>33</a:t>
            </a:fld>
            <a:endParaRPr lang="en-GB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31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7B14C0-B5E5-48FD-8F41-12EFBFFF3E95}" type="slidenum">
              <a:rPr lang="en-GB" smtClean="0"/>
              <a:pPr/>
              <a:t>34</a:t>
            </a:fld>
            <a:endParaRPr lang="en-GB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4994A-B664-48D5-80AA-F543C573C010}" type="slidenum">
              <a:rPr lang="en-GB" smtClean="0"/>
              <a:pPr/>
              <a:t>35</a:t>
            </a:fld>
            <a:endParaRPr lang="en-GB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42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7D4994A-B664-48D5-80AA-F543C573C010}" type="slidenum">
              <a:rPr lang="en-GB" smtClean="0"/>
              <a:pPr/>
              <a:t>36</a:t>
            </a:fld>
            <a:endParaRPr lang="en-GB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52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CB45CED-8574-4C1A-820D-51DE36ADE0B0}" type="slidenum">
              <a:rPr lang="en-GB" smtClean="0"/>
              <a:pPr/>
              <a:t>37</a:t>
            </a:fld>
            <a:endParaRPr lang="en-GB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72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A279AC7-B96F-4B39-AD38-B4C9BE26B78E}" type="slidenum">
              <a:rPr lang="en-GB" smtClean="0"/>
              <a:pPr/>
              <a:t>38</a:t>
            </a:fld>
            <a:endParaRPr lang="en-GB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83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1934712-AFC8-4EE4-B851-78CBA0CEFF9C}" type="slidenum">
              <a:rPr lang="en-GB" smtClean="0"/>
              <a:pPr/>
              <a:t>39</a:t>
            </a:fld>
            <a:endParaRPr lang="en-GB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993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97BB70-E8AD-4B4D-BD49-DA5E15EE560D}" type="slidenum">
              <a:rPr lang="en-GB" smtClean="0"/>
              <a:pPr/>
              <a:t>40</a:t>
            </a:fld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532F14-EB53-4A7A-B087-3DCFF8A20834}" type="slidenum">
              <a:rPr lang="en-GB" smtClean="0"/>
              <a:pPr/>
              <a:t>5</a:t>
            </a:fld>
            <a:endParaRPr lang="en-GB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03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2A7891-23BC-4950-82F3-CB19A3350F14}" type="slidenum">
              <a:rPr lang="en-GB" smtClean="0"/>
              <a:pPr/>
              <a:t>41</a:t>
            </a:fld>
            <a:endParaRPr lang="en-GB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13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D8A28F-53EF-4268-848F-E3B4E085E2CC}" type="slidenum">
              <a:rPr lang="en-GB" smtClean="0"/>
              <a:pPr/>
              <a:t>42</a:t>
            </a:fld>
            <a:endParaRPr lang="en-GB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24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D787042-D113-4600-A515-1F349271E1EA}" type="slidenum">
              <a:rPr lang="en-GB" smtClean="0"/>
              <a:pPr/>
              <a:t>43</a:t>
            </a:fld>
            <a:endParaRPr lang="en-GB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34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44D277-C9C4-4886-947F-C87DDEC4C070}" type="slidenum">
              <a:rPr lang="en-GB" smtClean="0"/>
              <a:pPr/>
              <a:t>44</a:t>
            </a:fld>
            <a:endParaRPr lang="en-GB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44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1044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A84ED2-64B9-44F5-BDB3-24F47E581CF2}" type="slidenum">
              <a:rPr lang="en-GB" smtClean="0"/>
              <a:pPr/>
              <a:t>45</a:t>
            </a:fld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DBB165-BE81-4500-B6C6-8819A9AA5C24}" type="slidenum">
              <a:rPr lang="en-GB" smtClean="0"/>
              <a:pPr/>
              <a:t>6</a:t>
            </a:fld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4549BA-CF9A-4F1F-A210-FE862DB817C8}" type="slidenum">
              <a:rPr lang="en-GB" smtClean="0"/>
              <a:pPr/>
              <a:t>7</a:t>
            </a:fld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796069-29FE-4A48-AA4E-FAF039F99678}" type="slidenum">
              <a:rPr lang="en-GB" smtClean="0"/>
              <a:pPr/>
              <a:t>8</a:t>
            </a:fld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520463-60AE-4A1A-85DD-20C338737196}" type="slidenum">
              <a:rPr lang="en-GB" smtClean="0"/>
              <a:pPr/>
              <a:t>9</a:t>
            </a:fld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a-IR" smtClean="0"/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0D549-1231-4002-913E-9C2E524642BA}" type="slidenum">
              <a:rPr lang="en-GB" smtClean="0"/>
              <a:pPr/>
              <a:t>10</a:t>
            </a:fld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E3836-97FE-4AAB-B7A3-99FEC1737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57084A-9AA4-4B8F-9A26-801D25F8E2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57150"/>
            <a:ext cx="1962150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7150"/>
            <a:ext cx="5734050" cy="6105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B5D1D4-3A72-4710-AC85-794515B6B5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D8B23-39DF-440C-8643-E76ECBE982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441CF1-5FBF-4F71-922C-D90D0E401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38275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438275"/>
            <a:ext cx="38481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553AF8-4531-4673-80A2-D3D8E9318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D822BB-8C86-4C28-810B-907369C440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3EC10-DC88-4A86-8E8D-5A40BAF455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D20AC0-68B3-42E2-BEF8-88A648A616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5B3F10-9770-4031-950E-5F1F72C2EB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a-I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90477-371B-4EE7-9679-B2083F96EF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71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38275"/>
            <a:ext cx="78486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34138"/>
            <a:ext cx="548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Microsoft Sans Serif" pitchFamily="34" charset="0"/>
              </a:defRPr>
            </a:lvl1pPr>
          </a:lstStyle>
          <a:p>
            <a:pPr>
              <a:defRPr/>
            </a:pPr>
            <a:r>
              <a:rPr lang="fa-IR"/>
              <a:t>Introduction to Cryptography and Security Mechanisms 2005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r>
              <a:rPr lang="en-US"/>
              <a:t>1</a:t>
            </a: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400800"/>
            <a:ext cx="7772400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  <p:sp>
        <p:nvSpPr>
          <p:cNvPr id="1033" name="Line 9"/>
          <p:cNvSpPr>
            <a:spLocks noChangeShapeType="1"/>
          </p:cNvSpPr>
          <p:nvPr userDrawn="1"/>
        </p:nvSpPr>
        <p:spPr bwMode="auto">
          <a:xfrm>
            <a:off x="685800" y="1100138"/>
            <a:ext cx="7772400" cy="0"/>
          </a:xfrm>
          <a:prstGeom prst="line">
            <a:avLst/>
          </a:prstGeom>
          <a:noFill/>
          <a:ln w="38100">
            <a:solidFill>
              <a:srgbClr val="00CCFF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0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gi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10.bin"/><Relationship Id="rId3" Type="http://schemas.openxmlformats.org/officeDocument/2006/relationships/notesSlide" Target="../notesSlides/notesSlide20.xml"/><Relationship Id="rId21" Type="http://schemas.openxmlformats.org/officeDocument/2006/relationships/image" Target="../media/image31.wmf"/><Relationship Id="rId7" Type="http://schemas.openxmlformats.org/officeDocument/2006/relationships/image" Target="../media/image24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1.xml"/><Relationship Id="rId16" Type="http://schemas.openxmlformats.org/officeDocument/2006/relationships/oleObject" Target="../embeddings/oleObject9.bin"/><Relationship Id="rId20" Type="http://schemas.openxmlformats.org/officeDocument/2006/relationships/oleObject" Target="../embeddings/oleObject11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26.wmf"/><Relationship Id="rId5" Type="http://schemas.openxmlformats.org/officeDocument/2006/relationships/image" Target="../media/image23.wmf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6.bin"/><Relationship Id="rId19" Type="http://schemas.openxmlformats.org/officeDocument/2006/relationships/image" Target="../media/image30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36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33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35.wmf"/><Relationship Id="rId5" Type="http://schemas.openxmlformats.org/officeDocument/2006/relationships/image" Target="../media/image32.wmf"/><Relationship Id="rId15" Type="http://schemas.openxmlformats.org/officeDocument/2006/relationships/image" Target="../media/image37.wmf"/><Relationship Id="rId10" Type="http://schemas.openxmlformats.org/officeDocument/2006/relationships/oleObject" Target="../embeddings/oleObject15.bin"/><Relationship Id="rId4" Type="http://schemas.openxmlformats.org/officeDocument/2006/relationships/oleObject" Target="../embeddings/oleObject12.bin"/><Relationship Id="rId9" Type="http://schemas.openxmlformats.org/officeDocument/2006/relationships/image" Target="../media/image34.wmf"/><Relationship Id="rId14" Type="http://schemas.openxmlformats.org/officeDocument/2006/relationships/oleObject" Target="../embeddings/oleObject17.bin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42.wmf"/><Relationship Id="rId3" Type="http://schemas.openxmlformats.org/officeDocument/2006/relationships/notesSlide" Target="../notesSlides/notesSlide22.xml"/><Relationship Id="rId7" Type="http://schemas.openxmlformats.org/officeDocument/2006/relationships/image" Target="../media/image39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41.wmf"/><Relationship Id="rId5" Type="http://schemas.openxmlformats.org/officeDocument/2006/relationships/image" Target="../media/image38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8.bin"/><Relationship Id="rId9" Type="http://schemas.openxmlformats.org/officeDocument/2006/relationships/image" Target="../media/image40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wmf"/><Relationship Id="rId3" Type="http://schemas.openxmlformats.org/officeDocument/2006/relationships/notesSlide" Target="../notesSlides/notesSlide23.xml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oleObject" Target="../embeddings/oleObject23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.bin"/><Relationship Id="rId3" Type="http://schemas.openxmlformats.org/officeDocument/2006/relationships/notesSlide" Target="../notesSlides/notesSlide27.xml"/><Relationship Id="rId7" Type="http://schemas.openxmlformats.org/officeDocument/2006/relationships/image" Target="../media/image46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6.bin"/><Relationship Id="rId11" Type="http://schemas.openxmlformats.org/officeDocument/2006/relationships/image" Target="../media/image48.wmf"/><Relationship Id="rId5" Type="http://schemas.openxmlformats.org/officeDocument/2006/relationships/image" Target="../media/image45.wmf"/><Relationship Id="rId10" Type="http://schemas.openxmlformats.org/officeDocument/2006/relationships/oleObject" Target="../embeddings/oleObject28.bin"/><Relationship Id="rId4" Type="http://schemas.openxmlformats.org/officeDocument/2006/relationships/oleObject" Target="../embeddings/oleObject25.bin"/><Relationship Id="rId9" Type="http://schemas.openxmlformats.org/officeDocument/2006/relationships/image" Target="../media/image47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7" Type="http://schemas.openxmlformats.org/officeDocument/2006/relationships/image" Target="../media/image50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0.bin"/><Relationship Id="rId5" Type="http://schemas.openxmlformats.org/officeDocument/2006/relationships/image" Target="../media/image49.wmf"/><Relationship Id="rId4" Type="http://schemas.openxmlformats.org/officeDocument/2006/relationships/oleObject" Target="../embeddings/oleObject29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wmf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5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1.wmf"/><Relationship Id="rId3" Type="http://schemas.openxmlformats.org/officeDocument/2006/relationships/image" Target="../media/image56.wmf"/><Relationship Id="rId7" Type="http://schemas.openxmlformats.org/officeDocument/2006/relationships/image" Target="../media/image60.emf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Relationship Id="rId9" Type="http://schemas.openxmlformats.org/officeDocument/2006/relationships/image" Target="../media/image62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wmf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143000"/>
            <a:ext cx="8610600" cy="2971800"/>
          </a:xfrm>
        </p:spPr>
        <p:txBody>
          <a:bodyPr/>
          <a:lstStyle/>
          <a:p>
            <a:pPr eaLnBrk="1" hangingPunct="1"/>
            <a:r>
              <a:rPr lang="fa-IR" sz="6600" b="1" dirty="0" smtClean="0">
                <a:latin typeface="Verdana" pitchFamily="34" charset="0"/>
                <a:cs typeface="B Nazanin" pitchFamily="2" charset="-78"/>
              </a:rPr>
              <a:t>امضاهاي ديجيتال</a:t>
            </a:r>
            <a:endParaRPr lang="en-GB" sz="6600" b="1" dirty="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038600"/>
            <a:ext cx="6477000" cy="1447800"/>
          </a:xfrm>
        </p:spPr>
        <p:txBody>
          <a:bodyPr/>
          <a:lstStyle/>
          <a:p>
            <a:pPr eaLnBrk="1" hangingPunct="1"/>
            <a:r>
              <a:rPr lang="fa-IR" sz="2400" b="1" dirty="0" smtClean="0">
                <a:cs typeface="B Nazanin" pitchFamily="2" charset="-78"/>
              </a:rPr>
              <a:t>محمد بهشتي آتشگاه</a:t>
            </a:r>
            <a:endParaRPr lang="en-GB" sz="2400" b="1" dirty="0" smtClean="0">
              <a:cs typeface="B Nazanin" pitchFamily="2" charset="-78"/>
            </a:endParaRPr>
          </a:p>
          <a:p>
            <a:pPr eaLnBrk="1" hangingPunct="1"/>
            <a:r>
              <a:rPr lang="en-GB" sz="1600" b="1" dirty="0" smtClean="0"/>
              <a:t>m.beheshti.a@gmail.com</a:t>
            </a:r>
          </a:p>
          <a:p>
            <a:pPr eaLnBrk="1" hangingPunct="1"/>
            <a:endParaRPr lang="en-GB" sz="2400" b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838200" y="5943600"/>
            <a:ext cx="7391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fa-IR" sz="2200" b="1" kern="0" dirty="0">
                <a:latin typeface="+mn-lt"/>
                <a:cs typeface="B Nazanin" pitchFamily="2" charset="-78"/>
              </a:rPr>
              <a:t>كارگاه رمزنگاري، دانشگاه گيلان، دي ماه 1390</a:t>
            </a:r>
            <a:endParaRPr lang="en-GB" sz="2200" b="1" kern="0" dirty="0">
              <a:latin typeface="+mn-lt"/>
              <a:cs typeface="B Nazanin" pitchFamily="2" charset="-78"/>
            </a:endParaRPr>
          </a:p>
          <a:p>
            <a:pPr algn="ctr">
              <a:spcBef>
                <a:spcPct val="20000"/>
              </a:spcBef>
              <a:defRPr/>
            </a:pPr>
            <a:endParaRPr lang="en-GB" sz="2200" b="1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/>
      <p:bldP spid="20483" grpId="0" uiExpand="1" build="p"/>
      <p:bldP spid="4" grpId="0"/>
      <p:bldP spid="4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>
              <a:defRPr/>
            </a:pPr>
            <a:r>
              <a:rPr lang="fa-IR" sz="44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توابع چكيده</a:t>
            </a:r>
            <a:r>
              <a:rPr lang="fa-IR" sz="1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44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ساز</a:t>
            </a:r>
            <a:endParaRPr lang="en-GB" sz="4400" kern="0" dirty="0">
              <a:solidFill>
                <a:schemeClr val="accent2"/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 sz="2600">
              <a:ln>
                <a:solidFill>
                  <a:srgbClr val="FF3300"/>
                </a:solidFill>
              </a:ln>
            </a:endParaRPr>
          </a:p>
        </p:txBody>
      </p:sp>
      <p:sp>
        <p:nvSpPr>
          <p:cNvPr id="2970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970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7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457200" y="1143000"/>
            <a:ext cx="80010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تعريف-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تابع </a:t>
            </a:r>
            <a:r>
              <a:rPr lang="fa-IR" sz="2600" kern="0" dirty="0">
                <a:solidFill>
                  <a:srgbClr val="0000FF"/>
                </a:solidFill>
                <a:latin typeface="Verdana" pitchFamily="34" charset="0"/>
                <a:ea typeface="+mj-ea"/>
                <a:cs typeface="B Nazanin" pitchFamily="2" charset="-78"/>
              </a:rPr>
              <a:t>چكيده</a:t>
            </a:r>
            <a:r>
              <a:rPr lang="fa-IR" sz="100" kern="0" dirty="0">
                <a:solidFill>
                  <a:srgbClr val="0000FF"/>
                </a:solidFill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solidFill>
                  <a:srgbClr val="0000FF"/>
                </a:solidFill>
                <a:latin typeface="Verdana" pitchFamily="34" charset="0"/>
                <a:ea typeface="+mj-ea"/>
                <a:cs typeface="B Nazanin" pitchFamily="2" charset="-78"/>
              </a:rPr>
              <a:t>ساز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تابعي رياضي است كه به طور كلي سه شرط زير را برآورده مي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نمايد: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32" name="Rectangle 2"/>
          <p:cNvSpPr txBox="1">
            <a:spLocks noChangeArrowheads="1"/>
          </p:cNvSpPr>
          <p:nvPr/>
        </p:nvSpPr>
        <p:spPr bwMode="auto">
          <a:xfrm>
            <a:off x="304800" y="2362200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defRPr/>
            </a:pPr>
            <a:r>
              <a:rPr lang="fa-IR" sz="2500" kern="0" dirty="0">
                <a:latin typeface="Verdana" pitchFamily="34" charset="0"/>
                <a:ea typeface="+mj-ea"/>
                <a:cs typeface="B Nazanin" pitchFamily="2" charset="-78"/>
              </a:rPr>
              <a:t>1. ورودي با طول دلخواه را به خروجي با </a:t>
            </a:r>
            <a:r>
              <a:rPr lang="fa-IR" sz="2500" kern="0" dirty="0">
                <a:solidFill>
                  <a:srgbClr val="C00000"/>
                </a:solidFill>
                <a:latin typeface="Verdana" pitchFamily="34" charset="0"/>
                <a:ea typeface="+mj-ea"/>
                <a:cs typeface="B Nazanin" pitchFamily="2" charset="-78"/>
              </a:rPr>
              <a:t>طول ثابت </a:t>
            </a:r>
            <a:r>
              <a:rPr lang="fa-IR" sz="2500" kern="0" dirty="0">
                <a:latin typeface="Verdana" pitchFamily="34" charset="0"/>
                <a:ea typeface="+mj-ea"/>
                <a:cs typeface="B Nazanin" pitchFamily="2" charset="-78"/>
              </a:rPr>
              <a:t>تبديل مي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500" kern="0" dirty="0">
                <a:latin typeface="Verdana" pitchFamily="34" charset="0"/>
                <a:ea typeface="+mj-ea"/>
                <a:cs typeface="B Nazanin" pitchFamily="2" charset="-78"/>
              </a:rPr>
              <a:t>نمايد. </a:t>
            </a:r>
            <a:endParaRPr lang="en-GB" sz="25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33" name="Rectangle 2"/>
          <p:cNvSpPr txBox="1">
            <a:spLocks noChangeArrowheads="1"/>
          </p:cNvSpPr>
          <p:nvPr/>
        </p:nvSpPr>
        <p:spPr bwMode="auto">
          <a:xfrm>
            <a:off x="6172200" y="2971800"/>
            <a:ext cx="2057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defRPr/>
            </a:pPr>
            <a:r>
              <a:rPr lang="fa-IR" sz="2500" kern="0" dirty="0">
                <a:latin typeface="Verdana" pitchFamily="34" charset="0"/>
                <a:ea typeface="+mj-ea"/>
                <a:cs typeface="B Nazanin" pitchFamily="2" charset="-78"/>
              </a:rPr>
              <a:t>2. يكطرفه است.</a:t>
            </a:r>
            <a:endParaRPr lang="en-GB" sz="25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34" name="Rectangle 2"/>
          <p:cNvSpPr txBox="1">
            <a:spLocks noChangeArrowheads="1"/>
          </p:cNvSpPr>
          <p:nvPr/>
        </p:nvSpPr>
        <p:spPr bwMode="auto">
          <a:xfrm>
            <a:off x="685800" y="3581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defRPr/>
            </a:pPr>
            <a:r>
              <a:rPr lang="fa-IR" sz="2500" kern="0" dirty="0">
                <a:latin typeface="Verdana" pitchFamily="34" charset="0"/>
                <a:ea typeface="+mj-ea"/>
                <a:cs typeface="B Nazanin" pitchFamily="2" charset="-78"/>
              </a:rPr>
              <a:t>3. تصادم مقاوم است- يعني يافتن دو ورودي مجزا كه منجر به خروجي يكساني شود، سخت است. </a:t>
            </a:r>
            <a:endParaRPr lang="en-GB" sz="25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  <p:pic>
        <p:nvPicPr>
          <p:cNvPr id="35" name="Picture 4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10313" y="5508625"/>
            <a:ext cx="1081087" cy="1603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>
            <a:outerShdw dist="81320" dir="2319588" algn="ctr" rotWithShape="0">
              <a:srgbClr val="808080">
                <a:alpha val="50000"/>
              </a:srgbClr>
            </a:outerShdw>
          </a:effectLst>
        </p:spPr>
      </p:pic>
      <p:sp>
        <p:nvSpPr>
          <p:cNvPr id="36" name="AutoShape 5"/>
          <p:cNvSpPr>
            <a:spLocks noChangeArrowheads="1"/>
          </p:cNvSpPr>
          <p:nvPr/>
        </p:nvSpPr>
        <p:spPr bwMode="auto">
          <a:xfrm>
            <a:off x="3033713" y="5105400"/>
            <a:ext cx="690562" cy="1119188"/>
          </a:xfrm>
          <a:prstGeom prst="homePlate">
            <a:avLst>
              <a:gd name="adj" fmla="val 21259"/>
            </a:avLst>
          </a:prstGeom>
          <a:solidFill>
            <a:srgbClr val="FFFF99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fa-IR" sz="1800">
              <a:latin typeface="Arial" pitchFamily="34" charset="0"/>
            </a:endParaRPr>
          </a:p>
        </p:txBody>
      </p:sp>
      <p:sp>
        <p:nvSpPr>
          <p:cNvPr id="37" name="AutoShape 6"/>
          <p:cNvSpPr>
            <a:spLocks noChangeArrowheads="1"/>
          </p:cNvSpPr>
          <p:nvPr/>
        </p:nvSpPr>
        <p:spPr bwMode="auto">
          <a:xfrm>
            <a:off x="3948113" y="5157788"/>
            <a:ext cx="592137" cy="993775"/>
          </a:xfrm>
          <a:prstGeom prst="chevron">
            <a:avLst>
              <a:gd name="adj" fmla="val 23852"/>
            </a:avLst>
          </a:prstGeom>
          <a:solidFill>
            <a:srgbClr val="FFCC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fa-IR" sz="1800">
              <a:latin typeface="Arial" pitchFamily="34" charset="0"/>
            </a:endParaRPr>
          </a:p>
        </p:txBody>
      </p:sp>
      <p:sp>
        <p:nvSpPr>
          <p:cNvPr id="38" name="AutoShape 7"/>
          <p:cNvSpPr>
            <a:spLocks noChangeArrowheads="1"/>
          </p:cNvSpPr>
          <p:nvPr/>
        </p:nvSpPr>
        <p:spPr bwMode="auto">
          <a:xfrm>
            <a:off x="4786313" y="5218113"/>
            <a:ext cx="592137" cy="809625"/>
          </a:xfrm>
          <a:prstGeom prst="chevron">
            <a:avLst>
              <a:gd name="adj" fmla="val 17250"/>
            </a:avLst>
          </a:prstGeom>
          <a:solidFill>
            <a:srgbClr val="FF66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fa-IR" sz="1800">
              <a:latin typeface="Arial" pitchFamily="34" charset="0"/>
            </a:endParaRPr>
          </a:p>
        </p:txBody>
      </p:sp>
      <p:sp>
        <p:nvSpPr>
          <p:cNvPr id="39" name="AutoShape 8"/>
          <p:cNvSpPr>
            <a:spLocks noChangeArrowheads="1"/>
          </p:cNvSpPr>
          <p:nvPr/>
        </p:nvSpPr>
        <p:spPr bwMode="auto">
          <a:xfrm>
            <a:off x="5548313" y="5316538"/>
            <a:ext cx="555625" cy="636587"/>
          </a:xfrm>
          <a:prstGeom prst="chevron">
            <a:avLst>
              <a:gd name="adj" fmla="val 15759"/>
            </a:avLst>
          </a:prstGeom>
          <a:solidFill>
            <a:srgbClr val="9933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r"/>
            <a:endParaRPr lang="fa-IR" sz="1800">
              <a:latin typeface="Arial" pitchFamily="34" charset="0"/>
            </a:endParaRPr>
          </a:p>
        </p:txBody>
      </p:sp>
      <p:sp>
        <p:nvSpPr>
          <p:cNvPr id="29711" name="Text Box 10"/>
          <p:cNvSpPr txBox="1">
            <a:spLocks noChangeArrowheads="1"/>
          </p:cNvSpPr>
          <p:nvPr/>
        </p:nvSpPr>
        <p:spPr bwMode="auto">
          <a:xfrm>
            <a:off x="1524000" y="4705350"/>
            <a:ext cx="762000" cy="4000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a-IR" sz="2000" b="1" dirty="0">
                <a:solidFill>
                  <a:srgbClr val="990033"/>
                </a:solidFill>
                <a:latin typeface="Arial" pitchFamily="34" charset="0"/>
                <a:cs typeface="Nazanin" pitchFamily="2" charset="-78"/>
              </a:rPr>
              <a:t>ورودي</a:t>
            </a:r>
            <a:endParaRPr lang="en-US" sz="2000" b="1" dirty="0">
              <a:solidFill>
                <a:srgbClr val="990033"/>
              </a:solidFill>
              <a:latin typeface="Arial" pitchFamily="34" charset="0"/>
              <a:cs typeface="Nazanin" pitchFamily="2" charset="-78"/>
            </a:endParaRPr>
          </a:p>
        </p:txBody>
      </p:sp>
      <p:sp>
        <p:nvSpPr>
          <p:cNvPr id="42" name="Text Box 11"/>
          <p:cNvSpPr txBox="1">
            <a:spLocks noChangeArrowheads="1"/>
          </p:cNvSpPr>
          <p:nvPr/>
        </p:nvSpPr>
        <p:spPr bwMode="auto">
          <a:xfrm>
            <a:off x="6354763" y="4891088"/>
            <a:ext cx="860425" cy="4000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fa-IR" sz="2000" b="1" dirty="0">
                <a:solidFill>
                  <a:srgbClr val="990033"/>
                </a:solidFill>
                <a:latin typeface="Arial" pitchFamily="34" charset="0"/>
                <a:cs typeface="Nazanin" pitchFamily="2" charset="-78"/>
              </a:rPr>
              <a:t>خروجي</a:t>
            </a:r>
            <a:endParaRPr lang="en-US" sz="2000" b="1" dirty="0">
              <a:solidFill>
                <a:srgbClr val="990033"/>
              </a:solidFill>
              <a:latin typeface="Arial" pitchFamily="34" charset="0"/>
              <a:cs typeface="Nazanin" pitchFamily="2" charset="-78"/>
            </a:endParaRPr>
          </a:p>
        </p:txBody>
      </p:sp>
      <p:pic>
        <p:nvPicPr>
          <p:cNvPr id="43" name="Picture 22" descr="7X8SHCA87VOKECA98APE4CA6OS1SHCAESYLVDCA01407ECAGO4TTGCAOY43T5CA0LI268CANG9G51CA1DBQZSCAKWR03KCAMTDIJOCAL9KMG0CA2N1A2KCASCJKLYCAHTMJV9CAEYWTHECAI9BI1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928433">
            <a:off x="1641475" y="5159375"/>
            <a:ext cx="88423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6408738" y="5715000"/>
            <a:ext cx="882650" cy="369888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US" sz="1800" b="1">
                <a:solidFill>
                  <a:srgbClr val="990033"/>
                </a:solidFill>
                <a:latin typeface="Arial" pitchFamily="34" charset="0"/>
                <a:cs typeface="Roya" pitchFamily="2" charset="-78"/>
              </a:rPr>
              <a:t>Digest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10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97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60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7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9000"/>
                            </p:stCondLst>
                            <p:childTnLst>
                              <p:par>
                                <p:cTn id="51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3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10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/>
      <p:bldP spid="32" grpId="0" build="allAtOnce"/>
      <p:bldP spid="33" grpId="0" build="allAtOnce"/>
      <p:bldP spid="34" grpId="0" build="allAtOnce"/>
      <p:bldP spid="36" grpId="0" animBg="1"/>
      <p:bldP spid="37" grpId="0" animBg="1"/>
      <p:bldP spid="38" grpId="0" animBg="1"/>
      <p:bldP spid="39" grpId="0" animBg="1"/>
      <p:bldP spid="29711" grpId="0" build="allAtOnce"/>
      <p:bldP spid="42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072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8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457200" y="1036638"/>
            <a:ext cx="8229600" cy="399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ar-SA" sz="2500" kern="0" dirty="0">
                <a:cs typeface="B Nazanin" pitchFamily="2" charset="-78"/>
              </a:rPr>
              <a:t>عملکرد</a:t>
            </a:r>
            <a:r>
              <a:rPr lang="en-US" sz="2500" kern="0" dirty="0">
                <a:cs typeface="B Nazanin" pitchFamily="2" charset="-78"/>
              </a:rPr>
              <a:t> </a:t>
            </a:r>
            <a:r>
              <a:rPr lang="en-US" sz="2200" kern="0" dirty="0">
                <a:solidFill>
                  <a:srgbClr val="00B050"/>
                </a:solidFill>
                <a:cs typeface="B Nazanin" pitchFamily="2" charset="-78"/>
              </a:rPr>
              <a:t>Hash</a:t>
            </a:r>
            <a:r>
              <a:rPr lang="en-US" sz="2500" kern="0" dirty="0">
                <a:cs typeface="B Nazanin" pitchFamily="2" charset="-78"/>
              </a:rPr>
              <a:t> </a:t>
            </a:r>
            <a:r>
              <a:rPr lang="ar-SA" sz="2500" kern="0" dirty="0">
                <a:cs typeface="B Nazanin" pitchFamily="2" charset="-78"/>
              </a:rPr>
              <a:t>مشابه اثرانگشت يک شخص می</a:t>
            </a:r>
            <a:r>
              <a:rPr lang="ar-SA" sz="100" kern="0" dirty="0">
                <a:cs typeface="B Nazanin" pitchFamily="2" charset="-78"/>
              </a:rPr>
              <a:t> </a:t>
            </a:r>
            <a:r>
              <a:rPr lang="ar-SA" sz="2500" kern="0" dirty="0">
                <a:cs typeface="B Nazanin" pitchFamily="2" charset="-78"/>
              </a:rPr>
              <a:t>باشد.</a:t>
            </a:r>
            <a:endParaRPr lang="en-US" sz="2500" kern="0" dirty="0">
              <a:cs typeface="B Nazanin" pitchFamily="2" charset="-78"/>
            </a:endParaRPr>
          </a:p>
          <a:p>
            <a:pPr marL="342900" indent="-342900"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fa-IR" sz="2500" kern="0" dirty="0">
                <a:cs typeface="B Nazanin" pitchFamily="2" charset="-78"/>
              </a:rPr>
              <a:t>توابع چكيده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ساز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توانند </a:t>
            </a:r>
            <a:r>
              <a:rPr lang="fa-IR" sz="2500" kern="0" dirty="0">
                <a:solidFill>
                  <a:srgbClr val="0000FF"/>
                </a:solidFill>
                <a:cs typeface="B Nazanin" pitchFamily="2" charset="-78"/>
              </a:rPr>
              <a:t>يكپارچگي</a:t>
            </a:r>
            <a:r>
              <a:rPr lang="fa-IR" sz="2500" kern="0" dirty="0">
                <a:cs typeface="B Nazanin" pitchFamily="2" charset="-78"/>
              </a:rPr>
              <a:t> داده را تأمين نمايند. (اگر ما اثر انگشت داده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اي را گرفته و در جايي نگهداريم،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توانيم در فواصل زماني مختلف با تكرار اين عمل و مقايسه با اثر انگشت قبلي از حفظ يا عدم يكپارچگي داده اطمينان حاصل نماييم)</a:t>
            </a:r>
          </a:p>
          <a:p>
            <a:pPr marL="342900" indent="-342900"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fa-IR" sz="2500" b="1" kern="0" dirty="0">
                <a:cs typeface="B Nazanin" pitchFamily="2" charset="-78"/>
              </a:rPr>
              <a:t>كاربردها</a:t>
            </a:r>
            <a:r>
              <a:rPr lang="fa-IR" sz="2500" kern="0" dirty="0">
                <a:cs typeface="B Nazanin" pitchFamily="2" charset="-78"/>
              </a:rPr>
              <a:t>: امضاهاي ديجيتال، ذخيره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سازي كلمات عبور، پروتكل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500" kern="0" dirty="0">
                <a:cs typeface="B Nazanin" pitchFamily="2" charset="-78"/>
              </a:rPr>
              <a:t>هاي رمزنگاشتي و غيره.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49563" y="5732463"/>
            <a:ext cx="3384550" cy="287337"/>
            <a:chOff x="1700" y="2387"/>
            <a:chExt cx="2540" cy="317"/>
          </a:xfrm>
        </p:grpSpPr>
        <p:sp>
          <p:nvSpPr>
            <p:cNvPr id="30729" name="AutoShape 4"/>
            <p:cNvSpPr>
              <a:spLocks noChangeArrowheads="1"/>
            </p:cNvSpPr>
            <p:nvPr/>
          </p:nvSpPr>
          <p:spPr bwMode="auto">
            <a:xfrm>
              <a:off x="1700" y="2387"/>
              <a:ext cx="545" cy="317"/>
            </a:xfrm>
            <a:prstGeom prst="homePlate">
              <a:avLst>
                <a:gd name="adj" fmla="val 42981"/>
              </a:avLst>
            </a:prstGeom>
            <a:solidFill>
              <a:srgbClr val="FFFFC9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fa-IR" sz="1800">
                <a:latin typeface="Arial" pitchFamily="34" charset="0"/>
              </a:endParaRPr>
            </a:p>
          </p:txBody>
        </p:sp>
        <p:sp>
          <p:nvSpPr>
            <p:cNvPr id="30730" name="AutoShape 5"/>
            <p:cNvSpPr>
              <a:spLocks noChangeArrowheads="1"/>
            </p:cNvSpPr>
            <p:nvPr/>
          </p:nvSpPr>
          <p:spPr bwMode="auto">
            <a:xfrm>
              <a:off x="2198" y="2387"/>
              <a:ext cx="545" cy="317"/>
            </a:xfrm>
            <a:prstGeom prst="chevron">
              <a:avLst>
                <a:gd name="adj" fmla="val 42981"/>
              </a:avLst>
            </a:prstGeom>
            <a:solidFill>
              <a:srgbClr val="FFFF99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fa-IR" sz="1800">
                <a:latin typeface="Arial" pitchFamily="34" charset="0"/>
              </a:endParaRPr>
            </a:p>
          </p:txBody>
        </p:sp>
        <p:sp>
          <p:nvSpPr>
            <p:cNvPr id="30731" name="AutoShape 6"/>
            <p:cNvSpPr>
              <a:spLocks noChangeArrowheads="1"/>
            </p:cNvSpPr>
            <p:nvPr/>
          </p:nvSpPr>
          <p:spPr bwMode="auto">
            <a:xfrm>
              <a:off x="2697" y="2387"/>
              <a:ext cx="545" cy="317"/>
            </a:xfrm>
            <a:prstGeom prst="chevron">
              <a:avLst>
                <a:gd name="adj" fmla="val 42981"/>
              </a:avLst>
            </a:prstGeom>
            <a:solidFill>
              <a:srgbClr val="FFDF57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fa-IR" sz="1800">
                <a:latin typeface="Arial" pitchFamily="34" charset="0"/>
              </a:endParaRPr>
            </a:p>
          </p:txBody>
        </p:sp>
        <p:sp>
          <p:nvSpPr>
            <p:cNvPr id="30732" name="AutoShape 7"/>
            <p:cNvSpPr>
              <a:spLocks noChangeArrowheads="1"/>
            </p:cNvSpPr>
            <p:nvPr/>
          </p:nvSpPr>
          <p:spPr bwMode="auto">
            <a:xfrm>
              <a:off x="3196" y="2387"/>
              <a:ext cx="545" cy="317"/>
            </a:xfrm>
            <a:prstGeom prst="chevron">
              <a:avLst>
                <a:gd name="adj" fmla="val 42981"/>
              </a:avLst>
            </a:prstGeom>
            <a:solidFill>
              <a:srgbClr val="FFCC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fa-IR" sz="1800">
                <a:latin typeface="Arial" pitchFamily="34" charset="0"/>
              </a:endParaRPr>
            </a:p>
          </p:txBody>
        </p:sp>
        <p:sp>
          <p:nvSpPr>
            <p:cNvPr id="30733" name="AutoShape 8"/>
            <p:cNvSpPr>
              <a:spLocks noChangeArrowheads="1"/>
            </p:cNvSpPr>
            <p:nvPr/>
          </p:nvSpPr>
          <p:spPr bwMode="auto">
            <a:xfrm>
              <a:off x="3695" y="2387"/>
              <a:ext cx="545" cy="317"/>
            </a:xfrm>
            <a:prstGeom prst="chevron">
              <a:avLst>
                <a:gd name="adj" fmla="val 42981"/>
              </a:avLst>
            </a:prstGeom>
            <a:solidFill>
              <a:srgbClr val="FF66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fa-IR" sz="1800">
                <a:latin typeface="Arial" pitchFamily="34" charset="0"/>
              </a:endParaRPr>
            </a:p>
          </p:txBody>
        </p:sp>
      </p:grpSp>
      <p:pic>
        <p:nvPicPr>
          <p:cNvPr id="39" name="Picture 20" descr="ge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14800" y="5181600"/>
            <a:ext cx="65881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33" descr="1220-45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370638" y="5334000"/>
            <a:ext cx="7921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8" name="Picture 35" descr="MCj04339440000[1]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71600" y="5181600"/>
            <a:ext cx="1219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7000"/>
                            </p:stCondLst>
                            <p:childTnLst>
                              <p:par>
                                <p:cTn id="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0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609600" y="1524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rtl="1">
              <a:defRPr/>
            </a:pPr>
            <a:r>
              <a:rPr lang="fa-IR" sz="40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توابع چكيده</a:t>
            </a:r>
            <a:r>
              <a:rPr lang="fa-IR" sz="1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40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ساز و امضاهاي ديجيتال</a:t>
            </a:r>
            <a:endParaRPr lang="en-GB" sz="4000" kern="0" dirty="0">
              <a:solidFill>
                <a:schemeClr val="accent2"/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  <p:sp>
        <p:nvSpPr>
          <p:cNvPr id="103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103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9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03738" y="4462463"/>
            <a:ext cx="2887662" cy="6429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cs typeface="B Nazanin" pitchFamily="2" charset="-78"/>
              </a:rPr>
              <a:t>تضمين يكپارچگي پيام.</a:t>
            </a:r>
            <a:endParaRPr lang="en-US" sz="2600" kern="0" dirty="0">
              <a:cs typeface="B Nazanin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143000" y="3727450"/>
            <a:ext cx="6248400" cy="692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cs typeface="B Nazanin" pitchFamily="2" charset="-78"/>
              </a:rPr>
              <a:t>افزايش كارآيي و سرعت طرح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600" kern="0" dirty="0">
                <a:cs typeface="B Nazanin" pitchFamily="2" charset="-78"/>
              </a:rPr>
              <a:t>هاي امضاي ديجيتال.</a:t>
            </a:r>
          </a:p>
        </p:txBody>
      </p:sp>
      <p:graphicFrame>
        <p:nvGraphicFramePr>
          <p:cNvPr id="1026" name="Object 5"/>
          <p:cNvGraphicFramePr>
            <a:graphicFrameLocks/>
          </p:cNvGraphicFramePr>
          <p:nvPr/>
        </p:nvGraphicFramePr>
        <p:xfrm>
          <a:off x="685800" y="4724400"/>
          <a:ext cx="133032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lipArt" r:id="rId4" imgW="3109680" imgH="3657600" progId="">
                  <p:embed/>
                </p:oleObj>
              </mc:Choice>
              <mc:Fallback>
                <p:oleObj name="ClipArt" r:id="rId4" imgW="3109680" imgH="3657600" progId="">
                  <p:embed/>
                  <p:pic>
                    <p:nvPicPr>
                      <p:cNvPr id="0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724400"/>
                        <a:ext cx="1330325" cy="1466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Rectangle 9"/>
          <p:cNvSpPr>
            <a:spLocks noChangeArrowheads="1"/>
          </p:cNvSpPr>
          <p:nvPr/>
        </p:nvSpPr>
        <p:spPr bwMode="auto">
          <a:xfrm>
            <a:off x="855663" y="5240338"/>
            <a:ext cx="977900" cy="52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400" b="1">
                <a:solidFill>
                  <a:schemeClr val="bg1"/>
                </a:solidFill>
                <a:latin typeface="Trebuchet MS" pitchFamily="34" charset="0"/>
                <a:ea typeface="B Jalal"/>
                <a:cs typeface="B Jalal"/>
              </a:rPr>
              <a:t>Digital</a:t>
            </a:r>
            <a:br>
              <a:rPr lang="en-US" sz="1400" b="1">
                <a:solidFill>
                  <a:schemeClr val="bg1"/>
                </a:solidFill>
                <a:latin typeface="Trebuchet MS" pitchFamily="34" charset="0"/>
                <a:ea typeface="B Jalal"/>
                <a:cs typeface="B Jalal"/>
              </a:rPr>
            </a:br>
            <a:r>
              <a:rPr lang="en-US" sz="1400" b="1">
                <a:solidFill>
                  <a:schemeClr val="bg1"/>
                </a:solidFill>
                <a:latin typeface="Trebuchet MS" pitchFamily="34" charset="0"/>
                <a:ea typeface="B Jalal"/>
                <a:cs typeface="B Jalal"/>
              </a:rPr>
              <a:t>Signature</a:t>
            </a:r>
          </a:p>
        </p:txBody>
      </p:sp>
      <p:sp>
        <p:nvSpPr>
          <p:cNvPr id="1035" name="Rectangle 9"/>
          <p:cNvSpPr>
            <a:spLocks noChangeArrowheads="1"/>
          </p:cNvSpPr>
          <p:nvPr/>
        </p:nvSpPr>
        <p:spPr bwMode="auto">
          <a:xfrm>
            <a:off x="946150" y="5562600"/>
            <a:ext cx="8667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US" sz="1200" b="1">
                <a:latin typeface="Trebuchet MS" pitchFamily="34" charset="0"/>
                <a:ea typeface="B Jalal"/>
                <a:cs typeface="B Jalal"/>
              </a:rPr>
              <a:t>Digital</a:t>
            </a:r>
            <a:br>
              <a:rPr lang="en-US" sz="1200" b="1">
                <a:latin typeface="Trebuchet MS" pitchFamily="34" charset="0"/>
                <a:ea typeface="B Jalal"/>
                <a:cs typeface="B Jalal"/>
              </a:rPr>
            </a:br>
            <a:r>
              <a:rPr lang="en-US" sz="1200" b="1">
                <a:latin typeface="Trebuchet MS" pitchFamily="34" charset="0"/>
                <a:ea typeface="B Jalal"/>
                <a:cs typeface="B Jalal"/>
              </a:rPr>
              <a:t>Signature</a:t>
            </a:r>
          </a:p>
        </p:txBody>
      </p:sp>
      <p:graphicFrame>
        <p:nvGraphicFramePr>
          <p:cNvPr id="1027" name="Object 7"/>
          <p:cNvGraphicFramePr>
            <a:graphicFrameLocks/>
          </p:cNvGraphicFramePr>
          <p:nvPr/>
        </p:nvGraphicFramePr>
        <p:xfrm>
          <a:off x="7848600" y="1295400"/>
          <a:ext cx="1033463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lipArt" r:id="rId6" imgW="2685960" imgH="3657600" progId="">
                  <p:embed/>
                </p:oleObj>
              </mc:Choice>
              <mc:Fallback>
                <p:oleObj name="ClipArt" r:id="rId6" imgW="2685960" imgH="3657600" progId="">
                  <p:embed/>
                  <p:pic>
                    <p:nvPicPr>
                      <p:cNvPr id="0" name="Object 7"/>
                      <p:cNvPicPr>
                        <a:picLocks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295400"/>
                        <a:ext cx="1033463" cy="14081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5"/>
          <p:cNvSpPr>
            <a:spLocks noChangeArrowheads="1"/>
          </p:cNvSpPr>
          <p:nvPr/>
        </p:nvSpPr>
        <p:spPr bwMode="auto">
          <a:xfrm>
            <a:off x="990600" y="4900613"/>
            <a:ext cx="762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1400" b="1">
                <a:ea typeface="B Jalal"/>
                <a:cs typeface="B Jalal"/>
              </a:rPr>
              <a:t>~~~~</a:t>
            </a:r>
          </a:p>
          <a:p>
            <a:pPr algn="ctr" eaLnBrk="0" hangingPunct="0"/>
            <a:r>
              <a:rPr lang="en-US" sz="1400" b="1">
                <a:ea typeface="B Jalal"/>
                <a:cs typeface="B Jalal"/>
              </a:rPr>
              <a:t>~~~~</a:t>
            </a:r>
          </a:p>
          <a:p>
            <a:pPr algn="ctr" eaLnBrk="0" hangingPunct="0"/>
            <a:r>
              <a:rPr lang="en-US" sz="1400" b="1">
                <a:ea typeface="B Jalal"/>
                <a:cs typeface="B Jalal"/>
              </a:rPr>
              <a:t>~~~~</a:t>
            </a:r>
            <a:endParaRPr lang="en-US" sz="1400" b="1">
              <a:latin typeface="Brush Script MT" pitchFamily="66" charset="0"/>
              <a:ea typeface="B Jalal"/>
              <a:cs typeface="B Jalal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 bwMode="auto">
          <a:xfrm>
            <a:off x="609600" y="2286000"/>
            <a:ext cx="7467600" cy="12192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rtl="1">
              <a:lnSpc>
                <a:spcPct val="150000"/>
              </a:lnSpc>
              <a:spcBef>
                <a:spcPct val="20000"/>
              </a:spcBef>
              <a:buClr>
                <a:srgbClr val="A50021"/>
              </a:buClr>
              <a:defRPr/>
            </a:pPr>
            <a:r>
              <a:rPr lang="fa-IR" sz="2600" kern="0" dirty="0">
                <a:cs typeface="B Nazanin" pitchFamily="2" charset="-78"/>
              </a:rPr>
              <a:t>به طور كلي استفاده از تابع چكيده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600" kern="0" dirty="0">
                <a:cs typeface="B Nazanin" pitchFamily="2" charset="-78"/>
              </a:rPr>
              <a:t>ساز در امضاهاي ديجيتال به دو دليل صورت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sz="2600" kern="0" dirty="0">
                <a:cs typeface="B Nazanin" pitchFamily="2" charset="-78"/>
              </a:rPr>
              <a:t>پذيرد: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z="4000" smtClean="0">
                <a:latin typeface="Verdana" pitchFamily="34" charset="0"/>
                <a:cs typeface="B Nazanin" pitchFamily="2" charset="-78"/>
              </a:rPr>
              <a:t>امضاي ديجيتال</a:t>
            </a:r>
            <a:endParaRPr lang="en-GB" sz="400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32771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277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10</a:t>
            </a:r>
            <a:endParaRPr lang="en-US" sz="1200" smtClean="0">
              <a:cs typeface="B Titr" pitchFamily="2" charset="-78"/>
            </a:endParaRPr>
          </a:p>
        </p:txBody>
      </p:sp>
      <p:pic>
        <p:nvPicPr>
          <p:cNvPr id="32773" name="Picture 6" descr="PPT10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3914775" y="2133600"/>
            <a:ext cx="43910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4" name="Picture 7" descr="PPT11.png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3943350" y="2667000"/>
            <a:ext cx="42862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5" name="Picture 8" descr="PPT12.png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2819400" y="3124200"/>
            <a:ext cx="5457825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6" name="Picture 12" descr="PPT16.png"/>
          <p:cNvPicPr>
            <a:picLocks noChangeAspect="1"/>
          </p:cNvPicPr>
          <p:nvPr/>
        </p:nvPicPr>
        <p:blipFill>
          <a:blip r:embed="rId6">
            <a:lum bright="-10000" contrast="20000"/>
          </a:blip>
          <a:srcRect/>
          <a:stretch>
            <a:fillRect/>
          </a:stretch>
        </p:blipFill>
        <p:spPr bwMode="auto">
          <a:xfrm>
            <a:off x="609600" y="5153025"/>
            <a:ext cx="7561263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7" name="Picture 13" descr="PPT17.png"/>
          <p:cNvPicPr>
            <a:picLocks noChangeAspect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609600" y="1295400"/>
            <a:ext cx="78486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8" name="Picture 14" descr="PPT18.pn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30000"/>
          </a:blip>
          <a:srcRect/>
          <a:stretch>
            <a:fillRect/>
          </a:stretch>
        </p:blipFill>
        <p:spPr bwMode="auto">
          <a:xfrm>
            <a:off x="609600" y="3724275"/>
            <a:ext cx="7646988" cy="1228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779" name="Picture 15" descr="PPT19.png"/>
          <p:cNvPicPr>
            <a:picLocks noChangeAspect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 contrast="20000"/>
          </a:blip>
          <a:srcRect/>
          <a:stretch>
            <a:fillRect/>
          </a:stretch>
        </p:blipFill>
        <p:spPr bwMode="auto">
          <a:xfrm>
            <a:off x="2286000" y="5895975"/>
            <a:ext cx="61817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32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1000"/>
                                        <p:tgtEl>
                                          <p:spTgt spid="32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1000"/>
                                        <p:tgtEl>
                                          <p:spTgt spid="32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2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1000"/>
                                        <p:tgtEl>
                                          <p:spTgt spid="32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219200"/>
            <a:ext cx="7772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طرح امضاي ديجيتال روشي براي امضاي پيامي است كه به صورت الكترونيكي ذخيره شده است. در اين حالت پيام امضا شده در سرتاسر يك شبكه كامپيوتري قابل انتقال است.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>
              <a:defRPr/>
            </a:pPr>
            <a:endParaRPr lang="en-GB" sz="4400" kern="0" dirty="0">
              <a:solidFill>
                <a:schemeClr val="accent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3795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379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11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33797" name="Text Box 1028"/>
          <p:cNvSpPr txBox="1">
            <a:spLocks noChangeArrowheads="1"/>
          </p:cNvSpPr>
          <p:nvPr/>
        </p:nvSpPr>
        <p:spPr bwMode="auto">
          <a:xfrm>
            <a:off x="1066800" y="4803775"/>
            <a:ext cx="7010400" cy="1460500"/>
          </a:xfrm>
          <a:prstGeom prst="rect">
            <a:avLst/>
          </a:prstGeom>
          <a:solidFill>
            <a:srgbClr val="CCFFFF">
              <a:alpha val="50195"/>
            </a:srgb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14000"/>
              </a:lnSpc>
              <a:spcBef>
                <a:spcPct val="50000"/>
              </a:spcBef>
            </a:pPr>
            <a:r>
              <a:rPr lang="fa-IR" sz="2600" dirty="0">
                <a:latin typeface="Arial" pitchFamily="34" charset="0"/>
                <a:cs typeface="B Nazanin" pitchFamily="2" charset="-78"/>
              </a:rPr>
              <a:t>همانند امضاهاي دستي مرسوم، امضاهاي ديجيتال نيز بر روي پيام يا سند استفاده مي</a:t>
            </a:r>
            <a:r>
              <a:rPr lang="fa-IR" sz="100" dirty="0">
                <a:latin typeface="Arial" pitchFamily="34" charset="0"/>
                <a:cs typeface="B Nazanin" pitchFamily="2" charset="-78"/>
              </a:rPr>
              <a:t> </a:t>
            </a:r>
            <a:r>
              <a:rPr lang="fa-IR" sz="2600" dirty="0">
                <a:latin typeface="Arial" pitchFamily="34" charset="0"/>
                <a:cs typeface="B Nazanin" pitchFamily="2" charset="-78"/>
              </a:rPr>
              <a:t>شوند تا فرد امضاكننده مسئوليت آن سند را بر عهده گيرد. </a:t>
            </a:r>
            <a:endParaRPr lang="en-GB" sz="2600" dirty="0">
              <a:cs typeface="B Nazanin" pitchFamily="2" charset="-78"/>
            </a:endParaRPr>
          </a:p>
        </p:txBody>
      </p:sp>
      <p:pic>
        <p:nvPicPr>
          <p:cNvPr id="33798" name="Picture 6" descr="C:\Documents and Settings\n\Desktop\Guilan University\امضای دیجیتال\Pic\امضاي-ديجيتال-150x15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52600" y="2667000"/>
            <a:ext cx="16764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481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12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00600" y="1143000"/>
            <a:ext cx="3657600" cy="5238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fa-IR" sz="2800" dirty="0">
                <a:cs typeface="B Nazanin" pitchFamily="2" charset="-78"/>
              </a:rPr>
              <a:t>وي‍ژگي</a:t>
            </a:r>
            <a:r>
              <a:rPr lang="fa-IR" sz="100" dirty="0">
                <a:cs typeface="B Nazanin" pitchFamily="2" charset="-78"/>
              </a:rPr>
              <a:t> </a:t>
            </a:r>
            <a:r>
              <a:rPr lang="fa-IR" sz="2800" dirty="0">
                <a:cs typeface="B Nazanin" pitchFamily="2" charset="-78"/>
              </a:rPr>
              <a:t>هاي امضاهاي ديجيتال: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1600" y="1676400"/>
            <a:ext cx="8356600" cy="642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3"/>
              </a:buBlip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مشابه امضاهاي دستي، </a:t>
            </a:r>
            <a:r>
              <a:rPr lang="fa-IR" sz="26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امضاهاي ديجيتال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نيز بايد شرايط زير را برآورده نمايند: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4724400"/>
            <a:ext cx="7924800" cy="12922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3"/>
              </a:buBlip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به علاوه، امضاهاي ديجيتال نمي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توانند به صورت ثابت باشند؛ بلكه بايد تابعي از سند (متن) ورودي باشند كه قرار است </a:t>
            </a:r>
            <a:r>
              <a:rPr lang="fa-IR" sz="2600" kern="0" dirty="0" smtClean="0">
                <a:latin typeface="Verdana" pitchFamily="34" charset="0"/>
                <a:cs typeface="B Nazanin" pitchFamily="2" charset="-78"/>
              </a:rPr>
              <a:t>امضا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شود.</a:t>
            </a:r>
          </a:p>
        </p:txBody>
      </p:sp>
      <p:sp>
        <p:nvSpPr>
          <p:cNvPr id="18" name="Rectangle 17"/>
          <p:cNvSpPr/>
          <p:nvPr/>
        </p:nvSpPr>
        <p:spPr>
          <a:xfrm>
            <a:off x="1219200" y="2438400"/>
            <a:ext cx="6705600" cy="21320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4"/>
              </a:buBlip>
              <a:defRPr/>
            </a:pPr>
            <a:r>
              <a:rPr lang="fa-IR" sz="2500" kern="0" dirty="0">
                <a:latin typeface="Verdana" pitchFamily="34" charset="0"/>
                <a:cs typeface="B Nazanin" pitchFamily="2" charset="-78"/>
              </a:rPr>
              <a:t>بايد غيرقابل </a:t>
            </a:r>
            <a:r>
              <a:rPr lang="fa-IR" sz="2500" kern="0" dirty="0">
                <a:solidFill>
                  <a:srgbClr val="FF0000"/>
                </a:solidFill>
                <a:latin typeface="Verdana" pitchFamily="34" charset="0"/>
                <a:cs typeface="B Nazanin" pitchFamily="2" charset="-78"/>
              </a:rPr>
              <a:t>جعل</a:t>
            </a:r>
            <a:r>
              <a:rPr lang="fa-IR" sz="2500" kern="0" dirty="0">
                <a:latin typeface="Verdana" pitchFamily="34" charset="0"/>
                <a:cs typeface="B Nazanin" pitchFamily="2" charset="-78"/>
              </a:rPr>
              <a:t> باشند.</a:t>
            </a:r>
          </a:p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4"/>
              </a:buBlip>
              <a:defRPr/>
            </a:pPr>
            <a:r>
              <a:rPr lang="fa-IR" sz="2500" kern="0" dirty="0">
                <a:latin typeface="Verdana" pitchFamily="34" charset="0"/>
                <a:cs typeface="B Nazanin" pitchFamily="2" charset="-78"/>
              </a:rPr>
              <a:t>گيرندگان بايد بتوانند امضا را </a:t>
            </a:r>
            <a:r>
              <a:rPr lang="fa-IR" sz="2500" kern="0" dirty="0">
                <a:solidFill>
                  <a:srgbClr val="7030A0"/>
                </a:solidFill>
                <a:latin typeface="Verdana" pitchFamily="34" charset="0"/>
                <a:cs typeface="B Nazanin" pitchFamily="2" charset="-78"/>
              </a:rPr>
              <a:t>تأييد اعتبار </a:t>
            </a:r>
            <a:r>
              <a:rPr lang="fa-IR" sz="2500" kern="0" dirty="0">
                <a:latin typeface="Verdana" pitchFamily="34" charset="0"/>
                <a:cs typeface="B Nazanin" pitchFamily="2" charset="-78"/>
              </a:rPr>
              <a:t>نمايند. </a:t>
            </a:r>
          </a:p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4"/>
              </a:buBlip>
              <a:defRPr/>
            </a:pPr>
            <a:r>
              <a:rPr lang="fa-IR" sz="2500" kern="0" dirty="0">
                <a:latin typeface="Verdana" pitchFamily="34" charset="0"/>
                <a:cs typeface="B Nazanin" pitchFamily="2" charset="-78"/>
              </a:rPr>
              <a:t>امضاكنندگان نبايد قادر باشند تا بعداً امضايشان را </a:t>
            </a:r>
            <a:r>
              <a:rPr lang="fa-IR" sz="2500" kern="0" dirty="0">
                <a:solidFill>
                  <a:srgbClr val="00B050"/>
                </a:solidFill>
                <a:latin typeface="Verdana" pitchFamily="34" charset="0"/>
                <a:cs typeface="B Nazanin" pitchFamily="2" charset="-78"/>
              </a:rPr>
              <a:t>انكار</a:t>
            </a:r>
            <a:r>
              <a:rPr lang="fa-IR" sz="2500" kern="0" dirty="0">
                <a:latin typeface="Verdana" pitchFamily="34" charset="0"/>
                <a:cs typeface="B Nazanin" pitchFamily="2" charset="-78"/>
              </a:rPr>
              <a:t> نمايند.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4" grpId="0" build="allAtOnce"/>
      <p:bldP spid="16" grpId="0" build="allAtOnce"/>
      <p:bldP spid="18" grpId="0" uiExpand="1" build="allAtOnce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mtClean="0">
                <a:latin typeface="Verdana" pitchFamily="34" charset="0"/>
                <a:cs typeface="B Nazanin" pitchFamily="2" charset="-78"/>
              </a:rPr>
              <a:t>تفاوت</a:t>
            </a:r>
            <a:r>
              <a:rPr lang="fa-IR" sz="100" smtClean="0">
                <a:latin typeface="Verdana" pitchFamily="34" charset="0"/>
                <a:cs typeface="B Nazanin" pitchFamily="2" charset="-78"/>
              </a:rPr>
              <a:t> </a:t>
            </a:r>
            <a:r>
              <a:rPr lang="fa-IR" smtClean="0">
                <a:latin typeface="Verdana" pitchFamily="34" charset="0"/>
                <a:cs typeface="B Nazanin" pitchFamily="2" charset="-78"/>
              </a:rPr>
              <a:t>ها</a:t>
            </a:r>
            <a:endParaRPr lang="en-GB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81000" y="4724400"/>
            <a:ext cx="464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متني كه با استفاده از امضاي ديجيتال امضا شده است، با كپي آن يكسان است. </a:t>
            </a:r>
            <a:endParaRPr lang="en-GB" sz="2600" kern="0" dirty="0">
              <a:latin typeface="Verdana" pitchFamily="34" charset="0"/>
              <a:cs typeface="B Nazanin" pitchFamily="2" charset="-78"/>
            </a:endParaRPr>
          </a:p>
          <a:p>
            <a:pPr>
              <a:defRPr/>
            </a:pPr>
            <a:endParaRPr lang="en-GB" sz="2200" kern="0" dirty="0">
              <a:solidFill>
                <a:schemeClr val="accent2"/>
              </a:solidFill>
              <a:latin typeface="+mj-lt"/>
              <a:ea typeface="+mj-ea"/>
              <a:cs typeface="B Nazanin" pitchFamily="2" charset="-78"/>
            </a:endParaRPr>
          </a:p>
        </p:txBody>
      </p:sp>
      <p:sp>
        <p:nvSpPr>
          <p:cNvPr id="35844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584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13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48400" y="3222625"/>
            <a:ext cx="2743200" cy="892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rtlCol="1">
            <a:spAutoFit/>
          </a:bodyPr>
          <a:lstStyle/>
          <a:p>
            <a:pPr algn="ctr">
              <a:defRPr/>
            </a:pPr>
            <a:r>
              <a:rPr lang="fa-IR" sz="2600" dirty="0">
                <a:cs typeface="B Nazanin" pitchFamily="2" charset="-78"/>
              </a:rPr>
              <a:t>تفاوت امضاي ديجيتال با امضاي دستي:</a:t>
            </a:r>
          </a:p>
        </p:txBody>
      </p:sp>
      <p:cxnSp>
        <p:nvCxnSpPr>
          <p:cNvPr id="35847" name="Straight Arrow Connector 9"/>
          <p:cNvCxnSpPr>
            <a:cxnSpLocks noChangeShapeType="1"/>
          </p:cNvCxnSpPr>
          <p:nvPr/>
        </p:nvCxnSpPr>
        <p:spPr bwMode="auto">
          <a:xfrm rot="16200000" flipV="1">
            <a:off x="4716462" y="2217738"/>
            <a:ext cx="1692275" cy="1219200"/>
          </a:xfrm>
          <a:prstGeom prst="straightConnector1">
            <a:avLst/>
          </a:prstGeom>
          <a:noFill/>
          <a:ln w="25400" algn="ctr">
            <a:solidFill>
              <a:srgbClr val="7030A0"/>
            </a:solidFill>
            <a:round/>
            <a:headEnd/>
            <a:tailEnd type="arrow" w="med" len="med"/>
          </a:ln>
        </p:spPr>
      </p:cxnSp>
      <p:cxnSp>
        <p:nvCxnSpPr>
          <p:cNvPr id="35848" name="Straight Arrow Connector 10"/>
          <p:cNvCxnSpPr>
            <a:cxnSpLocks noChangeShapeType="1"/>
          </p:cNvCxnSpPr>
          <p:nvPr/>
        </p:nvCxnSpPr>
        <p:spPr bwMode="auto">
          <a:xfrm rot="10800000" flipV="1">
            <a:off x="5029200" y="3657600"/>
            <a:ext cx="1143000" cy="1489075"/>
          </a:xfrm>
          <a:prstGeom prst="straightConnector1">
            <a:avLst/>
          </a:prstGeom>
          <a:noFill/>
          <a:ln w="25400" algn="ctr">
            <a:solidFill>
              <a:srgbClr val="7030A0"/>
            </a:solidFill>
            <a:round/>
            <a:headEnd/>
            <a:tailEnd type="arrow" w="med" len="med"/>
          </a:ln>
        </p:spPr>
      </p:cxnSp>
      <p:sp>
        <p:nvSpPr>
          <p:cNvPr id="14" name="Rectangle 13"/>
          <p:cNvSpPr/>
          <p:nvPr/>
        </p:nvSpPr>
        <p:spPr>
          <a:xfrm>
            <a:off x="1447800" y="1600200"/>
            <a:ext cx="3505200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2400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نحوه الحاق و اتصال امضا به پيام.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514600" y="3276600"/>
            <a:ext cx="2433638" cy="64293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نحوه تأييد اعتبار امضا.</a:t>
            </a:r>
          </a:p>
        </p:txBody>
      </p:sp>
      <p:cxnSp>
        <p:nvCxnSpPr>
          <p:cNvPr id="35851" name="Straight Arrow Connector 23"/>
          <p:cNvCxnSpPr>
            <a:cxnSpLocks noChangeShapeType="1"/>
          </p:cNvCxnSpPr>
          <p:nvPr/>
        </p:nvCxnSpPr>
        <p:spPr bwMode="auto">
          <a:xfrm rot="10620000">
            <a:off x="4953000" y="3627438"/>
            <a:ext cx="1219200" cy="65087"/>
          </a:xfrm>
          <a:prstGeom prst="straightConnector1">
            <a:avLst/>
          </a:prstGeom>
          <a:noFill/>
          <a:ln w="25400" algn="ctr">
            <a:solidFill>
              <a:srgbClr val="7030A0"/>
            </a:solidFill>
            <a:round/>
            <a:headEnd/>
            <a:tailEnd type="arrow" w="med" len="med"/>
          </a:ln>
        </p:spPr>
      </p:cxnSp>
      <p:sp>
        <p:nvSpPr>
          <p:cNvPr id="12" name="Rectangle 11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  <p:pic>
        <p:nvPicPr>
          <p:cNvPr id="13" name="Picture 8" descr="C:\Documents and Settings\n\Desktop\Guilan University\امضای دیجیتال\Pic\digital-signature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00863" y="4591568"/>
            <a:ext cx="1557337" cy="1733032"/>
          </a:xfrm>
          <a:prstGeom prst="rect">
            <a:avLst/>
          </a:prstGeom>
          <a:noFill/>
        </p:spPr>
      </p:pic>
      <p:pic>
        <p:nvPicPr>
          <p:cNvPr id="35853" name="Picture 13" descr="C:\Documents and Settings\n\Desktop\Guilan University\امضای دیجیتال\Pic\Digi-sign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1219200"/>
            <a:ext cx="1371600" cy="1335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1000"/>
                                        <p:tgtEl>
                                          <p:spTgt spid="35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" dur="10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1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 animBg="1"/>
      <p:bldP spid="14" grpId="0"/>
      <p:bldP spid="1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686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14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962400" y="1143000"/>
            <a:ext cx="4465638" cy="6429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شماتيك نحوه الحاق و اتصال امضا به پيام. </a:t>
            </a:r>
          </a:p>
        </p:txBody>
      </p:sp>
      <p:sp>
        <p:nvSpPr>
          <p:cNvPr id="36869" name="Rectangle 4"/>
          <p:cNvSpPr>
            <a:spLocks noChangeArrowheads="1"/>
          </p:cNvSpPr>
          <p:nvPr/>
        </p:nvSpPr>
        <p:spPr bwMode="auto">
          <a:xfrm>
            <a:off x="1143000" y="13716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>
              <a:lnSpc>
                <a:spcPct val="90000"/>
              </a:lnSpc>
            </a:pPr>
            <a:endParaRPr lang="en-GB" sz="4000" b="1">
              <a:latin typeface="News Gothic" charset="0"/>
            </a:endParaRPr>
          </a:p>
        </p:txBody>
      </p:sp>
      <p:sp>
        <p:nvSpPr>
          <p:cNvPr id="36870" name="Rectangle 15"/>
          <p:cNvSpPr>
            <a:spLocks noChangeArrowheads="1"/>
          </p:cNvSpPr>
          <p:nvPr/>
        </p:nvSpPr>
        <p:spPr bwMode="auto">
          <a:xfrm>
            <a:off x="7566025" y="3505200"/>
            <a:ext cx="1196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6871" name="AutoShape 3"/>
          <p:cNvSpPr>
            <a:spLocks noChangeArrowheads="1"/>
          </p:cNvSpPr>
          <p:nvPr/>
        </p:nvSpPr>
        <p:spPr bwMode="auto">
          <a:xfrm rot="10800000" flipH="1" flipV="1">
            <a:off x="1414463" y="2743200"/>
            <a:ext cx="2590800" cy="1047750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6552 w 21600"/>
              <a:gd name="T13" fmla="*/ 6552 h 21600"/>
              <a:gd name="T14" fmla="*/ 15048 w 21600"/>
              <a:gd name="T15" fmla="*/ 15048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9504" y="21600"/>
                </a:lnTo>
                <a:lnTo>
                  <a:pt x="12096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CC00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6872" name="Rectangle 4"/>
          <p:cNvSpPr>
            <a:spLocks noChangeArrowheads="1"/>
          </p:cNvSpPr>
          <p:nvPr/>
        </p:nvSpPr>
        <p:spPr bwMode="auto">
          <a:xfrm>
            <a:off x="533400" y="1524000"/>
            <a:ext cx="76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eaLnBrk="0" hangingPunct="0">
              <a:lnSpc>
                <a:spcPct val="90000"/>
              </a:lnSpc>
            </a:pPr>
            <a:endParaRPr lang="en-GB" sz="4000" b="1">
              <a:latin typeface="News Gothic" charset="0"/>
            </a:endParaRPr>
          </a:p>
        </p:txBody>
      </p:sp>
      <p:sp>
        <p:nvSpPr>
          <p:cNvPr id="36873" name="Rectangle 5"/>
          <p:cNvSpPr>
            <a:spLocks noChangeArrowheads="1"/>
          </p:cNvSpPr>
          <p:nvPr/>
        </p:nvSpPr>
        <p:spPr bwMode="auto">
          <a:xfrm>
            <a:off x="1414463" y="1905000"/>
            <a:ext cx="2590800" cy="431800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defTabSz="762000" eaLnBrk="0" hangingPunct="0">
              <a:spcBef>
                <a:spcPct val="50000"/>
              </a:spcBef>
            </a:pPr>
            <a:r>
              <a:rPr lang="en-GB" sz="2000" dirty="0">
                <a:latin typeface="Arial" pitchFamily="34" charset="0"/>
              </a:rPr>
              <a:t>message </a:t>
            </a:r>
          </a:p>
        </p:txBody>
      </p:sp>
      <p:sp>
        <p:nvSpPr>
          <p:cNvPr id="36874" name="Rectangle 6"/>
          <p:cNvSpPr>
            <a:spLocks noChangeArrowheads="1"/>
          </p:cNvSpPr>
          <p:nvPr/>
        </p:nvSpPr>
        <p:spPr bwMode="auto">
          <a:xfrm>
            <a:off x="2312988" y="2239963"/>
            <a:ext cx="184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GB" sz="2000">
              <a:latin typeface="News Gothic" charset="0"/>
            </a:endParaRPr>
          </a:p>
        </p:txBody>
      </p:sp>
      <p:sp>
        <p:nvSpPr>
          <p:cNvPr id="36875" name="Rectangle 7"/>
          <p:cNvSpPr>
            <a:spLocks noChangeArrowheads="1"/>
          </p:cNvSpPr>
          <p:nvPr/>
        </p:nvSpPr>
        <p:spPr bwMode="auto">
          <a:xfrm>
            <a:off x="1795463" y="2790825"/>
            <a:ext cx="1747837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GB" sz="2000" dirty="0">
                <a:latin typeface="Arial" pitchFamily="34" charset="0"/>
              </a:rPr>
              <a:t>hash </a:t>
            </a:r>
          </a:p>
          <a:p>
            <a:pPr algn="ctr" eaLnBrk="0" hangingPunct="0"/>
            <a:r>
              <a:rPr lang="en-GB" sz="2000" dirty="0">
                <a:latin typeface="Arial" pitchFamily="34" charset="0"/>
              </a:rPr>
              <a:t>function</a:t>
            </a:r>
          </a:p>
        </p:txBody>
      </p:sp>
      <p:sp>
        <p:nvSpPr>
          <p:cNvPr id="36876" name="Rectangle 8"/>
          <p:cNvSpPr>
            <a:spLocks noChangeArrowheads="1"/>
          </p:cNvSpPr>
          <p:nvPr/>
        </p:nvSpPr>
        <p:spPr bwMode="auto">
          <a:xfrm>
            <a:off x="1477963" y="4635500"/>
            <a:ext cx="4064000" cy="60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87325" indent="-187325" eaLnBrk="0" hangingPunct="0">
              <a:lnSpc>
                <a:spcPct val="130000"/>
              </a:lnSpc>
            </a:pPr>
            <a:endParaRPr lang="en-GB" sz="2600">
              <a:latin typeface="News Gothic" charset="0"/>
            </a:endParaRPr>
          </a:p>
        </p:txBody>
      </p:sp>
      <p:sp>
        <p:nvSpPr>
          <p:cNvPr id="36877" name="Line 9"/>
          <p:cNvSpPr>
            <a:spLocks noChangeShapeType="1"/>
          </p:cNvSpPr>
          <p:nvPr/>
        </p:nvSpPr>
        <p:spPr bwMode="auto">
          <a:xfrm>
            <a:off x="2709863" y="23622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36878" name="Line 10"/>
          <p:cNvSpPr>
            <a:spLocks noChangeShapeType="1"/>
          </p:cNvSpPr>
          <p:nvPr/>
        </p:nvSpPr>
        <p:spPr bwMode="auto">
          <a:xfrm>
            <a:off x="2709863" y="3810000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36879" name="Rectangle 11"/>
          <p:cNvSpPr>
            <a:spLocks noChangeArrowheads="1"/>
          </p:cNvSpPr>
          <p:nvPr/>
        </p:nvSpPr>
        <p:spPr bwMode="auto">
          <a:xfrm>
            <a:off x="2328863" y="4191000"/>
            <a:ext cx="838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2000" dirty="0">
                <a:latin typeface="Arial" pitchFamily="34" charset="0"/>
              </a:rPr>
              <a:t>hash </a:t>
            </a:r>
          </a:p>
        </p:txBody>
      </p:sp>
      <p:sp>
        <p:nvSpPr>
          <p:cNvPr id="36880" name="Rectangle 12"/>
          <p:cNvSpPr>
            <a:spLocks noChangeArrowheads="1"/>
          </p:cNvSpPr>
          <p:nvPr/>
        </p:nvSpPr>
        <p:spPr bwMode="auto">
          <a:xfrm>
            <a:off x="2024063" y="5029200"/>
            <a:ext cx="1371600" cy="762000"/>
          </a:xfrm>
          <a:prstGeom prst="rect">
            <a:avLst/>
          </a:prstGeom>
          <a:solidFill>
            <a:srgbClr val="FFFF99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defTabSz="762000"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6881" name="Rectangle 13"/>
          <p:cNvSpPr>
            <a:spLocks noChangeArrowheads="1"/>
          </p:cNvSpPr>
          <p:nvPr/>
        </p:nvSpPr>
        <p:spPr bwMode="auto">
          <a:xfrm>
            <a:off x="2176463" y="5105400"/>
            <a:ext cx="1063625" cy="585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eaLnBrk="0" hangingPunct="0"/>
            <a:r>
              <a:rPr lang="en-GB" sz="1600" dirty="0">
                <a:latin typeface="Arial" pitchFamily="34" charset="0"/>
              </a:rPr>
              <a:t>Signature</a:t>
            </a:r>
          </a:p>
          <a:p>
            <a:pPr eaLnBrk="0" hangingPunct="0"/>
            <a:r>
              <a:rPr lang="en-GB" sz="1600" dirty="0">
                <a:latin typeface="Arial" pitchFamily="34" charset="0"/>
              </a:rPr>
              <a:t>algorithm</a:t>
            </a:r>
          </a:p>
        </p:txBody>
      </p:sp>
      <p:sp>
        <p:nvSpPr>
          <p:cNvPr id="36882" name="AutoShape 14"/>
          <p:cNvSpPr>
            <a:spLocks noChangeArrowheads="1"/>
          </p:cNvSpPr>
          <p:nvPr/>
        </p:nvSpPr>
        <p:spPr bwMode="auto">
          <a:xfrm>
            <a:off x="3395663" y="4800600"/>
            <a:ext cx="762000" cy="228600"/>
          </a:xfrm>
          <a:prstGeom prst="rightArrow">
            <a:avLst>
              <a:gd name="adj1" fmla="val 50000"/>
              <a:gd name="adj2" fmla="val 166728"/>
            </a:avLst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6883" name="Rectangle 15"/>
          <p:cNvSpPr>
            <a:spLocks noChangeArrowheads="1"/>
          </p:cNvSpPr>
          <p:nvPr/>
        </p:nvSpPr>
        <p:spPr bwMode="auto">
          <a:xfrm>
            <a:off x="5170488" y="3581400"/>
            <a:ext cx="119697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 eaLnBrk="0" hangingPunct="0">
              <a:spcBef>
                <a:spcPct val="50000"/>
              </a:spcBef>
            </a:pPr>
            <a:endParaRPr lang="en-GB"/>
          </a:p>
        </p:txBody>
      </p:sp>
      <p:sp>
        <p:nvSpPr>
          <p:cNvPr id="36884" name="Rectangle 16"/>
          <p:cNvSpPr>
            <a:spLocks noChangeArrowheads="1"/>
          </p:cNvSpPr>
          <p:nvPr/>
        </p:nvSpPr>
        <p:spPr bwMode="auto">
          <a:xfrm>
            <a:off x="3700463" y="4724400"/>
            <a:ext cx="1143000" cy="339725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algn="ctr" eaLnBrk="0" hangingPunct="0"/>
            <a:r>
              <a:rPr lang="en-GB" sz="1600" dirty="0">
                <a:latin typeface="Arial" pitchFamily="34" charset="0"/>
              </a:rPr>
              <a:t>signature</a:t>
            </a:r>
          </a:p>
        </p:txBody>
      </p:sp>
      <p:sp>
        <p:nvSpPr>
          <p:cNvPr id="36885" name="Rectangle 17"/>
          <p:cNvSpPr>
            <a:spLocks noChangeArrowheads="1"/>
          </p:cNvSpPr>
          <p:nvPr/>
        </p:nvSpPr>
        <p:spPr bwMode="auto">
          <a:xfrm>
            <a:off x="0" y="5254625"/>
            <a:ext cx="133826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>
            <a:spAutoFit/>
          </a:bodyPr>
          <a:lstStyle/>
          <a:p>
            <a:pPr algn="ctr" eaLnBrk="0" hangingPunct="0"/>
            <a:r>
              <a:rPr lang="en-GB" sz="1400" b="1" dirty="0">
                <a:solidFill>
                  <a:schemeClr val="accent2"/>
                </a:solidFill>
                <a:latin typeface="Arial" pitchFamily="34" charset="0"/>
              </a:rPr>
              <a:t>signature key</a:t>
            </a:r>
            <a:endParaRPr lang="en-GB" sz="1400" b="1" i="1" u="sng" dirty="0">
              <a:solidFill>
                <a:schemeClr val="accent2"/>
              </a:solidFill>
              <a:latin typeface="Arial" pitchFamily="34" charset="0"/>
            </a:endParaRPr>
          </a:p>
        </p:txBody>
      </p:sp>
      <p:sp>
        <p:nvSpPr>
          <p:cNvPr id="36886" name="Line 18"/>
          <p:cNvSpPr>
            <a:spLocks noChangeShapeType="1"/>
          </p:cNvSpPr>
          <p:nvPr/>
        </p:nvSpPr>
        <p:spPr bwMode="auto">
          <a:xfrm>
            <a:off x="1412875" y="5410200"/>
            <a:ext cx="6111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stealth" w="med" len="med"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6887" name="Line 19"/>
          <p:cNvSpPr>
            <a:spLocks noChangeShapeType="1"/>
          </p:cNvSpPr>
          <p:nvPr/>
        </p:nvSpPr>
        <p:spPr bwMode="auto">
          <a:xfrm>
            <a:off x="2709863" y="45720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stealth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36888" name="Rectangle 20"/>
          <p:cNvSpPr>
            <a:spLocks noChangeArrowheads="1"/>
          </p:cNvSpPr>
          <p:nvPr/>
        </p:nvSpPr>
        <p:spPr bwMode="auto">
          <a:xfrm>
            <a:off x="4408488" y="2971800"/>
            <a:ext cx="1676400" cy="13716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6889" name="Rectangle 21"/>
          <p:cNvSpPr>
            <a:spLocks noChangeArrowheads="1"/>
          </p:cNvSpPr>
          <p:nvPr/>
        </p:nvSpPr>
        <p:spPr bwMode="auto">
          <a:xfrm>
            <a:off x="4643438" y="3092450"/>
            <a:ext cx="1252537" cy="396875"/>
          </a:xfrm>
          <a:prstGeom prst="rect">
            <a:avLst/>
          </a:prstGeom>
          <a:solidFill>
            <a:srgbClr val="CCFFCC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defTabSz="762000" eaLnBrk="0" hangingPunct="0">
              <a:spcBef>
                <a:spcPct val="50000"/>
              </a:spcBef>
            </a:pPr>
            <a:endParaRPr lang="en-GB" sz="2000">
              <a:latin typeface="Arial" pitchFamily="34" charset="0"/>
            </a:endParaRPr>
          </a:p>
        </p:txBody>
      </p:sp>
      <p:sp>
        <p:nvSpPr>
          <p:cNvPr id="36890" name="Rectangle 22"/>
          <p:cNvSpPr>
            <a:spLocks noChangeArrowheads="1"/>
          </p:cNvSpPr>
          <p:nvPr/>
        </p:nvSpPr>
        <p:spPr bwMode="auto">
          <a:xfrm>
            <a:off x="4614863" y="3125788"/>
            <a:ext cx="1295400" cy="37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/>
          <a:p>
            <a:pPr marL="187325" indent="-187325" algn="ctr" eaLnBrk="0" hangingPunct="0">
              <a:lnSpc>
                <a:spcPct val="130000"/>
              </a:lnSpc>
            </a:pPr>
            <a:r>
              <a:rPr lang="en-GB" sz="1600" dirty="0">
                <a:latin typeface="Arial" pitchFamily="34" charset="0"/>
              </a:rPr>
              <a:t>message</a:t>
            </a:r>
          </a:p>
        </p:txBody>
      </p:sp>
      <p:sp>
        <p:nvSpPr>
          <p:cNvPr id="36891" name="Rectangle 23"/>
          <p:cNvSpPr>
            <a:spLocks noChangeArrowheads="1"/>
          </p:cNvSpPr>
          <p:nvPr/>
        </p:nvSpPr>
        <p:spPr bwMode="auto">
          <a:xfrm>
            <a:off x="4643438" y="3654425"/>
            <a:ext cx="1252537" cy="38417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pPr algn="ctr" defTabSz="762000" eaLnBrk="0" hangingPunct="0">
              <a:spcBef>
                <a:spcPct val="50000"/>
              </a:spcBef>
            </a:pPr>
            <a:r>
              <a:rPr lang="en-GB" sz="1600" dirty="0">
                <a:latin typeface="Arial" pitchFamily="34" charset="0"/>
              </a:rPr>
              <a:t>signature</a:t>
            </a:r>
          </a:p>
        </p:txBody>
      </p:sp>
      <p:cxnSp>
        <p:nvCxnSpPr>
          <p:cNvPr id="36892" name="AutoShape 24"/>
          <p:cNvCxnSpPr>
            <a:cxnSpLocks noChangeShapeType="1"/>
            <a:stCxn id="36880" idx="3"/>
            <a:endCxn id="36884" idx="2"/>
          </p:cNvCxnSpPr>
          <p:nvPr/>
        </p:nvCxnSpPr>
        <p:spPr bwMode="auto">
          <a:xfrm flipV="1">
            <a:off x="3395663" y="5064125"/>
            <a:ext cx="876300" cy="3460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stealth" w="med" len="med"/>
          </a:ln>
        </p:spPr>
      </p:cxnSp>
      <p:cxnSp>
        <p:nvCxnSpPr>
          <p:cNvPr id="36893" name="AutoShape 25"/>
          <p:cNvCxnSpPr>
            <a:cxnSpLocks noChangeShapeType="1"/>
            <a:stCxn id="36884" idx="0"/>
            <a:endCxn id="36891" idx="1"/>
          </p:cNvCxnSpPr>
          <p:nvPr/>
        </p:nvCxnSpPr>
        <p:spPr bwMode="auto">
          <a:xfrm rot="5400000" flipH="1" flipV="1">
            <a:off x="4018757" y="4099719"/>
            <a:ext cx="877887" cy="371475"/>
          </a:xfrm>
          <a:prstGeom prst="bentConnector2">
            <a:avLst/>
          </a:prstGeom>
          <a:noFill/>
          <a:ln w="12700">
            <a:solidFill>
              <a:schemeClr val="tx1"/>
            </a:solidFill>
            <a:miter lim="800000"/>
            <a:headEnd/>
            <a:tailEnd type="stealth" w="med" len="med"/>
          </a:ln>
        </p:spPr>
      </p:cxnSp>
      <p:cxnSp>
        <p:nvCxnSpPr>
          <p:cNvPr id="36894" name="AutoShape 26"/>
          <p:cNvCxnSpPr>
            <a:cxnSpLocks noChangeShapeType="1"/>
          </p:cNvCxnSpPr>
          <p:nvPr/>
        </p:nvCxnSpPr>
        <p:spPr bwMode="auto">
          <a:xfrm>
            <a:off x="4005263" y="2120900"/>
            <a:ext cx="612775" cy="1147763"/>
          </a:xfrm>
          <a:prstGeom prst="bentConnector3">
            <a:avLst>
              <a:gd name="adj1" fmla="val 50000"/>
            </a:avLst>
          </a:prstGeom>
          <a:noFill/>
          <a:ln w="12700">
            <a:solidFill>
              <a:schemeClr val="tx1"/>
            </a:solidFill>
            <a:miter lim="800000"/>
            <a:headEnd/>
            <a:tailEnd type="stealth" w="med" len="med"/>
          </a:ln>
        </p:spPr>
      </p:cxnSp>
      <p:sp>
        <p:nvSpPr>
          <p:cNvPr id="36895" name="AutoShape 27"/>
          <p:cNvSpPr>
            <a:spLocks noChangeArrowheads="1"/>
          </p:cNvSpPr>
          <p:nvPr/>
        </p:nvSpPr>
        <p:spPr bwMode="auto">
          <a:xfrm>
            <a:off x="982663" y="2374900"/>
            <a:ext cx="228600" cy="2286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6896" name="Text Box 28"/>
          <p:cNvSpPr txBox="1">
            <a:spLocks noChangeArrowheads="1"/>
          </p:cNvSpPr>
          <p:nvPr/>
        </p:nvSpPr>
        <p:spPr bwMode="auto">
          <a:xfrm>
            <a:off x="957263" y="2362200"/>
            <a:ext cx="30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 dirty="0">
                <a:latin typeface="Arial" pitchFamily="34" charset="0"/>
              </a:rPr>
              <a:t>1</a:t>
            </a:r>
          </a:p>
        </p:txBody>
      </p:sp>
      <p:sp>
        <p:nvSpPr>
          <p:cNvPr id="36897" name="AutoShape 29"/>
          <p:cNvSpPr>
            <a:spLocks noChangeArrowheads="1"/>
          </p:cNvSpPr>
          <p:nvPr/>
        </p:nvSpPr>
        <p:spPr bwMode="auto">
          <a:xfrm>
            <a:off x="1655763" y="4737100"/>
            <a:ext cx="228600" cy="2286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6898" name="Text Box 30"/>
          <p:cNvSpPr txBox="1">
            <a:spLocks noChangeArrowheads="1"/>
          </p:cNvSpPr>
          <p:nvPr/>
        </p:nvSpPr>
        <p:spPr bwMode="auto">
          <a:xfrm>
            <a:off x="1643063" y="4724400"/>
            <a:ext cx="3048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Arial" pitchFamily="34" charset="0"/>
              </a:rPr>
              <a:t>2</a:t>
            </a:r>
          </a:p>
        </p:txBody>
      </p:sp>
      <p:sp>
        <p:nvSpPr>
          <p:cNvPr id="36899" name="AutoShape 31"/>
          <p:cNvSpPr>
            <a:spLocks noChangeArrowheads="1"/>
          </p:cNvSpPr>
          <p:nvPr/>
        </p:nvSpPr>
        <p:spPr bwMode="auto">
          <a:xfrm>
            <a:off x="4106863" y="3408363"/>
            <a:ext cx="228600" cy="228600"/>
          </a:xfrm>
          <a:prstGeom prst="flowChartConnector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6900" name="Text Box 32"/>
          <p:cNvSpPr txBox="1">
            <a:spLocks noChangeArrowheads="1"/>
          </p:cNvSpPr>
          <p:nvPr/>
        </p:nvSpPr>
        <p:spPr bwMode="auto">
          <a:xfrm>
            <a:off x="4081463" y="3395663"/>
            <a:ext cx="304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b="1">
                <a:latin typeface="Arial" pitchFamily="34" charset="0"/>
              </a:rPr>
              <a:t>3</a:t>
            </a:r>
          </a:p>
        </p:txBody>
      </p:sp>
      <p:pic>
        <p:nvPicPr>
          <p:cNvPr id="36901" name="Picture 9" descr="C:\Documents and Settings\n\Desktop\pic\hi-256-0-0967fce8b19d155c2de7db62ae8a6471c592ae1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05600" y="2819400"/>
            <a:ext cx="1727200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687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8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68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500"/>
                            </p:stCondLst>
                            <p:childTnLst>
                              <p:par>
                                <p:cTn id="3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500"/>
                                        <p:tgtEl>
                                          <p:spTgt spid="3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500"/>
                            </p:stCondLst>
                            <p:childTnLst>
                              <p:par>
                                <p:cTn id="5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0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68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7000"/>
                            </p:stCondLst>
                            <p:childTnLst>
                              <p:par>
                                <p:cTn id="5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3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7500"/>
                            </p:stCondLst>
                            <p:childTnLst>
                              <p:par>
                                <p:cTn id="6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9500"/>
                            </p:stCondLst>
                            <p:childTnLst>
                              <p:par>
                                <p:cTn id="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36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3688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1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6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2500"/>
                            </p:stCondLst>
                            <p:childTnLst>
                              <p:par>
                                <p:cTn id="9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6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3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3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6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14000"/>
                            </p:stCondLst>
                            <p:childTnLst>
                              <p:par>
                                <p:cTn id="106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1000"/>
                                        <p:tgtEl>
                                          <p:spTgt spid="3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1" grpId="0" animBg="1"/>
      <p:bldP spid="36873" grpId="0" uiExpand="1" build="allAtOnce" animBg="1"/>
      <p:bldP spid="36875" grpId="0"/>
      <p:bldP spid="36877" grpId="0" animBg="1"/>
      <p:bldP spid="36878" grpId="0" animBg="1"/>
      <p:bldP spid="36879" grpId="0" build="allAtOnce"/>
      <p:bldP spid="36880" grpId="0" animBg="1"/>
      <p:bldP spid="36881" grpId="0"/>
      <p:bldP spid="36883" grpId="0"/>
      <p:bldP spid="36884" grpId="0" uiExpand="1" build="allAtOnce" animBg="1"/>
      <p:bldP spid="36885" grpId="0"/>
      <p:bldP spid="36886" grpId="0" animBg="1"/>
      <p:bldP spid="36887" grpId="0" animBg="1"/>
      <p:bldP spid="36888" grpId="0" animBg="1"/>
      <p:bldP spid="36889" grpId="0" animBg="1"/>
      <p:bldP spid="36890" grpId="0"/>
      <p:bldP spid="36891" grpId="0" animBg="1"/>
      <p:bldP spid="36895" grpId="0" animBg="1"/>
      <p:bldP spid="36896" grpId="0"/>
      <p:bldP spid="36897" grpId="0" animBg="1"/>
      <p:bldP spid="36898" grpId="0"/>
      <p:bldP spid="36899" grpId="0" animBg="1"/>
      <p:bldP spid="3690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accent2"/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accent2"/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 tmFilter="0, 0; .2, .5; .8, .5; 1, 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" autoRev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dirty="0" smtClean="0">
                <a:latin typeface="Verdana" pitchFamily="34" charset="0"/>
                <a:cs typeface="B Nazanin" pitchFamily="2" charset="-78"/>
              </a:rPr>
              <a:t>محتوا</a:t>
            </a:r>
            <a:endParaRPr lang="en-GB" dirty="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mtClean="0">
                <a:latin typeface="Verdana" pitchFamily="34" charset="0"/>
                <a:cs typeface="B Nazanin" pitchFamily="2" charset="-78"/>
              </a:rPr>
              <a:t>طرح</a:t>
            </a:r>
            <a:r>
              <a:rPr lang="fa-IR" sz="100" smtClean="0">
                <a:latin typeface="Verdana" pitchFamily="34" charset="0"/>
                <a:cs typeface="B Nazanin" pitchFamily="2" charset="-78"/>
              </a:rPr>
              <a:t> </a:t>
            </a:r>
            <a:r>
              <a:rPr lang="fa-IR" smtClean="0">
                <a:latin typeface="Verdana" pitchFamily="34" charset="0"/>
                <a:cs typeface="B Nazanin" pitchFamily="2" charset="-78"/>
              </a:rPr>
              <a:t>هاي امضاي ديجيتال معروف</a:t>
            </a:r>
            <a:endParaRPr lang="en-GB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38915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891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15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38917" name="TextBox 7"/>
          <p:cNvSpPr txBox="1">
            <a:spLocks noChangeArrowheads="1"/>
          </p:cNvSpPr>
          <p:nvPr/>
        </p:nvSpPr>
        <p:spPr bwMode="auto">
          <a:xfrm>
            <a:off x="3048000" y="1366838"/>
            <a:ext cx="54102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fa-IR" sz="2600" b="1" dirty="0">
                <a:cs typeface="B Nazanin" pitchFamily="2" charset="-78"/>
              </a:rPr>
              <a:t>مكانيزم پايه براي طرح هاي امضاي ديجيتال: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9200" y="1838325"/>
            <a:ext cx="6877203" cy="66941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sz="2500" kern="0" dirty="0">
                <a:latin typeface="Verdana" pitchFamily="34" charset="0"/>
                <a:cs typeface="B Nazanin" pitchFamily="2" charset="-78"/>
              </a:rPr>
              <a:t>به طور كلي هر طرح </a:t>
            </a:r>
            <a:r>
              <a:rPr lang="fa-IR" sz="25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امضاي ديجيتال </a:t>
            </a:r>
            <a:r>
              <a:rPr lang="fa-IR" sz="2500" kern="0" dirty="0">
                <a:latin typeface="Verdana" pitchFamily="34" charset="0"/>
                <a:cs typeface="B Nazanin" pitchFamily="2" charset="-78"/>
              </a:rPr>
              <a:t>شامل اين سه الگوريتم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sz="2500" kern="0" dirty="0">
                <a:latin typeface="Verdana" pitchFamily="34" charset="0"/>
                <a:cs typeface="B Nazanin" pitchFamily="2" charset="-78"/>
              </a:rPr>
              <a:t>باشد:</a:t>
            </a:r>
          </a:p>
        </p:txBody>
      </p:sp>
      <p:sp>
        <p:nvSpPr>
          <p:cNvPr id="12" name="Rectangle 11"/>
          <p:cNvSpPr/>
          <p:nvPr/>
        </p:nvSpPr>
        <p:spPr>
          <a:xfrm>
            <a:off x="912813" y="2698750"/>
            <a:ext cx="7240587" cy="294005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3"/>
              </a:buBlip>
              <a:defRPr/>
            </a:pPr>
            <a:r>
              <a:rPr lang="fa-IR" sz="2200" kern="0" dirty="0">
                <a:latin typeface="Verdana" pitchFamily="34" charset="0"/>
                <a:cs typeface="B Nazanin" pitchFamily="2" charset="-78"/>
              </a:rPr>
              <a:t>يك </a:t>
            </a:r>
            <a:r>
              <a:rPr lang="fa-IR" sz="2200" b="1" kern="0" dirty="0">
                <a:latin typeface="Verdana" pitchFamily="34" charset="0"/>
                <a:cs typeface="B Nazanin" pitchFamily="2" charset="-78"/>
              </a:rPr>
              <a:t>الگوريتم توليد كليد 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براي توليد زوج كليد عمومي و خصوصي.</a:t>
            </a:r>
          </a:p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3"/>
              </a:buBlip>
              <a:defRPr/>
            </a:pPr>
            <a:r>
              <a:rPr lang="fa-IR" sz="2200" kern="0" dirty="0">
                <a:latin typeface="Verdana" pitchFamily="34" charset="0"/>
                <a:cs typeface="B Nazanin" pitchFamily="2" charset="-78"/>
              </a:rPr>
              <a:t>يك </a:t>
            </a:r>
            <a:r>
              <a:rPr lang="fa-IR" sz="2200" b="1" kern="0" dirty="0">
                <a:latin typeface="Verdana" pitchFamily="34" charset="0"/>
                <a:cs typeface="B Nazanin" pitchFamily="2" charset="-78"/>
              </a:rPr>
              <a:t>الگوريتم امضا 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كه متن </a:t>
            </a:r>
            <a:r>
              <a:rPr lang="en-US" sz="2000" dirty="0">
                <a:cs typeface="B Nazanin" pitchFamily="2" charset="-78"/>
              </a:rPr>
              <a:t>+</a:t>
            </a:r>
            <a:r>
              <a:rPr lang="fa-IR" sz="2200" dirty="0">
                <a:cs typeface="B Nazanin" pitchFamily="2" charset="-78"/>
              </a:rPr>
              <a:t> كليد خصوصي را به عنوان ورودي گرفته و يك امضا بر روي متن را به عنوان خروجي توليد مي</a:t>
            </a:r>
            <a:r>
              <a:rPr lang="fa-IR" sz="100" dirty="0">
                <a:cs typeface="B Nazanin" pitchFamily="2" charset="-78"/>
              </a:rPr>
              <a:t> </a:t>
            </a:r>
            <a:r>
              <a:rPr lang="fa-IR" sz="2200" dirty="0">
                <a:cs typeface="B Nazanin" pitchFamily="2" charset="-78"/>
              </a:rPr>
              <a:t>نمايد.</a:t>
            </a:r>
          </a:p>
          <a:p>
            <a:pPr marL="288000" indent="-288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Tx/>
              <a:buBlip>
                <a:blip r:embed="rId3"/>
              </a:buBlip>
              <a:defRPr/>
            </a:pPr>
            <a:r>
              <a:rPr lang="fa-IR" sz="2200" kern="0" dirty="0">
                <a:latin typeface="Verdana" pitchFamily="34" charset="0"/>
                <a:cs typeface="B Nazanin" pitchFamily="2" charset="-78"/>
              </a:rPr>
              <a:t>يك </a:t>
            </a:r>
            <a:r>
              <a:rPr lang="fa-IR" sz="2200" b="1" kern="0" dirty="0">
                <a:latin typeface="Verdana" pitchFamily="34" charset="0"/>
                <a:cs typeface="B Nazanin" pitchFamily="2" charset="-78"/>
              </a:rPr>
              <a:t>الگوريتم تأييد امضا 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كه امضا </a:t>
            </a:r>
            <a:r>
              <a:rPr lang="en-US" sz="2000" dirty="0">
                <a:cs typeface="B Nazanin" pitchFamily="2" charset="-78"/>
              </a:rPr>
              <a:t>+</a:t>
            </a:r>
            <a:r>
              <a:rPr lang="fa-IR" sz="2200" dirty="0">
                <a:cs typeface="B Nazanin" pitchFamily="2" charset="-78"/>
              </a:rPr>
              <a:t> كليد عمومي را به عنوان ورودي گرفته و برحسب اعتبار امضاي انجام شده، خروجي اعتبار يا عدم اعتبار امضا را مي</a:t>
            </a:r>
            <a:r>
              <a:rPr lang="fa-IR" sz="100" dirty="0">
                <a:cs typeface="B Nazanin" pitchFamily="2" charset="-78"/>
              </a:rPr>
              <a:t> </a:t>
            </a:r>
            <a:r>
              <a:rPr lang="fa-IR" sz="2200" dirty="0">
                <a:cs typeface="B Nazanin" pitchFamily="2" charset="-78"/>
              </a:rPr>
              <a:t>دهد.  </a:t>
            </a:r>
            <a:endParaRPr lang="fa-IR" sz="2200" kern="0" dirty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891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89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down)">
                                      <p:cBhvr>
                                        <p:cTn id="2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 uiExpand="1" build="allAtOnce" animBg="1"/>
      <p:bldP spid="14" grpId="0" build="allAtOnce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06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16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2061" name="TextBox 7"/>
          <p:cNvSpPr txBox="1">
            <a:spLocks noChangeArrowheads="1"/>
          </p:cNvSpPr>
          <p:nvPr/>
        </p:nvSpPr>
        <p:spPr bwMode="auto">
          <a:xfrm>
            <a:off x="3962400" y="1184275"/>
            <a:ext cx="44958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 dirty="0">
                <a:cs typeface="B Nazanin" pitchFamily="2" charset="-78"/>
              </a:rPr>
              <a:t>طرح امضاي </a:t>
            </a:r>
            <a:r>
              <a:rPr lang="en-US" b="1" dirty="0">
                <a:cs typeface="B Nazanin" pitchFamily="2" charset="-78"/>
              </a:rPr>
              <a:t>RSA</a:t>
            </a:r>
            <a:r>
              <a:rPr lang="fa-IR" sz="2600" b="1" dirty="0">
                <a:cs typeface="B Nazanin" pitchFamily="2" charset="-78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33400" y="1600200"/>
            <a:ext cx="7620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امضاي ديجيتال از سيستم رمزنگاري كليد عمومي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RSA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به وجود آمد.</a:t>
            </a:r>
          </a:p>
        </p:txBody>
      </p:sp>
      <p:sp>
        <p:nvSpPr>
          <p:cNvPr id="8" name="Rectangle 7"/>
          <p:cNvSpPr/>
          <p:nvPr/>
        </p:nvSpPr>
        <p:spPr>
          <a:xfrm>
            <a:off x="1066800" y="2895600"/>
            <a:ext cx="723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252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الگوريتم توليد كليد </a:t>
            </a:r>
            <a:r>
              <a:rPr lang="en-US" sz="2200" b="1" kern="0" dirty="0">
                <a:cs typeface="Times New Roman" pitchFamily="18" charset="0"/>
              </a:rPr>
              <a:t>RSA</a:t>
            </a:r>
            <a:r>
              <a:rPr lang="fa-IR" b="1" kern="0" dirty="0">
                <a:latin typeface="Verdana" pitchFamily="34" charset="0"/>
                <a:cs typeface="B Nazanin" pitchFamily="2" charset="-78"/>
              </a:rPr>
              <a:t>: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2209800"/>
            <a:ext cx="7239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بر سختي مسئله تجزيه اعداد صحيح (</a:t>
            </a:r>
            <a:r>
              <a:rPr lang="en-US" sz="2200" kern="0" dirty="0">
                <a:solidFill>
                  <a:srgbClr val="00B050"/>
                </a:solidFill>
                <a:cs typeface="Times New Roman" pitchFamily="18" charset="0"/>
              </a:rPr>
              <a:t>IFP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) استوار است.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09600" y="3468688"/>
            <a:ext cx="7391400" cy="600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امضاكننده دو عدد اول    و    را انتخاب كرده و    و        را محاسبه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كند.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5556250" y="3697288"/>
          <a:ext cx="31115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8" name="Equation" r:id="rId4" imgW="152280" imgH="164880" progId="Equation.DSMT4">
                  <p:embed/>
                </p:oleObj>
              </mc:Choice>
              <mc:Fallback>
                <p:oleObj name="Equation" r:id="rId4" imgW="152280" imgH="1648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56250" y="3697288"/>
                        <a:ext cx="311150" cy="336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5"/>
          <p:cNvGraphicFramePr>
            <a:graphicFrameLocks noChangeAspect="1"/>
          </p:cNvGraphicFramePr>
          <p:nvPr/>
        </p:nvGraphicFramePr>
        <p:xfrm>
          <a:off x="5251450" y="3697288"/>
          <a:ext cx="2349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9" name="Equation" r:id="rId6" imgW="126720" imgH="164880" progId="Equation.DSMT4">
                  <p:embed/>
                </p:oleObj>
              </mc:Choice>
              <mc:Fallback>
                <p:oleObj name="Equation" r:id="rId6" imgW="126720" imgH="1648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1450" y="3697288"/>
                        <a:ext cx="234950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6"/>
          <p:cNvGraphicFramePr>
            <a:graphicFrameLocks noChangeAspect="1"/>
          </p:cNvGraphicFramePr>
          <p:nvPr/>
        </p:nvGraphicFramePr>
        <p:xfrm>
          <a:off x="3405188" y="3697288"/>
          <a:ext cx="252412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0" name="Equation" r:id="rId8" imgW="139680" imgH="126720" progId="Equation.DSMT4">
                  <p:embed/>
                </p:oleObj>
              </mc:Choice>
              <mc:Fallback>
                <p:oleObj name="Equation" r:id="rId8" imgW="139680" imgH="126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188" y="3697288"/>
                        <a:ext cx="252412" cy="228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7"/>
          <p:cNvGraphicFramePr>
            <a:graphicFrameLocks noChangeAspect="1"/>
          </p:cNvGraphicFramePr>
          <p:nvPr/>
        </p:nvGraphicFramePr>
        <p:xfrm>
          <a:off x="2667000" y="3621088"/>
          <a:ext cx="609600" cy="434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1" name="Equation" r:id="rId10" imgW="355320" imgH="253800" progId="Equation.DSMT4">
                  <p:embed/>
                </p:oleObj>
              </mc:Choice>
              <mc:Fallback>
                <p:oleObj name="Equation" r:id="rId10" imgW="355320" imgH="253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621088"/>
                        <a:ext cx="609600" cy="434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533400" y="4281488"/>
            <a:ext cx="7467600" cy="16637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او همچنين عدد تصادفي   را انتخاب و عدد    را به صورت    </a:t>
            </a:r>
          </a:p>
          <a:p>
            <a:pPr marL="180000" indent="-324000" algn="justLow" rt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محاسبه مي نمايد.</a:t>
            </a:r>
          </a:p>
          <a:p>
            <a:pPr marL="180000" indent="-324000" algn="r" rtl="1">
              <a:lnSpc>
                <a:spcPct val="114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در نهايت زوج         </a:t>
            </a:r>
            <a:r>
              <a:rPr lang="fa-IR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كليد عمومي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و    </a:t>
            </a:r>
            <a:r>
              <a:rPr lang="fa-IR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كليد خصوصي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امضاي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باشند. </a:t>
            </a:r>
          </a:p>
        </p:txBody>
      </p:sp>
      <p:graphicFrame>
        <p:nvGraphicFramePr>
          <p:cNvPr id="2054" name="Object 8"/>
          <p:cNvGraphicFramePr>
            <a:graphicFrameLocks noChangeAspect="1"/>
          </p:cNvGraphicFramePr>
          <p:nvPr/>
        </p:nvGraphicFramePr>
        <p:xfrm>
          <a:off x="5467350" y="4451350"/>
          <a:ext cx="247650" cy="273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2" name="Equation" r:id="rId12" imgW="126720" imgH="139680" progId="Equation.DSMT4">
                  <p:embed/>
                </p:oleObj>
              </mc:Choice>
              <mc:Fallback>
                <p:oleObj name="Equation" r:id="rId12" imgW="126720" imgH="139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7350" y="4451350"/>
                        <a:ext cx="247650" cy="273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5" name="Object 9"/>
          <p:cNvGraphicFramePr>
            <a:graphicFrameLocks noChangeAspect="1"/>
          </p:cNvGraphicFramePr>
          <p:nvPr/>
        </p:nvGraphicFramePr>
        <p:xfrm>
          <a:off x="3733800" y="4402138"/>
          <a:ext cx="228600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3" name="Equation" r:id="rId14" imgW="126720" imgH="177480" progId="Equation.DSMT4">
                  <p:embed/>
                </p:oleObj>
              </mc:Choice>
              <mc:Fallback>
                <p:oleObj name="Equation" r:id="rId14" imgW="126720" imgH="17748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4402138"/>
                        <a:ext cx="228600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10"/>
          <p:cNvGraphicFramePr>
            <a:graphicFrameLocks noChangeAspect="1"/>
          </p:cNvGraphicFramePr>
          <p:nvPr/>
        </p:nvGraphicFramePr>
        <p:xfrm>
          <a:off x="685800" y="4343400"/>
          <a:ext cx="18970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" name="Equation" r:id="rId16" imgW="1168200" imgH="279360" progId="Equation.DSMT4">
                  <p:embed/>
                </p:oleObj>
              </mc:Choice>
              <mc:Fallback>
                <p:oleObj name="Equation" r:id="rId16" imgW="1168200" imgH="27936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343400"/>
                        <a:ext cx="1897063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11"/>
          <p:cNvGraphicFramePr>
            <a:graphicFrameLocks noChangeAspect="1"/>
          </p:cNvGraphicFramePr>
          <p:nvPr/>
        </p:nvGraphicFramePr>
        <p:xfrm>
          <a:off x="6019800" y="5461000"/>
          <a:ext cx="6286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5" name="Equation" r:id="rId18" imgW="393480" imgH="253800" progId="Equation.DSMT4">
                  <p:embed/>
                </p:oleObj>
              </mc:Choice>
              <mc:Fallback>
                <p:oleObj name="Equation" r:id="rId18" imgW="393480" imgH="25380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9800" y="5461000"/>
                        <a:ext cx="628650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8" name="Object 12"/>
          <p:cNvGraphicFramePr>
            <a:graphicFrameLocks noChangeAspect="1"/>
          </p:cNvGraphicFramePr>
          <p:nvPr/>
        </p:nvGraphicFramePr>
        <p:xfrm>
          <a:off x="4419600" y="5562600"/>
          <a:ext cx="228600" cy="252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6" name="Equation" r:id="rId20" imgW="126720" imgH="139680" progId="Equation.DSMT4">
                  <p:embed/>
                </p:oleObj>
              </mc:Choice>
              <mc:Fallback>
                <p:oleObj name="Equation" r:id="rId20" imgW="126720" imgH="1396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5562600"/>
                        <a:ext cx="228600" cy="252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0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0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1" grpId="0" animBg="1"/>
      <p:bldP spid="14" grpId="0"/>
      <p:bldP spid="8" grpId="0"/>
      <p:bldP spid="9" grpId="0"/>
      <p:bldP spid="11" grpId="0"/>
      <p:bldP spid="1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08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17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1066800"/>
            <a:ext cx="7239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252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الگوريتم توليد امضاي </a:t>
            </a:r>
            <a:r>
              <a:rPr lang="en-US" sz="2200" b="1" kern="0" dirty="0">
                <a:cs typeface="Times New Roman" pitchFamily="18" charset="0"/>
              </a:rPr>
              <a:t>RSA</a:t>
            </a:r>
            <a:r>
              <a:rPr lang="fa-IR" b="1" kern="0" dirty="0">
                <a:latin typeface="Verdana" pitchFamily="34" charset="0"/>
                <a:cs typeface="B Nazanin" pitchFamily="2" charset="-78"/>
              </a:rPr>
              <a:t>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2000" y="1609725"/>
            <a:ext cx="7239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قرار است تا متن    امضا گردد. بدين منظور شخص از الگوريتم زير استفاده كرده و امضاي    را توليد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نمايد.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3657600" y="2733675"/>
          <a:ext cx="1752600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6" name="Equation" r:id="rId4" imgW="1015920" imgH="253800" progId="Equation.DSMT4">
                  <p:embed/>
                </p:oleObj>
              </mc:Choice>
              <mc:Fallback>
                <p:oleObj name="Equation" r:id="rId4" imgW="1015920" imgH="2538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733675"/>
                        <a:ext cx="1752600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11"/>
          <p:cNvGraphicFramePr>
            <a:graphicFrameLocks noChangeAspect="1"/>
          </p:cNvGraphicFramePr>
          <p:nvPr/>
        </p:nvGraphicFramePr>
        <p:xfrm>
          <a:off x="6096000" y="1857375"/>
          <a:ext cx="304800" cy="21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7" name="Equation" r:id="rId6" imgW="177480" imgH="126720" progId="Equation.DSMT4">
                  <p:embed/>
                </p:oleObj>
              </mc:Choice>
              <mc:Fallback>
                <p:oleObj name="Equation" r:id="rId6" imgW="177480" imgH="1267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0" y="1857375"/>
                        <a:ext cx="304800" cy="217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12"/>
          <p:cNvGraphicFramePr>
            <a:graphicFrameLocks noChangeAspect="1"/>
          </p:cNvGraphicFramePr>
          <p:nvPr/>
        </p:nvGraphicFramePr>
        <p:xfrm>
          <a:off x="6400800" y="2312987"/>
          <a:ext cx="304800" cy="354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8" name="Equation" r:id="rId8" imgW="152280" imgH="177480" progId="Equation.DSMT4">
                  <p:embed/>
                </p:oleObj>
              </mc:Choice>
              <mc:Fallback>
                <p:oleObj name="Equation" r:id="rId8" imgW="15228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312987"/>
                        <a:ext cx="304800" cy="354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Rectangle 21"/>
          <p:cNvSpPr/>
          <p:nvPr/>
        </p:nvSpPr>
        <p:spPr>
          <a:xfrm>
            <a:off x="1066800" y="3276600"/>
            <a:ext cx="7239000" cy="600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252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الگوريتم تأييد امضاي </a:t>
            </a:r>
            <a:r>
              <a:rPr lang="en-US" sz="2200" b="1" kern="0" dirty="0">
                <a:cs typeface="Times New Roman" pitchFamily="18" charset="0"/>
              </a:rPr>
              <a:t>RSA</a:t>
            </a:r>
            <a:r>
              <a:rPr lang="fa-IR" b="1" kern="0" dirty="0">
                <a:latin typeface="Verdana" pitchFamily="34" charset="0"/>
                <a:cs typeface="B Nazanin" pitchFamily="2" charset="-78"/>
              </a:rPr>
              <a:t>:</a:t>
            </a:r>
          </a:p>
        </p:txBody>
      </p:sp>
      <p:sp>
        <p:nvSpPr>
          <p:cNvPr id="23" name="Rectangle 22"/>
          <p:cNvSpPr/>
          <p:nvPr/>
        </p:nvSpPr>
        <p:spPr>
          <a:xfrm>
            <a:off x="762000" y="3895725"/>
            <a:ext cx="7239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قرار است تا امضاي   روي متن     تعيين گردد. بدين منظور شخص از الگوريتم زير استفاده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كند.</a:t>
            </a:r>
          </a:p>
        </p:txBody>
      </p:sp>
      <p:graphicFrame>
        <p:nvGraphicFramePr>
          <p:cNvPr id="3077" name="Object 13"/>
          <p:cNvGraphicFramePr>
            <a:graphicFrameLocks noChangeAspect="1"/>
          </p:cNvGraphicFramePr>
          <p:nvPr/>
        </p:nvGraphicFramePr>
        <p:xfrm>
          <a:off x="3724275" y="4953000"/>
          <a:ext cx="18573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9" name="Equation" r:id="rId10" imgW="1028520" imgH="253800" progId="Equation.DSMT4">
                  <p:embed/>
                </p:oleObj>
              </mc:Choice>
              <mc:Fallback>
                <p:oleObj name="Equation" r:id="rId10" imgW="1028520" imgH="25380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4953000"/>
                        <a:ext cx="1857375" cy="457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8" name="Object 14"/>
          <p:cNvGraphicFramePr>
            <a:graphicFrameLocks noChangeAspect="1"/>
          </p:cNvGraphicFramePr>
          <p:nvPr/>
        </p:nvGraphicFramePr>
        <p:xfrm>
          <a:off x="4572000" y="4143375"/>
          <a:ext cx="350838" cy="249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Equation" r:id="rId12" imgW="177480" imgH="126720" progId="Equation.DSMT4">
                  <p:embed/>
                </p:oleObj>
              </mc:Choice>
              <mc:Fallback>
                <p:oleObj name="Equation" r:id="rId12" imgW="177480" imgH="12672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43375"/>
                        <a:ext cx="350838" cy="249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9" name="Object 16"/>
          <p:cNvGraphicFramePr>
            <a:graphicFrameLocks noChangeAspect="1"/>
          </p:cNvGraphicFramePr>
          <p:nvPr/>
        </p:nvGraphicFramePr>
        <p:xfrm>
          <a:off x="5872162" y="4070350"/>
          <a:ext cx="300038" cy="34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Equation" r:id="rId14" imgW="152280" imgH="177480" progId="Equation.DSMT4">
                  <p:embed/>
                </p:oleObj>
              </mc:Choice>
              <mc:Fallback>
                <p:oleObj name="Equation" r:id="rId14" imgW="152280" imgH="177480" progId="Equation.DSMT4">
                  <p:embed/>
                  <p:pic>
                    <p:nvPicPr>
                      <p:cNvPr id="0" name="Object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2162" y="4070350"/>
                        <a:ext cx="300038" cy="349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Rectangle 28"/>
          <p:cNvSpPr/>
          <p:nvPr/>
        </p:nvSpPr>
        <p:spPr>
          <a:xfrm>
            <a:off x="838200" y="5257800"/>
            <a:ext cx="7239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اگر رابطه فوق برقرار بود، امضا </a:t>
            </a:r>
            <a:r>
              <a:rPr lang="fa-IR" kern="0" dirty="0">
                <a:solidFill>
                  <a:srgbClr val="00B050"/>
                </a:solidFill>
                <a:latin typeface="Verdana" pitchFamily="34" charset="0"/>
                <a:cs typeface="B Nazanin" pitchFamily="2" charset="-78"/>
              </a:rPr>
              <a:t>معتبر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است و در غير اين صورت امضا </a:t>
            </a:r>
            <a:r>
              <a:rPr lang="fa-IR" kern="0" dirty="0">
                <a:solidFill>
                  <a:srgbClr val="FF0000"/>
                </a:solidFill>
                <a:latin typeface="Verdana" pitchFamily="34" charset="0"/>
                <a:cs typeface="B Nazanin" pitchFamily="2" charset="-78"/>
              </a:rPr>
              <a:t>نامعتبر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خواهد بود.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0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22" grpId="0"/>
      <p:bldP spid="23" grpId="0"/>
      <p:bldP spid="2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3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10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18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66800" y="990600"/>
            <a:ext cx="7239000" cy="6000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252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مثالي از امضاي </a:t>
            </a:r>
            <a:r>
              <a:rPr lang="en-US" sz="2200" b="1" kern="0" dirty="0">
                <a:cs typeface="Times New Roman" pitchFamily="18" charset="0"/>
              </a:rPr>
              <a:t>RSA</a:t>
            </a:r>
            <a:r>
              <a:rPr lang="fa-IR" b="1" kern="0" dirty="0">
                <a:latin typeface="Verdana" pitchFamily="34" charset="0"/>
                <a:cs typeface="B Nazanin" pitchFamily="2" charset="-78"/>
              </a:rPr>
              <a:t>:</a:t>
            </a:r>
          </a:p>
        </p:txBody>
      </p:sp>
      <p:sp>
        <p:nvSpPr>
          <p:cNvPr id="16" name="Rectangle 15"/>
          <p:cNvSpPr/>
          <p:nvPr/>
        </p:nvSpPr>
        <p:spPr>
          <a:xfrm>
            <a:off x="914400" y="1490663"/>
            <a:ext cx="7239000" cy="19081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فرض كنيد كه شخص </a:t>
            </a:r>
            <a:r>
              <a:rPr lang="en-US" sz="2200" kern="0" dirty="0">
                <a:solidFill>
                  <a:schemeClr val="accent2"/>
                </a:solidFill>
                <a:cs typeface="Times New Roman" pitchFamily="18" charset="0"/>
              </a:rPr>
              <a:t>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قصد دارد تا متني همانند             را امضا نموده و براي شخص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ارسال نمايد. </a:t>
            </a:r>
          </a:p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(توليد كليد)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بدين منظور ابتدا كليدهاي خود را توليد مي نمايد.  </a:t>
            </a:r>
          </a:p>
        </p:txBody>
      </p:sp>
      <p:graphicFrame>
        <p:nvGraphicFramePr>
          <p:cNvPr id="4098" name="Object 8"/>
          <p:cNvGraphicFramePr>
            <a:graphicFrameLocks noChangeAspect="1"/>
          </p:cNvGraphicFramePr>
          <p:nvPr/>
        </p:nvGraphicFramePr>
        <p:xfrm>
          <a:off x="2355850" y="1676400"/>
          <a:ext cx="844550" cy="311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8" name="Equation" r:id="rId4" imgW="482400" imgH="177480" progId="Equation.DSMT4">
                  <p:embed/>
                </p:oleObj>
              </mc:Choice>
              <mc:Fallback>
                <p:oleObj name="Equation" r:id="rId4" imgW="482400" imgH="1774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5850" y="1676400"/>
                        <a:ext cx="844550" cy="311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7" name="Rectangle 17"/>
          <p:cNvSpPr>
            <a:spLocks noChangeArrowheads="1"/>
          </p:cNvSpPr>
          <p:nvPr/>
        </p:nvSpPr>
        <p:spPr bwMode="auto">
          <a:xfrm>
            <a:off x="1905000" y="3733800"/>
            <a:ext cx="5334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sz="2200" dirty="0">
                <a:solidFill>
                  <a:schemeClr val="accent2"/>
                </a:solidFill>
              </a:rPr>
              <a:t>A</a:t>
            </a:r>
            <a:r>
              <a:rPr lang="en-US" sz="2200" dirty="0"/>
              <a:t>:</a:t>
            </a:r>
          </a:p>
        </p:txBody>
      </p:sp>
      <p:graphicFrame>
        <p:nvGraphicFramePr>
          <p:cNvPr id="4099" name="Object 9"/>
          <p:cNvGraphicFramePr>
            <a:graphicFrameLocks noChangeAspect="1"/>
          </p:cNvGraphicFramePr>
          <p:nvPr/>
        </p:nvGraphicFramePr>
        <p:xfrm>
          <a:off x="2362200" y="3429000"/>
          <a:ext cx="4267200" cy="110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9" name="Equation" r:id="rId6" imgW="2552400" imgH="660240" progId="Equation.DSMT4">
                  <p:embed/>
                </p:oleObj>
              </mc:Choice>
              <mc:Fallback>
                <p:oleObj name="Equation" r:id="rId6" imgW="2552400" imgH="66024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429000"/>
                        <a:ext cx="4267200" cy="110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9"/>
          <p:cNvSpPr/>
          <p:nvPr/>
        </p:nvSpPr>
        <p:spPr>
          <a:xfrm>
            <a:off x="838200" y="4459288"/>
            <a:ext cx="73914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(توليد امضا)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شخص </a:t>
            </a:r>
            <a:r>
              <a:rPr lang="en-US" sz="2200" kern="0" dirty="0">
                <a:solidFill>
                  <a:schemeClr val="accent2"/>
                </a:solidFill>
                <a:cs typeface="Times New Roman" pitchFamily="18" charset="0"/>
              </a:rPr>
              <a:t>A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با استفاده از </a:t>
            </a:r>
            <a:r>
              <a:rPr lang="fa-IR" kern="0" dirty="0">
                <a:solidFill>
                  <a:srgbClr val="00B050"/>
                </a:solidFill>
                <a:latin typeface="Verdana" pitchFamily="34" charset="0"/>
                <a:cs typeface="B Nazanin" pitchFamily="2" charset="-78"/>
              </a:rPr>
              <a:t>كليد خصوصي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خود، متن را امضا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كند. </a:t>
            </a:r>
          </a:p>
        </p:txBody>
      </p:sp>
      <p:graphicFrame>
        <p:nvGraphicFramePr>
          <p:cNvPr id="4100" name="Object 10"/>
          <p:cNvGraphicFramePr>
            <a:graphicFrameLocks noChangeAspect="1"/>
          </p:cNvGraphicFramePr>
          <p:nvPr/>
        </p:nvGraphicFramePr>
        <p:xfrm>
          <a:off x="3352800" y="5143500"/>
          <a:ext cx="22098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0" name="Equation" r:id="rId8" imgW="1307880" imgH="203040" progId="Equation.DSMT4">
                  <p:embed/>
                </p:oleObj>
              </mc:Choice>
              <mc:Fallback>
                <p:oleObj name="Equation" r:id="rId8" imgW="1307880" imgH="203040" progId="Equation.DSMT4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143500"/>
                        <a:ext cx="22098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5"/>
          <p:cNvSpPr/>
          <p:nvPr/>
        </p:nvSpPr>
        <p:spPr>
          <a:xfrm>
            <a:off x="838200" y="5449888"/>
            <a:ext cx="73914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سپس شخص </a:t>
            </a:r>
            <a:r>
              <a:rPr lang="en-US" kern="0" dirty="0">
                <a:solidFill>
                  <a:schemeClr val="accent2"/>
                </a:solidFill>
                <a:cs typeface="Times New Roman" pitchFamily="18" charset="0"/>
              </a:rPr>
              <a:t>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متن     را به همراه امضاي    به شخص</a:t>
            </a:r>
            <a:r>
              <a:rPr lang="fa-IR" kern="0" dirty="0">
                <a:cs typeface="Times New Roman" pitchFamily="18" charset="0"/>
              </a:rPr>
              <a:t>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fa-IR" kern="0" dirty="0">
                <a:cs typeface="Times New Roman" pitchFamily="18" charset="0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ارسال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نمايد. </a:t>
            </a:r>
          </a:p>
        </p:txBody>
      </p:sp>
      <p:graphicFrame>
        <p:nvGraphicFramePr>
          <p:cNvPr id="4101" name="Object 11"/>
          <p:cNvGraphicFramePr>
            <a:graphicFrameLocks noChangeAspect="1"/>
          </p:cNvGraphicFramePr>
          <p:nvPr/>
        </p:nvGraphicFramePr>
        <p:xfrm>
          <a:off x="5789613" y="5715000"/>
          <a:ext cx="382587" cy="271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1" name="Equation" r:id="rId10" imgW="177480" imgH="126720" progId="Equation.DSMT4">
                  <p:embed/>
                </p:oleObj>
              </mc:Choice>
              <mc:Fallback>
                <p:oleObj name="Equation" r:id="rId10" imgW="177480" imgH="126720" progId="Equation.DSMT4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9613" y="5715000"/>
                        <a:ext cx="382587" cy="271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2" name="Object 12"/>
          <p:cNvGraphicFramePr>
            <a:graphicFrameLocks noChangeAspect="1"/>
          </p:cNvGraphicFramePr>
          <p:nvPr/>
        </p:nvGraphicFramePr>
        <p:xfrm>
          <a:off x="3895725" y="5638800"/>
          <a:ext cx="29527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2" name="Equation" r:id="rId12" imgW="152280" imgH="177480" progId="Equation.DSMT4">
                  <p:embed/>
                </p:oleObj>
              </mc:Choice>
              <mc:Fallback>
                <p:oleObj name="Equation" r:id="rId12" imgW="152280" imgH="177480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95725" y="5638800"/>
                        <a:ext cx="29527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6" grpId="0"/>
      <p:bldP spid="4107" grpId="0"/>
      <p:bldP spid="20" grpId="0"/>
      <p:bldP spid="2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512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19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914400" y="1066800"/>
            <a:ext cx="7239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(تأييد امضا)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شخص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رابطه زير را بررسي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كند.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3276600" y="1795462"/>
          <a:ext cx="2362200" cy="414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" name="Equation" r:id="rId4" imgW="1447560" imgH="253800" progId="Equation.DSMT4">
                  <p:embed/>
                </p:oleObj>
              </mc:Choice>
              <mc:Fallback>
                <p:oleObj name="Equation" r:id="rId4" imgW="1447560" imgH="2538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795462"/>
                        <a:ext cx="2362200" cy="414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423863" y="2209800"/>
            <a:ext cx="7729537" cy="10160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50000"/>
              </a:lnSpc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به علت اينكه رابطه فوق برقرار است، شخص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امضاي    را به عنوان امضاي معتبر</a:t>
            </a:r>
          </a:p>
          <a:p>
            <a:pPr algn="r" rtl="1"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روي متن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پذيرد. </a:t>
            </a:r>
            <a:endParaRPr lang="fa-IR" dirty="0"/>
          </a:p>
        </p:txBody>
      </p:sp>
      <p:sp>
        <p:nvSpPr>
          <p:cNvPr id="15" name="Rectangle 14"/>
          <p:cNvSpPr/>
          <p:nvPr/>
        </p:nvSpPr>
        <p:spPr>
          <a:xfrm>
            <a:off x="2116138" y="3352800"/>
            <a:ext cx="5961062" cy="4619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اگر رابطه فوق برقرار نمي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شد، شخص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B</a:t>
            </a:r>
            <a:r>
              <a:rPr lang="fa-IR" kern="0" dirty="0">
                <a:cs typeface="Times New Roman" pitchFamily="18" charset="0"/>
              </a:rPr>
              <a:t> </a:t>
            </a:r>
            <a:r>
              <a:rPr lang="fa-IR" kern="0" dirty="0">
                <a:cs typeface="B Nazanin" pitchFamily="2" charset="-78"/>
              </a:rPr>
              <a:t>امضا را رد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نمود.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</a:t>
            </a:r>
            <a:endParaRPr lang="fa-IR" dirty="0">
              <a:cs typeface="B Nazanin" pitchFamily="2" charset="-78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14400" y="4548188"/>
            <a:ext cx="7239000" cy="1754187"/>
          </a:xfrm>
          <a:prstGeom prst="rect">
            <a:avLst/>
          </a:prstGeom>
          <a:solidFill>
            <a:srgbClr val="FFFF99"/>
          </a:solidFill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توجه نماييد كه در طرح امضاي </a:t>
            </a:r>
            <a:r>
              <a:rPr lang="en-US" sz="2200" kern="0" dirty="0"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، تابع چكيده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سازي استفاده نمي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شود و به همين علت امضاي </a:t>
            </a:r>
            <a:r>
              <a:rPr lang="en-US" sz="2200" kern="0" dirty="0"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بسيار كندتر از امضاهايي عمل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نمايد كه از توابع چكيده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ساز استفاده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برند. </a:t>
            </a:r>
          </a:p>
        </p:txBody>
      </p:sp>
      <p:pic>
        <p:nvPicPr>
          <p:cNvPr id="5130" name="Picture 3" descr="BD00028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" y="3581400"/>
            <a:ext cx="862013" cy="844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2895600" y="2438400"/>
          <a:ext cx="26193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Equation" r:id="rId7" imgW="152280" imgH="177480" progId="Equation.DSMT4">
                  <p:embed/>
                </p:oleObj>
              </mc:Choice>
              <mc:Fallback>
                <p:oleObj name="Equation" r:id="rId7" imgW="152280" imgH="177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2438400"/>
                        <a:ext cx="261938" cy="304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3993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20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85800" y="1066800"/>
            <a:ext cx="7696200" cy="1754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نكته اول)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اگر به طرح رمزنگاري و امضاي ديجيتال </a:t>
            </a:r>
            <a:r>
              <a:rPr lang="en-US" sz="2200" kern="0" dirty="0">
                <a:solidFill>
                  <a:schemeClr val="accent2"/>
                </a:solidFill>
                <a:cs typeface="Times New Roman" pitchFamily="18" charset="0"/>
              </a:rPr>
              <a:t>RSA</a:t>
            </a:r>
            <a:r>
              <a:rPr lang="fa-IR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دقت نماييد خواهيد ديد كه دقيقاً عكس يكديگر عمل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كنند. اين خاصيت تمامي سيستم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رمزنگاري كليد عمومي است.</a:t>
            </a:r>
          </a:p>
        </p:txBody>
      </p:sp>
      <p:sp>
        <p:nvSpPr>
          <p:cNvPr id="3994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rtl="1" eaLnBrk="1" hangingPunct="1"/>
            <a:r>
              <a:rPr lang="fa-IR" dirty="0" smtClean="0">
                <a:latin typeface="Verdana" pitchFamily="34" charset="0"/>
                <a:cs typeface="B Nazanin" pitchFamily="2" charset="-78"/>
              </a:rPr>
              <a:t>دو نكته در </a:t>
            </a:r>
            <a:r>
              <a:rPr lang="fa-IR" sz="4000" dirty="0" smtClean="0">
                <a:latin typeface="Verdana" pitchFamily="34" charset="0"/>
                <a:cs typeface="B Nazanin" pitchFamily="2" charset="-78"/>
              </a:rPr>
              <a:t>مورد</a:t>
            </a:r>
            <a:r>
              <a:rPr lang="fa-IR" dirty="0" smtClean="0">
                <a:latin typeface="Verdana" pitchFamily="34" charset="0"/>
                <a:cs typeface="B Nazanin" pitchFamily="2" charset="-78"/>
              </a:rPr>
              <a:t> امضاي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RSA</a:t>
            </a:r>
            <a:endParaRPr lang="en-GB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9942" name="Group 28"/>
          <p:cNvGrpSpPr>
            <a:grpSpLocks/>
          </p:cNvGrpSpPr>
          <p:nvPr/>
        </p:nvGrpSpPr>
        <p:grpSpPr bwMode="auto">
          <a:xfrm>
            <a:off x="762000" y="3279775"/>
            <a:ext cx="7467600" cy="2359025"/>
            <a:chOff x="-3" y="-3"/>
            <a:chExt cx="2874" cy="1821"/>
          </a:xfrm>
        </p:grpSpPr>
        <p:grpSp>
          <p:nvGrpSpPr>
            <p:cNvPr id="39943" name="Group 26"/>
            <p:cNvGrpSpPr>
              <a:grpSpLocks/>
            </p:cNvGrpSpPr>
            <p:nvPr/>
          </p:nvGrpSpPr>
          <p:grpSpPr bwMode="auto">
            <a:xfrm>
              <a:off x="0" y="0"/>
              <a:ext cx="2868" cy="1815"/>
              <a:chOff x="0" y="0"/>
              <a:chExt cx="2868" cy="1815"/>
            </a:xfrm>
          </p:grpSpPr>
          <p:grpSp>
            <p:nvGrpSpPr>
              <p:cNvPr id="39945" name="Group 13"/>
              <p:cNvGrpSpPr>
                <a:grpSpLocks/>
              </p:cNvGrpSpPr>
              <p:nvPr/>
            </p:nvGrpSpPr>
            <p:grpSpPr bwMode="auto">
              <a:xfrm>
                <a:off x="0" y="0"/>
                <a:ext cx="1426" cy="451"/>
                <a:chOff x="0" y="0"/>
                <a:chExt cx="1426" cy="451"/>
              </a:xfrm>
            </p:grpSpPr>
            <p:sp>
              <p:nvSpPr>
                <p:cNvPr id="39963" name="Rectangle 12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426" cy="451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3996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1426" cy="451"/>
                  <a:chOff x="0" y="0"/>
                  <a:chExt cx="1426" cy="451"/>
                </a:xfrm>
              </p:grpSpPr>
              <p:sp>
                <p:nvSpPr>
                  <p:cNvPr id="39965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43" y="0"/>
                    <a:ext cx="1340" cy="451"/>
                  </a:xfrm>
                  <a:prstGeom prst="rect">
                    <a:avLst/>
                  </a:prstGeom>
                  <a:solidFill>
                    <a:srgbClr val="00008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457056" bIns="0"/>
                  <a:lstStyle/>
                  <a:p>
                    <a:pPr algn="ctr" eaLnBrk="0" hangingPunct="0"/>
                    <a:r>
                      <a:rPr lang="en-US" sz="1800" b="1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rPr>
                      <a:t>digital signature scheme</a:t>
                    </a:r>
                  </a:p>
                  <a:p>
                    <a:pPr algn="ctr" eaLnBrk="0" hangingPunct="0"/>
                    <a:endParaRPr lang="en-US" sz="18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9966" name="Rectangle 10"/>
                  <p:cNvSpPr>
                    <a:spLocks noChangeArrowheads="1"/>
                  </p:cNvSpPr>
                  <p:nvPr/>
                </p:nvSpPr>
                <p:spPr bwMode="auto">
                  <a:xfrm>
                    <a:off x="0" y="0"/>
                    <a:ext cx="1426" cy="45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</p:grpSp>
          <p:grpSp>
            <p:nvGrpSpPr>
              <p:cNvPr id="39946" name="Group 17"/>
              <p:cNvGrpSpPr>
                <a:grpSpLocks/>
              </p:cNvGrpSpPr>
              <p:nvPr/>
            </p:nvGrpSpPr>
            <p:grpSpPr bwMode="auto">
              <a:xfrm>
                <a:off x="1426" y="0"/>
                <a:ext cx="1442" cy="451"/>
                <a:chOff x="1426" y="0"/>
                <a:chExt cx="1442" cy="451"/>
              </a:xfrm>
            </p:grpSpPr>
            <p:sp>
              <p:nvSpPr>
                <p:cNvPr id="39959" name="Rectangle 16"/>
                <p:cNvSpPr>
                  <a:spLocks noChangeArrowheads="1"/>
                </p:cNvSpPr>
                <p:nvPr/>
              </p:nvSpPr>
              <p:spPr bwMode="auto">
                <a:xfrm>
                  <a:off x="1426" y="0"/>
                  <a:ext cx="1442" cy="451"/>
                </a:xfrm>
                <a:prstGeom prst="rect">
                  <a:avLst/>
                </a:prstGeom>
                <a:solidFill>
                  <a:srgbClr val="00008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  <p:grpSp>
              <p:nvGrpSpPr>
                <p:cNvPr id="39960" name="Group 15"/>
                <p:cNvGrpSpPr>
                  <a:grpSpLocks/>
                </p:cNvGrpSpPr>
                <p:nvPr/>
              </p:nvGrpSpPr>
              <p:grpSpPr bwMode="auto">
                <a:xfrm>
                  <a:off x="1426" y="0"/>
                  <a:ext cx="1442" cy="451"/>
                  <a:chOff x="1426" y="0"/>
                  <a:chExt cx="1442" cy="451"/>
                </a:xfrm>
              </p:grpSpPr>
              <p:sp>
                <p:nvSpPr>
                  <p:cNvPr id="39961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1469" y="0"/>
                    <a:ext cx="1356" cy="451"/>
                  </a:xfrm>
                  <a:prstGeom prst="rect">
                    <a:avLst/>
                  </a:prstGeom>
                  <a:solidFill>
                    <a:srgbClr val="000080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lIns="457056" bIns="0"/>
                  <a:lstStyle/>
                  <a:p>
                    <a:pPr algn="ctr" eaLnBrk="0" hangingPunct="0"/>
                    <a:r>
                      <a:rPr lang="en-US" sz="1800" b="1">
                        <a:solidFill>
                          <a:schemeClr val="bg1"/>
                        </a:solidFill>
                        <a:latin typeface="Arial" pitchFamily="34" charset="0"/>
                        <a:cs typeface="Times New Roman" pitchFamily="18" charset="0"/>
                      </a:rPr>
                      <a:t>Public key encryption</a:t>
                    </a:r>
                  </a:p>
                  <a:p>
                    <a:pPr algn="ctr" eaLnBrk="0" hangingPunct="0"/>
                    <a:endParaRPr lang="en-US" sz="1800" b="1">
                      <a:solidFill>
                        <a:schemeClr val="bg1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39962" name="Rectangle 14"/>
                  <p:cNvSpPr>
                    <a:spLocks noChangeArrowheads="1"/>
                  </p:cNvSpPr>
                  <p:nvPr/>
                </p:nvSpPr>
                <p:spPr bwMode="auto">
                  <a:xfrm>
                    <a:off x="1426" y="0"/>
                    <a:ext cx="1442" cy="451"/>
                  </a:xfrm>
                  <a:prstGeom prst="rect">
                    <a:avLst/>
                  </a:prstGeom>
                  <a:noFill/>
                  <a:ln w="7">
                    <a:solidFill>
                      <a:srgbClr val="A0A0A0"/>
                    </a:solidFill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endParaRPr lang="fa-IR"/>
                  </a:p>
                </p:txBody>
              </p:sp>
            </p:grpSp>
          </p:grpSp>
          <p:grpSp>
            <p:nvGrpSpPr>
              <p:cNvPr id="39947" name="Group 19"/>
              <p:cNvGrpSpPr>
                <a:grpSpLocks/>
              </p:cNvGrpSpPr>
              <p:nvPr/>
            </p:nvGrpSpPr>
            <p:grpSpPr bwMode="auto">
              <a:xfrm>
                <a:off x="0" y="451"/>
                <a:ext cx="1426" cy="682"/>
                <a:chOff x="0" y="451"/>
                <a:chExt cx="1426" cy="682"/>
              </a:xfrm>
            </p:grpSpPr>
            <p:sp>
              <p:nvSpPr>
                <p:cNvPr id="39957" name="Rectangle 6"/>
                <p:cNvSpPr>
                  <a:spLocks noChangeArrowheads="1"/>
                </p:cNvSpPr>
                <p:nvPr/>
              </p:nvSpPr>
              <p:spPr bwMode="auto">
                <a:xfrm>
                  <a:off x="43" y="451"/>
                  <a:ext cx="1340" cy="6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000" b="1">
                      <a:latin typeface="Arial" pitchFamily="34" charset="0"/>
                      <a:cs typeface="Arial" pitchFamily="34" charset="0"/>
                    </a:rPr>
                    <a:t> </a:t>
                  </a:r>
                  <a:endParaRPr lang="en-US" sz="1100">
                    <a:latin typeface="Arial" pitchFamily="34" charset="0"/>
                    <a:cs typeface="Arial" pitchFamily="34" charset="0"/>
                  </a:endParaRPr>
                </a:p>
                <a:p>
                  <a:pPr algn="ctr" rtl="1" eaLnBrk="0" hangingPunct="0"/>
                  <a:r>
                    <a:rPr lang="fa-IR" sz="2000" b="1">
                      <a:solidFill>
                        <a:schemeClr val="accent2"/>
                      </a:solidFill>
                      <a:latin typeface="Arial" pitchFamily="34" charset="0"/>
                      <a:cs typeface="B Nazanin" pitchFamily="2" charset="-78"/>
                    </a:rPr>
                    <a:t>تنها كسي كه كليد خصوصي را دارد مي تواند متن را امضا نمايد.</a:t>
                  </a:r>
                  <a:endParaRPr lang="en-US" sz="2000" b="1">
                    <a:solidFill>
                      <a:schemeClr val="accent2"/>
                    </a:solidFill>
                    <a:latin typeface="Arial" pitchFamily="34" charset="0"/>
                    <a:cs typeface="B Nazanin" pitchFamily="2" charset="-78"/>
                  </a:endParaRPr>
                </a:p>
                <a:p>
                  <a:pPr eaLnBrk="0" hangingPunct="0"/>
                  <a:r>
                    <a:rPr lang="en-US" sz="1100">
                      <a:latin typeface="Arial" pitchFamily="34" charset="0"/>
                      <a:cs typeface="Arial" pitchFamily="34" charset="0"/>
                    </a:rPr>
                    <a:t> </a:t>
                  </a: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39958" name="Rectangle 18"/>
                <p:cNvSpPr>
                  <a:spLocks noChangeArrowheads="1"/>
                </p:cNvSpPr>
                <p:nvPr/>
              </p:nvSpPr>
              <p:spPr bwMode="auto">
                <a:xfrm>
                  <a:off x="0" y="451"/>
                  <a:ext cx="1426" cy="68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grpSp>
            <p:nvGrpSpPr>
              <p:cNvPr id="39948" name="Group 21"/>
              <p:cNvGrpSpPr>
                <a:grpSpLocks/>
              </p:cNvGrpSpPr>
              <p:nvPr/>
            </p:nvGrpSpPr>
            <p:grpSpPr bwMode="auto">
              <a:xfrm>
                <a:off x="1426" y="451"/>
                <a:ext cx="1442" cy="682"/>
                <a:chOff x="1426" y="451"/>
                <a:chExt cx="1442" cy="682"/>
              </a:xfrm>
            </p:grpSpPr>
            <p:sp>
              <p:nvSpPr>
                <p:cNvPr id="39955" name="Rectangle 7"/>
                <p:cNvSpPr>
                  <a:spLocks noChangeArrowheads="1"/>
                </p:cNvSpPr>
                <p:nvPr/>
              </p:nvSpPr>
              <p:spPr bwMode="auto">
                <a:xfrm>
                  <a:off x="1469" y="451"/>
                  <a:ext cx="1356" cy="6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000">
                      <a:latin typeface="Arial" pitchFamily="34" charset="0"/>
                      <a:cs typeface="Arial" pitchFamily="34" charset="0"/>
                    </a:rPr>
                    <a:t> </a:t>
                  </a:r>
                  <a:endParaRPr lang="en-US" sz="1100">
                    <a:latin typeface="Arial" pitchFamily="34" charset="0"/>
                    <a:cs typeface="Arial" pitchFamily="34" charset="0"/>
                  </a:endParaRPr>
                </a:p>
                <a:p>
                  <a:pPr algn="ctr" rtl="1" eaLnBrk="0" hangingPunct="0"/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هر</a:t>
                  </a:r>
                  <a:r>
                    <a:rPr lang="en-US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” </a:t>
                  </a:r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شخصي</a:t>
                  </a:r>
                  <a:r>
                    <a:rPr lang="en-US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 “</a:t>
                  </a:r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مي تواند يك متن را رمز نمايد.</a:t>
                  </a:r>
                  <a:endParaRPr lang="en-US" sz="2000" b="1">
                    <a:solidFill>
                      <a:srgbClr val="00B050"/>
                    </a:solidFill>
                    <a:latin typeface="Arial" pitchFamily="34" charset="0"/>
                    <a:cs typeface="B Nazanin" pitchFamily="2" charset="-78"/>
                  </a:endParaRPr>
                </a:p>
                <a:p>
                  <a:pPr eaLnBrk="0" hangingPunct="0"/>
                  <a:endParaRPr lang="en-US" sz="1800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39956" name="Rectangle 20"/>
                <p:cNvSpPr>
                  <a:spLocks noChangeArrowheads="1"/>
                </p:cNvSpPr>
                <p:nvPr/>
              </p:nvSpPr>
              <p:spPr bwMode="auto">
                <a:xfrm>
                  <a:off x="1426" y="451"/>
                  <a:ext cx="1442" cy="68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grpSp>
            <p:nvGrpSpPr>
              <p:cNvPr id="39949" name="Group 23"/>
              <p:cNvGrpSpPr>
                <a:grpSpLocks/>
              </p:cNvGrpSpPr>
              <p:nvPr/>
            </p:nvGrpSpPr>
            <p:grpSpPr bwMode="auto">
              <a:xfrm>
                <a:off x="0" y="1133"/>
                <a:ext cx="1426" cy="682"/>
                <a:chOff x="0" y="1133"/>
                <a:chExt cx="1426" cy="682"/>
              </a:xfrm>
            </p:grpSpPr>
            <p:sp>
              <p:nvSpPr>
                <p:cNvPr id="39953" name="Rectangle 8"/>
                <p:cNvSpPr>
                  <a:spLocks noChangeArrowheads="1"/>
                </p:cNvSpPr>
                <p:nvPr/>
              </p:nvSpPr>
              <p:spPr bwMode="auto">
                <a:xfrm>
                  <a:off x="43" y="1133"/>
                  <a:ext cx="1340" cy="6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eaLnBrk="0" hangingPunct="0"/>
                  <a:r>
                    <a:rPr lang="en-US" sz="1000" b="1">
                      <a:latin typeface="Arial" pitchFamily="34" charset="0"/>
                      <a:cs typeface="Arial" pitchFamily="34" charset="0"/>
                    </a:rPr>
                    <a:t> </a:t>
                  </a:r>
                  <a:endParaRPr lang="en-US" sz="2000" b="1">
                    <a:latin typeface="Arial" pitchFamily="34" charset="0"/>
                    <a:cs typeface="Arial" pitchFamily="34" charset="0"/>
                  </a:endParaRPr>
                </a:p>
                <a:p>
                  <a:pPr algn="ctr" rtl="1" eaLnBrk="0" hangingPunct="0"/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هر </a:t>
                  </a:r>
                  <a:r>
                    <a:rPr lang="en-US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”</a:t>
                  </a:r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شخصي</a:t>
                  </a:r>
                  <a:r>
                    <a:rPr lang="en-US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 “</a:t>
                  </a:r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مي</a:t>
                  </a:r>
                  <a:r>
                    <a:rPr lang="fa-IR" sz="1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 </a:t>
                  </a:r>
                  <a:r>
                    <a:rPr lang="fa-IR" sz="2000" b="1">
                      <a:solidFill>
                        <a:srgbClr val="00B050"/>
                      </a:solidFill>
                      <a:latin typeface="Arial" pitchFamily="34" charset="0"/>
                      <a:cs typeface="B Nazanin" pitchFamily="2" charset="-78"/>
                    </a:rPr>
                    <a:t>تواند تأييد نمايد كه امضا معتبر است يا نه.</a:t>
                  </a:r>
                  <a:endParaRPr lang="en-US" sz="2000" b="1">
                    <a:solidFill>
                      <a:srgbClr val="00B050"/>
                    </a:solidFill>
                    <a:latin typeface="Arial" pitchFamily="34" charset="0"/>
                    <a:cs typeface="B Nazanin" pitchFamily="2" charset="-78"/>
                  </a:endParaRPr>
                </a:p>
                <a:p>
                  <a:pPr eaLnBrk="0" hangingPunct="0"/>
                  <a:r>
                    <a:rPr lang="en-US" sz="1800">
                      <a:latin typeface="Arial" pitchFamily="34" charset="0"/>
                      <a:cs typeface="Arial" pitchFamily="34" charset="0"/>
                    </a:rPr>
                    <a:t> </a:t>
                  </a:r>
                </a:p>
                <a:p>
                  <a:pPr eaLnBrk="0" hangingPunct="0"/>
                  <a:endParaRPr lang="en-US" sz="1800"/>
                </a:p>
              </p:txBody>
            </p:sp>
            <p:sp>
              <p:nvSpPr>
                <p:cNvPr id="39954" name="Rectangle 22"/>
                <p:cNvSpPr>
                  <a:spLocks noChangeArrowheads="1"/>
                </p:cNvSpPr>
                <p:nvPr/>
              </p:nvSpPr>
              <p:spPr bwMode="auto">
                <a:xfrm>
                  <a:off x="0" y="1133"/>
                  <a:ext cx="1426" cy="68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  <p:grpSp>
            <p:nvGrpSpPr>
              <p:cNvPr id="39950" name="Group 25"/>
              <p:cNvGrpSpPr>
                <a:grpSpLocks/>
              </p:cNvGrpSpPr>
              <p:nvPr/>
            </p:nvGrpSpPr>
            <p:grpSpPr bwMode="auto">
              <a:xfrm>
                <a:off x="1426" y="1133"/>
                <a:ext cx="1442" cy="682"/>
                <a:chOff x="1426" y="1133"/>
                <a:chExt cx="1442" cy="682"/>
              </a:xfrm>
            </p:grpSpPr>
            <p:sp>
              <p:nvSpPr>
                <p:cNvPr id="39951" name="Rectangle 9"/>
                <p:cNvSpPr>
                  <a:spLocks noChangeArrowheads="1"/>
                </p:cNvSpPr>
                <p:nvPr/>
              </p:nvSpPr>
              <p:spPr bwMode="auto">
                <a:xfrm>
                  <a:off x="1469" y="1133"/>
                  <a:ext cx="1356" cy="68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pPr algn="ctr" rtl="1" eaLnBrk="0" hangingPunct="0"/>
                  <a:r>
                    <a:rPr lang="en-US" sz="1000">
                      <a:latin typeface="Arial" pitchFamily="34" charset="0"/>
                      <a:cs typeface="B Nazanin" pitchFamily="2" charset="-78"/>
                    </a:rPr>
                    <a:t> </a:t>
                  </a:r>
                  <a:endParaRPr lang="en-US" sz="1100">
                    <a:latin typeface="Arial" pitchFamily="34" charset="0"/>
                    <a:cs typeface="B Nazanin" pitchFamily="2" charset="-78"/>
                  </a:endParaRPr>
                </a:p>
                <a:p>
                  <a:pPr algn="ctr" rtl="1" eaLnBrk="0" hangingPunct="0"/>
                  <a:r>
                    <a:rPr lang="fa-IR" sz="2000" b="1">
                      <a:solidFill>
                        <a:schemeClr val="accent2"/>
                      </a:solidFill>
                      <a:latin typeface="Arial" pitchFamily="34" charset="0"/>
                      <a:cs typeface="B Nazanin" pitchFamily="2" charset="-78"/>
                    </a:rPr>
                    <a:t>تنها كسي كه كليد خصوصي را دارد  مي</a:t>
                  </a:r>
                  <a:r>
                    <a:rPr lang="fa-IR" sz="100" b="1">
                      <a:solidFill>
                        <a:schemeClr val="accent2"/>
                      </a:solidFill>
                      <a:latin typeface="Arial" pitchFamily="34" charset="0"/>
                      <a:cs typeface="B Nazanin" pitchFamily="2" charset="-78"/>
                    </a:rPr>
                    <a:t> </a:t>
                  </a:r>
                  <a:r>
                    <a:rPr lang="fa-IR" sz="2000" b="1">
                      <a:solidFill>
                        <a:schemeClr val="accent2"/>
                      </a:solidFill>
                      <a:latin typeface="Arial" pitchFamily="34" charset="0"/>
                      <a:cs typeface="B Nazanin" pitchFamily="2" charset="-78"/>
                    </a:rPr>
                    <a:t>تواند متن را رمزگشايي نمايد.</a:t>
                  </a:r>
                  <a:endParaRPr lang="en-US" sz="2000" b="1">
                    <a:solidFill>
                      <a:schemeClr val="accent2"/>
                    </a:solidFill>
                    <a:latin typeface="Arial" pitchFamily="34" charset="0"/>
                    <a:cs typeface="B Nazanin" pitchFamily="2" charset="-78"/>
                  </a:endParaRPr>
                </a:p>
                <a:p>
                  <a:pPr algn="ctr" rtl="1" eaLnBrk="0" hangingPunct="0"/>
                  <a:endParaRPr lang="en-US" sz="1800">
                    <a:solidFill>
                      <a:schemeClr val="accent2"/>
                    </a:solidFill>
                    <a:cs typeface="B Nazanin" pitchFamily="2" charset="-78"/>
                  </a:endParaRPr>
                </a:p>
              </p:txBody>
            </p:sp>
            <p:sp>
              <p:nvSpPr>
                <p:cNvPr id="39952" name="Rectangle 24"/>
                <p:cNvSpPr>
                  <a:spLocks noChangeArrowheads="1"/>
                </p:cNvSpPr>
                <p:nvPr/>
              </p:nvSpPr>
              <p:spPr bwMode="auto">
                <a:xfrm>
                  <a:off x="1426" y="1133"/>
                  <a:ext cx="1442" cy="682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endParaRPr lang="fa-IR"/>
                </a:p>
              </p:txBody>
            </p:sp>
          </p:grpSp>
        </p:grpSp>
        <p:sp>
          <p:nvSpPr>
            <p:cNvPr id="39944" name="Rectangle 27"/>
            <p:cNvSpPr>
              <a:spLocks noChangeArrowheads="1"/>
            </p:cNvSpPr>
            <p:nvPr/>
          </p:nvSpPr>
          <p:spPr bwMode="auto">
            <a:xfrm>
              <a:off x="-3" y="-3"/>
              <a:ext cx="2874" cy="1821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096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21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838200" y="4286250"/>
            <a:ext cx="7467600" cy="190817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امروزه دو نسخه بهبود يافته امضاي </a:t>
            </a:r>
            <a:r>
              <a:rPr lang="en-US" sz="2200" kern="0" dirty="0"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كه توسط </a:t>
            </a:r>
            <a:r>
              <a:rPr lang="en-US" sz="2200" kern="0" dirty="0">
                <a:cs typeface="Times New Roman" pitchFamily="18" charset="0"/>
              </a:rPr>
              <a:t>PKCS#1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استانداردسازي شده است، مورد استفاده قرار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گيرد. </a:t>
            </a:r>
          </a:p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en-US" sz="2200" b="1" kern="0" dirty="0" smtClean="0">
                <a:solidFill>
                  <a:schemeClr val="accent2"/>
                </a:solidFill>
                <a:cs typeface="Times New Roman" pitchFamily="18" charset="0"/>
              </a:rPr>
              <a:t>RSASSA-PSS </a:t>
            </a:r>
            <a:r>
              <a:rPr lang="en-US" sz="2200" b="1" kern="0" dirty="0" smtClean="0">
                <a:cs typeface="Times New Roman" pitchFamily="18" charset="0"/>
              </a:rPr>
              <a:t>,</a:t>
            </a:r>
            <a:r>
              <a:rPr lang="en-US" sz="2200" kern="0" dirty="0" smtClean="0">
                <a:solidFill>
                  <a:schemeClr val="accent2"/>
                </a:solidFill>
                <a:cs typeface="Times New Roman" pitchFamily="18" charset="0"/>
              </a:rPr>
              <a:t> </a:t>
            </a:r>
            <a:r>
              <a:rPr lang="en-US" sz="2200" b="1" kern="0" dirty="0">
                <a:solidFill>
                  <a:schemeClr val="accent2"/>
                </a:solidFill>
                <a:cs typeface="Times New Roman" pitchFamily="18" charset="0"/>
              </a:rPr>
              <a:t>RSA-PKCSv1_5</a:t>
            </a:r>
            <a:r>
              <a:rPr lang="fa-IR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 </a:t>
            </a:r>
          </a:p>
        </p:txBody>
      </p:sp>
      <p:sp>
        <p:nvSpPr>
          <p:cNvPr id="39" name="Rectangle 38"/>
          <p:cNvSpPr/>
          <p:nvPr/>
        </p:nvSpPr>
        <p:spPr>
          <a:xfrm>
            <a:off x="762000" y="1066800"/>
            <a:ext cx="7696200" cy="24622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نكته دوم)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امروزه طرح امضاي </a:t>
            </a:r>
            <a:r>
              <a:rPr lang="en-US" sz="2200" kern="0" dirty="0">
                <a:solidFill>
                  <a:schemeClr val="accent2"/>
                </a:solidFill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، به شيوه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اي كلاسيكي كه مطرح شد، استفاده نمي شود. </a:t>
            </a:r>
          </a:p>
          <a:p>
            <a:pPr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چرا كه از يك طرف بسيار كند است و از طرف ديگر نيز، به علت عدم استفاده از توابع </a:t>
            </a:r>
            <a:r>
              <a:rPr lang="fa-IR" kern="0" dirty="0">
                <a:solidFill>
                  <a:srgbClr val="9933FF"/>
                </a:solidFill>
                <a:latin typeface="Verdana" pitchFamily="34" charset="0"/>
                <a:cs typeface="B Nazanin" pitchFamily="2" charset="-78"/>
              </a:rPr>
              <a:t>چكيده</a:t>
            </a:r>
            <a:r>
              <a:rPr lang="fa-IR" sz="100" kern="0" dirty="0">
                <a:solidFill>
                  <a:srgbClr val="9933FF"/>
                </a:solidFill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solidFill>
                  <a:srgbClr val="9933FF"/>
                </a:solidFill>
                <a:latin typeface="Verdana" pitchFamily="34" charset="0"/>
                <a:cs typeface="B Nazanin" pitchFamily="2" charset="-78"/>
              </a:rPr>
              <a:t>ساز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براي امضاي پيام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طولاني مناسب نمي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باشد.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build="allAtOnce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198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22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41988" name="TextBox 7"/>
          <p:cNvSpPr txBox="1">
            <a:spLocks noChangeArrowheads="1"/>
          </p:cNvSpPr>
          <p:nvPr/>
        </p:nvSpPr>
        <p:spPr bwMode="auto">
          <a:xfrm>
            <a:off x="3962400" y="1214438"/>
            <a:ext cx="44958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b="1" dirty="0">
                <a:cs typeface="B Nazanin" pitchFamily="2" charset="-78"/>
              </a:rPr>
              <a:t>طرح امضاي </a:t>
            </a:r>
            <a:r>
              <a:rPr lang="en-US" b="1" dirty="0">
                <a:cs typeface="B Nazanin" pitchFamily="2" charset="-78"/>
              </a:rPr>
              <a:t>DSA</a:t>
            </a:r>
            <a:r>
              <a:rPr lang="fa-IR" b="1" dirty="0">
                <a:cs typeface="B Nazanin" pitchFamily="2" charset="-78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14400" y="1652588"/>
            <a:ext cx="7239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امضاي ديجيتال از سيستم رمزنگاري كليد عمومي </a:t>
            </a:r>
            <a:r>
              <a:rPr lang="en-US" sz="2200" kern="0" dirty="0" err="1">
                <a:solidFill>
                  <a:srgbClr val="00CC00"/>
                </a:solidFill>
                <a:cs typeface="Times New Roman" pitchFamily="18" charset="0"/>
              </a:rPr>
              <a:t>ElGamal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به وجود آمد.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2719388"/>
            <a:ext cx="7239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بر سختي مسئله حل لگاريتم گسسته (</a:t>
            </a:r>
            <a:r>
              <a:rPr lang="en-US" sz="2200" kern="0" dirty="0">
                <a:solidFill>
                  <a:srgbClr val="CC00CC"/>
                </a:solidFill>
                <a:cs typeface="Times New Roman" pitchFamily="18" charset="0"/>
              </a:rPr>
              <a:t>DLP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) استوار است.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295400" y="3405188"/>
            <a:ext cx="68580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24000" algn="just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از تابع چكيده ساز </a:t>
            </a:r>
            <a:r>
              <a:rPr lang="en-US" sz="2200" kern="0" dirty="0">
                <a:cs typeface="Times New Roman" pitchFamily="18" charset="0"/>
              </a:rPr>
              <a:t>SHA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استفاده كرده و خلاصه پيام را را امضا </a:t>
            </a:r>
          </a:p>
          <a:p>
            <a:pPr marL="180000" indent="-324000" algn="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نمايد.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914400" y="4667250"/>
            <a:ext cx="7239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به دليل استفاده از تابع چكيده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ساز، كارآيي اين طرح نسبت به طرح امضاي </a:t>
            </a:r>
            <a:r>
              <a:rPr lang="en-US" sz="2200" kern="0" dirty="0">
                <a:solidFill>
                  <a:schemeClr val="accent2"/>
                </a:solidFill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بيشتر است.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19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14" grpId="0"/>
      <p:bldP spid="9" grpId="0"/>
      <p:bldP spid="19" grpId="0"/>
      <p:bldP spid="20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615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23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6152" name="TextBox 7"/>
          <p:cNvSpPr txBox="1">
            <a:spLocks noChangeArrowheads="1"/>
          </p:cNvSpPr>
          <p:nvPr/>
        </p:nvSpPr>
        <p:spPr bwMode="auto">
          <a:xfrm>
            <a:off x="3200400" y="1214438"/>
            <a:ext cx="52578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 dirty="0">
                <a:cs typeface="B Nazanin" pitchFamily="2" charset="-78"/>
              </a:rPr>
              <a:t>توليد كليد و پارامترهاي دامنه امضاي </a:t>
            </a:r>
            <a:r>
              <a:rPr lang="en-US" sz="2200" dirty="0">
                <a:cs typeface="B Nazanin" pitchFamily="2" charset="-78"/>
              </a:rPr>
              <a:t>DSA</a:t>
            </a:r>
            <a:r>
              <a:rPr lang="fa-IR" dirty="0">
                <a:cs typeface="B Nazanin" pitchFamily="2" charset="-78"/>
              </a:rPr>
              <a:t>:</a:t>
            </a:r>
          </a:p>
        </p:txBody>
      </p:sp>
      <p:grpSp>
        <p:nvGrpSpPr>
          <p:cNvPr id="6153" name="Group 2"/>
          <p:cNvGrpSpPr>
            <a:grpSpLocks/>
          </p:cNvGrpSpPr>
          <p:nvPr/>
        </p:nvGrpSpPr>
        <p:grpSpPr bwMode="auto">
          <a:xfrm>
            <a:off x="1143000" y="1752600"/>
            <a:ext cx="6858000" cy="4495800"/>
            <a:chOff x="0" y="0"/>
            <a:chExt cx="3311" cy="5188"/>
          </a:xfrm>
        </p:grpSpPr>
        <p:grpSp>
          <p:nvGrpSpPr>
            <p:cNvPr id="6155" name="Group 3"/>
            <p:cNvGrpSpPr>
              <a:grpSpLocks/>
            </p:cNvGrpSpPr>
            <p:nvPr/>
          </p:nvGrpSpPr>
          <p:grpSpPr bwMode="auto">
            <a:xfrm>
              <a:off x="0" y="0"/>
              <a:ext cx="3311" cy="384"/>
              <a:chOff x="0" y="0"/>
              <a:chExt cx="3311" cy="384"/>
            </a:xfrm>
          </p:grpSpPr>
          <p:sp>
            <p:nvSpPr>
              <p:cNvPr id="6197" name="Rectangle 4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3225" cy="384"/>
              </a:xfrm>
              <a:prstGeom prst="rect">
                <a:avLst/>
              </a:prstGeom>
              <a:solidFill>
                <a:srgbClr val="FFFF99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/>
                <a:r>
                  <a:rPr lang="fa-IR" sz="2200" b="1">
                    <a:cs typeface="B Nazanin" pitchFamily="2" charset="-78"/>
                  </a:rPr>
                  <a:t>پارامترهاي دامنه</a:t>
                </a:r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98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11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56" name="Group 6"/>
            <p:cNvGrpSpPr>
              <a:grpSpLocks/>
            </p:cNvGrpSpPr>
            <p:nvPr/>
          </p:nvGrpSpPr>
          <p:grpSpPr bwMode="auto">
            <a:xfrm>
              <a:off x="0" y="384"/>
              <a:ext cx="273" cy="520"/>
              <a:chOff x="0" y="384"/>
              <a:chExt cx="273" cy="520"/>
            </a:xfrm>
          </p:grpSpPr>
          <p:sp>
            <p:nvSpPr>
              <p:cNvPr id="6195" name="Rectangle 7"/>
              <p:cNvSpPr>
                <a:spLocks noChangeArrowheads="1"/>
              </p:cNvSpPr>
              <p:nvPr/>
            </p:nvSpPr>
            <p:spPr bwMode="auto">
              <a:xfrm>
                <a:off x="43" y="384"/>
                <a:ext cx="187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p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96" name="Rectangle 8"/>
              <p:cNvSpPr>
                <a:spLocks noChangeArrowheads="1"/>
              </p:cNvSpPr>
              <p:nvPr/>
            </p:nvSpPr>
            <p:spPr bwMode="auto">
              <a:xfrm>
                <a:off x="0" y="384"/>
                <a:ext cx="273" cy="52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57" name="Group 9"/>
            <p:cNvGrpSpPr>
              <a:grpSpLocks/>
            </p:cNvGrpSpPr>
            <p:nvPr/>
          </p:nvGrpSpPr>
          <p:grpSpPr bwMode="auto">
            <a:xfrm>
              <a:off x="273" y="384"/>
              <a:ext cx="3038" cy="520"/>
              <a:chOff x="273" y="384"/>
              <a:chExt cx="3038" cy="520"/>
            </a:xfrm>
          </p:grpSpPr>
          <p:sp>
            <p:nvSpPr>
              <p:cNvPr id="6193" name="Rectangle 10"/>
              <p:cNvSpPr>
                <a:spLocks noChangeArrowheads="1"/>
              </p:cNvSpPr>
              <p:nvPr/>
            </p:nvSpPr>
            <p:spPr bwMode="auto">
              <a:xfrm>
                <a:off x="316" y="384"/>
                <a:ext cx="2952" cy="5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rtl="1"/>
                <a:r>
                  <a:rPr lang="fa-IR" sz="2200">
                    <a:cs typeface="B Nazanin" pitchFamily="2" charset="-78"/>
                  </a:rPr>
                  <a:t>يك عدد اول 1024- بيتي مي باشد. </a:t>
                </a:r>
                <a:endParaRPr lang="en-US" sz="2200">
                  <a:cs typeface="B Nazanin" pitchFamily="2" charset="-78"/>
                  <a:sym typeface="Symbol" pitchFamily="18" charset="2"/>
                </a:endParaRPr>
              </a:p>
            </p:txBody>
          </p:sp>
          <p:sp>
            <p:nvSpPr>
              <p:cNvPr id="6194" name="Rectangle 11"/>
              <p:cNvSpPr>
                <a:spLocks noChangeArrowheads="1"/>
              </p:cNvSpPr>
              <p:nvPr/>
            </p:nvSpPr>
            <p:spPr bwMode="auto">
              <a:xfrm>
                <a:off x="273" y="384"/>
                <a:ext cx="3038" cy="52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58" name="Group 12"/>
            <p:cNvGrpSpPr>
              <a:grpSpLocks/>
            </p:cNvGrpSpPr>
            <p:nvPr/>
          </p:nvGrpSpPr>
          <p:grpSpPr bwMode="auto">
            <a:xfrm>
              <a:off x="0" y="791"/>
              <a:ext cx="273" cy="555"/>
              <a:chOff x="0" y="791"/>
              <a:chExt cx="273" cy="555"/>
            </a:xfrm>
          </p:grpSpPr>
          <p:sp>
            <p:nvSpPr>
              <p:cNvPr id="6191" name="Rectangle 13"/>
              <p:cNvSpPr>
                <a:spLocks noChangeArrowheads="1"/>
              </p:cNvSpPr>
              <p:nvPr/>
            </p:nvSpPr>
            <p:spPr bwMode="auto">
              <a:xfrm>
                <a:off x="43" y="791"/>
                <a:ext cx="18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q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92" name="Rectangle 14"/>
              <p:cNvSpPr>
                <a:spLocks noChangeArrowheads="1"/>
              </p:cNvSpPr>
              <p:nvPr/>
            </p:nvSpPr>
            <p:spPr bwMode="auto">
              <a:xfrm>
                <a:off x="0" y="904"/>
                <a:ext cx="273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59" name="Group 15"/>
            <p:cNvGrpSpPr>
              <a:grpSpLocks/>
            </p:cNvGrpSpPr>
            <p:nvPr/>
          </p:nvGrpSpPr>
          <p:grpSpPr bwMode="auto">
            <a:xfrm>
              <a:off x="273" y="904"/>
              <a:ext cx="3038" cy="442"/>
              <a:chOff x="273" y="904"/>
              <a:chExt cx="3038" cy="442"/>
            </a:xfrm>
          </p:grpSpPr>
          <p:sp>
            <p:nvSpPr>
              <p:cNvPr id="6189" name="Rectangle 16"/>
              <p:cNvSpPr>
                <a:spLocks noChangeArrowheads="1"/>
              </p:cNvSpPr>
              <p:nvPr/>
            </p:nvSpPr>
            <p:spPr bwMode="auto">
              <a:xfrm>
                <a:off x="316" y="904"/>
                <a:ext cx="2952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rtl="1"/>
                <a:r>
                  <a:rPr lang="fa-IR" sz="2200">
                    <a:cs typeface="B Nazanin" pitchFamily="2" charset="-78"/>
                  </a:rPr>
                  <a:t>يك عدد اول 160- بيتي است كه         را عاد مي</a:t>
                </a:r>
                <a:r>
                  <a:rPr lang="fa-IR" sz="100">
                    <a:cs typeface="B Nazanin" pitchFamily="2" charset="-78"/>
                  </a:rPr>
                  <a:t> </a:t>
                </a:r>
                <a:r>
                  <a:rPr lang="fa-IR" sz="2200">
                    <a:cs typeface="B Nazanin" pitchFamily="2" charset="-78"/>
                  </a:rPr>
                  <a:t>كند.  </a:t>
                </a:r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90" name="Rectangle 17"/>
              <p:cNvSpPr>
                <a:spLocks noChangeArrowheads="1"/>
              </p:cNvSpPr>
              <p:nvPr/>
            </p:nvSpPr>
            <p:spPr bwMode="auto">
              <a:xfrm>
                <a:off x="273" y="904"/>
                <a:ext cx="3038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0" name="Group 18"/>
            <p:cNvGrpSpPr>
              <a:grpSpLocks/>
            </p:cNvGrpSpPr>
            <p:nvPr/>
          </p:nvGrpSpPr>
          <p:grpSpPr bwMode="auto">
            <a:xfrm>
              <a:off x="0" y="1346"/>
              <a:ext cx="273" cy="750"/>
              <a:chOff x="0" y="1346"/>
              <a:chExt cx="273" cy="750"/>
            </a:xfrm>
          </p:grpSpPr>
          <p:sp>
            <p:nvSpPr>
              <p:cNvPr id="6187" name="Rectangle 19"/>
              <p:cNvSpPr>
                <a:spLocks noChangeArrowheads="1"/>
              </p:cNvSpPr>
              <p:nvPr/>
            </p:nvSpPr>
            <p:spPr bwMode="auto">
              <a:xfrm>
                <a:off x="43" y="1346"/>
                <a:ext cx="187" cy="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g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88" name="Rectangle 20"/>
              <p:cNvSpPr>
                <a:spLocks noChangeArrowheads="1"/>
              </p:cNvSpPr>
              <p:nvPr/>
            </p:nvSpPr>
            <p:spPr bwMode="auto">
              <a:xfrm>
                <a:off x="0" y="1346"/>
                <a:ext cx="273" cy="75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1" name="Group 21"/>
            <p:cNvGrpSpPr>
              <a:grpSpLocks/>
            </p:cNvGrpSpPr>
            <p:nvPr/>
          </p:nvGrpSpPr>
          <p:grpSpPr bwMode="auto">
            <a:xfrm>
              <a:off x="273" y="1346"/>
              <a:ext cx="3038" cy="750"/>
              <a:chOff x="273" y="1346"/>
              <a:chExt cx="3038" cy="750"/>
            </a:xfrm>
          </p:grpSpPr>
          <p:sp>
            <p:nvSpPr>
              <p:cNvPr id="6185" name="Rectangle 22"/>
              <p:cNvSpPr>
                <a:spLocks noChangeArrowheads="1"/>
              </p:cNvSpPr>
              <p:nvPr/>
            </p:nvSpPr>
            <p:spPr bwMode="auto">
              <a:xfrm>
                <a:off x="316" y="1346"/>
                <a:ext cx="2952" cy="7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rtl="1"/>
                <a:r>
                  <a:rPr lang="fa-IR" sz="2200">
                    <a:cs typeface="B Nazanin" pitchFamily="2" charset="-78"/>
                  </a:rPr>
                  <a:t>مولد گروه است.</a:t>
                </a:r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86" name="Rectangle 23"/>
              <p:cNvSpPr>
                <a:spLocks noChangeArrowheads="1"/>
              </p:cNvSpPr>
              <p:nvPr/>
            </p:nvSpPr>
            <p:spPr bwMode="auto">
              <a:xfrm>
                <a:off x="273" y="1346"/>
                <a:ext cx="3038" cy="750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2" name="Group 24"/>
            <p:cNvGrpSpPr>
              <a:grpSpLocks/>
            </p:cNvGrpSpPr>
            <p:nvPr/>
          </p:nvGrpSpPr>
          <p:grpSpPr bwMode="auto">
            <a:xfrm>
              <a:off x="0" y="2096"/>
              <a:ext cx="3311" cy="422"/>
              <a:chOff x="0" y="2096"/>
              <a:chExt cx="3311" cy="422"/>
            </a:xfrm>
          </p:grpSpPr>
          <p:sp>
            <p:nvSpPr>
              <p:cNvPr id="58" name="Rectangle 25"/>
              <p:cNvSpPr>
                <a:spLocks noChangeArrowheads="1"/>
              </p:cNvSpPr>
              <p:nvPr/>
            </p:nvSpPr>
            <p:spPr bwMode="auto">
              <a:xfrm>
                <a:off x="43" y="2096"/>
                <a:ext cx="3225" cy="423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fa-IR" sz="2200" b="1" dirty="0">
                    <a:cs typeface="B Nazanin" pitchFamily="2" charset="-78"/>
                  </a:rPr>
                  <a:t>كليد خصوصي</a:t>
                </a:r>
                <a:endParaRPr lang="en-US" sz="2200" dirty="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84" name="Rectangle 26"/>
              <p:cNvSpPr>
                <a:spLocks noChangeArrowheads="1"/>
              </p:cNvSpPr>
              <p:nvPr/>
            </p:nvSpPr>
            <p:spPr bwMode="auto">
              <a:xfrm>
                <a:off x="0" y="2096"/>
                <a:ext cx="3311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3" name="Group 27"/>
            <p:cNvGrpSpPr>
              <a:grpSpLocks/>
            </p:cNvGrpSpPr>
            <p:nvPr/>
          </p:nvGrpSpPr>
          <p:grpSpPr bwMode="auto">
            <a:xfrm>
              <a:off x="0" y="2518"/>
              <a:ext cx="273" cy="596"/>
              <a:chOff x="0" y="2518"/>
              <a:chExt cx="273" cy="596"/>
            </a:xfrm>
          </p:grpSpPr>
          <p:sp>
            <p:nvSpPr>
              <p:cNvPr id="6181" name="Rectangle 28"/>
              <p:cNvSpPr>
                <a:spLocks noChangeArrowheads="1"/>
              </p:cNvSpPr>
              <p:nvPr/>
            </p:nvSpPr>
            <p:spPr bwMode="auto">
              <a:xfrm>
                <a:off x="43" y="2518"/>
                <a:ext cx="187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x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82" name="Rectangle 29"/>
              <p:cNvSpPr>
                <a:spLocks noChangeArrowheads="1"/>
              </p:cNvSpPr>
              <p:nvPr/>
            </p:nvSpPr>
            <p:spPr bwMode="auto">
              <a:xfrm>
                <a:off x="0" y="2518"/>
                <a:ext cx="273" cy="59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sp>
          <p:nvSpPr>
            <p:cNvPr id="6164" name="Rectangle 32"/>
            <p:cNvSpPr>
              <a:spLocks noChangeArrowheads="1"/>
            </p:cNvSpPr>
            <p:nvPr/>
          </p:nvSpPr>
          <p:spPr bwMode="auto">
            <a:xfrm>
              <a:off x="273" y="2518"/>
              <a:ext cx="3038" cy="596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 sz="2200">
                <a:cs typeface="B Nazanin" pitchFamily="2" charset="-78"/>
              </a:endParaRPr>
            </a:p>
          </p:txBody>
        </p:sp>
        <p:grpSp>
          <p:nvGrpSpPr>
            <p:cNvPr id="6165" name="Group 33"/>
            <p:cNvGrpSpPr>
              <a:grpSpLocks/>
            </p:cNvGrpSpPr>
            <p:nvPr/>
          </p:nvGrpSpPr>
          <p:grpSpPr bwMode="auto">
            <a:xfrm>
              <a:off x="0" y="3114"/>
              <a:ext cx="3311" cy="422"/>
              <a:chOff x="0" y="3114"/>
              <a:chExt cx="3311" cy="422"/>
            </a:xfrm>
          </p:grpSpPr>
          <p:sp>
            <p:nvSpPr>
              <p:cNvPr id="52" name="Rectangle 34"/>
              <p:cNvSpPr>
                <a:spLocks noChangeArrowheads="1"/>
              </p:cNvSpPr>
              <p:nvPr/>
            </p:nvSpPr>
            <p:spPr bwMode="auto">
              <a:xfrm>
                <a:off x="49" y="3114"/>
                <a:ext cx="3225" cy="421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fa-IR" sz="2200" b="1" dirty="0">
                    <a:cs typeface="B Nazanin" pitchFamily="2" charset="-78"/>
                  </a:rPr>
                  <a:t>كليد عمومي</a:t>
                </a:r>
                <a:endParaRPr lang="en-US" sz="2200" b="1" dirty="0">
                  <a:cs typeface="B Nazanin" pitchFamily="2" charset="-78"/>
                </a:endParaRPr>
              </a:p>
              <a:p>
                <a:pPr algn="ctr" eaLnBrk="0" hangingPunct="0">
                  <a:defRPr/>
                </a:pPr>
                <a:endParaRPr lang="en-US" sz="2200" dirty="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80" name="Rectangle 35"/>
              <p:cNvSpPr>
                <a:spLocks noChangeArrowheads="1"/>
              </p:cNvSpPr>
              <p:nvPr/>
            </p:nvSpPr>
            <p:spPr bwMode="auto">
              <a:xfrm>
                <a:off x="0" y="3114"/>
                <a:ext cx="3311" cy="42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6" name="Group 36"/>
            <p:cNvGrpSpPr>
              <a:grpSpLocks/>
            </p:cNvGrpSpPr>
            <p:nvPr/>
          </p:nvGrpSpPr>
          <p:grpSpPr bwMode="auto">
            <a:xfrm>
              <a:off x="0" y="3429"/>
              <a:ext cx="273" cy="549"/>
              <a:chOff x="0" y="3429"/>
              <a:chExt cx="273" cy="549"/>
            </a:xfrm>
          </p:grpSpPr>
          <p:sp>
            <p:nvSpPr>
              <p:cNvPr id="6177" name="Rectangle 37"/>
              <p:cNvSpPr>
                <a:spLocks noChangeArrowheads="1"/>
              </p:cNvSpPr>
              <p:nvPr/>
            </p:nvSpPr>
            <p:spPr bwMode="auto">
              <a:xfrm>
                <a:off x="43" y="3429"/>
                <a:ext cx="187" cy="44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y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78" name="Rectangle 38"/>
              <p:cNvSpPr>
                <a:spLocks noChangeArrowheads="1"/>
              </p:cNvSpPr>
              <p:nvPr/>
            </p:nvSpPr>
            <p:spPr bwMode="auto">
              <a:xfrm>
                <a:off x="0" y="3536"/>
                <a:ext cx="273" cy="442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sp>
          <p:nvSpPr>
            <p:cNvPr id="6167" name="Rectangle 41"/>
            <p:cNvSpPr>
              <a:spLocks noChangeArrowheads="1"/>
            </p:cNvSpPr>
            <p:nvPr/>
          </p:nvSpPr>
          <p:spPr bwMode="auto">
            <a:xfrm>
              <a:off x="273" y="3536"/>
              <a:ext cx="3038" cy="442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 sz="2200">
                <a:cs typeface="B Nazanin" pitchFamily="2" charset="-78"/>
              </a:endParaRPr>
            </a:p>
          </p:txBody>
        </p:sp>
        <p:grpSp>
          <p:nvGrpSpPr>
            <p:cNvPr id="6168" name="Group 42"/>
            <p:cNvGrpSpPr>
              <a:grpSpLocks/>
            </p:cNvGrpSpPr>
            <p:nvPr/>
          </p:nvGrpSpPr>
          <p:grpSpPr bwMode="auto">
            <a:xfrm>
              <a:off x="0" y="3978"/>
              <a:ext cx="3311" cy="614"/>
              <a:chOff x="0" y="3978"/>
              <a:chExt cx="3311" cy="614"/>
            </a:xfrm>
          </p:grpSpPr>
          <p:sp>
            <p:nvSpPr>
              <p:cNvPr id="46" name="Rectangle 43"/>
              <p:cNvSpPr>
                <a:spLocks noChangeArrowheads="1"/>
              </p:cNvSpPr>
              <p:nvPr/>
            </p:nvSpPr>
            <p:spPr bwMode="auto">
              <a:xfrm>
                <a:off x="43" y="4047"/>
                <a:ext cx="3225" cy="520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>
                  <a:defRPr/>
                </a:pPr>
                <a:r>
                  <a:rPr lang="fa-IR" sz="2200" b="1" dirty="0">
                    <a:cs typeface="B Nazanin" pitchFamily="2" charset="-78"/>
                  </a:rPr>
                  <a:t>انتخاب عدد تصادفي (در هر بار امضا)</a:t>
                </a:r>
                <a:endParaRPr lang="en-US" sz="2200" b="1" dirty="0">
                  <a:cs typeface="B Nazanin" pitchFamily="2" charset="-78"/>
                </a:endParaRPr>
              </a:p>
              <a:p>
                <a:pPr algn="ctr" eaLnBrk="0" hangingPunct="0">
                  <a:defRPr/>
                </a:pPr>
                <a:endParaRPr lang="en-US" sz="2200" dirty="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76" name="Rectangle 44"/>
              <p:cNvSpPr>
                <a:spLocks noChangeArrowheads="1"/>
              </p:cNvSpPr>
              <p:nvPr/>
            </p:nvSpPr>
            <p:spPr bwMode="auto">
              <a:xfrm>
                <a:off x="0" y="3978"/>
                <a:ext cx="3311" cy="61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69" name="Group 45"/>
            <p:cNvGrpSpPr>
              <a:grpSpLocks/>
            </p:cNvGrpSpPr>
            <p:nvPr/>
          </p:nvGrpSpPr>
          <p:grpSpPr bwMode="auto">
            <a:xfrm>
              <a:off x="0" y="4592"/>
              <a:ext cx="273" cy="596"/>
              <a:chOff x="0" y="4592"/>
              <a:chExt cx="273" cy="596"/>
            </a:xfrm>
          </p:grpSpPr>
          <p:sp>
            <p:nvSpPr>
              <p:cNvPr id="6173" name="Rectangle 46"/>
              <p:cNvSpPr>
                <a:spLocks noChangeArrowheads="1"/>
              </p:cNvSpPr>
              <p:nvPr/>
            </p:nvSpPr>
            <p:spPr bwMode="auto">
              <a:xfrm>
                <a:off x="43" y="4592"/>
                <a:ext cx="187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ctr"/>
                <a:r>
                  <a:rPr lang="en-US" sz="2200" i="1">
                    <a:cs typeface="B Nazanin" pitchFamily="2" charset="-78"/>
                  </a:rPr>
                  <a:t>k</a:t>
                </a:r>
                <a:endParaRPr lang="en-US" sz="2200">
                  <a:cs typeface="B Nazanin" pitchFamily="2" charset="-78"/>
                </a:endParaRPr>
              </a:p>
              <a:p>
                <a:pPr algn="ctr" eaLnBrk="0" hangingPunct="0"/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74" name="Rectangle 47"/>
              <p:cNvSpPr>
                <a:spLocks noChangeArrowheads="1"/>
              </p:cNvSpPr>
              <p:nvPr/>
            </p:nvSpPr>
            <p:spPr bwMode="auto">
              <a:xfrm>
                <a:off x="0" y="4592"/>
                <a:ext cx="273" cy="59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  <p:grpSp>
          <p:nvGrpSpPr>
            <p:cNvPr id="6170" name="Group 48"/>
            <p:cNvGrpSpPr>
              <a:grpSpLocks/>
            </p:cNvGrpSpPr>
            <p:nvPr/>
          </p:nvGrpSpPr>
          <p:grpSpPr bwMode="auto">
            <a:xfrm>
              <a:off x="273" y="4592"/>
              <a:ext cx="3038" cy="596"/>
              <a:chOff x="273" y="4592"/>
              <a:chExt cx="3038" cy="596"/>
            </a:xfrm>
          </p:grpSpPr>
          <p:sp>
            <p:nvSpPr>
              <p:cNvPr id="6171" name="Rectangle 49"/>
              <p:cNvSpPr>
                <a:spLocks noChangeArrowheads="1"/>
              </p:cNvSpPr>
              <p:nvPr/>
            </p:nvSpPr>
            <p:spPr bwMode="auto">
              <a:xfrm>
                <a:off x="316" y="4592"/>
                <a:ext cx="2952" cy="5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 algn="r" rtl="1"/>
                <a:r>
                  <a:rPr lang="fa-IR" sz="2200">
                    <a:cs typeface="B Nazanin" pitchFamily="2" charset="-78"/>
                  </a:rPr>
                  <a:t>يك عدد تصادفي يا شبه تصادفي كه              است. </a:t>
                </a:r>
                <a:endParaRPr lang="en-US" sz="22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6172" name="Rectangle 50"/>
              <p:cNvSpPr>
                <a:spLocks noChangeArrowheads="1"/>
              </p:cNvSpPr>
              <p:nvPr/>
            </p:nvSpPr>
            <p:spPr bwMode="auto">
              <a:xfrm>
                <a:off x="273" y="4592"/>
                <a:ext cx="3038" cy="596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 sz="2200">
                  <a:cs typeface="B Nazanin" pitchFamily="2" charset="-78"/>
                </a:endParaRPr>
              </a:p>
            </p:txBody>
          </p:sp>
        </p:grpSp>
      </p:grp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3886200" y="5748338"/>
          <a:ext cx="9144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4" name="Equation" r:id="rId4" imgW="609480" imgH="203040" progId="Equation.DSMT4">
                  <p:embed/>
                </p:oleObj>
              </mc:Choice>
              <mc:Fallback>
                <p:oleObj name="Equation" r:id="rId4" imgW="609480" imgH="2030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6200" y="5748338"/>
                        <a:ext cx="9144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4" name="Rectangle 49"/>
          <p:cNvSpPr>
            <a:spLocks noChangeArrowheads="1"/>
          </p:cNvSpPr>
          <p:nvPr/>
        </p:nvSpPr>
        <p:spPr bwMode="auto">
          <a:xfrm>
            <a:off x="2016125" y="4032250"/>
            <a:ext cx="59848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rtl="1"/>
            <a:r>
              <a:rPr lang="fa-IR" sz="2200">
                <a:cs typeface="B Nazanin" pitchFamily="2" charset="-78"/>
              </a:rPr>
              <a:t>يك عدد تصادفي يا شبه تصادفي كه              است. </a:t>
            </a:r>
            <a:endParaRPr lang="en-US" sz="2200">
              <a:latin typeface="Arial" pitchFamily="34" charset="0"/>
              <a:cs typeface="B Nazanin" pitchFamily="2" charset="-78"/>
            </a:endParaRPr>
          </a:p>
        </p:txBody>
      </p:sp>
      <p:graphicFrame>
        <p:nvGraphicFramePr>
          <p:cNvPr id="6147" name="Object 4"/>
          <p:cNvGraphicFramePr>
            <a:graphicFrameLocks noChangeAspect="1"/>
          </p:cNvGraphicFramePr>
          <p:nvPr/>
        </p:nvGraphicFramePr>
        <p:xfrm>
          <a:off x="3962400" y="4071938"/>
          <a:ext cx="9144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6" imgW="609480" imgH="203040" progId="Equation.DSMT4">
                  <p:embed/>
                </p:oleObj>
              </mc:Choice>
              <mc:Fallback>
                <p:oleObj name="Equation" r:id="rId6" imgW="609480" imgH="2030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071938"/>
                        <a:ext cx="9144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8" name="Object 5"/>
          <p:cNvGraphicFramePr>
            <a:graphicFrameLocks noChangeAspect="1"/>
          </p:cNvGraphicFramePr>
          <p:nvPr/>
        </p:nvGraphicFramePr>
        <p:xfrm>
          <a:off x="4419600" y="2514600"/>
          <a:ext cx="5429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6" name="Equation" r:id="rId8" imgW="330120" imgH="203040" progId="Equation.DSMT4">
                  <p:embed/>
                </p:oleObj>
              </mc:Choice>
              <mc:Fallback>
                <p:oleObj name="Equation" r:id="rId8" imgW="330120" imgH="203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2514600"/>
                        <a:ext cx="5429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9" name="Object 6"/>
          <p:cNvGraphicFramePr>
            <a:graphicFrameLocks noChangeAspect="1"/>
          </p:cNvGraphicFramePr>
          <p:nvPr/>
        </p:nvGraphicFramePr>
        <p:xfrm>
          <a:off x="1760538" y="4810125"/>
          <a:ext cx="1135062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7" name="Equation" r:id="rId10" imgW="888840" imgH="253800" progId="Equation.DSMT4">
                  <p:embed/>
                </p:oleObj>
              </mc:Choice>
              <mc:Fallback>
                <p:oleObj name="Equation" r:id="rId10" imgW="888840" imgH="25380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0538" y="4810125"/>
                        <a:ext cx="1135062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  <p:bldP spid="615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717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24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7174" name="TextBox 7"/>
          <p:cNvSpPr txBox="1">
            <a:spLocks noChangeArrowheads="1"/>
          </p:cNvSpPr>
          <p:nvPr/>
        </p:nvSpPr>
        <p:spPr bwMode="auto">
          <a:xfrm>
            <a:off x="3200400" y="1214438"/>
            <a:ext cx="5257800" cy="4619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>
                <a:cs typeface="B Nazanin" pitchFamily="2" charset="-78"/>
              </a:rPr>
              <a:t>توليد امضاي </a:t>
            </a:r>
            <a:r>
              <a:rPr lang="en-US" sz="2200">
                <a:cs typeface="B Nazanin" pitchFamily="2" charset="-78"/>
              </a:rPr>
              <a:t>DSA</a:t>
            </a:r>
            <a:r>
              <a:rPr lang="fa-IR">
                <a:cs typeface="B Nazanin" pitchFamily="2" charset="-78"/>
              </a:rPr>
              <a:t>:</a:t>
            </a:r>
          </a:p>
        </p:txBody>
      </p:sp>
      <p:grpSp>
        <p:nvGrpSpPr>
          <p:cNvPr id="7175" name="Group 2"/>
          <p:cNvGrpSpPr>
            <a:grpSpLocks/>
          </p:cNvGrpSpPr>
          <p:nvPr/>
        </p:nvGrpSpPr>
        <p:grpSpPr bwMode="auto">
          <a:xfrm>
            <a:off x="1143000" y="1905000"/>
            <a:ext cx="6858000" cy="1295400"/>
            <a:chOff x="0" y="0"/>
            <a:chExt cx="3311" cy="1175"/>
          </a:xfrm>
        </p:grpSpPr>
        <p:grpSp>
          <p:nvGrpSpPr>
            <p:cNvPr id="7182" name="Group 3"/>
            <p:cNvGrpSpPr>
              <a:grpSpLocks/>
            </p:cNvGrpSpPr>
            <p:nvPr/>
          </p:nvGrpSpPr>
          <p:grpSpPr bwMode="auto">
            <a:xfrm>
              <a:off x="0" y="0"/>
              <a:ext cx="3311" cy="384"/>
              <a:chOff x="0" y="0"/>
              <a:chExt cx="3311" cy="384"/>
            </a:xfrm>
          </p:grpSpPr>
          <p:sp>
            <p:nvSpPr>
              <p:cNvPr id="7184" name="Rectangle 4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3225" cy="384"/>
              </a:xfrm>
              <a:prstGeom prst="rect">
                <a:avLst/>
              </a:prstGeom>
              <a:solidFill>
                <a:srgbClr val="A8E2C8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rtl="1"/>
                <a:r>
                  <a:rPr lang="fa-IR" b="1">
                    <a:cs typeface="B Nazanin" pitchFamily="2" charset="-78"/>
                  </a:rPr>
                  <a:t>توليد امضاي </a:t>
                </a:r>
                <a:r>
                  <a:rPr lang="en-US" sz="2000" b="1">
                    <a:cs typeface="B Nazanin" pitchFamily="2" charset="-78"/>
                  </a:rPr>
                  <a:t>DSA</a:t>
                </a:r>
                <a:endParaRPr lang="en-US" sz="200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7185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11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>
                  <a:cs typeface="B Nazanin" pitchFamily="2" charset="-78"/>
                </a:endParaRPr>
              </a:p>
            </p:txBody>
          </p:sp>
        </p:grpSp>
        <p:sp>
          <p:nvSpPr>
            <p:cNvPr id="7183" name="Rectangle 11"/>
            <p:cNvSpPr>
              <a:spLocks noChangeArrowheads="1"/>
            </p:cNvSpPr>
            <p:nvPr/>
          </p:nvSpPr>
          <p:spPr bwMode="auto">
            <a:xfrm>
              <a:off x="0" y="384"/>
              <a:ext cx="3311" cy="791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>
                <a:cs typeface="B Nazanin" pitchFamily="2" charset="-78"/>
              </a:endParaRPr>
            </a:p>
          </p:txBody>
        </p:sp>
      </p:grpSp>
      <p:sp>
        <p:nvSpPr>
          <p:cNvPr id="7176" name="TextBox 7"/>
          <p:cNvSpPr txBox="1">
            <a:spLocks noChangeArrowheads="1"/>
          </p:cNvSpPr>
          <p:nvPr/>
        </p:nvSpPr>
        <p:spPr bwMode="auto">
          <a:xfrm>
            <a:off x="3200400" y="3581400"/>
            <a:ext cx="52578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q"/>
            </a:pPr>
            <a:r>
              <a:rPr lang="fa-IR">
                <a:cs typeface="B Nazanin" pitchFamily="2" charset="-78"/>
              </a:rPr>
              <a:t>تأييد امضاي </a:t>
            </a:r>
            <a:r>
              <a:rPr lang="en-US" sz="2200">
                <a:cs typeface="B Nazanin" pitchFamily="2" charset="-78"/>
              </a:rPr>
              <a:t>DSA</a:t>
            </a:r>
            <a:r>
              <a:rPr lang="fa-IR">
                <a:cs typeface="B Nazanin" pitchFamily="2" charset="-78"/>
              </a:rPr>
              <a:t>:</a:t>
            </a:r>
          </a:p>
        </p:txBody>
      </p:sp>
      <p:grpSp>
        <p:nvGrpSpPr>
          <p:cNvPr id="7177" name="Group 2"/>
          <p:cNvGrpSpPr>
            <a:grpSpLocks/>
          </p:cNvGrpSpPr>
          <p:nvPr/>
        </p:nvGrpSpPr>
        <p:grpSpPr bwMode="auto">
          <a:xfrm>
            <a:off x="1143000" y="4114800"/>
            <a:ext cx="6858000" cy="2133600"/>
            <a:chOff x="0" y="0"/>
            <a:chExt cx="3311" cy="1175"/>
          </a:xfrm>
        </p:grpSpPr>
        <p:grpSp>
          <p:nvGrpSpPr>
            <p:cNvPr id="7178" name="Group 78"/>
            <p:cNvGrpSpPr>
              <a:grpSpLocks/>
            </p:cNvGrpSpPr>
            <p:nvPr/>
          </p:nvGrpSpPr>
          <p:grpSpPr bwMode="auto">
            <a:xfrm>
              <a:off x="0" y="0"/>
              <a:ext cx="3311" cy="384"/>
              <a:chOff x="0" y="0"/>
              <a:chExt cx="3311" cy="384"/>
            </a:xfrm>
          </p:grpSpPr>
          <p:sp>
            <p:nvSpPr>
              <p:cNvPr id="81" name="Rectangle 4"/>
              <p:cNvSpPr>
                <a:spLocks noChangeArrowheads="1"/>
              </p:cNvSpPr>
              <p:nvPr/>
            </p:nvSpPr>
            <p:spPr bwMode="auto">
              <a:xfrm>
                <a:off x="43" y="0"/>
                <a:ext cx="3225" cy="384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lIns="0" tIns="0" rIns="0" bIns="0"/>
              <a:lstStyle/>
              <a:p>
                <a:pPr algn="ctr" rtl="1">
                  <a:lnSpc>
                    <a:spcPct val="150000"/>
                  </a:lnSpc>
                  <a:defRPr/>
                </a:pPr>
                <a:r>
                  <a:rPr lang="fa-IR" b="1" dirty="0">
                    <a:cs typeface="B Nazanin" pitchFamily="2" charset="-78"/>
                  </a:rPr>
                  <a:t>تأييد امضاي </a:t>
                </a:r>
                <a:r>
                  <a:rPr lang="en-US" sz="2000" b="1" dirty="0">
                    <a:cs typeface="B Nazanin" pitchFamily="2" charset="-78"/>
                  </a:rPr>
                  <a:t>DSA</a:t>
                </a:r>
                <a:endParaRPr lang="en-US" sz="2000" dirty="0">
                  <a:latin typeface="Arial" pitchFamily="34" charset="0"/>
                  <a:cs typeface="B Nazanin" pitchFamily="2" charset="-78"/>
                </a:endParaRPr>
              </a:p>
            </p:txBody>
          </p:sp>
          <p:sp>
            <p:nvSpPr>
              <p:cNvPr id="7181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3311" cy="384"/>
              </a:xfrm>
              <a:prstGeom prst="rect">
                <a:avLst/>
              </a:prstGeom>
              <a:noFill/>
              <a:ln w="7">
                <a:solidFill>
                  <a:srgbClr val="A0A0A0"/>
                </a:solidFill>
                <a:miter lim="800000"/>
                <a:headEnd/>
                <a:tailEnd/>
              </a:ln>
            </p:spPr>
            <p:txBody>
              <a:bodyPr wrap="none"/>
              <a:lstStyle/>
              <a:p>
                <a:endParaRPr lang="fa-IR">
                  <a:cs typeface="B Nazanin" pitchFamily="2" charset="-78"/>
                </a:endParaRPr>
              </a:p>
            </p:txBody>
          </p:sp>
        </p:grp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0" y="384"/>
              <a:ext cx="3311" cy="791"/>
            </a:xfrm>
            <a:prstGeom prst="rect">
              <a:avLst/>
            </a:prstGeom>
            <a:noFill/>
            <a:ln w="7">
              <a:solidFill>
                <a:srgbClr val="A0A0A0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>
                <a:cs typeface="B Nazanin" pitchFamily="2" charset="-78"/>
              </a:endParaRPr>
            </a:p>
          </p:txBody>
        </p:sp>
      </p:grpSp>
      <p:graphicFrame>
        <p:nvGraphicFramePr>
          <p:cNvPr id="7170" name="Object 6"/>
          <p:cNvGraphicFramePr>
            <a:graphicFrameLocks noChangeAspect="1"/>
          </p:cNvGraphicFramePr>
          <p:nvPr/>
        </p:nvGraphicFramePr>
        <p:xfrm>
          <a:off x="1817688" y="2322513"/>
          <a:ext cx="5497512" cy="877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4" name="Equation" r:id="rId4" imgW="3174840" imgH="558720" progId="Equation.DSMT4">
                  <p:embed/>
                </p:oleObj>
              </mc:Choice>
              <mc:Fallback>
                <p:oleObj name="Equation" r:id="rId4" imgW="3174840" imgH="55872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17688" y="2322513"/>
                        <a:ext cx="5497512" cy="877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71" name="Object 7"/>
          <p:cNvGraphicFramePr>
            <a:graphicFrameLocks noChangeAspect="1"/>
          </p:cNvGraphicFramePr>
          <p:nvPr/>
        </p:nvGraphicFramePr>
        <p:xfrm>
          <a:off x="2209800" y="4953000"/>
          <a:ext cx="4724400" cy="1249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" name="Equation" r:id="rId6" imgW="2793960" imgH="838080" progId="Equation.DSMT4">
                  <p:embed/>
                </p:oleObj>
              </mc:Choice>
              <mc:Fallback>
                <p:oleObj name="Equation" r:id="rId6" imgW="2793960" imgH="8380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4953000"/>
                        <a:ext cx="4724400" cy="1249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4" grpId="0" animBg="1"/>
      <p:bldP spid="717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انواع ديگري از امضاهاي ديجيتال </a:t>
            </a:r>
            <a:r>
              <a:rPr lang="fa-IR" sz="2600" kern="0" dirty="0" smtClean="0">
                <a:latin typeface="Verdana" pitchFamily="34" charset="0"/>
                <a:ea typeface="+mj-ea"/>
                <a:cs typeface="B Nazanin" pitchFamily="2" charset="-78"/>
              </a:rPr>
              <a:t>و چند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نمونه از كاربرد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z="4000" dirty="0" smtClean="0">
                <a:latin typeface="Verdana" pitchFamily="34" charset="0"/>
                <a:cs typeface="B Nazanin" pitchFamily="2" charset="-78"/>
              </a:rPr>
              <a:t>برخي ديگر از طرح</a:t>
            </a:r>
            <a:r>
              <a:rPr lang="fa-IR" sz="100" dirty="0" smtClean="0">
                <a:latin typeface="Verdana" pitchFamily="34" charset="0"/>
                <a:cs typeface="B Nazanin" pitchFamily="2" charset="-78"/>
              </a:rPr>
              <a:t> </a:t>
            </a:r>
            <a:r>
              <a:rPr lang="fa-IR" sz="4000" dirty="0" smtClean="0">
                <a:latin typeface="Verdana" pitchFamily="34" charset="0"/>
                <a:cs typeface="B Nazanin" pitchFamily="2" charset="-78"/>
              </a:rPr>
              <a:t>هاي امضاي ديجيتال</a:t>
            </a:r>
            <a:endParaRPr lang="en-GB" sz="4000" dirty="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44035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403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25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44037" name="TextBox 7"/>
          <p:cNvSpPr txBox="1">
            <a:spLocks noChangeArrowheads="1"/>
          </p:cNvSpPr>
          <p:nvPr/>
        </p:nvSpPr>
        <p:spPr bwMode="auto">
          <a:xfrm>
            <a:off x="5486400" y="1371600"/>
            <a:ext cx="29718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 dirty="0">
                <a:cs typeface="B Nazanin" pitchFamily="2" charset="-78"/>
              </a:rPr>
              <a:t>امضاي يكبار مصرف: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752600" y="1970088"/>
            <a:ext cx="6477000" cy="1154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اين طرح امضاي ديجيتال براي امضاي حداكثر يك پيام به كار مي رود و در صورت تكرار استفاده، قابل جعل خواهد بود.</a:t>
            </a:r>
          </a:p>
        </p:txBody>
      </p:sp>
      <p:sp>
        <p:nvSpPr>
          <p:cNvPr id="9" name="Rectangle 8"/>
          <p:cNvSpPr/>
          <p:nvPr/>
        </p:nvSpPr>
        <p:spPr>
          <a:xfrm>
            <a:off x="990600" y="3200400"/>
            <a:ext cx="7239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طرح امضاي يكبار مصرف داراي </a:t>
            </a:r>
            <a:r>
              <a:rPr lang="fa-IR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امنيت قابل اثبات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باشد.</a:t>
            </a:r>
          </a:p>
        </p:txBody>
      </p:sp>
      <p:pic>
        <p:nvPicPr>
          <p:cNvPr id="440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500" y="1219200"/>
            <a:ext cx="774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" name="Rectangle 20"/>
          <p:cNvSpPr/>
          <p:nvPr/>
        </p:nvSpPr>
        <p:spPr>
          <a:xfrm>
            <a:off x="990600" y="3930650"/>
            <a:ext cx="7239000" cy="1708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در اين طرح نياز است تا يك كليد عمومي جديد در هر بار توليد امضا مورد استفاده قرار گيرد. پس بايد الگوريتم كارآيي براي چنين منظوري وجود داشته باشد.</a:t>
            </a:r>
          </a:p>
        </p:txBody>
      </p:sp>
      <p:sp>
        <p:nvSpPr>
          <p:cNvPr id="44042" name="TextBox 21"/>
          <p:cNvSpPr txBox="1">
            <a:spLocks noChangeArrowheads="1"/>
          </p:cNvSpPr>
          <p:nvPr/>
        </p:nvSpPr>
        <p:spPr bwMode="auto">
          <a:xfrm rot="-1167336">
            <a:off x="76200" y="2295525"/>
            <a:ext cx="1809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 b="1" dirty="0"/>
              <a:t>One-Time Signature</a:t>
            </a:r>
            <a:endParaRPr lang="fa-IR" sz="1400" b="1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4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4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40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4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40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7" grpId="0" animBg="1"/>
      <p:bldP spid="14" grpId="0"/>
      <p:bldP spid="9" grpId="0"/>
      <p:bldP spid="21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5059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26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5060" name="TextBox 7"/>
          <p:cNvSpPr txBox="1">
            <a:spLocks noChangeArrowheads="1"/>
          </p:cNvSpPr>
          <p:nvPr/>
        </p:nvSpPr>
        <p:spPr bwMode="auto">
          <a:xfrm>
            <a:off x="6324600" y="1371600"/>
            <a:ext cx="21336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 dirty="0">
                <a:cs typeface="B Nazanin" pitchFamily="2" charset="-78"/>
              </a:rPr>
              <a:t>امضاي كور: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219200" y="1828800"/>
            <a:ext cx="7010400" cy="30162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FF"/>
              </a:buClr>
              <a:buFont typeface="Wingdings" pitchFamily="2" charset="2"/>
              <a:buChar char="§"/>
              <a:defRPr/>
            </a:pPr>
            <a:r>
              <a:rPr lang="fa-IR" b="1" kern="0" dirty="0">
                <a:cs typeface="B Nazanin" pitchFamily="2" charset="-78"/>
              </a:rPr>
              <a:t>تعريف</a:t>
            </a:r>
            <a:r>
              <a:rPr lang="fa-IR" kern="0" dirty="0">
                <a:cs typeface="B Nazanin" pitchFamily="2" charset="-78"/>
              </a:rPr>
              <a:t>. شخص </a:t>
            </a:r>
            <a:r>
              <a:rPr lang="en-US" sz="2200" kern="0" dirty="0">
                <a:cs typeface="B Nazanin" pitchFamily="2" charset="-78"/>
              </a:rPr>
              <a:t>A</a:t>
            </a:r>
            <a:r>
              <a:rPr lang="fa-IR" kern="0" dirty="0">
                <a:cs typeface="B Nazanin" pitchFamily="2" charset="-78"/>
              </a:rPr>
              <a:t> بخشي از اطلاعات را به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فرستد.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آن را امضا كرده و امضا را به </a:t>
            </a:r>
            <a:r>
              <a:rPr lang="en-US" sz="2200" kern="0" dirty="0">
                <a:cs typeface="B Nazanin" pitchFamily="2" charset="-78"/>
              </a:rPr>
              <a:t>A</a:t>
            </a:r>
            <a:r>
              <a:rPr lang="fa-IR" kern="0" dirty="0">
                <a:cs typeface="B Nazanin" pitchFamily="2" charset="-78"/>
              </a:rPr>
              <a:t> ارسال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كند. از روي اين امضا، </a:t>
            </a:r>
            <a:r>
              <a:rPr lang="en-US" sz="2200" kern="0" dirty="0">
                <a:cs typeface="B Nazanin" pitchFamily="2" charset="-78"/>
              </a:rPr>
              <a:t>A</a:t>
            </a:r>
            <a:r>
              <a:rPr lang="fa-IR" kern="0" dirty="0">
                <a:cs typeface="B Nazanin" pitchFamily="2" charset="-78"/>
              </a:rPr>
              <a:t>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تواند امضاي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را روي متن قبلي مثل </a:t>
            </a:r>
            <a:r>
              <a:rPr lang="en-US" kern="0" dirty="0">
                <a:cs typeface="B Nazanin" pitchFamily="2" charset="-78"/>
              </a:rPr>
              <a:t>m</a:t>
            </a:r>
            <a:r>
              <a:rPr lang="fa-IR" kern="0" dirty="0">
                <a:cs typeface="B Nazanin" pitchFamily="2" charset="-78"/>
              </a:rPr>
              <a:t> محاسبه نمايد. در انتهاي پروتكل،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نه متن </a:t>
            </a:r>
            <a:r>
              <a:rPr lang="en-US" sz="2200" kern="0" dirty="0">
                <a:cs typeface="B Nazanin" pitchFamily="2" charset="-78"/>
              </a:rPr>
              <a:t>m</a:t>
            </a:r>
            <a:r>
              <a:rPr lang="fa-IR" sz="22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و نه امضاي مربوط به آن را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داند. </a:t>
            </a:r>
          </a:p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FF"/>
              </a:buClr>
              <a:buFont typeface="Wingdings" pitchFamily="2" charset="2"/>
              <a:buChar char="§"/>
              <a:defRPr/>
            </a:pPr>
            <a:r>
              <a:rPr lang="fa-IR" kern="0" dirty="0">
                <a:cs typeface="B Nazanin" pitchFamily="2" charset="-78"/>
              </a:rPr>
              <a:t>در حقيقت امضاي كور، امضا نمودن بدون فاش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شدن پيام است. </a:t>
            </a:r>
          </a:p>
        </p:txBody>
      </p:sp>
      <p:sp>
        <p:nvSpPr>
          <p:cNvPr id="45062" name="TextBox 21"/>
          <p:cNvSpPr txBox="1">
            <a:spLocks noChangeArrowheads="1"/>
          </p:cNvSpPr>
          <p:nvPr/>
        </p:nvSpPr>
        <p:spPr bwMode="auto">
          <a:xfrm rot="-1167336">
            <a:off x="304800" y="5648325"/>
            <a:ext cx="180975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Blind Signature</a:t>
            </a:r>
            <a:endParaRPr lang="fa-IR" sz="1400" b="1"/>
          </a:p>
        </p:txBody>
      </p:sp>
      <p:sp>
        <p:nvSpPr>
          <p:cNvPr id="12" name="Rectangle 11"/>
          <p:cNvSpPr/>
          <p:nvPr/>
        </p:nvSpPr>
        <p:spPr>
          <a:xfrm>
            <a:off x="1981200" y="4960937"/>
            <a:ext cx="624840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r" rtl="1"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كاربرد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: تجارت الكترونيك (</a:t>
            </a:r>
            <a:r>
              <a:rPr lang="en-US" kern="0" dirty="0">
                <a:solidFill>
                  <a:srgbClr val="9933FF"/>
                </a:solidFill>
                <a:cs typeface="Times New Roman" pitchFamily="18" charset="0"/>
              </a:rPr>
              <a:t>e-cash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)، رأي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گيري الكترونيك و غيره.</a:t>
            </a:r>
            <a:endParaRPr lang="fa-IR" dirty="0"/>
          </a:p>
        </p:txBody>
      </p:sp>
      <p:pic>
        <p:nvPicPr>
          <p:cNvPr id="45064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4267200"/>
            <a:ext cx="2057400" cy="1395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12" grpId="0" build="allAtOnce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608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27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6084" name="TextBox 7"/>
          <p:cNvSpPr txBox="1">
            <a:spLocks noChangeArrowheads="1"/>
          </p:cNvSpPr>
          <p:nvPr/>
        </p:nvSpPr>
        <p:spPr bwMode="auto">
          <a:xfrm>
            <a:off x="5410200" y="1524000"/>
            <a:ext cx="30480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 dirty="0">
                <a:cs typeface="B Nazanin" pitchFamily="2" charset="-78"/>
              </a:rPr>
              <a:t>امضاي غيرقابل انكار: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2033588"/>
            <a:ext cx="7010400" cy="19081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FF"/>
              </a:buClr>
              <a:buFont typeface="Wingdings" pitchFamily="2" charset="2"/>
              <a:buChar char="§"/>
              <a:defRPr/>
            </a:pPr>
            <a:r>
              <a:rPr lang="fa-IR" b="1" kern="0" dirty="0">
                <a:cs typeface="B Nazanin" pitchFamily="2" charset="-78"/>
              </a:rPr>
              <a:t>تعريف</a:t>
            </a:r>
            <a:r>
              <a:rPr lang="fa-IR" kern="0" dirty="0">
                <a:cs typeface="B Nazanin" pitchFamily="2" charset="-78"/>
              </a:rPr>
              <a:t>. امضاي غيرقابل انكار امضايي است كه در فاز تأييد آن، نياز به    همكاري امضاكننده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باشد. </a:t>
            </a:r>
          </a:p>
          <a:p>
            <a:pPr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defRPr/>
            </a:pPr>
            <a:r>
              <a:rPr lang="fa-IR" kern="0" dirty="0">
                <a:cs typeface="B Nazanin" pitchFamily="2" charset="-78"/>
              </a:rPr>
              <a:t>   در اين حالت صادركننده امضا ديگر نمي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تواند امضاي خود را </a:t>
            </a:r>
            <a:r>
              <a:rPr lang="fa-IR" kern="0" dirty="0">
                <a:solidFill>
                  <a:srgbClr val="FF0000"/>
                </a:solidFill>
                <a:cs typeface="B Nazanin" pitchFamily="2" charset="-78"/>
              </a:rPr>
              <a:t>انكار</a:t>
            </a:r>
            <a:r>
              <a:rPr lang="fa-IR" kern="0" dirty="0">
                <a:cs typeface="B Nazanin" pitchFamily="2" charset="-78"/>
              </a:rPr>
              <a:t> نمايد. </a:t>
            </a:r>
          </a:p>
        </p:txBody>
      </p:sp>
      <p:sp>
        <p:nvSpPr>
          <p:cNvPr id="46086" name="TextBox 21"/>
          <p:cNvSpPr txBox="1">
            <a:spLocks noChangeArrowheads="1"/>
          </p:cNvSpPr>
          <p:nvPr/>
        </p:nvSpPr>
        <p:spPr bwMode="auto">
          <a:xfrm rot="-1167336">
            <a:off x="401638" y="5526088"/>
            <a:ext cx="2122487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Undeniable Signature</a:t>
            </a:r>
            <a:endParaRPr lang="fa-IR" sz="1400" b="1"/>
          </a:p>
        </p:txBody>
      </p:sp>
      <p:sp>
        <p:nvSpPr>
          <p:cNvPr id="46087" name="Rectangle 11"/>
          <p:cNvSpPr>
            <a:spLocks noChangeArrowheads="1"/>
          </p:cNvSpPr>
          <p:nvPr/>
        </p:nvSpPr>
        <p:spPr bwMode="auto">
          <a:xfrm>
            <a:off x="4038600" y="4114800"/>
            <a:ext cx="4114800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79388" indent="-323850" algn="r" rtl="1">
              <a:buClr>
                <a:srgbClr val="FF33CC"/>
              </a:buClr>
              <a:buFont typeface="Wingdings" pitchFamily="2" charset="2"/>
              <a:buChar char="§"/>
            </a:pPr>
            <a:r>
              <a:rPr lang="en-US" altLang="zh-CN" sz="2200" dirty="0" err="1">
                <a:ea typeface="宋体" pitchFamily="2" charset="-122"/>
              </a:rPr>
              <a:t>Chaum</a:t>
            </a:r>
            <a:r>
              <a:rPr lang="en-US" altLang="zh-CN" sz="2200" dirty="0">
                <a:ea typeface="宋体" pitchFamily="2" charset="-122"/>
              </a:rPr>
              <a:t>-van </a:t>
            </a:r>
            <a:r>
              <a:rPr lang="en-US" altLang="zh-CN" sz="2200" dirty="0" err="1">
                <a:ea typeface="宋体" pitchFamily="2" charset="-122"/>
              </a:rPr>
              <a:t>Antwerpen</a:t>
            </a:r>
            <a:r>
              <a:rPr lang="en-US" altLang="zh-CN" sz="2200" dirty="0">
                <a:ea typeface="宋体" pitchFamily="2" charset="-122"/>
              </a:rPr>
              <a:t> (</a:t>
            </a:r>
            <a:r>
              <a:rPr lang="en-US" altLang="zh-CN" sz="2200" dirty="0">
                <a:solidFill>
                  <a:srgbClr val="9933FF"/>
                </a:solidFill>
                <a:ea typeface="宋体" pitchFamily="2" charset="-122"/>
              </a:rPr>
              <a:t>1989</a:t>
            </a:r>
            <a:r>
              <a:rPr lang="en-US" altLang="zh-CN" sz="2200" dirty="0">
                <a:ea typeface="宋体" pitchFamily="2" charset="-122"/>
              </a:rPr>
              <a:t>)</a:t>
            </a:r>
          </a:p>
        </p:txBody>
      </p:sp>
      <p:pic>
        <p:nvPicPr>
          <p:cNvPr id="4608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3810000"/>
            <a:ext cx="16002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6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60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animBg="1"/>
      <p:bldP spid="1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710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28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7108" name="TextBox 7"/>
          <p:cNvSpPr txBox="1">
            <a:spLocks noChangeArrowheads="1"/>
          </p:cNvSpPr>
          <p:nvPr/>
        </p:nvSpPr>
        <p:spPr bwMode="auto">
          <a:xfrm>
            <a:off x="5410200" y="1524000"/>
            <a:ext cx="30480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>
                <a:cs typeface="B Nazanin" pitchFamily="2" charset="-78"/>
              </a:rPr>
              <a:t>امضاي وكالتي: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2033588"/>
            <a:ext cx="7010400" cy="1754187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00FF"/>
              </a:buClr>
              <a:buFont typeface="Wingdings" pitchFamily="2" charset="2"/>
              <a:buChar char="§"/>
              <a:defRPr/>
            </a:pPr>
            <a:r>
              <a:rPr lang="fa-IR" b="1" kern="0" dirty="0">
                <a:cs typeface="B Nazanin" pitchFamily="2" charset="-78"/>
              </a:rPr>
              <a:t>تعريف</a:t>
            </a:r>
            <a:r>
              <a:rPr lang="fa-IR" kern="0" dirty="0">
                <a:cs typeface="B Nazanin" pitchFamily="2" charset="-78"/>
              </a:rPr>
              <a:t>. در يك طرح امضاي وكالتي، شخص </a:t>
            </a:r>
            <a:r>
              <a:rPr lang="en-US" sz="2200" kern="0" dirty="0">
                <a:cs typeface="B Nazanin" pitchFamily="2" charset="-78"/>
              </a:rPr>
              <a:t>A</a:t>
            </a:r>
            <a:r>
              <a:rPr lang="fa-IR" kern="0" dirty="0">
                <a:cs typeface="B Nazanin" pitchFamily="2" charset="-78"/>
              </a:rPr>
              <a:t> وكالت خود (قابليت امضا) را به شخصي مثل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دهد و بنابراين شخص </a:t>
            </a:r>
            <a:r>
              <a:rPr lang="en-US" sz="2200" kern="0" dirty="0">
                <a:cs typeface="B Nazanin" pitchFamily="2" charset="-78"/>
              </a:rPr>
              <a:t>B</a:t>
            </a:r>
            <a:r>
              <a:rPr lang="fa-IR" kern="0" dirty="0">
                <a:cs typeface="B Nazanin" pitchFamily="2" charset="-78"/>
              </a:rPr>
              <a:t> قادر مي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شود تا پيام</a:t>
            </a:r>
            <a:r>
              <a:rPr lang="fa-IR" sz="100" kern="0" dirty="0">
                <a:cs typeface="B Nazanin" pitchFamily="2" charset="-78"/>
              </a:rPr>
              <a:t> </a:t>
            </a:r>
            <a:r>
              <a:rPr lang="fa-IR" kern="0" dirty="0">
                <a:cs typeface="B Nazanin" pitchFamily="2" charset="-78"/>
              </a:rPr>
              <a:t>ها را از طرف موكل خود امضا نمايد. </a:t>
            </a:r>
          </a:p>
        </p:txBody>
      </p:sp>
      <p:sp>
        <p:nvSpPr>
          <p:cNvPr id="47110" name="TextBox 21"/>
          <p:cNvSpPr txBox="1">
            <a:spLocks noChangeArrowheads="1"/>
          </p:cNvSpPr>
          <p:nvPr/>
        </p:nvSpPr>
        <p:spPr bwMode="auto">
          <a:xfrm rot="-1167336">
            <a:off x="295275" y="1563688"/>
            <a:ext cx="2122488" cy="307975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 b="1"/>
              <a:t>Proxy Signature</a:t>
            </a:r>
            <a:endParaRPr lang="fa-IR" sz="1400" b="1"/>
          </a:p>
        </p:txBody>
      </p:sp>
      <p:sp>
        <p:nvSpPr>
          <p:cNvPr id="10" name="Rectangle 9"/>
          <p:cNvSpPr/>
          <p:nvPr/>
        </p:nvSpPr>
        <p:spPr>
          <a:xfrm>
            <a:off x="914400" y="5665788"/>
            <a:ext cx="7239000" cy="4603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كاربرد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: تجارت الكترونيك (</a:t>
            </a:r>
            <a:r>
              <a:rPr lang="en-US" sz="2200" kern="0" dirty="0">
                <a:solidFill>
                  <a:srgbClr val="9933FF"/>
                </a:solidFill>
                <a:cs typeface="Times New Roman" pitchFamily="18" charset="0"/>
              </a:rPr>
              <a:t>e-cash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)، آژانس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سيار و غيره.</a:t>
            </a:r>
            <a:endParaRPr lang="fa-IR" dirty="0"/>
          </a:p>
        </p:txBody>
      </p:sp>
      <p:pic>
        <p:nvPicPr>
          <p:cNvPr id="11" name="Picture 4" descr="j019538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24650" y="4014788"/>
            <a:ext cx="971550" cy="992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" descr="j02920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49363" y="4013200"/>
            <a:ext cx="1189037" cy="1128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Line 6"/>
          <p:cNvSpPr>
            <a:spLocks noChangeShapeType="1"/>
          </p:cNvSpPr>
          <p:nvPr/>
        </p:nvSpPr>
        <p:spPr bwMode="auto">
          <a:xfrm>
            <a:off x="2743200" y="4722813"/>
            <a:ext cx="367347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fa-IR"/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1066800" y="5105400"/>
            <a:ext cx="15335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ea typeface="新細明體" charset="-120"/>
                <a:cs typeface="新細明體" charset="-120"/>
              </a:rPr>
              <a:t>Original signer</a:t>
            </a:r>
          </a:p>
        </p:txBody>
      </p:sp>
      <p:sp>
        <p:nvSpPr>
          <p:cNvPr id="17" name="Text Box 8"/>
          <p:cNvSpPr txBox="1">
            <a:spLocks noChangeArrowheads="1"/>
          </p:cNvSpPr>
          <p:nvPr/>
        </p:nvSpPr>
        <p:spPr bwMode="auto">
          <a:xfrm>
            <a:off x="6019800" y="5029200"/>
            <a:ext cx="25193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solidFill>
                  <a:srgbClr val="FF0000"/>
                </a:solidFill>
                <a:ea typeface="新細明體" charset="-120"/>
                <a:cs typeface="新細明體" charset="-120"/>
              </a:rPr>
              <a:t>Proxy signer</a:t>
            </a:r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298825" y="4400550"/>
            <a:ext cx="2519363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ea typeface="新細明體" charset="-120"/>
                <a:cs typeface="新細明體" charset="-120"/>
              </a:rPr>
              <a:t>delegation</a:t>
            </a:r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1143000" y="3686175"/>
            <a:ext cx="13620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ea typeface="新細明體" charset="-120"/>
                <a:cs typeface="新細明體" charset="-120"/>
              </a:rPr>
              <a:t>Manager</a:t>
            </a:r>
            <a:endParaRPr lang="zh-TW" altLang="en-US" sz="1200" b="1">
              <a:ea typeface="新細明體" charset="-120"/>
              <a:cs typeface="新細明體" charset="-120"/>
            </a:endParaRP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6248400" y="3762375"/>
            <a:ext cx="20161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1200" b="1">
                <a:ea typeface="新細明體" charset="-120"/>
              </a:rPr>
              <a:t>Secretary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71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71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9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3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 build="allAtOnce" animBg="1"/>
      <p:bldP spid="10" grpId="0"/>
      <p:bldP spid="15" grpId="0" animBg="1"/>
      <p:bldP spid="16" grpId="0"/>
      <p:bldP spid="17" grpId="0"/>
      <p:bldP spid="18" grpId="0"/>
      <p:bldP spid="19" grpId="0"/>
      <p:bldP spid="20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mtClean="0">
                <a:latin typeface="Verdana" pitchFamily="34" charset="0"/>
                <a:cs typeface="B Nazanin" pitchFamily="2" charset="-78"/>
              </a:rPr>
              <a:t>برخي از كاربردهاي امضاي ديجيتال</a:t>
            </a:r>
            <a:endParaRPr lang="en-GB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48131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29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8133" name="TextBox 7"/>
          <p:cNvSpPr txBox="1">
            <a:spLocks noChangeArrowheads="1"/>
          </p:cNvSpPr>
          <p:nvPr/>
        </p:nvSpPr>
        <p:spPr bwMode="auto">
          <a:xfrm>
            <a:off x="5181600" y="1295400"/>
            <a:ext cx="3276600" cy="4619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b="1">
                <a:cs typeface="B Nazanin" pitchFamily="2" charset="-78"/>
              </a:rPr>
              <a:t>پرداخت</a:t>
            </a:r>
            <a:r>
              <a:rPr lang="fa-IR" sz="100" b="1">
                <a:cs typeface="B Nazanin" pitchFamily="2" charset="-78"/>
              </a:rPr>
              <a:t> </a:t>
            </a:r>
            <a:r>
              <a:rPr lang="fa-IR" b="1">
                <a:cs typeface="B Nazanin" pitchFamily="2" charset="-78"/>
              </a:rPr>
              <a:t>هاي الكترونيك:</a:t>
            </a:r>
          </a:p>
        </p:txBody>
      </p:sp>
      <p:pic>
        <p:nvPicPr>
          <p:cNvPr id="48134" name="Picture 4" descr="MCj0089304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24025" y="3406775"/>
            <a:ext cx="1392238" cy="1238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5" name="Picture 5" descr="MCj03968720000[1]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9500" y="3548063"/>
            <a:ext cx="1127125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8136" name="Picture 7" descr="MCj02410350000[1]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7200" y="2212975"/>
            <a:ext cx="646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137" name="AutoShape 8"/>
          <p:cNvSpPr>
            <a:spLocks noChangeArrowheads="1"/>
          </p:cNvSpPr>
          <p:nvPr/>
        </p:nvSpPr>
        <p:spPr bwMode="auto">
          <a:xfrm rot="-6986337">
            <a:off x="3471069" y="2393157"/>
            <a:ext cx="225425" cy="1366837"/>
          </a:xfrm>
          <a:prstGeom prst="lightningBol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48138" name="AutoShape 9"/>
          <p:cNvSpPr>
            <a:spLocks noChangeArrowheads="1"/>
          </p:cNvSpPr>
          <p:nvPr/>
        </p:nvSpPr>
        <p:spPr bwMode="auto">
          <a:xfrm rot="7747167">
            <a:off x="5558631" y="2350294"/>
            <a:ext cx="225425" cy="1366838"/>
          </a:xfrm>
          <a:prstGeom prst="lightningBol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a-IR"/>
          </a:p>
        </p:txBody>
      </p:sp>
      <p:sp>
        <p:nvSpPr>
          <p:cNvPr id="30" name="Cloud"/>
          <p:cNvSpPr>
            <a:spLocks noChangeAspect="1" noEditPoints="1" noChangeArrowheads="1"/>
          </p:cNvSpPr>
          <p:nvPr/>
        </p:nvSpPr>
        <p:spPr bwMode="auto">
          <a:xfrm>
            <a:off x="3473450" y="3468688"/>
            <a:ext cx="2232025" cy="1303337"/>
          </a:xfrm>
          <a:custGeom>
            <a:avLst/>
            <a:gdLst>
              <a:gd name="T0" fmla="*/ 67 w 21600"/>
              <a:gd name="T1" fmla="*/ 10800 h 21600"/>
              <a:gd name="T2" fmla="*/ 10800 w 21600"/>
              <a:gd name="T3" fmla="*/ 21577 h 21600"/>
              <a:gd name="T4" fmla="*/ 21582 w 21600"/>
              <a:gd name="T5" fmla="*/ 10800 h 21600"/>
              <a:gd name="T6" fmla="*/ 10800 w 21600"/>
              <a:gd name="T7" fmla="*/ 1235 h 21600"/>
              <a:gd name="T8" fmla="*/ 2977 w 21600"/>
              <a:gd name="T9" fmla="*/ 3262 h 21600"/>
              <a:gd name="T10" fmla="*/ 17087 w 21600"/>
              <a:gd name="T11" fmla="*/ 173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T8" t="T9" r="T10" b="T11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solidFill>
            <a:srgbClr val="EAEAEA"/>
          </a:solidFill>
          <a:ln w="9525">
            <a:solidFill>
              <a:schemeClr val="bg2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fa-IR">
              <a:latin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273425" y="3549650"/>
            <a:ext cx="2716213" cy="388938"/>
            <a:chOff x="1858" y="1941"/>
            <a:chExt cx="1711" cy="245"/>
          </a:xfrm>
        </p:grpSpPr>
        <p:sp>
          <p:nvSpPr>
            <p:cNvPr id="48157" name="Line 21"/>
            <p:cNvSpPr>
              <a:spLocks noChangeShapeType="1"/>
            </p:cNvSpPr>
            <p:nvPr/>
          </p:nvSpPr>
          <p:spPr bwMode="auto">
            <a:xfrm>
              <a:off x="1858" y="2186"/>
              <a:ext cx="1711" cy="0"/>
            </a:xfrm>
            <a:prstGeom prst="line">
              <a:avLst/>
            </a:prstGeom>
            <a:noFill/>
            <a:ln w="38100">
              <a:solidFill>
                <a:srgbClr val="FF00FF"/>
              </a:solidFill>
              <a:round/>
              <a:headEnd/>
              <a:tailEnd type="triangle" w="lg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48158" name="Text Box 23"/>
            <p:cNvSpPr txBox="1">
              <a:spLocks noChangeArrowheads="1"/>
            </p:cNvSpPr>
            <p:nvPr/>
          </p:nvSpPr>
          <p:spPr bwMode="auto">
            <a:xfrm>
              <a:off x="1956" y="1941"/>
              <a:ext cx="114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dirty="0">
                  <a:solidFill>
                    <a:srgbClr val="FF00FF"/>
                  </a:solidFill>
                  <a:latin typeface="Arial" pitchFamily="34" charset="0"/>
                  <a:ea typeface="ＭＳ Ｐゴシック" charset="-128"/>
                </a:rPr>
                <a:t>Signed Request</a:t>
              </a:r>
            </a:p>
          </p:txBody>
        </p:sp>
      </p:grpSp>
      <p:pic>
        <p:nvPicPr>
          <p:cNvPr id="34" name="Picture 24" descr="MCj03536860000[1]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78188" y="3349625"/>
            <a:ext cx="423862" cy="544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244850" y="4300538"/>
            <a:ext cx="2716213" cy="368300"/>
            <a:chOff x="1840" y="2414"/>
            <a:chExt cx="1711" cy="232"/>
          </a:xfrm>
        </p:grpSpPr>
        <p:sp>
          <p:nvSpPr>
            <p:cNvPr id="48155" name="Line 22"/>
            <p:cNvSpPr>
              <a:spLocks noChangeShapeType="1"/>
            </p:cNvSpPr>
            <p:nvPr/>
          </p:nvSpPr>
          <p:spPr bwMode="auto">
            <a:xfrm>
              <a:off x="1840" y="2414"/>
              <a:ext cx="1711" cy="0"/>
            </a:xfrm>
            <a:prstGeom prst="line">
              <a:avLst/>
            </a:prstGeom>
            <a:noFill/>
            <a:ln w="38100">
              <a:solidFill>
                <a:srgbClr val="FF6600"/>
              </a:solidFill>
              <a:round/>
              <a:headEnd type="triangle" w="lg" len="med"/>
              <a:tailEnd type="none" w="lg" len="med"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48156" name="Text Box 25"/>
            <p:cNvSpPr txBox="1">
              <a:spLocks noChangeArrowheads="1"/>
            </p:cNvSpPr>
            <p:nvPr/>
          </p:nvSpPr>
          <p:spPr bwMode="auto">
            <a:xfrm>
              <a:off x="2003" y="2415"/>
              <a:ext cx="143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>
                  <a:solidFill>
                    <a:srgbClr val="FF3300"/>
                  </a:solidFill>
                  <a:latin typeface="Arial" pitchFamily="34" charset="0"/>
                  <a:ea typeface="ＭＳ Ｐゴシック" charset="-128"/>
                </a:rPr>
                <a:t>Personal information</a:t>
              </a:r>
            </a:p>
          </p:txBody>
        </p:sp>
      </p:grpSp>
      <p:sp>
        <p:nvSpPr>
          <p:cNvPr id="48143" name="Text Box 26"/>
          <p:cNvSpPr txBox="1">
            <a:spLocks noChangeArrowheads="1"/>
          </p:cNvSpPr>
          <p:nvPr/>
        </p:nvSpPr>
        <p:spPr bwMode="auto">
          <a:xfrm>
            <a:off x="1524000" y="3059113"/>
            <a:ext cx="1531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latin typeface="Arial" pitchFamily="34" charset="0"/>
                <a:ea typeface="ＭＳ Ｐゴシック" charset="-128"/>
              </a:rPr>
              <a:t>Broadcaster</a:t>
            </a:r>
          </a:p>
        </p:txBody>
      </p:sp>
      <p:sp>
        <p:nvSpPr>
          <p:cNvPr id="48144" name="Text Box 27"/>
          <p:cNvSpPr txBox="1">
            <a:spLocks noChangeArrowheads="1"/>
          </p:cNvSpPr>
          <p:nvPr/>
        </p:nvSpPr>
        <p:spPr bwMode="auto">
          <a:xfrm>
            <a:off x="4197350" y="3962400"/>
            <a:ext cx="8048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400">
                <a:solidFill>
                  <a:schemeClr val="bg2"/>
                </a:solidFill>
                <a:latin typeface="Arial" pitchFamily="34" charset="0"/>
                <a:ea typeface="ＭＳ Ｐゴシック" charset="-128"/>
              </a:rPr>
              <a:t>network</a:t>
            </a:r>
          </a:p>
        </p:txBody>
      </p:sp>
      <p:pic>
        <p:nvPicPr>
          <p:cNvPr id="40" name="Picture 29" descr="BD18201_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51513" y="4378325"/>
            <a:ext cx="415925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48146" name="Group 32"/>
          <p:cNvGrpSpPr>
            <a:grpSpLocks/>
          </p:cNvGrpSpPr>
          <p:nvPr/>
        </p:nvGrpSpPr>
        <p:grpSpPr bwMode="auto">
          <a:xfrm>
            <a:off x="7011988" y="4043363"/>
            <a:ext cx="1116012" cy="520700"/>
            <a:chOff x="4061" y="1563"/>
            <a:chExt cx="703" cy="328"/>
          </a:xfrm>
        </p:grpSpPr>
        <p:grpSp>
          <p:nvGrpSpPr>
            <p:cNvPr id="48151" name="Group 33"/>
            <p:cNvGrpSpPr>
              <a:grpSpLocks/>
            </p:cNvGrpSpPr>
            <p:nvPr/>
          </p:nvGrpSpPr>
          <p:grpSpPr bwMode="auto">
            <a:xfrm>
              <a:off x="4243" y="1563"/>
              <a:ext cx="521" cy="328"/>
              <a:chOff x="4315" y="1491"/>
              <a:chExt cx="521" cy="328"/>
            </a:xfrm>
          </p:grpSpPr>
          <p:sp>
            <p:nvSpPr>
              <p:cNvPr id="48153" name="AutoShape 34"/>
              <p:cNvSpPr>
                <a:spLocks noChangeArrowheads="1"/>
              </p:cNvSpPr>
              <p:nvPr/>
            </p:nvSpPr>
            <p:spPr bwMode="auto">
              <a:xfrm>
                <a:off x="4315" y="1491"/>
                <a:ext cx="521" cy="328"/>
              </a:xfrm>
              <a:prstGeom prst="roundRect">
                <a:avLst>
                  <a:gd name="adj" fmla="val 16667"/>
                </a:avLst>
              </a:pr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ja-JP" sz="1200" b="1">
                    <a:solidFill>
                      <a:schemeClr val="bg1"/>
                    </a:solidFill>
                    <a:latin typeface="Arial" pitchFamily="34" charset="0"/>
                    <a:ea typeface="ＭＳ Ｐゴシック" charset="-128"/>
                  </a:rPr>
                  <a:t>Smart card</a:t>
                </a:r>
              </a:p>
              <a:p>
                <a:pPr algn="ctr"/>
                <a:endParaRPr lang="en-US" altLang="ja-JP" sz="1400" b="1">
                  <a:solidFill>
                    <a:schemeClr val="bg1"/>
                  </a:solidFill>
                  <a:latin typeface="Arial" pitchFamily="34" charset="0"/>
                  <a:ea typeface="ＭＳ Ｐゴシック" charset="-128"/>
                </a:endParaRPr>
              </a:p>
            </p:txBody>
          </p:sp>
          <p:pic>
            <p:nvPicPr>
              <p:cNvPr id="48154" name="Picture 35" descr="MCj02383610000[1]"/>
              <p:cNvPicPr>
                <a:picLocks noChangeAspect="1" noChangeArrowheads="1"/>
              </p:cNvPicPr>
              <p:nvPr/>
            </p:nvPicPr>
            <p:blipFill>
              <a:blip r:embed="rId8"/>
              <a:srcRect/>
              <a:stretch>
                <a:fillRect/>
              </a:stretch>
            </p:blipFill>
            <p:spPr bwMode="auto">
              <a:xfrm>
                <a:off x="4448" y="1655"/>
                <a:ext cx="257" cy="135"/>
              </a:xfrm>
              <a:prstGeom prst="rect">
                <a:avLst/>
              </a:prstGeom>
              <a:solidFill>
                <a:srgbClr val="FFCC99"/>
              </a:solidFill>
              <a:ln w="9525">
                <a:noFill/>
                <a:miter lim="800000"/>
                <a:headEnd/>
                <a:tailEnd/>
              </a:ln>
            </p:spPr>
          </p:pic>
        </p:grpSp>
        <p:sp>
          <p:nvSpPr>
            <p:cNvPr id="48152" name="AutoShape 36"/>
            <p:cNvSpPr>
              <a:spLocks noChangeArrowheads="1"/>
            </p:cNvSpPr>
            <p:nvPr/>
          </p:nvSpPr>
          <p:spPr bwMode="auto">
            <a:xfrm rot="-5400000">
              <a:off x="4048" y="1665"/>
              <a:ext cx="171" cy="145"/>
            </a:xfrm>
            <a:prstGeom prst="upArrow">
              <a:avLst>
                <a:gd name="adj1" fmla="val 32750"/>
                <a:gd name="adj2" fmla="val 37773"/>
              </a:avLst>
            </a:prstGeom>
            <a:solidFill>
              <a:srgbClr val="FF99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endParaRPr lang="fa-IR"/>
            </a:p>
          </p:txBody>
        </p:sp>
      </p:grpSp>
      <p:pic>
        <p:nvPicPr>
          <p:cNvPr id="48147" name="Picture 37" descr="MCj02383610000[1]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144588" y="4359275"/>
            <a:ext cx="409575" cy="214313"/>
          </a:xfrm>
          <a:prstGeom prst="rect">
            <a:avLst/>
          </a:prstGeom>
          <a:solidFill>
            <a:srgbClr val="CCECFF"/>
          </a:solidFill>
          <a:ln w="9525">
            <a:noFill/>
            <a:miter lim="800000"/>
            <a:headEnd/>
            <a:tailEnd/>
          </a:ln>
        </p:spPr>
      </p:pic>
      <p:sp>
        <p:nvSpPr>
          <p:cNvPr id="48148" name="Text Box 38"/>
          <p:cNvSpPr txBox="1">
            <a:spLocks noChangeArrowheads="1"/>
          </p:cNvSpPr>
          <p:nvPr/>
        </p:nvSpPr>
        <p:spPr bwMode="auto">
          <a:xfrm>
            <a:off x="6284913" y="3132138"/>
            <a:ext cx="692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800" b="1">
                <a:latin typeface="Arial" pitchFamily="34" charset="0"/>
                <a:ea typeface="ＭＳ Ｐゴシック" charset="-128"/>
              </a:rPr>
              <a:t>User</a:t>
            </a:r>
          </a:p>
        </p:txBody>
      </p:sp>
      <p:sp>
        <p:nvSpPr>
          <p:cNvPr id="48149" name="Text Box 39"/>
          <p:cNvSpPr txBox="1">
            <a:spLocks noChangeArrowheads="1"/>
          </p:cNvSpPr>
          <p:nvPr/>
        </p:nvSpPr>
        <p:spPr bwMode="auto">
          <a:xfrm>
            <a:off x="6877050" y="4586288"/>
            <a:ext cx="19097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Arial" pitchFamily="34" charset="0"/>
                <a:ea typeface="ＭＳ Ｐゴシック" charset="-128"/>
              </a:rPr>
              <a:t>Verification key</a:t>
            </a:r>
          </a:p>
        </p:txBody>
      </p:sp>
      <p:sp>
        <p:nvSpPr>
          <p:cNvPr id="48150" name="Text Box 40"/>
          <p:cNvSpPr txBox="1">
            <a:spLocks noChangeArrowheads="1"/>
          </p:cNvSpPr>
          <p:nvPr/>
        </p:nvSpPr>
        <p:spPr bwMode="auto">
          <a:xfrm>
            <a:off x="617538" y="4575175"/>
            <a:ext cx="15113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000">
                <a:latin typeface="Arial" pitchFamily="34" charset="0"/>
                <a:ea typeface="ＭＳ Ｐゴシック" charset="-128"/>
              </a:rPr>
              <a:t>Signing key</a:t>
            </a:r>
          </a:p>
        </p:txBody>
      </p:sp>
      <p:pic>
        <p:nvPicPr>
          <p:cNvPr id="48159" name="Picture 31" descr="C:\Documents and Settings\n\Desktop\pic\payment-systems-card-300x192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85800" y="1316736"/>
            <a:ext cx="1308597" cy="837502"/>
          </a:xfrm>
          <a:prstGeom prst="rect">
            <a:avLst/>
          </a:prstGeom>
          <a:noFill/>
        </p:spPr>
      </p:pic>
      <p:sp>
        <p:nvSpPr>
          <p:cNvPr id="32" name="Rectangle 31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8.14061E-7 L 0.2684 0.00532 " pathEditMode="relative" rAng="0" ptsTypes="AA">
                                      <p:cBhvr>
                                        <p:cTn id="1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4" y="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99E-6 L -0.28524 2.22299E-6 " pathEditMode="relative" rAng="0" ptsTypes="AA">
                                      <p:cBhvr>
                                        <p:cTn id="2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8132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30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8133" name="TextBox 7"/>
          <p:cNvSpPr txBox="1">
            <a:spLocks noChangeArrowheads="1"/>
          </p:cNvSpPr>
          <p:nvPr/>
        </p:nvSpPr>
        <p:spPr bwMode="auto">
          <a:xfrm>
            <a:off x="2743200" y="1143000"/>
            <a:ext cx="5715000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b="1" dirty="0" smtClean="0">
                <a:cs typeface="B Nazanin" pitchFamily="2" charset="-78"/>
              </a:rPr>
              <a:t>پروتكل </a:t>
            </a:r>
            <a:r>
              <a:rPr lang="en-US" sz="2200" b="1" dirty="0" smtClean="0">
                <a:cs typeface="B Nazanin" pitchFamily="2" charset="-78"/>
              </a:rPr>
              <a:t>SSL</a:t>
            </a:r>
            <a:r>
              <a:rPr lang="fa-IR" b="1" dirty="0" smtClean="0">
                <a:cs typeface="B Nazanin" pitchFamily="2" charset="-78"/>
              </a:rPr>
              <a:t>: </a:t>
            </a:r>
            <a:r>
              <a:rPr lang="fa-IR" sz="2200" kern="0" dirty="0" smtClean="0">
                <a:cs typeface="B Nazanin" pitchFamily="2" charset="-78"/>
              </a:rPr>
              <a:t>براي امضاي ديجيتال و بحث تبادل كليد.</a:t>
            </a:r>
            <a:endParaRPr lang="fa-IR" sz="2200" dirty="0" smtClean="0"/>
          </a:p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endParaRPr lang="fa-IR" b="1" dirty="0">
              <a:cs typeface="B Nazanin" pitchFamily="2" charset="-78"/>
            </a:endParaRPr>
          </a:p>
        </p:txBody>
      </p:sp>
      <p:pic>
        <p:nvPicPr>
          <p:cNvPr id="117765" name="Picture 5" descr="C:\Documents and Settings\n\Desktop\pic\cert.bmp"/>
          <p:cNvPicPr>
            <a:picLocks noChangeAspect="1" noChangeArrowheads="1"/>
          </p:cNvPicPr>
          <p:nvPr/>
        </p:nvPicPr>
        <p:blipFill>
          <a:blip r:embed="rId3">
            <a:lum bright="-10000" contrast="20000"/>
          </a:blip>
          <a:srcRect/>
          <a:stretch>
            <a:fillRect/>
          </a:stretch>
        </p:blipFill>
        <p:spPr bwMode="auto">
          <a:xfrm>
            <a:off x="1905000" y="1676400"/>
            <a:ext cx="5172997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8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7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4915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31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49156" name="TextBox 7"/>
          <p:cNvSpPr txBox="1">
            <a:spLocks noChangeArrowheads="1"/>
          </p:cNvSpPr>
          <p:nvPr/>
        </p:nvSpPr>
        <p:spPr bwMode="auto">
          <a:xfrm>
            <a:off x="5943600" y="1138238"/>
            <a:ext cx="2590800" cy="4921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rtl="1">
              <a:buClr>
                <a:schemeClr val="accent2"/>
              </a:buClr>
              <a:buFont typeface="Wingdings" pitchFamily="2" charset="2"/>
              <a:buChar char="v"/>
            </a:pPr>
            <a:r>
              <a:rPr lang="fa-IR" sz="2600" b="1">
                <a:cs typeface="B Nazanin" pitchFamily="2" charset="-78"/>
              </a:rPr>
              <a:t>گواهي </a:t>
            </a:r>
            <a:r>
              <a:rPr lang="en-US" b="1">
                <a:cs typeface="B Nazanin" pitchFamily="2" charset="-78"/>
              </a:rPr>
              <a:t>X.509</a:t>
            </a:r>
            <a:r>
              <a:rPr lang="fa-IR" sz="2600" b="1">
                <a:cs typeface="B Nazanin" pitchFamily="2" charset="-78"/>
              </a:rPr>
              <a:t>: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85800" y="1619250"/>
            <a:ext cx="7620000" cy="12001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استاندارد </a:t>
            </a:r>
            <a:r>
              <a:rPr lang="en-US" sz="2200" kern="0" dirty="0">
                <a:solidFill>
                  <a:srgbClr val="9933FF"/>
                </a:solidFill>
                <a:cs typeface="Times New Roman" pitchFamily="18" charset="0"/>
              </a:rPr>
              <a:t>X.509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توسط موسسه </a:t>
            </a:r>
            <a:r>
              <a:rPr lang="en-US" sz="2200" kern="0" dirty="0">
                <a:solidFill>
                  <a:srgbClr val="FF0000"/>
                </a:solidFill>
                <a:cs typeface="Times New Roman" pitchFamily="18" charset="0"/>
              </a:rPr>
              <a:t>ITU</a:t>
            </a:r>
            <a:r>
              <a:rPr lang="fa-IR" sz="2200" kern="0" dirty="0">
                <a:cs typeface="Times New Roman" pitchFamily="18" charset="0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استانداردسازي شده و در حال حاضر توسط زيرساخت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كليد عمومي و شبكه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كامپيوتري استفاده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شود.</a:t>
            </a:r>
          </a:p>
        </p:txBody>
      </p:sp>
      <p:sp>
        <p:nvSpPr>
          <p:cNvPr id="9" name="Rectangle 8"/>
          <p:cNvSpPr/>
          <p:nvPr/>
        </p:nvSpPr>
        <p:spPr>
          <a:xfrm>
            <a:off x="1066800" y="2706688"/>
            <a:ext cx="7239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گواهي </a:t>
            </a:r>
            <a:r>
              <a:rPr lang="en-US" sz="2200" kern="0" dirty="0">
                <a:solidFill>
                  <a:srgbClr val="9933FF"/>
                </a:solidFill>
                <a:cs typeface="Times New Roman" pitchFamily="18" charset="0"/>
              </a:rPr>
              <a:t>X.509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از امضاي ديجيتال </a:t>
            </a:r>
            <a:r>
              <a:rPr lang="en-US" sz="2200" kern="0" dirty="0"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1024- بيتي بهره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برد. 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1143000" y="3368675"/>
          <a:ext cx="6781800" cy="2880360"/>
        </p:xfrm>
        <a:graphic>
          <a:graphicData uri="http://schemas.openxmlformats.org/drawingml/2006/table">
            <a:tbl>
              <a:tblPr rtl="1"/>
              <a:tblGrid>
                <a:gridCol w="6781800"/>
              </a:tblGrid>
              <a:tr h="2509808">
                <a:tc>
                  <a:txBody>
                    <a:bodyPr/>
                    <a:lstStyle/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I hereby certify that the public key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accent2"/>
                          </a:solidFill>
                          <a:latin typeface="Times New Roman"/>
                          <a:ea typeface="Calibri"/>
                          <a:cs typeface="B Nazanin"/>
                        </a:rPr>
                        <a:t>   </a:t>
                      </a:r>
                      <a:r>
                        <a:rPr lang="en-US" sz="1400" b="1" dirty="0">
                          <a:solidFill>
                            <a:schemeClr val="accent2"/>
                          </a:solidFill>
                          <a:latin typeface="Times New Roman"/>
                          <a:ea typeface="Calibri"/>
                          <a:cs typeface="B Nazanin"/>
                        </a:rPr>
                        <a:t>19836A8B03030CF83737E3837837FC3s97092827262643FFA82710382828282A</a:t>
                      </a:r>
                      <a:endParaRPr lang="en-US" sz="1400" b="1" dirty="0">
                        <a:solidFill>
                          <a:schemeClr val="accent2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Belong to 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   Robert John Smith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   12345 University Avenue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   Berkeley, CA 94702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   Birthday: July 4, 1958</a:t>
                      </a:r>
                      <a:endParaRPr lang="en-US" sz="1400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Times New Roman"/>
                          <a:ea typeface="Calibri"/>
                          <a:cs typeface="B Nazanin"/>
                        </a:rPr>
                        <a:t>   Email: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B Nazanin"/>
                        </a:rPr>
                        <a:t>bob@superdupernet.com</a:t>
                      </a:r>
                      <a:endParaRPr lang="en-US" sz="14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9592"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Times New Roman"/>
                          <a:ea typeface="Calibri"/>
                          <a:cs typeface="B Nazanin"/>
                        </a:rPr>
                        <a:t>SHA-1 hash of the above certificate signed with the CA1s private key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mtClean="0">
                <a:latin typeface="Verdana" pitchFamily="34" charset="0"/>
                <a:cs typeface="B Nazanin" pitchFamily="2" charset="-78"/>
              </a:rPr>
              <a:t>ملزومات امنيتي امضاهاي ديجيتال</a:t>
            </a:r>
            <a:endParaRPr lang="en-GB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52227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5222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32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1219200"/>
            <a:ext cx="7239000" cy="129266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ملزومات كلي امنيتي طرح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هاي امضاي ديجيتال را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توان از دو نقطه نظر زير بررسي نمود</a:t>
            </a:r>
            <a:r>
              <a:rPr lang="fa-IR" sz="2600" kern="0" dirty="0" smtClean="0">
                <a:latin typeface="Verdana" pitchFamily="34" charset="0"/>
                <a:cs typeface="B Nazanin" pitchFamily="2" charset="-78"/>
              </a:rPr>
              <a:t>:</a:t>
            </a:r>
            <a:endParaRPr lang="fa-IR" sz="2600" kern="0" dirty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90600" y="4941887"/>
            <a:ext cx="7239000" cy="11541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2"/>
            </a:solidFill>
          </a:ln>
        </p:spPr>
        <p:txBody>
          <a:bodyPr>
            <a:spAutoFit/>
          </a:bodyPr>
          <a:lstStyle/>
          <a:p>
            <a:pPr algn="ctr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هدف از اعمال حملات به يك طرح امضاي ديجيتال يافتن يك امضاي جعلي جديد است كه توسط كليد خصوصي امضاكننده صادر نشده است. </a:t>
            </a:r>
          </a:p>
        </p:txBody>
      </p:sp>
      <p:sp>
        <p:nvSpPr>
          <p:cNvPr id="7" name="Rectangle 6"/>
          <p:cNvSpPr/>
          <p:nvPr/>
        </p:nvSpPr>
        <p:spPr>
          <a:xfrm>
            <a:off x="990600" y="2667000"/>
            <a:ext cx="70866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نوع حملات</a:t>
            </a:r>
          </a:p>
          <a:p>
            <a:pPr marL="180000"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defRPr/>
            </a:pPr>
            <a:r>
              <a:rPr lang="fa-IR" sz="2200" kern="0" dirty="0">
                <a:latin typeface="Verdana" pitchFamily="34" charset="0"/>
                <a:cs typeface="B Nazanin" pitchFamily="2" charset="-78"/>
              </a:rPr>
              <a:t>    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برحسب توانايي مهاجم و ابزاري كه براي حصول به نتيجه به كار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برد. </a:t>
            </a:r>
          </a:p>
        </p:txBody>
      </p:sp>
      <p:sp>
        <p:nvSpPr>
          <p:cNvPr id="8" name="Rectangle 7"/>
          <p:cNvSpPr/>
          <p:nvPr/>
        </p:nvSpPr>
        <p:spPr>
          <a:xfrm>
            <a:off x="838201" y="3815715"/>
            <a:ext cx="7239000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0000"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نوع جعل</a:t>
            </a:r>
          </a:p>
          <a:p>
            <a:pPr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defRPr/>
            </a:pPr>
            <a:r>
              <a:rPr lang="fa-IR" sz="2200" kern="0" dirty="0">
                <a:latin typeface="Verdana" pitchFamily="34" charset="0"/>
                <a:cs typeface="B Nazanin" pitchFamily="2" charset="-78"/>
              </a:rPr>
              <a:t>    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برحسب خروجي حمله و نوع جعلي كه در نهايت حاصل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شود.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1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allAtOnce"/>
      <p:bldP spid="21" grpId="0" animBg="1"/>
      <p:bldP spid="7" grpId="0" build="allAtOnce"/>
      <p:bldP spid="8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sz="4000" dirty="0" smtClean="0">
                <a:latin typeface="Verdana" pitchFamily="34" charset="0"/>
                <a:cs typeface="B Nazanin" pitchFamily="2" charset="-78"/>
              </a:rPr>
              <a:t>مقدمه رمزنگاري</a:t>
            </a:r>
            <a:endParaRPr lang="en-GB" sz="4000" dirty="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600200"/>
            <a:ext cx="7772400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tabLst>
                <a:tab pos="4210050" algn="l"/>
              </a:tabLst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رمزنگاري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: هنر و علم جلوگيري از فعاليت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هاي </a:t>
            </a:r>
            <a:r>
              <a:rPr lang="fa-IR" sz="2600" kern="0" dirty="0">
                <a:solidFill>
                  <a:srgbClr val="FF0000"/>
                </a:solidFill>
                <a:latin typeface="Verdana" pitchFamily="34" charset="0"/>
                <a:ea typeface="+mj-ea"/>
                <a:cs typeface="B Nazanin" pitchFamily="2" charset="-78"/>
              </a:rPr>
              <a:t>غيرمجاز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 و </a:t>
            </a:r>
            <a:r>
              <a:rPr lang="fa-IR" sz="2600" kern="0" dirty="0">
                <a:solidFill>
                  <a:srgbClr val="FF0000"/>
                </a:solidFill>
                <a:latin typeface="Verdana" pitchFamily="34" charset="0"/>
                <a:ea typeface="+mj-ea"/>
                <a:cs typeface="B Nazanin" pitchFamily="2" charset="-78"/>
              </a:rPr>
              <a:t>غير قانوني </a:t>
            </a:r>
            <a:r>
              <a:rPr lang="fa-IR" sz="2600" kern="0" dirty="0">
                <a:latin typeface="Verdana" pitchFamily="34" charset="0"/>
                <a:cs typeface="B Nazanin" pitchFamily="2" charset="-78"/>
              </a:rPr>
              <a:t>كاربران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بر روي اطلاعات، منابع و خدمات وابسته به شبكه.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تبديل رمزنگاشتي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: تبديل داده ورودي به داده خروجي با استفاده از يك </a:t>
            </a:r>
            <a:r>
              <a:rPr lang="fa-IR" sz="2600" kern="0" dirty="0">
                <a:solidFill>
                  <a:schemeClr val="accent2"/>
                </a:solidFill>
                <a:latin typeface="Verdana" pitchFamily="34" charset="0"/>
                <a:ea typeface="+mj-ea"/>
                <a:cs typeface="B Nazanin" pitchFamily="2" charset="-78"/>
              </a:rPr>
              <a:t>كليد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 رمزنگاشتي.</a:t>
            </a:r>
          </a:p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سيستم رمز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: زوج تبديل پيشرو و معكوس رمزنگاشتي.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  <p:sp>
        <p:nvSpPr>
          <p:cNvPr id="23556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1</a:t>
            </a:r>
            <a:endParaRPr lang="en-US" sz="1200" smtClean="0">
              <a:cs typeface="B Titr" pitchFamily="2" charset="-78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4038600" y="1143000"/>
            <a:ext cx="4419600" cy="76200"/>
          </a:xfrm>
          <a:prstGeom prst="rect">
            <a:avLst/>
          </a:prstGeom>
          <a:solidFill>
            <a:srgbClr val="00CCFF"/>
          </a:solidFill>
          <a:ln w="9525" cap="flat" cmpd="sng" algn="ctr">
            <a:solidFill>
              <a:srgbClr val="00CC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1"/>
          <a:lstStyle/>
          <a:p>
            <a:pPr>
              <a:defRPr/>
            </a:pPr>
            <a:endParaRPr lang="fa-IR">
              <a:ln>
                <a:solidFill>
                  <a:srgbClr val="FF3300"/>
                </a:solidFill>
              </a:ln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3" grpId="0" uiExpand="1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5325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33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1600200"/>
            <a:ext cx="7239000" cy="492125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q"/>
              <a:defRPr/>
            </a:pPr>
            <a:r>
              <a:rPr lang="fa-IR" sz="2600" b="1" kern="0" dirty="0">
                <a:latin typeface="Verdana" pitchFamily="34" charset="0"/>
                <a:cs typeface="B Nazanin" pitchFamily="2" charset="-78"/>
              </a:rPr>
              <a:t>انواع حملات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19200" y="2133600"/>
            <a:ext cx="6629400" cy="37242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indent="-360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u="sng" kern="0" dirty="0">
                <a:latin typeface="Verdana" pitchFamily="34" charset="0"/>
                <a:cs typeface="B Nazanin" pitchFamily="2" charset="-78"/>
              </a:rPr>
              <a:t>حمله كليد تنها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: مهاجم فقط كليد عمومي امضاكننده را در اختيار دارد.</a:t>
            </a:r>
          </a:p>
          <a:p>
            <a:pPr marL="360000" indent="-360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u="sng" kern="0" dirty="0">
                <a:latin typeface="Verdana" pitchFamily="34" charset="0"/>
                <a:cs typeface="B Nazanin" pitchFamily="2" charset="-78"/>
              </a:rPr>
              <a:t>حمله متن آشكار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: مهاجم فهرستي از زوج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هاي متن/ امضا را در اختيار دارد.</a:t>
            </a:r>
          </a:p>
          <a:p>
            <a:pPr marL="360000" indent="-360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u="sng" kern="0" dirty="0">
                <a:latin typeface="Verdana" pitchFamily="34" charset="0"/>
                <a:cs typeface="B Nazanin" pitchFamily="2" charset="-78"/>
              </a:rPr>
              <a:t>حمله متن انتخابي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: مهاجم مي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تواند امضايي را روي هر متني از امضاكننده درخواست نمايد.     </a:t>
            </a:r>
          </a:p>
        </p:txBody>
      </p:sp>
      <p:pic>
        <p:nvPicPr>
          <p:cNvPr id="16" name="Picture 7" descr="MCj0349121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flipH="1">
            <a:off x="685800" y="1219200"/>
            <a:ext cx="1093788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5427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34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14400" y="1295400"/>
            <a:ext cx="7239000" cy="4619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180000" indent="-324000" algn="justLow" rtl="1"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q"/>
              <a:defRPr/>
            </a:pPr>
            <a:r>
              <a:rPr lang="fa-IR" b="1" kern="0" dirty="0">
                <a:latin typeface="Verdana" pitchFamily="34" charset="0"/>
                <a:cs typeface="B Nazanin" pitchFamily="2" charset="-78"/>
              </a:rPr>
              <a:t>انواع جعل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3000" y="1820863"/>
            <a:ext cx="6858000" cy="389413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60000" indent="-360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sz="2200" b="1" kern="0" dirty="0">
                <a:latin typeface="Verdana" pitchFamily="34" charset="0"/>
                <a:cs typeface="B Nazanin" pitchFamily="2" charset="-78"/>
              </a:rPr>
              <a:t>جعل انتخابي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: مهاجم قادر باشد تا با يك احتمال ناچيز، يك امضاي معتبر را روي هر متن انتخاب شده ديگر توليد نمايد. به عبارت ديگر اگر متن </a:t>
            </a:r>
            <a:r>
              <a:rPr lang="en-US" sz="2000" kern="0" dirty="0">
                <a:cs typeface="Times New Roman" pitchFamily="18" charset="0"/>
              </a:rPr>
              <a:t>m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 به مهاجم داده شود، او بتواند امضاي</a:t>
            </a:r>
            <a:r>
              <a:rPr lang="fa-IR" sz="20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en-US" sz="2000" kern="0" dirty="0">
                <a:cs typeface="Times New Roman" pitchFamily="18" charset="0"/>
              </a:rPr>
              <a:t>S</a:t>
            </a:r>
            <a:r>
              <a:rPr lang="fa-IR" sz="2000" kern="0" dirty="0">
                <a:cs typeface="Times New Roman" pitchFamily="18" charset="0"/>
              </a:rPr>
              <a:t> 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را روي آن طوري توليد نمايد كه </a:t>
            </a:r>
            <a:r>
              <a:rPr lang="en-US" sz="2000" kern="0" dirty="0" err="1">
                <a:cs typeface="Times New Roman" pitchFamily="18" charset="0"/>
              </a:rPr>
              <a:t>ver</a:t>
            </a:r>
            <a:r>
              <a:rPr lang="en-US" sz="2000" kern="0" baseline="-25000" dirty="0" err="1">
                <a:cs typeface="Times New Roman" pitchFamily="18" charset="0"/>
              </a:rPr>
              <a:t>k</a:t>
            </a:r>
            <a:r>
              <a:rPr lang="en-US" sz="2000" kern="0" dirty="0">
                <a:cs typeface="Times New Roman" pitchFamily="18" charset="0"/>
              </a:rPr>
              <a:t> (</a:t>
            </a:r>
            <a:r>
              <a:rPr lang="en-US" sz="2000" kern="0" dirty="0" err="1">
                <a:cs typeface="Times New Roman" pitchFamily="18" charset="0"/>
              </a:rPr>
              <a:t>m,S</a:t>
            </a:r>
            <a:r>
              <a:rPr lang="en-US" sz="2000" kern="0" dirty="0">
                <a:cs typeface="Times New Roman" pitchFamily="18" charset="0"/>
              </a:rPr>
              <a:t>)=true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.</a:t>
            </a:r>
          </a:p>
          <a:p>
            <a:pPr marL="360000" indent="-360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Wingdings" pitchFamily="2" charset="2"/>
              <a:buChar char="§"/>
              <a:defRPr/>
            </a:pPr>
            <a:r>
              <a:rPr lang="fa-IR" sz="2200" b="1" kern="0" dirty="0">
                <a:latin typeface="Verdana" pitchFamily="34" charset="0"/>
                <a:cs typeface="B Nazanin" pitchFamily="2" charset="-78"/>
              </a:rPr>
              <a:t>جعل وجودي</a:t>
            </a:r>
            <a:r>
              <a:rPr lang="fa-IR" sz="2200" kern="0" dirty="0">
                <a:latin typeface="Verdana" pitchFamily="34" charset="0"/>
                <a:cs typeface="B Nazanin" pitchFamily="2" charset="-78"/>
              </a:rPr>
              <a:t>: مهاجم بتواند تا يك امضاي معتبر را روي حداقل يك پيام توليد نمايد. به عبارت ديگر مهاجم بتواند زوج متن/ امضاي </a:t>
            </a:r>
            <a:r>
              <a:rPr lang="en-US" sz="2000" kern="0" dirty="0">
                <a:cs typeface="B Nazanin" pitchFamily="2" charset="-78"/>
              </a:rPr>
              <a:t>(</a:t>
            </a:r>
            <a:r>
              <a:rPr lang="en-US" sz="2000" kern="0" dirty="0" err="1">
                <a:cs typeface="B Nazanin" pitchFamily="2" charset="-78"/>
              </a:rPr>
              <a:t>m,S</a:t>
            </a:r>
            <a:r>
              <a:rPr lang="en-US" sz="2000" kern="0" dirty="0">
                <a:cs typeface="B Nazanin" pitchFamily="2" charset="-78"/>
              </a:rPr>
              <a:t>)</a:t>
            </a:r>
            <a:r>
              <a:rPr lang="fa-IR" sz="2000" kern="0" dirty="0">
                <a:cs typeface="B Nazanin" pitchFamily="2" charset="-78"/>
              </a:rPr>
              <a:t> را طوري توليد نمايد كه </a:t>
            </a:r>
            <a:r>
              <a:rPr lang="en-US" sz="2000" kern="0" dirty="0" err="1">
                <a:cs typeface="B Nazanin" pitchFamily="2" charset="-78"/>
              </a:rPr>
              <a:t>ver</a:t>
            </a:r>
            <a:r>
              <a:rPr lang="en-US" sz="2000" kern="0" baseline="-25000" dirty="0" err="1">
                <a:cs typeface="B Nazanin" pitchFamily="2" charset="-78"/>
              </a:rPr>
              <a:t>k</a:t>
            </a:r>
            <a:r>
              <a:rPr lang="en-US" sz="2000" kern="0" dirty="0">
                <a:cs typeface="B Nazanin" pitchFamily="2" charset="-78"/>
              </a:rPr>
              <a:t> (</a:t>
            </a:r>
            <a:r>
              <a:rPr lang="en-US" sz="2000" kern="0" dirty="0" err="1">
                <a:cs typeface="B Nazanin" pitchFamily="2" charset="-78"/>
              </a:rPr>
              <a:t>m,S</a:t>
            </a:r>
            <a:r>
              <a:rPr lang="en-US" sz="2000" kern="0" dirty="0">
                <a:cs typeface="B Nazanin" pitchFamily="2" charset="-78"/>
              </a:rPr>
              <a:t>)=true</a:t>
            </a:r>
            <a:r>
              <a:rPr lang="fa-IR" sz="2000" kern="0" dirty="0">
                <a:cs typeface="B Nazanin" pitchFamily="2" charset="-78"/>
              </a:rPr>
              <a:t>.</a:t>
            </a:r>
            <a:endParaRPr lang="fa-IR" sz="2200" kern="0" dirty="0">
              <a:latin typeface="Verdana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85800" y="1143000"/>
            <a:ext cx="77724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مقدمه رمزنگاري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algn="r" rtl="1">
              <a:lnSpc>
                <a:spcPct val="150000"/>
              </a:lnSpc>
              <a:spcBef>
                <a:spcPts val="600"/>
              </a:spcBef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تعريف امضاي ديجيتال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دو طرح امضاي ديجيتال معروف</a:t>
            </a:r>
            <a:endParaRPr lang="en-GB" sz="2600" kern="0" dirty="0">
              <a:solidFill>
                <a:schemeClr val="bg1">
                  <a:lumMod val="75000"/>
                </a:schemeClr>
              </a:solidFill>
              <a:latin typeface="Verdana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B Nazanin" pitchFamily="2" charset="-78"/>
              </a:rPr>
              <a:t>RSA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B Nazanin" pitchFamily="2" charset="-78"/>
            </a:endParaRPr>
          </a:p>
          <a:p>
            <a:pPr marL="720000" indent="-360000" algn="r" rtl="1">
              <a:spcBef>
                <a:spcPts val="600"/>
              </a:spcBef>
              <a:buClr>
                <a:schemeClr val="bg1">
                  <a:lumMod val="75000"/>
                </a:schemeClr>
              </a:buClr>
              <a:buSzPct val="120000"/>
              <a:buFontTx/>
              <a:buChar char="□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طرح </a:t>
            </a:r>
            <a:r>
              <a:rPr lang="en-US" kern="0" dirty="0">
                <a:solidFill>
                  <a:schemeClr val="bg1">
                    <a:lumMod val="75000"/>
                  </a:schemeClr>
                </a:solidFill>
                <a:latin typeface="Calibri" pitchFamily="34" charset="0"/>
                <a:ea typeface="+mj-ea"/>
                <a:cs typeface="Times New Roman" pitchFamily="18" charset="0"/>
              </a:rPr>
              <a:t>DSA</a:t>
            </a:r>
            <a:endParaRPr lang="en-GB" kern="0" dirty="0">
              <a:solidFill>
                <a:schemeClr val="bg1">
                  <a:lumMod val="75000"/>
                </a:schemeClr>
              </a:solidFill>
              <a:latin typeface="Calibri" pitchFamily="34" charset="0"/>
              <a:ea typeface="+mj-ea"/>
              <a:cs typeface="Times New Roman" pitchFamily="18" charset="0"/>
            </a:endParaRP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انواع ديگري از امضاهاي </a:t>
            </a:r>
            <a:r>
              <a:rPr lang="fa-IR" sz="2600" kern="0" dirty="0" smtClean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ديجيتال و </a:t>
            </a: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چند نمونه از كاربرد</a:t>
            </a:r>
          </a:p>
          <a:p>
            <a:pPr algn="r" rtl="1">
              <a:lnSpc>
                <a:spcPct val="150000"/>
              </a:lnSpc>
              <a:buClr>
                <a:schemeClr val="bg1">
                  <a:lumMod val="75000"/>
                </a:schemeClr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solidFill>
                  <a:schemeClr val="bg1">
                    <a:lumMod val="75000"/>
                  </a:schemeClr>
                </a:solidFill>
                <a:latin typeface="Verdana" pitchFamily="34" charset="0"/>
                <a:ea typeface="+mj-ea"/>
                <a:cs typeface="B Nazanin" pitchFamily="2" charset="-78"/>
              </a:rPr>
              <a:t>ملزومات كلي امنيتي </a:t>
            </a:r>
          </a:p>
          <a:p>
            <a:pPr algn="r" rtl="1">
              <a:lnSpc>
                <a:spcPct val="150000"/>
              </a:lnSpc>
              <a:buClr>
                <a:schemeClr val="accent2"/>
              </a:buClr>
              <a:buFont typeface="Wingdings" pitchFamily="2" charset="2"/>
              <a:buChar char="q"/>
              <a:defRPr/>
            </a:pP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مرور كلي 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52400"/>
            <a:ext cx="7772400" cy="1143000"/>
          </a:xfrm>
        </p:spPr>
        <p:txBody>
          <a:bodyPr/>
          <a:lstStyle/>
          <a:p>
            <a:pPr algn="r" rtl="1" eaLnBrk="1" hangingPunct="1"/>
            <a:r>
              <a:rPr lang="fa-IR" dirty="0" smtClean="0">
                <a:latin typeface="Verdana" pitchFamily="34" charset="0"/>
                <a:cs typeface="B Nazanin" pitchFamily="2" charset="-78"/>
              </a:rPr>
              <a:t>مرور كلي</a:t>
            </a:r>
            <a:endParaRPr lang="en-GB" dirty="0" smtClean="0"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56323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56324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dirty="0" smtClean="0">
                <a:cs typeface="B Titr" pitchFamily="2" charset="-78"/>
              </a:rPr>
              <a:t>35</a:t>
            </a:r>
            <a:endParaRPr lang="en-US" sz="1200" dirty="0" smtClean="0">
              <a:cs typeface="B Titr" pitchFamily="2" charset="-78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914400" y="1219200"/>
            <a:ext cx="7239000" cy="64248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defRPr/>
            </a:pPr>
            <a:r>
              <a:rPr lang="fa-IR" sz="2600" kern="0" dirty="0">
                <a:latin typeface="Verdana" pitchFamily="34" charset="0"/>
                <a:cs typeface="B Nazanin" pitchFamily="2" charset="-78"/>
              </a:rPr>
              <a:t>در اين ارائه مطالب زير بيان شد:</a:t>
            </a:r>
          </a:p>
        </p:txBody>
      </p:sp>
      <p:sp>
        <p:nvSpPr>
          <p:cNvPr id="7" name="Rectangle 6"/>
          <p:cNvSpPr/>
          <p:nvPr/>
        </p:nvSpPr>
        <p:spPr>
          <a:xfrm>
            <a:off x="1066800" y="1828800"/>
            <a:ext cx="6705600" cy="3477875"/>
          </a:xfrm>
          <a:prstGeom prst="rect">
            <a:avLst/>
          </a:prstGeom>
        </p:spPr>
        <p:txBody>
          <a:bodyPr>
            <a:spAutoFit/>
          </a:bodyPr>
          <a:lstStyle/>
          <a:p>
            <a:pPr marL="324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Arial" pitchFamily="34" charset="0"/>
              <a:buChar char="•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مقدمه رمزنگاري و توابع چكيده</a:t>
            </a:r>
            <a:r>
              <a:rPr lang="fa-IR" sz="100" kern="0" dirty="0">
                <a:latin typeface="Verdana" pitchFamily="34" charset="0"/>
                <a:cs typeface="B Nazanin" pitchFamily="2" charset="-78"/>
              </a:rPr>
              <a:t> 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ساز</a:t>
            </a:r>
          </a:p>
          <a:p>
            <a:pPr marL="324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Arial" pitchFamily="34" charset="0"/>
              <a:buChar char="•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تعريف امضاهاي ديجيتال</a:t>
            </a:r>
          </a:p>
          <a:p>
            <a:pPr marL="324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Arial" pitchFamily="34" charset="0"/>
              <a:buChar char="•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معرفي طرح هاي امضاي </a:t>
            </a:r>
            <a:r>
              <a:rPr lang="en-US" sz="2200" kern="0" dirty="0">
                <a:cs typeface="Times New Roman" pitchFamily="18" charset="0"/>
              </a:rPr>
              <a:t>RSA</a:t>
            </a:r>
            <a:r>
              <a:rPr lang="fa-IR" kern="0" dirty="0">
                <a:latin typeface="Verdana" pitchFamily="34" charset="0"/>
                <a:cs typeface="B Nazanin" pitchFamily="2" charset="-78"/>
              </a:rPr>
              <a:t> و </a:t>
            </a:r>
            <a:r>
              <a:rPr lang="en-US" sz="2200" kern="0" dirty="0">
                <a:cs typeface="Times New Roman" pitchFamily="18" charset="0"/>
              </a:rPr>
              <a:t>DSA</a:t>
            </a:r>
            <a:endParaRPr lang="fa-IR" sz="2200" kern="0" dirty="0">
              <a:cs typeface="Times New Roman" pitchFamily="18" charset="0"/>
            </a:endParaRPr>
          </a:p>
          <a:p>
            <a:pPr marL="324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Arial" pitchFamily="34" charset="0"/>
              <a:buChar char="•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برخي از انواع ديگر امضاهاي ديجيتال و چند نمونه از كاربرد امضاها</a:t>
            </a:r>
          </a:p>
          <a:p>
            <a:pPr marL="324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FF33CC"/>
              </a:buClr>
              <a:buFont typeface="Arial" pitchFamily="34" charset="0"/>
              <a:buChar char="•"/>
              <a:defRPr/>
            </a:pPr>
            <a:r>
              <a:rPr lang="fa-IR" kern="0" dirty="0">
                <a:latin typeface="Verdana" pitchFamily="34" charset="0"/>
                <a:cs typeface="B Nazanin" pitchFamily="2" charset="-78"/>
              </a:rPr>
              <a:t>ملزومات كلي امنيتي امضاهاي ديجيتال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/>
      <p:bldP spid="14" grpId="0"/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fa-IR" sz="6600" dirty="0" smtClean="0">
                <a:cs typeface="B Titr" pitchFamily="2" charset="-78"/>
              </a:rPr>
              <a:t>سوال؟</a:t>
            </a:r>
            <a:endParaRPr lang="fa-IR" sz="6600" dirty="0">
              <a:cs typeface="B Titr" pitchFamily="2" charset="-78"/>
            </a:endParaRPr>
          </a:p>
        </p:txBody>
      </p:sp>
      <p:pic>
        <p:nvPicPr>
          <p:cNvPr id="5" name="Picture 4" descr="C:\Documents and Settings\Mohammad\Desktop\Image\question.jpg"/>
          <p:cNvPicPr>
            <a:picLocks noChangeAspect="1" noChangeArrowheads="1"/>
          </p:cNvPicPr>
          <p:nvPr/>
        </p:nvPicPr>
        <p:blipFill>
          <a:blip r:embed="rId3">
            <a:lum contrast="20000"/>
          </a:blip>
          <a:srcRect/>
          <a:stretch>
            <a:fillRect/>
          </a:stretch>
        </p:blipFill>
        <p:spPr bwMode="auto">
          <a:xfrm>
            <a:off x="3543300" y="3679825"/>
            <a:ext cx="2057400" cy="256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>
              <a:defRPr/>
            </a:pPr>
            <a:r>
              <a:rPr lang="fa-IR" sz="5400" dirty="0" smtClean="0">
                <a:cs typeface="B Titr" pitchFamily="2" charset="-78"/>
              </a:rPr>
              <a:t>با تشكر از توجه شما!</a:t>
            </a:r>
            <a:endParaRPr lang="fa-IR" sz="5400" dirty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029200" y="1244600"/>
            <a:ext cx="322262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3200" kern="0" dirty="0">
                <a:solidFill>
                  <a:schemeClr val="accent2"/>
                </a:solidFill>
                <a:latin typeface="Verdana" pitchFamily="34" charset="0"/>
                <a:cs typeface="B Nazanin" pitchFamily="2" charset="-78"/>
              </a:rPr>
              <a:t>يك سيستم رمز</a:t>
            </a:r>
            <a:endParaRPr lang="en-GB" sz="3200" kern="0" dirty="0">
              <a:solidFill>
                <a:schemeClr val="accent2"/>
              </a:solidFill>
              <a:latin typeface="Verdana" pitchFamily="34" charset="0"/>
              <a:cs typeface="B Nazanin" pitchFamily="2" charset="-78"/>
            </a:endParaRPr>
          </a:p>
        </p:txBody>
      </p:sp>
      <p:grpSp>
        <p:nvGrpSpPr>
          <p:cNvPr id="24579" name="Group 18"/>
          <p:cNvGrpSpPr>
            <a:grpSpLocks/>
          </p:cNvGrpSpPr>
          <p:nvPr/>
        </p:nvGrpSpPr>
        <p:grpSpPr bwMode="auto">
          <a:xfrm>
            <a:off x="-152400" y="2398713"/>
            <a:ext cx="9020175" cy="2935287"/>
            <a:chOff x="378" y="1842"/>
            <a:chExt cx="5000" cy="1476"/>
          </a:xfrm>
        </p:grpSpPr>
        <p:sp>
          <p:nvSpPr>
            <p:cNvPr id="24584" name="Text Box 3"/>
            <p:cNvSpPr txBox="1">
              <a:spLocks noChangeArrowheads="1"/>
            </p:cNvSpPr>
            <p:nvPr/>
          </p:nvSpPr>
          <p:spPr bwMode="auto">
            <a:xfrm>
              <a:off x="1154" y="2112"/>
              <a:ext cx="1440" cy="6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Forward Cryptographic Transformation</a:t>
              </a:r>
            </a:p>
          </p:txBody>
        </p:sp>
        <p:sp>
          <p:nvSpPr>
            <p:cNvPr id="24585" name="Text Box 4"/>
            <p:cNvSpPr txBox="1">
              <a:spLocks noChangeArrowheads="1"/>
            </p:cNvSpPr>
            <p:nvPr/>
          </p:nvSpPr>
          <p:spPr bwMode="auto">
            <a:xfrm>
              <a:off x="3462" y="2112"/>
              <a:ext cx="1440" cy="640"/>
            </a:xfrm>
            <a:prstGeom prst="rect">
              <a:avLst/>
            </a:prstGeom>
            <a:solidFill>
              <a:srgbClr val="FFB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Inverse Cryptographic Transformation</a:t>
              </a:r>
            </a:p>
          </p:txBody>
        </p:sp>
        <p:sp>
          <p:nvSpPr>
            <p:cNvPr id="13" name="Text Box 5"/>
            <p:cNvSpPr txBox="1">
              <a:spLocks noChangeArrowheads="1"/>
            </p:cNvSpPr>
            <p:nvPr/>
          </p:nvSpPr>
          <p:spPr bwMode="auto">
            <a:xfrm>
              <a:off x="1158" y="3062"/>
              <a:ext cx="1441" cy="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dirty="0"/>
                <a:t>Key</a:t>
              </a:r>
            </a:p>
          </p:txBody>
        </p:sp>
        <p:sp>
          <p:nvSpPr>
            <p:cNvPr id="14" name="Text Box 6"/>
            <p:cNvSpPr txBox="1">
              <a:spLocks noChangeArrowheads="1"/>
            </p:cNvSpPr>
            <p:nvPr/>
          </p:nvSpPr>
          <p:spPr bwMode="auto">
            <a:xfrm>
              <a:off x="3462" y="3062"/>
              <a:ext cx="1440" cy="256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dirty="0"/>
                <a:t>Key</a:t>
              </a:r>
            </a:p>
          </p:txBody>
        </p:sp>
        <p:sp>
          <p:nvSpPr>
            <p:cNvPr id="24588" name="Line 7"/>
            <p:cNvSpPr>
              <a:spLocks noChangeShapeType="1"/>
            </p:cNvSpPr>
            <p:nvPr/>
          </p:nvSpPr>
          <p:spPr bwMode="auto">
            <a:xfrm flipV="1">
              <a:off x="1875" y="2780"/>
              <a:ext cx="1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4589" name="Line 9"/>
            <p:cNvSpPr>
              <a:spLocks noChangeShapeType="1"/>
            </p:cNvSpPr>
            <p:nvPr/>
          </p:nvSpPr>
          <p:spPr bwMode="auto">
            <a:xfrm>
              <a:off x="2594" y="2448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4590" name="Line 10"/>
            <p:cNvSpPr>
              <a:spLocks noChangeShapeType="1"/>
            </p:cNvSpPr>
            <p:nvPr/>
          </p:nvSpPr>
          <p:spPr bwMode="auto">
            <a:xfrm>
              <a:off x="3124" y="2448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4591" name="Line 11"/>
            <p:cNvSpPr>
              <a:spLocks noChangeShapeType="1"/>
            </p:cNvSpPr>
            <p:nvPr/>
          </p:nvSpPr>
          <p:spPr bwMode="auto">
            <a:xfrm>
              <a:off x="4898" y="2475"/>
              <a:ext cx="48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4592" name="Line 12"/>
            <p:cNvSpPr>
              <a:spLocks noChangeShapeType="1"/>
            </p:cNvSpPr>
            <p:nvPr/>
          </p:nvSpPr>
          <p:spPr bwMode="auto">
            <a:xfrm>
              <a:off x="678" y="2448"/>
              <a:ext cx="48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4593" name="Text Box 13"/>
            <p:cNvSpPr txBox="1">
              <a:spLocks noChangeArrowheads="1"/>
            </p:cNvSpPr>
            <p:nvPr/>
          </p:nvSpPr>
          <p:spPr bwMode="auto">
            <a:xfrm>
              <a:off x="2574" y="2225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Output data</a:t>
              </a:r>
            </a:p>
          </p:txBody>
        </p:sp>
        <p:sp>
          <p:nvSpPr>
            <p:cNvPr id="24594" name="Text Box 14"/>
            <p:cNvSpPr txBox="1">
              <a:spLocks noChangeArrowheads="1"/>
            </p:cNvSpPr>
            <p:nvPr/>
          </p:nvSpPr>
          <p:spPr bwMode="auto">
            <a:xfrm>
              <a:off x="378" y="2225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Input data</a:t>
              </a:r>
            </a:p>
          </p:txBody>
        </p:sp>
        <p:sp>
          <p:nvSpPr>
            <p:cNvPr id="24595" name="Text Box 16"/>
            <p:cNvSpPr txBox="1">
              <a:spLocks noChangeArrowheads="1"/>
            </p:cNvSpPr>
            <p:nvPr/>
          </p:nvSpPr>
          <p:spPr bwMode="auto">
            <a:xfrm>
              <a:off x="1361" y="1862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Sender</a:t>
              </a:r>
            </a:p>
          </p:txBody>
        </p:sp>
        <p:sp>
          <p:nvSpPr>
            <p:cNvPr id="24596" name="Text Box 17"/>
            <p:cNvSpPr txBox="1">
              <a:spLocks noChangeArrowheads="1"/>
            </p:cNvSpPr>
            <p:nvPr/>
          </p:nvSpPr>
          <p:spPr bwMode="auto">
            <a:xfrm>
              <a:off x="3673" y="1842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Receiver</a:t>
              </a:r>
            </a:p>
          </p:txBody>
        </p:sp>
      </p:grpSp>
      <p:sp>
        <p:nvSpPr>
          <p:cNvPr id="24580" name="Line 7"/>
          <p:cNvSpPr>
            <a:spLocks noChangeShapeType="1"/>
          </p:cNvSpPr>
          <p:nvPr/>
        </p:nvSpPr>
        <p:spPr bwMode="auto">
          <a:xfrm flipV="1">
            <a:off x="6705600" y="4264025"/>
            <a:ext cx="1588" cy="53657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4581" name="Text Box 18"/>
          <p:cNvSpPr txBox="1">
            <a:spLocks noChangeArrowheads="1"/>
          </p:cNvSpPr>
          <p:nvPr/>
        </p:nvSpPr>
        <p:spPr bwMode="auto">
          <a:xfrm>
            <a:off x="7924800" y="3184525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Input data</a:t>
            </a:r>
          </a:p>
        </p:txBody>
      </p:sp>
      <p:sp>
        <p:nvSpPr>
          <p:cNvPr id="24582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4583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2</a:t>
            </a:r>
            <a:endParaRPr lang="en-US" sz="120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45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4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235575" y="1143000"/>
            <a:ext cx="3222625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انواع سيستم</a:t>
            </a:r>
            <a:r>
              <a:rPr lang="fa-IR" sz="1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 </a:t>
            </a: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هاي رمز:</a:t>
            </a:r>
            <a:endParaRPr lang="en-GB" sz="3200" kern="0" dirty="0">
              <a:solidFill>
                <a:srgbClr val="0000FF"/>
              </a:solidFill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26" name="Rectangle 2"/>
          <p:cNvSpPr txBox="1">
            <a:spLocks noChangeArrowheads="1"/>
          </p:cNvSpPr>
          <p:nvPr/>
        </p:nvSpPr>
        <p:spPr bwMode="auto">
          <a:xfrm>
            <a:off x="685800" y="18288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buFont typeface="Verdana" pitchFamily="34" charset="0"/>
              <a:buChar char="□"/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سيستم رمز كليد متقارن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- يك كليد خصوصي مابين دو طرف ارتباط به اشتراك گذاشته مي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شود كه اين كليد بايد توسط آن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ها به صورت مخفي نگه داشته شود.</a:t>
            </a:r>
            <a:endParaRPr lang="en-GB" sz="2600" kern="0" dirty="0">
              <a:latin typeface="Verdana" pitchFamily="34" charset="0"/>
              <a:ea typeface="+mj-ea"/>
              <a:cs typeface="B Nazanin" pitchFamily="2" charset="-78"/>
            </a:endParaRPr>
          </a:p>
          <a:p>
            <a:pPr marL="432000" indent="-324000" algn="justLow" rtl="1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0000FF"/>
              </a:buClr>
              <a:buSzPct val="130000"/>
              <a:buFont typeface="Verdana" pitchFamily="34" charset="0"/>
              <a:buChar char="□"/>
              <a:defRPr/>
            </a:pPr>
            <a:r>
              <a:rPr lang="fa-IR" sz="2600" b="1" kern="0" dirty="0">
                <a:latin typeface="Verdana" pitchFamily="34" charset="0"/>
                <a:ea typeface="+mj-ea"/>
                <a:cs typeface="B Nazanin" pitchFamily="2" charset="-78"/>
              </a:rPr>
              <a:t>سيستم رمز كليد عمومي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- فرستنده و گيرنده كليد يكساني را به اشتراك نمي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گذارند؛‌ بلكه يك </a:t>
            </a:r>
            <a:r>
              <a:rPr lang="fa-IR" sz="2600" kern="0" dirty="0">
                <a:solidFill>
                  <a:srgbClr val="0000FF"/>
                </a:solidFill>
                <a:latin typeface="Verdana" pitchFamily="34" charset="0"/>
                <a:ea typeface="+mj-ea"/>
                <a:cs typeface="B Nazanin" pitchFamily="2" charset="-78"/>
              </a:rPr>
              <a:t>كليد عمومي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و يك </a:t>
            </a:r>
            <a:r>
              <a:rPr lang="fa-IR" sz="2600" kern="0" dirty="0">
                <a:solidFill>
                  <a:srgbClr val="7030A0"/>
                </a:solidFill>
                <a:latin typeface="Verdana" pitchFamily="34" charset="0"/>
                <a:ea typeface="+mj-ea"/>
                <a:cs typeface="B Nazanin" pitchFamily="2" charset="-78"/>
              </a:rPr>
              <a:t>كليد خصوصي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دارند كه اين دو كليد به هم مرتبط مي</a:t>
            </a:r>
            <a:r>
              <a:rPr lang="fa-IR" sz="100" kern="0" dirty="0">
                <a:latin typeface="Verdana" pitchFamily="34" charset="0"/>
                <a:ea typeface="+mj-ea"/>
                <a:cs typeface="B Nazanin" pitchFamily="2" charset="-78"/>
              </a:rPr>
              <a:t> </a:t>
            </a:r>
            <a:r>
              <a:rPr lang="fa-IR" sz="2600" kern="0" dirty="0">
                <a:latin typeface="Verdana" pitchFamily="34" charset="0"/>
                <a:ea typeface="+mj-ea"/>
                <a:cs typeface="B Nazanin" pitchFamily="2" charset="-78"/>
              </a:rPr>
              <a:t>باشند.</a:t>
            </a:r>
          </a:p>
        </p:txBody>
      </p:sp>
      <p:sp>
        <p:nvSpPr>
          <p:cNvPr id="25604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560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3</a:t>
            </a:r>
            <a:endParaRPr lang="en-US" sz="1200" smtClean="0">
              <a:cs typeface="B Titr" pitchFamily="2" charset="-78"/>
            </a:endParaRPr>
          </a:p>
        </p:txBody>
      </p:sp>
      <p:pic>
        <p:nvPicPr>
          <p:cNvPr id="25606" name="Picture 6" descr="C:\Documents and Settings\n\Desktop\pic\abtcrypto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143000"/>
            <a:ext cx="515212" cy="6111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26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733800" y="1397000"/>
            <a:ext cx="47244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سيستم</a:t>
            </a:r>
            <a:r>
              <a:rPr lang="fa-IR" sz="1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 </a:t>
            </a: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 رمز متقارن (كليد خصوصي):</a:t>
            </a:r>
            <a:endParaRPr lang="en-GB" sz="3200" kern="0" dirty="0">
              <a:solidFill>
                <a:srgbClr val="0000FF"/>
              </a:solidFill>
              <a:latin typeface="Verdana" pitchFamily="34" charset="0"/>
              <a:cs typeface="B Nazanin" pitchFamily="2" charset="-78"/>
            </a:endParaRPr>
          </a:p>
        </p:txBody>
      </p:sp>
      <p:grpSp>
        <p:nvGrpSpPr>
          <p:cNvPr id="26627" name="Group 24"/>
          <p:cNvGrpSpPr>
            <a:grpSpLocks/>
          </p:cNvGrpSpPr>
          <p:nvPr/>
        </p:nvGrpSpPr>
        <p:grpSpPr bwMode="auto">
          <a:xfrm>
            <a:off x="76200" y="2133600"/>
            <a:ext cx="8991600" cy="3368675"/>
            <a:chOff x="192" y="1344"/>
            <a:chExt cx="5664" cy="2122"/>
          </a:xfrm>
        </p:grpSpPr>
        <p:sp>
          <p:nvSpPr>
            <p:cNvPr id="26631" name="Text Box 4"/>
            <p:cNvSpPr txBox="1">
              <a:spLocks noChangeArrowheads="1"/>
            </p:cNvSpPr>
            <p:nvPr/>
          </p:nvSpPr>
          <p:spPr bwMode="auto">
            <a:xfrm>
              <a:off x="1056" y="1632"/>
              <a:ext cx="1440" cy="640"/>
            </a:xfrm>
            <a:prstGeom prst="rect">
              <a:avLst/>
            </a:prstGeom>
            <a:solidFill>
              <a:srgbClr val="FF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Forward Cryptographic Transformation</a:t>
              </a:r>
            </a:p>
          </p:txBody>
        </p:sp>
        <p:sp>
          <p:nvSpPr>
            <p:cNvPr id="26632" name="Text Box 5"/>
            <p:cNvSpPr txBox="1">
              <a:spLocks noChangeArrowheads="1"/>
            </p:cNvSpPr>
            <p:nvPr/>
          </p:nvSpPr>
          <p:spPr bwMode="auto">
            <a:xfrm>
              <a:off x="3552" y="1632"/>
              <a:ext cx="1440" cy="640"/>
            </a:xfrm>
            <a:prstGeom prst="rect">
              <a:avLst/>
            </a:prstGeom>
            <a:solidFill>
              <a:srgbClr val="FFB3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Inverse Cryptographic Transformation</a:t>
              </a:r>
            </a:p>
          </p:txBody>
        </p:sp>
        <p:sp>
          <p:nvSpPr>
            <p:cNvPr id="26633" name="Text Box 6"/>
            <p:cNvSpPr txBox="1">
              <a:spLocks noChangeArrowheads="1"/>
            </p:cNvSpPr>
            <p:nvPr/>
          </p:nvSpPr>
          <p:spPr bwMode="auto">
            <a:xfrm>
              <a:off x="1056" y="2544"/>
              <a:ext cx="1440" cy="256"/>
            </a:xfrm>
            <a:prstGeom prst="rect">
              <a:avLst/>
            </a:prstGeom>
            <a:solidFill>
              <a:srgbClr val="93FF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Key</a:t>
              </a:r>
            </a:p>
          </p:txBody>
        </p:sp>
        <p:sp>
          <p:nvSpPr>
            <p:cNvPr id="26634" name="Text Box 7"/>
            <p:cNvSpPr txBox="1">
              <a:spLocks noChangeArrowheads="1"/>
            </p:cNvSpPr>
            <p:nvPr/>
          </p:nvSpPr>
          <p:spPr bwMode="auto">
            <a:xfrm>
              <a:off x="3552" y="2544"/>
              <a:ext cx="1440" cy="256"/>
            </a:xfrm>
            <a:prstGeom prst="rect">
              <a:avLst/>
            </a:prstGeom>
            <a:solidFill>
              <a:srgbClr val="93FF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Key</a:t>
              </a:r>
            </a:p>
          </p:txBody>
        </p:sp>
        <p:sp>
          <p:nvSpPr>
            <p:cNvPr id="26635" name="Line 8"/>
            <p:cNvSpPr>
              <a:spLocks noChangeShapeType="1"/>
            </p:cNvSpPr>
            <p:nvPr/>
          </p:nvSpPr>
          <p:spPr bwMode="auto">
            <a:xfrm flipV="1">
              <a:off x="1776" y="2256"/>
              <a:ext cx="1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36" name="Line 9"/>
            <p:cNvSpPr>
              <a:spLocks noChangeShapeType="1"/>
            </p:cNvSpPr>
            <p:nvPr/>
          </p:nvSpPr>
          <p:spPr bwMode="auto">
            <a:xfrm flipV="1">
              <a:off x="4224" y="2256"/>
              <a:ext cx="1" cy="2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37" name="Line 10"/>
            <p:cNvSpPr>
              <a:spLocks noChangeShapeType="1"/>
            </p:cNvSpPr>
            <p:nvPr/>
          </p:nvSpPr>
          <p:spPr bwMode="auto">
            <a:xfrm>
              <a:off x="2496" y="1872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38" name="Line 11"/>
            <p:cNvSpPr>
              <a:spLocks noChangeShapeType="1"/>
            </p:cNvSpPr>
            <p:nvPr/>
          </p:nvSpPr>
          <p:spPr bwMode="auto">
            <a:xfrm>
              <a:off x="3216" y="1872"/>
              <a:ext cx="336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39" name="Line 12"/>
            <p:cNvSpPr>
              <a:spLocks noChangeShapeType="1"/>
            </p:cNvSpPr>
            <p:nvPr/>
          </p:nvSpPr>
          <p:spPr bwMode="auto">
            <a:xfrm>
              <a:off x="4992" y="1920"/>
              <a:ext cx="48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40" name="Line 13"/>
            <p:cNvSpPr>
              <a:spLocks noChangeShapeType="1"/>
            </p:cNvSpPr>
            <p:nvPr/>
          </p:nvSpPr>
          <p:spPr bwMode="auto">
            <a:xfrm>
              <a:off x="576" y="1920"/>
              <a:ext cx="480" cy="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41" name="Text Box 14"/>
            <p:cNvSpPr txBox="1">
              <a:spLocks noChangeArrowheads="1"/>
            </p:cNvSpPr>
            <p:nvPr/>
          </p:nvSpPr>
          <p:spPr bwMode="auto">
            <a:xfrm>
              <a:off x="2592" y="1440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dirty="0"/>
                <a:t>Output data</a:t>
              </a:r>
            </a:p>
          </p:txBody>
        </p:sp>
        <p:sp>
          <p:nvSpPr>
            <p:cNvPr id="26642" name="Text Box 15"/>
            <p:cNvSpPr txBox="1">
              <a:spLocks noChangeArrowheads="1"/>
            </p:cNvSpPr>
            <p:nvPr/>
          </p:nvSpPr>
          <p:spPr bwMode="auto">
            <a:xfrm>
              <a:off x="192" y="1526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Input data</a:t>
              </a:r>
            </a:p>
          </p:txBody>
        </p:sp>
        <p:sp>
          <p:nvSpPr>
            <p:cNvPr id="26643" name="Text Box 16"/>
            <p:cNvSpPr txBox="1">
              <a:spLocks noChangeArrowheads="1"/>
            </p:cNvSpPr>
            <p:nvPr/>
          </p:nvSpPr>
          <p:spPr bwMode="auto">
            <a:xfrm>
              <a:off x="1296" y="1344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Sender</a:t>
              </a:r>
            </a:p>
          </p:txBody>
        </p:sp>
        <p:sp>
          <p:nvSpPr>
            <p:cNvPr id="26644" name="Text Box 17"/>
            <p:cNvSpPr txBox="1">
              <a:spLocks noChangeArrowheads="1"/>
            </p:cNvSpPr>
            <p:nvPr/>
          </p:nvSpPr>
          <p:spPr bwMode="auto">
            <a:xfrm>
              <a:off x="3840" y="1344"/>
              <a:ext cx="96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 b="1"/>
                <a:t>Receiver</a:t>
              </a:r>
            </a:p>
          </p:txBody>
        </p:sp>
        <p:sp>
          <p:nvSpPr>
            <p:cNvPr id="26645" name="Text Box 18"/>
            <p:cNvSpPr txBox="1">
              <a:spLocks noChangeArrowheads="1"/>
            </p:cNvSpPr>
            <p:nvPr/>
          </p:nvSpPr>
          <p:spPr bwMode="auto">
            <a:xfrm>
              <a:off x="4992" y="1488"/>
              <a:ext cx="864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Input data</a:t>
              </a:r>
            </a:p>
          </p:txBody>
        </p:sp>
        <p:sp>
          <p:nvSpPr>
            <p:cNvPr id="26646" name="Text Box 19"/>
            <p:cNvSpPr txBox="1">
              <a:spLocks noChangeArrowheads="1"/>
            </p:cNvSpPr>
            <p:nvPr/>
          </p:nvSpPr>
          <p:spPr bwMode="auto">
            <a:xfrm>
              <a:off x="2160" y="3216"/>
              <a:ext cx="1680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/>
                <a:t>Share private key </a:t>
              </a:r>
            </a:p>
          </p:txBody>
        </p:sp>
        <p:sp>
          <p:nvSpPr>
            <p:cNvPr id="26647" name="Line 21"/>
            <p:cNvSpPr>
              <a:spLocks noChangeShapeType="1"/>
            </p:cNvSpPr>
            <p:nvPr/>
          </p:nvSpPr>
          <p:spPr bwMode="auto">
            <a:xfrm>
              <a:off x="2160" y="2832"/>
              <a:ext cx="48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/>
            </a:p>
          </p:txBody>
        </p:sp>
        <p:sp>
          <p:nvSpPr>
            <p:cNvPr id="26648" name="Line 22"/>
            <p:cNvSpPr>
              <a:spLocks noChangeShapeType="1"/>
            </p:cNvSpPr>
            <p:nvPr/>
          </p:nvSpPr>
          <p:spPr bwMode="auto">
            <a:xfrm flipH="1">
              <a:off x="3408" y="2832"/>
              <a:ext cx="43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fa-IR"/>
            </a:p>
          </p:txBody>
        </p:sp>
      </p:grpSp>
      <p:sp>
        <p:nvSpPr>
          <p:cNvPr id="26628" name="Text Box 23"/>
          <p:cNvSpPr txBox="1">
            <a:spLocks noChangeArrowheads="1"/>
          </p:cNvSpPr>
          <p:nvPr/>
        </p:nvSpPr>
        <p:spPr bwMode="auto">
          <a:xfrm>
            <a:off x="685800" y="5791200"/>
            <a:ext cx="7772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Private Key Cryptosystem</a:t>
            </a:r>
          </a:p>
        </p:txBody>
      </p:sp>
      <p:sp>
        <p:nvSpPr>
          <p:cNvPr id="26629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6630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4</a:t>
            </a:r>
            <a:endParaRPr lang="en-US" sz="120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2662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505200" y="1397000"/>
            <a:ext cx="4953000" cy="5842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 rtl="1">
              <a:defRPr/>
            </a:pP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سيستم</a:t>
            </a:r>
            <a:r>
              <a:rPr lang="fa-IR" sz="1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 </a:t>
            </a:r>
            <a:r>
              <a:rPr lang="fa-IR" sz="3200" kern="0" dirty="0">
                <a:solidFill>
                  <a:srgbClr val="0000FF"/>
                </a:solidFill>
                <a:latin typeface="Verdana" pitchFamily="34" charset="0"/>
                <a:cs typeface="B Nazanin" pitchFamily="2" charset="-78"/>
              </a:rPr>
              <a:t> رمز نامتقارن (كليد عمومي):</a:t>
            </a:r>
            <a:endParaRPr lang="en-GB" sz="3200" kern="0" dirty="0">
              <a:solidFill>
                <a:srgbClr val="0000FF"/>
              </a:solidFill>
              <a:latin typeface="Verdana" pitchFamily="34" charset="0"/>
              <a:cs typeface="B Nazanin" pitchFamily="2" charset="-78"/>
            </a:endParaRP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676400" y="2590800"/>
            <a:ext cx="2286000" cy="10160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Forward Cryptographic Transformation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5638800" y="2590800"/>
            <a:ext cx="2286000" cy="1016000"/>
          </a:xfrm>
          <a:prstGeom prst="rect">
            <a:avLst/>
          </a:prstGeom>
          <a:solidFill>
            <a:srgbClr val="FFB3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Inverse Cryptographic Transformation</a:t>
            </a:r>
          </a:p>
        </p:txBody>
      </p:sp>
      <p:sp>
        <p:nvSpPr>
          <p:cNvPr id="27653" name="Text Box 6"/>
          <p:cNvSpPr txBox="1">
            <a:spLocks noChangeArrowheads="1"/>
          </p:cNvSpPr>
          <p:nvPr/>
        </p:nvSpPr>
        <p:spPr bwMode="auto">
          <a:xfrm>
            <a:off x="1600200" y="4038600"/>
            <a:ext cx="2286000" cy="406400"/>
          </a:xfrm>
          <a:prstGeom prst="rect">
            <a:avLst/>
          </a:prstGeom>
          <a:solidFill>
            <a:srgbClr val="93FF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1</a:t>
            </a:r>
            <a:r>
              <a:rPr lang="en-US" sz="2000" baseline="30000"/>
              <a:t>st</a:t>
            </a:r>
            <a:r>
              <a:rPr lang="en-US" sz="2000"/>
              <a:t> Key</a:t>
            </a:r>
          </a:p>
        </p:txBody>
      </p:sp>
      <p:sp>
        <p:nvSpPr>
          <p:cNvPr id="34" name="Text Box 7"/>
          <p:cNvSpPr txBox="1">
            <a:spLocks noChangeArrowheads="1"/>
          </p:cNvSpPr>
          <p:nvPr/>
        </p:nvSpPr>
        <p:spPr bwMode="auto">
          <a:xfrm>
            <a:off x="5638800" y="4038600"/>
            <a:ext cx="2286000" cy="406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2000" dirty="0"/>
              <a:t>2</a:t>
            </a:r>
            <a:r>
              <a:rPr lang="en-US" sz="2000" baseline="30000" dirty="0"/>
              <a:t>nd</a:t>
            </a:r>
            <a:r>
              <a:rPr lang="en-US" sz="2000" dirty="0"/>
              <a:t> Key</a:t>
            </a:r>
          </a:p>
        </p:txBody>
      </p:sp>
      <p:sp>
        <p:nvSpPr>
          <p:cNvPr id="27655" name="Line 8"/>
          <p:cNvSpPr>
            <a:spLocks noChangeShapeType="1"/>
          </p:cNvSpPr>
          <p:nvPr/>
        </p:nvSpPr>
        <p:spPr bwMode="auto">
          <a:xfrm flipV="1">
            <a:off x="2743200" y="3609975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56" name="Line 9"/>
          <p:cNvSpPr>
            <a:spLocks noChangeShapeType="1"/>
          </p:cNvSpPr>
          <p:nvPr/>
        </p:nvSpPr>
        <p:spPr bwMode="auto">
          <a:xfrm flipV="1">
            <a:off x="6780212" y="3609975"/>
            <a:ext cx="1588" cy="428625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>
            <a:off x="3962400" y="29718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58" name="Line 11"/>
          <p:cNvSpPr>
            <a:spLocks noChangeShapeType="1"/>
          </p:cNvSpPr>
          <p:nvPr/>
        </p:nvSpPr>
        <p:spPr bwMode="auto">
          <a:xfrm>
            <a:off x="5105400" y="2971800"/>
            <a:ext cx="5334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59" name="Line 12"/>
          <p:cNvSpPr>
            <a:spLocks noChangeShapeType="1"/>
          </p:cNvSpPr>
          <p:nvPr/>
        </p:nvSpPr>
        <p:spPr bwMode="auto">
          <a:xfrm>
            <a:off x="7924800" y="30480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60" name="Line 13"/>
          <p:cNvSpPr>
            <a:spLocks noChangeShapeType="1"/>
          </p:cNvSpPr>
          <p:nvPr/>
        </p:nvSpPr>
        <p:spPr bwMode="auto">
          <a:xfrm>
            <a:off x="914400" y="3048000"/>
            <a:ext cx="762000" cy="1588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61" name="Text Box 14"/>
          <p:cNvSpPr txBox="1">
            <a:spLocks noChangeArrowheads="1"/>
          </p:cNvSpPr>
          <p:nvPr/>
        </p:nvSpPr>
        <p:spPr bwMode="auto">
          <a:xfrm>
            <a:off x="4114800" y="22860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Output data</a:t>
            </a:r>
          </a:p>
        </p:txBody>
      </p:sp>
      <p:sp>
        <p:nvSpPr>
          <p:cNvPr id="27662" name="Text Box 15"/>
          <p:cNvSpPr txBox="1">
            <a:spLocks noChangeArrowheads="1"/>
          </p:cNvSpPr>
          <p:nvPr/>
        </p:nvSpPr>
        <p:spPr bwMode="auto">
          <a:xfrm>
            <a:off x="381000" y="2498725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/>
              <a:t>Input data</a:t>
            </a:r>
          </a:p>
        </p:txBody>
      </p:sp>
      <p:sp>
        <p:nvSpPr>
          <p:cNvPr id="27663" name="Text Box 16"/>
          <p:cNvSpPr txBox="1">
            <a:spLocks noChangeArrowheads="1"/>
          </p:cNvSpPr>
          <p:nvPr/>
        </p:nvSpPr>
        <p:spPr bwMode="auto">
          <a:xfrm>
            <a:off x="2057400" y="21336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Sender</a:t>
            </a:r>
          </a:p>
        </p:txBody>
      </p:sp>
      <p:sp>
        <p:nvSpPr>
          <p:cNvPr id="27664" name="Text Box 17"/>
          <p:cNvSpPr txBox="1">
            <a:spLocks noChangeArrowheads="1"/>
          </p:cNvSpPr>
          <p:nvPr/>
        </p:nvSpPr>
        <p:spPr bwMode="auto">
          <a:xfrm>
            <a:off x="6096000" y="2133600"/>
            <a:ext cx="152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b="1"/>
              <a:t>Receiver</a:t>
            </a:r>
          </a:p>
        </p:txBody>
      </p:sp>
      <p:sp>
        <p:nvSpPr>
          <p:cNvPr id="27665" name="Text Box 18"/>
          <p:cNvSpPr txBox="1">
            <a:spLocks noChangeArrowheads="1"/>
          </p:cNvSpPr>
          <p:nvPr/>
        </p:nvSpPr>
        <p:spPr bwMode="auto">
          <a:xfrm>
            <a:off x="7848600" y="2514600"/>
            <a:ext cx="1371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Input data</a:t>
            </a:r>
          </a:p>
        </p:txBody>
      </p:sp>
      <p:sp>
        <p:nvSpPr>
          <p:cNvPr id="27666" name="Text Box 19"/>
          <p:cNvSpPr txBox="1">
            <a:spLocks noChangeArrowheads="1"/>
          </p:cNvSpPr>
          <p:nvPr/>
        </p:nvSpPr>
        <p:spPr bwMode="auto">
          <a:xfrm>
            <a:off x="228600" y="5105400"/>
            <a:ext cx="9144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 dirty="0"/>
              <a:t>Do not share the same key information and one key may be public</a:t>
            </a:r>
          </a:p>
        </p:txBody>
      </p:sp>
      <p:sp>
        <p:nvSpPr>
          <p:cNvPr id="27667" name="Line 20"/>
          <p:cNvSpPr>
            <a:spLocks noChangeShapeType="1"/>
          </p:cNvSpPr>
          <p:nvPr/>
        </p:nvSpPr>
        <p:spPr bwMode="auto">
          <a:xfrm>
            <a:off x="2743200" y="4495800"/>
            <a:ext cx="7620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68" name="Line 21"/>
          <p:cNvSpPr>
            <a:spLocks noChangeShapeType="1"/>
          </p:cNvSpPr>
          <p:nvPr/>
        </p:nvSpPr>
        <p:spPr bwMode="auto">
          <a:xfrm flipH="1">
            <a:off x="6019800" y="4495800"/>
            <a:ext cx="685800" cy="609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fa-IR"/>
          </a:p>
        </p:txBody>
      </p:sp>
      <p:sp>
        <p:nvSpPr>
          <p:cNvPr id="27669" name="Text Box 22"/>
          <p:cNvSpPr txBox="1">
            <a:spLocks noChangeArrowheads="1"/>
          </p:cNvSpPr>
          <p:nvPr/>
        </p:nvSpPr>
        <p:spPr bwMode="auto">
          <a:xfrm>
            <a:off x="2133600" y="58674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 Public Key Cryptosystem</a:t>
            </a:r>
          </a:p>
        </p:txBody>
      </p:sp>
      <p:sp>
        <p:nvSpPr>
          <p:cNvPr id="27670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7671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5</a:t>
            </a:r>
            <a:endParaRPr lang="en-US" sz="120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10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1000"/>
                                        <p:tgtEl>
                                          <p:spTgt spid="27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1000"/>
                                        <p:tgtEl>
                                          <p:spTgt spid="27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1000"/>
                                        <p:tgtEl>
                                          <p:spTgt spid="27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1000"/>
                                        <p:tgtEl>
                                          <p:spTgt spid="27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1000"/>
                                        <p:tgtEl>
                                          <p:spTgt spid="276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1000"/>
                                        <p:tgtEl>
                                          <p:spTgt spid="27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1000"/>
                                        <p:tgtEl>
                                          <p:spTgt spid="27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1000"/>
                                        <p:tgtEl>
                                          <p:spTgt spid="27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1000"/>
                                        <p:tgtEl>
                                          <p:spTgt spid="27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1000"/>
                                        <p:tgtEl>
                                          <p:spTgt spid="27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1000"/>
                                        <p:tgtEl>
                                          <p:spTgt spid="27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1000"/>
                                        <p:tgtEl>
                                          <p:spTgt spid="27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1000"/>
                                        <p:tgtEl>
                                          <p:spTgt spid="27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1000"/>
                                        <p:tgtEl>
                                          <p:spTgt spid="27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6" dur="1000"/>
                                        <p:tgtEl>
                                          <p:spTgt spid="27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allAtOnce"/>
      <p:bldP spid="27651" grpId="0" animBg="1"/>
      <p:bldP spid="27652" grpId="0" animBg="1"/>
      <p:bldP spid="27653" grpId="0" animBg="1"/>
      <p:bldP spid="34" grpId="0" animBg="1"/>
      <p:bldP spid="27655" grpId="0" animBg="1"/>
      <p:bldP spid="27656" grpId="0" animBg="1"/>
      <p:bldP spid="27657" grpId="0" animBg="1"/>
      <p:bldP spid="27658" grpId="0" animBg="1"/>
      <p:bldP spid="27659" grpId="0" animBg="1"/>
      <p:bldP spid="27660" grpId="0" animBg="1"/>
      <p:bldP spid="27661" grpId="0"/>
      <p:bldP spid="27662" grpId="0"/>
      <p:bldP spid="27663" grpId="0"/>
      <p:bldP spid="27664" grpId="0"/>
      <p:bldP spid="27665" grpId="0"/>
      <p:bldP spid="27666" grpId="0"/>
      <p:bldP spid="27667" grpId="0" animBg="1"/>
      <p:bldP spid="27668" grpId="0" animBg="1"/>
      <p:bldP spid="2766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28"/>
          <p:cNvSpPr>
            <a:spLocks noChangeArrowheads="1"/>
          </p:cNvSpPr>
          <p:nvPr/>
        </p:nvSpPr>
        <p:spPr bwMode="auto">
          <a:xfrm>
            <a:off x="107950" y="3540125"/>
            <a:ext cx="2087563" cy="2425700"/>
          </a:xfrm>
          <a:prstGeom prst="rect">
            <a:avLst/>
          </a:prstGeom>
          <a:solidFill>
            <a:srgbClr val="A7FFE8">
              <a:alpha val="1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/>
              <a:t>Symmetric-key </a:t>
            </a:r>
          </a:p>
          <a:p>
            <a:r>
              <a:rPr lang="en-US" sz="1800"/>
              <a:t>ciphers:</a:t>
            </a:r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/>
              <a:t>Block ciphers</a:t>
            </a:r>
            <a:endParaRPr lang="ru-RU" sz="1600"/>
          </a:p>
          <a:p>
            <a:pPr>
              <a:lnSpc>
                <a:spcPct val="120000"/>
              </a:lnSpc>
              <a:buClr>
                <a:schemeClr val="accent2"/>
              </a:buClr>
              <a:buFont typeface="Wingdings" pitchFamily="2" charset="2"/>
              <a:buChar char="§"/>
            </a:pPr>
            <a:r>
              <a:rPr lang="en-US" sz="1600"/>
              <a:t>Stream ciphers</a:t>
            </a:r>
          </a:p>
          <a:p>
            <a:pPr>
              <a:buClr>
                <a:schemeClr val="accent2"/>
              </a:buClr>
              <a:buFont typeface="Wingdings" pitchFamily="2" charset="2"/>
              <a:buChar char="§"/>
            </a:pPr>
            <a:endParaRPr lang="en-US" sz="1600"/>
          </a:p>
          <a:p>
            <a:r>
              <a:rPr lang="en-US" sz="1800"/>
              <a:t>Public-key</a:t>
            </a:r>
          </a:p>
          <a:p>
            <a:r>
              <a:rPr lang="en-US" sz="1800"/>
              <a:t>ciphers</a:t>
            </a:r>
            <a:endParaRPr lang="ru-RU" sz="180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3059113" y="1524000"/>
            <a:ext cx="2881312" cy="6477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dirty="0"/>
              <a:t>Cryptographic goals</a:t>
            </a:r>
            <a:endParaRPr lang="ru-RU" dirty="0"/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7950" y="2892425"/>
            <a:ext cx="2087563" cy="6477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/>
              <a:t>Confidentiality</a:t>
            </a:r>
            <a:endParaRPr lang="ru-RU" dirty="0"/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2339975" y="2892425"/>
            <a:ext cx="2087563" cy="647700"/>
          </a:xfrm>
          <a:prstGeom prst="rect">
            <a:avLst/>
          </a:prstGeom>
          <a:solidFill>
            <a:srgbClr val="FF99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Data integrity</a:t>
            </a:r>
            <a:endParaRPr lang="ru-RU"/>
          </a:p>
        </p:txBody>
      </p:sp>
      <p:sp>
        <p:nvSpPr>
          <p:cNvPr id="28678" name="Rectangle 7"/>
          <p:cNvSpPr>
            <a:spLocks noChangeArrowheads="1"/>
          </p:cNvSpPr>
          <p:nvPr/>
        </p:nvSpPr>
        <p:spPr bwMode="auto">
          <a:xfrm>
            <a:off x="4572000" y="2892425"/>
            <a:ext cx="2160588" cy="6477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Authentication</a:t>
            </a:r>
            <a:endParaRPr lang="ru-RU"/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6948488" y="2892425"/>
            <a:ext cx="2087562" cy="647700"/>
          </a:xfrm>
          <a:prstGeom prst="rect">
            <a:avLst/>
          </a:prstGeom>
          <a:solidFill>
            <a:srgbClr val="93FFEA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/>
              <a:t>Non-repudiation</a:t>
            </a:r>
            <a:endParaRPr lang="ru-RU"/>
          </a:p>
        </p:txBody>
      </p:sp>
      <p:sp>
        <p:nvSpPr>
          <p:cNvPr id="28680" name="Line 9"/>
          <p:cNvSpPr>
            <a:spLocks noChangeShapeType="1"/>
          </p:cNvSpPr>
          <p:nvPr/>
        </p:nvSpPr>
        <p:spPr bwMode="auto">
          <a:xfrm>
            <a:off x="4427538" y="2171700"/>
            <a:ext cx="0" cy="2889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>
            <a:off x="1116013" y="2460625"/>
            <a:ext cx="67691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8682" name="Line 11"/>
          <p:cNvSpPr>
            <a:spLocks noChangeShapeType="1"/>
          </p:cNvSpPr>
          <p:nvPr/>
        </p:nvSpPr>
        <p:spPr bwMode="auto">
          <a:xfrm>
            <a:off x="1116013" y="246062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8683" name="Line 12"/>
          <p:cNvSpPr>
            <a:spLocks noChangeShapeType="1"/>
          </p:cNvSpPr>
          <p:nvPr/>
        </p:nvSpPr>
        <p:spPr bwMode="auto">
          <a:xfrm>
            <a:off x="3276600" y="246062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8684" name="Line 13"/>
          <p:cNvSpPr>
            <a:spLocks noChangeShapeType="1"/>
          </p:cNvSpPr>
          <p:nvPr/>
        </p:nvSpPr>
        <p:spPr bwMode="auto">
          <a:xfrm>
            <a:off x="5508625" y="246062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8685" name="Line 14"/>
          <p:cNvSpPr>
            <a:spLocks noChangeShapeType="1"/>
          </p:cNvSpPr>
          <p:nvPr/>
        </p:nvSpPr>
        <p:spPr bwMode="auto">
          <a:xfrm>
            <a:off x="7885113" y="2460625"/>
            <a:ext cx="0" cy="4318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28686" name="Line 100"/>
          <p:cNvSpPr>
            <a:spLocks noChangeShapeType="1"/>
          </p:cNvSpPr>
          <p:nvPr/>
        </p:nvSpPr>
        <p:spPr bwMode="auto">
          <a:xfrm flipH="1">
            <a:off x="4643438" y="5051425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8687" name="Line 101"/>
          <p:cNvSpPr>
            <a:spLocks noChangeShapeType="1"/>
          </p:cNvSpPr>
          <p:nvPr/>
        </p:nvSpPr>
        <p:spPr bwMode="auto">
          <a:xfrm flipH="1">
            <a:off x="4643438" y="3827463"/>
            <a:ext cx="730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28688" name="Line 102"/>
          <p:cNvSpPr>
            <a:spLocks noChangeShapeType="1"/>
          </p:cNvSpPr>
          <p:nvPr/>
        </p:nvSpPr>
        <p:spPr bwMode="auto">
          <a:xfrm flipV="1">
            <a:off x="4643438" y="3540125"/>
            <a:ext cx="0" cy="15192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grpSp>
        <p:nvGrpSpPr>
          <p:cNvPr id="28689" name="Group 136"/>
          <p:cNvGrpSpPr>
            <a:grpSpLocks/>
          </p:cNvGrpSpPr>
          <p:nvPr/>
        </p:nvGrpSpPr>
        <p:grpSpPr bwMode="auto">
          <a:xfrm>
            <a:off x="4648200" y="4822825"/>
            <a:ext cx="2287587" cy="360363"/>
            <a:chOff x="2936" y="2976"/>
            <a:chExt cx="1441" cy="227"/>
          </a:xfrm>
        </p:grpSpPr>
        <p:sp>
          <p:nvSpPr>
            <p:cNvPr id="28699" name="Freeform 118"/>
            <p:cNvSpPr>
              <a:spLocks/>
            </p:cNvSpPr>
            <p:nvPr/>
          </p:nvSpPr>
          <p:spPr bwMode="auto">
            <a:xfrm>
              <a:off x="2970" y="2980"/>
              <a:ext cx="1361" cy="223"/>
            </a:xfrm>
            <a:custGeom>
              <a:avLst/>
              <a:gdLst>
                <a:gd name="T0" fmla="*/ 221 w 2419"/>
                <a:gd name="T1" fmla="*/ 33 h 423"/>
                <a:gd name="T2" fmla="*/ 242 w 2419"/>
                <a:gd name="T3" fmla="*/ 16 h 423"/>
                <a:gd name="T4" fmla="*/ 221 w 2419"/>
                <a:gd name="T5" fmla="*/ 0 h 423"/>
                <a:gd name="T6" fmla="*/ 221 w 2419"/>
                <a:gd name="T7" fmla="*/ 0 h 423"/>
                <a:gd name="T8" fmla="*/ 21 w 2419"/>
                <a:gd name="T9" fmla="*/ 0 h 423"/>
                <a:gd name="T10" fmla="*/ 0 w 2419"/>
                <a:gd name="T11" fmla="*/ 16 h 423"/>
                <a:gd name="T12" fmla="*/ 21 w 2419"/>
                <a:gd name="T13" fmla="*/ 33 h 423"/>
                <a:gd name="T14" fmla="*/ 21 w 2419"/>
                <a:gd name="T15" fmla="*/ 33 h 423"/>
                <a:gd name="T16" fmla="*/ 221 w 2419"/>
                <a:gd name="T17" fmla="*/ 33 h 4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19"/>
                <a:gd name="T28" fmla="*/ 0 h 423"/>
                <a:gd name="T29" fmla="*/ 2419 w 2419"/>
                <a:gd name="T30" fmla="*/ 423 h 4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19" h="423">
                  <a:moveTo>
                    <a:pt x="2207" y="423"/>
                  </a:moveTo>
                  <a:cubicBezTo>
                    <a:pt x="2324" y="423"/>
                    <a:pt x="2419" y="328"/>
                    <a:pt x="2419" y="211"/>
                  </a:cubicBezTo>
                  <a:cubicBezTo>
                    <a:pt x="2419" y="94"/>
                    <a:pt x="2324" y="0"/>
                    <a:pt x="2207" y="0"/>
                  </a:cubicBezTo>
                  <a:lnTo>
                    <a:pt x="212" y="0"/>
                  </a:lnTo>
                  <a:cubicBezTo>
                    <a:pt x="95" y="0"/>
                    <a:pt x="0" y="94"/>
                    <a:pt x="0" y="211"/>
                  </a:cubicBezTo>
                  <a:cubicBezTo>
                    <a:pt x="0" y="328"/>
                    <a:pt x="95" y="423"/>
                    <a:pt x="212" y="423"/>
                  </a:cubicBezTo>
                  <a:lnTo>
                    <a:pt x="2207" y="423"/>
                  </a:lnTo>
                  <a:close/>
                </a:path>
              </a:pathLst>
            </a:custGeom>
            <a:solidFill>
              <a:srgbClr val="C4CED8"/>
            </a:solidFill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28700" name="Text Box 119"/>
            <p:cNvSpPr txBox="1">
              <a:spLocks noChangeArrowheads="1"/>
            </p:cNvSpPr>
            <p:nvPr/>
          </p:nvSpPr>
          <p:spPr bwMode="auto">
            <a:xfrm>
              <a:off x="2936" y="2976"/>
              <a:ext cx="1441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/>
                <a:t>Message authentication</a:t>
              </a:r>
              <a:endParaRPr lang="ru-RU" sz="1400"/>
            </a:p>
          </p:txBody>
        </p:sp>
      </p:grpSp>
      <p:grpSp>
        <p:nvGrpSpPr>
          <p:cNvPr id="28690" name="Group 121"/>
          <p:cNvGrpSpPr>
            <a:grpSpLocks/>
          </p:cNvGrpSpPr>
          <p:nvPr/>
        </p:nvGrpSpPr>
        <p:grpSpPr bwMode="auto">
          <a:xfrm>
            <a:off x="4648200" y="3611563"/>
            <a:ext cx="2214562" cy="360362"/>
            <a:chOff x="3027" y="3238"/>
            <a:chExt cx="1395" cy="192"/>
          </a:xfrm>
        </p:grpSpPr>
        <p:sp>
          <p:nvSpPr>
            <p:cNvPr id="28697" name="Freeform 122"/>
            <p:cNvSpPr>
              <a:spLocks/>
            </p:cNvSpPr>
            <p:nvPr/>
          </p:nvSpPr>
          <p:spPr bwMode="auto">
            <a:xfrm>
              <a:off x="3061" y="3249"/>
              <a:ext cx="1361" cy="181"/>
            </a:xfrm>
            <a:custGeom>
              <a:avLst/>
              <a:gdLst>
                <a:gd name="T0" fmla="*/ 221 w 2419"/>
                <a:gd name="T1" fmla="*/ 14 h 423"/>
                <a:gd name="T2" fmla="*/ 242 w 2419"/>
                <a:gd name="T3" fmla="*/ 7 h 423"/>
                <a:gd name="T4" fmla="*/ 221 w 2419"/>
                <a:gd name="T5" fmla="*/ 0 h 423"/>
                <a:gd name="T6" fmla="*/ 221 w 2419"/>
                <a:gd name="T7" fmla="*/ 0 h 423"/>
                <a:gd name="T8" fmla="*/ 21 w 2419"/>
                <a:gd name="T9" fmla="*/ 0 h 423"/>
                <a:gd name="T10" fmla="*/ 0 w 2419"/>
                <a:gd name="T11" fmla="*/ 7 h 423"/>
                <a:gd name="T12" fmla="*/ 21 w 2419"/>
                <a:gd name="T13" fmla="*/ 14 h 423"/>
                <a:gd name="T14" fmla="*/ 21 w 2419"/>
                <a:gd name="T15" fmla="*/ 14 h 423"/>
                <a:gd name="T16" fmla="*/ 221 w 2419"/>
                <a:gd name="T17" fmla="*/ 14 h 423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419"/>
                <a:gd name="T28" fmla="*/ 0 h 423"/>
                <a:gd name="T29" fmla="*/ 2419 w 2419"/>
                <a:gd name="T30" fmla="*/ 423 h 423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419" h="423">
                  <a:moveTo>
                    <a:pt x="2207" y="423"/>
                  </a:moveTo>
                  <a:cubicBezTo>
                    <a:pt x="2324" y="423"/>
                    <a:pt x="2419" y="328"/>
                    <a:pt x="2419" y="211"/>
                  </a:cubicBezTo>
                  <a:cubicBezTo>
                    <a:pt x="2419" y="94"/>
                    <a:pt x="2324" y="0"/>
                    <a:pt x="2207" y="0"/>
                  </a:cubicBezTo>
                  <a:lnTo>
                    <a:pt x="212" y="0"/>
                  </a:lnTo>
                  <a:cubicBezTo>
                    <a:pt x="95" y="0"/>
                    <a:pt x="0" y="94"/>
                    <a:pt x="0" y="211"/>
                  </a:cubicBezTo>
                  <a:cubicBezTo>
                    <a:pt x="0" y="328"/>
                    <a:pt x="95" y="423"/>
                    <a:pt x="212" y="423"/>
                  </a:cubicBezTo>
                  <a:lnTo>
                    <a:pt x="2207" y="423"/>
                  </a:lnTo>
                  <a:close/>
                </a:path>
              </a:pathLst>
            </a:custGeom>
            <a:solidFill>
              <a:srgbClr val="C4CED8"/>
            </a:solidFill>
            <a:ln w="3175" cap="rnd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fa-IR"/>
            </a:p>
          </p:txBody>
        </p:sp>
        <p:sp>
          <p:nvSpPr>
            <p:cNvPr id="28698" name="Text Box 123"/>
            <p:cNvSpPr txBox="1">
              <a:spLocks noChangeArrowheads="1"/>
            </p:cNvSpPr>
            <p:nvPr/>
          </p:nvSpPr>
          <p:spPr bwMode="auto">
            <a:xfrm>
              <a:off x="3027" y="3238"/>
              <a:ext cx="1118" cy="1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400"/>
                <a:t>  Entity authentication</a:t>
              </a:r>
              <a:endParaRPr lang="ru-RU" sz="1400"/>
            </a:p>
          </p:txBody>
        </p:sp>
      </p:grpSp>
      <p:sp>
        <p:nvSpPr>
          <p:cNvPr id="28691" name="Rectangle 131"/>
          <p:cNvSpPr>
            <a:spLocks noChangeArrowheads="1"/>
          </p:cNvSpPr>
          <p:nvPr/>
        </p:nvSpPr>
        <p:spPr bwMode="auto">
          <a:xfrm>
            <a:off x="2339975" y="3540125"/>
            <a:ext cx="2087563" cy="2425700"/>
          </a:xfrm>
          <a:prstGeom prst="rect">
            <a:avLst/>
          </a:prstGeom>
          <a:solidFill>
            <a:srgbClr val="A7FFE8">
              <a:alpha val="1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/>
              <a:t>Arbitrary length</a:t>
            </a:r>
          </a:p>
          <a:p>
            <a:r>
              <a:rPr lang="en-US" sz="1800"/>
              <a:t>hash functions</a:t>
            </a:r>
          </a:p>
          <a:p>
            <a:endParaRPr lang="en-US" sz="1800"/>
          </a:p>
          <a:p>
            <a:r>
              <a:rPr lang="en-US" sz="1800"/>
              <a:t>Message </a:t>
            </a:r>
          </a:p>
          <a:p>
            <a:r>
              <a:rPr lang="en-US" sz="1800"/>
              <a:t>Authentication </a:t>
            </a:r>
          </a:p>
          <a:p>
            <a:r>
              <a:rPr lang="en-US" sz="1800"/>
              <a:t>codes (MACs)</a:t>
            </a:r>
          </a:p>
          <a:p>
            <a:endParaRPr lang="en-US" sz="1800"/>
          </a:p>
          <a:p>
            <a:r>
              <a:rPr lang="en-US" sz="1800"/>
              <a:t>Digital signatures</a:t>
            </a:r>
            <a:endParaRPr lang="ru-RU" sz="1800"/>
          </a:p>
        </p:txBody>
      </p:sp>
      <p:sp>
        <p:nvSpPr>
          <p:cNvPr id="28692" name="Rectangle 132"/>
          <p:cNvSpPr>
            <a:spLocks noChangeArrowheads="1"/>
          </p:cNvSpPr>
          <p:nvPr/>
        </p:nvSpPr>
        <p:spPr bwMode="auto">
          <a:xfrm>
            <a:off x="4859338" y="3971925"/>
            <a:ext cx="1800225" cy="719138"/>
          </a:xfrm>
          <a:prstGeom prst="rect">
            <a:avLst/>
          </a:prstGeom>
          <a:solidFill>
            <a:srgbClr val="A7FFE8">
              <a:alpha val="1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/>
              <a:t>Authentication </a:t>
            </a:r>
          </a:p>
          <a:p>
            <a:r>
              <a:rPr lang="en-US" sz="1800"/>
              <a:t>primitives</a:t>
            </a:r>
            <a:endParaRPr lang="ru-RU" sz="1800"/>
          </a:p>
        </p:txBody>
      </p:sp>
      <p:sp>
        <p:nvSpPr>
          <p:cNvPr id="28693" name="Rectangle 134"/>
          <p:cNvSpPr>
            <a:spLocks noChangeArrowheads="1"/>
          </p:cNvSpPr>
          <p:nvPr/>
        </p:nvSpPr>
        <p:spPr bwMode="auto">
          <a:xfrm>
            <a:off x="6948488" y="3540125"/>
            <a:ext cx="2087562" cy="2425700"/>
          </a:xfrm>
          <a:prstGeom prst="rect">
            <a:avLst/>
          </a:prstGeom>
          <a:solidFill>
            <a:srgbClr val="A7FFE8">
              <a:alpha val="17647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54000"/>
          <a:lstStyle/>
          <a:p>
            <a:r>
              <a:rPr lang="en-US" sz="1800"/>
              <a:t>Digital signatures</a:t>
            </a:r>
            <a:endParaRPr lang="ru-RU" sz="1800"/>
          </a:p>
        </p:txBody>
      </p:sp>
      <p:sp>
        <p:nvSpPr>
          <p:cNvPr id="28694" name="Rectangle 135"/>
          <p:cNvSpPr>
            <a:spLocks noChangeArrowheads="1"/>
          </p:cNvSpPr>
          <p:nvPr/>
        </p:nvSpPr>
        <p:spPr bwMode="auto">
          <a:xfrm>
            <a:off x="4859338" y="5181600"/>
            <a:ext cx="1800225" cy="762000"/>
          </a:xfrm>
          <a:prstGeom prst="rect">
            <a:avLst/>
          </a:prstGeom>
          <a:solidFill>
            <a:srgbClr val="A7FFE8">
              <a:alpha val="18039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US" sz="1800"/>
              <a:t>MACs,</a:t>
            </a:r>
          </a:p>
          <a:p>
            <a:r>
              <a:rPr lang="en-US" sz="1800"/>
              <a:t>Digital signatures</a:t>
            </a:r>
            <a:endParaRPr lang="ru-RU" sz="1800"/>
          </a:p>
        </p:txBody>
      </p:sp>
      <p:sp>
        <p:nvSpPr>
          <p:cNvPr id="28695" name="Footer Placeholder 3"/>
          <p:cNvSpPr txBox="1">
            <a:spLocks/>
          </p:cNvSpPr>
          <p:nvPr/>
        </p:nvSpPr>
        <p:spPr bwMode="auto">
          <a:xfrm>
            <a:off x="2057400" y="6477000"/>
            <a:ext cx="647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fa-IR" sz="1200">
                <a:latin typeface="Microsoft Sans Serif" pitchFamily="34" charset="0"/>
                <a:cs typeface="B Titr" pitchFamily="2" charset="-78"/>
              </a:rPr>
              <a:t>دانشگاه گيلان، زمستان 90</a:t>
            </a:r>
            <a:endParaRPr lang="en-US" sz="1200">
              <a:latin typeface="Microsoft Sans Serif" pitchFamily="34" charset="0"/>
              <a:cs typeface="B Titr" pitchFamily="2" charset="-78"/>
            </a:endParaRPr>
          </a:p>
        </p:txBody>
      </p:sp>
      <p:sp>
        <p:nvSpPr>
          <p:cNvPr id="2869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6675" y="6477000"/>
            <a:ext cx="1381125" cy="457200"/>
          </a:xfrm>
          <a:noFill/>
        </p:spPr>
        <p:txBody>
          <a:bodyPr/>
          <a:lstStyle/>
          <a:p>
            <a:pPr algn="ctr"/>
            <a:r>
              <a:rPr lang="fa-IR" sz="1200" smtClean="0">
                <a:cs typeface="B Titr" pitchFamily="2" charset="-78"/>
              </a:rPr>
              <a:t>6</a:t>
            </a:r>
            <a:endParaRPr lang="en-US" sz="1200" smtClean="0"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8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286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86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86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6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0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8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8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8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500"/>
                            </p:stCondLst>
                            <p:childTnLst>
                              <p:par>
                                <p:cTn id="7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8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286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8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"/>
                            </p:stCondLst>
                            <p:childTnLst>
                              <p:par>
                                <p:cTn id="8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8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8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86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86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286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28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000"/>
                            </p:stCondLst>
                            <p:childTnLst>
                              <p:par>
                                <p:cTn id="10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1000"/>
                                        <p:tgtEl>
                                          <p:spTgt spid="2869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8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 animBg="1"/>
      <p:bldP spid="28675" grpId="0" animBg="1"/>
      <p:bldP spid="13" grpId="0" animBg="1"/>
      <p:bldP spid="28677" grpId="0" animBg="1"/>
      <p:bldP spid="28678" grpId="0" animBg="1"/>
      <p:bldP spid="28679" grpId="0" animBg="1"/>
      <p:bldP spid="28680" grpId="0" animBg="1"/>
      <p:bldP spid="28681" grpId="0" animBg="1"/>
      <p:bldP spid="28682" grpId="0" animBg="1"/>
      <p:bldP spid="28683" grpId="0" animBg="1"/>
      <p:bldP spid="28684" grpId="0" animBg="1"/>
      <p:bldP spid="28685" grpId="0" animBg="1"/>
      <p:bldP spid="28686" grpId="0" animBg="1"/>
      <p:bldP spid="28687" grpId="0" animBg="1"/>
      <p:bldP spid="28688" grpId="0" animBg="1"/>
      <p:bldP spid="28691" grpId="0" animBg="1"/>
      <p:bldP spid="28692" grpId="0" animBg="1"/>
      <p:bldP spid="28693" grpId="0" animBg="1"/>
      <p:bldP spid="28694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4029</TotalTime>
  <Words>2475</Words>
  <Application>Microsoft Office PowerPoint</Application>
  <PresentationFormat>On-screen Show (4:3)</PresentationFormat>
  <Paragraphs>438</Paragraphs>
  <Slides>45</Slides>
  <Notes>44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8" baseType="lpstr">
      <vt:lpstr>Default Design</vt:lpstr>
      <vt:lpstr>ClipArt</vt:lpstr>
      <vt:lpstr>Equation</vt:lpstr>
      <vt:lpstr>امضاهاي ديجيتال</vt:lpstr>
      <vt:lpstr>محتوا</vt:lpstr>
      <vt:lpstr>PowerPoint Presentation</vt:lpstr>
      <vt:lpstr>مقدمه رمزنگاري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امضاي ديجيتال</vt:lpstr>
      <vt:lpstr>PowerPoint Presentation</vt:lpstr>
      <vt:lpstr>PowerPoint Presentation</vt:lpstr>
      <vt:lpstr>تفاوت ها</vt:lpstr>
      <vt:lpstr>PowerPoint Presentation</vt:lpstr>
      <vt:lpstr>PowerPoint Presentation</vt:lpstr>
      <vt:lpstr>طرح هاي امضاي ديجيتال معروف</vt:lpstr>
      <vt:lpstr>PowerPoint Presentation</vt:lpstr>
      <vt:lpstr>PowerPoint Presentation</vt:lpstr>
      <vt:lpstr>PowerPoint Presentation</vt:lpstr>
      <vt:lpstr>PowerPoint Presentation</vt:lpstr>
      <vt:lpstr>دو نكته در مورد امضاي RSA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برخي ديگر از طرح هاي امضاي ديجيتال</vt:lpstr>
      <vt:lpstr>PowerPoint Presentation</vt:lpstr>
      <vt:lpstr>PowerPoint Presentation</vt:lpstr>
      <vt:lpstr>PowerPoint Presentation</vt:lpstr>
      <vt:lpstr>برخي از كاربردهاي امضاي ديجيتال</vt:lpstr>
      <vt:lpstr>PowerPoint Presentation</vt:lpstr>
      <vt:lpstr>PowerPoint Presentation</vt:lpstr>
      <vt:lpstr>PowerPoint Presentation</vt:lpstr>
      <vt:lpstr>ملزومات امنيتي امضاهاي ديجيتال</vt:lpstr>
      <vt:lpstr>PowerPoint Presentation</vt:lpstr>
      <vt:lpstr>PowerPoint Presentation</vt:lpstr>
      <vt:lpstr>PowerPoint Presentation</vt:lpstr>
      <vt:lpstr>مرور كلي</vt:lpstr>
      <vt:lpstr>سوال؟</vt:lpstr>
      <vt:lpstr>با تشكر از توجه شما!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Kammmyar</dc:creator>
  <cp:lastModifiedBy>Kamyar</cp:lastModifiedBy>
  <cp:revision>444</cp:revision>
  <dcterms:created xsi:type="dcterms:W3CDTF">1601-01-01T00:00:00Z</dcterms:created>
  <dcterms:modified xsi:type="dcterms:W3CDTF">2011-12-21T01:06:07Z</dcterms:modified>
</cp:coreProperties>
</file>