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Default Extension="bin" ContentType="application/vnd.openxmlformats-officedocument.oleObject"/>
  <Override PartName="/ppt/diagrams/quickStyle5.xml" ContentType="application/vnd.openxmlformats-officedocument.drawingml.diagramStyl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9" r:id="rId1"/>
  </p:sldMasterIdLst>
  <p:notesMasterIdLst>
    <p:notesMasterId r:id="rId49"/>
  </p:notesMasterIdLst>
  <p:handoutMasterIdLst>
    <p:handoutMasterId r:id="rId50"/>
  </p:handoutMasterIdLst>
  <p:sldIdLst>
    <p:sldId id="303" r:id="rId2"/>
    <p:sldId id="256" r:id="rId3"/>
    <p:sldId id="288" r:id="rId4"/>
    <p:sldId id="324" r:id="rId5"/>
    <p:sldId id="339" r:id="rId6"/>
    <p:sldId id="349" r:id="rId7"/>
    <p:sldId id="340" r:id="rId8"/>
    <p:sldId id="322" r:id="rId9"/>
    <p:sldId id="323" r:id="rId10"/>
    <p:sldId id="317" r:id="rId11"/>
    <p:sldId id="319" r:id="rId12"/>
    <p:sldId id="332" r:id="rId13"/>
    <p:sldId id="257" r:id="rId14"/>
    <p:sldId id="307" r:id="rId15"/>
    <p:sldId id="308" r:id="rId16"/>
    <p:sldId id="309" r:id="rId17"/>
    <p:sldId id="311" r:id="rId18"/>
    <p:sldId id="321" r:id="rId19"/>
    <p:sldId id="310" r:id="rId20"/>
    <p:sldId id="312" r:id="rId21"/>
    <p:sldId id="313" r:id="rId22"/>
    <p:sldId id="314" r:id="rId23"/>
    <p:sldId id="315" r:id="rId24"/>
    <p:sldId id="316" r:id="rId25"/>
    <p:sldId id="351" r:id="rId26"/>
    <p:sldId id="352" r:id="rId27"/>
    <p:sldId id="353" r:id="rId28"/>
    <p:sldId id="347" r:id="rId29"/>
    <p:sldId id="354" r:id="rId30"/>
    <p:sldId id="374" r:id="rId31"/>
    <p:sldId id="375" r:id="rId32"/>
    <p:sldId id="355" r:id="rId33"/>
    <p:sldId id="280" r:id="rId34"/>
    <p:sldId id="356" r:id="rId35"/>
    <p:sldId id="357" r:id="rId36"/>
    <p:sldId id="278" r:id="rId37"/>
    <p:sldId id="358" r:id="rId38"/>
    <p:sldId id="366" r:id="rId39"/>
    <p:sldId id="373" r:id="rId40"/>
    <p:sldId id="376" r:id="rId41"/>
    <p:sldId id="377" r:id="rId42"/>
    <p:sldId id="367" r:id="rId43"/>
    <p:sldId id="368" r:id="rId44"/>
    <p:sldId id="369" r:id="rId45"/>
    <p:sldId id="370" r:id="rId46"/>
    <p:sldId id="286" r:id="rId47"/>
    <p:sldId id="297" r:id="rId48"/>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itchFamily="34" charset="0"/>
        <a:ea typeface="Majalla UI"/>
        <a:cs typeface="Majalla UI"/>
      </a:defRPr>
    </a:lvl1pPr>
    <a:lvl2pPr marL="457200" algn="r" rtl="1" fontAlgn="base">
      <a:spcBef>
        <a:spcPct val="0"/>
      </a:spcBef>
      <a:spcAft>
        <a:spcPct val="0"/>
      </a:spcAft>
      <a:defRPr kern="1200">
        <a:solidFill>
          <a:schemeClr val="tx1"/>
        </a:solidFill>
        <a:latin typeface="Arial" pitchFamily="34" charset="0"/>
        <a:ea typeface="Majalla UI"/>
        <a:cs typeface="Majalla UI"/>
      </a:defRPr>
    </a:lvl2pPr>
    <a:lvl3pPr marL="914400" algn="r" rtl="1" fontAlgn="base">
      <a:spcBef>
        <a:spcPct val="0"/>
      </a:spcBef>
      <a:spcAft>
        <a:spcPct val="0"/>
      </a:spcAft>
      <a:defRPr kern="1200">
        <a:solidFill>
          <a:schemeClr val="tx1"/>
        </a:solidFill>
        <a:latin typeface="Arial" pitchFamily="34" charset="0"/>
        <a:ea typeface="Majalla UI"/>
        <a:cs typeface="Majalla UI"/>
      </a:defRPr>
    </a:lvl3pPr>
    <a:lvl4pPr marL="1371600" algn="r" rtl="1" fontAlgn="base">
      <a:spcBef>
        <a:spcPct val="0"/>
      </a:spcBef>
      <a:spcAft>
        <a:spcPct val="0"/>
      </a:spcAft>
      <a:defRPr kern="1200">
        <a:solidFill>
          <a:schemeClr val="tx1"/>
        </a:solidFill>
        <a:latin typeface="Arial" pitchFamily="34" charset="0"/>
        <a:ea typeface="Majalla UI"/>
        <a:cs typeface="Majalla UI"/>
      </a:defRPr>
    </a:lvl4pPr>
    <a:lvl5pPr marL="1828800" algn="r" rtl="1" fontAlgn="base">
      <a:spcBef>
        <a:spcPct val="0"/>
      </a:spcBef>
      <a:spcAft>
        <a:spcPct val="0"/>
      </a:spcAft>
      <a:defRPr kern="1200">
        <a:solidFill>
          <a:schemeClr val="tx1"/>
        </a:solidFill>
        <a:latin typeface="Arial" pitchFamily="34" charset="0"/>
        <a:ea typeface="Majalla UI"/>
        <a:cs typeface="Majalla UI"/>
      </a:defRPr>
    </a:lvl5pPr>
    <a:lvl6pPr marL="2286000" algn="l" defTabSz="914400" rtl="0" eaLnBrk="1" latinLnBrk="0" hangingPunct="1">
      <a:defRPr kern="1200">
        <a:solidFill>
          <a:schemeClr val="tx1"/>
        </a:solidFill>
        <a:latin typeface="Arial" pitchFamily="34" charset="0"/>
        <a:ea typeface="Majalla UI"/>
        <a:cs typeface="Majalla UI"/>
      </a:defRPr>
    </a:lvl6pPr>
    <a:lvl7pPr marL="2743200" algn="l" defTabSz="914400" rtl="0" eaLnBrk="1" latinLnBrk="0" hangingPunct="1">
      <a:defRPr kern="1200">
        <a:solidFill>
          <a:schemeClr val="tx1"/>
        </a:solidFill>
        <a:latin typeface="Arial" pitchFamily="34" charset="0"/>
        <a:ea typeface="Majalla UI"/>
        <a:cs typeface="Majalla UI"/>
      </a:defRPr>
    </a:lvl7pPr>
    <a:lvl8pPr marL="3200400" algn="l" defTabSz="914400" rtl="0" eaLnBrk="1" latinLnBrk="0" hangingPunct="1">
      <a:defRPr kern="1200">
        <a:solidFill>
          <a:schemeClr val="tx1"/>
        </a:solidFill>
        <a:latin typeface="Arial" pitchFamily="34" charset="0"/>
        <a:ea typeface="Majalla UI"/>
        <a:cs typeface="Majalla UI"/>
      </a:defRPr>
    </a:lvl8pPr>
    <a:lvl9pPr marL="3657600" algn="l" defTabSz="914400" rtl="0" eaLnBrk="1" latinLnBrk="0" hangingPunct="1">
      <a:defRPr kern="1200">
        <a:solidFill>
          <a:schemeClr val="tx1"/>
        </a:solidFill>
        <a:latin typeface="Arial" pitchFamily="34" charset="0"/>
        <a:ea typeface="Majalla UI"/>
        <a:cs typeface="Majalla U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yk"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85" autoAdjust="0"/>
    <p:restoredTop sz="98579" autoAdjust="0"/>
  </p:normalViewPr>
  <p:slideViewPr>
    <p:cSldViewPr>
      <p:cViewPr>
        <p:scale>
          <a:sx n="70" d="100"/>
          <a:sy n="70" d="100"/>
        </p:scale>
        <p:origin x="-438" y="-60"/>
      </p:cViewPr>
      <p:guideLst>
        <p:guide orient="horz" pos="2160"/>
        <p:guide pos="2880"/>
      </p:guideLst>
    </p:cSldViewPr>
  </p:slideViewPr>
  <p:outlineViewPr>
    <p:cViewPr>
      <p:scale>
        <a:sx n="33" d="100"/>
        <a:sy n="33" d="100"/>
      </p:scale>
      <p:origin x="0" y="3774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ACEE1-6D4A-4147-A17C-5B3F2926BEF4}" type="doc">
      <dgm:prSet loTypeId="urn:microsoft.com/office/officeart/2008/layout/VerticalCurvedList" loCatId="list" qsTypeId="urn:microsoft.com/office/officeart/2005/8/quickstyle/3d5" qsCatId="3D" csTypeId="urn:microsoft.com/office/officeart/2005/8/colors/colorful1#1" csCatId="colorful" phldr="1"/>
      <dgm:spPr/>
      <dgm:t>
        <a:bodyPr/>
        <a:lstStyle/>
        <a:p>
          <a:endParaRPr lang="en-US"/>
        </a:p>
      </dgm:t>
    </dgm:pt>
    <dgm:pt modelId="{A199B048-2FD9-4172-9F64-5775BC67CA7D}">
      <dgm:prSet phldrT="[Text]"/>
      <dgm:spPr>
        <a:solidFill>
          <a:srgbClr val="C00000"/>
        </a:solidFill>
      </dgm:spPr>
      <dgm:t>
        <a:bodyPr/>
        <a:lstStyle/>
        <a:p>
          <a:r>
            <a:rPr lang="fa-IR" dirty="0" smtClean="0">
              <a:cs typeface="B Zar" pitchFamily="2" charset="-78"/>
            </a:rPr>
            <a:t>تولیدمکانیزه داده ها</a:t>
          </a:r>
          <a:endParaRPr lang="en-US" dirty="0"/>
        </a:p>
      </dgm:t>
    </dgm:pt>
    <dgm:pt modelId="{11DB5166-CE7F-4070-989F-F9D46F332BF3}" type="parTrans" cxnId="{3EC94C13-5EF2-4C8E-BEF0-3A9A4AA9F780}">
      <dgm:prSet/>
      <dgm:spPr/>
      <dgm:t>
        <a:bodyPr/>
        <a:lstStyle/>
        <a:p>
          <a:endParaRPr lang="en-US"/>
        </a:p>
      </dgm:t>
    </dgm:pt>
    <dgm:pt modelId="{AFEC6D39-02BF-4D70-A0CC-C99D0CBE4EEB}" type="sibTrans" cxnId="{3EC94C13-5EF2-4C8E-BEF0-3A9A4AA9F780}">
      <dgm:prSet/>
      <dgm:spPr/>
      <dgm:t>
        <a:bodyPr/>
        <a:lstStyle/>
        <a:p>
          <a:endParaRPr lang="en-US"/>
        </a:p>
      </dgm:t>
    </dgm:pt>
    <dgm:pt modelId="{81DB7F3D-812F-4383-AABF-2B4EE61582AF}">
      <dgm:prSet phldrT="[Text]"/>
      <dgm:spPr>
        <a:solidFill>
          <a:srgbClr val="00B050"/>
        </a:solidFill>
      </dgm:spPr>
      <dgm:t>
        <a:bodyPr/>
        <a:lstStyle/>
        <a:p>
          <a:pPr rtl="1"/>
          <a:r>
            <a:rPr lang="fa-IR" dirty="0" smtClean="0">
              <a:cs typeface="B Zar" pitchFamily="2" charset="-78"/>
            </a:rPr>
            <a:t>جمع آوری و مصرف داده ها</a:t>
          </a:r>
          <a:endParaRPr lang="en-US" dirty="0"/>
        </a:p>
      </dgm:t>
    </dgm:pt>
    <dgm:pt modelId="{7BFDABB0-ECF2-4B48-A80E-ED1B40644955}" type="parTrans" cxnId="{CE26B279-1642-43C9-8BCE-BEBA7168B7DF}">
      <dgm:prSet/>
      <dgm:spPr/>
      <dgm:t>
        <a:bodyPr/>
        <a:lstStyle/>
        <a:p>
          <a:endParaRPr lang="en-US"/>
        </a:p>
      </dgm:t>
    </dgm:pt>
    <dgm:pt modelId="{AAD883A7-C777-4A06-A605-094ECD52F24F}" type="sibTrans" cxnId="{CE26B279-1642-43C9-8BCE-BEBA7168B7DF}">
      <dgm:prSet/>
      <dgm:spPr/>
      <dgm:t>
        <a:bodyPr/>
        <a:lstStyle/>
        <a:p>
          <a:endParaRPr lang="en-US"/>
        </a:p>
      </dgm:t>
    </dgm:pt>
    <dgm:pt modelId="{D8611B80-E3B3-4DD4-8A35-E74B86F8C4B0}" type="pres">
      <dgm:prSet presAssocID="{D8DACEE1-6D4A-4147-A17C-5B3F2926BEF4}" presName="Name0" presStyleCnt="0">
        <dgm:presLayoutVars>
          <dgm:chMax val="7"/>
          <dgm:chPref val="7"/>
          <dgm:dir/>
        </dgm:presLayoutVars>
      </dgm:prSet>
      <dgm:spPr/>
      <dgm:t>
        <a:bodyPr/>
        <a:lstStyle/>
        <a:p>
          <a:endParaRPr lang="en-US"/>
        </a:p>
      </dgm:t>
    </dgm:pt>
    <dgm:pt modelId="{F4B48E23-E15C-4DF8-92A6-EFB143859A62}" type="pres">
      <dgm:prSet presAssocID="{D8DACEE1-6D4A-4147-A17C-5B3F2926BEF4}" presName="Name1" presStyleCnt="0"/>
      <dgm:spPr/>
    </dgm:pt>
    <dgm:pt modelId="{62DCAB85-7F4E-4F8F-8BA5-AD30B44486B5}" type="pres">
      <dgm:prSet presAssocID="{D8DACEE1-6D4A-4147-A17C-5B3F2926BEF4}" presName="cycle" presStyleCnt="0"/>
      <dgm:spPr/>
    </dgm:pt>
    <dgm:pt modelId="{20C2A558-668E-491C-9D25-C28F01D14CD2}" type="pres">
      <dgm:prSet presAssocID="{D8DACEE1-6D4A-4147-A17C-5B3F2926BEF4}" presName="srcNode" presStyleLbl="node1" presStyleIdx="0" presStyleCnt="2"/>
      <dgm:spPr/>
    </dgm:pt>
    <dgm:pt modelId="{A0CE9A1C-7E4F-4924-95F5-5EF7659725F0}" type="pres">
      <dgm:prSet presAssocID="{D8DACEE1-6D4A-4147-A17C-5B3F2926BEF4}" presName="conn" presStyleLbl="parChTrans1D2" presStyleIdx="0" presStyleCnt="1"/>
      <dgm:spPr/>
      <dgm:t>
        <a:bodyPr/>
        <a:lstStyle/>
        <a:p>
          <a:endParaRPr lang="en-US"/>
        </a:p>
      </dgm:t>
    </dgm:pt>
    <dgm:pt modelId="{583A68C5-0E8B-41AB-AEBE-96A812800025}" type="pres">
      <dgm:prSet presAssocID="{D8DACEE1-6D4A-4147-A17C-5B3F2926BEF4}" presName="extraNode" presStyleLbl="node1" presStyleIdx="0" presStyleCnt="2"/>
      <dgm:spPr/>
    </dgm:pt>
    <dgm:pt modelId="{14387B49-FB2D-4DD0-8ACA-B1336DDD0A64}" type="pres">
      <dgm:prSet presAssocID="{D8DACEE1-6D4A-4147-A17C-5B3F2926BEF4}" presName="dstNode" presStyleLbl="node1" presStyleIdx="0" presStyleCnt="2"/>
      <dgm:spPr/>
    </dgm:pt>
    <dgm:pt modelId="{7F8960B8-03E7-414D-BCEC-44EFF63F1842}" type="pres">
      <dgm:prSet presAssocID="{A199B048-2FD9-4172-9F64-5775BC67CA7D}" presName="text_1" presStyleLbl="node1" presStyleIdx="0" presStyleCnt="2">
        <dgm:presLayoutVars>
          <dgm:bulletEnabled val="1"/>
        </dgm:presLayoutVars>
      </dgm:prSet>
      <dgm:spPr/>
      <dgm:t>
        <a:bodyPr/>
        <a:lstStyle/>
        <a:p>
          <a:endParaRPr lang="en-US"/>
        </a:p>
      </dgm:t>
    </dgm:pt>
    <dgm:pt modelId="{20F74887-0310-4ACA-B05E-C4C4976DF13F}" type="pres">
      <dgm:prSet presAssocID="{A199B048-2FD9-4172-9F64-5775BC67CA7D}" presName="accent_1" presStyleCnt="0"/>
      <dgm:spPr/>
    </dgm:pt>
    <dgm:pt modelId="{D86B6AAC-39A4-4367-ABF0-8DD4A728E01C}" type="pres">
      <dgm:prSet presAssocID="{A199B048-2FD9-4172-9F64-5775BC67CA7D}" presName="accentRepeatNode" presStyleLbl="solidFgAcc1" presStyleIdx="0" presStyleCnt="2"/>
      <dgm:spPr/>
    </dgm:pt>
    <dgm:pt modelId="{1A3C1FEA-1861-4403-8DDA-D0955FCF5EF4}" type="pres">
      <dgm:prSet presAssocID="{81DB7F3D-812F-4383-AABF-2B4EE61582AF}" presName="text_2" presStyleLbl="node1" presStyleIdx="1" presStyleCnt="2">
        <dgm:presLayoutVars>
          <dgm:bulletEnabled val="1"/>
        </dgm:presLayoutVars>
      </dgm:prSet>
      <dgm:spPr/>
      <dgm:t>
        <a:bodyPr/>
        <a:lstStyle/>
        <a:p>
          <a:endParaRPr lang="en-US"/>
        </a:p>
      </dgm:t>
    </dgm:pt>
    <dgm:pt modelId="{708AF3D6-471D-4CBE-9EB5-01A026854329}" type="pres">
      <dgm:prSet presAssocID="{81DB7F3D-812F-4383-AABF-2B4EE61582AF}" presName="accent_2" presStyleCnt="0"/>
      <dgm:spPr/>
    </dgm:pt>
    <dgm:pt modelId="{CF16528B-D8E5-4494-A96E-52F49ADDE22C}" type="pres">
      <dgm:prSet presAssocID="{81DB7F3D-812F-4383-AABF-2B4EE61582AF}" presName="accentRepeatNode" presStyleLbl="solidFgAcc1" presStyleIdx="1" presStyleCnt="2"/>
      <dgm:spPr/>
    </dgm:pt>
  </dgm:ptLst>
  <dgm:cxnLst>
    <dgm:cxn modelId="{84474814-5AF9-4F88-9E3A-C137475761E5}" type="presOf" srcId="{81DB7F3D-812F-4383-AABF-2B4EE61582AF}" destId="{1A3C1FEA-1861-4403-8DDA-D0955FCF5EF4}" srcOrd="0" destOrd="0" presId="urn:microsoft.com/office/officeart/2008/layout/VerticalCurvedList"/>
    <dgm:cxn modelId="{CE26B279-1642-43C9-8BCE-BEBA7168B7DF}" srcId="{D8DACEE1-6D4A-4147-A17C-5B3F2926BEF4}" destId="{81DB7F3D-812F-4383-AABF-2B4EE61582AF}" srcOrd="1" destOrd="0" parTransId="{7BFDABB0-ECF2-4B48-A80E-ED1B40644955}" sibTransId="{AAD883A7-C777-4A06-A605-094ECD52F24F}"/>
    <dgm:cxn modelId="{3EC94C13-5EF2-4C8E-BEF0-3A9A4AA9F780}" srcId="{D8DACEE1-6D4A-4147-A17C-5B3F2926BEF4}" destId="{A199B048-2FD9-4172-9F64-5775BC67CA7D}" srcOrd="0" destOrd="0" parTransId="{11DB5166-CE7F-4070-989F-F9D46F332BF3}" sibTransId="{AFEC6D39-02BF-4D70-A0CC-C99D0CBE4EEB}"/>
    <dgm:cxn modelId="{9F4C8890-7719-49D0-B509-2D4795470B91}" type="presOf" srcId="{AFEC6D39-02BF-4D70-A0CC-C99D0CBE4EEB}" destId="{A0CE9A1C-7E4F-4924-95F5-5EF7659725F0}" srcOrd="0" destOrd="0" presId="urn:microsoft.com/office/officeart/2008/layout/VerticalCurvedList"/>
    <dgm:cxn modelId="{5A8A9E93-8DCF-4DCB-99D6-15EED4E9C2FF}" type="presOf" srcId="{A199B048-2FD9-4172-9F64-5775BC67CA7D}" destId="{7F8960B8-03E7-414D-BCEC-44EFF63F1842}" srcOrd="0" destOrd="0" presId="urn:microsoft.com/office/officeart/2008/layout/VerticalCurvedList"/>
    <dgm:cxn modelId="{BEB3B89A-E8EE-4E23-929E-05425981C6F1}" type="presOf" srcId="{D8DACEE1-6D4A-4147-A17C-5B3F2926BEF4}" destId="{D8611B80-E3B3-4DD4-8A35-E74B86F8C4B0}" srcOrd="0" destOrd="0" presId="urn:microsoft.com/office/officeart/2008/layout/VerticalCurvedList"/>
    <dgm:cxn modelId="{5E20DD67-3029-493C-BAE3-BA8CA8F55BB2}" type="presParOf" srcId="{D8611B80-E3B3-4DD4-8A35-E74B86F8C4B0}" destId="{F4B48E23-E15C-4DF8-92A6-EFB143859A62}" srcOrd="0" destOrd="0" presId="urn:microsoft.com/office/officeart/2008/layout/VerticalCurvedList"/>
    <dgm:cxn modelId="{2EFEC727-6671-451C-96B0-25291CECDE29}" type="presParOf" srcId="{F4B48E23-E15C-4DF8-92A6-EFB143859A62}" destId="{62DCAB85-7F4E-4F8F-8BA5-AD30B44486B5}" srcOrd="0" destOrd="0" presId="urn:microsoft.com/office/officeart/2008/layout/VerticalCurvedList"/>
    <dgm:cxn modelId="{13A52C80-B022-4888-9CCD-E58E934DC990}" type="presParOf" srcId="{62DCAB85-7F4E-4F8F-8BA5-AD30B44486B5}" destId="{20C2A558-668E-491C-9D25-C28F01D14CD2}" srcOrd="0" destOrd="0" presId="urn:microsoft.com/office/officeart/2008/layout/VerticalCurvedList"/>
    <dgm:cxn modelId="{1E8F8D73-BE52-4103-8749-F7AB3B8F902F}" type="presParOf" srcId="{62DCAB85-7F4E-4F8F-8BA5-AD30B44486B5}" destId="{A0CE9A1C-7E4F-4924-95F5-5EF7659725F0}" srcOrd="1" destOrd="0" presId="urn:microsoft.com/office/officeart/2008/layout/VerticalCurvedList"/>
    <dgm:cxn modelId="{32A72BA9-A6A9-46E6-8A2E-FCD2408E89C6}" type="presParOf" srcId="{62DCAB85-7F4E-4F8F-8BA5-AD30B44486B5}" destId="{583A68C5-0E8B-41AB-AEBE-96A812800025}" srcOrd="2" destOrd="0" presId="urn:microsoft.com/office/officeart/2008/layout/VerticalCurvedList"/>
    <dgm:cxn modelId="{2B9D8B37-1FEF-47C4-8468-6CF7C7FC75D6}" type="presParOf" srcId="{62DCAB85-7F4E-4F8F-8BA5-AD30B44486B5}" destId="{14387B49-FB2D-4DD0-8ACA-B1336DDD0A64}" srcOrd="3" destOrd="0" presId="urn:microsoft.com/office/officeart/2008/layout/VerticalCurvedList"/>
    <dgm:cxn modelId="{A6D634FC-C881-440F-B5C1-D1E0D9063FB6}" type="presParOf" srcId="{F4B48E23-E15C-4DF8-92A6-EFB143859A62}" destId="{7F8960B8-03E7-414D-BCEC-44EFF63F1842}" srcOrd="1" destOrd="0" presId="urn:microsoft.com/office/officeart/2008/layout/VerticalCurvedList"/>
    <dgm:cxn modelId="{C141899E-EE63-4CC8-AFC2-02D4AFAE310E}" type="presParOf" srcId="{F4B48E23-E15C-4DF8-92A6-EFB143859A62}" destId="{20F74887-0310-4ACA-B05E-C4C4976DF13F}" srcOrd="2" destOrd="0" presId="urn:microsoft.com/office/officeart/2008/layout/VerticalCurvedList"/>
    <dgm:cxn modelId="{ACB806FB-3DCA-4F22-AF6C-AC32C1C74F5A}" type="presParOf" srcId="{20F74887-0310-4ACA-B05E-C4C4976DF13F}" destId="{D86B6AAC-39A4-4367-ABF0-8DD4A728E01C}" srcOrd="0" destOrd="0" presId="urn:microsoft.com/office/officeart/2008/layout/VerticalCurvedList"/>
    <dgm:cxn modelId="{2733DB26-7328-42A2-9BCB-85C43F766A8E}" type="presParOf" srcId="{F4B48E23-E15C-4DF8-92A6-EFB143859A62}" destId="{1A3C1FEA-1861-4403-8DDA-D0955FCF5EF4}" srcOrd="3" destOrd="0" presId="urn:microsoft.com/office/officeart/2008/layout/VerticalCurvedList"/>
    <dgm:cxn modelId="{71A534B6-D1A5-43B6-B843-FF434B8E29D0}" type="presParOf" srcId="{F4B48E23-E15C-4DF8-92A6-EFB143859A62}" destId="{708AF3D6-471D-4CBE-9EB5-01A026854329}" srcOrd="4" destOrd="0" presId="urn:microsoft.com/office/officeart/2008/layout/VerticalCurvedList"/>
    <dgm:cxn modelId="{491EEBFE-2D3E-4143-B699-6EAB290DC1C0}" type="presParOf" srcId="{708AF3D6-471D-4CBE-9EB5-01A026854329}" destId="{CF16528B-D8E5-4494-A96E-52F49ADDE22C}"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F9EE0F-42A9-48C9-ABC8-1611D31DF53F}" type="doc">
      <dgm:prSet loTypeId="urn:microsoft.com/office/officeart/2005/8/layout/vList6" loCatId="process" qsTypeId="urn:microsoft.com/office/officeart/2005/8/quickstyle/simple5" qsCatId="simple" csTypeId="urn:microsoft.com/office/officeart/2005/8/colors/colorful4" csCatId="colorful" phldr="1"/>
      <dgm:spPr/>
      <dgm:t>
        <a:bodyPr/>
        <a:lstStyle/>
        <a:p>
          <a:endParaRPr lang="en-US"/>
        </a:p>
      </dgm:t>
    </dgm:pt>
    <dgm:pt modelId="{91C1BA08-1CAA-4822-B507-DC85FD0433E9}">
      <dgm:prSet phldrT="[Text]"/>
      <dgm:spPr/>
      <dgm:t>
        <a:bodyPr/>
        <a:lstStyle/>
        <a:p>
          <a:r>
            <a:rPr lang="fa-IR" b="1" smtClean="0">
              <a:cs typeface="B Zar" pitchFamily="2" charset="-78"/>
            </a:rPr>
            <a:t>تراکنش بلادرنگ</a:t>
          </a:r>
          <a:endParaRPr lang="en-US" b="1" dirty="0">
            <a:cs typeface="B Zar" pitchFamily="2" charset="-78"/>
          </a:endParaRPr>
        </a:p>
      </dgm:t>
    </dgm:pt>
    <dgm:pt modelId="{D856A23E-30DE-4F66-AA51-71AAF2D2B491}" type="parTrans" cxnId="{0C2736E3-0DE7-45F1-AF47-D7F26BBF6B96}">
      <dgm:prSet/>
      <dgm:spPr/>
      <dgm:t>
        <a:bodyPr/>
        <a:lstStyle/>
        <a:p>
          <a:endParaRPr lang="en-US"/>
        </a:p>
      </dgm:t>
    </dgm:pt>
    <dgm:pt modelId="{131EC1AA-1B6E-4FBE-9422-44B17E522587}" type="sibTrans" cxnId="{0C2736E3-0DE7-45F1-AF47-D7F26BBF6B96}">
      <dgm:prSet/>
      <dgm:spPr/>
      <dgm:t>
        <a:bodyPr/>
        <a:lstStyle/>
        <a:p>
          <a:endParaRPr lang="en-US"/>
        </a:p>
      </dgm:t>
    </dgm:pt>
    <dgm:pt modelId="{094056C1-1434-49C6-9763-7CECED59503E}">
      <dgm:prSet phldrT="[Text]"/>
      <dgm:spPr/>
      <dgm:t>
        <a:bodyPr/>
        <a:lstStyle/>
        <a:p>
          <a:r>
            <a:rPr lang="fa-IR" b="1" smtClean="0">
              <a:cs typeface="B Zar" pitchFamily="2" charset="-78"/>
            </a:rPr>
            <a:t>تراکنش تجزیه ناپذیر</a:t>
          </a:r>
          <a:endParaRPr lang="en-US" b="1" dirty="0">
            <a:cs typeface="B Zar" pitchFamily="2" charset="-78"/>
          </a:endParaRPr>
        </a:p>
      </dgm:t>
    </dgm:pt>
    <dgm:pt modelId="{C3C3FFCB-AABF-4202-A454-EC54405A135D}" type="parTrans" cxnId="{E2C3AC94-6C63-4744-BFD3-6180A5AAB83D}">
      <dgm:prSet/>
      <dgm:spPr/>
      <dgm:t>
        <a:bodyPr/>
        <a:lstStyle/>
        <a:p>
          <a:endParaRPr lang="en-US"/>
        </a:p>
      </dgm:t>
    </dgm:pt>
    <dgm:pt modelId="{DE63C22C-E22C-459B-8FF1-EE62B7B2CE89}" type="sibTrans" cxnId="{E2C3AC94-6C63-4744-BFD3-6180A5AAB83D}">
      <dgm:prSet/>
      <dgm:spPr/>
      <dgm:t>
        <a:bodyPr/>
        <a:lstStyle/>
        <a:p>
          <a:endParaRPr lang="en-US"/>
        </a:p>
      </dgm:t>
    </dgm:pt>
    <dgm:pt modelId="{FFCB007F-09B8-45CB-9673-9B9E9499BB78}">
      <dgm:prSet phldrT="[Text]"/>
      <dgm:spPr/>
      <dgm:t>
        <a:bodyPr/>
        <a:lstStyle/>
        <a:p>
          <a:r>
            <a:rPr lang="fa-IR" b="1" dirty="0" smtClean="0">
              <a:cs typeface="B Zar" pitchFamily="2" charset="-78"/>
            </a:rPr>
            <a:t>قفل کردن یک سطر</a:t>
          </a:r>
          <a:endParaRPr lang="en-US" b="1" dirty="0">
            <a:cs typeface="B Zar" pitchFamily="2" charset="-78"/>
          </a:endParaRPr>
        </a:p>
      </dgm:t>
    </dgm:pt>
    <dgm:pt modelId="{2121A2DE-7BFB-46D7-9128-0CF445827B23}" type="parTrans" cxnId="{4EF8408A-EE17-49AE-A6BD-88A0EBE91460}">
      <dgm:prSet/>
      <dgm:spPr/>
      <dgm:t>
        <a:bodyPr/>
        <a:lstStyle/>
        <a:p>
          <a:endParaRPr lang="en-US"/>
        </a:p>
      </dgm:t>
    </dgm:pt>
    <dgm:pt modelId="{983FED9B-3A9C-42A0-A063-EC11A8E17775}" type="sibTrans" cxnId="{4EF8408A-EE17-49AE-A6BD-88A0EBE91460}">
      <dgm:prSet/>
      <dgm:spPr/>
      <dgm:t>
        <a:bodyPr/>
        <a:lstStyle/>
        <a:p>
          <a:endParaRPr lang="en-US"/>
        </a:p>
      </dgm:t>
    </dgm:pt>
    <dgm:pt modelId="{F4FE1AD2-3289-4816-BEDE-742A61D61608}" type="pres">
      <dgm:prSet presAssocID="{C6F9EE0F-42A9-48C9-ABC8-1611D31DF53F}" presName="Name0" presStyleCnt="0">
        <dgm:presLayoutVars>
          <dgm:dir/>
          <dgm:animLvl val="lvl"/>
          <dgm:resizeHandles/>
        </dgm:presLayoutVars>
      </dgm:prSet>
      <dgm:spPr/>
      <dgm:t>
        <a:bodyPr/>
        <a:lstStyle/>
        <a:p>
          <a:endParaRPr lang="en-US"/>
        </a:p>
      </dgm:t>
    </dgm:pt>
    <dgm:pt modelId="{41B2821C-7729-4D4A-8C79-C43A8DB6E7B6}" type="pres">
      <dgm:prSet presAssocID="{91C1BA08-1CAA-4822-B507-DC85FD0433E9}" presName="linNode" presStyleCnt="0"/>
      <dgm:spPr/>
    </dgm:pt>
    <dgm:pt modelId="{1CB2E4B5-C659-43D1-BD24-86DB08A5C439}" type="pres">
      <dgm:prSet presAssocID="{91C1BA08-1CAA-4822-B507-DC85FD0433E9}" presName="parentShp" presStyleLbl="node1" presStyleIdx="0" presStyleCnt="3" custScaleX="212500">
        <dgm:presLayoutVars>
          <dgm:bulletEnabled val="1"/>
        </dgm:presLayoutVars>
      </dgm:prSet>
      <dgm:spPr/>
      <dgm:t>
        <a:bodyPr/>
        <a:lstStyle/>
        <a:p>
          <a:endParaRPr lang="en-US"/>
        </a:p>
      </dgm:t>
    </dgm:pt>
    <dgm:pt modelId="{C1EE3E39-7DC3-41AA-9CA1-79172AD9C6AB}" type="pres">
      <dgm:prSet presAssocID="{91C1BA08-1CAA-4822-B507-DC85FD0433E9}" presName="childShp" presStyleLbl="bgAccFollowNode1" presStyleIdx="0" presStyleCnt="3">
        <dgm:presLayoutVars>
          <dgm:bulletEnabled val="1"/>
        </dgm:presLayoutVars>
      </dgm:prSet>
      <dgm:spPr/>
      <dgm:t>
        <a:bodyPr/>
        <a:lstStyle/>
        <a:p>
          <a:endParaRPr lang="en-US"/>
        </a:p>
      </dgm:t>
    </dgm:pt>
    <dgm:pt modelId="{3C615F4E-93A1-4756-AA52-577D54E36292}" type="pres">
      <dgm:prSet presAssocID="{131EC1AA-1B6E-4FBE-9422-44B17E522587}" presName="spacing" presStyleCnt="0"/>
      <dgm:spPr/>
    </dgm:pt>
    <dgm:pt modelId="{40753E15-8B5A-497A-8041-9306805BC040}" type="pres">
      <dgm:prSet presAssocID="{094056C1-1434-49C6-9763-7CECED59503E}" presName="linNode" presStyleCnt="0"/>
      <dgm:spPr/>
    </dgm:pt>
    <dgm:pt modelId="{51CE87CF-7C5E-49B8-90EC-51E43068ED34}" type="pres">
      <dgm:prSet presAssocID="{094056C1-1434-49C6-9763-7CECED59503E}" presName="parentShp" presStyleLbl="node1" presStyleIdx="1" presStyleCnt="3" custScaleX="212500">
        <dgm:presLayoutVars>
          <dgm:bulletEnabled val="1"/>
        </dgm:presLayoutVars>
      </dgm:prSet>
      <dgm:spPr/>
      <dgm:t>
        <a:bodyPr/>
        <a:lstStyle/>
        <a:p>
          <a:endParaRPr lang="en-US"/>
        </a:p>
      </dgm:t>
    </dgm:pt>
    <dgm:pt modelId="{A81B63C4-95FF-4A0D-AD3D-44827A7DD341}" type="pres">
      <dgm:prSet presAssocID="{094056C1-1434-49C6-9763-7CECED59503E}" presName="childShp" presStyleLbl="bgAccFollowNode1" presStyleIdx="1" presStyleCnt="3">
        <dgm:presLayoutVars>
          <dgm:bulletEnabled val="1"/>
        </dgm:presLayoutVars>
      </dgm:prSet>
      <dgm:spPr/>
    </dgm:pt>
    <dgm:pt modelId="{BF3C44F6-072C-41AA-8FFD-0E8190D42195}" type="pres">
      <dgm:prSet presAssocID="{DE63C22C-E22C-459B-8FF1-EE62B7B2CE89}" presName="spacing" presStyleCnt="0"/>
      <dgm:spPr/>
    </dgm:pt>
    <dgm:pt modelId="{69FE70FD-956E-4A99-B4CE-89BD0FAA08B9}" type="pres">
      <dgm:prSet presAssocID="{FFCB007F-09B8-45CB-9673-9B9E9499BB78}" presName="linNode" presStyleCnt="0"/>
      <dgm:spPr/>
    </dgm:pt>
    <dgm:pt modelId="{ED3EAF36-2CA3-433C-A79F-64EF272BFFD8}" type="pres">
      <dgm:prSet presAssocID="{FFCB007F-09B8-45CB-9673-9B9E9499BB78}" presName="parentShp" presStyleLbl="node1" presStyleIdx="2" presStyleCnt="3" custScaleX="212500">
        <dgm:presLayoutVars>
          <dgm:bulletEnabled val="1"/>
        </dgm:presLayoutVars>
      </dgm:prSet>
      <dgm:spPr/>
      <dgm:t>
        <a:bodyPr/>
        <a:lstStyle/>
        <a:p>
          <a:endParaRPr lang="en-US"/>
        </a:p>
      </dgm:t>
    </dgm:pt>
    <dgm:pt modelId="{9AFBDC8E-7E09-4A05-8DA9-1F8E8DA52C8D}" type="pres">
      <dgm:prSet presAssocID="{FFCB007F-09B8-45CB-9673-9B9E9499BB78}" presName="childShp" presStyleLbl="bgAccFollowNode1" presStyleIdx="2" presStyleCnt="3">
        <dgm:presLayoutVars>
          <dgm:bulletEnabled val="1"/>
        </dgm:presLayoutVars>
      </dgm:prSet>
      <dgm:spPr/>
      <dgm:t>
        <a:bodyPr/>
        <a:lstStyle/>
        <a:p>
          <a:endParaRPr lang="en-US"/>
        </a:p>
      </dgm:t>
    </dgm:pt>
  </dgm:ptLst>
  <dgm:cxnLst>
    <dgm:cxn modelId="{95D7DB6A-6337-404B-BCC0-3810B5D2AFB9}" type="presOf" srcId="{094056C1-1434-49C6-9763-7CECED59503E}" destId="{51CE87CF-7C5E-49B8-90EC-51E43068ED34}" srcOrd="0" destOrd="0" presId="urn:microsoft.com/office/officeart/2005/8/layout/vList6"/>
    <dgm:cxn modelId="{0C2736E3-0DE7-45F1-AF47-D7F26BBF6B96}" srcId="{C6F9EE0F-42A9-48C9-ABC8-1611D31DF53F}" destId="{91C1BA08-1CAA-4822-B507-DC85FD0433E9}" srcOrd="0" destOrd="0" parTransId="{D856A23E-30DE-4F66-AA51-71AAF2D2B491}" sibTransId="{131EC1AA-1B6E-4FBE-9422-44B17E522587}"/>
    <dgm:cxn modelId="{6CFDE276-64D2-4194-9DB1-E61D72A26D23}" type="presOf" srcId="{FFCB007F-09B8-45CB-9673-9B9E9499BB78}" destId="{ED3EAF36-2CA3-433C-A79F-64EF272BFFD8}" srcOrd="0" destOrd="0" presId="urn:microsoft.com/office/officeart/2005/8/layout/vList6"/>
    <dgm:cxn modelId="{E2C3AC94-6C63-4744-BFD3-6180A5AAB83D}" srcId="{C6F9EE0F-42A9-48C9-ABC8-1611D31DF53F}" destId="{094056C1-1434-49C6-9763-7CECED59503E}" srcOrd="1" destOrd="0" parTransId="{C3C3FFCB-AABF-4202-A454-EC54405A135D}" sibTransId="{DE63C22C-E22C-459B-8FF1-EE62B7B2CE89}"/>
    <dgm:cxn modelId="{43DC3393-0E66-401B-A4B6-E6247C622B5B}" type="presOf" srcId="{C6F9EE0F-42A9-48C9-ABC8-1611D31DF53F}" destId="{F4FE1AD2-3289-4816-BEDE-742A61D61608}" srcOrd="0" destOrd="0" presId="urn:microsoft.com/office/officeart/2005/8/layout/vList6"/>
    <dgm:cxn modelId="{3BBAA7BA-D5DD-44F5-A6F6-7F2F61538186}" type="presOf" srcId="{91C1BA08-1CAA-4822-B507-DC85FD0433E9}" destId="{1CB2E4B5-C659-43D1-BD24-86DB08A5C439}" srcOrd="0" destOrd="0" presId="urn:microsoft.com/office/officeart/2005/8/layout/vList6"/>
    <dgm:cxn modelId="{4EF8408A-EE17-49AE-A6BD-88A0EBE91460}" srcId="{C6F9EE0F-42A9-48C9-ABC8-1611D31DF53F}" destId="{FFCB007F-09B8-45CB-9673-9B9E9499BB78}" srcOrd="2" destOrd="0" parTransId="{2121A2DE-7BFB-46D7-9128-0CF445827B23}" sibTransId="{983FED9B-3A9C-42A0-A063-EC11A8E17775}"/>
    <dgm:cxn modelId="{4C8D968D-578D-4408-AA85-2F0F8188706B}" type="presParOf" srcId="{F4FE1AD2-3289-4816-BEDE-742A61D61608}" destId="{41B2821C-7729-4D4A-8C79-C43A8DB6E7B6}" srcOrd="0" destOrd="0" presId="urn:microsoft.com/office/officeart/2005/8/layout/vList6"/>
    <dgm:cxn modelId="{146BBD3F-DA32-413E-BBC5-89B7B5C6E78A}" type="presParOf" srcId="{41B2821C-7729-4D4A-8C79-C43A8DB6E7B6}" destId="{1CB2E4B5-C659-43D1-BD24-86DB08A5C439}" srcOrd="0" destOrd="0" presId="urn:microsoft.com/office/officeart/2005/8/layout/vList6"/>
    <dgm:cxn modelId="{A6202E03-B8DB-430A-BF6F-E388FF36AF44}" type="presParOf" srcId="{41B2821C-7729-4D4A-8C79-C43A8DB6E7B6}" destId="{C1EE3E39-7DC3-41AA-9CA1-79172AD9C6AB}" srcOrd="1" destOrd="0" presId="urn:microsoft.com/office/officeart/2005/8/layout/vList6"/>
    <dgm:cxn modelId="{824EDE80-22D3-4E05-BF38-B31FF2E98C78}" type="presParOf" srcId="{F4FE1AD2-3289-4816-BEDE-742A61D61608}" destId="{3C615F4E-93A1-4756-AA52-577D54E36292}" srcOrd="1" destOrd="0" presId="urn:microsoft.com/office/officeart/2005/8/layout/vList6"/>
    <dgm:cxn modelId="{912406F0-3D2D-4D26-932E-A3FCD68DFFFC}" type="presParOf" srcId="{F4FE1AD2-3289-4816-BEDE-742A61D61608}" destId="{40753E15-8B5A-497A-8041-9306805BC040}" srcOrd="2" destOrd="0" presId="urn:microsoft.com/office/officeart/2005/8/layout/vList6"/>
    <dgm:cxn modelId="{4CF37726-2D68-4074-9B3F-092D3B1F88AE}" type="presParOf" srcId="{40753E15-8B5A-497A-8041-9306805BC040}" destId="{51CE87CF-7C5E-49B8-90EC-51E43068ED34}" srcOrd="0" destOrd="0" presId="urn:microsoft.com/office/officeart/2005/8/layout/vList6"/>
    <dgm:cxn modelId="{51C7AA50-D78E-4B8A-B932-50F5FC4938C2}" type="presParOf" srcId="{40753E15-8B5A-497A-8041-9306805BC040}" destId="{A81B63C4-95FF-4A0D-AD3D-44827A7DD341}" srcOrd="1" destOrd="0" presId="urn:microsoft.com/office/officeart/2005/8/layout/vList6"/>
    <dgm:cxn modelId="{4F754C8F-F8BA-4F67-A02A-540D8D8C555E}" type="presParOf" srcId="{F4FE1AD2-3289-4816-BEDE-742A61D61608}" destId="{BF3C44F6-072C-41AA-8FFD-0E8190D42195}" srcOrd="3" destOrd="0" presId="urn:microsoft.com/office/officeart/2005/8/layout/vList6"/>
    <dgm:cxn modelId="{AFD68B2F-3C2E-4FBD-8F9E-CABCA691E2B2}" type="presParOf" srcId="{F4FE1AD2-3289-4816-BEDE-742A61D61608}" destId="{69FE70FD-956E-4A99-B4CE-89BD0FAA08B9}" srcOrd="4" destOrd="0" presId="urn:microsoft.com/office/officeart/2005/8/layout/vList6"/>
    <dgm:cxn modelId="{AA123977-90A3-4E0B-AD0D-291AD9D4B68D}" type="presParOf" srcId="{69FE70FD-956E-4A99-B4CE-89BD0FAA08B9}" destId="{ED3EAF36-2CA3-433C-A79F-64EF272BFFD8}" srcOrd="0" destOrd="0" presId="urn:microsoft.com/office/officeart/2005/8/layout/vList6"/>
    <dgm:cxn modelId="{64A1D4FD-FFDB-4734-B47A-19885E941623}" type="presParOf" srcId="{69FE70FD-956E-4A99-B4CE-89BD0FAA08B9}" destId="{9AFBDC8E-7E09-4A05-8DA9-1F8E8DA52C8D}"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4817E-D144-48B9-BD78-2AE4E81AC28B}" type="doc">
      <dgm:prSet loTypeId="urn:microsoft.com/office/officeart/2005/8/layout/hChevron3" loCatId="process" qsTypeId="urn:microsoft.com/office/officeart/2005/8/quickstyle/3d2" qsCatId="3D" csTypeId="urn:microsoft.com/office/officeart/2005/8/colors/colorful5" csCatId="colorful" phldr="1"/>
      <dgm:spPr/>
    </dgm:pt>
    <dgm:pt modelId="{161966F5-F606-4FE3-BBAB-FA0F1A025F49}">
      <dgm:prSet phldrT="[Text]" custT="1"/>
      <dgm:spPr/>
      <dgm:t>
        <a:bodyPr/>
        <a:lstStyle/>
        <a:p>
          <a:r>
            <a:rPr lang="en-US" sz="2800" b="1" dirty="0" smtClean="0">
              <a:solidFill>
                <a:schemeClr val="tx1"/>
              </a:solidFill>
            </a:rPr>
            <a:t>OLAP</a:t>
          </a:r>
          <a:endParaRPr lang="en-US" sz="2000" b="1" dirty="0">
            <a:solidFill>
              <a:schemeClr val="tx1"/>
            </a:solidFill>
          </a:endParaRPr>
        </a:p>
      </dgm:t>
    </dgm:pt>
    <dgm:pt modelId="{191514FD-6FB5-43FD-B41D-8B1A0D6BB33C}" type="parTrans" cxnId="{AA21CD48-6DCA-4BAF-A348-EB42608E6C5A}">
      <dgm:prSet/>
      <dgm:spPr/>
      <dgm:t>
        <a:bodyPr/>
        <a:lstStyle/>
        <a:p>
          <a:endParaRPr lang="en-US"/>
        </a:p>
      </dgm:t>
    </dgm:pt>
    <dgm:pt modelId="{2B5328DA-5098-43DD-83CF-9EC9C345A82A}" type="sibTrans" cxnId="{AA21CD48-6DCA-4BAF-A348-EB42608E6C5A}">
      <dgm:prSet/>
      <dgm:spPr/>
      <dgm:t>
        <a:bodyPr/>
        <a:lstStyle/>
        <a:p>
          <a:endParaRPr lang="en-US"/>
        </a:p>
      </dgm:t>
    </dgm:pt>
    <dgm:pt modelId="{1DDACFBB-7D00-466B-9DD9-D702E3E8D50E}">
      <dgm:prSet phldrT="[Text]" custT="1"/>
      <dgm:spPr/>
      <dgm:t>
        <a:bodyPr/>
        <a:lstStyle/>
        <a:p>
          <a:pPr marL="0" indent="0" rtl="1">
            <a:tabLst/>
          </a:pPr>
          <a:r>
            <a:rPr lang="ar-SA" sz="2400" b="1" dirty="0" smtClean="0">
              <a:solidFill>
                <a:schemeClr val="tx1"/>
              </a:solidFill>
              <a:cs typeface="B Zar" pitchFamily="2" charset="-78"/>
            </a:rPr>
            <a:t>تحلیل داده های انبوه حاصل از </a:t>
          </a:r>
          <a:r>
            <a:rPr lang="en-US" sz="2400" b="1" dirty="0" smtClean="0">
              <a:solidFill>
                <a:schemeClr val="tx1"/>
              </a:solidFill>
              <a:cs typeface="B Zar" pitchFamily="2" charset="-78"/>
            </a:rPr>
            <a:t>OLTP</a:t>
          </a:r>
          <a:endParaRPr lang="en-US" sz="2400" b="1" dirty="0">
            <a:solidFill>
              <a:schemeClr val="tx1"/>
            </a:solidFill>
          </a:endParaRPr>
        </a:p>
      </dgm:t>
    </dgm:pt>
    <dgm:pt modelId="{10939095-ABE0-4BE1-8E54-8544201BB315}" type="parTrans" cxnId="{F1929B1E-57A1-42BB-A134-BCCBD5E51FC0}">
      <dgm:prSet/>
      <dgm:spPr/>
      <dgm:t>
        <a:bodyPr/>
        <a:lstStyle/>
        <a:p>
          <a:endParaRPr lang="en-US"/>
        </a:p>
      </dgm:t>
    </dgm:pt>
    <dgm:pt modelId="{14D62803-358D-4E84-A9AD-4AE942E1A219}" type="sibTrans" cxnId="{F1929B1E-57A1-42BB-A134-BCCBD5E51FC0}">
      <dgm:prSet/>
      <dgm:spPr/>
      <dgm:t>
        <a:bodyPr/>
        <a:lstStyle/>
        <a:p>
          <a:endParaRPr lang="en-US"/>
        </a:p>
      </dgm:t>
    </dgm:pt>
    <dgm:pt modelId="{27ACFC89-45D8-47E8-8D1A-ACC268DEDCE1}">
      <dgm:prSet phldrT="[Text]" custT="1"/>
      <dgm:spPr/>
      <dgm:t>
        <a:bodyPr/>
        <a:lstStyle/>
        <a:p>
          <a:r>
            <a:rPr lang="ar-SA" sz="2800" b="1" dirty="0" smtClean="0">
              <a:solidFill>
                <a:schemeClr val="tx1"/>
              </a:solidFill>
              <a:cs typeface="B Zar" pitchFamily="2" charset="-78"/>
            </a:rPr>
            <a:t>برای تمامی سطوح کاربران</a:t>
          </a:r>
          <a:endParaRPr lang="en-US" sz="2800" b="1" dirty="0">
            <a:solidFill>
              <a:schemeClr val="tx1"/>
            </a:solidFill>
          </a:endParaRPr>
        </a:p>
      </dgm:t>
    </dgm:pt>
    <dgm:pt modelId="{F35FB076-0368-42E4-8E65-4057E0C5A7A6}" type="parTrans" cxnId="{7898A3EC-8631-4716-8D20-ABCD0280940C}">
      <dgm:prSet/>
      <dgm:spPr/>
      <dgm:t>
        <a:bodyPr/>
        <a:lstStyle/>
        <a:p>
          <a:endParaRPr lang="en-US"/>
        </a:p>
      </dgm:t>
    </dgm:pt>
    <dgm:pt modelId="{2AC791E7-71AC-47AD-B25A-974FFF97BA6A}" type="sibTrans" cxnId="{7898A3EC-8631-4716-8D20-ABCD0280940C}">
      <dgm:prSet/>
      <dgm:spPr/>
      <dgm:t>
        <a:bodyPr/>
        <a:lstStyle/>
        <a:p>
          <a:endParaRPr lang="en-US"/>
        </a:p>
      </dgm:t>
    </dgm:pt>
    <dgm:pt modelId="{D36D451B-3EEF-4D5D-B028-FFCC7AED53AC}" type="pres">
      <dgm:prSet presAssocID="{C344817E-D144-48B9-BD78-2AE4E81AC28B}" presName="Name0" presStyleCnt="0">
        <dgm:presLayoutVars>
          <dgm:dir/>
          <dgm:resizeHandles val="exact"/>
        </dgm:presLayoutVars>
      </dgm:prSet>
      <dgm:spPr/>
    </dgm:pt>
    <dgm:pt modelId="{88A3C729-6722-45F1-A72B-F045C58A3AD2}" type="pres">
      <dgm:prSet presAssocID="{161966F5-F606-4FE3-BBAB-FA0F1A025F49}" presName="parTxOnly" presStyleLbl="node1" presStyleIdx="0" presStyleCnt="3" custScaleY="142312">
        <dgm:presLayoutVars>
          <dgm:bulletEnabled val="1"/>
        </dgm:presLayoutVars>
      </dgm:prSet>
      <dgm:spPr/>
      <dgm:t>
        <a:bodyPr/>
        <a:lstStyle/>
        <a:p>
          <a:endParaRPr lang="en-US"/>
        </a:p>
      </dgm:t>
    </dgm:pt>
    <dgm:pt modelId="{B80542B4-E99F-4BB0-960B-90916D1E7303}" type="pres">
      <dgm:prSet presAssocID="{2B5328DA-5098-43DD-83CF-9EC9C345A82A}" presName="parSpace" presStyleCnt="0"/>
      <dgm:spPr/>
    </dgm:pt>
    <dgm:pt modelId="{554B9DFC-07E4-479A-A0EC-87C754594546}" type="pres">
      <dgm:prSet presAssocID="{1DDACFBB-7D00-466B-9DD9-D702E3E8D50E}" presName="parTxOnly" presStyleLbl="node1" presStyleIdx="1" presStyleCnt="3" custScaleX="114388" custScaleY="142312">
        <dgm:presLayoutVars>
          <dgm:bulletEnabled val="1"/>
        </dgm:presLayoutVars>
      </dgm:prSet>
      <dgm:spPr/>
      <dgm:t>
        <a:bodyPr/>
        <a:lstStyle/>
        <a:p>
          <a:endParaRPr lang="en-US"/>
        </a:p>
      </dgm:t>
    </dgm:pt>
    <dgm:pt modelId="{FB834C64-3095-44D9-B7E6-6EC841D21528}" type="pres">
      <dgm:prSet presAssocID="{14D62803-358D-4E84-A9AD-4AE942E1A219}" presName="parSpace" presStyleCnt="0"/>
      <dgm:spPr/>
    </dgm:pt>
    <dgm:pt modelId="{92FD5C19-7CCC-4298-8ACD-6887AB97787D}" type="pres">
      <dgm:prSet presAssocID="{27ACFC89-45D8-47E8-8D1A-ACC268DEDCE1}" presName="parTxOnly" presStyleLbl="node1" presStyleIdx="2" presStyleCnt="3" custScaleY="142312">
        <dgm:presLayoutVars>
          <dgm:bulletEnabled val="1"/>
        </dgm:presLayoutVars>
      </dgm:prSet>
      <dgm:spPr/>
      <dgm:t>
        <a:bodyPr/>
        <a:lstStyle/>
        <a:p>
          <a:endParaRPr lang="en-US"/>
        </a:p>
      </dgm:t>
    </dgm:pt>
  </dgm:ptLst>
  <dgm:cxnLst>
    <dgm:cxn modelId="{5D4A1185-4B26-4C3C-A23A-A51AD4224B5C}" type="presOf" srcId="{27ACFC89-45D8-47E8-8D1A-ACC268DEDCE1}" destId="{92FD5C19-7CCC-4298-8ACD-6887AB97787D}" srcOrd="0" destOrd="0" presId="urn:microsoft.com/office/officeart/2005/8/layout/hChevron3"/>
    <dgm:cxn modelId="{AA21CD48-6DCA-4BAF-A348-EB42608E6C5A}" srcId="{C344817E-D144-48B9-BD78-2AE4E81AC28B}" destId="{161966F5-F606-4FE3-BBAB-FA0F1A025F49}" srcOrd="0" destOrd="0" parTransId="{191514FD-6FB5-43FD-B41D-8B1A0D6BB33C}" sibTransId="{2B5328DA-5098-43DD-83CF-9EC9C345A82A}"/>
    <dgm:cxn modelId="{ADC6BCAA-399E-4C62-8F62-12D9123A7726}" type="presOf" srcId="{1DDACFBB-7D00-466B-9DD9-D702E3E8D50E}" destId="{554B9DFC-07E4-479A-A0EC-87C754594546}" srcOrd="0" destOrd="0" presId="urn:microsoft.com/office/officeart/2005/8/layout/hChevron3"/>
    <dgm:cxn modelId="{F1929B1E-57A1-42BB-A134-BCCBD5E51FC0}" srcId="{C344817E-D144-48B9-BD78-2AE4E81AC28B}" destId="{1DDACFBB-7D00-466B-9DD9-D702E3E8D50E}" srcOrd="1" destOrd="0" parTransId="{10939095-ABE0-4BE1-8E54-8544201BB315}" sibTransId="{14D62803-358D-4E84-A9AD-4AE942E1A219}"/>
    <dgm:cxn modelId="{A61022A1-F890-4AFC-B44B-5F56D7E3976E}" type="presOf" srcId="{C344817E-D144-48B9-BD78-2AE4E81AC28B}" destId="{D36D451B-3EEF-4D5D-B028-FFCC7AED53AC}" srcOrd="0" destOrd="0" presId="urn:microsoft.com/office/officeart/2005/8/layout/hChevron3"/>
    <dgm:cxn modelId="{7898A3EC-8631-4716-8D20-ABCD0280940C}" srcId="{C344817E-D144-48B9-BD78-2AE4E81AC28B}" destId="{27ACFC89-45D8-47E8-8D1A-ACC268DEDCE1}" srcOrd="2" destOrd="0" parTransId="{F35FB076-0368-42E4-8E65-4057E0C5A7A6}" sibTransId="{2AC791E7-71AC-47AD-B25A-974FFF97BA6A}"/>
    <dgm:cxn modelId="{BF708F4A-E72B-4EB8-99E0-43D28BAB98AD}" type="presOf" srcId="{161966F5-F606-4FE3-BBAB-FA0F1A025F49}" destId="{88A3C729-6722-45F1-A72B-F045C58A3AD2}" srcOrd="0" destOrd="0" presId="urn:microsoft.com/office/officeart/2005/8/layout/hChevron3"/>
    <dgm:cxn modelId="{C5183CCB-430F-4D79-99F3-82B19CFA3A99}" type="presParOf" srcId="{D36D451B-3EEF-4D5D-B028-FFCC7AED53AC}" destId="{88A3C729-6722-45F1-A72B-F045C58A3AD2}" srcOrd="0" destOrd="0" presId="urn:microsoft.com/office/officeart/2005/8/layout/hChevron3"/>
    <dgm:cxn modelId="{59DC1D71-A65B-4808-80D4-EFEB107EC442}" type="presParOf" srcId="{D36D451B-3EEF-4D5D-B028-FFCC7AED53AC}" destId="{B80542B4-E99F-4BB0-960B-90916D1E7303}" srcOrd="1" destOrd="0" presId="urn:microsoft.com/office/officeart/2005/8/layout/hChevron3"/>
    <dgm:cxn modelId="{50176114-604B-40EA-934D-D338EEB1F826}" type="presParOf" srcId="{D36D451B-3EEF-4D5D-B028-FFCC7AED53AC}" destId="{554B9DFC-07E4-479A-A0EC-87C754594546}" srcOrd="2" destOrd="0" presId="urn:microsoft.com/office/officeart/2005/8/layout/hChevron3"/>
    <dgm:cxn modelId="{F54DDA61-9D47-4C92-AD8A-26513A93D551}" type="presParOf" srcId="{D36D451B-3EEF-4D5D-B028-FFCC7AED53AC}" destId="{FB834C64-3095-44D9-B7E6-6EC841D21528}" srcOrd="3" destOrd="0" presId="urn:microsoft.com/office/officeart/2005/8/layout/hChevron3"/>
    <dgm:cxn modelId="{77020B4D-2A54-49D4-A42D-69749050CD28}" type="presParOf" srcId="{D36D451B-3EEF-4D5D-B028-FFCC7AED53AC}" destId="{92FD5C19-7CCC-4298-8ACD-6887AB97787D}" srcOrd="4"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7A6D9A-ED7B-425B-9D69-0B89945BBFA9}" type="doc">
      <dgm:prSet loTypeId="urn:microsoft.com/office/officeart/2005/8/layout/matrix3" loCatId="matrix" qsTypeId="urn:microsoft.com/office/officeart/2005/8/quickstyle/3d2" qsCatId="3D" csTypeId="urn:microsoft.com/office/officeart/2005/8/colors/colorful4" csCatId="colorful" phldr="1"/>
      <dgm:spPr/>
      <dgm:t>
        <a:bodyPr/>
        <a:lstStyle/>
        <a:p>
          <a:endParaRPr lang="en-US"/>
        </a:p>
      </dgm:t>
    </dgm:pt>
    <dgm:pt modelId="{6CD08B79-ACA1-4299-B9A9-AF0744F48265}">
      <dgm:prSet phldrT="[Text]" custT="1"/>
      <dgm:spPr/>
      <dgm:t>
        <a:bodyPr/>
        <a:lstStyle/>
        <a:p>
          <a:r>
            <a:rPr lang="fa-IR" sz="3600" b="0" dirty="0" smtClean="0">
              <a:solidFill>
                <a:schemeClr val="bg1"/>
              </a:solidFill>
              <a:ea typeface="+mn-ea"/>
              <a:cs typeface="B Zar" pitchFamily="2" charset="-78"/>
            </a:rPr>
            <a:t>پاسخي جديد به مشكلات سيستم‌هاي حمايت از تصميم‌گيري</a:t>
          </a:r>
          <a:endParaRPr lang="en-US" sz="3600" b="0" dirty="0">
            <a:solidFill>
              <a:schemeClr val="bg1"/>
            </a:solidFill>
          </a:endParaRPr>
        </a:p>
      </dgm:t>
    </dgm:pt>
    <dgm:pt modelId="{70F342D3-DEB5-4AA7-9D5A-8F546F14C3B4}" type="parTrans" cxnId="{2609B9A0-F071-4952-A89C-405475C04619}">
      <dgm:prSet/>
      <dgm:spPr/>
      <dgm:t>
        <a:bodyPr/>
        <a:lstStyle/>
        <a:p>
          <a:endParaRPr lang="en-US"/>
        </a:p>
      </dgm:t>
    </dgm:pt>
    <dgm:pt modelId="{22ED67FA-7444-4BC7-8639-0FBD3AB732C2}" type="sibTrans" cxnId="{2609B9A0-F071-4952-A89C-405475C04619}">
      <dgm:prSet/>
      <dgm:spPr/>
      <dgm:t>
        <a:bodyPr/>
        <a:lstStyle/>
        <a:p>
          <a:endParaRPr lang="en-US"/>
        </a:p>
      </dgm:t>
    </dgm:pt>
    <dgm:pt modelId="{7CE1069F-8091-4F29-B0B4-9C0E9C09367D}">
      <dgm:prSet phldrT="[Text]" custT="1"/>
      <dgm:spPr/>
      <dgm:t>
        <a:bodyPr/>
        <a:lstStyle/>
        <a:p>
          <a:r>
            <a:rPr lang="fa-IR" sz="2800" b="0" dirty="0" smtClean="0">
              <a:solidFill>
                <a:schemeClr val="bg1"/>
              </a:solidFill>
              <a:ea typeface="+mn-ea"/>
              <a:cs typeface="B Zar" pitchFamily="2" charset="-78"/>
            </a:rPr>
            <a:t>ارائه ابزارها و مفاهيمي برای انجام يک تحليل موثر و دلخواه بر روي هر نوع داده‌اي </a:t>
          </a:r>
          <a:endParaRPr lang="en-US" sz="2800" b="0" dirty="0">
            <a:solidFill>
              <a:schemeClr val="bg1"/>
            </a:solidFill>
          </a:endParaRPr>
        </a:p>
      </dgm:t>
    </dgm:pt>
    <dgm:pt modelId="{7F798A0E-7916-443F-A5D1-F0DC76B0BC13}" type="parTrans" cxnId="{7F587AA3-A2AF-42E3-8ADA-38EB003114CD}">
      <dgm:prSet/>
      <dgm:spPr/>
      <dgm:t>
        <a:bodyPr/>
        <a:lstStyle/>
        <a:p>
          <a:endParaRPr lang="en-US"/>
        </a:p>
      </dgm:t>
    </dgm:pt>
    <dgm:pt modelId="{654DCB58-E682-4BA3-86E5-0A36DA216D9E}" type="sibTrans" cxnId="{7F587AA3-A2AF-42E3-8ADA-38EB003114CD}">
      <dgm:prSet/>
      <dgm:spPr/>
      <dgm:t>
        <a:bodyPr/>
        <a:lstStyle/>
        <a:p>
          <a:endParaRPr lang="en-US"/>
        </a:p>
      </dgm:t>
    </dgm:pt>
    <dgm:pt modelId="{BD762AA7-B934-4001-A8AD-DB2A037308B9}">
      <dgm:prSet phldrT="[Text]" custT="1"/>
      <dgm:spPr/>
      <dgm:t>
        <a:bodyPr/>
        <a:lstStyle/>
        <a:p>
          <a:r>
            <a:rPr lang="fa-IR" sz="2800" b="0" dirty="0" smtClean="0">
              <a:solidFill>
                <a:schemeClr val="bg1"/>
              </a:solidFill>
              <a:ea typeface="+mn-ea"/>
              <a:cs typeface="B Zar" pitchFamily="2" charset="-78"/>
            </a:rPr>
            <a:t>نه فقط یک تکنیک ساده بلكه مجموعه‌اي از مفاهيمي از قبيل سازمان پايگاه داده، نمايش داده و مدل کردن کواِري </a:t>
          </a:r>
          <a:endParaRPr lang="en-US" sz="2800" b="0" dirty="0">
            <a:solidFill>
              <a:schemeClr val="bg1"/>
            </a:solidFill>
          </a:endParaRPr>
        </a:p>
      </dgm:t>
    </dgm:pt>
    <dgm:pt modelId="{54C70A21-F5D8-4052-B96E-060C4D6CDBF7}" type="parTrans" cxnId="{DC3A983D-5D3F-46F2-B0DF-3C4E8534C729}">
      <dgm:prSet/>
      <dgm:spPr/>
      <dgm:t>
        <a:bodyPr/>
        <a:lstStyle/>
        <a:p>
          <a:endParaRPr lang="en-US"/>
        </a:p>
      </dgm:t>
    </dgm:pt>
    <dgm:pt modelId="{346AEDFD-3313-4F7B-9613-C5266D6A0BF4}" type="sibTrans" cxnId="{DC3A983D-5D3F-46F2-B0DF-3C4E8534C729}">
      <dgm:prSet/>
      <dgm:spPr/>
      <dgm:t>
        <a:bodyPr/>
        <a:lstStyle/>
        <a:p>
          <a:endParaRPr lang="en-US"/>
        </a:p>
      </dgm:t>
    </dgm:pt>
    <dgm:pt modelId="{9D645086-C5F1-496F-9B3A-4F43E2A77C76}">
      <dgm:prSet phldrT="[Text]" custT="1"/>
      <dgm:spPr/>
      <dgm:t>
        <a:bodyPr/>
        <a:lstStyle/>
        <a:p>
          <a:pPr marL="0" indent="0" defTabSz="968375"/>
          <a:r>
            <a:rPr lang="fa-IR" sz="2400" b="0" dirty="0" smtClean="0">
              <a:solidFill>
                <a:schemeClr val="bg1"/>
              </a:solidFill>
              <a:ea typeface="+mn-ea"/>
              <a:cs typeface="B Zar" pitchFamily="2" charset="-78"/>
            </a:rPr>
            <a:t>نامي است برای طيف گسترده‌اي از تکنيک‌ها</a:t>
          </a:r>
        </a:p>
        <a:p>
          <a:pPr defTabSz="711200"/>
          <a:r>
            <a:rPr lang="fa-IR" sz="2400" b="0" dirty="0" smtClean="0">
              <a:solidFill>
                <a:schemeClr val="bg1"/>
              </a:solidFill>
              <a:ea typeface="+mn-ea"/>
              <a:cs typeface="B Zar" pitchFamily="2" charset="-78"/>
            </a:rPr>
            <a:t>شامل روشهايي براي مرتب کردن، پرس و جو کردن و تحليل کردن داده‌ها ،قالب‌‌هاي گزارش‌گيري و رابط کاربر</a:t>
          </a:r>
          <a:endParaRPr lang="en-US" sz="2400" b="0" dirty="0">
            <a:solidFill>
              <a:schemeClr val="bg1"/>
            </a:solidFill>
          </a:endParaRPr>
        </a:p>
      </dgm:t>
    </dgm:pt>
    <dgm:pt modelId="{BD8F4BE4-BE36-42E3-B3E9-BD04F36B0489}" type="parTrans" cxnId="{BB2A110D-50BB-429B-BF39-3EB301B3FA09}">
      <dgm:prSet/>
      <dgm:spPr/>
      <dgm:t>
        <a:bodyPr/>
        <a:lstStyle/>
        <a:p>
          <a:endParaRPr lang="en-US"/>
        </a:p>
      </dgm:t>
    </dgm:pt>
    <dgm:pt modelId="{F867053D-2B9A-415B-B62A-3B8B593BABBA}" type="sibTrans" cxnId="{BB2A110D-50BB-429B-BF39-3EB301B3FA09}">
      <dgm:prSet/>
      <dgm:spPr/>
      <dgm:t>
        <a:bodyPr/>
        <a:lstStyle/>
        <a:p>
          <a:endParaRPr lang="en-US"/>
        </a:p>
      </dgm:t>
    </dgm:pt>
    <dgm:pt modelId="{41EE405B-62AA-4ED4-A086-E34DDFD4E4EF}" type="pres">
      <dgm:prSet presAssocID="{7A7A6D9A-ED7B-425B-9D69-0B89945BBFA9}" presName="matrix" presStyleCnt="0">
        <dgm:presLayoutVars>
          <dgm:chMax val="1"/>
          <dgm:dir/>
          <dgm:resizeHandles val="exact"/>
        </dgm:presLayoutVars>
      </dgm:prSet>
      <dgm:spPr/>
      <dgm:t>
        <a:bodyPr/>
        <a:lstStyle/>
        <a:p>
          <a:endParaRPr lang="en-US"/>
        </a:p>
      </dgm:t>
    </dgm:pt>
    <dgm:pt modelId="{2B882F82-226C-4183-9150-9789F3C940A7}" type="pres">
      <dgm:prSet presAssocID="{7A7A6D9A-ED7B-425B-9D69-0B89945BBFA9}" presName="diamond" presStyleLbl="bgShp" presStyleIdx="0" presStyleCnt="1" custScaleX="126552" custScaleY="92593"/>
      <dgm:spPr/>
    </dgm:pt>
    <dgm:pt modelId="{C01A5060-4F8D-4008-84F0-EAD98EE6F704}" type="pres">
      <dgm:prSet presAssocID="{7A7A6D9A-ED7B-425B-9D69-0B89945BBFA9}" presName="quad1" presStyleLbl="node1" presStyleIdx="0" presStyleCnt="4" custScaleX="140953" custLinFactNeighborX="-22159">
        <dgm:presLayoutVars>
          <dgm:chMax val="0"/>
          <dgm:chPref val="0"/>
          <dgm:bulletEnabled val="1"/>
        </dgm:presLayoutVars>
      </dgm:prSet>
      <dgm:spPr/>
      <dgm:t>
        <a:bodyPr/>
        <a:lstStyle/>
        <a:p>
          <a:endParaRPr lang="en-US"/>
        </a:p>
      </dgm:t>
    </dgm:pt>
    <dgm:pt modelId="{E0302B9D-F258-421C-913D-6B065200ECA9}" type="pres">
      <dgm:prSet presAssocID="{7A7A6D9A-ED7B-425B-9D69-0B89945BBFA9}" presName="quad2" presStyleLbl="node1" presStyleIdx="1" presStyleCnt="4" custScaleX="140826" custLinFactY="8595" custLinFactNeighborX="20535" custLinFactNeighborY="100000">
        <dgm:presLayoutVars>
          <dgm:chMax val="0"/>
          <dgm:chPref val="0"/>
          <dgm:bulletEnabled val="1"/>
        </dgm:presLayoutVars>
      </dgm:prSet>
      <dgm:spPr/>
      <dgm:t>
        <a:bodyPr/>
        <a:lstStyle/>
        <a:p>
          <a:endParaRPr lang="en-US"/>
        </a:p>
      </dgm:t>
    </dgm:pt>
    <dgm:pt modelId="{6B4F83C7-F60D-460F-9EFB-866DE52210F5}" type="pres">
      <dgm:prSet presAssocID="{7A7A6D9A-ED7B-425B-9D69-0B89945BBFA9}" presName="quad3" presStyleLbl="node1" presStyleIdx="2" presStyleCnt="4" custScaleX="140953" custLinFactNeighborX="-22159">
        <dgm:presLayoutVars>
          <dgm:chMax val="0"/>
          <dgm:chPref val="0"/>
          <dgm:bulletEnabled val="1"/>
        </dgm:presLayoutVars>
      </dgm:prSet>
      <dgm:spPr/>
      <dgm:t>
        <a:bodyPr/>
        <a:lstStyle/>
        <a:p>
          <a:endParaRPr lang="en-US"/>
        </a:p>
      </dgm:t>
    </dgm:pt>
    <dgm:pt modelId="{DCBA87A3-3810-4559-A358-EABA0B7A5F46}" type="pres">
      <dgm:prSet presAssocID="{7A7A6D9A-ED7B-425B-9D69-0B89945BBFA9}" presName="quad4" presStyleLbl="node1" presStyleIdx="3" presStyleCnt="4" custScaleX="140826" custLinFactY="-6727" custLinFactNeighborX="20535" custLinFactNeighborY="-100000">
        <dgm:presLayoutVars>
          <dgm:chMax val="0"/>
          <dgm:chPref val="0"/>
          <dgm:bulletEnabled val="1"/>
        </dgm:presLayoutVars>
      </dgm:prSet>
      <dgm:spPr/>
      <dgm:t>
        <a:bodyPr/>
        <a:lstStyle/>
        <a:p>
          <a:endParaRPr lang="en-US"/>
        </a:p>
      </dgm:t>
    </dgm:pt>
  </dgm:ptLst>
  <dgm:cxnLst>
    <dgm:cxn modelId="{0CA96D56-29D5-40DE-B192-328FBE9E0296}" type="presOf" srcId="{6CD08B79-ACA1-4299-B9A9-AF0744F48265}" destId="{C01A5060-4F8D-4008-84F0-EAD98EE6F704}" srcOrd="0" destOrd="0" presId="urn:microsoft.com/office/officeart/2005/8/layout/matrix3"/>
    <dgm:cxn modelId="{460E1DB3-E981-46BF-9906-6866D6DF2D7C}" type="presOf" srcId="{9D645086-C5F1-496F-9B3A-4F43E2A77C76}" destId="{DCBA87A3-3810-4559-A358-EABA0B7A5F46}" srcOrd="0" destOrd="0" presId="urn:microsoft.com/office/officeart/2005/8/layout/matrix3"/>
    <dgm:cxn modelId="{2609B9A0-F071-4952-A89C-405475C04619}" srcId="{7A7A6D9A-ED7B-425B-9D69-0B89945BBFA9}" destId="{6CD08B79-ACA1-4299-B9A9-AF0744F48265}" srcOrd="0" destOrd="0" parTransId="{70F342D3-DEB5-4AA7-9D5A-8F546F14C3B4}" sibTransId="{22ED67FA-7444-4BC7-8639-0FBD3AB732C2}"/>
    <dgm:cxn modelId="{DC3A983D-5D3F-46F2-B0DF-3C4E8534C729}" srcId="{7A7A6D9A-ED7B-425B-9D69-0B89945BBFA9}" destId="{BD762AA7-B934-4001-A8AD-DB2A037308B9}" srcOrd="2" destOrd="0" parTransId="{54C70A21-F5D8-4052-B96E-060C4D6CDBF7}" sibTransId="{346AEDFD-3313-4F7B-9613-C5266D6A0BF4}"/>
    <dgm:cxn modelId="{7F587AA3-A2AF-42E3-8ADA-38EB003114CD}" srcId="{7A7A6D9A-ED7B-425B-9D69-0B89945BBFA9}" destId="{7CE1069F-8091-4F29-B0B4-9C0E9C09367D}" srcOrd="1" destOrd="0" parTransId="{7F798A0E-7916-443F-A5D1-F0DC76B0BC13}" sibTransId="{654DCB58-E682-4BA3-86E5-0A36DA216D9E}"/>
    <dgm:cxn modelId="{2622771B-C710-47D2-9F56-A30990E728D8}" type="presOf" srcId="{7CE1069F-8091-4F29-B0B4-9C0E9C09367D}" destId="{E0302B9D-F258-421C-913D-6B065200ECA9}" srcOrd="0" destOrd="0" presId="urn:microsoft.com/office/officeart/2005/8/layout/matrix3"/>
    <dgm:cxn modelId="{BB2A110D-50BB-429B-BF39-3EB301B3FA09}" srcId="{7A7A6D9A-ED7B-425B-9D69-0B89945BBFA9}" destId="{9D645086-C5F1-496F-9B3A-4F43E2A77C76}" srcOrd="3" destOrd="0" parTransId="{BD8F4BE4-BE36-42E3-B3E9-BD04F36B0489}" sibTransId="{F867053D-2B9A-415B-B62A-3B8B593BABBA}"/>
    <dgm:cxn modelId="{2F8A418F-8DE5-4FB8-BEC5-8740E2B6918F}" type="presOf" srcId="{7A7A6D9A-ED7B-425B-9D69-0B89945BBFA9}" destId="{41EE405B-62AA-4ED4-A086-E34DDFD4E4EF}" srcOrd="0" destOrd="0" presId="urn:microsoft.com/office/officeart/2005/8/layout/matrix3"/>
    <dgm:cxn modelId="{845C0072-DBC0-4D9B-902D-76501CB74941}" type="presOf" srcId="{BD762AA7-B934-4001-A8AD-DB2A037308B9}" destId="{6B4F83C7-F60D-460F-9EFB-866DE52210F5}" srcOrd="0" destOrd="0" presId="urn:microsoft.com/office/officeart/2005/8/layout/matrix3"/>
    <dgm:cxn modelId="{66543CA8-B70D-4665-B234-2212FCF35C78}" type="presParOf" srcId="{41EE405B-62AA-4ED4-A086-E34DDFD4E4EF}" destId="{2B882F82-226C-4183-9150-9789F3C940A7}" srcOrd="0" destOrd="0" presId="urn:microsoft.com/office/officeart/2005/8/layout/matrix3"/>
    <dgm:cxn modelId="{EA6256E4-4476-4C2A-B070-9FC6AB83BFFF}" type="presParOf" srcId="{41EE405B-62AA-4ED4-A086-E34DDFD4E4EF}" destId="{C01A5060-4F8D-4008-84F0-EAD98EE6F704}" srcOrd="1" destOrd="0" presId="urn:microsoft.com/office/officeart/2005/8/layout/matrix3"/>
    <dgm:cxn modelId="{3152F3D3-1B8C-4EA6-A775-9E3C793B50B7}" type="presParOf" srcId="{41EE405B-62AA-4ED4-A086-E34DDFD4E4EF}" destId="{E0302B9D-F258-421C-913D-6B065200ECA9}" srcOrd="2" destOrd="0" presId="urn:microsoft.com/office/officeart/2005/8/layout/matrix3"/>
    <dgm:cxn modelId="{0D63B323-480B-4AAB-9857-A570696D4E8B}" type="presParOf" srcId="{41EE405B-62AA-4ED4-A086-E34DDFD4E4EF}" destId="{6B4F83C7-F60D-460F-9EFB-866DE52210F5}" srcOrd="3" destOrd="0" presId="urn:microsoft.com/office/officeart/2005/8/layout/matrix3"/>
    <dgm:cxn modelId="{026D53AC-A255-4B7D-947B-9910C70C06A5}" type="presParOf" srcId="{41EE405B-62AA-4ED4-A086-E34DDFD4E4EF}" destId="{DCBA87A3-3810-4559-A358-EABA0B7A5F46}" srcOrd="4" destOrd="0" presId="urn:microsoft.com/office/officeart/2005/8/layout/matrix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0F501A-B013-4BAC-A7EE-CD5FE526D3D3}"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US"/>
        </a:p>
      </dgm:t>
    </dgm:pt>
    <dgm:pt modelId="{F328039E-BCDD-4CB0-8571-15FCB671B1E7}">
      <dgm:prSet phldrT="[Text]"/>
      <dgm:spPr/>
      <dgm:t>
        <a:bodyPr/>
        <a:lstStyle/>
        <a:p>
          <a:r>
            <a:rPr lang="fa-IR" dirty="0" smtClean="0">
              <a:solidFill>
                <a:schemeClr val="tx1"/>
              </a:solidFill>
              <a:cs typeface="B Titr" pitchFamily="2" charset="-78"/>
            </a:rPr>
            <a:t>تحلیل</a:t>
          </a:r>
          <a:endParaRPr lang="en-US" dirty="0">
            <a:solidFill>
              <a:schemeClr val="tx1"/>
            </a:solidFill>
            <a:cs typeface="B Titr" pitchFamily="2" charset="-78"/>
          </a:endParaRPr>
        </a:p>
      </dgm:t>
    </dgm:pt>
    <dgm:pt modelId="{D3CF6D7F-D4D8-417D-AA0D-5C74FDE50C57}" type="parTrans" cxnId="{0AA580BA-A447-42D9-AB0F-8236CF4B0349}">
      <dgm:prSet/>
      <dgm:spPr/>
      <dgm:t>
        <a:bodyPr/>
        <a:lstStyle/>
        <a:p>
          <a:endParaRPr lang="en-US"/>
        </a:p>
      </dgm:t>
    </dgm:pt>
    <dgm:pt modelId="{D0A65E50-748E-4AC0-9197-E11DA25B650F}" type="sibTrans" cxnId="{0AA580BA-A447-42D9-AB0F-8236CF4B0349}">
      <dgm:prSet/>
      <dgm:spPr/>
      <dgm:t>
        <a:bodyPr/>
        <a:lstStyle/>
        <a:p>
          <a:endParaRPr lang="en-US"/>
        </a:p>
      </dgm:t>
    </dgm:pt>
    <dgm:pt modelId="{0D91AB5B-82F9-4C64-B5E7-FB49B650B228}">
      <dgm:prSet phldrT="[Text]"/>
      <dgm:spPr/>
      <dgm:t>
        <a:bodyPr/>
        <a:lstStyle/>
        <a:p>
          <a:r>
            <a:rPr lang="fa-IR" dirty="0" smtClean="0">
              <a:solidFill>
                <a:schemeClr val="tx1"/>
              </a:solidFill>
              <a:cs typeface="B Titr" pitchFamily="2" charset="-78"/>
            </a:rPr>
            <a:t>سریع</a:t>
          </a:r>
          <a:endParaRPr lang="en-US" dirty="0">
            <a:solidFill>
              <a:schemeClr val="tx1"/>
            </a:solidFill>
            <a:cs typeface="B Titr" pitchFamily="2" charset="-78"/>
          </a:endParaRPr>
        </a:p>
      </dgm:t>
    </dgm:pt>
    <dgm:pt modelId="{FA87248C-9F0E-4D20-A5B6-435D4585835C}" type="parTrans" cxnId="{FAF7EBBA-4243-4625-AE24-C17F1AD4C7DC}">
      <dgm:prSet/>
      <dgm:spPr/>
      <dgm:t>
        <a:bodyPr/>
        <a:lstStyle/>
        <a:p>
          <a:endParaRPr lang="en-US"/>
        </a:p>
      </dgm:t>
    </dgm:pt>
    <dgm:pt modelId="{74D40DA4-9DFA-4256-A9C1-80692729C622}" type="sibTrans" cxnId="{FAF7EBBA-4243-4625-AE24-C17F1AD4C7DC}">
      <dgm:prSet/>
      <dgm:spPr/>
      <dgm:t>
        <a:bodyPr/>
        <a:lstStyle/>
        <a:p>
          <a:endParaRPr lang="en-US"/>
        </a:p>
      </dgm:t>
    </dgm:pt>
    <dgm:pt modelId="{456EC4D4-5D4F-43F6-9A79-9FDD1E3ED838}">
      <dgm:prSet phldrT="[Text]"/>
      <dgm:spPr/>
      <dgm:t>
        <a:bodyPr/>
        <a:lstStyle/>
        <a:p>
          <a:r>
            <a:rPr lang="fa-IR" dirty="0" smtClean="0">
              <a:solidFill>
                <a:schemeClr val="tx1"/>
              </a:solidFill>
              <a:cs typeface="B Titr" pitchFamily="2" charset="-78"/>
            </a:rPr>
            <a:t>اطلاعات چندبعدی</a:t>
          </a:r>
          <a:endParaRPr lang="en-US" dirty="0">
            <a:solidFill>
              <a:schemeClr val="tx1"/>
            </a:solidFill>
            <a:cs typeface="B Titr" pitchFamily="2" charset="-78"/>
          </a:endParaRPr>
        </a:p>
      </dgm:t>
    </dgm:pt>
    <dgm:pt modelId="{3E4FE0C0-EE6D-442F-B8A8-CFB9AD5408E6}" type="parTrans" cxnId="{D493A12C-7BC8-447B-89E2-1AC63C111DDB}">
      <dgm:prSet/>
      <dgm:spPr/>
      <dgm:t>
        <a:bodyPr/>
        <a:lstStyle/>
        <a:p>
          <a:endParaRPr lang="en-US"/>
        </a:p>
      </dgm:t>
    </dgm:pt>
    <dgm:pt modelId="{D6E9C5A3-1965-4AA6-B7B2-093B9CD95149}" type="sibTrans" cxnId="{D493A12C-7BC8-447B-89E2-1AC63C111DDB}">
      <dgm:prSet/>
      <dgm:spPr/>
      <dgm:t>
        <a:bodyPr/>
        <a:lstStyle/>
        <a:p>
          <a:endParaRPr lang="en-US"/>
        </a:p>
      </dgm:t>
    </dgm:pt>
    <dgm:pt modelId="{CDFBBAC7-FB2B-49B5-9F64-A53507B2B586}">
      <dgm:prSet phldrT="[Text]"/>
      <dgm:spPr/>
      <dgm:t>
        <a:bodyPr/>
        <a:lstStyle/>
        <a:p>
          <a:r>
            <a:rPr lang="fa-IR" dirty="0" smtClean="0">
              <a:solidFill>
                <a:schemeClr val="tx1"/>
              </a:solidFill>
              <a:cs typeface="B Titr" pitchFamily="2" charset="-78"/>
            </a:rPr>
            <a:t>اشتراکی</a:t>
          </a:r>
          <a:endParaRPr lang="en-US" dirty="0">
            <a:solidFill>
              <a:schemeClr val="tx1"/>
            </a:solidFill>
            <a:cs typeface="B Titr" pitchFamily="2" charset="-78"/>
          </a:endParaRPr>
        </a:p>
      </dgm:t>
    </dgm:pt>
    <dgm:pt modelId="{3C3794D5-1D39-4148-91A0-39A09E4F4F4D}" type="parTrans" cxnId="{8C1C0928-B575-437D-AF97-BA05801888FA}">
      <dgm:prSet/>
      <dgm:spPr/>
      <dgm:t>
        <a:bodyPr/>
        <a:lstStyle/>
        <a:p>
          <a:endParaRPr lang="en-US"/>
        </a:p>
      </dgm:t>
    </dgm:pt>
    <dgm:pt modelId="{EEEDE166-5FEF-4176-92D3-72345BF9BFF5}" type="sibTrans" cxnId="{8C1C0928-B575-437D-AF97-BA05801888FA}">
      <dgm:prSet/>
      <dgm:spPr/>
      <dgm:t>
        <a:bodyPr/>
        <a:lstStyle/>
        <a:p>
          <a:endParaRPr lang="en-US"/>
        </a:p>
      </dgm:t>
    </dgm:pt>
    <dgm:pt modelId="{C43FD8A5-66DF-4F9F-83F2-13B2163727EF}" type="pres">
      <dgm:prSet presAssocID="{200F501A-B013-4BAC-A7EE-CD5FE526D3D3}" presName="cycle" presStyleCnt="0">
        <dgm:presLayoutVars>
          <dgm:dir/>
          <dgm:resizeHandles val="exact"/>
        </dgm:presLayoutVars>
      </dgm:prSet>
      <dgm:spPr/>
      <dgm:t>
        <a:bodyPr/>
        <a:lstStyle/>
        <a:p>
          <a:endParaRPr lang="en-US"/>
        </a:p>
      </dgm:t>
    </dgm:pt>
    <dgm:pt modelId="{99A39456-5712-4F75-B5D1-3B533D395FA1}" type="pres">
      <dgm:prSet presAssocID="{F328039E-BCDD-4CB0-8571-15FCB671B1E7}" presName="node" presStyleLbl="node1" presStyleIdx="0" presStyleCnt="4">
        <dgm:presLayoutVars>
          <dgm:bulletEnabled val="1"/>
        </dgm:presLayoutVars>
      </dgm:prSet>
      <dgm:spPr/>
      <dgm:t>
        <a:bodyPr/>
        <a:lstStyle/>
        <a:p>
          <a:endParaRPr lang="en-US"/>
        </a:p>
      </dgm:t>
    </dgm:pt>
    <dgm:pt modelId="{F5130E69-93E9-4A7D-AFE3-F31F26A12338}" type="pres">
      <dgm:prSet presAssocID="{D0A65E50-748E-4AC0-9197-E11DA25B650F}" presName="sibTrans" presStyleLbl="sibTrans2D1" presStyleIdx="0" presStyleCnt="4"/>
      <dgm:spPr/>
      <dgm:t>
        <a:bodyPr/>
        <a:lstStyle/>
        <a:p>
          <a:endParaRPr lang="en-US"/>
        </a:p>
      </dgm:t>
    </dgm:pt>
    <dgm:pt modelId="{6D5A85D0-66D9-4C31-A698-88BD66C065BB}" type="pres">
      <dgm:prSet presAssocID="{D0A65E50-748E-4AC0-9197-E11DA25B650F}" presName="connectorText" presStyleLbl="sibTrans2D1" presStyleIdx="0" presStyleCnt="4"/>
      <dgm:spPr/>
      <dgm:t>
        <a:bodyPr/>
        <a:lstStyle/>
        <a:p>
          <a:endParaRPr lang="en-US"/>
        </a:p>
      </dgm:t>
    </dgm:pt>
    <dgm:pt modelId="{EE1797F2-8649-4A06-A881-579DA239F4A1}" type="pres">
      <dgm:prSet presAssocID="{0D91AB5B-82F9-4C64-B5E7-FB49B650B228}" presName="node" presStyleLbl="node1" presStyleIdx="1" presStyleCnt="4">
        <dgm:presLayoutVars>
          <dgm:bulletEnabled val="1"/>
        </dgm:presLayoutVars>
      </dgm:prSet>
      <dgm:spPr/>
      <dgm:t>
        <a:bodyPr/>
        <a:lstStyle/>
        <a:p>
          <a:endParaRPr lang="en-US"/>
        </a:p>
      </dgm:t>
    </dgm:pt>
    <dgm:pt modelId="{6F866DCB-58AB-46E4-B283-705BBCB8A4F5}" type="pres">
      <dgm:prSet presAssocID="{74D40DA4-9DFA-4256-A9C1-80692729C622}" presName="sibTrans" presStyleLbl="sibTrans2D1" presStyleIdx="1" presStyleCnt="4"/>
      <dgm:spPr/>
      <dgm:t>
        <a:bodyPr/>
        <a:lstStyle/>
        <a:p>
          <a:endParaRPr lang="en-US"/>
        </a:p>
      </dgm:t>
    </dgm:pt>
    <dgm:pt modelId="{7074716A-ABF7-4569-ACBD-9652321192C9}" type="pres">
      <dgm:prSet presAssocID="{74D40DA4-9DFA-4256-A9C1-80692729C622}" presName="connectorText" presStyleLbl="sibTrans2D1" presStyleIdx="1" presStyleCnt="4"/>
      <dgm:spPr/>
      <dgm:t>
        <a:bodyPr/>
        <a:lstStyle/>
        <a:p>
          <a:endParaRPr lang="en-US"/>
        </a:p>
      </dgm:t>
    </dgm:pt>
    <dgm:pt modelId="{A948F1A3-C7FF-4973-A098-C919FE5FC367}" type="pres">
      <dgm:prSet presAssocID="{456EC4D4-5D4F-43F6-9A79-9FDD1E3ED838}" presName="node" presStyleLbl="node1" presStyleIdx="2" presStyleCnt="4">
        <dgm:presLayoutVars>
          <dgm:bulletEnabled val="1"/>
        </dgm:presLayoutVars>
      </dgm:prSet>
      <dgm:spPr/>
      <dgm:t>
        <a:bodyPr/>
        <a:lstStyle/>
        <a:p>
          <a:endParaRPr lang="en-US"/>
        </a:p>
      </dgm:t>
    </dgm:pt>
    <dgm:pt modelId="{8AFCFE5E-09C3-4BC9-82F3-A72DE15E12DF}" type="pres">
      <dgm:prSet presAssocID="{D6E9C5A3-1965-4AA6-B7B2-093B9CD95149}" presName="sibTrans" presStyleLbl="sibTrans2D1" presStyleIdx="2" presStyleCnt="4"/>
      <dgm:spPr/>
      <dgm:t>
        <a:bodyPr/>
        <a:lstStyle/>
        <a:p>
          <a:endParaRPr lang="en-US"/>
        </a:p>
      </dgm:t>
    </dgm:pt>
    <dgm:pt modelId="{810F0ADB-8A3D-4607-A019-F8B70548EE27}" type="pres">
      <dgm:prSet presAssocID="{D6E9C5A3-1965-4AA6-B7B2-093B9CD95149}" presName="connectorText" presStyleLbl="sibTrans2D1" presStyleIdx="2" presStyleCnt="4"/>
      <dgm:spPr/>
      <dgm:t>
        <a:bodyPr/>
        <a:lstStyle/>
        <a:p>
          <a:endParaRPr lang="en-US"/>
        </a:p>
      </dgm:t>
    </dgm:pt>
    <dgm:pt modelId="{F8AF16AE-5A64-4A6A-8BEC-31A3FDD33183}" type="pres">
      <dgm:prSet presAssocID="{CDFBBAC7-FB2B-49B5-9F64-A53507B2B586}" presName="node" presStyleLbl="node1" presStyleIdx="3" presStyleCnt="4">
        <dgm:presLayoutVars>
          <dgm:bulletEnabled val="1"/>
        </dgm:presLayoutVars>
      </dgm:prSet>
      <dgm:spPr/>
      <dgm:t>
        <a:bodyPr/>
        <a:lstStyle/>
        <a:p>
          <a:endParaRPr lang="en-US"/>
        </a:p>
      </dgm:t>
    </dgm:pt>
    <dgm:pt modelId="{09474775-0D5E-40C3-8523-EF7E87482D1F}" type="pres">
      <dgm:prSet presAssocID="{EEEDE166-5FEF-4176-92D3-72345BF9BFF5}" presName="sibTrans" presStyleLbl="sibTrans2D1" presStyleIdx="3" presStyleCnt="4"/>
      <dgm:spPr/>
      <dgm:t>
        <a:bodyPr/>
        <a:lstStyle/>
        <a:p>
          <a:endParaRPr lang="en-US"/>
        </a:p>
      </dgm:t>
    </dgm:pt>
    <dgm:pt modelId="{0C63E26E-C28F-4828-A0DD-0B0D655C3CB8}" type="pres">
      <dgm:prSet presAssocID="{EEEDE166-5FEF-4176-92D3-72345BF9BFF5}" presName="connectorText" presStyleLbl="sibTrans2D1" presStyleIdx="3" presStyleCnt="4"/>
      <dgm:spPr/>
      <dgm:t>
        <a:bodyPr/>
        <a:lstStyle/>
        <a:p>
          <a:endParaRPr lang="en-US"/>
        </a:p>
      </dgm:t>
    </dgm:pt>
  </dgm:ptLst>
  <dgm:cxnLst>
    <dgm:cxn modelId="{EEDF4510-AFEA-4957-B281-0ECF33A53578}" type="presOf" srcId="{F328039E-BCDD-4CB0-8571-15FCB671B1E7}" destId="{99A39456-5712-4F75-B5D1-3B533D395FA1}" srcOrd="0" destOrd="0" presId="urn:microsoft.com/office/officeart/2005/8/layout/cycle2"/>
    <dgm:cxn modelId="{5A1DFC97-3929-4E06-9324-95D7FB63EB93}" type="presOf" srcId="{D0A65E50-748E-4AC0-9197-E11DA25B650F}" destId="{6D5A85D0-66D9-4C31-A698-88BD66C065BB}" srcOrd="1" destOrd="0" presId="urn:microsoft.com/office/officeart/2005/8/layout/cycle2"/>
    <dgm:cxn modelId="{0AA580BA-A447-42D9-AB0F-8236CF4B0349}" srcId="{200F501A-B013-4BAC-A7EE-CD5FE526D3D3}" destId="{F328039E-BCDD-4CB0-8571-15FCB671B1E7}" srcOrd="0" destOrd="0" parTransId="{D3CF6D7F-D4D8-417D-AA0D-5C74FDE50C57}" sibTransId="{D0A65E50-748E-4AC0-9197-E11DA25B650F}"/>
    <dgm:cxn modelId="{8C1C0928-B575-437D-AF97-BA05801888FA}" srcId="{200F501A-B013-4BAC-A7EE-CD5FE526D3D3}" destId="{CDFBBAC7-FB2B-49B5-9F64-A53507B2B586}" srcOrd="3" destOrd="0" parTransId="{3C3794D5-1D39-4148-91A0-39A09E4F4F4D}" sibTransId="{EEEDE166-5FEF-4176-92D3-72345BF9BFF5}"/>
    <dgm:cxn modelId="{491E81F7-8753-4D62-997F-FA8EB3DCF6B6}" type="presOf" srcId="{D6E9C5A3-1965-4AA6-B7B2-093B9CD95149}" destId="{8AFCFE5E-09C3-4BC9-82F3-A72DE15E12DF}" srcOrd="0" destOrd="0" presId="urn:microsoft.com/office/officeart/2005/8/layout/cycle2"/>
    <dgm:cxn modelId="{B6FE538C-D317-4384-9288-72456D94BBA6}" type="presOf" srcId="{74D40DA4-9DFA-4256-A9C1-80692729C622}" destId="{7074716A-ABF7-4569-ACBD-9652321192C9}" srcOrd="1" destOrd="0" presId="urn:microsoft.com/office/officeart/2005/8/layout/cycle2"/>
    <dgm:cxn modelId="{069DE0B2-E4AF-48EB-B7EF-5A012B8E4690}" type="presOf" srcId="{EEEDE166-5FEF-4176-92D3-72345BF9BFF5}" destId="{09474775-0D5E-40C3-8523-EF7E87482D1F}" srcOrd="0" destOrd="0" presId="urn:microsoft.com/office/officeart/2005/8/layout/cycle2"/>
    <dgm:cxn modelId="{6BC24020-7AAB-4D9D-936A-C5F21C6FE9AA}" type="presOf" srcId="{0D91AB5B-82F9-4C64-B5E7-FB49B650B228}" destId="{EE1797F2-8649-4A06-A881-579DA239F4A1}" srcOrd="0" destOrd="0" presId="urn:microsoft.com/office/officeart/2005/8/layout/cycle2"/>
    <dgm:cxn modelId="{D493A12C-7BC8-447B-89E2-1AC63C111DDB}" srcId="{200F501A-B013-4BAC-A7EE-CD5FE526D3D3}" destId="{456EC4D4-5D4F-43F6-9A79-9FDD1E3ED838}" srcOrd="2" destOrd="0" parTransId="{3E4FE0C0-EE6D-442F-B8A8-CFB9AD5408E6}" sibTransId="{D6E9C5A3-1965-4AA6-B7B2-093B9CD95149}"/>
    <dgm:cxn modelId="{426CFA15-833D-45DE-8064-8B2F682FEED9}" type="presOf" srcId="{74D40DA4-9DFA-4256-A9C1-80692729C622}" destId="{6F866DCB-58AB-46E4-B283-705BBCB8A4F5}" srcOrd="0" destOrd="0" presId="urn:microsoft.com/office/officeart/2005/8/layout/cycle2"/>
    <dgm:cxn modelId="{D28E6829-BB37-4E1F-BDBD-3D11A9CCFF09}" type="presOf" srcId="{EEEDE166-5FEF-4176-92D3-72345BF9BFF5}" destId="{0C63E26E-C28F-4828-A0DD-0B0D655C3CB8}" srcOrd="1" destOrd="0" presId="urn:microsoft.com/office/officeart/2005/8/layout/cycle2"/>
    <dgm:cxn modelId="{6748D66F-168D-4580-B919-812E6965948B}" type="presOf" srcId="{CDFBBAC7-FB2B-49B5-9F64-A53507B2B586}" destId="{F8AF16AE-5A64-4A6A-8BEC-31A3FDD33183}" srcOrd="0" destOrd="0" presId="urn:microsoft.com/office/officeart/2005/8/layout/cycle2"/>
    <dgm:cxn modelId="{EC431AF1-B1F2-4EFF-ACE1-3C26C72B3A47}" type="presOf" srcId="{200F501A-B013-4BAC-A7EE-CD5FE526D3D3}" destId="{C43FD8A5-66DF-4F9F-83F2-13B2163727EF}" srcOrd="0" destOrd="0" presId="urn:microsoft.com/office/officeart/2005/8/layout/cycle2"/>
    <dgm:cxn modelId="{C0759318-5A88-438E-8B23-EC4D6AC3AB74}" type="presOf" srcId="{D0A65E50-748E-4AC0-9197-E11DA25B650F}" destId="{F5130E69-93E9-4A7D-AFE3-F31F26A12338}" srcOrd="0" destOrd="0" presId="urn:microsoft.com/office/officeart/2005/8/layout/cycle2"/>
    <dgm:cxn modelId="{C18FEBB5-B3C5-4614-9825-95F1DD2259AD}" type="presOf" srcId="{D6E9C5A3-1965-4AA6-B7B2-093B9CD95149}" destId="{810F0ADB-8A3D-4607-A019-F8B70548EE27}" srcOrd="1" destOrd="0" presId="urn:microsoft.com/office/officeart/2005/8/layout/cycle2"/>
    <dgm:cxn modelId="{FAF7EBBA-4243-4625-AE24-C17F1AD4C7DC}" srcId="{200F501A-B013-4BAC-A7EE-CD5FE526D3D3}" destId="{0D91AB5B-82F9-4C64-B5E7-FB49B650B228}" srcOrd="1" destOrd="0" parTransId="{FA87248C-9F0E-4D20-A5B6-435D4585835C}" sibTransId="{74D40DA4-9DFA-4256-A9C1-80692729C622}"/>
    <dgm:cxn modelId="{9CC54D9D-907A-422D-AC3B-88ABBAB65861}" type="presOf" srcId="{456EC4D4-5D4F-43F6-9A79-9FDD1E3ED838}" destId="{A948F1A3-C7FF-4973-A098-C919FE5FC367}" srcOrd="0" destOrd="0" presId="urn:microsoft.com/office/officeart/2005/8/layout/cycle2"/>
    <dgm:cxn modelId="{B19BB98A-0050-4C50-A884-DEA6EC4FCDC9}" type="presParOf" srcId="{C43FD8A5-66DF-4F9F-83F2-13B2163727EF}" destId="{99A39456-5712-4F75-B5D1-3B533D395FA1}" srcOrd="0" destOrd="0" presId="urn:microsoft.com/office/officeart/2005/8/layout/cycle2"/>
    <dgm:cxn modelId="{0636C177-AB5D-48A4-8D7A-D74F705C8313}" type="presParOf" srcId="{C43FD8A5-66DF-4F9F-83F2-13B2163727EF}" destId="{F5130E69-93E9-4A7D-AFE3-F31F26A12338}" srcOrd="1" destOrd="0" presId="urn:microsoft.com/office/officeart/2005/8/layout/cycle2"/>
    <dgm:cxn modelId="{35ECA9A2-0902-4C99-B69F-24082645017E}" type="presParOf" srcId="{F5130E69-93E9-4A7D-AFE3-F31F26A12338}" destId="{6D5A85D0-66D9-4C31-A698-88BD66C065BB}" srcOrd="0" destOrd="0" presId="urn:microsoft.com/office/officeart/2005/8/layout/cycle2"/>
    <dgm:cxn modelId="{EFF896B4-8887-4144-B982-5F96115F5FA7}" type="presParOf" srcId="{C43FD8A5-66DF-4F9F-83F2-13B2163727EF}" destId="{EE1797F2-8649-4A06-A881-579DA239F4A1}" srcOrd="2" destOrd="0" presId="urn:microsoft.com/office/officeart/2005/8/layout/cycle2"/>
    <dgm:cxn modelId="{57490AD4-E90A-42D5-B375-7B7CF5F89979}" type="presParOf" srcId="{C43FD8A5-66DF-4F9F-83F2-13B2163727EF}" destId="{6F866DCB-58AB-46E4-B283-705BBCB8A4F5}" srcOrd="3" destOrd="0" presId="urn:microsoft.com/office/officeart/2005/8/layout/cycle2"/>
    <dgm:cxn modelId="{22EF7669-9C5E-48AE-8B8C-92D63BC1C677}" type="presParOf" srcId="{6F866DCB-58AB-46E4-B283-705BBCB8A4F5}" destId="{7074716A-ABF7-4569-ACBD-9652321192C9}" srcOrd="0" destOrd="0" presId="urn:microsoft.com/office/officeart/2005/8/layout/cycle2"/>
    <dgm:cxn modelId="{46EFFA34-FB70-4E91-893D-73274F3B39DF}" type="presParOf" srcId="{C43FD8A5-66DF-4F9F-83F2-13B2163727EF}" destId="{A948F1A3-C7FF-4973-A098-C919FE5FC367}" srcOrd="4" destOrd="0" presId="urn:microsoft.com/office/officeart/2005/8/layout/cycle2"/>
    <dgm:cxn modelId="{57283E7A-161A-4273-BD87-911FEA732A28}" type="presParOf" srcId="{C43FD8A5-66DF-4F9F-83F2-13B2163727EF}" destId="{8AFCFE5E-09C3-4BC9-82F3-A72DE15E12DF}" srcOrd="5" destOrd="0" presId="urn:microsoft.com/office/officeart/2005/8/layout/cycle2"/>
    <dgm:cxn modelId="{EBB3CEA5-8178-4DB5-8EE9-299125A02A1A}" type="presParOf" srcId="{8AFCFE5E-09C3-4BC9-82F3-A72DE15E12DF}" destId="{810F0ADB-8A3D-4607-A019-F8B70548EE27}" srcOrd="0" destOrd="0" presId="urn:microsoft.com/office/officeart/2005/8/layout/cycle2"/>
    <dgm:cxn modelId="{73FE77C7-2B31-454A-AA49-F513105815B1}" type="presParOf" srcId="{C43FD8A5-66DF-4F9F-83F2-13B2163727EF}" destId="{F8AF16AE-5A64-4A6A-8BEC-31A3FDD33183}" srcOrd="6" destOrd="0" presId="urn:microsoft.com/office/officeart/2005/8/layout/cycle2"/>
    <dgm:cxn modelId="{186FC68B-8DD5-4632-A5FF-884D59167444}" type="presParOf" srcId="{C43FD8A5-66DF-4F9F-83F2-13B2163727EF}" destId="{09474775-0D5E-40C3-8523-EF7E87482D1F}" srcOrd="7" destOrd="0" presId="urn:microsoft.com/office/officeart/2005/8/layout/cycle2"/>
    <dgm:cxn modelId="{A248035C-7C87-4AD7-88DE-923A49843758}" type="presParOf" srcId="{09474775-0D5E-40C3-8523-EF7E87482D1F}" destId="{0C63E26E-C28F-4828-A0DD-0B0D655C3CB8}"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E9A1C-7E4F-4924-95F5-5EF7659725F0}">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F8960B8-03E7-414D-BCEC-44EFF63F1842}">
      <dsp:nvSpPr>
        <dsp:cNvPr id="0" name=""/>
        <dsp:cNvSpPr/>
      </dsp:nvSpPr>
      <dsp:spPr>
        <a:xfrm>
          <a:off x="747064" y="580583"/>
          <a:ext cx="5327497" cy="1161003"/>
        </a:xfrm>
        <a:prstGeom prst="rect">
          <a:avLst/>
        </a:prstGeom>
        <a:solidFill>
          <a:srgbClr val="C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1547" tIns="99060" rIns="99060" bIns="99060" numCol="1" spcCol="1270" anchor="ctr" anchorCtr="0">
          <a:noAutofit/>
        </a:bodyPr>
        <a:lstStyle/>
        <a:p>
          <a:pPr lvl="0" algn="l" defTabSz="1733550">
            <a:lnSpc>
              <a:spcPct val="90000"/>
            </a:lnSpc>
            <a:spcBef>
              <a:spcPct val="0"/>
            </a:spcBef>
            <a:spcAft>
              <a:spcPct val="35000"/>
            </a:spcAft>
          </a:pPr>
          <a:r>
            <a:rPr lang="fa-IR" sz="3900" kern="1200" dirty="0" smtClean="0">
              <a:cs typeface="B Zar" pitchFamily="2" charset="-78"/>
            </a:rPr>
            <a:t>تولیدمکانیزه داده ها</a:t>
          </a:r>
          <a:endParaRPr lang="en-US" sz="3900" kern="1200" dirty="0"/>
        </a:p>
      </dsp:txBody>
      <dsp:txXfrm>
        <a:off x="747064" y="580583"/>
        <a:ext cx="5327497" cy="1161003"/>
      </dsp:txXfrm>
    </dsp:sp>
    <dsp:sp modelId="{D86B6AAC-39A4-4367-ABF0-8DD4A728E01C}">
      <dsp:nvSpPr>
        <dsp:cNvPr id="0" name=""/>
        <dsp:cNvSpPr/>
      </dsp:nvSpPr>
      <dsp:spPr>
        <a:xfrm>
          <a:off x="21437" y="435457"/>
          <a:ext cx="1451254" cy="145125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1A3C1FEA-1861-4403-8DDA-D0955FCF5EF4}">
      <dsp:nvSpPr>
        <dsp:cNvPr id="0" name=""/>
        <dsp:cNvSpPr/>
      </dsp:nvSpPr>
      <dsp:spPr>
        <a:xfrm>
          <a:off x="747064" y="2322413"/>
          <a:ext cx="5327497" cy="1161003"/>
        </a:xfrm>
        <a:prstGeom prst="rect">
          <a:avLst/>
        </a:prstGeom>
        <a:solidFill>
          <a:srgbClr val="00B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1547" tIns="99060" rIns="99060" bIns="99060" numCol="1" spcCol="1270" anchor="ctr" anchorCtr="0">
          <a:noAutofit/>
        </a:bodyPr>
        <a:lstStyle/>
        <a:p>
          <a:pPr lvl="0" algn="l" defTabSz="1733550" rtl="1">
            <a:lnSpc>
              <a:spcPct val="90000"/>
            </a:lnSpc>
            <a:spcBef>
              <a:spcPct val="0"/>
            </a:spcBef>
            <a:spcAft>
              <a:spcPct val="35000"/>
            </a:spcAft>
          </a:pPr>
          <a:r>
            <a:rPr lang="fa-IR" sz="3900" kern="1200" dirty="0" smtClean="0">
              <a:cs typeface="B Zar" pitchFamily="2" charset="-78"/>
            </a:rPr>
            <a:t>جمع آوری و مصرف داده ها</a:t>
          </a:r>
          <a:endParaRPr lang="en-US" sz="3900" kern="1200" dirty="0"/>
        </a:p>
      </dsp:txBody>
      <dsp:txXfrm>
        <a:off x="747064" y="2322413"/>
        <a:ext cx="5327497" cy="1161003"/>
      </dsp:txXfrm>
    </dsp:sp>
    <dsp:sp modelId="{CF16528B-D8E5-4494-A96E-52F49ADDE22C}">
      <dsp:nvSpPr>
        <dsp:cNvPr id="0" name=""/>
        <dsp:cNvSpPr/>
      </dsp:nvSpPr>
      <dsp:spPr>
        <a:xfrm>
          <a:off x="21437" y="2177288"/>
          <a:ext cx="1451254" cy="145125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E3E39-7DC3-41AA-9CA1-79172AD9C6AB}">
      <dsp:nvSpPr>
        <dsp:cNvPr id="0" name=""/>
        <dsp:cNvSpPr/>
      </dsp:nvSpPr>
      <dsp:spPr>
        <a:xfrm>
          <a:off x="2026068" y="0"/>
          <a:ext cx="1429808" cy="1265069"/>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CB2E4B5-C659-43D1-BD24-86DB08A5C439}">
      <dsp:nvSpPr>
        <dsp:cNvPr id="0" name=""/>
        <dsp:cNvSpPr/>
      </dsp:nvSpPr>
      <dsp:spPr>
        <a:xfrm>
          <a:off x="506" y="0"/>
          <a:ext cx="2025562" cy="126506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smtClean="0">
              <a:cs typeface="B Zar" pitchFamily="2" charset="-78"/>
            </a:rPr>
            <a:t>تراکنش بلادرنگ</a:t>
          </a:r>
          <a:endParaRPr lang="en-US" sz="2800" b="1" kern="1200" dirty="0">
            <a:cs typeface="B Zar" pitchFamily="2" charset="-78"/>
          </a:endParaRPr>
        </a:p>
      </dsp:txBody>
      <dsp:txXfrm>
        <a:off x="62262" y="61756"/>
        <a:ext cx="1902050" cy="1141557"/>
      </dsp:txXfrm>
    </dsp:sp>
    <dsp:sp modelId="{A81B63C4-95FF-4A0D-AD3D-44827A7DD341}">
      <dsp:nvSpPr>
        <dsp:cNvPr id="0" name=""/>
        <dsp:cNvSpPr/>
      </dsp:nvSpPr>
      <dsp:spPr>
        <a:xfrm>
          <a:off x="2026068" y="1391577"/>
          <a:ext cx="1429808" cy="1265069"/>
        </a:xfrm>
        <a:prstGeom prst="rightArrow">
          <a:avLst>
            <a:gd name="adj1" fmla="val 75000"/>
            <a:gd name="adj2" fmla="val 50000"/>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1CE87CF-7C5E-49B8-90EC-51E43068ED34}">
      <dsp:nvSpPr>
        <dsp:cNvPr id="0" name=""/>
        <dsp:cNvSpPr/>
      </dsp:nvSpPr>
      <dsp:spPr>
        <a:xfrm>
          <a:off x="506" y="1391577"/>
          <a:ext cx="2025562" cy="1265069"/>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smtClean="0">
              <a:cs typeface="B Zar" pitchFamily="2" charset="-78"/>
            </a:rPr>
            <a:t>تراکنش تجزیه ناپذیر</a:t>
          </a:r>
          <a:endParaRPr lang="en-US" sz="2800" b="1" kern="1200" dirty="0">
            <a:cs typeface="B Zar" pitchFamily="2" charset="-78"/>
          </a:endParaRPr>
        </a:p>
      </dsp:txBody>
      <dsp:txXfrm>
        <a:off x="62262" y="1453333"/>
        <a:ext cx="1902050" cy="1141557"/>
      </dsp:txXfrm>
    </dsp:sp>
    <dsp:sp modelId="{9AFBDC8E-7E09-4A05-8DA9-1F8E8DA52C8D}">
      <dsp:nvSpPr>
        <dsp:cNvPr id="0" name=""/>
        <dsp:cNvSpPr/>
      </dsp:nvSpPr>
      <dsp:spPr>
        <a:xfrm>
          <a:off x="2026068" y="2783154"/>
          <a:ext cx="1429808" cy="1265069"/>
        </a:xfrm>
        <a:prstGeom prst="rightArrow">
          <a:avLst>
            <a:gd name="adj1" fmla="val 75000"/>
            <a:gd name="adj2" fmla="val 50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D3EAF36-2CA3-433C-A79F-64EF272BFFD8}">
      <dsp:nvSpPr>
        <dsp:cNvPr id="0" name=""/>
        <dsp:cNvSpPr/>
      </dsp:nvSpPr>
      <dsp:spPr>
        <a:xfrm>
          <a:off x="506" y="2783154"/>
          <a:ext cx="2025562" cy="126506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cs typeface="B Zar" pitchFamily="2" charset="-78"/>
            </a:rPr>
            <a:t>قفل کردن یک سطر</a:t>
          </a:r>
          <a:endParaRPr lang="en-US" sz="2800" b="1" kern="1200" dirty="0">
            <a:cs typeface="B Zar" pitchFamily="2" charset="-78"/>
          </a:endParaRPr>
        </a:p>
      </dsp:txBody>
      <dsp:txXfrm>
        <a:off x="62262" y="2844910"/>
        <a:ext cx="1902050" cy="1141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3C729-6722-45F1-A72B-F045C58A3AD2}">
      <dsp:nvSpPr>
        <dsp:cNvPr id="0" name=""/>
        <dsp:cNvSpPr/>
      </dsp:nvSpPr>
      <dsp:spPr>
        <a:xfrm>
          <a:off x="1854" y="881091"/>
          <a:ext cx="2596718" cy="1478176"/>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OLAP</a:t>
          </a:r>
          <a:endParaRPr lang="en-US" sz="2000" b="1" kern="1200" dirty="0">
            <a:solidFill>
              <a:schemeClr val="tx1"/>
            </a:solidFill>
          </a:endParaRPr>
        </a:p>
      </dsp:txBody>
      <dsp:txXfrm>
        <a:off x="1854" y="881091"/>
        <a:ext cx="2227174" cy="1478176"/>
      </dsp:txXfrm>
    </dsp:sp>
    <dsp:sp modelId="{554B9DFC-07E4-479A-A0EC-87C754594546}">
      <dsp:nvSpPr>
        <dsp:cNvPr id="0" name=""/>
        <dsp:cNvSpPr/>
      </dsp:nvSpPr>
      <dsp:spPr>
        <a:xfrm>
          <a:off x="2079229" y="881091"/>
          <a:ext cx="2970333" cy="1478176"/>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rtl="1">
            <a:lnSpc>
              <a:spcPct val="90000"/>
            </a:lnSpc>
            <a:spcBef>
              <a:spcPct val="0"/>
            </a:spcBef>
            <a:spcAft>
              <a:spcPct val="35000"/>
            </a:spcAft>
          </a:pPr>
          <a:r>
            <a:rPr lang="ar-SA" sz="2000" kern="1200" dirty="0" smtClean="0">
              <a:solidFill>
                <a:schemeClr val="tx1"/>
              </a:solidFill>
              <a:cs typeface="B Zar" pitchFamily="2" charset="-78"/>
            </a:rPr>
            <a:t>تحلیل داده های انبوه حاصل از </a:t>
          </a:r>
          <a:r>
            <a:rPr lang="en-US" sz="2000" kern="1200" dirty="0" smtClean="0">
              <a:solidFill>
                <a:schemeClr val="tx1"/>
              </a:solidFill>
              <a:cs typeface="B Zar" pitchFamily="2" charset="-78"/>
            </a:rPr>
            <a:t>OLTP</a:t>
          </a:r>
          <a:endParaRPr lang="en-US" sz="2000" kern="1200" dirty="0">
            <a:solidFill>
              <a:schemeClr val="tx1"/>
            </a:solidFill>
          </a:endParaRPr>
        </a:p>
      </dsp:txBody>
      <dsp:txXfrm>
        <a:off x="2818317" y="881091"/>
        <a:ext cx="1492157" cy="1478176"/>
      </dsp:txXfrm>
    </dsp:sp>
    <dsp:sp modelId="{92FD5C19-7CCC-4298-8ACD-6887AB97787D}">
      <dsp:nvSpPr>
        <dsp:cNvPr id="0" name=""/>
        <dsp:cNvSpPr/>
      </dsp:nvSpPr>
      <dsp:spPr>
        <a:xfrm>
          <a:off x="4530219" y="881091"/>
          <a:ext cx="2596718" cy="147817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ar-SA" sz="2000" kern="1200" dirty="0" smtClean="0">
              <a:solidFill>
                <a:schemeClr val="tx1"/>
              </a:solidFill>
              <a:cs typeface="B Zar" pitchFamily="2" charset="-78"/>
            </a:rPr>
            <a:t>برای تمامی سطوح کاربران</a:t>
          </a:r>
          <a:endParaRPr lang="en-US" sz="2000" kern="1200" dirty="0">
            <a:solidFill>
              <a:schemeClr val="tx1"/>
            </a:solidFill>
          </a:endParaRPr>
        </a:p>
      </dsp:txBody>
      <dsp:txXfrm>
        <a:off x="5269307" y="881091"/>
        <a:ext cx="1118542" cy="1478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82F82-226C-4183-9150-9789F3C940A7}">
      <dsp:nvSpPr>
        <dsp:cNvPr id="0" name=""/>
        <dsp:cNvSpPr/>
      </dsp:nvSpPr>
      <dsp:spPr>
        <a:xfrm>
          <a:off x="395533" y="216012"/>
          <a:ext cx="7381332" cy="5400623"/>
        </a:xfrm>
        <a:prstGeom prst="diamond">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01A5060-4F8D-4008-84F0-EAD98EE6F704}">
      <dsp:nvSpPr>
        <dsp:cNvPr id="0" name=""/>
        <dsp:cNvSpPr/>
      </dsp:nvSpPr>
      <dsp:spPr>
        <a:xfrm>
          <a:off x="754133" y="770113"/>
          <a:ext cx="3206304" cy="227473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smtClean="0">
              <a:solidFill>
                <a:schemeClr val="tx1"/>
              </a:solidFill>
              <a:ea typeface="+mn-ea"/>
              <a:cs typeface="B Zar" pitchFamily="2" charset="-78"/>
            </a:rPr>
            <a:t>پاسخي جديد به مشكلات سيستم‌هاي حمايت از تصميم‌گيري</a:t>
          </a:r>
          <a:endParaRPr lang="en-US" sz="2000" b="1" kern="1200" dirty="0">
            <a:solidFill>
              <a:schemeClr val="tx1"/>
            </a:solidFill>
          </a:endParaRPr>
        </a:p>
      </dsp:txBody>
      <dsp:txXfrm>
        <a:off x="865176" y="881156"/>
        <a:ext cx="2984218" cy="2052646"/>
      </dsp:txXfrm>
    </dsp:sp>
    <dsp:sp modelId="{E0302B9D-F258-421C-913D-6B065200ECA9}">
      <dsp:nvSpPr>
        <dsp:cNvPr id="0" name=""/>
        <dsp:cNvSpPr/>
      </dsp:nvSpPr>
      <dsp:spPr>
        <a:xfrm>
          <a:off x="4176464" y="3240359"/>
          <a:ext cx="3203415" cy="2274732"/>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smtClean="0">
              <a:solidFill>
                <a:schemeClr val="tx1"/>
              </a:solidFill>
              <a:ea typeface="+mn-ea"/>
              <a:cs typeface="B Zar" pitchFamily="2" charset="-78"/>
            </a:rPr>
            <a:t>ارائه ابزارها و مفاهيمي برای انجام يک تحليل موثر و دلخواه بر روي هر نوع داده‌اي </a:t>
          </a:r>
          <a:endParaRPr lang="en-US" sz="2400" b="1" kern="1200" dirty="0">
            <a:solidFill>
              <a:schemeClr val="tx1"/>
            </a:solidFill>
          </a:endParaRPr>
        </a:p>
      </dsp:txBody>
      <dsp:txXfrm>
        <a:off x="4287507" y="3351402"/>
        <a:ext cx="2981329" cy="2052646"/>
      </dsp:txXfrm>
    </dsp:sp>
    <dsp:sp modelId="{6B4F83C7-F60D-460F-9EFB-866DE52210F5}">
      <dsp:nvSpPr>
        <dsp:cNvPr id="0" name=""/>
        <dsp:cNvSpPr/>
      </dsp:nvSpPr>
      <dsp:spPr>
        <a:xfrm>
          <a:off x="754133" y="3219825"/>
          <a:ext cx="3206304" cy="2274732"/>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ea typeface="+mn-ea"/>
              <a:cs typeface="B Zar" pitchFamily="2" charset="-78"/>
            </a:rPr>
            <a:t>نه فقط یک تکنیک ساده بلكه مجموعه‌اي از مفاهيمي از قبيل سازمان پايگاه داده، نمايش داده و مدل کردن کواِري </a:t>
          </a:r>
          <a:endParaRPr lang="en-US" sz="2000" b="1" kern="1200" dirty="0">
            <a:solidFill>
              <a:schemeClr val="tx1"/>
            </a:solidFill>
          </a:endParaRPr>
        </a:p>
      </dsp:txBody>
      <dsp:txXfrm>
        <a:off x="865176" y="3330868"/>
        <a:ext cx="2984218" cy="2052646"/>
      </dsp:txXfrm>
    </dsp:sp>
    <dsp:sp modelId="{DCBA87A3-3810-4559-A358-EABA0B7A5F46}">
      <dsp:nvSpPr>
        <dsp:cNvPr id="0" name=""/>
        <dsp:cNvSpPr/>
      </dsp:nvSpPr>
      <dsp:spPr>
        <a:xfrm>
          <a:off x="4176464" y="792071"/>
          <a:ext cx="3203415" cy="2274732"/>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968375">
            <a:lnSpc>
              <a:spcPct val="90000"/>
            </a:lnSpc>
            <a:spcBef>
              <a:spcPct val="0"/>
            </a:spcBef>
            <a:spcAft>
              <a:spcPct val="35000"/>
            </a:spcAft>
          </a:pPr>
          <a:r>
            <a:rPr lang="fa-IR" sz="1600" b="1" kern="1200" dirty="0" smtClean="0">
              <a:solidFill>
                <a:schemeClr val="tx1"/>
              </a:solidFill>
              <a:ea typeface="+mn-ea"/>
              <a:cs typeface="B Zar" pitchFamily="2" charset="-78"/>
            </a:rPr>
            <a:t>نامي است برای طيف گسترده‌اي از تکنيک‌ها</a:t>
          </a:r>
        </a:p>
        <a:p>
          <a:pPr lvl="0" algn="ctr" defTabSz="711200">
            <a:lnSpc>
              <a:spcPct val="90000"/>
            </a:lnSpc>
            <a:spcBef>
              <a:spcPct val="0"/>
            </a:spcBef>
            <a:spcAft>
              <a:spcPct val="35000"/>
            </a:spcAft>
          </a:pPr>
          <a:r>
            <a:rPr lang="fa-IR" sz="1600" b="1" kern="1200" dirty="0" smtClean="0">
              <a:solidFill>
                <a:schemeClr val="tx1"/>
              </a:solidFill>
              <a:ea typeface="+mn-ea"/>
              <a:cs typeface="B Zar" pitchFamily="2" charset="-78"/>
            </a:rPr>
            <a:t>شامل روشهايي براي مرتب کردن، پرس و جو کردن و تحليل کردن داده‌ها ،قالب‌‌هاي گزارش‌گيري و رابط کاربر</a:t>
          </a:r>
          <a:endParaRPr lang="en-US" sz="1600" b="1" kern="1200" dirty="0">
            <a:solidFill>
              <a:schemeClr val="tx1"/>
            </a:solidFill>
          </a:endParaRPr>
        </a:p>
      </dsp:txBody>
      <dsp:txXfrm>
        <a:off x="4287507" y="903114"/>
        <a:ext cx="2981329" cy="2052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9456-5712-4F75-B5D1-3B533D395FA1}">
      <dsp:nvSpPr>
        <dsp:cNvPr id="0" name=""/>
        <dsp:cNvSpPr/>
      </dsp:nvSpPr>
      <dsp:spPr>
        <a:xfrm>
          <a:off x="3029293" y="2030"/>
          <a:ext cx="1718276" cy="17182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kern="1200" dirty="0" smtClean="0">
              <a:solidFill>
                <a:schemeClr val="tx1"/>
              </a:solidFill>
              <a:cs typeface="B Titr" pitchFamily="2" charset="-78"/>
            </a:rPr>
            <a:t>تحلیل</a:t>
          </a:r>
          <a:endParaRPr lang="en-US" sz="2600" kern="1200" dirty="0">
            <a:solidFill>
              <a:schemeClr val="tx1"/>
            </a:solidFill>
            <a:cs typeface="B Titr" pitchFamily="2" charset="-78"/>
          </a:endParaRPr>
        </a:p>
      </dsp:txBody>
      <dsp:txXfrm>
        <a:off x="3280929" y="253666"/>
        <a:ext cx="1215004" cy="1215004"/>
      </dsp:txXfrm>
    </dsp:sp>
    <dsp:sp modelId="{F5130E69-93E9-4A7D-AFE3-F31F26A12338}">
      <dsp:nvSpPr>
        <dsp:cNvPr id="0" name=""/>
        <dsp:cNvSpPr/>
      </dsp:nvSpPr>
      <dsp:spPr>
        <a:xfrm rot="2700000">
          <a:off x="4563003" y="1473797"/>
          <a:ext cx="456033" cy="57991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583038" y="1541411"/>
        <a:ext cx="319223" cy="347950"/>
      </dsp:txXfrm>
    </dsp:sp>
    <dsp:sp modelId="{EE1797F2-8649-4A06-A881-579DA239F4A1}">
      <dsp:nvSpPr>
        <dsp:cNvPr id="0" name=""/>
        <dsp:cNvSpPr/>
      </dsp:nvSpPr>
      <dsp:spPr>
        <a:xfrm>
          <a:off x="4852722" y="1825458"/>
          <a:ext cx="1718276" cy="1718276"/>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kern="1200" dirty="0" smtClean="0">
              <a:solidFill>
                <a:schemeClr val="tx1"/>
              </a:solidFill>
              <a:cs typeface="B Titr" pitchFamily="2" charset="-78"/>
            </a:rPr>
            <a:t>سریع</a:t>
          </a:r>
          <a:endParaRPr lang="en-US" sz="2600" kern="1200" dirty="0">
            <a:solidFill>
              <a:schemeClr val="tx1"/>
            </a:solidFill>
            <a:cs typeface="B Titr" pitchFamily="2" charset="-78"/>
          </a:endParaRPr>
        </a:p>
      </dsp:txBody>
      <dsp:txXfrm>
        <a:off x="5104358" y="2077094"/>
        <a:ext cx="1215004" cy="1215004"/>
      </dsp:txXfrm>
    </dsp:sp>
    <dsp:sp modelId="{6F866DCB-58AB-46E4-B283-705BBCB8A4F5}">
      <dsp:nvSpPr>
        <dsp:cNvPr id="0" name=""/>
        <dsp:cNvSpPr/>
      </dsp:nvSpPr>
      <dsp:spPr>
        <a:xfrm rot="8100000">
          <a:off x="4581255" y="3297225"/>
          <a:ext cx="456033" cy="579918"/>
        </a:xfrm>
        <a:prstGeom prst="rightArrow">
          <a:avLst>
            <a:gd name="adj1" fmla="val 6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4698030" y="3364839"/>
        <a:ext cx="319223" cy="347950"/>
      </dsp:txXfrm>
    </dsp:sp>
    <dsp:sp modelId="{A948F1A3-C7FF-4973-A098-C919FE5FC367}">
      <dsp:nvSpPr>
        <dsp:cNvPr id="0" name=""/>
        <dsp:cNvSpPr/>
      </dsp:nvSpPr>
      <dsp:spPr>
        <a:xfrm>
          <a:off x="3029293" y="3648887"/>
          <a:ext cx="1718276" cy="1718276"/>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kern="1200" dirty="0" smtClean="0">
              <a:solidFill>
                <a:schemeClr val="tx1"/>
              </a:solidFill>
              <a:cs typeface="B Titr" pitchFamily="2" charset="-78"/>
            </a:rPr>
            <a:t>اطلاعات چندبعدی</a:t>
          </a:r>
          <a:endParaRPr lang="en-US" sz="2600" kern="1200" dirty="0">
            <a:solidFill>
              <a:schemeClr val="tx1"/>
            </a:solidFill>
            <a:cs typeface="B Titr" pitchFamily="2" charset="-78"/>
          </a:endParaRPr>
        </a:p>
      </dsp:txBody>
      <dsp:txXfrm>
        <a:off x="3280929" y="3900523"/>
        <a:ext cx="1215004" cy="1215004"/>
      </dsp:txXfrm>
    </dsp:sp>
    <dsp:sp modelId="{8AFCFE5E-09C3-4BC9-82F3-A72DE15E12DF}">
      <dsp:nvSpPr>
        <dsp:cNvPr id="0" name=""/>
        <dsp:cNvSpPr/>
      </dsp:nvSpPr>
      <dsp:spPr>
        <a:xfrm rot="13500000">
          <a:off x="2757827" y="3315478"/>
          <a:ext cx="456033" cy="579918"/>
        </a:xfrm>
        <a:prstGeom prst="righ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874602" y="3479832"/>
        <a:ext cx="319223" cy="347950"/>
      </dsp:txXfrm>
    </dsp:sp>
    <dsp:sp modelId="{F8AF16AE-5A64-4A6A-8BEC-31A3FDD33183}">
      <dsp:nvSpPr>
        <dsp:cNvPr id="0" name=""/>
        <dsp:cNvSpPr/>
      </dsp:nvSpPr>
      <dsp:spPr>
        <a:xfrm>
          <a:off x="1205865" y="1825458"/>
          <a:ext cx="1718276" cy="1718276"/>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kern="1200" dirty="0" smtClean="0">
              <a:solidFill>
                <a:schemeClr val="tx1"/>
              </a:solidFill>
              <a:cs typeface="B Titr" pitchFamily="2" charset="-78"/>
            </a:rPr>
            <a:t>اشتراکی</a:t>
          </a:r>
          <a:endParaRPr lang="en-US" sz="2600" kern="1200" dirty="0">
            <a:solidFill>
              <a:schemeClr val="tx1"/>
            </a:solidFill>
            <a:cs typeface="B Titr" pitchFamily="2" charset="-78"/>
          </a:endParaRPr>
        </a:p>
      </dsp:txBody>
      <dsp:txXfrm>
        <a:off x="1457501" y="2077094"/>
        <a:ext cx="1215004" cy="1215004"/>
      </dsp:txXfrm>
    </dsp:sp>
    <dsp:sp modelId="{09474775-0D5E-40C3-8523-EF7E87482D1F}">
      <dsp:nvSpPr>
        <dsp:cNvPr id="0" name=""/>
        <dsp:cNvSpPr/>
      </dsp:nvSpPr>
      <dsp:spPr>
        <a:xfrm rot="18900000">
          <a:off x="2739574" y="1492049"/>
          <a:ext cx="456033" cy="579918"/>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759609" y="1656403"/>
        <a:ext cx="319223" cy="3479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F1AF32-39FC-4F0E-9F82-E797EA81E65E}" type="datetimeFigureOut">
              <a:rPr lang="en-US" smtClean="0"/>
              <a:pPr/>
              <a:t>4/16/2013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405F41-C6B3-44DE-8356-0857D21A5444}" type="slidenum">
              <a:rPr lang="en-US" smtClean="0"/>
              <a:pPr/>
              <a:t>‹#›</a:t>
            </a:fld>
            <a:endParaRPr lang="en-US"/>
          </a:p>
        </p:txBody>
      </p:sp>
    </p:spTree>
    <p:extLst>
      <p:ext uri="{BB962C8B-B14F-4D97-AF65-F5344CB8AC3E}">
        <p14:creationId xmlns="" xmlns:p14="http://schemas.microsoft.com/office/powerpoint/2010/main" val="1145326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2657ACD-C0FD-49CD-9147-A5001C8A6C32}" type="datetimeFigureOut">
              <a:rPr lang="en-US"/>
              <a:pPr>
                <a:defRPr/>
              </a:pPr>
              <a:t>4/16/2013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49E3DAB-50B3-47F2-8AAE-FF796316494F}" type="slidenum">
              <a:rPr lang="en-US"/>
              <a:pPr>
                <a:defRPr/>
              </a:pPr>
              <a:t>‹#›</a:t>
            </a:fld>
            <a:endParaRPr lang="en-US"/>
          </a:p>
        </p:txBody>
      </p:sp>
    </p:spTree>
    <p:extLst>
      <p:ext uri="{BB962C8B-B14F-4D97-AF65-F5344CB8AC3E}">
        <p14:creationId xmlns="" xmlns:p14="http://schemas.microsoft.com/office/powerpoint/2010/main" val="3920210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9E3DAB-50B3-47F2-8AAE-FF796316494F}" type="slidenum">
              <a:rPr lang="en-US" smtClean="0"/>
              <a:pPr>
                <a:defRPr/>
              </a:pPr>
              <a:t>10</a:t>
            </a:fld>
            <a:endParaRPr lang="en-US"/>
          </a:p>
        </p:txBody>
      </p:sp>
    </p:spTree>
    <p:extLst>
      <p:ext uri="{BB962C8B-B14F-4D97-AF65-F5344CB8AC3E}">
        <p14:creationId xmlns="" xmlns:p14="http://schemas.microsoft.com/office/powerpoint/2010/main" val="10693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0DB4E0F-E662-488B-ADA5-BE0665DFE354}" type="slidenum">
              <a:rPr lang="en-US" smtClean="0">
                <a:latin typeface="Calibri" pitchFamily="34" charset="0"/>
                <a:ea typeface="Majalla UI"/>
                <a:cs typeface="Majalla UI"/>
              </a:rPr>
              <a:pPr eaLnBrk="1" fontAlgn="base" hangingPunct="1">
                <a:spcBef>
                  <a:spcPct val="0"/>
                </a:spcBef>
                <a:spcAft>
                  <a:spcPct val="0"/>
                </a:spcAft>
              </a:pPr>
              <a:t>20</a:t>
            </a:fld>
            <a:endParaRPr lang="en-US" smtClean="0">
              <a:latin typeface="Calibri" pitchFamily="34" charset="0"/>
              <a:ea typeface="Majalla UI"/>
              <a:cs typeface="Majalla U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9E3DAB-50B3-47F2-8AAE-FF796316494F}" type="slidenum">
              <a:rPr lang="en-US" smtClean="0"/>
              <a:pPr>
                <a:defRPr/>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69999D2-8571-4AA0-8169-B817FF7BE63F}" type="datetime8">
              <a:rPr lang="fa-IR" smtClean="0"/>
              <a:pPr>
                <a:defRPr/>
              </a:pPr>
              <a:t>13/آوريل/16</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CE33367E-B9D4-46B2-A36B-160B38CA2FDF}" type="slidenum">
              <a:rPr lang="fa-IR" smtClean="0"/>
              <a:pPr>
                <a:defRPr/>
              </a:pPr>
              <a:t>‹#›</a:t>
            </a:fld>
            <a:endParaRPr lang="fa-IR"/>
          </a:p>
        </p:txBody>
      </p:sp>
    </p:spTree>
    <p:extLst>
      <p:ext uri="{BB962C8B-B14F-4D97-AF65-F5344CB8AC3E}">
        <p14:creationId xmlns="" xmlns:p14="http://schemas.microsoft.com/office/powerpoint/2010/main" val="400361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34941FB-19F5-46CA-96C0-15382F87853E}" type="datetime8">
              <a:rPr lang="fa-IR" smtClean="0"/>
              <a:pPr>
                <a:defRPr/>
              </a:pPr>
              <a:t>13/آوريل/16</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6E5FC842-FFD8-415A-AAD3-4AA408470F8E}" type="slidenum">
              <a:rPr lang="fa-IR" smtClean="0"/>
              <a:pPr>
                <a:defRPr/>
              </a:pPr>
              <a:t>‹#›</a:t>
            </a:fld>
            <a:endParaRPr lang="fa-IR"/>
          </a:p>
        </p:txBody>
      </p:sp>
    </p:spTree>
    <p:extLst>
      <p:ext uri="{BB962C8B-B14F-4D97-AF65-F5344CB8AC3E}">
        <p14:creationId xmlns="" xmlns:p14="http://schemas.microsoft.com/office/powerpoint/2010/main" val="429020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0994270-41D6-47AB-9781-85CB28C76C4E}" type="datetime8">
              <a:rPr lang="fa-IR" smtClean="0"/>
              <a:pPr>
                <a:defRPr/>
              </a:pPr>
              <a:t>13/آوريل/16</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54CBC8B0-DAB5-46BB-9608-0E0A46C69F5C}" type="slidenum">
              <a:rPr lang="fa-IR" smtClean="0"/>
              <a:pPr>
                <a:defRPr/>
              </a:pPr>
              <a:t>‹#›</a:t>
            </a:fld>
            <a:endParaRPr lang="fa-IR"/>
          </a:p>
        </p:txBody>
      </p:sp>
    </p:spTree>
    <p:extLst>
      <p:ext uri="{BB962C8B-B14F-4D97-AF65-F5344CB8AC3E}">
        <p14:creationId xmlns="" xmlns:p14="http://schemas.microsoft.com/office/powerpoint/2010/main" val="37991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CF3A4B7-D990-40A6-B34C-66A370657D28}" type="datetime8">
              <a:rPr lang="fa-IR" smtClean="0"/>
              <a:pPr>
                <a:defRPr/>
              </a:pPr>
              <a:t>13/آوريل/16</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a:t>
            </a:fld>
            <a:endParaRPr lang="fa-IR"/>
          </a:p>
        </p:txBody>
      </p:sp>
    </p:spTree>
    <p:extLst>
      <p:ext uri="{BB962C8B-B14F-4D97-AF65-F5344CB8AC3E}">
        <p14:creationId xmlns="" xmlns:p14="http://schemas.microsoft.com/office/powerpoint/2010/main" val="169024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99749B9-508E-4E71-9B22-4CF076629FDB}" type="datetime8">
              <a:rPr lang="fa-IR" smtClean="0"/>
              <a:pPr>
                <a:defRPr/>
              </a:pPr>
              <a:t>13/آوريل/16</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D3911708-C7F0-495E-9F7F-D5B68B6D56B7}" type="slidenum">
              <a:rPr lang="fa-IR" smtClean="0"/>
              <a:pPr>
                <a:defRPr/>
              </a:pPr>
              <a:t>‹#›</a:t>
            </a:fld>
            <a:endParaRPr lang="fa-IR"/>
          </a:p>
        </p:txBody>
      </p:sp>
    </p:spTree>
    <p:extLst>
      <p:ext uri="{BB962C8B-B14F-4D97-AF65-F5344CB8AC3E}">
        <p14:creationId xmlns="" xmlns:p14="http://schemas.microsoft.com/office/powerpoint/2010/main" val="162746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6205AE8-EA39-4FD6-A1B9-D6B3241768CD}" type="datetime8">
              <a:rPr lang="fa-IR" smtClean="0"/>
              <a:pPr>
                <a:defRPr/>
              </a:pPr>
              <a:t>13/آوريل/16</a:t>
            </a:fld>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FA1C5C06-D776-455E-9E2A-41696A1CE8C4}" type="slidenum">
              <a:rPr lang="fa-IR" smtClean="0"/>
              <a:pPr>
                <a:defRPr/>
              </a:pPr>
              <a:t>‹#›</a:t>
            </a:fld>
            <a:endParaRPr lang="fa-IR"/>
          </a:p>
        </p:txBody>
      </p:sp>
    </p:spTree>
    <p:extLst>
      <p:ext uri="{BB962C8B-B14F-4D97-AF65-F5344CB8AC3E}">
        <p14:creationId xmlns="" xmlns:p14="http://schemas.microsoft.com/office/powerpoint/2010/main" val="54888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99E3E0B-7DEA-4207-BDAD-CE8D8A101D39}" type="datetime8">
              <a:rPr lang="fa-IR" smtClean="0"/>
              <a:pPr>
                <a:defRPr/>
              </a:pPr>
              <a:t>13/آوريل/16</a:t>
            </a:fld>
            <a:endParaRPr lang="fa-IR"/>
          </a:p>
        </p:txBody>
      </p:sp>
      <p:sp>
        <p:nvSpPr>
          <p:cNvPr id="8" name="Footer Placeholder 7"/>
          <p:cNvSpPr>
            <a:spLocks noGrp="1"/>
          </p:cNvSpPr>
          <p:nvPr>
            <p:ph type="ftr" sz="quarter" idx="11"/>
          </p:nvPr>
        </p:nvSpPr>
        <p:spPr/>
        <p:txBody>
          <a:bodyPr/>
          <a:lstStyle/>
          <a:p>
            <a:pPr>
              <a:defRPr/>
            </a:pPr>
            <a:endParaRPr lang="fa-IR"/>
          </a:p>
        </p:txBody>
      </p:sp>
      <p:sp>
        <p:nvSpPr>
          <p:cNvPr id="9" name="Slide Number Placeholder 8"/>
          <p:cNvSpPr>
            <a:spLocks noGrp="1"/>
          </p:cNvSpPr>
          <p:nvPr>
            <p:ph type="sldNum" sz="quarter" idx="12"/>
          </p:nvPr>
        </p:nvSpPr>
        <p:spPr/>
        <p:txBody>
          <a:bodyPr/>
          <a:lstStyle/>
          <a:p>
            <a:pPr>
              <a:defRPr/>
            </a:pPr>
            <a:fld id="{9F6F9047-6AA1-460C-BE9F-780DC4B5FD63}" type="slidenum">
              <a:rPr lang="fa-IR" smtClean="0"/>
              <a:pPr>
                <a:defRPr/>
              </a:pPr>
              <a:t>‹#›</a:t>
            </a:fld>
            <a:endParaRPr lang="fa-IR"/>
          </a:p>
        </p:txBody>
      </p:sp>
    </p:spTree>
    <p:extLst>
      <p:ext uri="{BB962C8B-B14F-4D97-AF65-F5344CB8AC3E}">
        <p14:creationId xmlns="" xmlns:p14="http://schemas.microsoft.com/office/powerpoint/2010/main" val="416283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63BF622-7596-475F-8127-E1594E832AF8}" type="datetime8">
              <a:rPr lang="fa-IR" smtClean="0"/>
              <a:pPr>
                <a:defRPr/>
              </a:pPr>
              <a:t>13/آوريل/16</a:t>
            </a:fld>
            <a:endParaRPr lang="fa-IR"/>
          </a:p>
        </p:txBody>
      </p:sp>
      <p:sp>
        <p:nvSpPr>
          <p:cNvPr id="4" name="Footer Placeholder 3"/>
          <p:cNvSpPr>
            <a:spLocks noGrp="1"/>
          </p:cNvSpPr>
          <p:nvPr>
            <p:ph type="ftr" sz="quarter" idx="11"/>
          </p:nvPr>
        </p:nvSpPr>
        <p:spPr/>
        <p:txBody>
          <a:bodyPr/>
          <a:lstStyle/>
          <a:p>
            <a:pPr>
              <a:defRPr/>
            </a:pPr>
            <a:endParaRPr lang="fa-IR"/>
          </a:p>
        </p:txBody>
      </p:sp>
      <p:sp>
        <p:nvSpPr>
          <p:cNvPr id="5" name="Slide Number Placeholder 4"/>
          <p:cNvSpPr>
            <a:spLocks noGrp="1"/>
          </p:cNvSpPr>
          <p:nvPr>
            <p:ph type="sldNum" sz="quarter" idx="12"/>
          </p:nvPr>
        </p:nvSpPr>
        <p:spPr/>
        <p:txBody>
          <a:bodyPr/>
          <a:lstStyle/>
          <a:p>
            <a:pPr>
              <a:defRPr/>
            </a:pPr>
            <a:fld id="{43606B9E-81AB-46CF-AA24-CEE1052CCC32}" type="slidenum">
              <a:rPr lang="fa-IR" smtClean="0"/>
              <a:pPr>
                <a:defRPr/>
              </a:pPr>
              <a:t>‹#›</a:t>
            </a:fld>
            <a:endParaRPr lang="fa-IR"/>
          </a:p>
        </p:txBody>
      </p:sp>
    </p:spTree>
    <p:extLst>
      <p:ext uri="{BB962C8B-B14F-4D97-AF65-F5344CB8AC3E}">
        <p14:creationId xmlns="" xmlns:p14="http://schemas.microsoft.com/office/powerpoint/2010/main" val="179911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E932A5-8A1A-45F7-9798-9155BF5E6D35}" type="datetime8">
              <a:rPr lang="fa-IR" smtClean="0"/>
              <a:pPr>
                <a:defRPr/>
              </a:pPr>
              <a:t>13/آوريل/16</a:t>
            </a:fld>
            <a:endParaRPr lang="fa-IR"/>
          </a:p>
        </p:txBody>
      </p:sp>
      <p:sp>
        <p:nvSpPr>
          <p:cNvPr id="3" name="Footer Placeholder 2"/>
          <p:cNvSpPr>
            <a:spLocks noGrp="1"/>
          </p:cNvSpPr>
          <p:nvPr>
            <p:ph type="ftr" sz="quarter" idx="11"/>
          </p:nvPr>
        </p:nvSpPr>
        <p:spPr/>
        <p:txBody>
          <a:bodyPr/>
          <a:lstStyle/>
          <a:p>
            <a:pPr>
              <a:defRPr/>
            </a:pPr>
            <a:endParaRPr lang="fa-IR"/>
          </a:p>
        </p:txBody>
      </p:sp>
      <p:sp>
        <p:nvSpPr>
          <p:cNvPr id="4" name="Slide Number Placeholder 3"/>
          <p:cNvSpPr>
            <a:spLocks noGrp="1"/>
          </p:cNvSpPr>
          <p:nvPr>
            <p:ph type="sldNum" sz="quarter" idx="12"/>
          </p:nvPr>
        </p:nvSpPr>
        <p:spPr/>
        <p:txBody>
          <a:bodyPr/>
          <a:lstStyle/>
          <a:p>
            <a:pPr>
              <a:defRPr/>
            </a:pPr>
            <a:fld id="{91C36C47-B54A-44C4-AF30-E3284022769D}" type="slidenum">
              <a:rPr lang="fa-IR" smtClean="0"/>
              <a:pPr>
                <a:defRPr/>
              </a:pPr>
              <a:t>‹#›</a:t>
            </a:fld>
            <a:endParaRPr lang="fa-IR"/>
          </a:p>
        </p:txBody>
      </p:sp>
    </p:spTree>
    <p:extLst>
      <p:ext uri="{BB962C8B-B14F-4D97-AF65-F5344CB8AC3E}">
        <p14:creationId xmlns="" xmlns:p14="http://schemas.microsoft.com/office/powerpoint/2010/main" val="241489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1E892AB-045A-4002-82D6-BA04B66D9A26}" type="datetime8">
              <a:rPr lang="fa-IR" smtClean="0"/>
              <a:pPr>
                <a:defRPr/>
              </a:pPr>
              <a:t>13/آوريل/16</a:t>
            </a:fld>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44A812B6-74F8-47AA-868D-95A8D116BBD4}" type="slidenum">
              <a:rPr lang="fa-IR" smtClean="0"/>
              <a:pPr>
                <a:defRPr/>
              </a:pPr>
              <a:t>‹#›</a:t>
            </a:fld>
            <a:endParaRPr lang="fa-IR"/>
          </a:p>
        </p:txBody>
      </p:sp>
    </p:spTree>
    <p:extLst>
      <p:ext uri="{BB962C8B-B14F-4D97-AF65-F5344CB8AC3E}">
        <p14:creationId xmlns="" xmlns:p14="http://schemas.microsoft.com/office/powerpoint/2010/main" val="335852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5435173-3CAF-4F1E-A09C-98608E0B70D9}" type="datetime8">
              <a:rPr lang="fa-IR" smtClean="0"/>
              <a:pPr>
                <a:defRPr/>
              </a:pPr>
              <a:t>13/آوريل/16</a:t>
            </a:fld>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01B8C9B6-B754-4FB2-B998-389B345BE396}" type="slidenum">
              <a:rPr lang="fa-IR" smtClean="0"/>
              <a:pPr>
                <a:defRPr/>
              </a:pPr>
              <a:t>‹#›</a:t>
            </a:fld>
            <a:endParaRPr lang="fa-IR"/>
          </a:p>
        </p:txBody>
      </p:sp>
    </p:spTree>
    <p:extLst>
      <p:ext uri="{BB962C8B-B14F-4D97-AF65-F5344CB8AC3E}">
        <p14:creationId xmlns="" xmlns:p14="http://schemas.microsoft.com/office/powerpoint/2010/main" val="250938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AF49023-7311-4707-A406-E9AC42C9A372}" type="datetime8">
              <a:rPr lang="fa-IR" smtClean="0"/>
              <a:pPr>
                <a:defRPr/>
              </a:pPr>
              <a:t>13/آوريل/16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247CDF-5576-41EF-9AC6-4E59CB79E36A}" type="slidenum">
              <a:rPr lang="fa-IR" smtClean="0"/>
              <a:pPr>
                <a:defRPr/>
              </a:pPr>
              <a:t>‹#›</a:t>
            </a:fld>
            <a:endParaRPr lang="fa-IR"/>
          </a:p>
        </p:txBody>
      </p:sp>
    </p:spTree>
    <p:extLst>
      <p:ext uri="{BB962C8B-B14F-4D97-AF65-F5344CB8AC3E}">
        <p14:creationId xmlns="" xmlns:p14="http://schemas.microsoft.com/office/powerpoint/2010/main" val="383886114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pca.adventureworkscube.prototype.pcapps.com/" TargetMode="External"/><Relationship Id="rId2" Type="http://schemas.openxmlformats.org/officeDocument/2006/relationships/hyperlink" Target="http://www.microsoft.com/download/en/details.aspx?displayla" TargetMode="External"/><Relationship Id="rId1" Type="http://schemas.openxmlformats.org/officeDocument/2006/relationships/slideLayout" Target="../slideLayouts/slideLayout2.xml"/><Relationship Id="rId5" Type="http://schemas.openxmlformats.org/officeDocument/2006/relationships/hyperlink" Target="http://spectrum.library.concordia.ca/7388/1/Taleb_PhD_S2011.pdf" TargetMode="External"/><Relationship Id="rId4" Type="http://schemas.openxmlformats.org/officeDocument/2006/relationships/hyperlink" Target="http://www.accelebrate.com/sql_training/ssas_2008_tutorial.ht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79302"/>
            <a:ext cx="8352928" cy="4378498"/>
          </a:xfrm>
        </p:spPr>
        <p:txBody>
          <a:bodyPr>
            <a:normAutofit/>
          </a:bodyPr>
          <a:lstStyle/>
          <a:p>
            <a:pPr algn="r" rtl="1" eaLnBrk="1" fontAlgn="auto" hangingPunct="1">
              <a:spcAft>
                <a:spcPts val="0"/>
              </a:spcAft>
              <a:defRPr/>
            </a:pPr>
            <a:r>
              <a:rPr lang="fa-IR" sz="13000" b="1" dirty="0" smtClean="0">
                <a:solidFill>
                  <a:schemeClr val="accent6">
                    <a:lumMod val="75000"/>
                  </a:schemeClr>
                </a:solidFill>
                <a:cs typeface="B Fantezy" pitchFamily="2" charset="-78"/>
              </a:rPr>
              <a:t>به نام آفریننده بهار</a:t>
            </a:r>
            <a:endParaRPr lang="en-US" sz="13000" b="1" dirty="0">
              <a:solidFill>
                <a:schemeClr val="accent6">
                  <a:lumMod val="75000"/>
                </a:schemeClr>
              </a:solidFill>
              <a:cs typeface="B Fantezy" pitchFamily="2" charset="-78"/>
            </a:endParaRPr>
          </a:p>
        </p:txBody>
      </p:sp>
      <p:sp>
        <p:nvSpPr>
          <p:cNvPr id="6" name="Slide Number Placeholder 5"/>
          <p:cNvSpPr>
            <a:spLocks noGrp="1"/>
          </p:cNvSpPr>
          <p:nvPr>
            <p:ph type="sldNum" sz="quarter" idx="12"/>
          </p:nvPr>
        </p:nvSpPr>
        <p:spPr/>
        <p:txBody>
          <a:bodyPr/>
          <a:lstStyle/>
          <a:p>
            <a:pPr>
              <a:defRPr/>
            </a:pPr>
            <a:fld id="{43606B9E-81AB-46CF-AA24-CEE1052CCC32}" type="slidenum">
              <a:rPr lang="fa-IR" smtClean="0"/>
              <a:pPr>
                <a:defRPr/>
              </a:pPr>
              <a:t>1</a:t>
            </a:fld>
            <a:endParaRPr lang="fa-I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eaLnBrk="1" hangingPunct="1">
              <a:defRPr/>
            </a:pPr>
            <a:r>
              <a:rPr lang="fa-IR" sz="5400" b="1" dirty="0">
                <a:solidFill>
                  <a:srgbClr val="C00000"/>
                </a:solidFill>
                <a:ea typeface="+mj-ea"/>
                <a:cs typeface="B Zar" pitchFamily="2" charset="-78"/>
              </a:rPr>
              <a:t>تعاریف </a:t>
            </a:r>
            <a:r>
              <a:rPr lang="fa-IR" sz="5400" b="1" dirty="0" smtClean="0">
                <a:solidFill>
                  <a:srgbClr val="C00000"/>
                </a:solidFill>
                <a:ea typeface="+mj-ea"/>
                <a:cs typeface="B Zar" pitchFamily="2" charset="-78"/>
              </a:rPr>
              <a:t>اولیه</a:t>
            </a:r>
            <a:r>
              <a:rPr lang="en-US" sz="5400" b="1" dirty="0" smtClean="0">
                <a:solidFill>
                  <a:srgbClr val="C00000"/>
                </a:solidFill>
                <a:ea typeface="+mj-ea"/>
                <a:cs typeface="B Zar" pitchFamily="2" charset="-78"/>
              </a:rPr>
              <a:t>(OLAP)</a:t>
            </a:r>
            <a:endParaRPr lang="en-US" sz="5400" b="1" dirty="0">
              <a:solidFill>
                <a:srgbClr val="C00000"/>
              </a:solidFill>
              <a:ea typeface="+mj-ea"/>
              <a:cs typeface="B Zar" pitchFamily="2" charset="-78"/>
            </a:endParaRPr>
          </a:p>
        </p:txBody>
      </p:sp>
      <p:sp>
        <p:nvSpPr>
          <p:cNvPr id="11267" name="Content Placeholder 2"/>
          <p:cNvSpPr>
            <a:spLocks noGrp="1"/>
          </p:cNvSpPr>
          <p:nvPr>
            <p:ph idx="1"/>
          </p:nvPr>
        </p:nvSpPr>
        <p:spPr>
          <a:xfrm>
            <a:off x="934550" y="1372126"/>
            <a:ext cx="7457380" cy="2056874"/>
          </a:xfrm>
        </p:spPr>
        <p:txBody>
          <a:bodyPr>
            <a:normAutofit/>
          </a:bodyPr>
          <a:lstStyle/>
          <a:p>
            <a:pPr marL="82550" indent="0" algn="just" rtl="1" eaLnBrk="1" hangingPunct="1">
              <a:buNone/>
            </a:pPr>
            <a:r>
              <a:rPr lang="ar-SA" sz="2400" dirty="0" smtClean="0">
                <a:cs typeface="B Zar" pitchFamily="2" charset="-78"/>
              </a:rPr>
              <a:t>پايگاه داده‌ های تحليلي </a:t>
            </a:r>
            <a:r>
              <a:rPr lang="en-US" sz="2400" dirty="0" smtClean="0">
                <a:cs typeface="B Zar" pitchFamily="2" charset="-78"/>
              </a:rPr>
              <a:t>OLAP</a:t>
            </a:r>
            <a:r>
              <a:rPr lang="ar-SA" sz="2400" dirty="0" smtClean="0">
                <a:cs typeface="B Zar" pitchFamily="2" charset="-78"/>
              </a:rPr>
              <a:t> از منابع داده‌اي متفاوت یک سازمان‌ و یا حتی چندین سازمان و ارگان‌ وابسته به هم تهيه مي‌شود. اين پايگاه داده بستر مناسبي را فراهم مي‌آورد كه داده‌هاي بايگاني شده در سیستمهای عملياتي و مستقل از هم سازمان، به صورت مجتمع، خلاصه شده، و يكپارچه و سازمان يافته درآمده و براي استخراج مناسب اطلاعات در دسترس مدیران باشند</a:t>
            </a:r>
            <a:endParaRPr lang="en-US" sz="2400" dirty="0" smtClean="0"/>
          </a:p>
        </p:txBody>
      </p:sp>
      <p:pic>
        <p:nvPicPr>
          <p:cNvPr id="11" name="Picture 10"/>
          <p:cNvPicPr/>
          <p:nvPr/>
        </p:nvPicPr>
        <p:blipFill>
          <a:blip r:embed="rId3">
            <a:extLst>
              <a:ext uri="{28A0092B-C50C-407E-A947-70E740481C1C}">
                <a14:useLocalDpi xmlns="" xmlns:a14="http://schemas.microsoft.com/office/drawing/2010/main" val="0"/>
              </a:ext>
            </a:extLst>
          </a:blip>
          <a:srcRect t="10484"/>
          <a:stretch>
            <a:fillRect/>
          </a:stretch>
        </p:blipFill>
        <p:spPr>
          <a:xfrm>
            <a:off x="1219200" y="2971800"/>
            <a:ext cx="6809184" cy="3481536"/>
          </a:xfrm>
          <a:prstGeom prst="rect">
            <a:avLst/>
          </a:prstGeom>
        </p:spPr>
      </p:pic>
      <p:sp>
        <p:nvSpPr>
          <p:cNvPr id="7" name="Slide Number Placeholder 6"/>
          <p:cNvSpPr>
            <a:spLocks noGrp="1"/>
          </p:cNvSpPr>
          <p:nvPr>
            <p:ph type="sldNum" sz="quarter" idx="12"/>
          </p:nvPr>
        </p:nvSpPr>
        <p:spPr/>
        <p:txBody>
          <a:bodyPr/>
          <a:lstStyle/>
          <a:p>
            <a:pPr>
              <a:defRPr/>
            </a:pPr>
            <a:fld id="{656DB950-4D65-42EA-ADF8-8AAB87673B32}" type="slidenum">
              <a:rPr lang="fa-IR" smtClean="0"/>
              <a:pPr>
                <a:defRPr/>
              </a:pPr>
              <a:t>10</a:t>
            </a:fld>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658045371"/>
              </p:ext>
            </p:extLst>
          </p:nvPr>
        </p:nvGraphicFramePr>
        <p:xfrm>
          <a:off x="1043608" y="914400"/>
          <a:ext cx="7128792"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11</a:t>
            </a:fld>
            <a:endParaRPr lang="fa-IR"/>
          </a:p>
        </p:txBody>
      </p:sp>
    </p:spTree>
    <p:extLst>
      <p:ext uri="{BB962C8B-B14F-4D97-AF65-F5344CB8AC3E}">
        <p14:creationId xmlns="" xmlns:p14="http://schemas.microsoft.com/office/powerpoint/2010/main" val="742436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4604" y="457200"/>
            <a:ext cx="7989797" cy="5791200"/>
            <a:chOff x="152400" y="1600200"/>
            <a:chExt cx="8572502" cy="5105400"/>
          </a:xfrm>
        </p:grpSpPr>
        <p:graphicFrame>
          <p:nvGraphicFramePr>
            <p:cNvPr id="5" name="Object 2"/>
            <p:cNvGraphicFramePr>
              <a:graphicFrameLocks noChangeAspect="1"/>
            </p:cNvGraphicFramePr>
            <p:nvPr>
              <p:extLst>
                <p:ext uri="{D42A27DB-BD31-4B8C-83A1-F6EECF244321}">
                  <p14:modId xmlns="" xmlns:p14="http://schemas.microsoft.com/office/powerpoint/2010/main" val="1545550469"/>
                </p:ext>
              </p:extLst>
            </p:nvPr>
          </p:nvGraphicFramePr>
          <p:xfrm>
            <a:off x="3124200" y="2895600"/>
            <a:ext cx="2622550" cy="2263775"/>
          </p:xfrm>
          <a:graphic>
            <a:graphicData uri="http://schemas.openxmlformats.org/presentationml/2006/ole">
              <p:oleObj spid="_x0000_s70660" name="Clip" r:id="rId3" imgW="3946525" imgH="3970338" progId="">
                <p:embed/>
              </p:oleObj>
            </a:graphicData>
          </a:graphic>
        </p:graphicFrame>
        <p:grpSp>
          <p:nvGrpSpPr>
            <p:cNvPr id="6" name="Group 3"/>
            <p:cNvGrpSpPr>
              <a:grpSpLocks/>
            </p:cNvGrpSpPr>
            <p:nvPr/>
          </p:nvGrpSpPr>
          <p:grpSpPr bwMode="auto">
            <a:xfrm>
              <a:off x="3048000" y="1600200"/>
              <a:ext cx="2452688" cy="1423988"/>
              <a:chOff x="1920" y="1008"/>
              <a:chExt cx="1545" cy="897"/>
            </a:xfrm>
          </p:grpSpPr>
          <p:sp>
            <p:nvSpPr>
              <p:cNvPr id="22" name="Oval 4"/>
              <p:cNvSpPr>
                <a:spLocks noChangeArrowheads="1"/>
              </p:cNvSpPr>
              <p:nvPr/>
            </p:nvSpPr>
            <p:spPr bwMode="auto">
              <a:xfrm>
                <a:off x="1920" y="1008"/>
                <a:ext cx="1545" cy="686"/>
              </a:xfrm>
              <a:prstGeom prst="ellipse">
                <a:avLst/>
              </a:prstGeom>
              <a:solidFill>
                <a:schemeClr val="bg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fa-IR" sz="2400" dirty="0" smtClean="0">
                    <a:latin typeface="Tahoma" pitchFamily="34" charset="0"/>
                    <a:cs typeface="B Nazanin" pitchFamily="2" charset="-78"/>
                  </a:rPr>
                  <a:t>مشتریان پر سود کدامند؟</a:t>
                </a:r>
                <a:endParaRPr lang="en-US" sz="2400" dirty="0">
                  <a:cs typeface="B Nazanin" pitchFamily="2" charset="-78"/>
                </a:endParaRPr>
              </a:p>
            </p:txBody>
          </p:sp>
          <p:sp>
            <p:nvSpPr>
              <p:cNvPr id="23" name="Line 5"/>
              <p:cNvSpPr>
                <a:spLocks noChangeShapeType="1"/>
              </p:cNvSpPr>
              <p:nvPr/>
            </p:nvSpPr>
            <p:spPr bwMode="auto">
              <a:xfrm>
                <a:off x="2688" y="1680"/>
                <a:ext cx="0" cy="225"/>
              </a:xfrm>
              <a:prstGeom prst="line">
                <a:avLst/>
              </a:prstGeom>
              <a:noFill/>
              <a:ln w="38100">
                <a:solidFill>
                  <a:schemeClr val="tx1"/>
                </a:solidFill>
                <a:round/>
                <a:headEnd/>
                <a:tailEnd type="triangle" w="med" len="med"/>
              </a:ln>
              <a:effectLst/>
            </p:spPr>
            <p:txBody>
              <a:bodyPr wrap="none" anchor="ctr"/>
              <a:lstStyle/>
              <a:p>
                <a:endParaRPr lang="bs-Latn-BA" sz="2400">
                  <a:cs typeface="B Nazanin" pitchFamily="2" charset="-78"/>
                </a:endParaRPr>
              </a:p>
            </p:txBody>
          </p:sp>
        </p:grpSp>
        <p:grpSp>
          <p:nvGrpSpPr>
            <p:cNvPr id="7" name="Group 6"/>
            <p:cNvGrpSpPr>
              <a:grpSpLocks/>
            </p:cNvGrpSpPr>
            <p:nvPr/>
          </p:nvGrpSpPr>
          <p:grpSpPr bwMode="auto">
            <a:xfrm>
              <a:off x="5486400" y="2286000"/>
              <a:ext cx="3048000" cy="1447800"/>
              <a:chOff x="3456" y="1440"/>
              <a:chExt cx="1920" cy="912"/>
            </a:xfrm>
          </p:grpSpPr>
          <p:sp>
            <p:nvSpPr>
              <p:cNvPr id="20" name="Oval 7"/>
              <p:cNvSpPr>
                <a:spLocks noChangeArrowheads="1"/>
              </p:cNvSpPr>
              <p:nvPr/>
            </p:nvSpPr>
            <p:spPr bwMode="auto">
              <a:xfrm>
                <a:off x="3600" y="1440"/>
                <a:ext cx="1776" cy="912"/>
              </a:xfrm>
              <a:prstGeom prst="ellipse">
                <a:avLst/>
              </a:prstGeom>
              <a:solidFill>
                <a:schemeClr val="bg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fa-IR" sz="2000" dirty="0" smtClean="0">
                    <a:latin typeface="Tahoma" pitchFamily="34" charset="0"/>
                    <a:cs typeface="B Nazanin" pitchFamily="2" charset="-78"/>
                  </a:rPr>
                  <a:t>مشتریان آینده ما چه کسانی </a:t>
                </a:r>
              </a:p>
              <a:p>
                <a:pPr algn="ctr" eaLnBrk="0" hangingPunct="0"/>
                <a:r>
                  <a:rPr lang="fa-IR" sz="2000" dirty="0" smtClean="0">
                    <a:latin typeface="Tahoma" pitchFamily="34" charset="0"/>
                    <a:cs typeface="B Nazanin" pitchFamily="2" charset="-78"/>
                  </a:rPr>
                  <a:t>خواهند بود؟</a:t>
                </a:r>
                <a:endParaRPr lang="en-US" sz="2000" dirty="0">
                  <a:cs typeface="B Nazanin" pitchFamily="2" charset="-78"/>
                </a:endParaRPr>
              </a:p>
            </p:txBody>
          </p:sp>
          <p:sp>
            <p:nvSpPr>
              <p:cNvPr id="21" name="Line 8"/>
              <p:cNvSpPr>
                <a:spLocks noChangeShapeType="1"/>
              </p:cNvSpPr>
              <p:nvPr/>
            </p:nvSpPr>
            <p:spPr bwMode="auto">
              <a:xfrm flipH="1">
                <a:off x="3456" y="2112"/>
                <a:ext cx="254" cy="96"/>
              </a:xfrm>
              <a:prstGeom prst="line">
                <a:avLst/>
              </a:prstGeom>
              <a:noFill/>
              <a:ln w="38100">
                <a:solidFill>
                  <a:schemeClr val="tx1"/>
                </a:solidFill>
                <a:round/>
                <a:headEnd/>
                <a:tailEnd type="triangle" w="med" len="med"/>
              </a:ln>
              <a:effectLst/>
            </p:spPr>
            <p:txBody>
              <a:bodyPr wrap="none" anchor="ctr"/>
              <a:lstStyle/>
              <a:p>
                <a:endParaRPr lang="bs-Latn-BA" sz="2400">
                  <a:cs typeface="B Nazanin" pitchFamily="2" charset="-78"/>
                </a:endParaRPr>
              </a:p>
            </p:txBody>
          </p:sp>
        </p:grpSp>
        <p:grpSp>
          <p:nvGrpSpPr>
            <p:cNvPr id="8" name="Group 9"/>
            <p:cNvGrpSpPr>
              <a:grpSpLocks/>
            </p:cNvGrpSpPr>
            <p:nvPr/>
          </p:nvGrpSpPr>
          <p:grpSpPr bwMode="auto">
            <a:xfrm>
              <a:off x="5334001" y="4219575"/>
              <a:ext cx="3390901" cy="1239838"/>
              <a:chOff x="3360" y="2658"/>
              <a:chExt cx="2136" cy="781"/>
            </a:xfrm>
          </p:grpSpPr>
          <p:sp>
            <p:nvSpPr>
              <p:cNvPr id="18" name="Oval 10"/>
              <p:cNvSpPr>
                <a:spLocks noChangeArrowheads="1"/>
              </p:cNvSpPr>
              <p:nvPr/>
            </p:nvSpPr>
            <p:spPr bwMode="auto">
              <a:xfrm>
                <a:off x="3796" y="2658"/>
                <a:ext cx="1700" cy="781"/>
              </a:xfrm>
              <a:prstGeom prst="ellipse">
                <a:avLst/>
              </a:prstGeom>
              <a:solidFill>
                <a:schemeClr val="bg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fa-IR" sz="2400" dirty="0" smtClean="0">
                    <a:latin typeface="Tahoma" pitchFamily="34" charset="0"/>
                    <a:cs typeface="B Nazanin" pitchFamily="2" charset="-78"/>
                  </a:rPr>
                  <a:t>چه مشتریانی شرکت ما</a:t>
                </a:r>
              </a:p>
              <a:p>
                <a:pPr algn="ctr" eaLnBrk="0" hangingPunct="0"/>
                <a:r>
                  <a:rPr lang="fa-IR" sz="2400" dirty="0" smtClean="0">
                    <a:latin typeface="Tahoma" pitchFamily="34" charset="0"/>
                    <a:cs typeface="B Nazanin" pitchFamily="2" charset="-78"/>
                  </a:rPr>
                  <a:t>را ترک خواهند کرد؟</a:t>
                </a:r>
                <a:endParaRPr lang="en-US" sz="2400" dirty="0">
                  <a:cs typeface="B Nazanin" pitchFamily="2" charset="-78"/>
                </a:endParaRPr>
              </a:p>
            </p:txBody>
          </p:sp>
          <p:sp>
            <p:nvSpPr>
              <p:cNvPr id="19" name="Line 11"/>
              <p:cNvSpPr>
                <a:spLocks noChangeShapeType="1"/>
              </p:cNvSpPr>
              <p:nvPr/>
            </p:nvSpPr>
            <p:spPr bwMode="auto">
              <a:xfrm flipH="1" flipV="1">
                <a:off x="3360" y="3024"/>
                <a:ext cx="480" cy="48"/>
              </a:xfrm>
              <a:prstGeom prst="line">
                <a:avLst/>
              </a:prstGeom>
              <a:noFill/>
              <a:ln w="38100">
                <a:solidFill>
                  <a:schemeClr val="tx1"/>
                </a:solidFill>
                <a:round/>
                <a:headEnd/>
                <a:tailEnd type="triangle" w="med" len="med"/>
              </a:ln>
              <a:effectLst/>
            </p:spPr>
            <p:txBody>
              <a:bodyPr wrap="none" anchor="ctr"/>
              <a:lstStyle/>
              <a:p>
                <a:endParaRPr lang="bs-Latn-BA" sz="2400">
                  <a:cs typeface="B Nazanin" pitchFamily="2" charset="-78"/>
                </a:endParaRPr>
              </a:p>
            </p:txBody>
          </p:sp>
        </p:grpSp>
        <p:grpSp>
          <p:nvGrpSpPr>
            <p:cNvPr id="9" name="Group 12"/>
            <p:cNvGrpSpPr>
              <a:grpSpLocks/>
            </p:cNvGrpSpPr>
            <p:nvPr/>
          </p:nvGrpSpPr>
          <p:grpSpPr bwMode="auto">
            <a:xfrm>
              <a:off x="3143902" y="5029200"/>
              <a:ext cx="2500021" cy="1676400"/>
              <a:chOff x="2084" y="3168"/>
              <a:chExt cx="1349" cy="1056"/>
            </a:xfrm>
          </p:grpSpPr>
          <p:sp>
            <p:nvSpPr>
              <p:cNvPr id="16" name="Oval 13"/>
              <p:cNvSpPr>
                <a:spLocks noChangeArrowheads="1"/>
              </p:cNvSpPr>
              <p:nvPr/>
            </p:nvSpPr>
            <p:spPr bwMode="auto">
              <a:xfrm>
                <a:off x="2084" y="3360"/>
                <a:ext cx="1349" cy="864"/>
              </a:xfrm>
              <a:prstGeom prst="ellipse">
                <a:avLst/>
              </a:prstGeom>
              <a:solidFill>
                <a:schemeClr val="bg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fa-IR" sz="2400" dirty="0" smtClean="0">
                    <a:latin typeface="Tahoma" pitchFamily="34" charset="0"/>
                    <a:cs typeface="B Nazanin" pitchFamily="2" charset="-78"/>
                  </a:rPr>
                  <a:t>محصول جدید چه </a:t>
                </a:r>
              </a:p>
              <a:p>
                <a:pPr algn="ctr" eaLnBrk="0" hangingPunct="0"/>
                <a:r>
                  <a:rPr lang="fa-IR" sz="2400" dirty="0" smtClean="0">
                    <a:latin typeface="Tahoma" pitchFamily="34" charset="0"/>
                    <a:cs typeface="B Nazanin" pitchFamily="2" charset="-78"/>
                  </a:rPr>
                  <a:t>تاثیری در سود شرکت </a:t>
                </a:r>
                <a:endParaRPr lang="en-US" sz="2400" dirty="0" smtClean="0">
                  <a:latin typeface="Tahoma" pitchFamily="34" charset="0"/>
                  <a:cs typeface="B Nazanin" pitchFamily="2" charset="-78"/>
                </a:endParaRPr>
              </a:p>
              <a:p>
                <a:pPr algn="ctr" eaLnBrk="0" hangingPunct="0"/>
                <a:r>
                  <a:rPr lang="fa-IR" sz="2400" dirty="0" smtClean="0">
                    <a:latin typeface="Tahoma" pitchFamily="34" charset="0"/>
                    <a:cs typeface="B Nazanin" pitchFamily="2" charset="-78"/>
                  </a:rPr>
                  <a:t>خواهد داشت؟</a:t>
                </a:r>
                <a:endParaRPr lang="en-US" sz="2400" dirty="0">
                  <a:cs typeface="B Nazanin" pitchFamily="2" charset="-78"/>
                </a:endParaRPr>
              </a:p>
            </p:txBody>
          </p:sp>
          <p:sp>
            <p:nvSpPr>
              <p:cNvPr id="17" name="Line 14"/>
              <p:cNvSpPr>
                <a:spLocks noChangeShapeType="1"/>
              </p:cNvSpPr>
              <p:nvPr/>
            </p:nvSpPr>
            <p:spPr bwMode="auto">
              <a:xfrm flipV="1">
                <a:off x="2784" y="3168"/>
                <a:ext cx="0" cy="192"/>
              </a:xfrm>
              <a:prstGeom prst="line">
                <a:avLst/>
              </a:prstGeom>
              <a:noFill/>
              <a:ln w="38100">
                <a:solidFill>
                  <a:schemeClr val="tx1"/>
                </a:solidFill>
                <a:round/>
                <a:headEnd/>
                <a:tailEnd type="triangle" w="med" len="med"/>
              </a:ln>
              <a:effectLst/>
            </p:spPr>
            <p:txBody>
              <a:bodyPr wrap="none" anchor="ctr"/>
              <a:lstStyle/>
              <a:p>
                <a:endParaRPr lang="bs-Latn-BA" sz="2400">
                  <a:cs typeface="B Nazanin" pitchFamily="2" charset="-78"/>
                </a:endParaRPr>
              </a:p>
            </p:txBody>
          </p:sp>
        </p:grpSp>
        <p:grpSp>
          <p:nvGrpSpPr>
            <p:cNvPr id="10" name="Group 15"/>
            <p:cNvGrpSpPr>
              <a:grpSpLocks/>
            </p:cNvGrpSpPr>
            <p:nvPr/>
          </p:nvGrpSpPr>
          <p:grpSpPr bwMode="auto">
            <a:xfrm>
              <a:off x="152400" y="4114800"/>
              <a:ext cx="3154363" cy="1450975"/>
              <a:chOff x="96" y="2592"/>
              <a:chExt cx="1987" cy="914"/>
            </a:xfrm>
          </p:grpSpPr>
          <p:sp>
            <p:nvSpPr>
              <p:cNvPr id="14" name="Oval 16"/>
              <p:cNvSpPr>
                <a:spLocks noChangeArrowheads="1"/>
              </p:cNvSpPr>
              <p:nvPr/>
            </p:nvSpPr>
            <p:spPr bwMode="auto">
              <a:xfrm>
                <a:off x="96" y="2592"/>
                <a:ext cx="1619" cy="914"/>
              </a:xfrm>
              <a:prstGeom prst="ellipse">
                <a:avLst/>
              </a:prstGeom>
              <a:solidFill>
                <a:schemeClr val="bg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fa-IR" sz="2400" dirty="0" smtClean="0">
                    <a:latin typeface="Tahoma" pitchFamily="34" charset="0"/>
                    <a:cs typeface="B Nazanin" pitchFamily="2" charset="-78"/>
                  </a:rPr>
                  <a:t>چه تبلیغانی بهترین تاثیر</a:t>
                </a:r>
              </a:p>
              <a:p>
                <a:pPr algn="ctr" eaLnBrk="0" hangingPunct="0"/>
                <a:r>
                  <a:rPr lang="fa-IR" sz="2400" dirty="0" smtClean="0">
                    <a:latin typeface="Tahoma" pitchFamily="34" charset="0"/>
                    <a:cs typeface="B Nazanin" pitchFamily="2" charset="-78"/>
                  </a:rPr>
                  <a:t> را در فروش دارد؟</a:t>
                </a:r>
                <a:endParaRPr lang="en-US" sz="2400" dirty="0">
                  <a:cs typeface="B Nazanin" pitchFamily="2" charset="-78"/>
                </a:endParaRPr>
              </a:p>
            </p:txBody>
          </p:sp>
          <p:sp>
            <p:nvSpPr>
              <p:cNvPr id="15" name="Line 17"/>
              <p:cNvSpPr>
                <a:spLocks noChangeShapeType="1"/>
              </p:cNvSpPr>
              <p:nvPr/>
            </p:nvSpPr>
            <p:spPr bwMode="auto">
              <a:xfrm flipV="1">
                <a:off x="1728" y="3024"/>
                <a:ext cx="355" cy="0"/>
              </a:xfrm>
              <a:prstGeom prst="line">
                <a:avLst/>
              </a:prstGeom>
              <a:noFill/>
              <a:ln w="38100">
                <a:solidFill>
                  <a:schemeClr val="tx1"/>
                </a:solidFill>
                <a:round/>
                <a:headEnd/>
                <a:tailEnd type="triangle" w="med" len="med"/>
              </a:ln>
              <a:effectLst/>
            </p:spPr>
            <p:txBody>
              <a:bodyPr wrap="none" anchor="ctr"/>
              <a:lstStyle/>
              <a:p>
                <a:endParaRPr lang="bs-Latn-BA" sz="2400">
                  <a:cs typeface="B Nazanin" pitchFamily="2" charset="-78"/>
                </a:endParaRPr>
              </a:p>
            </p:txBody>
          </p:sp>
        </p:grpSp>
        <p:grpSp>
          <p:nvGrpSpPr>
            <p:cNvPr id="11" name="Group 18"/>
            <p:cNvGrpSpPr>
              <a:grpSpLocks/>
            </p:cNvGrpSpPr>
            <p:nvPr/>
          </p:nvGrpSpPr>
          <p:grpSpPr bwMode="auto">
            <a:xfrm>
              <a:off x="457200" y="2743200"/>
              <a:ext cx="2819400" cy="1196975"/>
              <a:chOff x="288" y="1728"/>
              <a:chExt cx="1776" cy="754"/>
            </a:xfrm>
          </p:grpSpPr>
          <p:sp>
            <p:nvSpPr>
              <p:cNvPr id="12" name="Oval 19"/>
              <p:cNvSpPr>
                <a:spLocks noChangeArrowheads="1"/>
              </p:cNvSpPr>
              <p:nvPr/>
            </p:nvSpPr>
            <p:spPr bwMode="auto">
              <a:xfrm>
                <a:off x="288" y="1728"/>
                <a:ext cx="1536" cy="754"/>
              </a:xfrm>
              <a:prstGeom prst="ellipse">
                <a:avLst/>
              </a:prstGeom>
              <a:solidFill>
                <a:schemeClr val="bg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fa-IR" sz="2400" dirty="0" smtClean="0">
                    <a:latin typeface="Tahoma" pitchFamily="34" charset="0"/>
                    <a:cs typeface="B Nazanin" pitchFamily="2" charset="-78"/>
                  </a:rPr>
                  <a:t>بهترین کانال توزیع؟</a:t>
                </a:r>
                <a:endParaRPr lang="en-US" sz="2400" dirty="0">
                  <a:cs typeface="B Nazanin" pitchFamily="2" charset="-78"/>
                </a:endParaRPr>
              </a:p>
            </p:txBody>
          </p:sp>
          <p:sp>
            <p:nvSpPr>
              <p:cNvPr id="13" name="Line 20"/>
              <p:cNvSpPr>
                <a:spLocks noChangeShapeType="1"/>
              </p:cNvSpPr>
              <p:nvPr/>
            </p:nvSpPr>
            <p:spPr bwMode="auto">
              <a:xfrm>
                <a:off x="1824" y="2160"/>
                <a:ext cx="240" cy="48"/>
              </a:xfrm>
              <a:prstGeom prst="line">
                <a:avLst/>
              </a:prstGeom>
              <a:noFill/>
              <a:ln w="38100">
                <a:solidFill>
                  <a:schemeClr val="tx1"/>
                </a:solidFill>
                <a:round/>
                <a:headEnd/>
                <a:tailEnd type="triangle" w="med" len="med"/>
              </a:ln>
              <a:effectLst/>
            </p:spPr>
            <p:txBody>
              <a:bodyPr wrap="none" anchor="ctr"/>
              <a:lstStyle/>
              <a:p>
                <a:endParaRPr lang="bs-Latn-BA" sz="2400">
                  <a:cs typeface="B Nazanin" pitchFamily="2" charset="-78"/>
                </a:endParaRPr>
              </a:p>
            </p:txBody>
          </p:sp>
        </p:grpSp>
      </p:grpSp>
      <p:sp>
        <p:nvSpPr>
          <p:cNvPr id="26" name="Slide Number Placeholder 25"/>
          <p:cNvSpPr>
            <a:spLocks noGrp="1"/>
          </p:cNvSpPr>
          <p:nvPr>
            <p:ph type="sldNum" sz="quarter" idx="12"/>
          </p:nvPr>
        </p:nvSpPr>
        <p:spPr/>
        <p:txBody>
          <a:bodyPr/>
          <a:lstStyle/>
          <a:p>
            <a:pPr>
              <a:defRPr/>
            </a:pPr>
            <a:fld id="{656DB950-4D65-42EA-ADF8-8AAB87673B32}" type="slidenum">
              <a:rPr lang="fa-IR" smtClean="0"/>
              <a:pPr>
                <a:defRPr/>
              </a:pPr>
              <a:t>12</a:t>
            </a:fld>
            <a:endParaRPr lang="fa-IR"/>
          </a:p>
        </p:txBody>
      </p:sp>
    </p:spTree>
    <p:extLst>
      <p:ext uri="{BB962C8B-B14F-4D97-AF65-F5344CB8AC3E}">
        <p14:creationId xmlns="" xmlns:p14="http://schemas.microsoft.com/office/powerpoint/2010/main" val="1660201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7499350" cy="1143001"/>
          </a:xfrm>
        </p:spPr>
        <p:txBody>
          <a:bodyPr/>
          <a:lstStyle/>
          <a:p>
            <a:pPr rtl="1" eaLnBrk="1" fontAlgn="auto" hangingPunct="1">
              <a:spcAft>
                <a:spcPts val="0"/>
              </a:spcAft>
              <a:defRPr/>
            </a:pPr>
            <a:r>
              <a:rPr lang="en-US" sz="6600" dirty="0" smtClean="0">
                <a:solidFill>
                  <a:srgbClr val="C00000"/>
                </a:solidFill>
                <a:cs typeface="B Titr" pitchFamily="2" charset="-78"/>
              </a:rPr>
              <a:t>OLAP </a:t>
            </a:r>
            <a:r>
              <a:rPr lang="fa-IR" sz="6600" dirty="0" smtClean="0">
                <a:solidFill>
                  <a:srgbClr val="C00000"/>
                </a:solidFill>
                <a:cs typeface="B Titr" pitchFamily="2" charset="-78"/>
              </a:rPr>
              <a:t>چیست؟</a:t>
            </a:r>
            <a:endParaRPr lang="fa-IR" sz="6600" dirty="0">
              <a:solidFill>
                <a:srgbClr val="C00000"/>
              </a:solidFill>
              <a:cs typeface="B Titr" pitchFamily="2" charset="-78"/>
            </a:endParaRPr>
          </a:p>
        </p:txBody>
      </p:sp>
      <p:graphicFrame>
        <p:nvGraphicFramePr>
          <p:cNvPr id="4" name="Diagram 3"/>
          <p:cNvGraphicFramePr/>
          <p:nvPr>
            <p:extLst>
              <p:ext uri="{D42A27DB-BD31-4B8C-83A1-F6EECF244321}">
                <p14:modId xmlns="" xmlns:p14="http://schemas.microsoft.com/office/powerpoint/2010/main" val="2738108810"/>
              </p:ext>
            </p:extLst>
          </p:nvPr>
        </p:nvGraphicFramePr>
        <p:xfrm>
          <a:off x="611560" y="836712"/>
          <a:ext cx="81724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76200" y="152400"/>
            <a:ext cx="2362200" cy="1981200"/>
            <a:chOff x="294225" y="1946480"/>
            <a:chExt cx="2665926" cy="2253428"/>
          </a:xfrm>
        </p:grpSpPr>
        <p:grpSp>
          <p:nvGrpSpPr>
            <p:cNvPr id="6" name="Group 8"/>
            <p:cNvGrpSpPr>
              <a:grpSpLocks/>
            </p:cNvGrpSpPr>
            <p:nvPr/>
          </p:nvGrpSpPr>
          <p:grpSpPr bwMode="auto">
            <a:xfrm rot="21388787">
              <a:off x="294225" y="1946480"/>
              <a:ext cx="1198240" cy="1008112"/>
              <a:chOff x="2928" y="1968"/>
              <a:chExt cx="2064" cy="1824"/>
            </a:xfrm>
            <a:solidFill>
              <a:schemeClr val="accent1">
                <a:lumMod val="75000"/>
              </a:schemeClr>
            </a:solidFill>
            <a:effectLst>
              <a:reflection blurRad="6350" stA="50000" endA="300" endPos="55000" dir="5400000" sy="-100000" algn="bl" rotWithShape="0"/>
            </a:effectLst>
          </p:grpSpPr>
          <p:sp>
            <p:nvSpPr>
              <p:cNvPr id="68" name="AutoShape 39"/>
              <p:cNvSpPr>
                <a:spLocks noChangeArrowheads="1"/>
              </p:cNvSpPr>
              <p:nvPr/>
            </p:nvSpPr>
            <p:spPr bwMode="auto">
              <a:xfrm>
                <a:off x="2928" y="1968"/>
                <a:ext cx="2064" cy="1824"/>
              </a:xfrm>
              <a:prstGeom prst="cube">
                <a:avLst>
                  <a:gd name="adj" fmla="val 25000"/>
                </a:avLst>
              </a:prstGeom>
              <a:grpFill/>
              <a:ln w="12700">
                <a:solidFill>
                  <a:schemeClr val="accent1">
                    <a:lumMod val="20000"/>
                    <a:lumOff val="80000"/>
                  </a:schemeClr>
                </a:solidFill>
                <a:miter lim="800000"/>
                <a:headEnd/>
                <a:tailEnd/>
              </a:ln>
              <a:effectLst/>
            </p:spPr>
            <p:txBody>
              <a:bodyPr wrap="none" lIns="92075" tIns="46038" rIns="92075" bIns="46038" anchor="ct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9" name="Line 40"/>
              <p:cNvSpPr>
                <a:spLocks noChangeShapeType="1"/>
              </p:cNvSpPr>
              <p:nvPr/>
            </p:nvSpPr>
            <p:spPr bwMode="auto">
              <a:xfrm flipV="1">
                <a:off x="2928" y="264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0" name="Line 41"/>
              <p:cNvSpPr>
                <a:spLocks noChangeShapeType="1"/>
              </p:cNvSpPr>
              <p:nvPr/>
            </p:nvSpPr>
            <p:spPr bwMode="auto">
              <a:xfrm>
                <a:off x="2928" y="288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1" name="Line 42"/>
              <p:cNvSpPr>
                <a:spLocks noChangeShapeType="1"/>
              </p:cNvSpPr>
              <p:nvPr/>
            </p:nvSpPr>
            <p:spPr bwMode="auto">
              <a:xfrm flipV="1">
                <a:off x="4560" y="220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2" name="Line 43"/>
              <p:cNvSpPr>
                <a:spLocks noChangeShapeType="1"/>
              </p:cNvSpPr>
              <p:nvPr/>
            </p:nvSpPr>
            <p:spPr bwMode="auto">
              <a:xfrm flipV="1">
                <a:off x="4560" y="244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3" name="Line 44"/>
              <p:cNvSpPr>
                <a:spLocks noChangeShapeType="1"/>
              </p:cNvSpPr>
              <p:nvPr/>
            </p:nvSpPr>
            <p:spPr bwMode="auto">
              <a:xfrm flipV="1">
                <a:off x="2928" y="312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4" name="Line 45"/>
              <p:cNvSpPr>
                <a:spLocks noChangeShapeType="1"/>
              </p:cNvSpPr>
              <p:nvPr/>
            </p:nvSpPr>
            <p:spPr bwMode="auto">
              <a:xfrm>
                <a:off x="2928" y="33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5" name="Line 46"/>
              <p:cNvSpPr>
                <a:spLocks noChangeShapeType="1"/>
              </p:cNvSpPr>
              <p:nvPr/>
            </p:nvSpPr>
            <p:spPr bwMode="auto">
              <a:xfrm flipV="1">
                <a:off x="4560" y="268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6" name="Line 47"/>
              <p:cNvSpPr>
                <a:spLocks noChangeShapeType="1"/>
              </p:cNvSpPr>
              <p:nvPr/>
            </p:nvSpPr>
            <p:spPr bwMode="auto">
              <a:xfrm flipV="1">
                <a:off x="4560" y="292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7" name="Line 48"/>
              <p:cNvSpPr>
                <a:spLocks noChangeShapeType="1"/>
              </p:cNvSpPr>
              <p:nvPr/>
            </p:nvSpPr>
            <p:spPr bwMode="auto">
              <a:xfrm>
                <a:off x="2928" y="360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8" name="Line 49"/>
              <p:cNvSpPr>
                <a:spLocks noChangeShapeType="1"/>
              </p:cNvSpPr>
              <p:nvPr/>
            </p:nvSpPr>
            <p:spPr bwMode="auto">
              <a:xfrm flipV="1">
                <a:off x="4560" y="316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9" name="Line 50"/>
              <p:cNvSpPr>
                <a:spLocks noChangeShapeType="1"/>
              </p:cNvSpPr>
              <p:nvPr/>
            </p:nvSpPr>
            <p:spPr bwMode="auto">
              <a:xfrm>
                <a:off x="312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0" name="Line 51"/>
              <p:cNvSpPr>
                <a:spLocks noChangeShapeType="1"/>
              </p:cNvSpPr>
              <p:nvPr/>
            </p:nvSpPr>
            <p:spPr bwMode="auto">
              <a:xfrm>
                <a:off x="336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1" name="Line 52"/>
              <p:cNvSpPr>
                <a:spLocks noChangeShapeType="1"/>
              </p:cNvSpPr>
              <p:nvPr/>
            </p:nvSpPr>
            <p:spPr bwMode="auto">
              <a:xfrm>
                <a:off x="360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2" name="Line 53"/>
              <p:cNvSpPr>
                <a:spLocks noChangeShapeType="1"/>
              </p:cNvSpPr>
              <p:nvPr/>
            </p:nvSpPr>
            <p:spPr bwMode="auto">
              <a:xfrm>
                <a:off x="384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3" name="Line 54"/>
              <p:cNvSpPr>
                <a:spLocks noChangeShapeType="1"/>
              </p:cNvSpPr>
              <p:nvPr/>
            </p:nvSpPr>
            <p:spPr bwMode="auto">
              <a:xfrm>
                <a:off x="408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4" name="Line 55"/>
              <p:cNvSpPr>
                <a:spLocks noChangeShapeType="1"/>
              </p:cNvSpPr>
              <p:nvPr/>
            </p:nvSpPr>
            <p:spPr bwMode="auto">
              <a:xfrm>
                <a:off x="4272"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5" name="Line 56"/>
              <p:cNvSpPr>
                <a:spLocks noChangeShapeType="1"/>
              </p:cNvSpPr>
              <p:nvPr/>
            </p:nvSpPr>
            <p:spPr bwMode="auto">
              <a:xfrm>
                <a:off x="4656" y="2304"/>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6" name="Line 57"/>
              <p:cNvSpPr>
                <a:spLocks noChangeShapeType="1"/>
              </p:cNvSpPr>
              <p:nvPr/>
            </p:nvSpPr>
            <p:spPr bwMode="auto">
              <a:xfrm>
                <a:off x="4800" y="2160"/>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7" name="Line 58"/>
              <p:cNvSpPr>
                <a:spLocks noChangeShapeType="1"/>
              </p:cNvSpPr>
              <p:nvPr/>
            </p:nvSpPr>
            <p:spPr bwMode="auto">
              <a:xfrm>
                <a:off x="4896" y="2064"/>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8" name="Line 59"/>
              <p:cNvSpPr>
                <a:spLocks noChangeShapeType="1"/>
              </p:cNvSpPr>
              <p:nvPr/>
            </p:nvSpPr>
            <p:spPr bwMode="auto">
              <a:xfrm>
                <a:off x="3072" y="2304"/>
                <a:ext cx="1584"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9" name="Line 60"/>
              <p:cNvSpPr>
                <a:spLocks noChangeShapeType="1"/>
              </p:cNvSpPr>
              <p:nvPr/>
            </p:nvSpPr>
            <p:spPr bwMode="auto">
              <a:xfrm flipH="1">
                <a:off x="3168" y="21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0" name="Line 61"/>
              <p:cNvSpPr>
                <a:spLocks noChangeShapeType="1"/>
              </p:cNvSpPr>
              <p:nvPr/>
            </p:nvSpPr>
            <p:spPr bwMode="auto">
              <a:xfrm flipH="1">
                <a:off x="3264" y="2064"/>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1" name="Line 62"/>
              <p:cNvSpPr>
                <a:spLocks noChangeShapeType="1"/>
              </p:cNvSpPr>
              <p:nvPr/>
            </p:nvSpPr>
            <p:spPr bwMode="auto">
              <a:xfrm flipV="1">
                <a:off x="312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2" name="Line 63"/>
              <p:cNvSpPr>
                <a:spLocks noChangeShapeType="1"/>
              </p:cNvSpPr>
              <p:nvPr/>
            </p:nvSpPr>
            <p:spPr bwMode="auto">
              <a:xfrm flipV="1">
                <a:off x="336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3" name="Line 64"/>
              <p:cNvSpPr>
                <a:spLocks noChangeShapeType="1"/>
              </p:cNvSpPr>
              <p:nvPr/>
            </p:nvSpPr>
            <p:spPr bwMode="auto">
              <a:xfrm flipV="1">
                <a:off x="360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4" name="Line 65"/>
              <p:cNvSpPr>
                <a:spLocks noChangeShapeType="1"/>
              </p:cNvSpPr>
              <p:nvPr/>
            </p:nvSpPr>
            <p:spPr bwMode="auto">
              <a:xfrm flipV="1">
                <a:off x="384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5" name="Line 66"/>
              <p:cNvSpPr>
                <a:spLocks noChangeShapeType="1"/>
              </p:cNvSpPr>
              <p:nvPr/>
            </p:nvSpPr>
            <p:spPr bwMode="auto">
              <a:xfrm flipV="1">
                <a:off x="408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6" name="Line 67"/>
              <p:cNvSpPr>
                <a:spLocks noChangeShapeType="1"/>
              </p:cNvSpPr>
              <p:nvPr/>
            </p:nvSpPr>
            <p:spPr bwMode="auto">
              <a:xfrm flipV="1">
                <a:off x="4272"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grpSp>
        <p:sp>
          <p:nvSpPr>
            <p:cNvPr id="7" name="TextBox 6"/>
            <p:cNvSpPr txBox="1"/>
            <p:nvPr/>
          </p:nvSpPr>
          <p:spPr>
            <a:xfrm>
              <a:off x="1230329" y="2810576"/>
              <a:ext cx="825867" cy="369332"/>
            </a:xfrm>
            <a:prstGeom prst="rect">
              <a:avLst/>
            </a:prstGeom>
            <a:noFill/>
          </p:spPr>
          <p:txBody>
            <a:bodyPr wrap="none" rtlCol="1">
              <a:spAutoFit/>
            </a:bodyPr>
            <a:lstStyle/>
            <a:p>
              <a:r>
                <a:rPr lang="en-US" b="1" dirty="0" smtClean="0">
                  <a:latin typeface="Times New Roman" pitchFamily="18" charset="0"/>
                  <a:cs typeface="Times New Roman" pitchFamily="18" charset="0"/>
                </a:rPr>
                <a:t>OLAP</a:t>
              </a:r>
              <a:endParaRPr lang="fa-IR" b="1" dirty="0" smtClean="0">
                <a:latin typeface="Times New Roman" pitchFamily="18" charset="0"/>
                <a:cs typeface="Times New Roman" pitchFamily="18" charset="0"/>
              </a:endParaRPr>
            </a:p>
          </p:txBody>
        </p:sp>
        <p:grpSp>
          <p:nvGrpSpPr>
            <p:cNvPr id="8" name="Group 43"/>
            <p:cNvGrpSpPr>
              <a:grpSpLocks/>
            </p:cNvGrpSpPr>
            <p:nvPr/>
          </p:nvGrpSpPr>
          <p:grpSpPr bwMode="auto">
            <a:xfrm rot="578254">
              <a:off x="1761911" y="1958512"/>
              <a:ext cx="1198240" cy="1008112"/>
              <a:chOff x="2928" y="1968"/>
              <a:chExt cx="2064" cy="1824"/>
            </a:xfrm>
            <a:solidFill>
              <a:schemeClr val="accent1">
                <a:lumMod val="75000"/>
              </a:schemeClr>
            </a:solidFill>
            <a:effectLst>
              <a:reflection blurRad="6350" stA="50000" endA="300" endPos="55000" dir="5400000" sy="-100000" algn="bl" rotWithShape="0"/>
            </a:effectLst>
          </p:grpSpPr>
          <p:sp>
            <p:nvSpPr>
              <p:cNvPr id="39" name="AutoShape 39"/>
              <p:cNvSpPr>
                <a:spLocks noChangeArrowheads="1"/>
              </p:cNvSpPr>
              <p:nvPr/>
            </p:nvSpPr>
            <p:spPr bwMode="auto">
              <a:xfrm>
                <a:off x="2928" y="1968"/>
                <a:ext cx="2064" cy="1824"/>
              </a:xfrm>
              <a:prstGeom prst="cube">
                <a:avLst>
                  <a:gd name="adj" fmla="val 25000"/>
                </a:avLst>
              </a:prstGeom>
              <a:grpFill/>
              <a:ln w="12700">
                <a:solidFill>
                  <a:schemeClr val="accent1">
                    <a:lumMod val="20000"/>
                    <a:lumOff val="80000"/>
                  </a:schemeClr>
                </a:solidFill>
                <a:miter lim="800000"/>
                <a:headEnd/>
                <a:tailEnd/>
              </a:ln>
              <a:effectLst/>
            </p:spPr>
            <p:txBody>
              <a:bodyPr wrap="none" lIns="92075" tIns="46038" rIns="92075" bIns="46038" anchor="ct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0" name="Line 40"/>
              <p:cNvSpPr>
                <a:spLocks noChangeShapeType="1"/>
              </p:cNvSpPr>
              <p:nvPr/>
            </p:nvSpPr>
            <p:spPr bwMode="auto">
              <a:xfrm flipV="1">
                <a:off x="2928" y="264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1" name="Line 41"/>
              <p:cNvSpPr>
                <a:spLocks noChangeShapeType="1"/>
              </p:cNvSpPr>
              <p:nvPr/>
            </p:nvSpPr>
            <p:spPr bwMode="auto">
              <a:xfrm>
                <a:off x="2928" y="288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2" name="Line 42"/>
              <p:cNvSpPr>
                <a:spLocks noChangeShapeType="1"/>
              </p:cNvSpPr>
              <p:nvPr/>
            </p:nvSpPr>
            <p:spPr bwMode="auto">
              <a:xfrm flipV="1">
                <a:off x="4560" y="220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3" name="Line 43"/>
              <p:cNvSpPr>
                <a:spLocks noChangeShapeType="1"/>
              </p:cNvSpPr>
              <p:nvPr/>
            </p:nvSpPr>
            <p:spPr bwMode="auto">
              <a:xfrm flipV="1">
                <a:off x="4560" y="244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4" name="Line 44"/>
              <p:cNvSpPr>
                <a:spLocks noChangeShapeType="1"/>
              </p:cNvSpPr>
              <p:nvPr/>
            </p:nvSpPr>
            <p:spPr bwMode="auto">
              <a:xfrm flipV="1">
                <a:off x="2928" y="312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5" name="Line 45"/>
              <p:cNvSpPr>
                <a:spLocks noChangeShapeType="1"/>
              </p:cNvSpPr>
              <p:nvPr/>
            </p:nvSpPr>
            <p:spPr bwMode="auto">
              <a:xfrm>
                <a:off x="2928" y="33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6" name="Line 46"/>
              <p:cNvSpPr>
                <a:spLocks noChangeShapeType="1"/>
              </p:cNvSpPr>
              <p:nvPr/>
            </p:nvSpPr>
            <p:spPr bwMode="auto">
              <a:xfrm flipV="1">
                <a:off x="4560" y="268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7" name="Line 47"/>
              <p:cNvSpPr>
                <a:spLocks noChangeShapeType="1"/>
              </p:cNvSpPr>
              <p:nvPr/>
            </p:nvSpPr>
            <p:spPr bwMode="auto">
              <a:xfrm flipV="1">
                <a:off x="4560" y="292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8" name="Line 48"/>
              <p:cNvSpPr>
                <a:spLocks noChangeShapeType="1"/>
              </p:cNvSpPr>
              <p:nvPr/>
            </p:nvSpPr>
            <p:spPr bwMode="auto">
              <a:xfrm>
                <a:off x="2928" y="360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9" name="Line 49"/>
              <p:cNvSpPr>
                <a:spLocks noChangeShapeType="1"/>
              </p:cNvSpPr>
              <p:nvPr/>
            </p:nvSpPr>
            <p:spPr bwMode="auto">
              <a:xfrm flipV="1">
                <a:off x="4560" y="316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0" name="Line 50"/>
              <p:cNvSpPr>
                <a:spLocks noChangeShapeType="1"/>
              </p:cNvSpPr>
              <p:nvPr/>
            </p:nvSpPr>
            <p:spPr bwMode="auto">
              <a:xfrm>
                <a:off x="312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1" name="Line 51"/>
              <p:cNvSpPr>
                <a:spLocks noChangeShapeType="1"/>
              </p:cNvSpPr>
              <p:nvPr/>
            </p:nvSpPr>
            <p:spPr bwMode="auto">
              <a:xfrm>
                <a:off x="336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2" name="Line 52"/>
              <p:cNvSpPr>
                <a:spLocks noChangeShapeType="1"/>
              </p:cNvSpPr>
              <p:nvPr/>
            </p:nvSpPr>
            <p:spPr bwMode="auto">
              <a:xfrm>
                <a:off x="360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3" name="Line 53"/>
              <p:cNvSpPr>
                <a:spLocks noChangeShapeType="1"/>
              </p:cNvSpPr>
              <p:nvPr/>
            </p:nvSpPr>
            <p:spPr bwMode="auto">
              <a:xfrm>
                <a:off x="384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4" name="Line 54"/>
              <p:cNvSpPr>
                <a:spLocks noChangeShapeType="1"/>
              </p:cNvSpPr>
              <p:nvPr/>
            </p:nvSpPr>
            <p:spPr bwMode="auto">
              <a:xfrm>
                <a:off x="408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5" name="Line 55"/>
              <p:cNvSpPr>
                <a:spLocks noChangeShapeType="1"/>
              </p:cNvSpPr>
              <p:nvPr/>
            </p:nvSpPr>
            <p:spPr bwMode="auto">
              <a:xfrm>
                <a:off x="4272"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6" name="Line 56"/>
              <p:cNvSpPr>
                <a:spLocks noChangeShapeType="1"/>
              </p:cNvSpPr>
              <p:nvPr/>
            </p:nvSpPr>
            <p:spPr bwMode="auto">
              <a:xfrm>
                <a:off x="4656" y="2304"/>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7" name="Line 57"/>
              <p:cNvSpPr>
                <a:spLocks noChangeShapeType="1"/>
              </p:cNvSpPr>
              <p:nvPr/>
            </p:nvSpPr>
            <p:spPr bwMode="auto">
              <a:xfrm>
                <a:off x="4800" y="2160"/>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8" name="Line 58"/>
              <p:cNvSpPr>
                <a:spLocks noChangeShapeType="1"/>
              </p:cNvSpPr>
              <p:nvPr/>
            </p:nvSpPr>
            <p:spPr bwMode="auto">
              <a:xfrm>
                <a:off x="4896" y="2064"/>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9" name="Line 59"/>
              <p:cNvSpPr>
                <a:spLocks noChangeShapeType="1"/>
              </p:cNvSpPr>
              <p:nvPr/>
            </p:nvSpPr>
            <p:spPr bwMode="auto">
              <a:xfrm>
                <a:off x="3072" y="2304"/>
                <a:ext cx="1584"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0" name="Line 60"/>
              <p:cNvSpPr>
                <a:spLocks noChangeShapeType="1"/>
              </p:cNvSpPr>
              <p:nvPr/>
            </p:nvSpPr>
            <p:spPr bwMode="auto">
              <a:xfrm flipH="1">
                <a:off x="3168" y="21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1" name="Line 61"/>
              <p:cNvSpPr>
                <a:spLocks noChangeShapeType="1"/>
              </p:cNvSpPr>
              <p:nvPr/>
            </p:nvSpPr>
            <p:spPr bwMode="auto">
              <a:xfrm flipH="1">
                <a:off x="3264" y="2064"/>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2" name="Line 62"/>
              <p:cNvSpPr>
                <a:spLocks noChangeShapeType="1"/>
              </p:cNvSpPr>
              <p:nvPr/>
            </p:nvSpPr>
            <p:spPr bwMode="auto">
              <a:xfrm flipV="1">
                <a:off x="312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3" name="Line 63"/>
              <p:cNvSpPr>
                <a:spLocks noChangeShapeType="1"/>
              </p:cNvSpPr>
              <p:nvPr/>
            </p:nvSpPr>
            <p:spPr bwMode="auto">
              <a:xfrm flipV="1">
                <a:off x="336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4" name="Line 64"/>
              <p:cNvSpPr>
                <a:spLocks noChangeShapeType="1"/>
              </p:cNvSpPr>
              <p:nvPr/>
            </p:nvSpPr>
            <p:spPr bwMode="auto">
              <a:xfrm flipV="1">
                <a:off x="360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5" name="Line 65"/>
              <p:cNvSpPr>
                <a:spLocks noChangeShapeType="1"/>
              </p:cNvSpPr>
              <p:nvPr/>
            </p:nvSpPr>
            <p:spPr bwMode="auto">
              <a:xfrm flipV="1">
                <a:off x="384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6" name="Line 66"/>
              <p:cNvSpPr>
                <a:spLocks noChangeShapeType="1"/>
              </p:cNvSpPr>
              <p:nvPr/>
            </p:nvSpPr>
            <p:spPr bwMode="auto">
              <a:xfrm flipV="1">
                <a:off x="408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7" name="Line 67"/>
              <p:cNvSpPr>
                <a:spLocks noChangeShapeType="1"/>
              </p:cNvSpPr>
              <p:nvPr/>
            </p:nvSpPr>
            <p:spPr bwMode="auto">
              <a:xfrm flipV="1">
                <a:off x="4272"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grpSp>
        <p:grpSp>
          <p:nvGrpSpPr>
            <p:cNvPr id="9" name="Group 73"/>
            <p:cNvGrpSpPr>
              <a:grpSpLocks/>
            </p:cNvGrpSpPr>
            <p:nvPr/>
          </p:nvGrpSpPr>
          <p:grpSpPr bwMode="auto">
            <a:xfrm rot="578254">
              <a:off x="1036278" y="3191796"/>
              <a:ext cx="1198240" cy="1008112"/>
              <a:chOff x="2928" y="1968"/>
              <a:chExt cx="2064" cy="1824"/>
            </a:xfrm>
            <a:solidFill>
              <a:schemeClr val="accent1">
                <a:lumMod val="75000"/>
              </a:schemeClr>
            </a:solidFill>
            <a:effectLst>
              <a:reflection blurRad="6350" stA="50000" endA="300" endPos="55000" dir="5400000" sy="-100000" algn="bl" rotWithShape="0"/>
            </a:effectLst>
          </p:grpSpPr>
          <p:sp>
            <p:nvSpPr>
              <p:cNvPr id="10" name="AutoShape 39"/>
              <p:cNvSpPr>
                <a:spLocks noChangeArrowheads="1"/>
              </p:cNvSpPr>
              <p:nvPr/>
            </p:nvSpPr>
            <p:spPr bwMode="auto">
              <a:xfrm>
                <a:off x="2928" y="1968"/>
                <a:ext cx="2064" cy="1824"/>
              </a:xfrm>
              <a:prstGeom prst="cube">
                <a:avLst>
                  <a:gd name="adj" fmla="val 25000"/>
                </a:avLst>
              </a:prstGeom>
              <a:grpFill/>
              <a:ln w="12700">
                <a:solidFill>
                  <a:schemeClr val="accent1">
                    <a:lumMod val="20000"/>
                    <a:lumOff val="80000"/>
                  </a:schemeClr>
                </a:solidFill>
                <a:miter lim="800000"/>
                <a:headEnd/>
                <a:tailEnd/>
              </a:ln>
              <a:effectLst/>
            </p:spPr>
            <p:txBody>
              <a:bodyPr wrap="none" lIns="92075" tIns="46038" rIns="92075" bIns="46038" anchor="ct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11" name="Line 40"/>
              <p:cNvSpPr>
                <a:spLocks noChangeShapeType="1"/>
              </p:cNvSpPr>
              <p:nvPr/>
            </p:nvSpPr>
            <p:spPr bwMode="auto">
              <a:xfrm flipV="1">
                <a:off x="2928" y="264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12" name="Line 41"/>
              <p:cNvSpPr>
                <a:spLocks noChangeShapeType="1"/>
              </p:cNvSpPr>
              <p:nvPr/>
            </p:nvSpPr>
            <p:spPr bwMode="auto">
              <a:xfrm>
                <a:off x="2928" y="288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13" name="Line 42"/>
              <p:cNvSpPr>
                <a:spLocks noChangeShapeType="1"/>
              </p:cNvSpPr>
              <p:nvPr/>
            </p:nvSpPr>
            <p:spPr bwMode="auto">
              <a:xfrm flipV="1">
                <a:off x="4560" y="220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14" name="Line 43"/>
              <p:cNvSpPr>
                <a:spLocks noChangeShapeType="1"/>
              </p:cNvSpPr>
              <p:nvPr/>
            </p:nvSpPr>
            <p:spPr bwMode="auto">
              <a:xfrm flipV="1">
                <a:off x="4560" y="244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15" name="Line 44"/>
              <p:cNvSpPr>
                <a:spLocks noChangeShapeType="1"/>
              </p:cNvSpPr>
              <p:nvPr/>
            </p:nvSpPr>
            <p:spPr bwMode="auto">
              <a:xfrm flipV="1">
                <a:off x="2928" y="312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16" name="Line 45"/>
              <p:cNvSpPr>
                <a:spLocks noChangeShapeType="1"/>
              </p:cNvSpPr>
              <p:nvPr/>
            </p:nvSpPr>
            <p:spPr bwMode="auto">
              <a:xfrm>
                <a:off x="2928" y="33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17" name="Line 46"/>
              <p:cNvSpPr>
                <a:spLocks noChangeShapeType="1"/>
              </p:cNvSpPr>
              <p:nvPr/>
            </p:nvSpPr>
            <p:spPr bwMode="auto">
              <a:xfrm flipV="1">
                <a:off x="4560" y="268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18" name="Line 47"/>
              <p:cNvSpPr>
                <a:spLocks noChangeShapeType="1"/>
              </p:cNvSpPr>
              <p:nvPr/>
            </p:nvSpPr>
            <p:spPr bwMode="auto">
              <a:xfrm flipV="1">
                <a:off x="4560" y="292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19" name="Line 48"/>
              <p:cNvSpPr>
                <a:spLocks noChangeShapeType="1"/>
              </p:cNvSpPr>
              <p:nvPr/>
            </p:nvSpPr>
            <p:spPr bwMode="auto">
              <a:xfrm>
                <a:off x="2928" y="360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0" name="Line 49"/>
              <p:cNvSpPr>
                <a:spLocks noChangeShapeType="1"/>
              </p:cNvSpPr>
              <p:nvPr/>
            </p:nvSpPr>
            <p:spPr bwMode="auto">
              <a:xfrm flipV="1">
                <a:off x="4560" y="316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1" name="Line 50"/>
              <p:cNvSpPr>
                <a:spLocks noChangeShapeType="1"/>
              </p:cNvSpPr>
              <p:nvPr/>
            </p:nvSpPr>
            <p:spPr bwMode="auto">
              <a:xfrm>
                <a:off x="312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2" name="Line 51"/>
              <p:cNvSpPr>
                <a:spLocks noChangeShapeType="1"/>
              </p:cNvSpPr>
              <p:nvPr/>
            </p:nvSpPr>
            <p:spPr bwMode="auto">
              <a:xfrm>
                <a:off x="336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3" name="Line 52"/>
              <p:cNvSpPr>
                <a:spLocks noChangeShapeType="1"/>
              </p:cNvSpPr>
              <p:nvPr/>
            </p:nvSpPr>
            <p:spPr bwMode="auto">
              <a:xfrm>
                <a:off x="360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4" name="Line 53"/>
              <p:cNvSpPr>
                <a:spLocks noChangeShapeType="1"/>
              </p:cNvSpPr>
              <p:nvPr/>
            </p:nvSpPr>
            <p:spPr bwMode="auto">
              <a:xfrm>
                <a:off x="384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5" name="Line 54"/>
              <p:cNvSpPr>
                <a:spLocks noChangeShapeType="1"/>
              </p:cNvSpPr>
              <p:nvPr/>
            </p:nvSpPr>
            <p:spPr bwMode="auto">
              <a:xfrm>
                <a:off x="408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6" name="Line 55"/>
              <p:cNvSpPr>
                <a:spLocks noChangeShapeType="1"/>
              </p:cNvSpPr>
              <p:nvPr/>
            </p:nvSpPr>
            <p:spPr bwMode="auto">
              <a:xfrm>
                <a:off x="4272"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7" name="Line 56"/>
              <p:cNvSpPr>
                <a:spLocks noChangeShapeType="1"/>
              </p:cNvSpPr>
              <p:nvPr/>
            </p:nvSpPr>
            <p:spPr bwMode="auto">
              <a:xfrm>
                <a:off x="4656" y="2304"/>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8" name="Line 57"/>
              <p:cNvSpPr>
                <a:spLocks noChangeShapeType="1"/>
              </p:cNvSpPr>
              <p:nvPr/>
            </p:nvSpPr>
            <p:spPr bwMode="auto">
              <a:xfrm>
                <a:off x="4800" y="2160"/>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29" name="Line 58"/>
              <p:cNvSpPr>
                <a:spLocks noChangeShapeType="1"/>
              </p:cNvSpPr>
              <p:nvPr/>
            </p:nvSpPr>
            <p:spPr bwMode="auto">
              <a:xfrm>
                <a:off x="4896" y="2064"/>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30" name="Line 59"/>
              <p:cNvSpPr>
                <a:spLocks noChangeShapeType="1"/>
              </p:cNvSpPr>
              <p:nvPr/>
            </p:nvSpPr>
            <p:spPr bwMode="auto">
              <a:xfrm>
                <a:off x="3072" y="2304"/>
                <a:ext cx="1584"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31" name="Line 60"/>
              <p:cNvSpPr>
                <a:spLocks noChangeShapeType="1"/>
              </p:cNvSpPr>
              <p:nvPr/>
            </p:nvSpPr>
            <p:spPr bwMode="auto">
              <a:xfrm flipH="1">
                <a:off x="3168" y="21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32" name="Line 61"/>
              <p:cNvSpPr>
                <a:spLocks noChangeShapeType="1"/>
              </p:cNvSpPr>
              <p:nvPr/>
            </p:nvSpPr>
            <p:spPr bwMode="auto">
              <a:xfrm flipH="1">
                <a:off x="3264" y="2064"/>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33" name="Line 62"/>
              <p:cNvSpPr>
                <a:spLocks noChangeShapeType="1"/>
              </p:cNvSpPr>
              <p:nvPr/>
            </p:nvSpPr>
            <p:spPr bwMode="auto">
              <a:xfrm flipV="1">
                <a:off x="312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34" name="Line 63"/>
              <p:cNvSpPr>
                <a:spLocks noChangeShapeType="1"/>
              </p:cNvSpPr>
              <p:nvPr/>
            </p:nvSpPr>
            <p:spPr bwMode="auto">
              <a:xfrm flipV="1">
                <a:off x="336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35" name="Line 64"/>
              <p:cNvSpPr>
                <a:spLocks noChangeShapeType="1"/>
              </p:cNvSpPr>
              <p:nvPr/>
            </p:nvSpPr>
            <p:spPr bwMode="auto">
              <a:xfrm flipV="1">
                <a:off x="360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36" name="Line 65"/>
              <p:cNvSpPr>
                <a:spLocks noChangeShapeType="1"/>
              </p:cNvSpPr>
              <p:nvPr/>
            </p:nvSpPr>
            <p:spPr bwMode="auto">
              <a:xfrm flipV="1">
                <a:off x="384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37" name="Line 66"/>
              <p:cNvSpPr>
                <a:spLocks noChangeShapeType="1"/>
              </p:cNvSpPr>
              <p:nvPr/>
            </p:nvSpPr>
            <p:spPr bwMode="auto">
              <a:xfrm flipV="1">
                <a:off x="408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38" name="Line 67"/>
              <p:cNvSpPr>
                <a:spLocks noChangeShapeType="1"/>
              </p:cNvSpPr>
              <p:nvPr/>
            </p:nvSpPr>
            <p:spPr bwMode="auto">
              <a:xfrm flipV="1">
                <a:off x="4272"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grpSp>
      </p:grpSp>
      <p:sp>
        <p:nvSpPr>
          <p:cNvPr id="99" name="Slide Number Placeholder 98"/>
          <p:cNvSpPr>
            <a:spLocks noGrp="1"/>
          </p:cNvSpPr>
          <p:nvPr>
            <p:ph type="sldNum" sz="quarter" idx="12"/>
          </p:nvPr>
        </p:nvSpPr>
        <p:spPr/>
        <p:txBody>
          <a:bodyPr/>
          <a:lstStyle/>
          <a:p>
            <a:pPr>
              <a:defRPr/>
            </a:pPr>
            <a:fld id="{656DB950-4D65-42EA-ADF8-8AAB87673B32}" type="slidenum">
              <a:rPr lang="fa-IR" smtClean="0"/>
              <a:pPr>
                <a:defRPr/>
              </a:pPr>
              <a:t>13</a:t>
            </a:fld>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499350" cy="1143000"/>
          </a:xfrm>
        </p:spPr>
        <p:txBody>
          <a:bodyPr>
            <a:noAutofit/>
          </a:bodyPr>
          <a:lstStyle/>
          <a:p>
            <a:pPr rtl="1" eaLnBrk="1" hangingPunct="1">
              <a:defRPr/>
            </a:pPr>
            <a:r>
              <a:rPr lang="ar-SA" b="1" dirty="0" smtClean="0">
                <a:solidFill>
                  <a:srgbClr val="C00000"/>
                </a:solidFill>
                <a:effectLst>
                  <a:outerShdw blurRad="38100" dist="38100" dir="2700000" algn="tl">
                    <a:srgbClr val="000000">
                      <a:alpha val="43137"/>
                    </a:srgbClr>
                  </a:outerShdw>
                </a:effectLst>
                <a:cs typeface="B Titr" pitchFamily="2" charset="-78"/>
              </a:rPr>
              <a:t>خصوصيات </a:t>
            </a:r>
            <a:r>
              <a:rPr lang="ar-SA" b="1" dirty="0">
                <a:solidFill>
                  <a:srgbClr val="C00000"/>
                </a:solidFill>
                <a:effectLst>
                  <a:outerShdw blurRad="38100" dist="38100" dir="2700000" algn="tl">
                    <a:srgbClr val="000000">
                      <a:alpha val="43137"/>
                    </a:srgbClr>
                  </a:outerShdw>
                </a:effectLst>
                <a:cs typeface="B Titr" pitchFamily="2" charset="-78"/>
              </a:rPr>
              <a:t>قابل ارزيابي</a:t>
            </a:r>
            <a:r>
              <a:rPr lang="en-US" b="1" dirty="0">
                <a:solidFill>
                  <a:srgbClr val="C00000"/>
                </a:solidFill>
                <a:effectLst>
                  <a:outerShdw blurRad="38100" dist="38100" dir="2700000" algn="tl">
                    <a:srgbClr val="000000">
                      <a:alpha val="43137"/>
                    </a:srgbClr>
                  </a:outerShdw>
                </a:effectLst>
                <a:cs typeface="B Titr" pitchFamily="2" charset="-78"/>
              </a:rPr>
              <a:t> OLAP </a:t>
            </a:r>
          </a:p>
        </p:txBody>
      </p:sp>
      <p:graphicFrame>
        <p:nvGraphicFramePr>
          <p:cNvPr id="3" name="Diagram 2"/>
          <p:cNvGraphicFramePr/>
          <p:nvPr>
            <p:extLst>
              <p:ext uri="{D42A27DB-BD31-4B8C-83A1-F6EECF244321}">
                <p14:modId xmlns="" xmlns:p14="http://schemas.microsoft.com/office/powerpoint/2010/main" val="1858915606"/>
              </p:ext>
            </p:extLst>
          </p:nvPr>
        </p:nvGraphicFramePr>
        <p:xfrm>
          <a:off x="611560" y="1084142"/>
          <a:ext cx="7776864" cy="5369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14</a:t>
            </a:fld>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defRPr/>
            </a:pPr>
            <a:r>
              <a:rPr lang="fa-IR" sz="6600" dirty="0" smtClean="0">
                <a:solidFill>
                  <a:srgbClr val="C00000"/>
                </a:solidFill>
                <a:effectLst>
                  <a:outerShdw blurRad="38100" dist="38100" dir="2700000" algn="tl">
                    <a:srgbClr val="000000">
                      <a:alpha val="43137"/>
                    </a:srgbClr>
                  </a:outerShdw>
                </a:effectLst>
                <a:cs typeface="B Titr" pitchFamily="2" charset="-78"/>
              </a:rPr>
              <a:t>تحلیل</a:t>
            </a:r>
            <a:endParaRPr lang="en-US" dirty="0">
              <a:solidFill>
                <a:srgbClr val="C00000"/>
              </a:solidFill>
              <a:effectLst>
                <a:outerShdw blurRad="38100" dist="38100" dir="2700000" algn="tl">
                  <a:srgbClr val="000000">
                    <a:alpha val="43137"/>
                  </a:srgbClr>
                </a:outerShdw>
              </a:effectLst>
              <a:cs typeface="B Titr" pitchFamily="2" charset="-78"/>
            </a:endParaRPr>
          </a:p>
        </p:txBody>
      </p:sp>
      <p:sp>
        <p:nvSpPr>
          <p:cNvPr id="14339" name="Content Placeholder 2"/>
          <p:cNvSpPr>
            <a:spLocks noGrp="1"/>
          </p:cNvSpPr>
          <p:nvPr>
            <p:ph idx="1"/>
          </p:nvPr>
        </p:nvSpPr>
        <p:spPr/>
        <p:txBody>
          <a:bodyPr>
            <a:normAutofit/>
          </a:bodyPr>
          <a:lstStyle/>
          <a:p>
            <a:pPr algn="just" rtl="1" eaLnBrk="1" hangingPunct="1"/>
            <a:r>
              <a:rPr lang="en-US" dirty="0" smtClean="0">
                <a:cs typeface="B Zar" pitchFamily="2" charset="-78"/>
              </a:rPr>
              <a:t> </a:t>
            </a:r>
            <a:r>
              <a:rPr lang="ar-SA" sz="2800" dirty="0" smtClean="0">
                <a:cs typeface="B Zar" pitchFamily="2" charset="-78"/>
              </a:rPr>
              <a:t>منظور از تحليل آن است که سيستم بايد بتواند از عهده هر تحليل منطقي و آماري که مورد نياز کاربر باشد، برآيد. </a:t>
            </a:r>
            <a:endParaRPr lang="fa-IR" sz="2800" dirty="0" smtClean="0">
              <a:cs typeface="B Zar" pitchFamily="2" charset="-78"/>
            </a:endParaRPr>
          </a:p>
          <a:p>
            <a:pPr algn="just" rtl="1" eaLnBrk="1" hangingPunct="1"/>
            <a:r>
              <a:rPr lang="fa-IR" b="1" dirty="0" smtClean="0">
                <a:solidFill>
                  <a:srgbClr val="C00000"/>
                </a:solidFill>
                <a:cs typeface="B Zar" pitchFamily="2" charset="-78"/>
              </a:rPr>
              <a:t>انواع تحلیل</a:t>
            </a:r>
          </a:p>
          <a:p>
            <a:pPr algn="just" rtl="1" eaLnBrk="1" hangingPunct="1"/>
            <a:endParaRPr lang="fa-IR" dirty="0" smtClean="0">
              <a:cs typeface="B Zar" pitchFamily="2" charset="-78"/>
            </a:endParaRPr>
          </a:p>
          <a:p>
            <a:pPr algn="just" rtl="1" eaLnBrk="1" hangingPunct="1"/>
            <a:endParaRPr lang="fa-IR" dirty="0" smtClean="0">
              <a:cs typeface="B Zar" pitchFamily="2" charset="-78"/>
            </a:endParaRPr>
          </a:p>
          <a:p>
            <a:pPr algn="just" rtl="1" eaLnBrk="1" hangingPunct="1"/>
            <a:endParaRPr lang="fa-IR" dirty="0" smtClean="0">
              <a:cs typeface="B Zar" pitchFamily="2" charset="-78"/>
            </a:endParaRPr>
          </a:p>
          <a:p>
            <a:pPr algn="just" rtl="1" eaLnBrk="1" hangingPunct="1"/>
            <a:r>
              <a:rPr lang="ar-SA" sz="2800" dirty="0" smtClean="0">
                <a:cs typeface="B Zar" pitchFamily="2" charset="-78"/>
              </a:rPr>
              <a:t> انجام همه اين تحليل‌ها بايد براي کاربر نهايي به اندازه کافي ساده باشند</a:t>
            </a:r>
            <a:r>
              <a:rPr lang="en-US" sz="2800" dirty="0" smtClean="0">
                <a:cs typeface="B Zar" pitchFamily="2" charset="-78"/>
              </a:rPr>
              <a:t>. </a:t>
            </a:r>
          </a:p>
          <a:p>
            <a:pPr algn="just" rtl="1" eaLnBrk="1" hangingPunct="1"/>
            <a:endParaRPr lang="en-US" dirty="0" smtClean="0">
              <a:cs typeface="B Zar" pitchFamily="2" charset="-78"/>
            </a:endParaRPr>
          </a:p>
        </p:txBody>
      </p:sp>
      <p:graphicFrame>
        <p:nvGraphicFramePr>
          <p:cNvPr id="4" name="Table 3"/>
          <p:cNvGraphicFramePr>
            <a:graphicFrameLocks noGrp="1"/>
          </p:cNvGraphicFramePr>
          <p:nvPr>
            <p:extLst>
              <p:ext uri="{D42A27DB-BD31-4B8C-83A1-F6EECF244321}">
                <p14:modId xmlns="" xmlns:p14="http://schemas.microsoft.com/office/powerpoint/2010/main" val="1492787602"/>
              </p:ext>
            </p:extLst>
          </p:nvPr>
        </p:nvGraphicFramePr>
        <p:xfrm>
          <a:off x="2051720" y="3284984"/>
          <a:ext cx="4439890" cy="1463676"/>
        </p:xfrm>
        <a:graphic>
          <a:graphicData uri="http://schemas.openxmlformats.org/drawingml/2006/table">
            <a:tbl>
              <a:tblPr firstRow="1" bandRow="1">
                <a:tableStyleId>{2D5ABB26-0587-4C30-8999-92F81FD0307C}</a:tableStyleId>
              </a:tblPr>
              <a:tblGrid>
                <a:gridCol w="2234125"/>
                <a:gridCol w="2205765"/>
              </a:tblGrid>
              <a:tr h="365919">
                <a:tc>
                  <a:txBody>
                    <a:bodyPr/>
                    <a:lstStyle/>
                    <a:p>
                      <a:pPr algn="ctr"/>
                      <a:r>
                        <a:rPr lang="ar-SA" sz="1800" b="1" dirty="0" smtClean="0">
                          <a:cs typeface="B Zar" pitchFamily="2" charset="-78"/>
                        </a:rPr>
                        <a:t>تخصيص هزينه</a:t>
                      </a:r>
                      <a:endParaRPr lang="en-US" sz="1800" b="1" dirty="0">
                        <a:cs typeface="B Zar" pitchFamily="2" charset="-78"/>
                      </a:endParaRPr>
                    </a:p>
                  </a:txBody>
                  <a:tcPr marL="91445" marR="91445"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ar-SA" sz="1800" b="1" dirty="0" smtClean="0">
                          <a:cs typeface="B Zar" pitchFamily="2" charset="-78"/>
                        </a:rPr>
                        <a:t>سري‌هاي زماني</a:t>
                      </a:r>
                      <a:endParaRPr lang="en-US" sz="1800" b="1" dirty="0">
                        <a:cs typeface="B Zar" pitchFamily="2" charset="-78"/>
                      </a:endParaRPr>
                    </a:p>
                  </a:txBody>
                  <a:tcPr marL="91445" marR="91445"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65919">
                <a:tc>
                  <a:txBody>
                    <a:bodyPr/>
                    <a:lstStyle/>
                    <a:p>
                      <a:pPr algn="ctr"/>
                      <a:r>
                        <a:rPr lang="ar-SA" sz="1800" b="1" dirty="0" smtClean="0">
                          <a:cs typeface="B Zar" pitchFamily="2" charset="-78"/>
                        </a:rPr>
                        <a:t>جستجوي هدف</a:t>
                      </a:r>
                      <a:endParaRPr lang="en-US" sz="1800" b="1" dirty="0">
                        <a:cs typeface="B Zar" pitchFamily="2" charset="-78"/>
                      </a:endParaRPr>
                    </a:p>
                  </a:txBody>
                  <a:tcPr marL="91445" marR="91445"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ar-SA" sz="1800" b="1" dirty="0" smtClean="0">
                          <a:cs typeface="B Zar" pitchFamily="2" charset="-78"/>
                        </a:rPr>
                        <a:t>تبديل واحد پول</a:t>
                      </a:r>
                      <a:endParaRPr lang="en-US" sz="1800" b="1" dirty="0">
                        <a:cs typeface="B Zar" pitchFamily="2" charset="-78"/>
                      </a:endParaRPr>
                    </a:p>
                  </a:txBody>
                  <a:tcPr marL="91445" marR="91445"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65919">
                <a:tc>
                  <a:txBody>
                    <a:bodyPr/>
                    <a:lstStyle/>
                    <a:p>
                      <a:pPr algn="ctr"/>
                      <a:r>
                        <a:rPr lang="ar-SA" sz="1800" b="1" dirty="0" smtClean="0">
                          <a:cs typeface="B Zar" pitchFamily="2" charset="-78"/>
                        </a:rPr>
                        <a:t>ساختارهاي چند بعدي</a:t>
                      </a:r>
                      <a:endParaRPr lang="en-US" sz="1800" b="1" dirty="0">
                        <a:cs typeface="B Zar" pitchFamily="2" charset="-78"/>
                      </a:endParaRPr>
                    </a:p>
                  </a:txBody>
                  <a:tcPr marL="91445" marR="91445"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ar-SA" sz="1800" b="1" dirty="0" smtClean="0">
                          <a:cs typeface="B Zar" pitchFamily="2" charset="-78"/>
                        </a:rPr>
                        <a:t>مدل کردن غير رويه‌اي</a:t>
                      </a:r>
                      <a:endParaRPr lang="en-US" sz="1800" b="1" dirty="0">
                        <a:cs typeface="B Zar" pitchFamily="2" charset="-78"/>
                      </a:endParaRPr>
                    </a:p>
                  </a:txBody>
                  <a:tcPr marL="91445" marR="91445"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65919">
                <a:tc>
                  <a:txBody>
                    <a:bodyPr/>
                    <a:lstStyle/>
                    <a:p>
                      <a:pPr algn="ctr"/>
                      <a:r>
                        <a:rPr lang="ar-SA" sz="1800" b="1" dirty="0" smtClean="0">
                          <a:cs typeface="B Zar" pitchFamily="2" charset="-78"/>
                        </a:rPr>
                        <a:t>ساير کاربرد‌ها </a:t>
                      </a:r>
                      <a:endParaRPr lang="en-US" sz="1800" b="1" dirty="0">
                        <a:cs typeface="B Zar" pitchFamily="2" charset="-78"/>
                      </a:endParaRPr>
                    </a:p>
                  </a:txBody>
                  <a:tcPr marL="91445" marR="91445"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ar-SA" sz="1800" b="1" dirty="0" smtClean="0">
                          <a:cs typeface="B Zar" pitchFamily="2" charset="-78"/>
                        </a:rPr>
                        <a:t>داده‌کاوي</a:t>
                      </a:r>
                      <a:endParaRPr lang="en-US" sz="1800" b="1" dirty="0">
                        <a:cs typeface="B Zar" pitchFamily="2" charset="-78"/>
                      </a:endParaRPr>
                    </a:p>
                  </a:txBody>
                  <a:tcPr marL="91445" marR="91445"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7" name="Slide Number Placeholder 6"/>
          <p:cNvSpPr>
            <a:spLocks noGrp="1"/>
          </p:cNvSpPr>
          <p:nvPr>
            <p:ph type="sldNum" sz="quarter" idx="12"/>
          </p:nvPr>
        </p:nvSpPr>
        <p:spPr/>
        <p:txBody>
          <a:bodyPr/>
          <a:lstStyle/>
          <a:p>
            <a:pPr>
              <a:defRPr/>
            </a:pPr>
            <a:fld id="{656DB950-4D65-42EA-ADF8-8AAB87673B32}" type="slidenum">
              <a:rPr lang="fa-IR" smtClean="0"/>
              <a:pPr>
                <a:defRPr/>
              </a:pPr>
              <a:t>15</a:t>
            </a:fld>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eaLnBrk="1" hangingPunct="1">
              <a:defRPr/>
            </a:pPr>
            <a:r>
              <a:rPr lang="fa-IR" sz="6600" dirty="0" smtClean="0">
                <a:solidFill>
                  <a:srgbClr val="C00000"/>
                </a:solidFill>
                <a:effectLst>
                  <a:outerShdw blurRad="38100" dist="38100" dir="2700000" algn="tl">
                    <a:srgbClr val="000000">
                      <a:alpha val="43137"/>
                    </a:srgbClr>
                  </a:outerShdw>
                </a:effectLst>
                <a:cs typeface="B Titr" pitchFamily="2" charset="-78"/>
              </a:rPr>
              <a:t>سریع</a:t>
            </a:r>
            <a:endParaRPr lang="en-US" sz="6600" dirty="0">
              <a:solidFill>
                <a:srgbClr val="C0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827584" y="1412776"/>
            <a:ext cx="7499350" cy="4800600"/>
          </a:xfrm>
        </p:spPr>
        <p:txBody>
          <a:bodyPr/>
          <a:lstStyle/>
          <a:p>
            <a:pPr algn="just" rtl="1" eaLnBrk="1" hangingPunct="1">
              <a:defRPr/>
            </a:pPr>
            <a:r>
              <a:rPr lang="ar-SA" sz="2400" dirty="0" smtClean="0">
                <a:cs typeface="B Zar" pitchFamily="2" charset="-78"/>
              </a:rPr>
              <a:t>منظور </a:t>
            </a:r>
            <a:r>
              <a:rPr lang="ar-SA" sz="2400" dirty="0">
                <a:cs typeface="B Zar" pitchFamily="2" charset="-78"/>
              </a:rPr>
              <a:t>از سرعت آن است که سيستم بايد </a:t>
            </a:r>
            <a:r>
              <a:rPr lang="ar-SA" sz="2400" dirty="0" smtClean="0">
                <a:cs typeface="B Zar" pitchFamily="2" charset="-78"/>
              </a:rPr>
              <a:t>پاسخ </a:t>
            </a:r>
            <a:r>
              <a:rPr lang="ar-SA" sz="2400" dirty="0">
                <a:cs typeface="B Zar" pitchFamily="2" charset="-78"/>
              </a:rPr>
              <a:t>خود را در </a:t>
            </a:r>
            <a:r>
              <a:rPr lang="ar-SA" sz="2400" b="1" dirty="0">
                <a:cs typeface="B Zar" pitchFamily="2" charset="-78"/>
              </a:rPr>
              <a:t>زمان معقولي </a:t>
            </a:r>
            <a:r>
              <a:rPr lang="ar-SA" sz="2400" dirty="0">
                <a:cs typeface="B Zar" pitchFamily="2" charset="-78"/>
              </a:rPr>
              <a:t>به کاربر بازگرداند</a:t>
            </a:r>
            <a:r>
              <a:rPr lang="en-US" sz="2400" dirty="0" smtClean="0">
                <a:cs typeface="B Zar" pitchFamily="2" charset="-78"/>
              </a:rPr>
              <a:t>.</a:t>
            </a:r>
            <a:endParaRPr lang="fa-IR" sz="2400" dirty="0" smtClean="0">
              <a:cs typeface="B Zar" pitchFamily="2" charset="-78"/>
            </a:endParaRPr>
          </a:p>
          <a:p>
            <a:pPr algn="just" rtl="1" eaLnBrk="1" hangingPunct="1">
              <a:defRPr/>
            </a:pPr>
            <a:r>
              <a:rPr lang="ar-SA" sz="2400" dirty="0" smtClean="0">
                <a:cs typeface="B Zar" pitchFamily="2" charset="-78"/>
              </a:rPr>
              <a:t>تحقيقات </a:t>
            </a:r>
            <a:r>
              <a:rPr lang="ar-SA" sz="2400" dirty="0">
                <a:cs typeface="B Zar" pitchFamily="2" charset="-78"/>
              </a:rPr>
              <a:t>اخير نشان داده‌است که اگر کاربر نهايي ظرف 30 ثانيه پاسخي دريافت نکند،  تصور مي‌کند که فرايند دچار شکست شده است. </a:t>
            </a:r>
            <a:r>
              <a:rPr lang="ar-SA" sz="2400" dirty="0" smtClean="0">
                <a:cs typeface="B Zar" pitchFamily="2" charset="-78"/>
              </a:rPr>
              <a:t>رسيدن </a:t>
            </a:r>
            <a:r>
              <a:rPr lang="ar-SA" sz="2400" dirty="0">
                <a:cs typeface="B Zar" pitchFamily="2" charset="-78"/>
              </a:rPr>
              <a:t>به اين معيار ( يعني زمان پاسخ کمتر از 30 ثانيه) هنگامي که با حجم زيادي از اطلاعات سروکار داريم کار ساده‌اي نيست. بخصوص وقتي نياز به کواِري‌هاي پيچيده و مستقل داريم</a:t>
            </a:r>
            <a:r>
              <a:rPr lang="ar-SA" sz="2400" dirty="0" smtClean="0">
                <a:cs typeface="B Zar" pitchFamily="2" charset="-78"/>
              </a:rPr>
              <a:t>.</a:t>
            </a:r>
            <a:endParaRPr lang="fa-IR" sz="2400" dirty="0" smtClean="0">
              <a:cs typeface="B Zar" pitchFamily="2" charset="-78"/>
            </a:endParaRPr>
          </a:p>
          <a:p>
            <a:pPr algn="just" rtl="1"/>
            <a:r>
              <a:rPr lang="fa-IR" sz="2400" b="1" dirty="0" smtClean="0">
                <a:solidFill>
                  <a:srgbClr val="C00000"/>
                </a:solidFill>
                <a:cs typeface="B Titr" pitchFamily="2" charset="-78"/>
              </a:rPr>
              <a:t>راهکارهای بهبود سرعت</a:t>
            </a:r>
            <a:endParaRPr lang="en-US" sz="2400" b="1" dirty="0" smtClean="0">
              <a:solidFill>
                <a:srgbClr val="C00000"/>
              </a:solidFill>
              <a:cs typeface="B Titr" pitchFamily="2" charset="-78"/>
            </a:endParaRPr>
          </a:p>
          <a:p>
            <a:pPr marL="82550" indent="0" algn="just" rtl="1" eaLnBrk="1" hangingPunct="1">
              <a:buNone/>
              <a:defRPr/>
            </a:pPr>
            <a:endParaRPr lang="en-US" sz="2400" dirty="0">
              <a:cs typeface="B Zar" pitchFamily="2" charset="-78"/>
            </a:endParaRPr>
          </a:p>
        </p:txBody>
      </p:sp>
      <p:graphicFrame>
        <p:nvGraphicFramePr>
          <p:cNvPr id="6" name="Table 5"/>
          <p:cNvGraphicFramePr>
            <a:graphicFrameLocks noGrp="1"/>
          </p:cNvGraphicFramePr>
          <p:nvPr>
            <p:extLst>
              <p:ext uri="{D42A27DB-BD31-4B8C-83A1-F6EECF244321}">
                <p14:modId xmlns="" xmlns:p14="http://schemas.microsoft.com/office/powerpoint/2010/main" val="3299887790"/>
              </p:ext>
            </p:extLst>
          </p:nvPr>
        </p:nvGraphicFramePr>
        <p:xfrm>
          <a:off x="2051720" y="4653136"/>
          <a:ext cx="3816424" cy="1463200"/>
        </p:xfrm>
        <a:graphic>
          <a:graphicData uri="http://schemas.openxmlformats.org/drawingml/2006/table">
            <a:tbl>
              <a:tblPr firstRow="1" bandRow="1">
                <a:tableStyleId>{2D5ABB26-0587-4C30-8999-92F81FD0307C}</a:tableStyleId>
              </a:tblPr>
              <a:tblGrid>
                <a:gridCol w="3816424"/>
              </a:tblGrid>
              <a:tr h="318313">
                <a:tc>
                  <a:txBody>
                    <a:bodyPr/>
                    <a:lstStyle/>
                    <a:p>
                      <a:pPr algn="ctr"/>
                      <a:r>
                        <a:rPr kumimoji="0" lang="ar-SA" sz="1800" b="1" kern="1200" dirty="0" smtClean="0">
                          <a:solidFill>
                            <a:schemeClr val="tx1"/>
                          </a:solidFill>
                          <a:latin typeface="+mn-lt"/>
                          <a:ea typeface="+mn-ea"/>
                          <a:cs typeface="B Zar" pitchFamily="2" charset="-78"/>
                        </a:rPr>
                        <a:t>اختصاصي کردن نوع ذخيره‌سازي داده</a:t>
                      </a:r>
                      <a:endParaRPr kumimoji="0" lang="en-US" sz="1800" b="1" kern="1200" dirty="0">
                        <a:solidFill>
                          <a:schemeClr val="tx1"/>
                        </a:solidFill>
                        <a:latin typeface="+mn-lt"/>
                        <a:ea typeface="+mn-ea"/>
                        <a:cs typeface="B Zar" pitchFamily="2" charset="-78"/>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18417">
                <a:tc>
                  <a:txBody>
                    <a:bodyPr/>
                    <a:lstStyle/>
                    <a:p>
                      <a:pPr algn="ctr"/>
                      <a:r>
                        <a:rPr lang="ar-SA" sz="1800" b="1" dirty="0" smtClean="0">
                          <a:solidFill>
                            <a:schemeClr val="tx1"/>
                          </a:solidFill>
                          <a:cs typeface="B Zar" pitchFamily="2" charset="-78"/>
                        </a:rPr>
                        <a:t>شاخص بندي</a:t>
                      </a:r>
                      <a:endParaRPr lang="en-US" b="1" dirty="0">
                        <a:solidFill>
                          <a:schemeClr val="tx1"/>
                        </a:solidFill>
                        <a:cs typeface="B Zar" pitchFamily="2" charset="-78"/>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18417">
                <a:tc>
                  <a:txBody>
                    <a:bodyPr/>
                    <a:lstStyle/>
                    <a:p>
                      <a:pPr algn="ctr"/>
                      <a:r>
                        <a:rPr lang="ar-SA" sz="1800" b="1" dirty="0" smtClean="0">
                          <a:solidFill>
                            <a:schemeClr val="tx1"/>
                          </a:solidFill>
                          <a:cs typeface="B Zar" pitchFamily="2" charset="-78"/>
                        </a:rPr>
                        <a:t>از پيش محاسبه کردن تجميع‌ها </a:t>
                      </a:r>
                      <a:endParaRPr lang="en-US" b="1" dirty="0">
                        <a:solidFill>
                          <a:schemeClr val="tx1"/>
                        </a:solidFill>
                        <a:cs typeface="B Zar" pitchFamily="2" charset="-78"/>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7075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olidFill>
                            <a:schemeClr val="tx1"/>
                          </a:solidFill>
                          <a:cs typeface="B Zar" pitchFamily="2" charset="-78"/>
                        </a:rPr>
                        <a:t>سخت افزارهاي ويژه </a:t>
                      </a:r>
                      <a:endParaRPr lang="en-US" sz="1800" b="1" dirty="0">
                        <a:cs typeface="B Zar" pitchFamily="2" charset="-78"/>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8" name="Slide Number Placeholder 7"/>
          <p:cNvSpPr>
            <a:spLocks noGrp="1"/>
          </p:cNvSpPr>
          <p:nvPr>
            <p:ph type="sldNum" sz="quarter" idx="12"/>
          </p:nvPr>
        </p:nvSpPr>
        <p:spPr/>
        <p:txBody>
          <a:bodyPr/>
          <a:lstStyle/>
          <a:p>
            <a:pPr>
              <a:defRPr/>
            </a:pPr>
            <a:fld id="{656DB950-4D65-42EA-ADF8-8AAB87673B32}" type="slidenum">
              <a:rPr lang="fa-IR" smtClean="0"/>
              <a:pPr>
                <a:defRPr/>
              </a:pPr>
              <a:t>16</a:t>
            </a:fld>
            <a:endParaRPr lang="fa-I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eaLnBrk="1" hangingPunct="1">
              <a:defRPr/>
            </a:pPr>
            <a:r>
              <a:rPr lang="fa-IR" sz="6600" dirty="0" smtClean="0">
                <a:solidFill>
                  <a:srgbClr val="C00000"/>
                </a:solidFill>
                <a:effectLst>
                  <a:outerShdw blurRad="38100" dist="38100" dir="2700000" algn="tl">
                    <a:srgbClr val="000000">
                      <a:alpha val="43137"/>
                    </a:srgbClr>
                  </a:outerShdw>
                </a:effectLst>
                <a:cs typeface="B Titr" pitchFamily="2" charset="-78"/>
              </a:rPr>
              <a:t>داده های چندبعدی</a:t>
            </a:r>
            <a:endParaRPr lang="en-US" sz="6600" dirty="0">
              <a:solidFill>
                <a:srgbClr val="C00000"/>
              </a:solidFill>
              <a:effectLst>
                <a:outerShdw blurRad="38100" dist="38100" dir="2700000" algn="tl">
                  <a:srgbClr val="000000">
                    <a:alpha val="43137"/>
                  </a:srgbClr>
                </a:outerShdw>
              </a:effectLst>
              <a:cs typeface="B Titr" pitchFamily="2" charset="-78"/>
            </a:endParaRPr>
          </a:p>
        </p:txBody>
      </p:sp>
      <p:sp>
        <p:nvSpPr>
          <p:cNvPr id="16387" name="Content Placeholder 2"/>
          <p:cNvSpPr>
            <a:spLocks noGrp="1"/>
          </p:cNvSpPr>
          <p:nvPr>
            <p:ph idx="1"/>
          </p:nvPr>
        </p:nvSpPr>
        <p:spPr>
          <a:xfrm>
            <a:off x="755576" y="1447800"/>
            <a:ext cx="7704856" cy="2413000"/>
          </a:xfrm>
        </p:spPr>
        <p:txBody>
          <a:bodyPr/>
          <a:lstStyle/>
          <a:p>
            <a:pPr marL="82550" indent="0" algn="just" rtl="1" eaLnBrk="1" hangingPunct="1">
              <a:buNone/>
            </a:pPr>
            <a:r>
              <a:rPr lang="ar-SA" dirty="0" smtClean="0">
                <a:cs typeface="B Zar" pitchFamily="2" charset="-78"/>
              </a:rPr>
              <a:t>يک نياز اساسي </a:t>
            </a:r>
            <a:r>
              <a:rPr lang="en-US" dirty="0" smtClean="0">
                <a:cs typeface="B Zar" pitchFamily="2" charset="-78"/>
              </a:rPr>
              <a:t>OLAP </a:t>
            </a:r>
            <a:r>
              <a:rPr lang="ar-SA" dirty="0" smtClean="0">
                <a:cs typeface="B Zar" pitchFamily="2" charset="-78"/>
              </a:rPr>
              <a:t>است. سيستم بايد يک شماي مفهومي چند بعدي از داده‌ها را مهيا نمايد، که شامل مفاهيم سلسله مراتبي هم باشد. همچنين بايد قابليت داشتن تعداد دلخواه بعد و سطح تجميع را فراهم کند</a:t>
            </a:r>
            <a:r>
              <a:rPr lang="en-US" dirty="0" smtClean="0">
                <a:cs typeface="B Zar" pitchFamily="2" charset="-78"/>
              </a:rPr>
              <a:t>. </a:t>
            </a:r>
          </a:p>
          <a:p>
            <a:pPr algn="just" rtl="1" eaLnBrk="1" hangingPunct="1"/>
            <a:endParaRPr lang="en-US" dirty="0" smtClean="0">
              <a:cs typeface="Majalla UI"/>
            </a:endParaRPr>
          </a:p>
        </p:txBody>
      </p:sp>
      <p:pic>
        <p:nvPicPr>
          <p:cNvPr id="6" name="Content Placeholder 3" descr="cube"/>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3515626"/>
            <a:ext cx="3262405" cy="2971800"/>
          </a:xfrm>
          <a:prstGeom prst="rect">
            <a:avLst/>
          </a:prstGeom>
          <a:noFill/>
          <a:ln>
            <a:noFill/>
          </a:ln>
        </p:spPr>
      </p:pic>
      <p:pic>
        <p:nvPicPr>
          <p:cNvPr id="7" name="Picture 6" descr="towns"/>
          <p:cNvPicPr/>
          <p:nvPr/>
        </p:nvPicPr>
        <p:blipFill rotWithShape="1">
          <a:blip r:embed="rId3">
            <a:extLst>
              <a:ext uri="{28A0092B-C50C-407E-A947-70E740481C1C}">
                <a14:useLocalDpi xmlns="" xmlns:a14="http://schemas.microsoft.com/office/drawing/2010/main" val="0"/>
              </a:ext>
            </a:extLst>
          </a:blip>
          <a:srcRect r="15646"/>
          <a:stretch/>
        </p:blipFill>
        <p:spPr bwMode="auto">
          <a:xfrm>
            <a:off x="3873965" y="4293096"/>
            <a:ext cx="4564068" cy="1421904"/>
          </a:xfrm>
          <a:prstGeom prst="rect">
            <a:avLst/>
          </a:prstGeom>
          <a:noFill/>
          <a:ln>
            <a:noFill/>
          </a:ln>
        </p:spPr>
      </p:pic>
      <p:sp>
        <p:nvSpPr>
          <p:cNvPr id="10" name="Slide Number Placeholder 9"/>
          <p:cNvSpPr>
            <a:spLocks noGrp="1"/>
          </p:cNvSpPr>
          <p:nvPr>
            <p:ph type="sldNum" sz="quarter" idx="12"/>
          </p:nvPr>
        </p:nvSpPr>
        <p:spPr/>
        <p:txBody>
          <a:bodyPr/>
          <a:lstStyle/>
          <a:p>
            <a:pPr>
              <a:defRPr/>
            </a:pPr>
            <a:fld id="{656DB950-4D65-42EA-ADF8-8AAB87673B32}" type="slidenum">
              <a:rPr lang="fa-IR" smtClean="0"/>
              <a:pPr>
                <a:defRPr/>
              </a:pPr>
              <a:t>17</a:t>
            </a:fld>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nCube"/>
          <p:cNvPicPr/>
          <p:nvPr/>
        </p:nvPicPr>
        <p:blipFill rotWithShape="1">
          <a:blip r:embed="rId2">
            <a:extLst>
              <a:ext uri="{28A0092B-C50C-407E-A947-70E740481C1C}">
                <a14:useLocalDpi xmlns="" xmlns:a14="http://schemas.microsoft.com/office/drawing/2010/main" val="0"/>
              </a:ext>
            </a:extLst>
          </a:blip>
          <a:srcRect r="19738"/>
          <a:stretch/>
        </p:blipFill>
        <p:spPr bwMode="auto">
          <a:xfrm>
            <a:off x="1118379" y="3164394"/>
            <a:ext cx="6411548" cy="3228110"/>
          </a:xfrm>
          <a:prstGeom prst="rect">
            <a:avLst/>
          </a:prstGeom>
          <a:noFill/>
          <a:ln>
            <a:noFill/>
          </a:ln>
        </p:spPr>
      </p:pic>
      <p:pic>
        <p:nvPicPr>
          <p:cNvPr id="5" name="Picture 4" descr="towns"/>
          <p:cNvPicPr/>
          <p:nvPr/>
        </p:nvPicPr>
        <p:blipFill rotWithShape="1">
          <a:blip r:embed="rId3">
            <a:extLst>
              <a:ext uri="{28A0092B-C50C-407E-A947-70E740481C1C}">
                <a14:useLocalDpi xmlns="" xmlns:a14="http://schemas.microsoft.com/office/drawing/2010/main" val="0"/>
              </a:ext>
            </a:extLst>
          </a:blip>
          <a:srcRect r="15353"/>
          <a:stretch/>
        </p:blipFill>
        <p:spPr bwMode="auto">
          <a:xfrm>
            <a:off x="1752598" y="649794"/>
            <a:ext cx="5699722" cy="1563469"/>
          </a:xfrm>
          <a:prstGeom prst="rect">
            <a:avLst/>
          </a:prstGeom>
          <a:noFill/>
          <a:ln>
            <a:noFill/>
          </a:ln>
        </p:spPr>
      </p:pic>
      <p:sp>
        <p:nvSpPr>
          <p:cNvPr id="6" name="Down Arrow 5"/>
          <p:cNvSpPr/>
          <p:nvPr/>
        </p:nvSpPr>
        <p:spPr>
          <a:xfrm>
            <a:off x="4324153" y="2213263"/>
            <a:ext cx="685800" cy="951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pPr>
              <a:defRPr/>
            </a:pPr>
            <a:fld id="{656DB950-4D65-42EA-ADF8-8AAB87673B32}" type="slidenum">
              <a:rPr lang="fa-IR" smtClean="0"/>
              <a:pPr>
                <a:defRPr/>
              </a:pPr>
              <a:t>18</a:t>
            </a:fld>
            <a:endParaRPr lang="fa-IR"/>
          </a:p>
        </p:txBody>
      </p:sp>
    </p:spTree>
    <p:extLst>
      <p:ext uri="{BB962C8B-B14F-4D97-AF65-F5344CB8AC3E}">
        <p14:creationId xmlns="" xmlns:p14="http://schemas.microsoft.com/office/powerpoint/2010/main" val="3734357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eaLnBrk="1" hangingPunct="1">
              <a:defRPr/>
            </a:pPr>
            <a:r>
              <a:rPr lang="fa-IR" sz="6600" dirty="0" smtClean="0">
                <a:solidFill>
                  <a:srgbClr val="C00000"/>
                </a:solidFill>
                <a:effectLst>
                  <a:outerShdw blurRad="38100" dist="38100" dir="2700000" algn="tl">
                    <a:srgbClr val="000000">
                      <a:alpha val="43137"/>
                    </a:srgbClr>
                  </a:outerShdw>
                </a:effectLst>
                <a:cs typeface="B Titr" pitchFamily="2" charset="-78"/>
              </a:rPr>
              <a:t>اشتراکی</a:t>
            </a:r>
            <a:endParaRPr lang="en-US" sz="6600" dirty="0">
              <a:solidFill>
                <a:srgbClr val="C0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p:txBody>
          <a:bodyPr>
            <a:normAutofit/>
          </a:bodyPr>
          <a:lstStyle/>
          <a:p>
            <a:pPr algn="just" rtl="1" eaLnBrk="1" hangingPunct="1">
              <a:defRPr/>
            </a:pPr>
            <a:r>
              <a:rPr lang="en-US" dirty="0" smtClean="0"/>
              <a:t> </a:t>
            </a:r>
            <a:r>
              <a:rPr lang="ar-SA" dirty="0" smtClean="0">
                <a:cs typeface="B Zar" pitchFamily="2" charset="-78"/>
              </a:rPr>
              <a:t>منظور اين است که سيستم همه نيازمندي‌هاي امنيتي را براي </a:t>
            </a:r>
            <a:r>
              <a:rPr lang="ar-SA" dirty="0" smtClean="0">
                <a:solidFill>
                  <a:srgbClr val="C00000"/>
                </a:solidFill>
                <a:cs typeface="B Zar" pitchFamily="2" charset="-78"/>
              </a:rPr>
              <a:t>محرمانه ماندن داده‌ها </a:t>
            </a:r>
            <a:r>
              <a:rPr lang="ar-SA" dirty="0" smtClean="0">
                <a:cs typeface="B Zar" pitchFamily="2" charset="-78"/>
              </a:rPr>
              <a:t>و براي </a:t>
            </a:r>
            <a:r>
              <a:rPr lang="ar-SA" dirty="0" smtClean="0">
                <a:solidFill>
                  <a:srgbClr val="C00000"/>
                </a:solidFill>
                <a:cs typeface="B Zar" pitchFamily="2" charset="-78"/>
              </a:rPr>
              <a:t>دسترسي‌هاي چندگانه خواندن/نوشتن</a:t>
            </a:r>
            <a:r>
              <a:rPr lang="ar-SA" dirty="0" smtClean="0">
                <a:cs typeface="B Zar" pitchFamily="2" charset="-78"/>
              </a:rPr>
              <a:t> پياده‌سازي کند. به خصوص محرمانه ماندن معقوله مشكلي است. </a:t>
            </a:r>
            <a:endParaRPr lang="fa-IR" dirty="0" smtClean="0">
              <a:cs typeface="B Zar" pitchFamily="2" charset="-78"/>
            </a:endParaRPr>
          </a:p>
          <a:p>
            <a:pPr algn="just" rtl="1" eaLnBrk="1" hangingPunct="1">
              <a:defRPr/>
            </a:pPr>
            <a:r>
              <a:rPr lang="ar-SA" dirty="0" smtClean="0">
                <a:cs typeface="B Zar" pitchFamily="2" charset="-78"/>
              </a:rPr>
              <a:t>براي تحليل مناسب پايگاه داده‌هاي مربوط به</a:t>
            </a:r>
            <a:r>
              <a:rPr lang="en-US" dirty="0" smtClean="0">
                <a:cs typeface="B Zar" pitchFamily="2" charset="-78"/>
              </a:rPr>
              <a:t> OLAP </a:t>
            </a:r>
            <a:r>
              <a:rPr lang="ar-SA" dirty="0" smtClean="0">
                <a:cs typeface="B Zar" pitchFamily="2" charset="-78"/>
              </a:rPr>
              <a:t>بايد شامل هر مقدار داده که ممکن است باشند.</a:t>
            </a:r>
            <a:endParaRPr lang="fa-IR" dirty="0" smtClean="0">
              <a:cs typeface="B Zar" pitchFamily="2" charset="-78"/>
            </a:endParaRPr>
          </a:p>
          <a:p>
            <a:pPr algn="just" rtl="1" eaLnBrk="1" hangingPunct="1">
              <a:defRPr/>
            </a:pPr>
            <a:r>
              <a:rPr lang="ar-SA" dirty="0" smtClean="0">
                <a:cs typeface="B Zar" pitchFamily="2" charset="-78"/>
              </a:rPr>
              <a:t>براي محدود کردن دسترسي به داده‌هاي محرمانه، بايد يک مراقبت خاص براي دسترسي‌هاي درست و سطوح دسترسي تعريف شو</a:t>
            </a:r>
            <a:r>
              <a:rPr lang="fa-IR" dirty="0" smtClean="0">
                <a:cs typeface="B Zar" pitchFamily="2" charset="-78"/>
              </a:rPr>
              <a:t>د.</a:t>
            </a:r>
            <a:r>
              <a:rPr lang="en-US" dirty="0" smtClean="0"/>
              <a:t>   </a:t>
            </a:r>
          </a:p>
          <a:p>
            <a:pPr marL="82550" indent="0" algn="just" rtl="1" eaLnBrk="1" hangingPunct="1">
              <a:buFont typeface="Wingdings 2" pitchFamily="18" charset="2"/>
              <a:buNone/>
              <a:defRPr/>
            </a:pPr>
            <a:endParaRPr lang="en-US" dirty="0"/>
          </a:p>
        </p:txBody>
      </p:sp>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5040312" cy="1143000"/>
          </a:xfrm>
        </p:spPr>
        <p:txBody>
          <a:bodyPr>
            <a:noAutofit/>
          </a:bodyPr>
          <a:lstStyle/>
          <a:p>
            <a:pPr>
              <a:defRPr/>
            </a:pPr>
            <a:r>
              <a:rPr lang="en-US" sz="6000" b="1" dirty="0" smtClean="0">
                <a:solidFill>
                  <a:srgbClr val="7030A0"/>
                </a:solidFill>
                <a:ea typeface="+mj-ea"/>
                <a:cs typeface="B Zar" pitchFamily="2" charset="-78"/>
              </a:rPr>
              <a:t> OLAP </a:t>
            </a:r>
            <a:r>
              <a:rPr lang="en-US" sz="2400" b="1" dirty="0" smtClean="0">
                <a:solidFill>
                  <a:srgbClr val="7030A0"/>
                </a:solidFill>
                <a:cs typeface="B Zar" pitchFamily="2" charset="-78"/>
              </a:rPr>
              <a:t>versus</a:t>
            </a:r>
            <a:r>
              <a:rPr lang="en-US" sz="6000" b="1" dirty="0" smtClean="0">
                <a:solidFill>
                  <a:srgbClr val="7030A0"/>
                </a:solidFill>
                <a:ea typeface="+mj-ea"/>
                <a:cs typeface="B Zar" pitchFamily="2" charset="-78"/>
              </a:rPr>
              <a:t> </a:t>
            </a:r>
            <a:r>
              <a:rPr lang="en-US" sz="6000" b="1" dirty="0" smtClean="0">
                <a:solidFill>
                  <a:srgbClr val="7030A0"/>
                </a:solidFill>
                <a:ea typeface="+mj-ea"/>
                <a:cs typeface="B Zar" pitchFamily="2" charset="-78"/>
              </a:rPr>
              <a:t>OLTP</a:t>
            </a:r>
            <a:endParaRPr lang="fa-IR" sz="6000" b="1" dirty="0">
              <a:solidFill>
                <a:srgbClr val="7030A0"/>
              </a:solidFill>
              <a:ea typeface="+mj-ea"/>
              <a:cs typeface="B Zar" pitchFamily="2" charset="-78"/>
            </a:endParaRPr>
          </a:p>
        </p:txBody>
      </p:sp>
      <p:sp>
        <p:nvSpPr>
          <p:cNvPr id="9219" name="Subtitle 2"/>
          <p:cNvSpPr>
            <a:spLocks noGrp="1"/>
          </p:cNvSpPr>
          <p:nvPr>
            <p:ph sz="half" idx="1"/>
          </p:nvPr>
        </p:nvSpPr>
        <p:spPr>
          <a:xfrm>
            <a:off x="457200" y="3429000"/>
            <a:ext cx="4378325" cy="2479675"/>
          </a:xfrm>
        </p:spPr>
        <p:txBody>
          <a:bodyPr>
            <a:noAutofit/>
          </a:bodyPr>
          <a:lstStyle/>
          <a:p>
            <a:pPr algn="just" rtl="1" eaLnBrk="1" hangingPunct="1">
              <a:defRPr/>
            </a:pPr>
            <a:r>
              <a:rPr lang="fa-IR" sz="3200" dirty="0" smtClean="0">
                <a:cs typeface="B Zar" pitchFamily="2" charset="-78"/>
              </a:rPr>
              <a:t>استاد:جناب آقای دکترقادرزاده</a:t>
            </a:r>
          </a:p>
          <a:p>
            <a:pPr marL="0" indent="0" algn="ctr" rtl="1" eaLnBrk="1" hangingPunct="1">
              <a:buNone/>
              <a:defRPr/>
            </a:pPr>
            <a:endParaRPr lang="fa-IR" sz="2400" dirty="0" smtClean="0">
              <a:cs typeface="B Zar" pitchFamily="2" charset="-78"/>
            </a:endParaRPr>
          </a:p>
          <a:p>
            <a:pPr marL="0" indent="0" algn="ctr" rtl="1" eaLnBrk="1" hangingPunct="1">
              <a:buNone/>
              <a:defRPr/>
            </a:pPr>
            <a:r>
              <a:rPr lang="fa-IR" sz="2400" b="1" dirty="0" smtClean="0">
                <a:cs typeface="B Zar" pitchFamily="2" charset="-78"/>
              </a:rPr>
              <a:t>ارائه دهندگان : </a:t>
            </a:r>
          </a:p>
          <a:p>
            <a:pPr marL="82550" indent="0" algn="ctr" rtl="1">
              <a:buNone/>
              <a:defRPr/>
            </a:pPr>
            <a:r>
              <a:rPr lang="fa-IR" sz="2400" b="1" dirty="0" smtClean="0">
                <a:cs typeface="B Zar" pitchFamily="2" charset="-78"/>
              </a:rPr>
              <a:t>                    سودابه پیک</a:t>
            </a:r>
          </a:p>
          <a:p>
            <a:pPr marL="82550" indent="0" algn="ctr" rtl="1">
              <a:buNone/>
              <a:defRPr/>
            </a:pPr>
            <a:r>
              <a:rPr lang="fa-IR" sz="2400" b="1" dirty="0" smtClean="0">
                <a:cs typeface="B Zar" pitchFamily="2" charset="-78"/>
              </a:rPr>
              <a:t>                                          لیلا مهری</a:t>
            </a:r>
            <a:endParaRPr lang="en-US" sz="2400" b="1" dirty="0" smtClean="0">
              <a:cs typeface="B Zar" pitchFamily="2" charset="-78"/>
            </a:endParaRPr>
          </a:p>
          <a:p>
            <a:pPr marL="82550" indent="0" algn="ctr" rtl="1">
              <a:buNone/>
              <a:defRPr/>
            </a:pPr>
            <a:r>
              <a:rPr lang="fa-IR" sz="2400" dirty="0" smtClean="0">
                <a:cs typeface="B Zar" pitchFamily="2" charset="-78"/>
              </a:rPr>
              <a:t>بهار1392</a:t>
            </a:r>
          </a:p>
          <a:p>
            <a:pPr algn="just" rtl="1" eaLnBrk="1" hangingPunct="1">
              <a:defRPr/>
            </a:pPr>
            <a:endParaRPr lang="fa-IR" sz="3200" dirty="0" smtClean="0">
              <a:cs typeface="B Zar" pitchFamily="2" charset="-78"/>
            </a:endParaRPr>
          </a:p>
        </p:txBody>
      </p:sp>
      <p:pic>
        <p:nvPicPr>
          <p:cNvPr id="9221" name="Picture 2"/>
          <p:cNvPicPr>
            <a:picLocks noChangeAspect="1"/>
          </p:cNvPicPr>
          <p:nvPr/>
        </p:nvPicPr>
        <p:blipFill>
          <a:blip r:embed="rId2">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181600" y="4648200"/>
            <a:ext cx="3387964" cy="176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5"/>
          <p:cNvGrpSpPr/>
          <p:nvPr/>
        </p:nvGrpSpPr>
        <p:grpSpPr>
          <a:xfrm>
            <a:off x="5410200" y="533400"/>
            <a:ext cx="3048000" cy="2590800"/>
            <a:chOff x="294225" y="1946480"/>
            <a:chExt cx="2665926" cy="2253428"/>
          </a:xfrm>
        </p:grpSpPr>
        <p:grpSp>
          <p:nvGrpSpPr>
            <p:cNvPr id="7" name="Group 8"/>
            <p:cNvGrpSpPr>
              <a:grpSpLocks/>
            </p:cNvGrpSpPr>
            <p:nvPr/>
          </p:nvGrpSpPr>
          <p:grpSpPr bwMode="auto">
            <a:xfrm rot="21388787">
              <a:off x="294225" y="1946480"/>
              <a:ext cx="1198240" cy="1008112"/>
              <a:chOff x="2928" y="1968"/>
              <a:chExt cx="2064" cy="1824"/>
            </a:xfrm>
            <a:solidFill>
              <a:schemeClr val="accent1">
                <a:lumMod val="75000"/>
              </a:schemeClr>
            </a:solidFill>
            <a:effectLst>
              <a:reflection blurRad="6350" stA="50000" endA="300" endPos="55000" dir="5400000" sy="-100000" algn="bl" rotWithShape="0"/>
            </a:effectLst>
          </p:grpSpPr>
          <p:sp>
            <p:nvSpPr>
              <p:cNvPr id="69" name="AutoShape 39"/>
              <p:cNvSpPr>
                <a:spLocks noChangeArrowheads="1"/>
              </p:cNvSpPr>
              <p:nvPr/>
            </p:nvSpPr>
            <p:spPr bwMode="auto">
              <a:xfrm>
                <a:off x="2928" y="1968"/>
                <a:ext cx="2064" cy="1824"/>
              </a:xfrm>
              <a:prstGeom prst="cube">
                <a:avLst>
                  <a:gd name="adj" fmla="val 25000"/>
                </a:avLst>
              </a:prstGeom>
              <a:grpFill/>
              <a:ln w="12700">
                <a:solidFill>
                  <a:schemeClr val="accent1">
                    <a:lumMod val="20000"/>
                    <a:lumOff val="80000"/>
                  </a:schemeClr>
                </a:solidFill>
                <a:miter lim="800000"/>
                <a:headEnd/>
                <a:tailEnd/>
              </a:ln>
              <a:effectLst/>
            </p:spPr>
            <p:txBody>
              <a:bodyPr wrap="none" lIns="92075" tIns="46038" rIns="92075" bIns="46038" anchor="ct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0" name="Line 40"/>
              <p:cNvSpPr>
                <a:spLocks noChangeShapeType="1"/>
              </p:cNvSpPr>
              <p:nvPr/>
            </p:nvSpPr>
            <p:spPr bwMode="auto">
              <a:xfrm flipV="1">
                <a:off x="2928" y="264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1" name="Line 41"/>
              <p:cNvSpPr>
                <a:spLocks noChangeShapeType="1"/>
              </p:cNvSpPr>
              <p:nvPr/>
            </p:nvSpPr>
            <p:spPr bwMode="auto">
              <a:xfrm>
                <a:off x="2928" y="288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2" name="Line 42"/>
              <p:cNvSpPr>
                <a:spLocks noChangeShapeType="1"/>
              </p:cNvSpPr>
              <p:nvPr/>
            </p:nvSpPr>
            <p:spPr bwMode="auto">
              <a:xfrm flipV="1">
                <a:off x="4560" y="220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3" name="Line 43"/>
              <p:cNvSpPr>
                <a:spLocks noChangeShapeType="1"/>
              </p:cNvSpPr>
              <p:nvPr/>
            </p:nvSpPr>
            <p:spPr bwMode="auto">
              <a:xfrm flipV="1">
                <a:off x="4560" y="244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4" name="Line 44"/>
              <p:cNvSpPr>
                <a:spLocks noChangeShapeType="1"/>
              </p:cNvSpPr>
              <p:nvPr/>
            </p:nvSpPr>
            <p:spPr bwMode="auto">
              <a:xfrm flipV="1">
                <a:off x="2928" y="312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5" name="Line 45"/>
              <p:cNvSpPr>
                <a:spLocks noChangeShapeType="1"/>
              </p:cNvSpPr>
              <p:nvPr/>
            </p:nvSpPr>
            <p:spPr bwMode="auto">
              <a:xfrm>
                <a:off x="2928" y="33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6" name="Line 46"/>
              <p:cNvSpPr>
                <a:spLocks noChangeShapeType="1"/>
              </p:cNvSpPr>
              <p:nvPr/>
            </p:nvSpPr>
            <p:spPr bwMode="auto">
              <a:xfrm flipV="1">
                <a:off x="4560" y="268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7" name="Line 47"/>
              <p:cNvSpPr>
                <a:spLocks noChangeShapeType="1"/>
              </p:cNvSpPr>
              <p:nvPr/>
            </p:nvSpPr>
            <p:spPr bwMode="auto">
              <a:xfrm flipV="1">
                <a:off x="4560" y="292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8" name="Line 48"/>
              <p:cNvSpPr>
                <a:spLocks noChangeShapeType="1"/>
              </p:cNvSpPr>
              <p:nvPr/>
            </p:nvSpPr>
            <p:spPr bwMode="auto">
              <a:xfrm>
                <a:off x="2928" y="360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79" name="Line 49"/>
              <p:cNvSpPr>
                <a:spLocks noChangeShapeType="1"/>
              </p:cNvSpPr>
              <p:nvPr/>
            </p:nvSpPr>
            <p:spPr bwMode="auto">
              <a:xfrm flipV="1">
                <a:off x="4560" y="316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0" name="Line 50"/>
              <p:cNvSpPr>
                <a:spLocks noChangeShapeType="1"/>
              </p:cNvSpPr>
              <p:nvPr/>
            </p:nvSpPr>
            <p:spPr bwMode="auto">
              <a:xfrm>
                <a:off x="312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1" name="Line 51"/>
              <p:cNvSpPr>
                <a:spLocks noChangeShapeType="1"/>
              </p:cNvSpPr>
              <p:nvPr/>
            </p:nvSpPr>
            <p:spPr bwMode="auto">
              <a:xfrm>
                <a:off x="336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2" name="Line 52"/>
              <p:cNvSpPr>
                <a:spLocks noChangeShapeType="1"/>
              </p:cNvSpPr>
              <p:nvPr/>
            </p:nvSpPr>
            <p:spPr bwMode="auto">
              <a:xfrm>
                <a:off x="360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3" name="Line 53"/>
              <p:cNvSpPr>
                <a:spLocks noChangeShapeType="1"/>
              </p:cNvSpPr>
              <p:nvPr/>
            </p:nvSpPr>
            <p:spPr bwMode="auto">
              <a:xfrm>
                <a:off x="384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4" name="Line 54"/>
              <p:cNvSpPr>
                <a:spLocks noChangeShapeType="1"/>
              </p:cNvSpPr>
              <p:nvPr/>
            </p:nvSpPr>
            <p:spPr bwMode="auto">
              <a:xfrm>
                <a:off x="408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5" name="Line 55"/>
              <p:cNvSpPr>
                <a:spLocks noChangeShapeType="1"/>
              </p:cNvSpPr>
              <p:nvPr/>
            </p:nvSpPr>
            <p:spPr bwMode="auto">
              <a:xfrm>
                <a:off x="4272"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6" name="Line 56"/>
              <p:cNvSpPr>
                <a:spLocks noChangeShapeType="1"/>
              </p:cNvSpPr>
              <p:nvPr/>
            </p:nvSpPr>
            <p:spPr bwMode="auto">
              <a:xfrm>
                <a:off x="4656" y="2304"/>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7" name="Line 57"/>
              <p:cNvSpPr>
                <a:spLocks noChangeShapeType="1"/>
              </p:cNvSpPr>
              <p:nvPr/>
            </p:nvSpPr>
            <p:spPr bwMode="auto">
              <a:xfrm>
                <a:off x="4800" y="2160"/>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8" name="Line 58"/>
              <p:cNvSpPr>
                <a:spLocks noChangeShapeType="1"/>
              </p:cNvSpPr>
              <p:nvPr/>
            </p:nvSpPr>
            <p:spPr bwMode="auto">
              <a:xfrm>
                <a:off x="4896" y="2064"/>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89" name="Line 59"/>
              <p:cNvSpPr>
                <a:spLocks noChangeShapeType="1"/>
              </p:cNvSpPr>
              <p:nvPr/>
            </p:nvSpPr>
            <p:spPr bwMode="auto">
              <a:xfrm>
                <a:off x="3072" y="2304"/>
                <a:ext cx="1584"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0" name="Line 60"/>
              <p:cNvSpPr>
                <a:spLocks noChangeShapeType="1"/>
              </p:cNvSpPr>
              <p:nvPr/>
            </p:nvSpPr>
            <p:spPr bwMode="auto">
              <a:xfrm flipH="1">
                <a:off x="3168" y="21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1" name="Line 61"/>
              <p:cNvSpPr>
                <a:spLocks noChangeShapeType="1"/>
              </p:cNvSpPr>
              <p:nvPr/>
            </p:nvSpPr>
            <p:spPr bwMode="auto">
              <a:xfrm flipH="1">
                <a:off x="3264" y="2064"/>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2" name="Line 62"/>
              <p:cNvSpPr>
                <a:spLocks noChangeShapeType="1"/>
              </p:cNvSpPr>
              <p:nvPr/>
            </p:nvSpPr>
            <p:spPr bwMode="auto">
              <a:xfrm flipV="1">
                <a:off x="312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3" name="Line 63"/>
              <p:cNvSpPr>
                <a:spLocks noChangeShapeType="1"/>
              </p:cNvSpPr>
              <p:nvPr/>
            </p:nvSpPr>
            <p:spPr bwMode="auto">
              <a:xfrm flipV="1">
                <a:off x="336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4" name="Line 64"/>
              <p:cNvSpPr>
                <a:spLocks noChangeShapeType="1"/>
              </p:cNvSpPr>
              <p:nvPr/>
            </p:nvSpPr>
            <p:spPr bwMode="auto">
              <a:xfrm flipV="1">
                <a:off x="360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5" name="Line 65"/>
              <p:cNvSpPr>
                <a:spLocks noChangeShapeType="1"/>
              </p:cNvSpPr>
              <p:nvPr/>
            </p:nvSpPr>
            <p:spPr bwMode="auto">
              <a:xfrm flipV="1">
                <a:off x="384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6" name="Line 66"/>
              <p:cNvSpPr>
                <a:spLocks noChangeShapeType="1"/>
              </p:cNvSpPr>
              <p:nvPr/>
            </p:nvSpPr>
            <p:spPr bwMode="auto">
              <a:xfrm flipV="1">
                <a:off x="408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97" name="Line 67"/>
              <p:cNvSpPr>
                <a:spLocks noChangeShapeType="1"/>
              </p:cNvSpPr>
              <p:nvPr/>
            </p:nvSpPr>
            <p:spPr bwMode="auto">
              <a:xfrm flipV="1">
                <a:off x="4272"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grpSp>
        <p:sp>
          <p:nvSpPr>
            <p:cNvPr id="8" name="TextBox 7"/>
            <p:cNvSpPr txBox="1"/>
            <p:nvPr/>
          </p:nvSpPr>
          <p:spPr>
            <a:xfrm>
              <a:off x="1230329" y="2810576"/>
              <a:ext cx="825867" cy="369332"/>
            </a:xfrm>
            <a:prstGeom prst="rect">
              <a:avLst/>
            </a:prstGeom>
            <a:noFill/>
          </p:spPr>
          <p:txBody>
            <a:bodyPr wrap="none" rtlCol="1">
              <a:spAutoFit/>
            </a:bodyPr>
            <a:lstStyle/>
            <a:p>
              <a:r>
                <a:rPr lang="en-US" b="1" dirty="0" smtClean="0">
                  <a:latin typeface="Times New Roman" pitchFamily="18" charset="0"/>
                  <a:cs typeface="Times New Roman" pitchFamily="18" charset="0"/>
                </a:rPr>
                <a:t>OLAP</a:t>
              </a:r>
              <a:endParaRPr lang="fa-IR" b="1" dirty="0" smtClean="0">
                <a:latin typeface="Times New Roman" pitchFamily="18" charset="0"/>
                <a:cs typeface="Times New Roman" pitchFamily="18" charset="0"/>
              </a:endParaRPr>
            </a:p>
          </p:txBody>
        </p:sp>
        <p:grpSp>
          <p:nvGrpSpPr>
            <p:cNvPr id="9" name="Group 43"/>
            <p:cNvGrpSpPr>
              <a:grpSpLocks/>
            </p:cNvGrpSpPr>
            <p:nvPr/>
          </p:nvGrpSpPr>
          <p:grpSpPr bwMode="auto">
            <a:xfrm rot="578254">
              <a:off x="1761911" y="1958512"/>
              <a:ext cx="1198240" cy="1008112"/>
              <a:chOff x="2928" y="1968"/>
              <a:chExt cx="2064" cy="1824"/>
            </a:xfrm>
            <a:solidFill>
              <a:schemeClr val="accent1">
                <a:lumMod val="75000"/>
              </a:schemeClr>
            </a:solidFill>
            <a:effectLst>
              <a:reflection blurRad="6350" stA="50000" endA="300" endPos="55000" dir="5400000" sy="-100000" algn="bl" rotWithShape="0"/>
            </a:effectLst>
          </p:grpSpPr>
          <p:sp>
            <p:nvSpPr>
              <p:cNvPr id="40" name="AutoShape 39"/>
              <p:cNvSpPr>
                <a:spLocks noChangeArrowheads="1"/>
              </p:cNvSpPr>
              <p:nvPr/>
            </p:nvSpPr>
            <p:spPr bwMode="auto">
              <a:xfrm>
                <a:off x="2928" y="1968"/>
                <a:ext cx="2064" cy="1824"/>
              </a:xfrm>
              <a:prstGeom prst="cube">
                <a:avLst>
                  <a:gd name="adj" fmla="val 25000"/>
                </a:avLst>
              </a:prstGeom>
              <a:grpFill/>
              <a:ln w="12700">
                <a:solidFill>
                  <a:schemeClr val="accent1">
                    <a:lumMod val="20000"/>
                    <a:lumOff val="80000"/>
                  </a:schemeClr>
                </a:solidFill>
                <a:miter lim="800000"/>
                <a:headEnd/>
                <a:tailEnd/>
              </a:ln>
              <a:effectLst/>
            </p:spPr>
            <p:txBody>
              <a:bodyPr wrap="none" lIns="92075" tIns="46038" rIns="92075" bIns="46038" anchor="ct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1" name="Line 40"/>
              <p:cNvSpPr>
                <a:spLocks noChangeShapeType="1"/>
              </p:cNvSpPr>
              <p:nvPr/>
            </p:nvSpPr>
            <p:spPr bwMode="auto">
              <a:xfrm flipV="1">
                <a:off x="2928" y="264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2" name="Line 41"/>
              <p:cNvSpPr>
                <a:spLocks noChangeShapeType="1"/>
              </p:cNvSpPr>
              <p:nvPr/>
            </p:nvSpPr>
            <p:spPr bwMode="auto">
              <a:xfrm>
                <a:off x="2928" y="288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3" name="Line 42"/>
              <p:cNvSpPr>
                <a:spLocks noChangeShapeType="1"/>
              </p:cNvSpPr>
              <p:nvPr/>
            </p:nvSpPr>
            <p:spPr bwMode="auto">
              <a:xfrm flipV="1">
                <a:off x="4560" y="220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4" name="Line 43"/>
              <p:cNvSpPr>
                <a:spLocks noChangeShapeType="1"/>
              </p:cNvSpPr>
              <p:nvPr/>
            </p:nvSpPr>
            <p:spPr bwMode="auto">
              <a:xfrm flipV="1">
                <a:off x="4560" y="244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5" name="Line 44"/>
              <p:cNvSpPr>
                <a:spLocks noChangeShapeType="1"/>
              </p:cNvSpPr>
              <p:nvPr/>
            </p:nvSpPr>
            <p:spPr bwMode="auto">
              <a:xfrm flipV="1">
                <a:off x="2928" y="3120"/>
                <a:ext cx="1632" cy="1"/>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6" name="Line 45"/>
              <p:cNvSpPr>
                <a:spLocks noChangeShapeType="1"/>
              </p:cNvSpPr>
              <p:nvPr/>
            </p:nvSpPr>
            <p:spPr bwMode="auto">
              <a:xfrm>
                <a:off x="2928" y="33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7" name="Line 46"/>
              <p:cNvSpPr>
                <a:spLocks noChangeShapeType="1"/>
              </p:cNvSpPr>
              <p:nvPr/>
            </p:nvSpPr>
            <p:spPr bwMode="auto">
              <a:xfrm flipV="1">
                <a:off x="4560" y="268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8" name="Line 47"/>
              <p:cNvSpPr>
                <a:spLocks noChangeShapeType="1"/>
              </p:cNvSpPr>
              <p:nvPr/>
            </p:nvSpPr>
            <p:spPr bwMode="auto">
              <a:xfrm flipV="1">
                <a:off x="4560" y="292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49" name="Line 48"/>
              <p:cNvSpPr>
                <a:spLocks noChangeShapeType="1"/>
              </p:cNvSpPr>
              <p:nvPr/>
            </p:nvSpPr>
            <p:spPr bwMode="auto">
              <a:xfrm>
                <a:off x="2928" y="360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0" name="Line 49"/>
              <p:cNvSpPr>
                <a:spLocks noChangeShapeType="1"/>
              </p:cNvSpPr>
              <p:nvPr/>
            </p:nvSpPr>
            <p:spPr bwMode="auto">
              <a:xfrm flipV="1">
                <a:off x="4560" y="3168"/>
                <a:ext cx="432" cy="43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1" name="Line 50"/>
              <p:cNvSpPr>
                <a:spLocks noChangeShapeType="1"/>
              </p:cNvSpPr>
              <p:nvPr/>
            </p:nvSpPr>
            <p:spPr bwMode="auto">
              <a:xfrm>
                <a:off x="312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2" name="Line 51"/>
              <p:cNvSpPr>
                <a:spLocks noChangeShapeType="1"/>
              </p:cNvSpPr>
              <p:nvPr/>
            </p:nvSpPr>
            <p:spPr bwMode="auto">
              <a:xfrm>
                <a:off x="336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3" name="Line 52"/>
              <p:cNvSpPr>
                <a:spLocks noChangeShapeType="1"/>
              </p:cNvSpPr>
              <p:nvPr/>
            </p:nvSpPr>
            <p:spPr bwMode="auto">
              <a:xfrm>
                <a:off x="360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4" name="Line 53"/>
              <p:cNvSpPr>
                <a:spLocks noChangeShapeType="1"/>
              </p:cNvSpPr>
              <p:nvPr/>
            </p:nvSpPr>
            <p:spPr bwMode="auto">
              <a:xfrm>
                <a:off x="384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5" name="Line 54"/>
              <p:cNvSpPr>
                <a:spLocks noChangeShapeType="1"/>
              </p:cNvSpPr>
              <p:nvPr/>
            </p:nvSpPr>
            <p:spPr bwMode="auto">
              <a:xfrm>
                <a:off x="4080"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6" name="Line 55"/>
              <p:cNvSpPr>
                <a:spLocks noChangeShapeType="1"/>
              </p:cNvSpPr>
              <p:nvPr/>
            </p:nvSpPr>
            <p:spPr bwMode="auto">
              <a:xfrm>
                <a:off x="4272" y="2448"/>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7" name="Line 56"/>
              <p:cNvSpPr>
                <a:spLocks noChangeShapeType="1"/>
              </p:cNvSpPr>
              <p:nvPr/>
            </p:nvSpPr>
            <p:spPr bwMode="auto">
              <a:xfrm>
                <a:off x="4656" y="2304"/>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8" name="Line 57"/>
              <p:cNvSpPr>
                <a:spLocks noChangeShapeType="1"/>
              </p:cNvSpPr>
              <p:nvPr/>
            </p:nvSpPr>
            <p:spPr bwMode="auto">
              <a:xfrm>
                <a:off x="4800" y="2160"/>
                <a:ext cx="0" cy="1392"/>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59" name="Line 58"/>
              <p:cNvSpPr>
                <a:spLocks noChangeShapeType="1"/>
              </p:cNvSpPr>
              <p:nvPr/>
            </p:nvSpPr>
            <p:spPr bwMode="auto">
              <a:xfrm>
                <a:off x="4896" y="2064"/>
                <a:ext cx="0" cy="1344"/>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0" name="Line 59"/>
              <p:cNvSpPr>
                <a:spLocks noChangeShapeType="1"/>
              </p:cNvSpPr>
              <p:nvPr/>
            </p:nvSpPr>
            <p:spPr bwMode="auto">
              <a:xfrm>
                <a:off x="3072" y="2304"/>
                <a:ext cx="1584"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1" name="Line 60"/>
              <p:cNvSpPr>
                <a:spLocks noChangeShapeType="1"/>
              </p:cNvSpPr>
              <p:nvPr/>
            </p:nvSpPr>
            <p:spPr bwMode="auto">
              <a:xfrm flipH="1">
                <a:off x="3168" y="2160"/>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2" name="Line 61"/>
              <p:cNvSpPr>
                <a:spLocks noChangeShapeType="1"/>
              </p:cNvSpPr>
              <p:nvPr/>
            </p:nvSpPr>
            <p:spPr bwMode="auto">
              <a:xfrm flipH="1">
                <a:off x="3264" y="2064"/>
                <a:ext cx="1632" cy="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3" name="Line 62"/>
              <p:cNvSpPr>
                <a:spLocks noChangeShapeType="1"/>
              </p:cNvSpPr>
              <p:nvPr/>
            </p:nvSpPr>
            <p:spPr bwMode="auto">
              <a:xfrm flipV="1">
                <a:off x="312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4" name="Line 63"/>
              <p:cNvSpPr>
                <a:spLocks noChangeShapeType="1"/>
              </p:cNvSpPr>
              <p:nvPr/>
            </p:nvSpPr>
            <p:spPr bwMode="auto">
              <a:xfrm flipV="1">
                <a:off x="336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5" name="Line 64"/>
              <p:cNvSpPr>
                <a:spLocks noChangeShapeType="1"/>
              </p:cNvSpPr>
              <p:nvPr/>
            </p:nvSpPr>
            <p:spPr bwMode="auto">
              <a:xfrm flipV="1">
                <a:off x="360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6" name="Line 65"/>
              <p:cNvSpPr>
                <a:spLocks noChangeShapeType="1"/>
              </p:cNvSpPr>
              <p:nvPr/>
            </p:nvSpPr>
            <p:spPr bwMode="auto">
              <a:xfrm flipV="1">
                <a:off x="384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7" name="Line 66"/>
              <p:cNvSpPr>
                <a:spLocks noChangeShapeType="1"/>
              </p:cNvSpPr>
              <p:nvPr/>
            </p:nvSpPr>
            <p:spPr bwMode="auto">
              <a:xfrm flipV="1">
                <a:off x="4080"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sp>
            <p:nvSpPr>
              <p:cNvPr id="68" name="Line 67"/>
              <p:cNvSpPr>
                <a:spLocks noChangeShapeType="1"/>
              </p:cNvSpPr>
              <p:nvPr/>
            </p:nvSpPr>
            <p:spPr bwMode="auto">
              <a:xfrm flipV="1">
                <a:off x="4272" y="1968"/>
                <a:ext cx="480" cy="480"/>
              </a:xfrm>
              <a:prstGeom prst="line">
                <a:avLst/>
              </a:prstGeom>
              <a:grpFill/>
              <a:ln w="12700">
                <a:solidFill>
                  <a:schemeClr val="accent1">
                    <a:lumMod val="20000"/>
                    <a:lumOff val="80000"/>
                  </a:schemeClr>
                </a:solidFill>
                <a:round/>
                <a:headEnd/>
                <a:tailEnd/>
              </a:ln>
              <a:effectLst/>
            </p:spPr>
            <p:txBody>
              <a:bodyPr lIns="92075" tIns="46038" rIns="92075" bIns="46038"/>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a:p>
            </p:txBody>
          </p:sp>
        </p:grpSp>
        <p:grpSp>
          <p:nvGrpSpPr>
            <p:cNvPr id="10" name="Group 73"/>
            <p:cNvGrpSpPr>
              <a:grpSpLocks/>
            </p:cNvGrpSpPr>
            <p:nvPr/>
          </p:nvGrpSpPr>
          <p:grpSpPr bwMode="auto">
            <a:xfrm rot="578254">
              <a:off x="1036278" y="3191796"/>
              <a:ext cx="1198240" cy="1008112"/>
              <a:chOff x="2928" y="1968"/>
              <a:chExt cx="2064" cy="1824"/>
            </a:xfrm>
            <a:solidFill>
              <a:schemeClr val="accent1">
                <a:lumMod val="75000"/>
              </a:schemeClr>
            </a:solidFill>
            <a:effectLst>
              <a:reflection blurRad="6350" stA="50000" endA="300" endPos="55000" dir="5400000" sy="-100000" algn="bl" rotWithShape="0"/>
            </a:effectLst>
          </p:grpSpPr>
          <p:sp>
            <p:nvSpPr>
              <p:cNvPr id="11" name="AutoShape 39"/>
              <p:cNvSpPr>
                <a:spLocks noChangeArrowheads="1"/>
              </p:cNvSpPr>
              <p:nvPr/>
            </p:nvSpPr>
            <p:spPr bwMode="auto">
              <a:xfrm>
                <a:off x="2928" y="1968"/>
                <a:ext cx="2064" cy="1824"/>
              </a:xfrm>
              <a:prstGeom prst="cube">
                <a:avLst>
                  <a:gd name="adj" fmla="val 25000"/>
                </a:avLst>
              </a:prstGeom>
              <a:grpFill/>
              <a:ln w="12700">
                <a:solidFill>
                  <a:schemeClr val="accent1">
                    <a:lumMod val="20000"/>
                    <a:lumOff val="80000"/>
                  </a:schemeClr>
                </a:solidFill>
                <a:miter lim="800000"/>
                <a:headEnd/>
                <a:tailEnd/>
              </a:ln>
              <a:effectLst/>
            </p:spPr>
            <p:txBody>
              <a:bodyPr wrap="none" lIns="92075" tIns="46038" rIns="92075" bIns="46038"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2" name="Line 40"/>
              <p:cNvSpPr>
                <a:spLocks noChangeShapeType="1"/>
              </p:cNvSpPr>
              <p:nvPr/>
            </p:nvSpPr>
            <p:spPr bwMode="auto">
              <a:xfrm flipV="1">
                <a:off x="2928" y="2640"/>
                <a:ext cx="1632" cy="1"/>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3" name="Line 41"/>
              <p:cNvSpPr>
                <a:spLocks noChangeShapeType="1"/>
              </p:cNvSpPr>
              <p:nvPr/>
            </p:nvSpPr>
            <p:spPr bwMode="auto">
              <a:xfrm>
                <a:off x="2928" y="2880"/>
                <a:ext cx="1632" cy="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4" name="Line 42"/>
              <p:cNvSpPr>
                <a:spLocks noChangeShapeType="1"/>
              </p:cNvSpPr>
              <p:nvPr/>
            </p:nvSpPr>
            <p:spPr bwMode="auto">
              <a:xfrm flipV="1">
                <a:off x="4560" y="2208"/>
                <a:ext cx="432" cy="432"/>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5" name="Line 43"/>
              <p:cNvSpPr>
                <a:spLocks noChangeShapeType="1"/>
              </p:cNvSpPr>
              <p:nvPr/>
            </p:nvSpPr>
            <p:spPr bwMode="auto">
              <a:xfrm flipV="1">
                <a:off x="4560" y="2448"/>
                <a:ext cx="432" cy="432"/>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Line 44"/>
              <p:cNvSpPr>
                <a:spLocks noChangeShapeType="1"/>
              </p:cNvSpPr>
              <p:nvPr/>
            </p:nvSpPr>
            <p:spPr bwMode="auto">
              <a:xfrm flipV="1">
                <a:off x="2928" y="3120"/>
                <a:ext cx="1632" cy="1"/>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7" name="Line 45"/>
              <p:cNvSpPr>
                <a:spLocks noChangeShapeType="1"/>
              </p:cNvSpPr>
              <p:nvPr/>
            </p:nvSpPr>
            <p:spPr bwMode="auto">
              <a:xfrm>
                <a:off x="2928" y="3360"/>
                <a:ext cx="1632" cy="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8" name="Line 46"/>
              <p:cNvSpPr>
                <a:spLocks noChangeShapeType="1"/>
              </p:cNvSpPr>
              <p:nvPr/>
            </p:nvSpPr>
            <p:spPr bwMode="auto">
              <a:xfrm flipV="1">
                <a:off x="4560" y="2688"/>
                <a:ext cx="432" cy="432"/>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9" name="Line 47"/>
              <p:cNvSpPr>
                <a:spLocks noChangeShapeType="1"/>
              </p:cNvSpPr>
              <p:nvPr/>
            </p:nvSpPr>
            <p:spPr bwMode="auto">
              <a:xfrm flipV="1">
                <a:off x="4560" y="2928"/>
                <a:ext cx="432" cy="432"/>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0" name="Line 48"/>
              <p:cNvSpPr>
                <a:spLocks noChangeShapeType="1"/>
              </p:cNvSpPr>
              <p:nvPr/>
            </p:nvSpPr>
            <p:spPr bwMode="auto">
              <a:xfrm>
                <a:off x="2928" y="3600"/>
                <a:ext cx="1632" cy="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1" name="Line 49"/>
              <p:cNvSpPr>
                <a:spLocks noChangeShapeType="1"/>
              </p:cNvSpPr>
              <p:nvPr/>
            </p:nvSpPr>
            <p:spPr bwMode="auto">
              <a:xfrm flipV="1">
                <a:off x="4560" y="3168"/>
                <a:ext cx="432" cy="432"/>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2" name="Line 50"/>
              <p:cNvSpPr>
                <a:spLocks noChangeShapeType="1"/>
              </p:cNvSpPr>
              <p:nvPr/>
            </p:nvSpPr>
            <p:spPr bwMode="auto">
              <a:xfrm>
                <a:off x="3120" y="2448"/>
                <a:ext cx="0" cy="1344"/>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3" name="Line 51"/>
              <p:cNvSpPr>
                <a:spLocks noChangeShapeType="1"/>
              </p:cNvSpPr>
              <p:nvPr/>
            </p:nvSpPr>
            <p:spPr bwMode="auto">
              <a:xfrm>
                <a:off x="3360" y="2448"/>
                <a:ext cx="0" cy="1344"/>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4" name="Line 52"/>
              <p:cNvSpPr>
                <a:spLocks noChangeShapeType="1"/>
              </p:cNvSpPr>
              <p:nvPr/>
            </p:nvSpPr>
            <p:spPr bwMode="auto">
              <a:xfrm>
                <a:off x="3600" y="2448"/>
                <a:ext cx="0" cy="1344"/>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5" name="Line 53"/>
              <p:cNvSpPr>
                <a:spLocks noChangeShapeType="1"/>
              </p:cNvSpPr>
              <p:nvPr/>
            </p:nvSpPr>
            <p:spPr bwMode="auto">
              <a:xfrm>
                <a:off x="3840" y="2448"/>
                <a:ext cx="0" cy="1344"/>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6" name="Line 54"/>
              <p:cNvSpPr>
                <a:spLocks noChangeShapeType="1"/>
              </p:cNvSpPr>
              <p:nvPr/>
            </p:nvSpPr>
            <p:spPr bwMode="auto">
              <a:xfrm>
                <a:off x="4080" y="2448"/>
                <a:ext cx="0" cy="1344"/>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7" name="Line 55"/>
              <p:cNvSpPr>
                <a:spLocks noChangeShapeType="1"/>
              </p:cNvSpPr>
              <p:nvPr/>
            </p:nvSpPr>
            <p:spPr bwMode="auto">
              <a:xfrm>
                <a:off x="4272" y="2448"/>
                <a:ext cx="0" cy="1344"/>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8" name="Line 56"/>
              <p:cNvSpPr>
                <a:spLocks noChangeShapeType="1"/>
              </p:cNvSpPr>
              <p:nvPr/>
            </p:nvSpPr>
            <p:spPr bwMode="auto">
              <a:xfrm>
                <a:off x="4656" y="2304"/>
                <a:ext cx="0" cy="1392"/>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9" name="Line 57"/>
              <p:cNvSpPr>
                <a:spLocks noChangeShapeType="1"/>
              </p:cNvSpPr>
              <p:nvPr/>
            </p:nvSpPr>
            <p:spPr bwMode="auto">
              <a:xfrm>
                <a:off x="4800" y="2160"/>
                <a:ext cx="0" cy="1392"/>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0" name="Line 58"/>
              <p:cNvSpPr>
                <a:spLocks noChangeShapeType="1"/>
              </p:cNvSpPr>
              <p:nvPr/>
            </p:nvSpPr>
            <p:spPr bwMode="auto">
              <a:xfrm>
                <a:off x="4896" y="2064"/>
                <a:ext cx="0" cy="1344"/>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1" name="Line 59"/>
              <p:cNvSpPr>
                <a:spLocks noChangeShapeType="1"/>
              </p:cNvSpPr>
              <p:nvPr/>
            </p:nvSpPr>
            <p:spPr bwMode="auto">
              <a:xfrm>
                <a:off x="3072" y="2304"/>
                <a:ext cx="1584" cy="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2" name="Line 60"/>
              <p:cNvSpPr>
                <a:spLocks noChangeShapeType="1"/>
              </p:cNvSpPr>
              <p:nvPr/>
            </p:nvSpPr>
            <p:spPr bwMode="auto">
              <a:xfrm flipH="1">
                <a:off x="3168" y="2160"/>
                <a:ext cx="1632" cy="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3" name="Line 61"/>
              <p:cNvSpPr>
                <a:spLocks noChangeShapeType="1"/>
              </p:cNvSpPr>
              <p:nvPr/>
            </p:nvSpPr>
            <p:spPr bwMode="auto">
              <a:xfrm flipH="1">
                <a:off x="3264" y="2064"/>
                <a:ext cx="1632" cy="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4" name="Line 62"/>
              <p:cNvSpPr>
                <a:spLocks noChangeShapeType="1"/>
              </p:cNvSpPr>
              <p:nvPr/>
            </p:nvSpPr>
            <p:spPr bwMode="auto">
              <a:xfrm flipV="1">
                <a:off x="3120" y="1968"/>
                <a:ext cx="480" cy="48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5" name="Line 63"/>
              <p:cNvSpPr>
                <a:spLocks noChangeShapeType="1"/>
              </p:cNvSpPr>
              <p:nvPr/>
            </p:nvSpPr>
            <p:spPr bwMode="auto">
              <a:xfrm flipV="1">
                <a:off x="3360" y="1968"/>
                <a:ext cx="480" cy="48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6" name="Line 64"/>
              <p:cNvSpPr>
                <a:spLocks noChangeShapeType="1"/>
              </p:cNvSpPr>
              <p:nvPr/>
            </p:nvSpPr>
            <p:spPr bwMode="auto">
              <a:xfrm flipV="1">
                <a:off x="3600" y="1968"/>
                <a:ext cx="480" cy="48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7" name="Line 65"/>
              <p:cNvSpPr>
                <a:spLocks noChangeShapeType="1"/>
              </p:cNvSpPr>
              <p:nvPr/>
            </p:nvSpPr>
            <p:spPr bwMode="auto">
              <a:xfrm flipV="1">
                <a:off x="3840" y="1968"/>
                <a:ext cx="480" cy="48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8" name="Line 66"/>
              <p:cNvSpPr>
                <a:spLocks noChangeShapeType="1"/>
              </p:cNvSpPr>
              <p:nvPr/>
            </p:nvSpPr>
            <p:spPr bwMode="auto">
              <a:xfrm flipV="1">
                <a:off x="4080" y="1968"/>
                <a:ext cx="480" cy="48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9" name="Line 67"/>
              <p:cNvSpPr>
                <a:spLocks noChangeShapeType="1"/>
              </p:cNvSpPr>
              <p:nvPr/>
            </p:nvSpPr>
            <p:spPr bwMode="auto">
              <a:xfrm flipV="1">
                <a:off x="4272" y="1968"/>
                <a:ext cx="480" cy="480"/>
              </a:xfrm>
              <a:prstGeom prst="line">
                <a:avLst/>
              </a:prstGeom>
              <a:grpFill/>
              <a:ln w="12700">
                <a:solidFill>
                  <a:schemeClr val="accent1">
                    <a:lumMod val="20000"/>
                    <a:lumOff val="80000"/>
                  </a:schemeClr>
                </a:solidFill>
                <a:round/>
                <a:headEnd/>
                <a:tailEnd/>
              </a:ln>
              <a:effectLst/>
            </p:spPr>
            <p:txBody>
              <a:bodyPr lIns="92075" tIns="46038" rIns="92075" bIns="46038">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fa-IR"/>
                </a:defPPr>
                <a:lvl1pPr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1pPr>
                <a:lvl2pPr marL="4572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2pPr>
                <a:lvl3pPr marL="9144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3pPr>
                <a:lvl4pPr marL="13716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4pPr>
                <a:lvl5pPr marL="1828800" algn="ctr" rtl="0" fontAlgn="base">
                  <a:spcBef>
                    <a:spcPct val="0"/>
                  </a:spcBef>
                  <a:spcAft>
                    <a:spcPct val="0"/>
                  </a:spcAft>
                  <a:defRPr kern="1200">
                    <a:solidFill>
                      <a:srgbClr val="FFFF00"/>
                    </a:solidFill>
                    <a:latin typeface="Times New Roman" pitchFamily="18" charset="0"/>
                    <a:ea typeface="NSimSun" pitchFamily="49" charset="-122"/>
                    <a:cs typeface="Arial" charset="0"/>
                  </a:defRPr>
                </a:lvl5pPr>
                <a:lvl6pPr marL="2286000" algn="l" defTabSz="914400" rtl="0" eaLnBrk="1" latinLnBrk="0" hangingPunct="1">
                  <a:defRPr kern="1200">
                    <a:solidFill>
                      <a:srgbClr val="FFFF00"/>
                    </a:solidFill>
                    <a:latin typeface="Times New Roman" pitchFamily="18" charset="0"/>
                    <a:ea typeface="NSimSun" pitchFamily="49" charset="-122"/>
                    <a:cs typeface="Arial" charset="0"/>
                  </a:defRPr>
                </a:lvl6pPr>
                <a:lvl7pPr marL="2743200" algn="l" defTabSz="914400" rtl="0" eaLnBrk="1" latinLnBrk="0" hangingPunct="1">
                  <a:defRPr kern="1200">
                    <a:solidFill>
                      <a:srgbClr val="FFFF00"/>
                    </a:solidFill>
                    <a:latin typeface="Times New Roman" pitchFamily="18" charset="0"/>
                    <a:ea typeface="NSimSun" pitchFamily="49" charset="-122"/>
                    <a:cs typeface="Arial" charset="0"/>
                  </a:defRPr>
                </a:lvl7pPr>
                <a:lvl8pPr marL="3200400" algn="l" defTabSz="914400" rtl="0" eaLnBrk="1" latinLnBrk="0" hangingPunct="1">
                  <a:defRPr kern="1200">
                    <a:solidFill>
                      <a:srgbClr val="FFFF00"/>
                    </a:solidFill>
                    <a:latin typeface="Times New Roman" pitchFamily="18" charset="0"/>
                    <a:ea typeface="NSimSun" pitchFamily="49" charset="-122"/>
                    <a:cs typeface="Arial" charset="0"/>
                  </a:defRPr>
                </a:lvl8pPr>
                <a:lvl9pPr marL="3657600" algn="l" defTabSz="914400" rtl="0" eaLnBrk="1" latinLnBrk="0" hangingPunct="1">
                  <a:defRPr kern="1200">
                    <a:solidFill>
                      <a:srgbClr val="FFFF00"/>
                    </a:solidFill>
                    <a:latin typeface="Times New Roman" pitchFamily="18" charset="0"/>
                    <a:ea typeface="NSimSun" pitchFamily="49" charset="-122"/>
                    <a:cs typeface="Arial" charset="0"/>
                  </a:defRPr>
                </a:lvl9pPr>
              </a:lstStyle>
              <a:p>
                <a:endParaRPr lang="en-US"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pSp>
      </p:grpSp>
      <p:sp>
        <p:nvSpPr>
          <p:cNvPr id="100" name="Slide Number Placeholder 99"/>
          <p:cNvSpPr>
            <a:spLocks noGrp="1"/>
          </p:cNvSpPr>
          <p:nvPr>
            <p:ph type="sldNum" sz="quarter" idx="12"/>
          </p:nvPr>
        </p:nvSpPr>
        <p:spPr/>
        <p:txBody>
          <a:bodyPr/>
          <a:lstStyle/>
          <a:p>
            <a:pPr>
              <a:defRPr/>
            </a:pPr>
            <a:fld id="{FA1C5C06-D776-455E-9E2A-41696A1CE8C4}" type="slidenum">
              <a:rPr lang="fa-IR" smtClean="0"/>
              <a:pPr>
                <a:defRPr/>
              </a:pPr>
              <a:t>2</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499350" cy="1143000"/>
          </a:xfrm>
        </p:spPr>
        <p:txBody>
          <a:bodyPr>
            <a:normAutofit/>
          </a:bodyPr>
          <a:lstStyle/>
          <a:p>
            <a:pPr rtl="1" eaLnBrk="1" fontAlgn="auto" hangingPunct="1">
              <a:spcAft>
                <a:spcPts val="0"/>
              </a:spcAft>
              <a:defRPr/>
            </a:pPr>
            <a:r>
              <a:rPr lang="fa-IR" b="1" dirty="0" smtClean="0">
                <a:solidFill>
                  <a:srgbClr val="C00000"/>
                </a:solidFill>
                <a:effectLst>
                  <a:outerShdw blurRad="38100" dist="38100" dir="2700000" algn="tl">
                    <a:srgbClr val="000000">
                      <a:alpha val="43137"/>
                    </a:srgbClr>
                  </a:outerShdw>
                </a:effectLst>
                <a:cs typeface="B Titr" pitchFamily="2" charset="-78"/>
              </a:rPr>
              <a:t>مقایسه سیستم های عملیاتی و اطلاعاتی</a:t>
            </a:r>
            <a:endParaRPr lang="en-US" b="1" dirty="0">
              <a:solidFill>
                <a:srgbClr val="C00000"/>
              </a:solidFill>
              <a:effectLst>
                <a:outerShdw blurRad="38100" dist="38100" dir="2700000" algn="tl">
                  <a:srgbClr val="000000">
                    <a:alpha val="43137"/>
                  </a:srgbClr>
                </a:outerShdw>
              </a:effectLst>
              <a:cs typeface="B Titr" pitchFamily="2" charset="-78"/>
            </a:endParaRPr>
          </a:p>
        </p:txBody>
      </p:sp>
      <p:graphicFrame>
        <p:nvGraphicFramePr>
          <p:cNvPr id="14" name="Table 13"/>
          <p:cNvGraphicFramePr>
            <a:graphicFrameLocks noGrp="1"/>
          </p:cNvGraphicFramePr>
          <p:nvPr>
            <p:extLst>
              <p:ext uri="{D42A27DB-BD31-4B8C-83A1-F6EECF244321}">
                <p14:modId xmlns="" xmlns:p14="http://schemas.microsoft.com/office/powerpoint/2010/main" val="3201129345"/>
              </p:ext>
            </p:extLst>
          </p:nvPr>
        </p:nvGraphicFramePr>
        <p:xfrm>
          <a:off x="539552" y="1255666"/>
          <a:ext cx="8064896" cy="5192689"/>
        </p:xfrm>
        <a:graphic>
          <a:graphicData uri="http://schemas.openxmlformats.org/drawingml/2006/table">
            <a:tbl>
              <a:tblPr/>
              <a:tblGrid>
                <a:gridCol w="2627399"/>
                <a:gridCol w="2717878"/>
                <a:gridCol w="2719619"/>
              </a:tblGrid>
              <a:tr h="232270">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OLAP</a:t>
                      </a:r>
                      <a:endParaRPr kumimoji="0" lang="en-US" sz="1400" b="1" i="0" u="none" strike="noStrike" cap="none" normalizeH="0" baseline="0" dirty="0" smtClean="0">
                        <a:ln>
                          <a:noFill/>
                        </a:ln>
                        <a:solidFill>
                          <a:schemeClr val="bg1"/>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kern="1200" cap="none" normalizeH="0" baseline="0" dirty="0" smtClean="0">
                          <a:ln>
                            <a:noFill/>
                          </a:ln>
                          <a:solidFill>
                            <a:schemeClr val="bg1"/>
                          </a:solidFill>
                          <a:effectLst/>
                          <a:latin typeface="Calibri" pitchFamily="34" charset="0"/>
                          <a:ea typeface="+mn-ea"/>
                          <a:cs typeface="Calibri" pitchFamily="34" charset="0"/>
                        </a:rPr>
                        <a:t>OLTP</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5713" marR="6571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57989">
                <a:tc>
                  <a:txBody>
                    <a:bodyPr/>
                    <a:lstStyle/>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smtClean="0">
                          <a:ln>
                            <a:noFill/>
                          </a:ln>
                          <a:solidFill>
                            <a:srgbClr val="943634"/>
                          </a:solidFill>
                          <a:effectLst/>
                          <a:latin typeface="Calibri" pitchFamily="34" charset="0"/>
                          <a:ea typeface="Calibri" pitchFamily="34" charset="0"/>
                          <a:cs typeface="B Zar" pitchFamily="2" charset="-78"/>
                        </a:rPr>
                        <a:t>این سیستم ها باعث می گردند تا چرخش کسب و کار را بنگریدتا در صورت لزوم آنها را بهبود ببخشید.</a:t>
                      </a:r>
                      <a:endParaRPr kumimoji="0" lang="en-US" sz="1400" b="0" i="0" u="none" strike="noStrike" cap="none" normalizeH="0" baseline="0" smtClean="0">
                        <a:ln>
                          <a:noFill/>
                        </a:ln>
                        <a:solidFill>
                          <a:srgbClr val="943634"/>
                        </a:solidFill>
                        <a:effectLst/>
                        <a:latin typeface="Calibri" pitchFamily="34" charset="0"/>
                        <a:ea typeface="Calibri" pitchFamily="34" charset="0"/>
                        <a:cs typeface="B Zar" pitchFamily="2" charset="-78"/>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smtClean="0">
                          <a:ln>
                            <a:noFill/>
                          </a:ln>
                          <a:solidFill>
                            <a:srgbClr val="943634"/>
                          </a:solidFill>
                          <a:effectLst/>
                          <a:latin typeface="Calibri" pitchFamily="34" charset="0"/>
                          <a:ea typeface="Calibri" pitchFamily="34" charset="0"/>
                          <a:cs typeface="B Zar" pitchFamily="2" charset="-78"/>
                        </a:rPr>
                        <a:t>محلی برای استخراج اطلاعات است.</a:t>
                      </a:r>
                      <a:endParaRPr kumimoji="0" lang="en-US" sz="1400" b="0" i="0" u="none" strike="noStrike" cap="none" normalizeH="0" baseline="0" smtClean="0">
                        <a:ln>
                          <a:noFill/>
                        </a:ln>
                        <a:solidFill>
                          <a:srgbClr val="943634"/>
                        </a:solidFill>
                        <a:effectLst/>
                        <a:latin typeface="Calibri" pitchFamily="34" charset="0"/>
                        <a:ea typeface="Calibri" pitchFamily="34" charset="0"/>
                        <a:cs typeface="B Zar" pitchFamily="2" charset="-78"/>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smtClean="0">
                          <a:ln>
                            <a:noFill/>
                          </a:ln>
                          <a:solidFill>
                            <a:srgbClr val="943634"/>
                          </a:solidFill>
                          <a:effectLst/>
                          <a:latin typeface="Calibri" pitchFamily="34" charset="0"/>
                          <a:ea typeface="Calibri" pitchFamily="34" charset="0"/>
                          <a:cs typeface="B Zar" pitchFamily="2" charset="-78"/>
                        </a:rPr>
                        <a:t>تولید گزارشات تحلیلی و آماری جهت استفاده مدیران</a:t>
                      </a:r>
                      <a:endParaRPr kumimoji="0" lang="en-US" sz="1400" b="0" i="0" u="none" strike="noStrike" cap="none" normalizeH="0" baseline="0" smtClean="0">
                        <a:ln>
                          <a:noFill/>
                        </a:ln>
                        <a:solidFill>
                          <a:srgbClr val="943634"/>
                        </a:solidFill>
                        <a:effectLst/>
                        <a:latin typeface="Calibri" pitchFamily="34" charset="0"/>
                        <a:ea typeface="Calibri" pitchFamily="34" charset="0"/>
                        <a:cs typeface="B Zar" pitchFamily="2" charset="-78"/>
                      </a:endParaRPr>
                    </a:p>
                  </a:txBody>
                  <a:tcPr marL="65713" marR="6571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rPr>
                        <a:t>این سیستم ها باعث می گردند تا چرخ کسب و کار بگردد.</a:t>
                      </a:r>
                      <a:endParaRPr kumimoji="0" lang="en-US"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rPr>
                        <a:t>محلی برای ورود داده هاست.</a:t>
                      </a:r>
                      <a:endParaRPr kumimoji="0" lang="en-US"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rPr>
                        <a:t>انجام عملیات اجرایی روزمره سازمان</a:t>
                      </a:r>
                      <a:endParaRPr kumimoji="0" lang="en-US"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endParaRPr>
                    </a:p>
                  </a:txBody>
                  <a:tcPr marL="65713" marR="6571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fa-IR" sz="1400" b="1" i="0" u="none" strike="noStrike" cap="none" normalizeH="0" baseline="0" dirty="0" smtClean="0">
                          <a:ln>
                            <a:noFill/>
                          </a:ln>
                          <a:solidFill>
                            <a:schemeClr val="tx1"/>
                          </a:solidFill>
                          <a:effectLst/>
                          <a:latin typeface="Calibri" pitchFamily="34" charset="0"/>
                          <a:cs typeface="Calibri" pitchFamily="34" charset="0"/>
                        </a:rPr>
                        <a:t>عملکرد</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5713" marR="6571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928995">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fa-IR" sz="1400" b="1" i="0" u="none" strike="noStrike" cap="none" normalizeH="0" baseline="0" smtClean="0">
                          <a:ln>
                            <a:noFill/>
                          </a:ln>
                          <a:solidFill>
                            <a:srgbClr val="943634"/>
                          </a:solidFill>
                          <a:effectLst/>
                          <a:latin typeface="Calibri" pitchFamily="34" charset="0"/>
                          <a:ea typeface="Calibri" pitchFamily="34" charset="0"/>
                          <a:cs typeface="B Zar" pitchFamily="2" charset="-78"/>
                        </a:rPr>
                        <a:t>این سیستم ها اساسا برای تولید گزارش های پیچیده تحلیلی و آماری طراحی و استفاده می شوند.</a:t>
                      </a:r>
                      <a:endParaRPr kumimoji="0" lang="en-US" sz="1400" b="0" i="0" u="none" strike="noStrike" cap="none" normalizeH="0" baseline="0" smtClean="0">
                        <a:ln>
                          <a:noFill/>
                        </a:ln>
                        <a:solidFill>
                          <a:srgbClr val="943634"/>
                        </a:solidFill>
                        <a:effectLst/>
                        <a:latin typeface="Calibri" pitchFamily="34" charset="0"/>
                        <a:ea typeface="Calibri" pitchFamily="34" charset="0"/>
                        <a:cs typeface="B Zar" pitchFamily="2" charset="-78"/>
                      </a:endParaRPr>
                    </a:p>
                  </a:txBody>
                  <a:tcPr marL="65713" marR="6571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fa-IR" sz="1400" b="1" i="0" u="none" strike="noStrike" cap="none" normalizeH="0" baseline="0" smtClean="0">
                          <a:ln>
                            <a:noFill/>
                          </a:ln>
                          <a:solidFill>
                            <a:srgbClr val="943634"/>
                          </a:solidFill>
                          <a:effectLst/>
                          <a:latin typeface="Calibri" pitchFamily="34" charset="0"/>
                          <a:ea typeface="Calibri" pitchFamily="34" charset="0"/>
                          <a:cs typeface="B Zar" pitchFamily="2" charset="-78"/>
                        </a:rPr>
                        <a:t>این سیستم ها برای پاسخگویی به بیشترین حجم عملیات تراکنش ها و کمترین حجم گزارش گیری طراحی می گردند.</a:t>
                      </a:r>
                      <a:endParaRPr kumimoji="0" lang="en-US" sz="1400" b="1" i="0" u="none" strike="noStrike" cap="none" normalizeH="0" baseline="0" smtClean="0">
                        <a:ln>
                          <a:noFill/>
                        </a:ln>
                        <a:solidFill>
                          <a:srgbClr val="943634"/>
                        </a:solidFill>
                        <a:effectLst/>
                        <a:latin typeface="Calibri" pitchFamily="34" charset="0"/>
                        <a:ea typeface="Calibri" pitchFamily="34" charset="0"/>
                        <a:cs typeface="B Zar" pitchFamily="2" charset="-78"/>
                      </a:endParaRPr>
                    </a:p>
                  </a:txBody>
                  <a:tcPr marL="65713" marR="6571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طراحی</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5713" marR="6571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0237">
                <a:tc>
                  <a:txBody>
                    <a:bodyPr/>
                    <a:lstStyle/>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smtClean="0">
                          <a:ln>
                            <a:noFill/>
                          </a:ln>
                          <a:solidFill>
                            <a:srgbClr val="943634"/>
                          </a:solidFill>
                          <a:effectLst/>
                          <a:latin typeface="Calibri" pitchFamily="34" charset="0"/>
                          <a:ea typeface="Calibri" pitchFamily="34" charset="0"/>
                          <a:cs typeface="B Zar" pitchFamily="2" charset="-78"/>
                        </a:rPr>
                        <a:t>داده ها معمولا در جداول وقایع و یا مکعب ها نگهداری می گردند.</a:t>
                      </a:r>
                      <a:endParaRPr kumimoji="0" lang="en-US" sz="1400" b="0" i="0" u="none" strike="noStrike" cap="none" normalizeH="0" baseline="0" smtClean="0">
                        <a:ln>
                          <a:noFill/>
                        </a:ln>
                        <a:solidFill>
                          <a:srgbClr val="943634"/>
                        </a:solidFill>
                        <a:effectLst/>
                        <a:latin typeface="Calibri" pitchFamily="34" charset="0"/>
                        <a:ea typeface="Calibri" pitchFamily="34" charset="0"/>
                        <a:cs typeface="B Zar" pitchFamily="2" charset="-78"/>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smtClean="0">
                          <a:ln>
                            <a:noFill/>
                          </a:ln>
                          <a:solidFill>
                            <a:srgbClr val="943634"/>
                          </a:solidFill>
                          <a:effectLst/>
                          <a:latin typeface="Calibri" pitchFamily="34" charset="0"/>
                          <a:ea typeface="Calibri" pitchFamily="34" charset="0"/>
                          <a:cs typeface="B Zar" pitchFamily="2" charset="-78"/>
                        </a:rPr>
                        <a:t>یک سری از مقادیر هر داده ای در طول زمان نگهداری می گردند.</a:t>
                      </a:r>
                      <a:endParaRPr kumimoji="0" lang="en-US" sz="1400" b="0" i="0" u="none" strike="noStrike" cap="none" normalizeH="0" baseline="0" smtClean="0">
                        <a:ln>
                          <a:noFill/>
                        </a:ln>
                        <a:solidFill>
                          <a:srgbClr val="943634"/>
                        </a:solidFill>
                        <a:effectLst/>
                        <a:latin typeface="Calibri" pitchFamily="34" charset="0"/>
                        <a:ea typeface="Calibri" pitchFamily="34" charset="0"/>
                        <a:cs typeface="B Zar" pitchFamily="2" charset="-78"/>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smtClean="0">
                          <a:ln>
                            <a:noFill/>
                          </a:ln>
                          <a:solidFill>
                            <a:srgbClr val="943634"/>
                          </a:solidFill>
                          <a:effectLst/>
                          <a:latin typeface="Calibri" pitchFamily="34" charset="0"/>
                          <a:ea typeface="Calibri" pitchFamily="34" charset="0"/>
                          <a:cs typeface="B Zar" pitchFamily="2" charset="-78"/>
                        </a:rPr>
                        <a:t>داده های آرشیو شده،داده های مشتق شده و داده های خلاصه شده</a:t>
                      </a:r>
                      <a:endParaRPr kumimoji="0" lang="en-US" sz="1400" b="0" i="0" u="none" strike="noStrike" cap="none" normalizeH="0" baseline="0" smtClean="0">
                        <a:ln>
                          <a:noFill/>
                        </a:ln>
                        <a:solidFill>
                          <a:srgbClr val="943634"/>
                        </a:solidFill>
                        <a:effectLst/>
                        <a:latin typeface="Calibri" pitchFamily="34" charset="0"/>
                        <a:ea typeface="Calibri" pitchFamily="34" charset="0"/>
                        <a:cs typeface="B Zar" pitchFamily="2" charset="-78"/>
                      </a:endParaRPr>
                    </a:p>
                  </a:txBody>
                  <a:tcPr marL="65713" marR="6571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rPr>
                        <a:t>داده ها در جداول رابطه نگه داری می شوند.</a:t>
                      </a:r>
                      <a:endParaRPr kumimoji="0" lang="en-US"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rPr>
                        <a:t>یک کپی از هر داده ای نگهداری می گردد.</a:t>
                      </a:r>
                      <a:endParaRPr kumimoji="0" lang="en-US"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fa-IR"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rPr>
                        <a:t>داده های اصلی و جاری سیستم</a:t>
                      </a:r>
                      <a:endParaRPr kumimoji="0" lang="en-US" sz="1400" b="1" i="0" u="none" strike="noStrike" cap="none" normalizeH="0" baseline="0" dirty="0" smtClean="0">
                        <a:ln>
                          <a:noFill/>
                        </a:ln>
                        <a:solidFill>
                          <a:srgbClr val="943634"/>
                        </a:solidFill>
                        <a:effectLst/>
                        <a:latin typeface="Calibri" pitchFamily="34" charset="0"/>
                        <a:ea typeface="Calibri" pitchFamily="34" charset="0"/>
                        <a:cs typeface="B Zar" pitchFamily="2" charset="-78"/>
                      </a:endParaRPr>
                    </a:p>
                  </a:txBody>
                  <a:tcPr marL="65713" marR="6571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ذخیره سازی داده</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5713" marR="6571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bl>
          </a:graphicData>
        </a:graphic>
      </p:graphicFrame>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20</a:t>
            </a:fld>
            <a:endParaRPr lang="fa-I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 xmlns:p14="http://schemas.microsoft.com/office/powerpoint/2010/main" val="4097266654"/>
              </p:ext>
            </p:extLst>
          </p:nvPr>
        </p:nvGraphicFramePr>
        <p:xfrm>
          <a:off x="539552" y="1196752"/>
          <a:ext cx="8064897" cy="5256585"/>
        </p:xfrm>
        <a:graphic>
          <a:graphicData uri="http://schemas.openxmlformats.org/drawingml/2006/table">
            <a:tbl>
              <a:tblPr/>
              <a:tblGrid>
                <a:gridCol w="2688299"/>
                <a:gridCol w="2688299"/>
                <a:gridCol w="2688299"/>
              </a:tblGrid>
              <a:tr h="328845">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OLAP</a:t>
                      </a:r>
                      <a:endParaRPr kumimoji="0" lang="en-US" sz="1400" b="1" i="0" u="none" strike="noStrike" cap="none" normalizeH="0" baseline="0" dirty="0" smtClean="0">
                        <a:ln>
                          <a:noFill/>
                        </a:ln>
                        <a:solidFill>
                          <a:schemeClr val="bg1"/>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kern="1200" cap="none" normalizeH="0" baseline="0" dirty="0" smtClean="0">
                          <a:ln>
                            <a:noFill/>
                          </a:ln>
                          <a:solidFill>
                            <a:schemeClr val="bg1"/>
                          </a:solidFill>
                          <a:effectLst/>
                          <a:latin typeface="Calibri" pitchFamily="34" charset="0"/>
                          <a:ea typeface="+mn-ea"/>
                          <a:cs typeface="Calibri" pitchFamily="34" charset="0"/>
                        </a:rPr>
                        <a:t>OLTP</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endParaRPr kumimoji="0" lang="en-US" sz="1400" b="0" i="0" u="none" strike="noStrike" cap="none" normalizeH="0" baseline="0" dirty="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8845">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400" b="1" i="0" u="none" strike="noStrike" cap="none" normalizeH="0" baseline="0" smtClean="0">
                          <a:ln>
                            <a:noFill/>
                          </a:ln>
                          <a:solidFill>
                            <a:srgbClr val="943634"/>
                          </a:solidFill>
                          <a:effectLst/>
                          <a:latin typeface="Calibri" pitchFamily="34" charset="0"/>
                          <a:cs typeface="Calibri" pitchFamily="34" charset="0"/>
                        </a:rPr>
                        <a:t>read</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400" b="1" i="0" u="none" strike="noStrike" cap="none" normalizeH="0" baseline="0" smtClean="0">
                          <a:ln>
                            <a:noFill/>
                          </a:ln>
                          <a:solidFill>
                            <a:srgbClr val="943634"/>
                          </a:solidFill>
                          <a:effectLst/>
                          <a:latin typeface="Calibri" pitchFamily="34" charset="0"/>
                          <a:cs typeface="Calibri" pitchFamily="34" charset="0"/>
                        </a:rPr>
                        <a:t>Insert,update.delete,read</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fa-IR" sz="1400" b="1" i="0" u="none" strike="noStrike" cap="none" normalizeH="0" baseline="0" dirty="0" smtClean="0">
                          <a:ln>
                            <a:noFill/>
                          </a:ln>
                          <a:solidFill>
                            <a:schemeClr val="tx1"/>
                          </a:solidFill>
                          <a:effectLst/>
                          <a:latin typeface="Calibri" pitchFamily="34" charset="0"/>
                          <a:cs typeface="Calibri" pitchFamily="34" charset="0"/>
                        </a:rPr>
                        <a:t>نحوه و نوع دسترسی</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328845">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مدیران و تصمیم گیران سازمان</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اپراتور ها،منشی ها</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fa-IR" sz="1400" b="1" i="0" u="none" strike="noStrike" cap="none" normalizeH="0" baseline="0" dirty="0" smtClean="0">
                          <a:ln>
                            <a:noFill/>
                          </a:ln>
                          <a:solidFill>
                            <a:schemeClr val="tx1"/>
                          </a:solidFill>
                          <a:effectLst/>
                          <a:latin typeface="Calibri" pitchFamily="34" charset="0"/>
                          <a:cs typeface="Calibri" pitchFamily="34" charset="0"/>
                        </a:rPr>
                        <a:t>نوع کاربران</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845">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چند ده کاربر</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صد ها و هزاران</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تعداد کاربران</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984890">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گزارش های پیچیده،در هر واحد کاری مجموعه ای از داده ها مورد بررسی قرار می گیرد.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تراکنش های کوتاه،در هر واحد کاری یک واحد داده</a:t>
                      </a:r>
                      <a:r>
                        <a:rPr kumimoji="0" lang="fa-IR" sz="1400" b="1" i="0" u="none" strike="noStrike" cap="none" normalizeH="0" baseline="0" smtClean="0">
                          <a:ln>
                            <a:noFill/>
                          </a:ln>
                          <a:solidFill>
                            <a:srgbClr val="943634"/>
                          </a:solidFill>
                          <a:effectLst/>
                          <a:latin typeface="Calibri" pitchFamily="34" charset="0"/>
                          <a:cs typeface="Calibri" pitchFamily="34" charset="0"/>
                        </a:rPr>
                        <a:t> </a:t>
                      </a:r>
                      <a:r>
                        <a:rPr kumimoji="0" lang="ar-SA" sz="1400" b="1" i="0" u="none" strike="noStrike" cap="none" normalizeH="0" baseline="0" smtClean="0">
                          <a:ln>
                            <a:noFill/>
                          </a:ln>
                          <a:solidFill>
                            <a:srgbClr val="943634"/>
                          </a:solidFill>
                          <a:effectLst/>
                          <a:latin typeface="Calibri" pitchFamily="34" charset="0"/>
                          <a:cs typeface="Calibri" pitchFamily="34" charset="0"/>
                        </a:rPr>
                        <a:t>مورد دسترسی قرار می گیرد.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واحد کار</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845">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هزاران و بلکه میلیون ها رکورد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جند رکورد،چند صد رکورد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تعداد رکورد های مورد دسترسی</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328845">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400" b="1" i="0" u="none" strike="noStrike" cap="none" normalizeH="0" baseline="0" smtClean="0">
                          <a:ln>
                            <a:noFill/>
                          </a:ln>
                          <a:solidFill>
                            <a:srgbClr val="943634"/>
                          </a:solidFill>
                          <a:effectLst/>
                          <a:latin typeface="Calibri" pitchFamily="34" charset="0"/>
                          <a:cs typeface="Calibri" pitchFamily="34" charset="0"/>
                        </a:rPr>
                        <a:t>50GB-TB</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400" b="1" i="0" u="none" strike="noStrike" cap="none" normalizeH="0" baseline="0" smtClean="0">
                          <a:ln>
                            <a:noFill/>
                          </a:ln>
                          <a:solidFill>
                            <a:srgbClr val="943634"/>
                          </a:solidFill>
                          <a:effectLst/>
                          <a:latin typeface="Calibri" pitchFamily="34" charset="0"/>
                          <a:cs typeface="Calibri" pitchFamily="34" charset="0"/>
                        </a:rPr>
                        <a:t>50MB-GB</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حجم داده های مورد پردازش</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890">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rgbClr val="943634"/>
                          </a:solidFill>
                          <a:effectLst/>
                          <a:latin typeface="Calibri" pitchFamily="34" charset="0"/>
                          <a:cs typeface="Calibri" pitchFamily="34" charset="0"/>
                        </a:rPr>
                        <a:t>خطای سیستم قابل تحمل می باشدو دقت آن معمولا از رقم چهارم به بعد اهمیت می یابد.</a:t>
                      </a:r>
                      <a:endParaRPr kumimoji="0" lang="en-US" sz="1400" b="0" i="0" u="none" strike="noStrike" cap="none" normalizeH="0" baseline="0" dirty="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fa-IR" sz="1400" b="1" i="0" u="none" strike="noStrike" cap="none" normalizeH="0" baseline="0" smtClean="0">
                          <a:ln>
                            <a:noFill/>
                          </a:ln>
                          <a:solidFill>
                            <a:srgbClr val="943634"/>
                          </a:solidFill>
                          <a:effectLst/>
                          <a:latin typeface="Calibri" pitchFamily="34" charset="0"/>
                          <a:cs typeface="Calibri" pitchFamily="34" charset="0"/>
                        </a:rPr>
                        <a:t>سیستم باید بدون خطا عمل کنند و دقت آن معمولا حداقل تا رقم چهارم اعشار می باشد.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میزان دقت و درصد خطا قابل تحمل</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1313735">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rgbClr val="943634"/>
                          </a:solidFill>
                          <a:effectLst/>
                          <a:latin typeface="Calibri" pitchFamily="34" charset="0"/>
                          <a:cs typeface="Calibri" pitchFamily="34" charset="0"/>
                        </a:rPr>
                        <a:t>بهینه سازی بر اساس:</a:t>
                      </a:r>
                      <a:endParaRPr kumimoji="0" lang="en-US" sz="1400" b="0" i="0" u="none" strike="noStrike" cap="none" normalizeH="0" baseline="0" dirty="0" smtClean="0">
                        <a:ln>
                          <a:noFill/>
                        </a:ln>
                        <a:solidFill>
                          <a:srgbClr val="943634"/>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ar-SA" sz="1400" b="1" i="0" u="none" strike="noStrike" cap="none" normalizeH="0" baseline="0" dirty="0" smtClean="0">
                          <a:ln>
                            <a:noFill/>
                          </a:ln>
                          <a:solidFill>
                            <a:srgbClr val="943634"/>
                          </a:solidFill>
                          <a:effectLst/>
                          <a:latin typeface="Calibri" pitchFamily="34" charset="0"/>
                          <a:cs typeface="Calibri" pitchFamily="34" charset="0"/>
                        </a:rPr>
                        <a:t>بهبود سرعت دسترسی جهت انجام جستجوی پیچیده</a:t>
                      </a:r>
                      <a:endParaRPr kumimoji="0" lang="en-US" sz="1400" b="0" i="0" u="none" strike="noStrike" cap="none" normalizeH="0" baseline="0" dirty="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rgbClr val="943634"/>
                          </a:solidFill>
                          <a:effectLst/>
                          <a:latin typeface="Calibri" pitchFamily="34" charset="0"/>
                          <a:cs typeface="Calibri" pitchFamily="34" charset="0"/>
                        </a:rPr>
                        <a:t>بهینه سازی بر اساس:</a:t>
                      </a:r>
                      <a:endParaRPr kumimoji="0" lang="en-US" sz="1400" b="0" i="0" u="none" strike="noStrike" cap="none" normalizeH="0" baseline="0" dirty="0" smtClean="0">
                        <a:ln>
                          <a:noFill/>
                        </a:ln>
                        <a:solidFill>
                          <a:srgbClr val="943634"/>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ar-SA" sz="1400" b="1" i="0" u="none" strike="noStrike" cap="none" normalizeH="0" baseline="0" dirty="0" smtClean="0">
                          <a:ln>
                            <a:noFill/>
                          </a:ln>
                          <a:solidFill>
                            <a:srgbClr val="943634"/>
                          </a:solidFill>
                          <a:effectLst/>
                          <a:latin typeface="Calibri" pitchFamily="34" charset="0"/>
                          <a:cs typeface="Calibri" pitchFamily="34" charset="0"/>
                        </a:rPr>
                        <a:t>بهبود فضای ذخیره سازی</a:t>
                      </a:r>
                      <a:endParaRPr kumimoji="0" lang="en-US" sz="1400" b="0" i="0" u="none" strike="noStrike" cap="none" normalizeH="0" baseline="0" dirty="0" smtClean="0">
                        <a:ln>
                          <a:noFill/>
                        </a:ln>
                        <a:solidFill>
                          <a:srgbClr val="943634"/>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 typeface="Symbol" pitchFamily="18" charset="2"/>
                        <a:buChar char=""/>
                        <a:tabLst>
                          <a:tab pos="4210050" algn="l"/>
                        </a:tabLst>
                      </a:pPr>
                      <a:r>
                        <a:rPr kumimoji="0" lang="ar-SA" sz="1400" b="1" i="0" u="none" strike="noStrike" cap="none" normalizeH="0" baseline="0" dirty="0" smtClean="0">
                          <a:ln>
                            <a:noFill/>
                          </a:ln>
                          <a:solidFill>
                            <a:srgbClr val="943634"/>
                          </a:solidFill>
                          <a:effectLst/>
                          <a:latin typeface="Calibri" pitchFamily="34" charset="0"/>
                          <a:cs typeface="Calibri" pitchFamily="34" charset="0"/>
                        </a:rPr>
                        <a:t>صحت عملکردو درستی داده های ورودی</a:t>
                      </a:r>
                      <a:endParaRPr kumimoji="0" lang="en-US" sz="1400" b="0" i="0" u="none" strike="noStrike" cap="none" normalizeH="0" baseline="0" dirty="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بهینه سازی ساختار</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itle 1"/>
          <p:cNvSpPr>
            <a:spLocks noGrp="1"/>
          </p:cNvSpPr>
          <p:nvPr>
            <p:ph type="title"/>
          </p:nvPr>
        </p:nvSpPr>
        <p:spPr>
          <a:xfrm>
            <a:off x="971600" y="188640"/>
            <a:ext cx="7499350" cy="878160"/>
          </a:xfrm>
        </p:spPr>
        <p:txBody>
          <a:bodyPr>
            <a:normAutofit/>
          </a:bodyPr>
          <a:lstStyle/>
          <a:p>
            <a:pPr rtl="1" eaLnBrk="1" fontAlgn="auto" hangingPunct="1">
              <a:spcAft>
                <a:spcPts val="0"/>
              </a:spcAft>
              <a:defRPr/>
            </a:pPr>
            <a:r>
              <a:rPr lang="fa-IR" b="1" dirty="0" smtClean="0">
                <a:solidFill>
                  <a:srgbClr val="C00000"/>
                </a:solidFill>
                <a:effectLst>
                  <a:outerShdw blurRad="38100" dist="38100" dir="2700000" algn="tl">
                    <a:srgbClr val="000000">
                      <a:alpha val="43137"/>
                    </a:srgbClr>
                  </a:outerShdw>
                </a:effectLst>
                <a:cs typeface="B Titr" pitchFamily="2" charset="-78"/>
              </a:rPr>
              <a:t>مقایسه سیستم های عملیاتی و اطلاعاتی</a:t>
            </a:r>
            <a:endParaRPr lang="en-US" b="1" dirty="0">
              <a:solidFill>
                <a:srgbClr val="C00000"/>
              </a:solidFill>
              <a:effectLst>
                <a:outerShdw blurRad="38100" dist="38100" dir="2700000" algn="tl">
                  <a:srgbClr val="000000">
                    <a:alpha val="43137"/>
                  </a:srgbClr>
                </a:outerShdw>
              </a:effectLst>
              <a:cs typeface="B Titr" pitchFamily="2" charset="-78"/>
            </a:endParaRPr>
          </a:p>
        </p:txBody>
      </p:sp>
      <p:sp>
        <p:nvSpPr>
          <p:cNvPr id="8" name="Slide Number Placeholder 7"/>
          <p:cNvSpPr>
            <a:spLocks noGrp="1"/>
          </p:cNvSpPr>
          <p:nvPr>
            <p:ph type="sldNum" sz="quarter" idx="12"/>
          </p:nvPr>
        </p:nvSpPr>
        <p:spPr/>
        <p:txBody>
          <a:bodyPr/>
          <a:lstStyle/>
          <a:p>
            <a:pPr>
              <a:defRPr/>
            </a:pPr>
            <a:fld id="{656DB950-4D65-42EA-ADF8-8AAB87673B32}" type="slidenum">
              <a:rPr lang="fa-IR" smtClean="0"/>
              <a:pPr>
                <a:defRPr/>
              </a:pPr>
              <a:t>21</a:t>
            </a:fld>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982459744"/>
              </p:ext>
            </p:extLst>
          </p:nvPr>
        </p:nvGraphicFramePr>
        <p:xfrm>
          <a:off x="539552" y="1196752"/>
          <a:ext cx="7992887" cy="5256213"/>
        </p:xfrm>
        <a:graphic>
          <a:graphicData uri="http://schemas.openxmlformats.org/drawingml/2006/table">
            <a:tbl>
              <a:tblPr/>
              <a:tblGrid>
                <a:gridCol w="2664296"/>
                <a:gridCol w="2664295"/>
                <a:gridCol w="2664296"/>
              </a:tblGrid>
              <a:tr h="323850">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OLAP</a:t>
                      </a:r>
                      <a:endParaRPr kumimoji="0" lang="en-US" sz="1400" b="1" i="0" u="none" strike="noStrike" cap="none" normalizeH="0" baseline="0" dirty="0" smtClean="0">
                        <a:ln>
                          <a:noFill/>
                        </a:ln>
                        <a:solidFill>
                          <a:schemeClr val="bg1"/>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kern="1200" cap="none" normalizeH="0" baseline="0" dirty="0" smtClean="0">
                          <a:ln>
                            <a:noFill/>
                          </a:ln>
                          <a:solidFill>
                            <a:schemeClr val="bg1"/>
                          </a:solidFill>
                          <a:effectLst/>
                          <a:latin typeface="Calibri" pitchFamily="34" charset="0"/>
                          <a:ea typeface="+mn-ea"/>
                          <a:cs typeface="Calibri" pitchFamily="34" charset="0"/>
                        </a:rPr>
                        <a:t>OLTP</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endParaRPr kumimoji="0" lang="en-US" sz="1600" b="0" i="0" u="none" strike="noStrike" cap="none" normalizeH="0" baseline="0" dirty="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187450">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600" b="1" i="0" u="none" strike="noStrike" cap="none" normalizeH="0" baseline="0" smtClean="0">
                          <a:ln>
                            <a:noFill/>
                          </a:ln>
                          <a:solidFill>
                            <a:srgbClr val="943634"/>
                          </a:solidFill>
                          <a:effectLst/>
                          <a:latin typeface="Calibri" pitchFamily="34" charset="0"/>
                          <a:cs typeface="Calibri" pitchFamily="34" charset="0"/>
                        </a:rPr>
                        <a:t>Integrated</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600" b="1" i="0" u="none" strike="noStrike" cap="none" normalizeH="0" baseline="0" smtClean="0">
                          <a:ln>
                            <a:noFill/>
                          </a:ln>
                          <a:solidFill>
                            <a:srgbClr val="943634"/>
                          </a:solidFill>
                          <a:effectLst/>
                          <a:latin typeface="Calibri" pitchFamily="34" charset="0"/>
                          <a:cs typeface="Calibri" pitchFamily="34" charset="0"/>
                        </a:rPr>
                        <a:t>Subject-oriented</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600" b="1" i="0" u="none" strike="noStrike" cap="none" normalizeH="0" baseline="0" smtClean="0">
                          <a:ln>
                            <a:noFill/>
                          </a:ln>
                          <a:solidFill>
                            <a:srgbClr val="943634"/>
                          </a:solidFill>
                          <a:effectLst/>
                          <a:latin typeface="Calibri" pitchFamily="34" charset="0"/>
                          <a:cs typeface="Calibri" pitchFamily="34" charset="0"/>
                        </a:rPr>
                        <a:t>Data  Driven:Data mining</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600" b="1" i="0" u="none" strike="noStrike" cap="none" normalizeH="0" baseline="0" smtClean="0">
                          <a:ln>
                            <a:noFill/>
                          </a:ln>
                          <a:solidFill>
                            <a:srgbClr val="943634"/>
                          </a:solidFill>
                          <a:effectLst/>
                          <a:latin typeface="Calibri" pitchFamily="34" charset="0"/>
                          <a:cs typeface="Calibri" pitchFamily="34" charset="0"/>
                        </a:rPr>
                        <a:t>Model  Driven: OLAP</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600" b="1" i="0" u="none" strike="noStrike" cap="none" normalizeH="0" baseline="0" smtClean="0">
                          <a:ln>
                            <a:noFill/>
                          </a:ln>
                          <a:solidFill>
                            <a:srgbClr val="943634"/>
                          </a:solidFill>
                          <a:effectLst/>
                          <a:latin typeface="Calibri" pitchFamily="34" charset="0"/>
                          <a:cs typeface="Calibri" pitchFamily="34" charset="0"/>
                        </a:rPr>
                        <a:t>Application-oriented</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600" b="1" i="0" u="none" strike="noStrike" cap="none" normalizeH="0" baseline="0" smtClean="0">
                          <a:ln>
                            <a:noFill/>
                          </a:ln>
                          <a:solidFill>
                            <a:srgbClr val="943634"/>
                          </a:solidFill>
                          <a:effectLst/>
                          <a:latin typeface="Calibri" pitchFamily="34" charset="0"/>
                          <a:cs typeface="Calibri" pitchFamily="34" charset="0"/>
                        </a:rPr>
                        <a:t>Event –driven</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en-US" sz="1600" b="1" i="0" u="none" strike="noStrike" cap="none" normalizeH="0" baseline="0" smtClean="0">
                          <a:ln>
                            <a:noFill/>
                          </a:ln>
                          <a:solidFill>
                            <a:srgbClr val="943634"/>
                          </a:solidFill>
                          <a:effectLst/>
                          <a:latin typeface="Calibri" pitchFamily="34" charset="0"/>
                          <a:cs typeface="Calibri" pitchFamily="34" charset="0"/>
                        </a:rPr>
                        <a:t>Transaction -driven</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600" b="1" i="0" u="none" strike="noStrike" cap="none" normalizeH="0" baseline="0" dirty="0" smtClean="0">
                          <a:ln>
                            <a:noFill/>
                          </a:ln>
                          <a:solidFill>
                            <a:schemeClr val="tx1"/>
                          </a:solidFill>
                          <a:effectLst/>
                          <a:latin typeface="Calibri" pitchFamily="34" charset="0"/>
                          <a:cs typeface="Calibri" pitchFamily="34" charset="0"/>
                        </a:rPr>
                        <a:t>مدلسازی</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1187450">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600" b="1" i="0" u="none" strike="noStrike" cap="none" normalizeH="0" baseline="0" smtClean="0">
                          <a:ln>
                            <a:noFill/>
                          </a:ln>
                          <a:solidFill>
                            <a:srgbClr val="943634"/>
                          </a:solidFill>
                          <a:effectLst/>
                          <a:latin typeface="Calibri" pitchFamily="34" charset="0"/>
                          <a:cs typeface="Calibri" pitchFamily="34" charset="0"/>
                        </a:rPr>
                        <a:t>داده های سیستم عملیاتی در فواصل معین زمانی به شکل انبوه به سیستم وارد می شوندتعداد رکورد ها مرتبا افزوده می شود.</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15000"/>
                        </a:lnSpc>
                        <a:spcBef>
                          <a:spcPct val="0"/>
                        </a:spcBef>
                        <a:spcAft>
                          <a:spcPct val="0"/>
                        </a:spcAft>
                        <a:buClrTx/>
                        <a:buSzTx/>
                        <a:buFontTx/>
                        <a:buNone/>
                        <a:tabLst>
                          <a:tab pos="4210050" algn="l"/>
                        </a:tabLst>
                      </a:pPr>
                      <a:r>
                        <a:rPr kumimoji="0" lang="fa-IR" sz="1600" b="1" i="0" u="none" strike="noStrike" cap="none" normalizeH="0" baseline="0" smtClean="0">
                          <a:ln>
                            <a:noFill/>
                          </a:ln>
                          <a:solidFill>
                            <a:srgbClr val="943634"/>
                          </a:solidFill>
                          <a:effectLst/>
                          <a:latin typeface="Calibri" pitchFamily="34" charset="0"/>
                          <a:cs typeface="Calibri" pitchFamily="34" charset="0"/>
                        </a:rPr>
                        <a:t>اطلاعات توسط اپراتور ها ،به صورت روزانه رکورد به رکورد وارد سیستم می شود.</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600" b="1" i="0" u="none" strike="noStrike" cap="none" normalizeH="0" baseline="0" dirty="0" smtClean="0">
                          <a:ln>
                            <a:noFill/>
                          </a:ln>
                          <a:solidFill>
                            <a:schemeClr val="tx1"/>
                          </a:solidFill>
                          <a:effectLst/>
                          <a:latin typeface="Calibri" pitchFamily="34" charset="0"/>
                          <a:cs typeface="Calibri" pitchFamily="34" charset="0"/>
                        </a:rPr>
                        <a:t>منابع داده ،نحوه ورود داده ها</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600" b="1" i="0" u="none" strike="noStrike" cap="none" normalizeH="0" baseline="0" smtClean="0">
                          <a:ln>
                            <a:noFill/>
                          </a:ln>
                          <a:solidFill>
                            <a:srgbClr val="943634"/>
                          </a:solidFill>
                          <a:effectLst/>
                          <a:latin typeface="Calibri" pitchFamily="34" charset="0"/>
                          <a:cs typeface="Calibri" pitchFamily="34" charset="0"/>
                        </a:rPr>
                        <a:t>داده های تجزیه ناپذیر و مقداری وارد سیستم می شوند.</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600" b="1" i="0" u="none" strike="noStrike" cap="none" normalizeH="0" baseline="0" smtClean="0">
                          <a:ln>
                            <a:noFill/>
                          </a:ln>
                          <a:solidFill>
                            <a:srgbClr val="943634"/>
                          </a:solidFill>
                          <a:effectLst/>
                          <a:latin typeface="Calibri" pitchFamily="34" charset="0"/>
                          <a:cs typeface="Calibri" pitchFamily="34" charset="0"/>
                        </a:rPr>
                        <a:t>داده ها به صورت کامل و با تمام جزئیات وارد سیستم می شوند.</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600" b="1" i="0" u="none" strike="noStrike" cap="none" normalizeH="0" baseline="0" dirty="0" smtClean="0">
                          <a:ln>
                            <a:noFill/>
                          </a:ln>
                          <a:solidFill>
                            <a:schemeClr val="tx1"/>
                          </a:solidFill>
                          <a:effectLst/>
                          <a:latin typeface="Calibri" pitchFamily="34" charset="0"/>
                          <a:cs typeface="Calibri" pitchFamily="34" charset="0"/>
                        </a:rPr>
                        <a:t>دقت داده</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1963738">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600" b="1" i="0" u="none" strike="noStrike" cap="none" normalizeH="0" baseline="0" smtClean="0">
                          <a:ln>
                            <a:noFill/>
                          </a:ln>
                          <a:solidFill>
                            <a:srgbClr val="943634"/>
                          </a:solidFill>
                          <a:effectLst/>
                          <a:latin typeface="Calibri" pitchFamily="34" charset="0"/>
                          <a:cs typeface="Calibri" pitchFamily="34" charset="0"/>
                        </a:rPr>
                        <a:t>علاوه برمحتوای جاری داده ها ،تکرر و تغیییرات آن است که ارزشمند است.در چنین سیستمی هرچه تعداد و قدمت نسخ داده بیشتر باشد ارزش و اعتبار سیستم افزایش می یابدو گزارشات تحلیلی و آماری دقت بیشتری پیدا می کند.</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4210050" algn="l"/>
                        </a:tabLst>
                      </a:pPr>
                      <a:r>
                        <a:rPr kumimoji="0" lang="ar-SA" sz="1600" b="1" i="0" u="none" strike="noStrike" cap="none" normalizeH="0" baseline="0" smtClean="0">
                          <a:ln>
                            <a:noFill/>
                          </a:ln>
                          <a:solidFill>
                            <a:srgbClr val="943634"/>
                          </a:solidFill>
                          <a:effectLst/>
                          <a:latin typeface="Calibri" pitchFamily="34" charset="0"/>
                          <a:cs typeface="Calibri" pitchFamily="34" charset="0"/>
                        </a:rPr>
                        <a:t>محتوای جاری داده ارزش  واقعی آن را تعیین می کند.</a:t>
                      </a:r>
                      <a:endParaRPr kumimoji="0" lang="en-US" sz="16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600" b="1" i="0" u="none" strike="noStrike" cap="none" normalizeH="0" baseline="0" dirty="0" smtClean="0">
                          <a:ln>
                            <a:noFill/>
                          </a:ln>
                          <a:solidFill>
                            <a:schemeClr val="tx1"/>
                          </a:solidFill>
                          <a:effectLst/>
                          <a:latin typeface="Calibri" pitchFamily="34" charset="0"/>
                          <a:cs typeface="Calibri" pitchFamily="34" charset="0"/>
                        </a:rPr>
                        <a:t>ارزش داده</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itle 1"/>
          <p:cNvSpPr>
            <a:spLocks noGrp="1"/>
          </p:cNvSpPr>
          <p:nvPr>
            <p:ph type="title"/>
          </p:nvPr>
        </p:nvSpPr>
        <p:spPr>
          <a:xfrm>
            <a:off x="971600" y="188640"/>
            <a:ext cx="7499350" cy="1143000"/>
          </a:xfrm>
        </p:spPr>
        <p:txBody>
          <a:bodyPr>
            <a:normAutofit/>
          </a:bodyPr>
          <a:lstStyle/>
          <a:p>
            <a:pPr rtl="1" eaLnBrk="1" fontAlgn="auto" hangingPunct="1">
              <a:spcAft>
                <a:spcPts val="0"/>
              </a:spcAft>
              <a:defRPr/>
            </a:pPr>
            <a:r>
              <a:rPr lang="fa-IR" b="1" dirty="0" smtClean="0">
                <a:solidFill>
                  <a:srgbClr val="C00000"/>
                </a:solidFill>
                <a:effectLst>
                  <a:outerShdw blurRad="38100" dist="38100" dir="2700000" algn="tl">
                    <a:srgbClr val="000000">
                      <a:alpha val="43137"/>
                    </a:srgbClr>
                  </a:outerShdw>
                </a:effectLst>
                <a:cs typeface="B Titr" pitchFamily="2" charset="-78"/>
              </a:rPr>
              <a:t>مقایسه سیستم های عملیاتی و اطلاعاتی</a:t>
            </a:r>
            <a:endParaRPr lang="en-US" b="1" dirty="0">
              <a:solidFill>
                <a:srgbClr val="C00000"/>
              </a:solidFill>
              <a:effectLst>
                <a:outerShdw blurRad="38100" dist="38100" dir="2700000" algn="tl">
                  <a:srgbClr val="000000">
                    <a:alpha val="43137"/>
                  </a:srgbClr>
                </a:outerShdw>
              </a:effectLst>
              <a:cs typeface="B Titr" pitchFamily="2" charset="-78"/>
            </a:endParaRPr>
          </a:p>
        </p:txBody>
      </p:sp>
      <p:sp>
        <p:nvSpPr>
          <p:cNvPr id="8" name="Slide Number Placeholder 7"/>
          <p:cNvSpPr>
            <a:spLocks noGrp="1"/>
          </p:cNvSpPr>
          <p:nvPr>
            <p:ph type="sldNum" sz="quarter" idx="12"/>
          </p:nvPr>
        </p:nvSpPr>
        <p:spPr/>
        <p:txBody>
          <a:bodyPr/>
          <a:lstStyle/>
          <a:p>
            <a:pPr>
              <a:defRPr/>
            </a:pPr>
            <a:fld id="{656DB950-4D65-42EA-ADF8-8AAB87673B32}" type="slidenum">
              <a:rPr lang="fa-IR" smtClean="0"/>
              <a:pPr>
                <a:defRPr/>
              </a:pPr>
              <a:t>22</a:t>
            </a:fld>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 xmlns:p14="http://schemas.microsoft.com/office/powerpoint/2010/main" val="1545339338"/>
              </p:ext>
            </p:extLst>
          </p:nvPr>
        </p:nvGraphicFramePr>
        <p:xfrm>
          <a:off x="467544" y="1268760"/>
          <a:ext cx="8136905" cy="5257357"/>
        </p:xfrm>
        <a:graphic>
          <a:graphicData uri="http://schemas.openxmlformats.org/drawingml/2006/table">
            <a:tbl>
              <a:tblPr/>
              <a:tblGrid>
                <a:gridCol w="2712302"/>
                <a:gridCol w="2712301"/>
                <a:gridCol w="2712302"/>
              </a:tblGrid>
              <a:tr h="271463">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OLAP</a:t>
                      </a:r>
                      <a:endParaRPr kumimoji="0" lang="en-US" sz="1400" b="1" i="0" u="none" strike="noStrike" cap="none" normalizeH="0" baseline="0" dirty="0" smtClean="0">
                        <a:ln>
                          <a:noFill/>
                        </a:ln>
                        <a:solidFill>
                          <a:schemeClr val="bg1"/>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kern="1200" cap="none" normalizeH="0" baseline="0" dirty="0" smtClean="0">
                          <a:ln>
                            <a:noFill/>
                          </a:ln>
                          <a:solidFill>
                            <a:schemeClr val="bg1"/>
                          </a:solidFill>
                          <a:effectLst/>
                          <a:latin typeface="Calibri" pitchFamily="34" charset="0"/>
                          <a:ea typeface="+mn-ea"/>
                          <a:cs typeface="Calibri" pitchFamily="34" charset="0"/>
                        </a:rPr>
                        <a:t>OLTP</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endParaRPr kumimoji="0" lang="en-US" sz="1400" b="0" i="0" u="none" strike="noStrike" cap="none" normalizeH="0" baseline="0" dirty="0" smtClean="0">
                        <a:ln>
                          <a:noFill/>
                        </a:ln>
                        <a:solidFill>
                          <a:schemeClr val="bg1"/>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15975">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fa-IR" sz="1400" b="1" i="0" u="none" strike="noStrike" cap="none" normalizeH="0" baseline="0" smtClean="0">
                          <a:ln>
                            <a:noFill/>
                          </a:ln>
                          <a:solidFill>
                            <a:srgbClr val="943634"/>
                          </a:solidFill>
                          <a:effectLst/>
                          <a:latin typeface="Calibri" pitchFamily="34" charset="0"/>
                          <a:cs typeface="Calibri" pitchFamily="34" charset="0"/>
                        </a:rPr>
                        <a:t>ضرورتی ندارد که سیستم ها 95-99 درصد آماده به کار باشند.ولی بهتر است که استفاده شوند.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سیستم ها حداقل 95،99درصد آماده به کار می باشند استفاده از آن کاملا طبیعی است</a:t>
                      </a:r>
                      <a:endParaRPr kumimoji="0" lang="en-US" sz="1400" b="1"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210050" algn="l"/>
                        </a:tabLst>
                      </a:pP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fa-IR" sz="1400" b="1" i="0" u="none" strike="noStrike" cap="none" normalizeH="0" baseline="0" dirty="0" smtClean="0">
                          <a:ln>
                            <a:noFill/>
                          </a:ln>
                          <a:solidFill>
                            <a:schemeClr val="tx1"/>
                          </a:solidFill>
                          <a:effectLst/>
                          <a:latin typeface="Calibri" pitchFamily="34" charset="0"/>
                          <a:cs typeface="Calibri" pitchFamily="34" charset="0"/>
                        </a:rPr>
                        <a:t>دسترسی پذیری</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271463">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ساختاری پویا و ایستا</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ساختاری ایستا و مقادیری متغییر</a:t>
                      </a:r>
                      <a:endParaRPr kumimoji="0" lang="en-US" sz="1400" b="1"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ساختار</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کمک به برنامه ریزی و حل مشکلات و تصمیم گیری های آتی سازمان</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کنترل و اجرای عملیات جاری کسب و کار</a:t>
                      </a:r>
                      <a:endParaRPr kumimoji="0" lang="en-US" sz="1400" b="1"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نحوه استفاده از داده و اطلاعات</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271463">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مورد استفاده قرار نمی گیرد.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مقید می باشد</a:t>
                      </a:r>
                      <a:endParaRPr kumimoji="0" lang="en-US" sz="1400" b="1"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جامعیت ارجاعی</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9024">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در فواصل زمانی مشخص و به شکل پردازش دسته ای ،داده ها از سیستم های عملیاتی استخراج،پالایش و فیلتر و به انباره داده لود خواهند شد.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توسط اپراتور ها به شکلی کوتاه و سریع انجام می گیرد.</a:t>
                      </a:r>
                      <a:endParaRPr kumimoji="0" lang="en-US" sz="1400" b="1"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ورود اطلاعات و به روز آوری آن</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544513">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تعداد کمی عملیات بلند مدت</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فرکانس دسترسی کم تا متوسط است.</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تعداد زیاد عملیات کوتاه مدت</a:t>
                      </a:r>
                      <a:r>
                        <a:rPr kumimoji="0" lang="fa-IR" sz="1400" b="1" i="0" u="none" strike="noStrike" cap="none" normalizeH="0" baseline="0" smtClean="0">
                          <a:ln>
                            <a:noFill/>
                          </a:ln>
                          <a:solidFill>
                            <a:srgbClr val="943634"/>
                          </a:solidFill>
                          <a:effectLst/>
                          <a:latin typeface="Calibri" pitchFamily="34" charset="0"/>
                          <a:cs typeface="Calibri" pitchFamily="34" charset="0"/>
                        </a:rPr>
                        <a:t> </a:t>
                      </a:r>
                      <a:r>
                        <a:rPr kumimoji="0" lang="ar-SA" sz="1400" b="1" i="0" u="none" strike="noStrike" cap="none" normalizeH="0" baseline="0" smtClean="0">
                          <a:ln>
                            <a:noFill/>
                          </a:ln>
                          <a:solidFill>
                            <a:srgbClr val="943634"/>
                          </a:solidFill>
                          <a:effectLst/>
                          <a:latin typeface="Calibri" pitchFamily="34" charset="0"/>
                          <a:cs typeface="Calibri" pitchFamily="34" charset="0"/>
                        </a:rPr>
                        <a:t>و فرکانس دسترسی زیاد است</a:t>
                      </a:r>
                      <a:endParaRPr kumimoji="0" lang="en-US" sz="1400" b="1"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تعداد عملیات انجام شده و فرکانس دسترسی</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بین چند دقیقه تا چند ساعت.به طور طبیعی بستگی به حجم داده ای داردکه درگیر پردازش می شوند.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بطور نرمال 2 تا 3 ثانیه</a:t>
                      </a:r>
                      <a:endParaRPr kumimoji="0" lang="en-US" sz="1400" b="1"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سرعت پاسخگویی</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588963">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400" b="1" i="0" u="none" strike="noStrike" cap="none" normalizeH="0" baseline="0" smtClean="0">
                          <a:ln>
                            <a:noFill/>
                          </a:ln>
                          <a:solidFill>
                            <a:srgbClr val="943634"/>
                          </a:solidFill>
                          <a:effectLst/>
                          <a:latin typeface="Calibri" pitchFamily="34" charset="0"/>
                          <a:cs typeface="Calibri" pitchFamily="34" charset="0"/>
                        </a:rPr>
                        <a:t>DW: Denormalized</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400" b="1" i="0" u="none" strike="noStrike" cap="none" normalizeH="0" baseline="0" smtClean="0">
                          <a:ln>
                            <a:noFill/>
                          </a:ln>
                          <a:solidFill>
                            <a:srgbClr val="943634"/>
                          </a:solidFill>
                          <a:effectLst/>
                          <a:latin typeface="Calibri" pitchFamily="34" charset="0"/>
                          <a:cs typeface="Calibri" pitchFamily="34" charset="0"/>
                        </a:rPr>
                        <a:t>Data mart :Dimensional</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400" b="1" i="0" u="none" strike="noStrike" cap="none" normalizeH="0" baseline="0" smtClean="0">
                          <a:ln>
                            <a:noFill/>
                          </a:ln>
                          <a:solidFill>
                            <a:srgbClr val="943634"/>
                          </a:solidFill>
                          <a:effectLst/>
                          <a:latin typeface="Calibri" pitchFamily="34" charset="0"/>
                          <a:cs typeface="Calibri" pitchFamily="34" charset="0"/>
                        </a:rPr>
                        <a:t>Oltp :3NF Normalization</a:t>
                      </a:r>
                    </a:p>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400" b="1" i="0" u="none" strike="noStrike" cap="none" normalizeH="0" baseline="0" smtClean="0">
                          <a:ln>
                            <a:noFill/>
                          </a:ln>
                          <a:solidFill>
                            <a:srgbClr val="943634"/>
                          </a:solidFill>
                          <a:effectLst/>
                          <a:latin typeface="Calibri" pitchFamily="34" charset="0"/>
                          <a:cs typeface="Calibri" pitchFamily="34" charset="0"/>
                        </a:rPr>
                        <a:t>Oltp:Relational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طراحی بانک اطلاعاتی</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itle 1"/>
          <p:cNvSpPr>
            <a:spLocks noGrp="1"/>
          </p:cNvSpPr>
          <p:nvPr>
            <p:ph type="title"/>
          </p:nvPr>
        </p:nvSpPr>
        <p:spPr>
          <a:xfrm>
            <a:off x="971600" y="188640"/>
            <a:ext cx="7499350" cy="1143000"/>
          </a:xfrm>
        </p:spPr>
        <p:txBody>
          <a:bodyPr>
            <a:normAutofit/>
          </a:bodyPr>
          <a:lstStyle/>
          <a:p>
            <a:pPr rtl="1" eaLnBrk="1" fontAlgn="auto" hangingPunct="1">
              <a:spcAft>
                <a:spcPts val="0"/>
              </a:spcAft>
              <a:defRPr/>
            </a:pPr>
            <a:r>
              <a:rPr lang="fa-IR" b="1" dirty="0" smtClean="0">
                <a:solidFill>
                  <a:srgbClr val="C00000"/>
                </a:solidFill>
                <a:effectLst>
                  <a:outerShdw blurRad="38100" dist="38100" dir="2700000" algn="tl">
                    <a:srgbClr val="000000">
                      <a:alpha val="43137"/>
                    </a:srgbClr>
                  </a:outerShdw>
                </a:effectLst>
                <a:cs typeface="B Titr" pitchFamily="2" charset="-78"/>
              </a:rPr>
              <a:t>مقایسه سیستم های عملیاتی و اطلاعاتی</a:t>
            </a:r>
            <a:endParaRPr lang="en-US" b="1" dirty="0">
              <a:solidFill>
                <a:srgbClr val="C00000"/>
              </a:solidFill>
              <a:effectLst>
                <a:outerShdw blurRad="38100" dist="38100" dir="2700000" algn="tl">
                  <a:srgbClr val="000000">
                    <a:alpha val="43137"/>
                  </a:srgbClr>
                </a:outerShdw>
              </a:effectLst>
              <a:cs typeface="B Titr" pitchFamily="2" charset="-78"/>
            </a:endParaRPr>
          </a:p>
        </p:txBody>
      </p:sp>
      <p:sp>
        <p:nvSpPr>
          <p:cNvPr id="7" name="Slide Number Placeholder 6"/>
          <p:cNvSpPr>
            <a:spLocks noGrp="1"/>
          </p:cNvSpPr>
          <p:nvPr>
            <p:ph type="sldNum" sz="quarter" idx="12"/>
          </p:nvPr>
        </p:nvSpPr>
        <p:spPr/>
        <p:txBody>
          <a:bodyPr/>
          <a:lstStyle/>
          <a:p>
            <a:pPr>
              <a:defRPr/>
            </a:pPr>
            <a:fld id="{656DB950-4D65-42EA-ADF8-8AAB87673B32}" type="slidenum">
              <a:rPr lang="fa-IR" smtClean="0"/>
              <a:pPr>
                <a:defRPr/>
              </a:pPr>
              <a:t>23</a:t>
            </a:fld>
            <a:endParaRPr lang="fa-I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 xmlns:p14="http://schemas.microsoft.com/office/powerpoint/2010/main" val="4283024099"/>
              </p:ext>
            </p:extLst>
          </p:nvPr>
        </p:nvGraphicFramePr>
        <p:xfrm>
          <a:off x="539552" y="1251382"/>
          <a:ext cx="8064897" cy="5360910"/>
        </p:xfrm>
        <a:graphic>
          <a:graphicData uri="http://schemas.openxmlformats.org/drawingml/2006/table">
            <a:tbl>
              <a:tblPr/>
              <a:tblGrid>
                <a:gridCol w="2688299"/>
                <a:gridCol w="2688299"/>
                <a:gridCol w="2688299"/>
              </a:tblGrid>
              <a:tr h="221266">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OLAP</a:t>
                      </a:r>
                      <a:endParaRPr kumimoji="0" lang="en-US" sz="1400" b="1" i="0" u="none" strike="noStrike" cap="none" normalizeH="0" baseline="0" dirty="0" smtClean="0">
                        <a:ln>
                          <a:noFill/>
                        </a:ln>
                        <a:solidFill>
                          <a:schemeClr val="bg1"/>
                        </a:solidFill>
                        <a:effectLst/>
                        <a:latin typeface="Calibri" pitchFamily="34" charset="0"/>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4210050" algn="l"/>
                        </a:tabLst>
                      </a:pPr>
                      <a:r>
                        <a:rPr kumimoji="0" lang="en-US" sz="1800" b="1" i="0" u="none" strike="noStrike" kern="1200" cap="none" normalizeH="0" baseline="0" dirty="0" smtClean="0">
                          <a:ln>
                            <a:noFill/>
                          </a:ln>
                          <a:solidFill>
                            <a:schemeClr val="bg1"/>
                          </a:solidFill>
                          <a:effectLst/>
                          <a:latin typeface="Calibri" pitchFamily="34" charset="0"/>
                          <a:ea typeface="+mn-ea"/>
                          <a:cs typeface="Calibri" pitchFamily="34" charset="0"/>
                        </a:rPr>
                        <a:t>OLTP</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103475">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از اهمیت چندانی برخوردار نیست.در بعضی موارد خاص به راحتی می توان در صورت از دست دادن داده ها ،مجددا از سیستم های عملیاتی داده ها را بار گذاری نمود.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dirty="0" smtClean="0">
                          <a:ln>
                            <a:noFill/>
                          </a:ln>
                          <a:solidFill>
                            <a:srgbClr val="943634"/>
                          </a:solidFill>
                          <a:effectLst/>
                          <a:latin typeface="Calibri" pitchFamily="34" charset="0"/>
                          <a:cs typeface="Calibri" pitchFamily="34" charset="0"/>
                        </a:rPr>
                        <a:t>بسیار حیاتی و حساس می باشد</a:t>
                      </a:r>
                      <a:endParaRPr kumimoji="0" lang="en-US" sz="1400" b="0" i="0" u="none" strike="noStrike" cap="none" normalizeH="0" baseline="0" dirty="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cs typeface="Calibri" pitchFamily="34" charset="0"/>
                        </a:rPr>
                        <a:t>بکاپ و ریکاوری</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51465" marR="514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441305">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طولانی مدت،همواره نسخه جدیدی از داده ها ایجاد خواهد شد.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rgbClr val="943634"/>
                          </a:solidFill>
                          <a:effectLst/>
                          <a:latin typeface="Calibri" pitchFamily="34" charset="0"/>
                          <a:cs typeface="Calibri" pitchFamily="34" charset="0"/>
                        </a:rPr>
                        <a:t>کوتاه مدت،معمولا داده ها به روز آوری می شوند.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طول عمر داده</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51465" marR="514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266">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943634"/>
                          </a:solidFill>
                          <a:effectLst/>
                          <a:latin typeface="Calibri" pitchFamily="34" charset="0"/>
                          <a:cs typeface="Calibri" pitchFamily="34" charset="0"/>
                        </a:rPr>
                        <a:t>Program+Data</a:t>
                      </a:r>
                      <a:r>
                        <a:rPr kumimoji="0" lang="ar-SA" sz="1400" b="1" i="0" u="none" strike="noStrike" cap="none" normalizeH="0" baseline="0" smtClean="0">
                          <a:ln>
                            <a:noFill/>
                          </a:ln>
                          <a:solidFill>
                            <a:srgbClr val="943634"/>
                          </a:solidFill>
                          <a:effectLst/>
                          <a:latin typeface="Calibri" pitchFamily="34" charset="0"/>
                          <a:cs typeface="Calibri" pitchFamily="34" charset="0"/>
                        </a:rPr>
                        <a:t>+</a:t>
                      </a:r>
                      <a:r>
                        <a:rPr kumimoji="0" lang="en-US" sz="1400" b="1" i="0" u="none" strike="noStrike" cap="none" normalizeH="0" baseline="0" smtClean="0">
                          <a:ln>
                            <a:noFill/>
                          </a:ln>
                          <a:solidFill>
                            <a:srgbClr val="943634"/>
                          </a:solidFill>
                          <a:effectLst/>
                          <a:latin typeface="Calibri" pitchFamily="34" charset="0"/>
                          <a:cs typeface="Calibri" pitchFamily="34" charset="0"/>
                        </a:rPr>
                        <a:t>Meta data</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943634"/>
                          </a:solidFill>
                          <a:effectLst/>
                          <a:latin typeface="Calibri" pitchFamily="34" charset="0"/>
                          <a:cs typeface="Calibri" pitchFamily="34" charset="0"/>
                        </a:rPr>
                        <a:t>Program+Data</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تمرکز سیستم</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51465" marR="514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441305">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400" b="1" i="0" u="none" strike="noStrike" cap="none" normalizeH="0" baseline="0" smtClean="0">
                          <a:ln>
                            <a:noFill/>
                          </a:ln>
                          <a:solidFill>
                            <a:srgbClr val="943634"/>
                          </a:solidFill>
                          <a:effectLst/>
                          <a:latin typeface="Calibri" pitchFamily="34" charset="0"/>
                          <a:cs typeface="Calibri" pitchFamily="34" charset="0"/>
                        </a:rPr>
                        <a:t>پشتیبانی از نیاز های مدیران و تصمیم گیران سازمان</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400" b="1" i="0" u="none" strike="noStrike" cap="none" normalizeH="0" baseline="0" smtClean="0">
                          <a:ln>
                            <a:noFill/>
                          </a:ln>
                          <a:solidFill>
                            <a:srgbClr val="943634"/>
                          </a:solidFill>
                          <a:effectLst/>
                          <a:latin typeface="Calibri" pitchFamily="34" charset="0"/>
                          <a:cs typeface="Calibri" pitchFamily="34" charset="0"/>
                        </a:rPr>
                        <a:t>پشتیبانی از کار های روزمره کسب و کار</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اهداف سیستم</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51465" marR="514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3475">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طراحان و مدل سازان کاملا متوجه هستند که یکپارچه سازی داده ها از وظایف اصلی آنها است.</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rgbClr val="943634"/>
                          </a:solidFill>
                          <a:effectLst/>
                          <a:latin typeface="Calibri" pitchFamily="34" charset="0"/>
                          <a:cs typeface="Calibri" pitchFamily="34" charset="0"/>
                        </a:rPr>
                        <a:t>طراحان و برنامه نویسان به هنگام پیاده سازی معمولا به این مساله توجهی ندارندکه ممکن است داده های این سیستم لازم باشد تا با داده های سایر سیستم ها تجمیع شود.</a:t>
                      </a:r>
                      <a:endParaRPr kumimoji="0" lang="en-US" sz="14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cs typeface="Calibri" pitchFamily="34" charset="0"/>
                        </a:rPr>
                        <a:t>تجمیع سازی(یکپارچگی)</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51465" marR="514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D3D2"/>
                    </a:solidFill>
                  </a:tcPr>
                </a:tc>
              </a:tr>
              <a:tr h="1611672">
                <a:tc>
                  <a:txBody>
                    <a:bodyPr/>
                    <a:lstStyle/>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rgbClr val="943634"/>
                          </a:solidFill>
                          <a:effectLst/>
                          <a:latin typeface="Calibri" pitchFamily="34" charset="0"/>
                          <a:cs typeface="Calibri" pitchFamily="34" charset="0"/>
                        </a:rPr>
                        <a:t>پر فروش ترین محصولات کدام است؟</a:t>
                      </a:r>
                      <a:endParaRPr kumimoji="0" lang="en-US" sz="1200" b="0" i="0" u="none" strike="noStrike" cap="none" normalizeH="0" baseline="0" smtClean="0">
                        <a:ln>
                          <a:noFill/>
                        </a:ln>
                        <a:solidFill>
                          <a:srgbClr val="943634"/>
                        </a:solidFill>
                        <a:effectLst/>
                        <a:latin typeface="Calibri" pitchFamily="34" charset="0"/>
                        <a:cs typeface="Calibri" pitchFamily="34" charset="0"/>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rgbClr val="943634"/>
                          </a:solidFill>
                          <a:effectLst/>
                          <a:latin typeface="Calibri" pitchFamily="34" charset="0"/>
                          <a:cs typeface="Calibri" pitchFamily="34" charset="0"/>
                        </a:rPr>
                        <a:t>برای من محل هایی را که دچار افت هستیم را نشان بده؟</a:t>
                      </a:r>
                      <a:endParaRPr kumimoji="0" lang="en-US" sz="12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rgbClr val="943634"/>
                          </a:solidFill>
                          <a:effectLst/>
                          <a:latin typeface="Calibri" pitchFamily="34" charset="0"/>
                          <a:cs typeface="Calibri" pitchFamily="34" charset="0"/>
                        </a:rPr>
                        <a:t>ارسال کالا</a:t>
                      </a:r>
                      <a:endParaRPr kumimoji="0" lang="en-US" sz="1200" b="0" i="0" u="none" strike="noStrike" cap="none" normalizeH="0" baseline="0" smtClean="0">
                        <a:ln>
                          <a:noFill/>
                        </a:ln>
                        <a:solidFill>
                          <a:srgbClr val="943634"/>
                        </a:solidFill>
                        <a:effectLst/>
                        <a:latin typeface="Calibri" pitchFamily="34" charset="0"/>
                        <a:cs typeface="Calibri" pitchFamily="34" charset="0"/>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rgbClr val="943634"/>
                          </a:solidFill>
                          <a:effectLst/>
                          <a:latin typeface="Calibri" pitchFamily="34" charset="0"/>
                          <a:cs typeface="Calibri" pitchFamily="34" charset="0"/>
                        </a:rPr>
                        <a:t>رسیدگی به مطالبات</a:t>
                      </a:r>
                      <a:endParaRPr kumimoji="0" lang="en-US" sz="1200" b="0" i="0" u="none" strike="noStrike" cap="none" normalizeH="0" baseline="0" smtClean="0">
                        <a:ln>
                          <a:noFill/>
                        </a:ln>
                        <a:solidFill>
                          <a:srgbClr val="943634"/>
                        </a:solidFill>
                        <a:effectLst/>
                        <a:latin typeface="Calibri" pitchFamily="34" charset="0"/>
                        <a:cs typeface="Calibri" pitchFamily="34" charset="0"/>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rgbClr val="943634"/>
                          </a:solidFill>
                          <a:effectLst/>
                          <a:latin typeface="Calibri" pitchFamily="34" charset="0"/>
                          <a:cs typeface="Calibri" pitchFamily="34" charset="0"/>
                        </a:rPr>
                        <a:t>استخراج صورت حساب ها</a:t>
                      </a:r>
                      <a:endParaRPr kumimoji="0" lang="en-US" sz="1200" b="0" i="0" u="none" strike="noStrike" cap="none" normalizeH="0" baseline="0" smtClean="0">
                        <a:ln>
                          <a:noFill/>
                        </a:ln>
                        <a:solidFill>
                          <a:srgbClr val="943634"/>
                        </a:solidFill>
                        <a:effectLst/>
                        <a:latin typeface="Calibri" pitchFamily="34" charset="0"/>
                        <a:cs typeface="Calibri" pitchFamily="34" charset="0"/>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rgbClr val="943634"/>
                          </a:solidFill>
                          <a:effectLst/>
                          <a:latin typeface="Calibri" pitchFamily="34" charset="0"/>
                          <a:cs typeface="Calibri" pitchFamily="34" charset="0"/>
                        </a:rPr>
                        <a:t>دریافت وجه</a:t>
                      </a:r>
                      <a:endParaRPr kumimoji="0" lang="en-US" sz="1200" b="0" i="0" u="none" strike="noStrike" cap="none" normalizeH="0" baseline="0" smtClean="0">
                        <a:ln>
                          <a:noFill/>
                        </a:ln>
                        <a:solidFill>
                          <a:srgbClr val="943634"/>
                        </a:solidFill>
                        <a:effectLst/>
                        <a:latin typeface="Calibri" pitchFamily="34" charset="0"/>
                        <a:cs typeface="Calibri" pitchFamily="34" charset="0"/>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rgbClr val="943634"/>
                          </a:solidFill>
                          <a:effectLst/>
                          <a:latin typeface="Calibri" pitchFamily="34" charset="0"/>
                          <a:cs typeface="Calibri" pitchFamily="34" charset="0"/>
                        </a:rPr>
                        <a:t>رزرو جا در خطوط هوایی</a:t>
                      </a:r>
                      <a:endParaRPr kumimoji="0" lang="en-US" sz="1200" b="0" i="0" u="none" strike="noStrike" cap="none" normalizeH="0" baseline="0" smtClean="0">
                        <a:ln>
                          <a:noFill/>
                        </a:ln>
                        <a:solidFill>
                          <a:srgbClr val="943634"/>
                        </a:solidFill>
                        <a:effectLst/>
                        <a:latin typeface="Calibri" pitchFamily="34" charset="0"/>
                        <a:cs typeface="Calibri" pitchFamily="34" charset="0"/>
                      </a:endParaRPr>
                    </a:p>
                    <a:p>
                      <a:pPr marL="342900" marR="0" lvl="0" indent="-342900" algn="r" defTabSz="914400" rtl="1" eaLnBrk="1" fontAlgn="base" latinLnBrk="0" hangingPunct="1">
                        <a:lnSpc>
                          <a:spcPct val="115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rgbClr val="943634"/>
                          </a:solidFill>
                          <a:effectLst/>
                          <a:latin typeface="Calibri" pitchFamily="34" charset="0"/>
                          <a:cs typeface="Calibri" pitchFamily="34" charset="0"/>
                        </a:rPr>
                        <a:t>گرفتن سفارش</a:t>
                      </a:r>
                      <a:endParaRPr kumimoji="0" lang="en-US" sz="1200" b="0" i="0" u="none" strike="noStrike" cap="none" normalizeH="0" baseline="0" smtClean="0">
                        <a:ln>
                          <a:noFill/>
                        </a:ln>
                        <a:solidFill>
                          <a:srgbClr val="943634"/>
                        </a:solidFill>
                        <a:effectLst/>
                        <a:latin typeface="Calibri" pitchFamily="34" charset="0"/>
                        <a:cs typeface="Calibri" pitchFamily="34" charset="0"/>
                      </a:endParaRPr>
                    </a:p>
                  </a:txBody>
                  <a:tcPr marL="51465" marR="5146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Calibri" pitchFamily="34" charset="0"/>
                          <a:cs typeface="Calibri" pitchFamily="34" charset="0"/>
                        </a:rPr>
                        <a:t>مثا</a:t>
                      </a:r>
                      <a:r>
                        <a:rPr kumimoji="0" lang="fa-IR" sz="1200" b="1" i="0" u="none" strike="noStrike" cap="none" normalizeH="0" baseline="0" dirty="0" smtClean="0">
                          <a:ln>
                            <a:noFill/>
                          </a:ln>
                          <a:solidFill>
                            <a:schemeClr val="tx1"/>
                          </a:solidFill>
                          <a:effectLst/>
                          <a:latin typeface="Calibri" pitchFamily="34" charset="0"/>
                          <a:cs typeface="Calibri" pitchFamily="34" charset="0"/>
                        </a:rPr>
                        <a:t>ا</a:t>
                      </a:r>
                      <a:r>
                        <a:rPr kumimoji="0" lang="ar-SA" sz="1200" b="1" i="0" u="none" strike="noStrike" cap="none" normalizeH="0" baseline="0" dirty="0" smtClean="0">
                          <a:ln>
                            <a:noFill/>
                          </a:ln>
                          <a:solidFill>
                            <a:schemeClr val="tx1"/>
                          </a:solidFill>
                          <a:effectLst/>
                          <a:latin typeface="Calibri" pitchFamily="34" charset="0"/>
                          <a:cs typeface="Calibri" pitchFamily="34" charset="0"/>
                        </a:rPr>
                        <a:t>ل</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txBody>
                  <a:tcPr marL="51465" marR="514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itle 1"/>
          <p:cNvSpPr>
            <a:spLocks noGrp="1"/>
          </p:cNvSpPr>
          <p:nvPr>
            <p:ph type="title"/>
          </p:nvPr>
        </p:nvSpPr>
        <p:spPr>
          <a:xfrm>
            <a:off x="971600" y="188640"/>
            <a:ext cx="7499350" cy="1143000"/>
          </a:xfrm>
        </p:spPr>
        <p:txBody>
          <a:bodyPr>
            <a:normAutofit/>
          </a:bodyPr>
          <a:lstStyle/>
          <a:p>
            <a:pPr rtl="1" eaLnBrk="1" fontAlgn="auto" hangingPunct="1">
              <a:spcAft>
                <a:spcPts val="0"/>
              </a:spcAft>
              <a:defRPr/>
            </a:pPr>
            <a:r>
              <a:rPr lang="fa-IR" b="1" dirty="0" smtClean="0">
                <a:solidFill>
                  <a:srgbClr val="C00000"/>
                </a:solidFill>
                <a:effectLst>
                  <a:outerShdw blurRad="38100" dist="38100" dir="2700000" algn="tl">
                    <a:srgbClr val="000000">
                      <a:alpha val="43137"/>
                    </a:srgbClr>
                  </a:outerShdw>
                </a:effectLst>
                <a:cs typeface="B Titr" pitchFamily="2" charset="-78"/>
              </a:rPr>
              <a:t>مقایسه سیستم های عملیاتی و اطلاعاتی</a:t>
            </a:r>
            <a:endParaRPr lang="en-US" b="1" dirty="0">
              <a:solidFill>
                <a:srgbClr val="C00000"/>
              </a:solidFill>
              <a:effectLst>
                <a:outerShdw blurRad="38100" dist="38100" dir="2700000" algn="tl">
                  <a:srgbClr val="000000">
                    <a:alpha val="43137"/>
                  </a:srgbClr>
                </a:outerShdw>
              </a:effectLst>
              <a:cs typeface="B Titr" pitchFamily="2" charset="-78"/>
            </a:endParaRPr>
          </a:p>
        </p:txBody>
      </p:sp>
      <p:sp>
        <p:nvSpPr>
          <p:cNvPr id="8" name="Slide Number Placeholder 7"/>
          <p:cNvSpPr>
            <a:spLocks noGrp="1"/>
          </p:cNvSpPr>
          <p:nvPr>
            <p:ph type="sldNum" sz="quarter" idx="12"/>
          </p:nvPr>
        </p:nvSpPr>
        <p:spPr/>
        <p:txBody>
          <a:bodyPr/>
          <a:lstStyle/>
          <a:p>
            <a:pPr>
              <a:defRPr/>
            </a:pPr>
            <a:fld id="{656DB950-4D65-42EA-ADF8-8AAB87673B32}" type="slidenum">
              <a:rPr lang="fa-IR" smtClean="0"/>
              <a:pPr>
                <a:defRPr/>
              </a:pPr>
              <a:t>24</a:t>
            </a:fld>
            <a:endParaRPr lang="fa-I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43490" y="757635"/>
            <a:ext cx="7024744" cy="1143000"/>
          </a:xfrm>
        </p:spPr>
        <p:txBody>
          <a:bodyPr anchor="ctr">
            <a:normAutofit/>
          </a:bodyPr>
          <a:lstStyle/>
          <a:p>
            <a:pPr algn="r" rtl="1"/>
            <a:r>
              <a:rPr lang="fa-IR" sz="5400" b="1" dirty="0" smtClean="0">
                <a:solidFill>
                  <a:srgbClr val="7030A0"/>
                </a:solidFill>
                <a:cs typeface="B Zar"/>
              </a:rPr>
              <a:t>دسته بندی </a:t>
            </a:r>
            <a:r>
              <a:rPr lang="en-US" sz="5400" b="1" dirty="0" smtClean="0">
                <a:solidFill>
                  <a:srgbClr val="7030A0"/>
                </a:solidFill>
                <a:cs typeface="B Zar"/>
              </a:rPr>
              <a:t>OLAP</a:t>
            </a:r>
            <a:endParaRPr lang="fa-IR" sz="5400" b="1" dirty="0">
              <a:solidFill>
                <a:srgbClr val="7030A0"/>
              </a:solidFill>
              <a:cs typeface="B Zar"/>
            </a:endParaRPr>
          </a:p>
        </p:txBody>
      </p:sp>
      <p:sp>
        <p:nvSpPr>
          <p:cNvPr id="6" name="Content Placeholder 2"/>
          <p:cNvSpPr>
            <a:spLocks noGrp="1"/>
          </p:cNvSpPr>
          <p:nvPr>
            <p:ph idx="1"/>
          </p:nvPr>
        </p:nvSpPr>
        <p:spPr>
          <a:xfrm>
            <a:off x="1043492" y="2053623"/>
            <a:ext cx="6777317" cy="3508977"/>
          </a:xfrm>
        </p:spPr>
        <p:txBody>
          <a:bodyPr/>
          <a:lstStyle/>
          <a:p>
            <a:pPr algn="r" rtl="1"/>
            <a:r>
              <a:rPr lang="fa-IR" sz="3600" dirty="0" smtClean="0">
                <a:cs typeface="B Zar"/>
              </a:rPr>
              <a:t>پردازش تحلیلی برخط چند بعدی (</a:t>
            </a:r>
            <a:r>
              <a:rPr lang="en-US" sz="3600" dirty="0" smtClean="0">
                <a:cs typeface="B Zar"/>
              </a:rPr>
              <a:t>MOLAP</a:t>
            </a:r>
            <a:r>
              <a:rPr lang="fa-IR" sz="3600" dirty="0" smtClean="0">
                <a:cs typeface="B Zar"/>
              </a:rPr>
              <a:t>)</a:t>
            </a:r>
          </a:p>
          <a:p>
            <a:pPr algn="r" rtl="1"/>
            <a:r>
              <a:rPr lang="fa-IR" sz="3600" dirty="0" smtClean="0">
                <a:cs typeface="B Zar"/>
              </a:rPr>
              <a:t>پردازش تحلیلی برخط رابطه ای (</a:t>
            </a:r>
            <a:r>
              <a:rPr lang="en-US" sz="3600" dirty="0" smtClean="0">
                <a:cs typeface="B Zar"/>
              </a:rPr>
              <a:t>ROLAP</a:t>
            </a:r>
            <a:r>
              <a:rPr lang="fa-IR" sz="3600" dirty="0" smtClean="0">
                <a:cs typeface="B Zar"/>
              </a:rPr>
              <a:t>)</a:t>
            </a:r>
          </a:p>
          <a:p>
            <a:pPr algn="r" rtl="1"/>
            <a:r>
              <a:rPr lang="fa-IR" sz="3600" dirty="0" smtClean="0">
                <a:cs typeface="B Zar"/>
              </a:rPr>
              <a:t>پردازش تحلیلی برخط ترکیبی (</a:t>
            </a:r>
            <a:r>
              <a:rPr lang="en-US" sz="3600" dirty="0" smtClean="0">
                <a:cs typeface="B Zar"/>
              </a:rPr>
              <a:t>HOLAP</a:t>
            </a:r>
            <a:r>
              <a:rPr lang="fa-IR" sz="3600" dirty="0" smtClean="0">
                <a:cs typeface="B Zar"/>
              </a:rPr>
              <a:t>)</a:t>
            </a:r>
          </a:p>
          <a:p>
            <a:pPr algn="r" rtl="1"/>
            <a:endParaRPr lang="fa-IR" b="1" dirty="0"/>
          </a:p>
        </p:txBody>
      </p:sp>
      <p:sp>
        <p:nvSpPr>
          <p:cNvPr id="8" name="Slide Number Placeholder 7"/>
          <p:cNvSpPr>
            <a:spLocks noGrp="1"/>
          </p:cNvSpPr>
          <p:nvPr>
            <p:ph type="sldNum" sz="quarter" idx="12"/>
          </p:nvPr>
        </p:nvSpPr>
        <p:spPr/>
        <p:txBody>
          <a:bodyPr/>
          <a:lstStyle/>
          <a:p>
            <a:pPr>
              <a:defRPr/>
            </a:pPr>
            <a:fld id="{FA1C5C06-D776-455E-9E2A-41696A1CE8C4}" type="slidenum">
              <a:rPr lang="fa-IR" smtClean="0"/>
              <a:pPr>
                <a:defRPr/>
              </a:pPr>
              <a:t>25</a:t>
            </a:fld>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533400"/>
            <a:ext cx="7024744" cy="1143000"/>
          </a:xfrm>
        </p:spPr>
        <p:txBody>
          <a:bodyPr anchor="ctr">
            <a:normAutofit/>
          </a:bodyPr>
          <a:lstStyle/>
          <a:p>
            <a:pPr algn="r" rtl="1"/>
            <a:r>
              <a:rPr lang="fa-IR" sz="4000" dirty="0" smtClean="0">
                <a:solidFill>
                  <a:srgbClr val="7030A0"/>
                </a:solidFill>
                <a:cs typeface="B Zar"/>
              </a:rPr>
              <a:t>پردازش تحلیلی برخط چند بعدی</a:t>
            </a:r>
            <a:endParaRPr lang="fa-IR" sz="4000" dirty="0">
              <a:solidFill>
                <a:srgbClr val="7030A0"/>
              </a:solidFill>
              <a:cs typeface="B Zar"/>
            </a:endParaRPr>
          </a:p>
        </p:txBody>
      </p:sp>
      <p:sp>
        <p:nvSpPr>
          <p:cNvPr id="6" name="Content Placeholder 2"/>
          <p:cNvSpPr>
            <a:spLocks noGrp="1"/>
          </p:cNvSpPr>
          <p:nvPr>
            <p:ph idx="1"/>
          </p:nvPr>
        </p:nvSpPr>
        <p:spPr>
          <a:xfrm>
            <a:off x="914400" y="1447800"/>
            <a:ext cx="7058809" cy="3508977"/>
          </a:xfrm>
        </p:spPr>
        <p:txBody>
          <a:bodyPr>
            <a:normAutofit/>
          </a:bodyPr>
          <a:lstStyle/>
          <a:p>
            <a:pPr algn="r" rtl="1"/>
            <a:r>
              <a:rPr lang="en-US" sz="2000" dirty="0" smtClean="0">
                <a:cs typeface="B Zar"/>
              </a:rPr>
              <a:t>MOLAP</a:t>
            </a:r>
            <a:r>
              <a:rPr lang="fa-IR" sz="2000" dirty="0" smtClean="0">
                <a:cs typeface="B Zar"/>
              </a:rPr>
              <a:t> داده را از پایگاه داده تحلیلی یا منابع عملیاتی می گیرد.</a:t>
            </a:r>
          </a:p>
          <a:p>
            <a:pPr algn="r" rtl="1"/>
            <a:r>
              <a:rPr lang="fa-IR" sz="2000" dirty="0" smtClean="0">
                <a:cs typeface="B Zar"/>
              </a:rPr>
              <a:t>روشي است که معمولاٌ براي تحليل‌هاي </a:t>
            </a:r>
            <a:r>
              <a:rPr lang="en-US" sz="2000" dirty="0" smtClean="0">
                <a:cs typeface="B Zar"/>
              </a:rPr>
              <a:t>OLAP</a:t>
            </a:r>
            <a:r>
              <a:rPr lang="fa-IR" sz="2000" dirty="0" smtClean="0">
                <a:cs typeface="B Zar"/>
              </a:rPr>
              <a:t> در تجارت مورد استفاده قرار مي‌گيرد. در </a:t>
            </a:r>
            <a:r>
              <a:rPr lang="en-US" sz="2000" dirty="0" smtClean="0">
                <a:cs typeface="B Zar"/>
              </a:rPr>
              <a:t>MOLAP</a:t>
            </a:r>
            <a:r>
              <a:rPr lang="fa-IR" sz="2000" dirty="0" smtClean="0">
                <a:cs typeface="B Zar"/>
              </a:rPr>
              <a:t>، داده‌ها با ساختار يک حجم‌ داده‌اي چند بعدي ذخيره مي‌شوند. ذخيره‌سازي در پايگاه‌داده‌هاي رابطه‌اي انجام نمي‌گيرد، بلكه با يک فرمت خاص انجام مي‌شود. </a:t>
            </a:r>
          </a:p>
          <a:p>
            <a:pPr algn="r" rtl="1"/>
            <a:r>
              <a:rPr lang="en-US" sz="2000" dirty="0" smtClean="0">
                <a:cs typeface="B Zar"/>
              </a:rPr>
              <a:t>MOLAP</a:t>
            </a:r>
            <a:r>
              <a:rPr lang="fa-IR" sz="2000" dirty="0" smtClean="0">
                <a:cs typeface="B Zar"/>
              </a:rPr>
              <a:t> داده را در مکعب های چند بعدی ذخیره می کند.</a:t>
            </a:r>
          </a:p>
          <a:p>
            <a:pPr algn="r" rtl="1"/>
            <a:r>
              <a:rPr lang="fa-IR" sz="2000" dirty="0" smtClean="0">
                <a:cs typeface="B Zar"/>
              </a:rPr>
              <a:t>پیچیدگی انجام این فرآیند از دید کاربر پنهان است.</a:t>
            </a:r>
          </a:p>
          <a:p>
            <a:pPr lvl="1" algn="r" rtl="1"/>
            <a:r>
              <a:rPr lang="fa-IR" sz="1800" dirty="0" smtClean="0">
                <a:cs typeface="B Zar"/>
              </a:rPr>
              <a:t>کاربر تنها عملیات </a:t>
            </a:r>
            <a:r>
              <a:rPr lang="en-US" sz="1800" dirty="0" smtClean="0">
                <a:cs typeface="B Zar"/>
              </a:rPr>
              <a:t>OLAP</a:t>
            </a:r>
            <a:r>
              <a:rPr lang="fa-IR" sz="1800" dirty="0" smtClean="0">
                <a:cs typeface="B Zar"/>
              </a:rPr>
              <a:t> استاندارد را اجرا می کند بدون دانستن اینکه چگونه مکعب ها ساخته می شوند و چه تفاوتی با جداول رابطه ای دارند.</a:t>
            </a:r>
          </a:p>
          <a:p>
            <a:pPr marL="457200" lvl="1" indent="0" algn="ctr" rtl="1">
              <a:buNone/>
            </a:pPr>
            <a:endParaRPr lang="fa-IR" sz="1800" dirty="0">
              <a:cs typeface="B Zar"/>
            </a:endParaRPr>
          </a:p>
        </p:txBody>
      </p:sp>
      <p:pic>
        <p:nvPicPr>
          <p:cNvPr id="7"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219200" y="4602057"/>
            <a:ext cx="6863426" cy="1874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pPr>
              <a:defRPr/>
            </a:pPr>
            <a:fld id="{FA1C5C06-D776-455E-9E2A-41696A1CE8C4}" type="slidenum">
              <a:rPr lang="fa-IR" smtClean="0"/>
              <a:pPr>
                <a:defRPr/>
              </a:pPr>
              <a:t>26</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chor="ctr">
            <a:normAutofit/>
          </a:bodyPr>
          <a:lstStyle/>
          <a:p>
            <a:pPr algn="r" rtl="1"/>
            <a:r>
              <a:rPr lang="fa-IR" sz="4000" dirty="0">
                <a:solidFill>
                  <a:srgbClr val="7030A0"/>
                </a:solidFill>
                <a:cs typeface="B Zar"/>
              </a:rPr>
              <a:t>پردازش تحلیلی برخط چند </a:t>
            </a:r>
            <a:r>
              <a:rPr lang="fa-IR" sz="4000" dirty="0" smtClean="0">
                <a:solidFill>
                  <a:srgbClr val="7030A0"/>
                </a:solidFill>
                <a:cs typeface="B Zar"/>
              </a:rPr>
              <a:t>بعدی </a:t>
            </a:r>
            <a:endParaRPr lang="fa-IR" sz="4000" dirty="0">
              <a:solidFill>
                <a:srgbClr val="7030A0"/>
              </a:solidFill>
              <a:cs typeface="B Zar"/>
            </a:endParaRPr>
          </a:p>
        </p:txBody>
      </p:sp>
      <p:sp>
        <p:nvSpPr>
          <p:cNvPr id="3" name="Content Placeholder 2"/>
          <p:cNvSpPr>
            <a:spLocks noGrp="1"/>
          </p:cNvSpPr>
          <p:nvPr>
            <p:ph idx="1"/>
          </p:nvPr>
        </p:nvSpPr>
        <p:spPr>
          <a:xfrm>
            <a:off x="762000" y="1676400"/>
            <a:ext cx="7592209" cy="4419600"/>
          </a:xfrm>
        </p:spPr>
        <p:txBody>
          <a:bodyPr>
            <a:normAutofit/>
          </a:bodyPr>
          <a:lstStyle/>
          <a:p>
            <a:pPr algn="just" rtl="1"/>
            <a:r>
              <a:rPr lang="fa-IR" sz="2400" dirty="0" smtClean="0">
                <a:cs typeface="B Zar"/>
              </a:rPr>
              <a:t>اغلب محصولات موفق </a:t>
            </a:r>
            <a:r>
              <a:rPr lang="en-US" sz="2400" dirty="0" smtClean="0">
                <a:cs typeface="B Zar"/>
              </a:rPr>
              <a:t>MOLAP</a:t>
            </a:r>
            <a:r>
              <a:rPr lang="fa-IR" sz="2400" dirty="0" smtClean="0">
                <a:cs typeface="B Zar"/>
              </a:rPr>
              <a:t> از يک روش چند‌بعدي استفاده مي‌نمايند که در آن يک سري حجم‌هاي داده‌اي کوچک، انبوه و از پيش محاسبه‌شده، يک </a:t>
            </a:r>
            <a:r>
              <a:rPr lang="en-US" sz="2400" dirty="0" smtClean="0">
                <a:cs typeface="B Zar"/>
              </a:rPr>
              <a:t>‌</a:t>
            </a:r>
            <a:r>
              <a:rPr lang="fa-IR" sz="2400" u="sng" dirty="0" smtClean="0">
                <a:cs typeface="B Zar"/>
              </a:rPr>
              <a:t>حجم داده‌اي بزرگ</a:t>
            </a:r>
            <a:r>
              <a:rPr lang="fa-IR" sz="2400" baseline="30000" dirty="0" smtClean="0">
                <a:cs typeface="B Zar"/>
              </a:rPr>
              <a:t> </a:t>
            </a:r>
            <a:r>
              <a:rPr lang="fa-IR" sz="2400" dirty="0" smtClean="0">
                <a:cs typeface="B Zar"/>
              </a:rPr>
              <a:t>را مي‌سازند.</a:t>
            </a:r>
          </a:p>
          <a:p>
            <a:pPr algn="just" rtl="1"/>
            <a:r>
              <a:rPr lang="fa-IR" sz="2400" dirty="0" smtClean="0">
                <a:cs typeface="B Zar"/>
              </a:rPr>
              <a:t>یکی از خصوصیات اصلی </a:t>
            </a:r>
            <a:r>
              <a:rPr lang="en-US" sz="2400" dirty="0" smtClean="0">
                <a:cs typeface="B Zar"/>
              </a:rPr>
              <a:t>MOLAP</a:t>
            </a:r>
            <a:r>
              <a:rPr lang="fa-IR" sz="2400" dirty="0" smtClean="0">
                <a:cs typeface="B Zar"/>
              </a:rPr>
              <a:t>، فراهم کردن تحلیل های خیلی سریع می باشد چون داده‌ها به طور فيزيكي در حجم‌هاي داده‌اي بزرگ چند‌بعدي ذخيره مي‌شوند،پس سرعت انجام فعاليت‌ها بسيار زياد خواهد بود</a:t>
            </a:r>
          </a:p>
          <a:p>
            <a:pPr lvl="1" algn="just" rtl="1"/>
            <a:r>
              <a:rPr lang="fa-IR" dirty="0" smtClean="0">
                <a:cs typeface="B Zar"/>
              </a:rPr>
              <a:t>قبل از ذخیره داده در مکعب تحلیلی، محاسبات را انجام می دهد (</a:t>
            </a:r>
            <a:r>
              <a:rPr lang="en-US" dirty="0" smtClean="0">
                <a:cs typeface="B Zar"/>
              </a:rPr>
              <a:t>pre-calculate</a:t>
            </a:r>
            <a:r>
              <a:rPr lang="fa-IR" dirty="0" smtClean="0">
                <a:cs typeface="B Zar"/>
              </a:rPr>
              <a:t>)</a:t>
            </a:r>
          </a:p>
          <a:p>
            <a:pPr algn="ctr" rtl="1">
              <a:buNone/>
            </a:pPr>
            <a:endParaRPr lang="fa-IR" sz="3600" dirty="0" smtClean="0">
              <a:solidFill>
                <a:srgbClr val="00B050"/>
              </a:solidFill>
              <a:cs typeface="B Zar"/>
            </a:endParaRPr>
          </a:p>
          <a:p>
            <a:pPr algn="ctr" rtl="1">
              <a:buNone/>
            </a:pPr>
            <a:r>
              <a:rPr lang="fa-IR" sz="4400" b="1" dirty="0" smtClean="0">
                <a:solidFill>
                  <a:srgbClr val="00B050"/>
                </a:solidFill>
                <a:cs typeface="B Zar"/>
              </a:rPr>
              <a:t>سریع در بازیابی داده، کند در بروزرسانی مکعب</a:t>
            </a:r>
          </a:p>
          <a:p>
            <a:pPr algn="r" rtl="1"/>
            <a:endParaRPr lang="fa-IR" sz="2000" dirty="0">
              <a:cs typeface="B Zar"/>
            </a:endParaRPr>
          </a:p>
        </p:txBody>
      </p:sp>
      <p:sp>
        <p:nvSpPr>
          <p:cNvPr id="6" name="Slide Number Placeholder 5"/>
          <p:cNvSpPr>
            <a:spLocks noGrp="1"/>
          </p:cNvSpPr>
          <p:nvPr>
            <p:ph type="sldNum" sz="quarter" idx="12"/>
          </p:nvPr>
        </p:nvSpPr>
        <p:spPr/>
        <p:txBody>
          <a:bodyPr/>
          <a:lstStyle/>
          <a:p>
            <a:pPr>
              <a:defRPr/>
            </a:pPr>
            <a:fld id="{FA1C5C06-D776-455E-9E2A-41696A1CE8C4}" type="slidenum">
              <a:rPr lang="fa-IR" smtClean="0"/>
              <a:pPr>
                <a:defRPr/>
              </a:pPr>
              <a:t>27</a:t>
            </a:fld>
            <a:endParaRPr lang="fa-I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a:xfrm>
            <a:off x="1447800" y="381000"/>
            <a:ext cx="6096000" cy="5914417"/>
          </a:xfrm>
          <a:prstGeom prst="rect">
            <a:avLst/>
          </a:prstGeom>
        </p:spPr>
      </p:pic>
      <p:sp>
        <p:nvSpPr>
          <p:cNvPr id="6" name="Slide Number Placeholder 5"/>
          <p:cNvSpPr>
            <a:spLocks noGrp="1"/>
          </p:cNvSpPr>
          <p:nvPr>
            <p:ph type="sldNum" sz="quarter" idx="12"/>
          </p:nvPr>
        </p:nvSpPr>
        <p:spPr/>
        <p:txBody>
          <a:bodyPr/>
          <a:lstStyle/>
          <a:p>
            <a:pPr>
              <a:defRPr/>
            </a:pPr>
            <a:fld id="{FA1C5C06-D776-455E-9E2A-41696A1CE8C4}" type="slidenum">
              <a:rPr lang="fa-IR" smtClean="0"/>
              <a:pPr>
                <a:defRPr/>
              </a:pPr>
              <a:t>28</a:t>
            </a:fld>
            <a:endParaRPr lang="fa-I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chor="ctr">
            <a:normAutofit/>
          </a:bodyPr>
          <a:lstStyle/>
          <a:p>
            <a:pPr algn="r" rtl="1"/>
            <a:r>
              <a:rPr lang="fa-IR" sz="4000" b="1" dirty="0" smtClean="0">
                <a:solidFill>
                  <a:srgbClr val="7030A0"/>
                </a:solidFill>
                <a:cs typeface="B Zar"/>
              </a:rPr>
              <a:t>پردازش تحلیلی برخط رابطه ای</a:t>
            </a:r>
            <a:r>
              <a:rPr lang="en-US" sz="4000" b="1" dirty="0" smtClean="0">
                <a:solidFill>
                  <a:srgbClr val="7030A0"/>
                </a:solidFill>
                <a:cs typeface="B Zar"/>
              </a:rPr>
              <a:t>ROLAP</a:t>
            </a:r>
            <a:endParaRPr lang="fa-IR" sz="4000" b="1" dirty="0">
              <a:solidFill>
                <a:srgbClr val="7030A0"/>
              </a:solidFill>
              <a:cs typeface="B Zar"/>
            </a:endParaRPr>
          </a:p>
        </p:txBody>
      </p:sp>
      <p:sp>
        <p:nvSpPr>
          <p:cNvPr id="3" name="Content Placeholder 2"/>
          <p:cNvSpPr>
            <a:spLocks noGrp="1"/>
          </p:cNvSpPr>
          <p:nvPr>
            <p:ph idx="1"/>
          </p:nvPr>
        </p:nvSpPr>
        <p:spPr>
          <a:xfrm>
            <a:off x="762000" y="2057988"/>
            <a:ext cx="7058809" cy="4000948"/>
          </a:xfrm>
        </p:spPr>
        <p:txBody>
          <a:bodyPr>
            <a:normAutofit/>
          </a:bodyPr>
          <a:lstStyle/>
          <a:p>
            <a:pPr algn="r" rtl="1"/>
            <a:r>
              <a:rPr lang="fa-IR" sz="2100" dirty="0" smtClean="0">
                <a:cs typeface="B Zar"/>
              </a:rPr>
              <a:t>ابزارهای </a:t>
            </a:r>
            <a:r>
              <a:rPr lang="en-US" sz="2100" dirty="0" smtClean="0">
                <a:cs typeface="B Zar"/>
              </a:rPr>
              <a:t>ROLAP</a:t>
            </a:r>
            <a:r>
              <a:rPr lang="fa-IR" sz="2100" dirty="0" smtClean="0">
                <a:cs typeface="B Zar"/>
              </a:rPr>
              <a:t>، قابلیت های مشابه </a:t>
            </a:r>
            <a:r>
              <a:rPr lang="en-US" sz="2100" dirty="0" smtClean="0">
                <a:cs typeface="B Zar"/>
              </a:rPr>
              <a:t>OLAP</a:t>
            </a:r>
            <a:r>
              <a:rPr lang="fa-IR" sz="2100" dirty="0" smtClean="0">
                <a:cs typeface="B Zar"/>
              </a:rPr>
              <a:t> را فراهم می کنند.</a:t>
            </a:r>
          </a:p>
          <a:p>
            <a:pPr algn="r" rtl="1"/>
            <a:endParaRPr lang="fa-IR" sz="2100" dirty="0" smtClean="0">
              <a:cs typeface="B Zar"/>
            </a:endParaRPr>
          </a:p>
          <a:p>
            <a:pPr algn="r" rtl="1"/>
            <a:r>
              <a:rPr lang="fa-IR" sz="2100" dirty="0" smtClean="0">
                <a:cs typeface="B Zar"/>
              </a:rPr>
              <a:t>سرور </a:t>
            </a:r>
            <a:r>
              <a:rPr lang="en-US" sz="2100" dirty="0" smtClean="0">
                <a:cs typeface="B Zar"/>
              </a:rPr>
              <a:t>ROLAP</a:t>
            </a:r>
            <a:r>
              <a:rPr lang="fa-IR" sz="2100" dirty="0" smtClean="0">
                <a:cs typeface="B Zar"/>
              </a:rPr>
              <a:t> پرس و جو ها را به زبان </a:t>
            </a:r>
            <a:r>
              <a:rPr lang="en-US" sz="2100" dirty="0" smtClean="0">
                <a:cs typeface="B Zar"/>
              </a:rPr>
              <a:t>SQL</a:t>
            </a:r>
            <a:r>
              <a:rPr lang="fa-IR" sz="2100" dirty="0" smtClean="0">
                <a:cs typeface="B Zar"/>
              </a:rPr>
              <a:t> ترجمه می کند.</a:t>
            </a:r>
          </a:p>
          <a:p>
            <a:pPr algn="r" rtl="1"/>
            <a:endParaRPr lang="fa-IR" sz="2100" dirty="0" smtClean="0">
              <a:cs typeface="B Zar"/>
            </a:endParaRPr>
          </a:p>
          <a:p>
            <a:pPr algn="r" rtl="1"/>
            <a:r>
              <a:rPr lang="fa-IR" sz="2100" dirty="0" smtClean="0">
                <a:cs typeface="B Zar"/>
              </a:rPr>
              <a:t>پرس و جوی </a:t>
            </a:r>
            <a:r>
              <a:rPr lang="en-US" sz="2100" dirty="0" smtClean="0">
                <a:cs typeface="B Zar"/>
              </a:rPr>
              <a:t>SQL</a:t>
            </a:r>
            <a:r>
              <a:rPr lang="fa-IR" sz="2100" dirty="0" smtClean="0">
                <a:cs typeface="B Zar"/>
              </a:rPr>
              <a:t> برای پایگاه داده تحلیلی که بر روی زیر ساخت </a:t>
            </a:r>
            <a:r>
              <a:rPr lang="en-US" sz="2100" dirty="0" smtClean="0">
                <a:cs typeface="B Zar"/>
              </a:rPr>
              <a:t>RDBMS</a:t>
            </a:r>
            <a:r>
              <a:rPr lang="fa-IR" sz="2100" dirty="0" smtClean="0">
                <a:cs typeface="B Zar"/>
              </a:rPr>
              <a:t> قرار دارد فرستاده می شود.</a:t>
            </a:r>
          </a:p>
          <a:p>
            <a:pPr algn="r" rtl="1"/>
            <a:endParaRPr lang="fa-IR" sz="2100" dirty="0" smtClean="0">
              <a:cs typeface="B Zar"/>
            </a:endParaRPr>
          </a:p>
          <a:p>
            <a:pPr algn="r" rtl="1"/>
            <a:r>
              <a:rPr lang="en-US" sz="2100" dirty="0" smtClean="0">
                <a:cs typeface="B Zar"/>
              </a:rPr>
              <a:t>RDBMS</a:t>
            </a:r>
            <a:r>
              <a:rPr lang="fa-IR" sz="2100" dirty="0" smtClean="0">
                <a:cs typeface="B Zar"/>
              </a:rPr>
              <a:t> پرس و جو را ترجمه و نتیجه را برای سرور </a:t>
            </a:r>
            <a:r>
              <a:rPr lang="en-US" sz="2100" dirty="0" smtClean="0">
                <a:cs typeface="B Zar"/>
              </a:rPr>
              <a:t>ROLAP</a:t>
            </a:r>
            <a:r>
              <a:rPr lang="fa-IR" sz="2100" dirty="0" smtClean="0">
                <a:cs typeface="B Zar"/>
              </a:rPr>
              <a:t> می فرستد و پس از آن برای کاربر فرستاده می شود.</a:t>
            </a:r>
          </a:p>
        </p:txBody>
      </p:sp>
      <p:sp>
        <p:nvSpPr>
          <p:cNvPr id="6" name="Slide Number Placeholder 5"/>
          <p:cNvSpPr>
            <a:spLocks noGrp="1"/>
          </p:cNvSpPr>
          <p:nvPr>
            <p:ph type="sldNum" sz="quarter" idx="12"/>
          </p:nvPr>
        </p:nvSpPr>
        <p:spPr/>
        <p:txBody>
          <a:bodyPr/>
          <a:lstStyle/>
          <a:p>
            <a:pPr>
              <a:defRPr/>
            </a:pPr>
            <a:fld id="{FA1C5C06-D776-455E-9E2A-41696A1CE8C4}" type="slidenum">
              <a:rPr lang="fa-IR" smtClean="0"/>
              <a:pPr>
                <a:defRPr/>
              </a:pPr>
              <a:t>29</a:t>
            </a:fld>
            <a:endParaRPr lang="fa-I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12"/>
          <p:cNvSpPr>
            <a:spLocks noGrp="1"/>
          </p:cNvSpPr>
          <p:nvPr>
            <p:ph idx="1"/>
          </p:nvPr>
        </p:nvSpPr>
        <p:spPr>
          <a:xfrm>
            <a:off x="395536" y="1412776"/>
            <a:ext cx="8178800" cy="4800600"/>
          </a:xfrm>
        </p:spPr>
        <p:txBody>
          <a:bodyPr>
            <a:normAutofit/>
          </a:bodyPr>
          <a:lstStyle/>
          <a:p>
            <a:pPr algn="just" rtl="1" eaLnBrk="1" hangingPunct="1">
              <a:buFont typeface="Wingdings 2" pitchFamily="18" charset="2"/>
              <a:buNone/>
              <a:defRPr/>
            </a:pPr>
            <a:r>
              <a:rPr lang="fa-IR" dirty="0" smtClean="0">
                <a:cs typeface="B Zar" pitchFamily="2" charset="-78"/>
              </a:rPr>
              <a:t>درسازمانها داده ها و اطلاعات معمولا به دوشکل درسیستم ها پیاده سازی می شوند:</a:t>
            </a:r>
          </a:p>
          <a:p>
            <a:pPr algn="just" rtl="1" eaLnBrk="1" hangingPunct="1">
              <a:buFont typeface="Wingdings 2" pitchFamily="18" charset="2"/>
              <a:buNone/>
              <a:defRPr/>
            </a:pPr>
            <a:endParaRPr lang="fa-IR" sz="2800" b="1" dirty="0" smtClean="0">
              <a:solidFill>
                <a:srgbClr val="7030A0"/>
              </a:solidFill>
              <a:cs typeface="B Zar" pitchFamily="2" charset="-78"/>
            </a:endParaRPr>
          </a:p>
          <a:p>
            <a:pPr algn="just" rtl="1" eaLnBrk="1" hangingPunct="1">
              <a:buFont typeface="Wingdings 2" pitchFamily="18" charset="2"/>
              <a:buNone/>
              <a:defRPr/>
            </a:pPr>
            <a:r>
              <a:rPr lang="fa-IR" sz="2800" b="1" dirty="0" smtClean="0">
                <a:solidFill>
                  <a:srgbClr val="7030A0"/>
                </a:solidFill>
                <a:cs typeface="B Zar" pitchFamily="2" charset="-78"/>
              </a:rPr>
              <a:t>1)سیستم های عملیاتی (پردازش آنلاین تراکنش)</a:t>
            </a:r>
          </a:p>
          <a:p>
            <a:pPr algn="just" rtl="1">
              <a:buNone/>
              <a:defRPr/>
            </a:pPr>
            <a:r>
              <a:rPr lang="en-US" sz="2800" b="1" dirty="0" smtClean="0">
                <a:solidFill>
                  <a:srgbClr val="7030A0"/>
                </a:solidFill>
                <a:cs typeface="B Zar" pitchFamily="2" charset="-78"/>
              </a:rPr>
              <a:t>(</a:t>
            </a:r>
            <a:r>
              <a:rPr lang="en-US" b="1" dirty="0" smtClean="0">
                <a:solidFill>
                  <a:srgbClr val="7030A0"/>
                </a:solidFill>
                <a:cs typeface="B Zar" pitchFamily="2" charset="-78"/>
              </a:rPr>
              <a:t>On-line transaction processing-OLTP</a:t>
            </a:r>
            <a:r>
              <a:rPr lang="en-US" sz="2800" b="1" dirty="0" smtClean="0">
                <a:solidFill>
                  <a:srgbClr val="7030A0"/>
                </a:solidFill>
                <a:cs typeface="B Zar" pitchFamily="2" charset="-78"/>
              </a:rPr>
              <a:t>)</a:t>
            </a:r>
          </a:p>
          <a:p>
            <a:pPr algn="just" rtl="1" eaLnBrk="1" hangingPunct="1">
              <a:buFont typeface="Wingdings 2" pitchFamily="18" charset="2"/>
              <a:buNone/>
              <a:defRPr/>
            </a:pPr>
            <a:endParaRPr lang="en-US" sz="2800" b="1" dirty="0" smtClean="0">
              <a:solidFill>
                <a:srgbClr val="7030A0"/>
              </a:solidFill>
              <a:cs typeface="B Zar" pitchFamily="2" charset="-78"/>
            </a:endParaRPr>
          </a:p>
          <a:p>
            <a:pPr algn="just" rtl="1" eaLnBrk="1" hangingPunct="1">
              <a:buFont typeface="Wingdings 2" pitchFamily="18" charset="2"/>
              <a:buNone/>
              <a:defRPr/>
            </a:pPr>
            <a:r>
              <a:rPr lang="fa-IR" sz="2800" b="1" dirty="0" smtClean="0">
                <a:solidFill>
                  <a:srgbClr val="7030A0"/>
                </a:solidFill>
                <a:cs typeface="B Zar" pitchFamily="2" charset="-78"/>
              </a:rPr>
              <a:t>2)سیستم های اطلاعاتی تحلیلی(پردازش آنلاین تحلیلی)</a:t>
            </a:r>
            <a:endParaRPr lang="en-US" sz="2800" b="1" dirty="0" smtClean="0">
              <a:solidFill>
                <a:srgbClr val="7030A0"/>
              </a:solidFill>
              <a:cs typeface="B Zar" pitchFamily="2" charset="-78"/>
            </a:endParaRPr>
          </a:p>
          <a:p>
            <a:pPr marL="82550" indent="0" algn="just" rtl="1" eaLnBrk="1" fontAlgn="t" hangingPunct="1">
              <a:buFont typeface="Wingdings 2" pitchFamily="18" charset="2"/>
              <a:buNone/>
              <a:defRPr/>
            </a:pPr>
            <a:r>
              <a:rPr lang="en-US" b="1" dirty="0" smtClean="0">
                <a:solidFill>
                  <a:srgbClr val="7030A0"/>
                </a:solidFill>
                <a:cs typeface="B Zar" pitchFamily="2" charset="-78"/>
              </a:rPr>
              <a:t>(On-line Analytical Processing –OLAP)</a:t>
            </a:r>
            <a:endParaRPr lang="fa-IR" b="1" dirty="0" smtClean="0">
              <a:solidFill>
                <a:srgbClr val="7030A0"/>
              </a:solidFill>
              <a:cs typeface="B Zar" pitchFamily="2" charset="-78"/>
            </a:endParaRPr>
          </a:p>
        </p:txBody>
      </p:sp>
      <p:sp>
        <p:nvSpPr>
          <p:cNvPr id="6" name="Title 1"/>
          <p:cNvSpPr>
            <a:spLocks noGrp="1"/>
          </p:cNvSpPr>
          <p:nvPr>
            <p:ph type="title"/>
          </p:nvPr>
        </p:nvSpPr>
        <p:spPr>
          <a:xfrm>
            <a:off x="2133600" y="457200"/>
            <a:ext cx="5040312" cy="1143000"/>
          </a:xfrm>
        </p:spPr>
        <p:txBody>
          <a:bodyPr>
            <a:noAutofit/>
          </a:bodyPr>
          <a:lstStyle/>
          <a:p>
            <a:pPr eaLnBrk="1" fontAlgn="auto" hangingPunct="1">
              <a:spcAft>
                <a:spcPts val="0"/>
              </a:spcAft>
              <a:defRPr/>
            </a:pPr>
            <a:r>
              <a:rPr lang="en-US" sz="6000" b="1" dirty="0" smtClean="0">
                <a:solidFill>
                  <a:srgbClr val="C00000"/>
                </a:solidFill>
                <a:ea typeface="+mj-ea"/>
                <a:cs typeface="B Zar" pitchFamily="2" charset="-78"/>
              </a:rPr>
              <a:t> OLAP </a:t>
            </a:r>
            <a:r>
              <a:rPr lang="en-US" sz="6000" b="1" dirty="0" err="1" smtClean="0">
                <a:solidFill>
                  <a:srgbClr val="C00000"/>
                </a:solidFill>
                <a:ea typeface="+mj-ea"/>
                <a:cs typeface="B Zar" pitchFamily="2" charset="-78"/>
              </a:rPr>
              <a:t>vs</a:t>
            </a:r>
            <a:r>
              <a:rPr lang="en-US" sz="6000" b="1" dirty="0" smtClean="0">
                <a:solidFill>
                  <a:srgbClr val="C00000"/>
                </a:solidFill>
                <a:ea typeface="+mj-ea"/>
                <a:cs typeface="B Zar" pitchFamily="2" charset="-78"/>
              </a:rPr>
              <a:t> OLTP</a:t>
            </a:r>
            <a:endParaRPr lang="fa-IR" sz="6000" b="1" dirty="0">
              <a:solidFill>
                <a:srgbClr val="C00000"/>
              </a:solidFill>
              <a:ea typeface="+mj-ea"/>
              <a:cs typeface="B Zar" pitchFamily="2" charset="-78"/>
            </a:endParaRPr>
          </a:p>
        </p:txBody>
      </p:sp>
      <p:sp>
        <p:nvSpPr>
          <p:cNvPr id="7" name="Slide Number Placeholder 6"/>
          <p:cNvSpPr>
            <a:spLocks noGrp="1"/>
          </p:cNvSpPr>
          <p:nvPr>
            <p:ph type="sldNum" sz="quarter" idx="12"/>
          </p:nvPr>
        </p:nvSpPr>
        <p:spPr/>
        <p:txBody>
          <a:bodyPr/>
          <a:lstStyle/>
          <a:p>
            <a:pPr>
              <a:defRPr/>
            </a:pPr>
            <a:fld id="{656DB950-4D65-42EA-ADF8-8AAB87673B32}" type="slidenum">
              <a:rPr lang="fa-IR" smtClean="0"/>
              <a:pPr>
                <a:defRPr/>
              </a:pPr>
              <a:t>3</a:t>
            </a:fld>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just" rtl="1" eaLnBrk="1" fontAlgn="auto" hangingPunct="1">
              <a:spcAft>
                <a:spcPts val="0"/>
              </a:spcAft>
              <a:defRPr/>
            </a:pPr>
            <a:r>
              <a:rPr lang="en-US" b="1" dirty="0" smtClean="0">
                <a:solidFill>
                  <a:schemeClr val="tx2">
                    <a:satMod val="130000"/>
                  </a:schemeClr>
                </a:solidFill>
                <a:ea typeface="+mj-ea"/>
              </a:rPr>
              <a:t>ROLAP</a:t>
            </a:r>
            <a:endParaRPr lang="fa-IR" dirty="0">
              <a:solidFill>
                <a:schemeClr val="tx2">
                  <a:satMod val="130000"/>
                </a:schemeClr>
              </a:solidFill>
              <a:ea typeface="+mj-ea"/>
            </a:endParaRPr>
          </a:p>
        </p:txBody>
      </p:sp>
      <p:sp>
        <p:nvSpPr>
          <p:cNvPr id="6" name="Content Placeholder 5"/>
          <p:cNvSpPr>
            <a:spLocks noGrp="1"/>
          </p:cNvSpPr>
          <p:nvPr>
            <p:ph sz="half" idx="2"/>
          </p:nvPr>
        </p:nvSpPr>
        <p:spPr>
          <a:xfrm>
            <a:off x="838200" y="1066800"/>
            <a:ext cx="7772400" cy="5059363"/>
          </a:xfrm>
        </p:spPr>
        <p:txBody>
          <a:bodyPr>
            <a:normAutofit fontScale="77500" lnSpcReduction="20000"/>
          </a:bodyPr>
          <a:lstStyle/>
          <a:p>
            <a:pPr marL="365760" indent="-283464" algn="just" rtl="1" eaLnBrk="1" fontAlgn="auto" hangingPunct="1">
              <a:spcAft>
                <a:spcPts val="0"/>
              </a:spcAft>
              <a:buFont typeface="Wingdings 2"/>
              <a:buChar char=""/>
              <a:defRPr/>
            </a:pPr>
            <a:r>
              <a:rPr lang="fa-IR" dirty="0" smtClean="0">
                <a:ea typeface="+mn-ea"/>
                <a:cs typeface="B Zar" pitchFamily="2" charset="-78"/>
              </a:rPr>
              <a:t>محدوديت </a:t>
            </a:r>
            <a:r>
              <a:rPr lang="en-US" dirty="0" smtClean="0">
                <a:ea typeface="+mn-ea"/>
                <a:cs typeface="B Zar" pitchFamily="2" charset="-78"/>
              </a:rPr>
              <a:t>MOLAP</a:t>
            </a:r>
            <a:r>
              <a:rPr lang="fa-IR" dirty="0" smtClean="0">
                <a:ea typeface="+mn-ea"/>
                <a:cs typeface="B Zar" pitchFamily="2" charset="-78"/>
              </a:rPr>
              <a:t> در حجم داده‌هاي قابل پرس‌و‌جو و نياز به روشي که از داده‌هاي ذخيره‌شده به روش رابطه‌اي حمايت کند، موجب پيشرفت </a:t>
            </a:r>
            <a:r>
              <a:rPr lang="en-US" dirty="0" smtClean="0">
                <a:ea typeface="+mn-ea"/>
                <a:cs typeface="B Zar" pitchFamily="2" charset="-78"/>
              </a:rPr>
              <a:t>ROLAP</a:t>
            </a:r>
            <a:r>
              <a:rPr lang="fa-IR" dirty="0" smtClean="0">
                <a:ea typeface="+mn-ea"/>
                <a:cs typeface="B Zar" pitchFamily="2" charset="-78"/>
              </a:rPr>
              <a:t> شد.</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fa-IR" dirty="0" smtClean="0">
                <a:ea typeface="+mn-ea"/>
                <a:cs typeface="B Zar" pitchFamily="2" charset="-78"/>
              </a:rPr>
              <a:t> مبناي اين روش کارکردن با داده‌هايي که در پايگاه‌داده‌هاي رابطه‌اي ذخيره‌شده‌اند، براي انجام اعمال </a:t>
            </a:r>
            <a:r>
              <a:rPr lang="en-US" dirty="0" smtClean="0">
                <a:ea typeface="+mn-ea"/>
                <a:cs typeface="B Zar" pitchFamily="2" charset="-78"/>
              </a:rPr>
              <a:t>slicing</a:t>
            </a:r>
            <a:r>
              <a:rPr lang="fa-IR" dirty="0" smtClean="0">
                <a:ea typeface="+mn-ea"/>
                <a:cs typeface="B Zar" pitchFamily="2" charset="-78"/>
              </a:rPr>
              <a:t> و </a:t>
            </a:r>
            <a:r>
              <a:rPr lang="en-US" dirty="0" smtClean="0">
                <a:ea typeface="+mn-ea"/>
                <a:cs typeface="B Zar" pitchFamily="2" charset="-78"/>
              </a:rPr>
              <a:t>dicing</a:t>
            </a:r>
            <a:r>
              <a:rPr lang="fa-IR" dirty="0" smtClean="0">
                <a:ea typeface="+mn-ea"/>
                <a:cs typeface="B Zar" pitchFamily="2" charset="-78"/>
              </a:rPr>
              <a:t> معمولي است. با استفاده از اين مدل ذخيره‌سازي مي‌توان داده‌ها را بدون ايجاد واقعي تجميع در پايگاه‌داده‌هاي رابطه‌اي به هم مربوط کرد.</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fa-IR" b="1" dirty="0" smtClean="0">
                <a:ea typeface="+mn-ea"/>
                <a:cs typeface="B Zar" pitchFamily="2" charset="-78"/>
              </a:rPr>
              <a:t>مزايا</a:t>
            </a:r>
            <a:r>
              <a:rPr lang="fa-IR" dirty="0" smtClean="0">
                <a:ea typeface="+mn-ea"/>
                <a:cs typeface="B Zar" pitchFamily="2" charset="-78"/>
              </a:rPr>
              <a:t>: با اين روش مي‌توان به حجم زيادي از داده‌ها را رسيدگي کرد. محدوديت حجم داده در تکنولوژي </a:t>
            </a:r>
            <a:r>
              <a:rPr lang="en-US" dirty="0" smtClean="0">
                <a:ea typeface="+mn-ea"/>
                <a:cs typeface="B Zar" pitchFamily="2" charset="-78"/>
              </a:rPr>
              <a:t>ROLAP</a:t>
            </a:r>
            <a:r>
              <a:rPr lang="fa-IR" dirty="0" smtClean="0">
                <a:ea typeface="+mn-ea"/>
                <a:cs typeface="B Zar" pitchFamily="2" charset="-78"/>
              </a:rPr>
              <a:t> مربوط به محدوديت حجم داده‌هاي قابل ذخيره‌سازي در پايگاه‌داده‌هاي رابطه‌اي است. به بيان ديگر، خود </a:t>
            </a:r>
            <a:r>
              <a:rPr lang="en-US" dirty="0" smtClean="0">
                <a:ea typeface="+mn-ea"/>
                <a:cs typeface="B Zar" pitchFamily="2" charset="-78"/>
              </a:rPr>
              <a:t>ROLAP</a:t>
            </a:r>
            <a:r>
              <a:rPr lang="fa-IR" dirty="0" smtClean="0">
                <a:ea typeface="+mn-ea"/>
                <a:cs typeface="B Zar" pitchFamily="2" charset="-78"/>
              </a:rPr>
              <a:t> هيچ محدوديتي بر روي حجم داده‌ها اعمال نمي‌کند.</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fa-IR" b="1" dirty="0" smtClean="0">
                <a:ea typeface="+mn-ea"/>
                <a:cs typeface="B Zar" pitchFamily="2" charset="-78"/>
              </a:rPr>
              <a:t>معايب</a:t>
            </a:r>
            <a:r>
              <a:rPr lang="fa-IR" dirty="0" smtClean="0">
                <a:ea typeface="+mn-ea"/>
                <a:cs typeface="B Zar" pitchFamily="2" charset="-78"/>
              </a:rPr>
              <a:t>: ممکن است کارايي پايين بيايد. زيرا هر گزارش </a:t>
            </a:r>
            <a:r>
              <a:rPr lang="en-US" dirty="0" smtClean="0">
                <a:ea typeface="+mn-ea"/>
                <a:cs typeface="B Zar" pitchFamily="2" charset="-78"/>
              </a:rPr>
              <a:t>ROLAP</a:t>
            </a:r>
            <a:r>
              <a:rPr lang="fa-IR" dirty="0" smtClean="0">
                <a:ea typeface="+mn-ea"/>
                <a:cs typeface="B Zar" pitchFamily="2" charset="-78"/>
              </a:rPr>
              <a:t> در واقع يک کواِري </a:t>
            </a:r>
            <a:r>
              <a:rPr lang="en-US" dirty="0" smtClean="0">
                <a:ea typeface="+mn-ea"/>
                <a:cs typeface="B Zar" pitchFamily="2" charset="-78"/>
              </a:rPr>
              <a:t>SQL</a:t>
            </a:r>
            <a:r>
              <a:rPr lang="fa-IR" dirty="0" smtClean="0">
                <a:ea typeface="+mn-ea"/>
                <a:cs typeface="B Zar" pitchFamily="2" charset="-78"/>
              </a:rPr>
              <a:t> (يا چند کواِري </a:t>
            </a:r>
            <a:r>
              <a:rPr lang="en-US" dirty="0" smtClean="0">
                <a:ea typeface="+mn-ea"/>
                <a:cs typeface="B Zar" pitchFamily="2" charset="-78"/>
              </a:rPr>
              <a:t>SQL</a:t>
            </a:r>
            <a:r>
              <a:rPr lang="fa-IR" dirty="0" smtClean="0">
                <a:ea typeface="+mn-ea"/>
                <a:cs typeface="B Zar" pitchFamily="2" charset="-78"/>
              </a:rPr>
              <a:t> )در پايگاه داده‌هاي رابطه‌اي است و اگر حجم داده‌ها زياد باشد ممکن است زمان پاسخ کواِري طولاني شود. در مجموع </a:t>
            </a:r>
            <a:r>
              <a:rPr lang="en-US" dirty="0" smtClean="0">
                <a:ea typeface="+mn-ea"/>
                <a:cs typeface="B Zar" pitchFamily="2" charset="-78"/>
              </a:rPr>
              <a:t>ROLAP</a:t>
            </a:r>
            <a:r>
              <a:rPr lang="fa-IR" dirty="0" smtClean="0">
                <a:ea typeface="+mn-ea"/>
                <a:cs typeface="B Zar" pitchFamily="2" charset="-78"/>
              </a:rPr>
              <a:t> سنگين است، نگهداري آن سخت است و کند هم هست. بخصوص زماني که نياز به آدرس دهي جدول‌هاي ذخيره شده در سيستم چند بعدي داريم.</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fa-IR" dirty="0" smtClean="0">
                <a:ea typeface="+mn-ea"/>
                <a:cs typeface="B Zar" pitchFamily="2" charset="-78"/>
              </a:rPr>
              <a:t>اين محدوديت ناشي از عملكرد </a:t>
            </a:r>
            <a:r>
              <a:rPr lang="en-US" dirty="0" smtClean="0">
                <a:ea typeface="+mn-ea"/>
                <a:cs typeface="B Zar" pitchFamily="2" charset="-78"/>
              </a:rPr>
              <a:t>SQL</a:t>
            </a:r>
            <a:r>
              <a:rPr lang="fa-IR" dirty="0" smtClean="0">
                <a:ea typeface="+mn-ea"/>
                <a:cs typeface="B Zar" pitchFamily="2" charset="-78"/>
              </a:rPr>
              <a:t> است. زيرا تکنولوژي </a:t>
            </a:r>
            <a:r>
              <a:rPr lang="en-US" dirty="0" smtClean="0">
                <a:ea typeface="+mn-ea"/>
                <a:cs typeface="B Zar" pitchFamily="2" charset="-78"/>
              </a:rPr>
              <a:t>ROLAP</a:t>
            </a:r>
            <a:r>
              <a:rPr lang="fa-IR" dirty="0" smtClean="0">
                <a:ea typeface="+mn-ea"/>
                <a:cs typeface="B Zar" pitchFamily="2" charset="-78"/>
              </a:rPr>
              <a:t> بر پايه عبارات مولد </a:t>
            </a:r>
            <a:r>
              <a:rPr lang="en-US" dirty="0" smtClean="0">
                <a:ea typeface="+mn-ea"/>
                <a:cs typeface="B Zar" pitchFamily="2" charset="-78"/>
              </a:rPr>
              <a:t>SQL</a:t>
            </a:r>
            <a:r>
              <a:rPr lang="fa-IR" dirty="0" smtClean="0">
                <a:ea typeface="+mn-ea"/>
                <a:cs typeface="B Zar" pitchFamily="2" charset="-78"/>
              </a:rPr>
              <a:t> براي پرسش و پاسخ بر روي پايگاه داده رابطه‌اي است و عبارات </a:t>
            </a:r>
            <a:r>
              <a:rPr lang="en-US" dirty="0" smtClean="0">
                <a:ea typeface="+mn-ea"/>
                <a:cs typeface="B Zar" pitchFamily="2" charset="-78"/>
              </a:rPr>
              <a:t>SQL</a:t>
            </a:r>
            <a:r>
              <a:rPr lang="fa-IR" dirty="0" smtClean="0">
                <a:ea typeface="+mn-ea"/>
                <a:cs typeface="B Zar" pitchFamily="2" charset="-78"/>
              </a:rPr>
              <a:t> به همه نيازها پاسخ نمي‌دهند (مثلاٌ محاسبه حساب‌هاي پيچيده در </a:t>
            </a:r>
            <a:r>
              <a:rPr lang="en-US" dirty="0" smtClean="0">
                <a:ea typeface="+mn-ea"/>
                <a:cs typeface="B Zar" pitchFamily="2" charset="-78"/>
              </a:rPr>
              <a:t>SQL </a:t>
            </a:r>
            <a:r>
              <a:rPr lang="fa-IR" dirty="0" smtClean="0">
                <a:ea typeface="+mn-ea"/>
                <a:cs typeface="B Zar" pitchFamily="2" charset="-78"/>
              </a:rPr>
              <a:t>مشكل است)، بنابراين فعاليت‌هاي </a:t>
            </a:r>
            <a:r>
              <a:rPr lang="en-US" dirty="0" smtClean="0">
                <a:ea typeface="+mn-ea"/>
                <a:cs typeface="B Zar" pitchFamily="2" charset="-78"/>
              </a:rPr>
              <a:t>ROLAP</a:t>
            </a:r>
            <a:r>
              <a:rPr lang="fa-IR" dirty="0" smtClean="0">
                <a:ea typeface="+mn-ea"/>
                <a:cs typeface="B Zar" pitchFamily="2" charset="-78"/>
              </a:rPr>
              <a:t> به آن ‌چه </a:t>
            </a:r>
            <a:r>
              <a:rPr lang="en-US" dirty="0" smtClean="0">
                <a:ea typeface="+mn-ea"/>
                <a:cs typeface="B Zar" pitchFamily="2" charset="-78"/>
              </a:rPr>
              <a:t>SQL</a:t>
            </a:r>
            <a:r>
              <a:rPr lang="fa-IR" dirty="0" smtClean="0">
                <a:ea typeface="+mn-ea"/>
                <a:cs typeface="B Zar" pitchFamily="2" charset="-78"/>
              </a:rPr>
              <a:t> قادر به انجام آن است محدود مي‌گردد. </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endParaRPr lang="fa-IR" dirty="0">
              <a:ea typeface="+mn-ea"/>
            </a:endParaRPr>
          </a:p>
        </p:txBody>
      </p:sp>
      <p:sp>
        <p:nvSpPr>
          <p:cNvPr id="8" name="Slide Number Placeholder 7"/>
          <p:cNvSpPr>
            <a:spLocks noGrp="1"/>
          </p:cNvSpPr>
          <p:nvPr>
            <p:ph type="sldNum" sz="quarter" idx="12"/>
          </p:nvPr>
        </p:nvSpPr>
        <p:spPr/>
        <p:txBody>
          <a:bodyPr/>
          <a:lstStyle/>
          <a:p>
            <a:pPr>
              <a:defRPr/>
            </a:pPr>
            <a:fld id="{FA1C5C06-D776-455E-9E2A-41696A1CE8C4}" type="slidenum">
              <a:rPr lang="fa-IR" smtClean="0"/>
              <a:pPr>
                <a:defRPr/>
              </a:pPr>
              <a:t>30</a:t>
            </a:fld>
            <a:endParaRPr lang="fa-I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tretch>
            <a:fillRect/>
          </a:stretch>
        </p:blipFill>
        <p:spPr>
          <a:xfrm>
            <a:off x="1066800" y="762000"/>
            <a:ext cx="7010400" cy="5482492"/>
          </a:xfrm>
        </p:spPr>
      </p:pic>
      <p:sp>
        <p:nvSpPr>
          <p:cNvPr id="6" name="Slide Number Placeholder 5"/>
          <p:cNvSpPr>
            <a:spLocks noGrp="1"/>
          </p:cNvSpPr>
          <p:nvPr>
            <p:ph type="sldNum" sz="quarter" idx="12"/>
          </p:nvPr>
        </p:nvSpPr>
        <p:spPr/>
        <p:txBody>
          <a:bodyPr/>
          <a:lstStyle/>
          <a:p>
            <a:pPr>
              <a:defRPr/>
            </a:pPr>
            <a:fld id="{FA1C5C06-D776-455E-9E2A-41696A1CE8C4}" type="slidenum">
              <a:rPr lang="fa-IR" smtClean="0"/>
              <a:pPr>
                <a:defRPr/>
              </a:pPr>
              <a:t>31</a:t>
            </a:fld>
            <a:endParaRPr lang="fa-I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chor="ctr">
            <a:normAutofit/>
          </a:bodyPr>
          <a:lstStyle/>
          <a:p>
            <a:pPr algn="r" rtl="1"/>
            <a:r>
              <a:rPr lang="fa-IR" sz="4000" dirty="0">
                <a:solidFill>
                  <a:srgbClr val="7030A0"/>
                </a:solidFill>
                <a:cs typeface="B Zar"/>
              </a:rPr>
              <a:t>پردازش تحلیلی برخط رابطه </a:t>
            </a:r>
            <a:r>
              <a:rPr lang="fa-IR" sz="4000" dirty="0" smtClean="0">
                <a:solidFill>
                  <a:srgbClr val="7030A0"/>
                </a:solidFill>
                <a:cs typeface="B Zar"/>
              </a:rPr>
              <a:t>ای </a:t>
            </a:r>
            <a:r>
              <a:rPr lang="en-US" sz="4000" dirty="0" smtClean="0">
                <a:solidFill>
                  <a:srgbClr val="7030A0"/>
                </a:solidFill>
                <a:cs typeface="B Zar"/>
              </a:rPr>
              <a:t>ROLAP</a:t>
            </a:r>
            <a:endParaRPr lang="fa-IR" sz="4000" dirty="0">
              <a:solidFill>
                <a:srgbClr val="7030A0"/>
              </a:solidFill>
              <a:cs typeface="B Zar"/>
            </a:endParaRPr>
          </a:p>
        </p:txBody>
      </p:sp>
      <p:sp>
        <p:nvSpPr>
          <p:cNvPr id="3" name="Content Placeholder 2"/>
          <p:cNvSpPr>
            <a:spLocks noGrp="1"/>
          </p:cNvSpPr>
          <p:nvPr>
            <p:ph idx="1"/>
          </p:nvPr>
        </p:nvSpPr>
        <p:spPr>
          <a:xfrm>
            <a:off x="1043492" y="2057988"/>
            <a:ext cx="6777317" cy="3508977"/>
          </a:xfrm>
        </p:spPr>
        <p:txBody>
          <a:bodyPr/>
          <a:lstStyle/>
          <a:p>
            <a:pPr algn="r" rtl="1"/>
            <a:r>
              <a:rPr lang="en-US" sz="2200" dirty="0" smtClean="0">
                <a:cs typeface="B Zar"/>
              </a:rPr>
              <a:t>ROLAP</a:t>
            </a:r>
            <a:r>
              <a:rPr lang="fa-IR" sz="2200" dirty="0" smtClean="0">
                <a:cs typeface="B Zar"/>
              </a:rPr>
              <a:t> محدودیتی از لحاظ اندازه پایگاه داده و نوع تحلیلی که ممکن است اجرا شود ندارد، اما بدلیل نداشتن پیش پردازش، به اندازه ی </a:t>
            </a:r>
            <a:r>
              <a:rPr lang="en-US" sz="2200" dirty="0" smtClean="0">
                <a:cs typeface="B Zar"/>
              </a:rPr>
              <a:t>MOLAP</a:t>
            </a:r>
            <a:r>
              <a:rPr lang="fa-IR" sz="2200" dirty="0" smtClean="0">
                <a:cs typeface="B Zar"/>
              </a:rPr>
              <a:t> سریع نیست.</a:t>
            </a:r>
          </a:p>
          <a:p>
            <a:pPr algn="r" rtl="1"/>
            <a:endParaRPr lang="fa-IR" sz="2200" b="1" dirty="0" smtClean="0"/>
          </a:p>
          <a:p>
            <a:pPr algn="r" rtl="1"/>
            <a:r>
              <a:rPr lang="en-US" sz="4000" b="1" dirty="0" smtClean="0">
                <a:solidFill>
                  <a:srgbClr val="7030A0"/>
                </a:solidFill>
                <a:cs typeface="B Zar"/>
              </a:rPr>
              <a:t>MOLAP</a:t>
            </a:r>
            <a:r>
              <a:rPr lang="fa-IR" sz="4000" b="1" dirty="0" smtClean="0">
                <a:solidFill>
                  <a:srgbClr val="7030A0"/>
                </a:solidFill>
                <a:cs typeface="B Zar"/>
              </a:rPr>
              <a:t> در مقابل </a:t>
            </a:r>
            <a:r>
              <a:rPr lang="en-US" sz="4000" b="1" dirty="0" smtClean="0">
                <a:solidFill>
                  <a:srgbClr val="7030A0"/>
                </a:solidFill>
                <a:cs typeface="B Zar"/>
              </a:rPr>
              <a:t>ROLAP</a:t>
            </a:r>
            <a:r>
              <a:rPr lang="fa-IR" sz="4000" b="1" dirty="0" smtClean="0">
                <a:solidFill>
                  <a:srgbClr val="7030A0"/>
                </a:solidFill>
                <a:cs typeface="B Zar"/>
              </a:rPr>
              <a:t>:</a:t>
            </a:r>
          </a:p>
          <a:p>
            <a:pPr lvl="1" algn="r" rtl="1"/>
            <a:r>
              <a:rPr lang="en-US" sz="2200" dirty="0" smtClean="0">
                <a:cs typeface="B Zar"/>
              </a:rPr>
              <a:t>Tradeoff</a:t>
            </a:r>
            <a:r>
              <a:rPr lang="fa-IR" sz="2200" dirty="0" smtClean="0">
                <a:cs typeface="B Zar"/>
              </a:rPr>
              <a:t> بین کارایی و حافظه</a:t>
            </a:r>
            <a:endParaRPr lang="fa-IR" sz="2200" dirty="0">
              <a:cs typeface="B Zar"/>
            </a:endParaRPr>
          </a:p>
          <a:p>
            <a:pPr marL="457200" lvl="1" indent="0" algn="ctr" rtl="1">
              <a:buNone/>
            </a:pPr>
            <a:endParaRPr lang="fa-IR" dirty="0" smtClean="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6406" y="4572000"/>
            <a:ext cx="7465612"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FA1C5C06-D776-455E-9E2A-41696A1CE8C4}" type="slidenum">
              <a:rPr lang="fa-IR" smtClean="0"/>
              <a:pPr>
                <a:defRPr/>
              </a:pPr>
              <a:t>32</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just" rtl="1" eaLnBrk="1" fontAlgn="auto" hangingPunct="1">
              <a:spcAft>
                <a:spcPts val="0"/>
              </a:spcAft>
              <a:defRPr/>
            </a:pPr>
            <a:r>
              <a:rPr lang="fa-IR" dirty="0" smtClean="0">
                <a:solidFill>
                  <a:schemeClr val="tx2">
                    <a:satMod val="130000"/>
                  </a:schemeClr>
                </a:solidFill>
                <a:ea typeface="+mj-ea"/>
              </a:rPr>
              <a:t>تفاوت </a:t>
            </a:r>
            <a:r>
              <a:rPr lang="en-US" dirty="0" smtClean="0">
                <a:solidFill>
                  <a:schemeClr val="tx2">
                    <a:satMod val="130000"/>
                  </a:schemeClr>
                </a:solidFill>
                <a:ea typeface="+mj-ea"/>
              </a:rPr>
              <a:t>ROLAP ,MOLAP</a:t>
            </a:r>
            <a:r>
              <a:rPr lang="fa-IR" dirty="0" smtClean="0">
                <a:solidFill>
                  <a:schemeClr val="tx2">
                    <a:satMod val="130000"/>
                  </a:schemeClr>
                </a:solidFill>
                <a:ea typeface="+mj-ea"/>
              </a:rPr>
              <a:t>معرفی </a:t>
            </a:r>
            <a:r>
              <a:rPr lang="en-US" dirty="0" smtClean="0">
                <a:solidFill>
                  <a:schemeClr val="tx2">
                    <a:satMod val="130000"/>
                  </a:schemeClr>
                </a:solidFill>
                <a:ea typeface="+mj-ea"/>
              </a:rPr>
              <a:t>HOLAP</a:t>
            </a:r>
            <a:endParaRPr lang="fa-IR" dirty="0">
              <a:solidFill>
                <a:schemeClr val="tx2">
                  <a:satMod val="130000"/>
                </a:schemeClr>
              </a:solidFill>
              <a:ea typeface="+mj-ea"/>
            </a:endParaRPr>
          </a:p>
        </p:txBody>
      </p:sp>
      <p:sp>
        <p:nvSpPr>
          <p:cNvPr id="4" name="Content Placeholder 3"/>
          <p:cNvSpPr>
            <a:spLocks noGrp="1"/>
          </p:cNvSpPr>
          <p:nvPr>
            <p:ph idx="1"/>
          </p:nvPr>
        </p:nvSpPr>
        <p:spPr/>
        <p:txBody>
          <a:bodyPr>
            <a:normAutofit fontScale="47500" lnSpcReduction="20000"/>
          </a:bodyPr>
          <a:lstStyle/>
          <a:p>
            <a:pPr marL="365760" indent="-283464" algn="just" rtl="1" eaLnBrk="1" fontAlgn="auto" hangingPunct="1">
              <a:spcAft>
                <a:spcPts val="0"/>
              </a:spcAft>
              <a:buFont typeface="Wingdings 2"/>
              <a:buChar char=""/>
              <a:defRPr/>
            </a:pPr>
            <a:r>
              <a:rPr lang="fa-IR" b="1" dirty="0" smtClean="0">
                <a:ea typeface="+mn-ea"/>
                <a:cs typeface="B Zar" pitchFamily="2" charset="-78"/>
              </a:rPr>
              <a:t>تفاوت </a:t>
            </a:r>
            <a:r>
              <a:rPr lang="en-US" b="1" dirty="0" smtClean="0">
                <a:ea typeface="+mn-ea"/>
                <a:cs typeface="B Zar" pitchFamily="2" charset="-78"/>
              </a:rPr>
              <a:t>ROALP</a:t>
            </a:r>
            <a:r>
              <a:rPr lang="fa-IR" b="1" dirty="0" smtClean="0">
                <a:ea typeface="+mn-ea"/>
                <a:cs typeface="B Zar" pitchFamily="2" charset="-78"/>
              </a:rPr>
              <a:t> و </a:t>
            </a:r>
            <a:r>
              <a:rPr lang="en-US" b="1" dirty="0" smtClean="0">
                <a:ea typeface="+mn-ea"/>
                <a:cs typeface="B Zar" pitchFamily="2" charset="-78"/>
              </a:rPr>
              <a:t>MOLAP</a:t>
            </a:r>
            <a:r>
              <a:rPr lang="fa-IR" dirty="0" smtClean="0">
                <a:ea typeface="+mn-ea"/>
                <a:cs typeface="B Zar" pitchFamily="2" charset="-78"/>
              </a:rPr>
              <a:t> : تفاوت اصلي اين دو در معماري آن‌ها است. محصولات </a:t>
            </a:r>
            <a:r>
              <a:rPr lang="en-US" dirty="0" smtClean="0">
                <a:ea typeface="+mn-ea"/>
                <a:cs typeface="B Zar" pitchFamily="2" charset="-78"/>
              </a:rPr>
              <a:t>MOLAP</a:t>
            </a:r>
            <a:r>
              <a:rPr lang="fa-IR" dirty="0" smtClean="0">
                <a:ea typeface="+mn-ea"/>
                <a:cs typeface="B Zar" pitchFamily="2" charset="-78"/>
              </a:rPr>
              <a:t> داده‌هاي مورد نياز را در يک حافظه نهان مخصوص مي‌گذارد. ولي </a:t>
            </a:r>
            <a:r>
              <a:rPr lang="en-US" dirty="0" smtClean="0">
                <a:ea typeface="+mn-ea"/>
                <a:cs typeface="B Zar" pitchFamily="2" charset="-78"/>
              </a:rPr>
              <a:t>ROLAP</a:t>
            </a:r>
            <a:r>
              <a:rPr lang="fa-IR" dirty="0" smtClean="0">
                <a:ea typeface="+mn-ea"/>
                <a:cs typeface="B Zar" pitchFamily="2" charset="-78"/>
              </a:rPr>
              <a:t> تحليل‌هاي خود را بدون استفاده از يک حافظه مياني انجام مي‌دهد، بدون آن‌ که از يک مرحله مياني براي گذاشتن داده‌ها در يک سرور خاص استفاده کند. </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fa-IR" dirty="0" smtClean="0">
                <a:ea typeface="+mn-ea"/>
                <a:cs typeface="B Zar" pitchFamily="2" charset="-78"/>
              </a:rPr>
              <a:t>با توجه به کند بودن </a:t>
            </a:r>
            <a:r>
              <a:rPr lang="en-US" dirty="0" smtClean="0">
                <a:ea typeface="+mn-ea"/>
                <a:cs typeface="B Zar" pitchFamily="2" charset="-78"/>
              </a:rPr>
              <a:t>ROLAP</a:t>
            </a:r>
            <a:r>
              <a:rPr lang="fa-IR" dirty="0" smtClean="0">
                <a:ea typeface="+mn-ea"/>
                <a:cs typeface="B Zar" pitchFamily="2" charset="-78"/>
              </a:rPr>
              <a:t> در مقايسه با</a:t>
            </a:r>
            <a:r>
              <a:rPr lang="en-US" dirty="0" smtClean="0">
                <a:ea typeface="+mn-ea"/>
                <a:cs typeface="B Zar" pitchFamily="2" charset="-78"/>
              </a:rPr>
              <a:t>MOLAP</a:t>
            </a:r>
            <a:r>
              <a:rPr lang="fa-IR" dirty="0" smtClean="0">
                <a:ea typeface="+mn-ea"/>
                <a:cs typeface="B Zar" pitchFamily="2" charset="-78"/>
              </a:rPr>
              <a:t> ، بايد توجه داشت که کاربرد اين روش بيشتر در پايگاه داده‌هاي بسيار بزرگي است که  گاه‌گاهي پرس و جويي بر روي آن‌ها شکل مي‌گيرد، مثل داده‌هاي تاريخي و کمتر جديد سال‌‌هاي گذشته.</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fa-IR" dirty="0" smtClean="0">
                <a:ea typeface="+mn-ea"/>
                <a:cs typeface="B Zar" pitchFamily="2" charset="-78"/>
              </a:rPr>
              <a:t>نکته: اگر از </a:t>
            </a:r>
            <a:r>
              <a:rPr lang="en-US" dirty="0" smtClean="0">
                <a:ea typeface="+mn-ea"/>
                <a:cs typeface="B Zar" pitchFamily="2" charset="-78"/>
              </a:rPr>
              <a:t>Analysis Services</a:t>
            </a:r>
            <a:r>
              <a:rPr lang="fa-IR" dirty="0" smtClean="0">
                <a:ea typeface="+mn-ea"/>
                <a:cs typeface="B Zar" pitchFamily="2" charset="-78"/>
              </a:rPr>
              <a:t> که به وسيله </a:t>
            </a:r>
            <a:r>
              <a:rPr lang="en-US" dirty="0" smtClean="0">
                <a:ea typeface="+mn-ea"/>
                <a:cs typeface="B Zar" pitchFamily="2" charset="-78"/>
              </a:rPr>
              <a:t>Microsoft OLE DB Provider</a:t>
            </a:r>
            <a:r>
              <a:rPr lang="fa-IR" dirty="0" smtClean="0">
                <a:ea typeface="+mn-ea"/>
                <a:cs typeface="B Zar" pitchFamily="2" charset="-78"/>
              </a:rPr>
              <a:t> مهيا شده استفاده مي‌کنيد، تجميع‌ها نمي‌توانند براي تقسيم‌بندي از روش </a:t>
            </a:r>
            <a:r>
              <a:rPr lang="en-US" dirty="0" smtClean="0">
                <a:ea typeface="+mn-ea"/>
                <a:cs typeface="B Zar" pitchFamily="2" charset="-78"/>
              </a:rPr>
              <a:t>ROLAP</a:t>
            </a:r>
            <a:r>
              <a:rPr lang="fa-IR" dirty="0" smtClean="0">
                <a:ea typeface="+mn-ea"/>
                <a:cs typeface="B Zar" pitchFamily="2" charset="-78"/>
              </a:rPr>
              <a:t> استفاده نمايند.</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fa-IR" dirty="0" smtClean="0">
                <a:ea typeface="+mn-ea"/>
                <a:cs typeface="B Zar" pitchFamily="2" charset="-78"/>
              </a:rPr>
              <a:t>3. </a:t>
            </a:r>
            <a:r>
              <a:rPr lang="en-US" b="1" dirty="0" smtClean="0">
                <a:ea typeface="+mn-ea"/>
                <a:cs typeface="B Zar" pitchFamily="2" charset="-78"/>
              </a:rPr>
              <a:t>HOLAP</a:t>
            </a:r>
            <a:r>
              <a:rPr lang="fa-IR" dirty="0" smtClean="0">
                <a:ea typeface="+mn-ea"/>
                <a:cs typeface="B Zar" pitchFamily="2" charset="-78"/>
              </a:rPr>
              <a:t>: با توجه به نياز رو به رشدي که براي کارکردن با داده‌هاي بلادرنگ در بخش‌هاي مختلف در صنعت و تجارت احساس مي‌شود، مديران تجاري انتظار دارند بتوانند با دامنه وسيعي از اطلاعات که فوراً و بدون حتي لحظه‌اي تأخير در دسترس باشند، کار کنند. در حال حاضر شبکه اينترنت و ساير کاربرد‌ها يي که به داده‌هايي از منابع مختلف مراجعه دارند و نياز به فعاليت با يک سيستم بلادرنگ هم دارند، همگي از سيستم </a:t>
            </a:r>
            <a:r>
              <a:rPr lang="en-US" dirty="0" smtClean="0">
                <a:ea typeface="+mn-ea"/>
                <a:cs typeface="B Zar" pitchFamily="2" charset="-78"/>
              </a:rPr>
              <a:t>HOLAP</a:t>
            </a:r>
            <a:r>
              <a:rPr lang="fa-IR" dirty="0" smtClean="0">
                <a:ea typeface="+mn-ea"/>
                <a:cs typeface="B Zar" pitchFamily="2" charset="-78"/>
              </a:rPr>
              <a:t> بهره مي‌گيرند.</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fa-IR" dirty="0" smtClean="0">
                <a:ea typeface="+mn-ea"/>
                <a:cs typeface="B Zar" pitchFamily="2" charset="-78"/>
              </a:rPr>
              <a:t> </a:t>
            </a:r>
            <a:r>
              <a:rPr lang="fa-IR" dirty="0" smtClean="0">
                <a:solidFill>
                  <a:srgbClr val="C00000"/>
                </a:solidFill>
                <a:ea typeface="+mn-ea"/>
                <a:cs typeface="B Zar" pitchFamily="2" charset="-78"/>
              </a:rPr>
              <a:t>تکنولوژي‌هاي </a:t>
            </a:r>
            <a:r>
              <a:rPr lang="en-US" dirty="0" smtClean="0">
                <a:solidFill>
                  <a:srgbClr val="C00000"/>
                </a:solidFill>
                <a:ea typeface="+mn-ea"/>
                <a:cs typeface="B Zar" pitchFamily="2" charset="-78"/>
              </a:rPr>
              <a:t>HOLAP</a:t>
            </a:r>
            <a:r>
              <a:rPr lang="fa-IR" dirty="0" smtClean="0">
                <a:solidFill>
                  <a:srgbClr val="C00000"/>
                </a:solidFill>
                <a:ea typeface="+mn-ea"/>
                <a:cs typeface="B Zar" pitchFamily="2" charset="-78"/>
              </a:rPr>
              <a:t> تلاش مي‌کنند مزاياي </a:t>
            </a:r>
            <a:r>
              <a:rPr lang="en-US" dirty="0" smtClean="0">
                <a:solidFill>
                  <a:srgbClr val="C00000"/>
                </a:solidFill>
                <a:ea typeface="+mn-ea"/>
                <a:cs typeface="B Zar" pitchFamily="2" charset="-78"/>
              </a:rPr>
              <a:t>MOLAP</a:t>
            </a:r>
            <a:r>
              <a:rPr lang="fa-IR" dirty="0" smtClean="0">
                <a:solidFill>
                  <a:srgbClr val="C00000"/>
                </a:solidFill>
                <a:ea typeface="+mn-ea"/>
                <a:cs typeface="B Zar" pitchFamily="2" charset="-78"/>
              </a:rPr>
              <a:t> و</a:t>
            </a:r>
            <a:r>
              <a:rPr lang="en-US" dirty="0" smtClean="0">
                <a:solidFill>
                  <a:srgbClr val="C00000"/>
                </a:solidFill>
                <a:ea typeface="+mn-ea"/>
                <a:cs typeface="B Zar" pitchFamily="2" charset="-78"/>
              </a:rPr>
              <a:t>ROLAP</a:t>
            </a:r>
            <a:r>
              <a:rPr lang="fa-IR" dirty="0" smtClean="0">
                <a:solidFill>
                  <a:srgbClr val="C00000"/>
                </a:solidFill>
                <a:ea typeface="+mn-ea"/>
                <a:cs typeface="B Zar" pitchFamily="2" charset="-78"/>
              </a:rPr>
              <a:t> را با هم ترکيب نمايند.</a:t>
            </a:r>
            <a:r>
              <a:rPr lang="en-US" dirty="0" smtClean="0">
                <a:solidFill>
                  <a:srgbClr val="C00000"/>
                </a:solidFill>
                <a:ea typeface="+mn-ea"/>
                <a:cs typeface="B Zar" pitchFamily="2" charset="-78"/>
              </a:rPr>
              <a:t>HOLAP</a:t>
            </a:r>
            <a:r>
              <a:rPr lang="fa-IR" dirty="0" smtClean="0">
                <a:solidFill>
                  <a:srgbClr val="C00000"/>
                </a:solidFill>
                <a:ea typeface="+mn-ea"/>
                <a:cs typeface="B Zar" pitchFamily="2" charset="-78"/>
              </a:rPr>
              <a:t> يک نرم‌افزار معمول است که تراکنش‌هاي </a:t>
            </a:r>
            <a:r>
              <a:rPr lang="en-US" dirty="0" smtClean="0">
                <a:solidFill>
                  <a:srgbClr val="C00000"/>
                </a:solidFill>
                <a:ea typeface="+mn-ea"/>
                <a:cs typeface="B Zar" pitchFamily="2" charset="-78"/>
              </a:rPr>
              <a:t>ROLAP</a:t>
            </a:r>
            <a:r>
              <a:rPr lang="fa-IR" dirty="0" smtClean="0">
                <a:solidFill>
                  <a:srgbClr val="C00000"/>
                </a:solidFill>
                <a:ea typeface="+mn-ea"/>
                <a:cs typeface="B Zar" pitchFamily="2" charset="-78"/>
              </a:rPr>
              <a:t> و</a:t>
            </a:r>
            <a:r>
              <a:rPr lang="en-US" dirty="0" smtClean="0">
                <a:solidFill>
                  <a:srgbClr val="C00000"/>
                </a:solidFill>
                <a:ea typeface="+mn-ea"/>
                <a:cs typeface="B Zar" pitchFamily="2" charset="-78"/>
              </a:rPr>
              <a:t>MOLAP</a:t>
            </a:r>
            <a:r>
              <a:rPr lang="fa-IR" dirty="0" smtClean="0">
                <a:solidFill>
                  <a:srgbClr val="C00000"/>
                </a:solidFill>
                <a:ea typeface="+mn-ea"/>
                <a:cs typeface="B Zar" pitchFamily="2" charset="-78"/>
              </a:rPr>
              <a:t> را با سرعت بسيار زياد سامان مي‌دهد.</a:t>
            </a:r>
            <a:endParaRPr lang="en-US" dirty="0" smtClean="0">
              <a:solidFill>
                <a:srgbClr val="C00000"/>
              </a:solidFill>
              <a:ea typeface="+mn-ea"/>
              <a:cs typeface="B Zar" pitchFamily="2" charset="-78"/>
            </a:endParaRPr>
          </a:p>
          <a:p>
            <a:pPr marL="365760" indent="-283464" algn="just" rtl="1" eaLnBrk="1" fontAlgn="auto" hangingPunct="1">
              <a:spcAft>
                <a:spcPts val="0"/>
              </a:spcAft>
              <a:buFont typeface="Wingdings 2"/>
              <a:buChar char=""/>
              <a:defRPr/>
            </a:pPr>
            <a:r>
              <a:rPr lang="fa-IR" dirty="0" smtClean="0">
                <a:ea typeface="+mn-ea"/>
                <a:cs typeface="B Zar" pitchFamily="2" charset="-78"/>
              </a:rPr>
              <a:t>سرور</a:t>
            </a:r>
            <a:r>
              <a:rPr lang="en-US" dirty="0" smtClean="0">
                <a:ea typeface="+mn-ea"/>
                <a:cs typeface="B Zar" pitchFamily="2" charset="-78"/>
              </a:rPr>
              <a:t>HOLAP </a:t>
            </a:r>
            <a:r>
              <a:rPr lang="fa-IR" dirty="0" smtClean="0">
                <a:ea typeface="+mn-ea"/>
                <a:cs typeface="B Zar" pitchFamily="2" charset="-78"/>
              </a:rPr>
              <a:t>مثل</a:t>
            </a:r>
            <a:r>
              <a:rPr lang="en-US" dirty="0" smtClean="0">
                <a:ea typeface="+mn-ea"/>
                <a:cs typeface="B Zar" pitchFamily="2" charset="-78"/>
              </a:rPr>
              <a:t>MOLAP</a:t>
            </a:r>
            <a:r>
              <a:rPr lang="fa-IR" dirty="0" smtClean="0">
                <a:ea typeface="+mn-ea"/>
                <a:cs typeface="B Zar" pitchFamily="2" charset="-78"/>
              </a:rPr>
              <a:t> داده‌ها را در يک مدل چند‌بعدي ذخيره ‌مي‌نمايد. ولي هيچ کپي از داده‌هاي مبدأ ايجاد نمي‌کند. سرور </a:t>
            </a:r>
            <a:r>
              <a:rPr lang="en-US" dirty="0" smtClean="0">
                <a:ea typeface="+mn-ea"/>
                <a:cs typeface="B Zar" pitchFamily="2" charset="-78"/>
              </a:rPr>
              <a:t>HOLAP</a:t>
            </a:r>
            <a:r>
              <a:rPr lang="fa-IR" dirty="0" smtClean="0">
                <a:ea typeface="+mn-ea"/>
                <a:cs typeface="B Zar" pitchFamily="2" charset="-78"/>
              </a:rPr>
              <a:t> تکنيک حجم‌هاي داده‌اي را براي بالا بردن سرعت کار به کار مي‌گيرد. هنگامي‌که نياز به اطلاعات جزئي هست، </a:t>
            </a:r>
            <a:r>
              <a:rPr lang="en-US" dirty="0" smtClean="0">
                <a:ea typeface="+mn-ea"/>
                <a:cs typeface="B Zar" pitchFamily="2" charset="-78"/>
              </a:rPr>
              <a:t>HOLAP</a:t>
            </a:r>
            <a:r>
              <a:rPr lang="fa-IR" dirty="0" smtClean="0">
                <a:ea typeface="+mn-ea"/>
                <a:cs typeface="B Zar" pitchFamily="2" charset="-78"/>
              </a:rPr>
              <a:t> مي‌تواند از حجم‌هاي داده‌اي به داده‌هاي رابطه‌اي </a:t>
            </a:r>
            <a:r>
              <a:rPr lang="en-US" dirty="0" smtClean="0">
                <a:ea typeface="+mn-ea"/>
                <a:cs typeface="B Zar" pitchFamily="2" charset="-78"/>
              </a:rPr>
              <a:t>“drill through”</a:t>
            </a:r>
            <a:r>
              <a:rPr lang="fa-IR" dirty="0" smtClean="0">
                <a:ea typeface="+mn-ea"/>
                <a:cs typeface="B Zar" pitchFamily="2" charset="-78"/>
              </a:rPr>
              <a:t> انجام دهد. اين روش ابزارهاي تحليل داده-گراي قديمي را با اتصالات فرا متن جديد ترکيب کرده تا ليست داده‌ها و خصوصيات آن‌ها و ساير انواع اطلاعات را، صرف‌نظر از نوع آن‌ها، با هم مرتبط مي‌کند، تا شکل غني‌تري از تحليل را براي کاربر مهيا کند. براي کواِري‌هايي که فقط به داده‌هاي خلاصه‌اي که در تجميع‌ها وجود دارند نياز دارند، اين روش مثل </a:t>
            </a:r>
            <a:r>
              <a:rPr lang="en-US" dirty="0" smtClean="0">
                <a:ea typeface="+mn-ea"/>
                <a:cs typeface="B Zar" pitchFamily="2" charset="-78"/>
              </a:rPr>
              <a:t>MOLAP</a:t>
            </a:r>
            <a:r>
              <a:rPr lang="fa-IR" dirty="0" smtClean="0">
                <a:ea typeface="+mn-ea"/>
                <a:cs typeface="B Zar" pitchFamily="2" charset="-78"/>
              </a:rPr>
              <a:t> عمل مي‌کند.</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fa-IR" dirty="0" smtClean="0">
                <a:solidFill>
                  <a:srgbClr val="C00000"/>
                </a:solidFill>
                <a:ea typeface="+mn-ea"/>
                <a:cs typeface="B Zar" pitchFamily="2" charset="-78"/>
              </a:rPr>
              <a:t>در آينده ، </a:t>
            </a:r>
            <a:r>
              <a:rPr lang="en-US" dirty="0" smtClean="0">
                <a:solidFill>
                  <a:srgbClr val="C00000"/>
                </a:solidFill>
                <a:ea typeface="+mn-ea"/>
                <a:cs typeface="B Zar" pitchFamily="2" charset="-78"/>
              </a:rPr>
              <a:t>HOALP</a:t>
            </a:r>
            <a:r>
              <a:rPr lang="fa-IR" dirty="0" smtClean="0">
                <a:solidFill>
                  <a:srgbClr val="C00000"/>
                </a:solidFill>
                <a:ea typeface="+mn-ea"/>
                <a:cs typeface="B Zar" pitchFamily="2" charset="-78"/>
              </a:rPr>
              <a:t> به کاربران امکان مي‌دهد، با دسترسي بلادرنگ به انبارهاي داده‌ و ابزارهاي حمايت از تصميم‌گيري از طريق مرورگرهاي استاندارد اينترنت، به نوعي تحليل‌ غني‌تر که در اختيار کاربر خواهد بود برسند.</a:t>
            </a:r>
            <a:endParaRPr lang="en-US" dirty="0" smtClean="0">
              <a:solidFill>
                <a:srgbClr val="C00000"/>
              </a:solidFill>
              <a:ea typeface="+mn-ea"/>
              <a:cs typeface="B Zar" pitchFamily="2" charset="-78"/>
            </a:endParaRPr>
          </a:p>
          <a:p>
            <a:pPr marL="365760" indent="-283464" algn="just" rtl="1" eaLnBrk="1" fontAlgn="auto" hangingPunct="1">
              <a:spcAft>
                <a:spcPts val="0"/>
              </a:spcAft>
              <a:buFont typeface="Wingdings 2"/>
              <a:buChar char=""/>
              <a:defRPr/>
            </a:pPr>
            <a:endParaRPr lang="fa-IR" dirty="0">
              <a:solidFill>
                <a:srgbClr val="C00000"/>
              </a:solidFill>
              <a:ea typeface="+mn-ea"/>
            </a:endParaRPr>
          </a:p>
        </p:txBody>
      </p:sp>
      <p:sp>
        <p:nvSpPr>
          <p:cNvPr id="8" name="Slide Number Placeholder 7"/>
          <p:cNvSpPr>
            <a:spLocks noGrp="1"/>
          </p:cNvSpPr>
          <p:nvPr>
            <p:ph type="sldNum" sz="quarter" idx="12"/>
          </p:nvPr>
        </p:nvSpPr>
        <p:spPr/>
        <p:txBody>
          <a:bodyPr/>
          <a:lstStyle/>
          <a:p>
            <a:pPr>
              <a:defRPr/>
            </a:pPr>
            <a:fld id="{656DB950-4D65-42EA-ADF8-8AAB87673B32}" type="slidenum">
              <a:rPr lang="fa-IR" smtClean="0"/>
              <a:pPr>
                <a:defRPr/>
              </a:pPr>
              <a:t>33</a:t>
            </a:fld>
            <a:endParaRPr lang="fa-I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chor="ctr">
            <a:normAutofit/>
          </a:bodyPr>
          <a:lstStyle/>
          <a:p>
            <a:pPr algn="r" rtl="1"/>
            <a:r>
              <a:rPr lang="fa-IR" sz="4000" dirty="0" smtClean="0">
                <a:solidFill>
                  <a:srgbClr val="7030A0"/>
                </a:solidFill>
                <a:cs typeface="B Zar"/>
              </a:rPr>
              <a:t>پردازش تحلیلی برخط ترکیبی</a:t>
            </a:r>
            <a:endParaRPr lang="fa-IR" sz="4000" dirty="0">
              <a:solidFill>
                <a:srgbClr val="7030A0"/>
              </a:solidFill>
              <a:cs typeface="B Zar"/>
            </a:endParaRPr>
          </a:p>
        </p:txBody>
      </p:sp>
      <p:sp>
        <p:nvSpPr>
          <p:cNvPr id="3" name="Content Placeholder 2"/>
          <p:cNvSpPr>
            <a:spLocks noGrp="1"/>
          </p:cNvSpPr>
          <p:nvPr>
            <p:ph idx="1"/>
          </p:nvPr>
        </p:nvSpPr>
        <p:spPr>
          <a:xfrm>
            <a:off x="1043492" y="2057988"/>
            <a:ext cx="6777317" cy="3508977"/>
          </a:xfrm>
        </p:spPr>
        <p:txBody>
          <a:bodyPr/>
          <a:lstStyle/>
          <a:p>
            <a:pPr algn="r" rtl="1"/>
            <a:r>
              <a:rPr lang="en-US" b="1" dirty="0" smtClean="0"/>
              <a:t>HOLAP</a:t>
            </a:r>
            <a:r>
              <a:rPr lang="fa-IR" b="1" dirty="0" smtClean="0"/>
              <a:t> = </a:t>
            </a:r>
            <a:r>
              <a:rPr lang="en-US" b="1" dirty="0" smtClean="0"/>
              <a:t>MOLAP</a:t>
            </a:r>
            <a:r>
              <a:rPr lang="fa-IR" b="1" dirty="0" smtClean="0"/>
              <a:t> + </a:t>
            </a:r>
            <a:r>
              <a:rPr lang="en-US" b="1" dirty="0" smtClean="0"/>
              <a:t>ROLAP</a:t>
            </a:r>
            <a:r>
              <a:rPr lang="fa-IR" b="1" dirty="0" smtClean="0"/>
              <a:t> </a:t>
            </a:r>
          </a:p>
          <a:p>
            <a:pPr algn="r" rtl="1"/>
            <a:endParaRPr lang="fa-IR" b="1" dirty="0" smtClean="0"/>
          </a:p>
          <a:p>
            <a:pPr algn="r" rtl="1"/>
            <a:r>
              <a:rPr lang="fa-IR" sz="2200" dirty="0" smtClean="0">
                <a:cs typeface="B Zar"/>
              </a:rPr>
              <a:t>در رویکرد ترکیبی، می توان از پایگاه داده رابطه ای برای ذخیره سازی حجم زیادی از داده ها استفاده کرد و از پایگاه داده چندبعدی برای ذخیره سازی داده های تجمیع شده استفاده کرد.</a:t>
            </a:r>
          </a:p>
          <a:p>
            <a:pPr marL="0" indent="0" algn="ctr" rtl="1">
              <a:buNone/>
            </a:pPr>
            <a:endParaRPr lang="fa-IR"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4076700"/>
            <a:ext cx="6324600" cy="209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FA1C5C06-D776-455E-9E2A-41696A1CE8C4}" type="slidenum">
              <a:rPr lang="fa-IR" smtClean="0"/>
              <a:pPr>
                <a:defRPr/>
              </a:pPr>
              <a:t>34</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chor="ctr">
            <a:normAutofit/>
          </a:bodyPr>
          <a:lstStyle/>
          <a:p>
            <a:pPr algn="r" rtl="1"/>
            <a:r>
              <a:rPr lang="en-US" sz="4000" b="1" dirty="0" smtClean="0">
                <a:solidFill>
                  <a:srgbClr val="7030A0"/>
                </a:solidFill>
                <a:cs typeface="B Zar"/>
              </a:rPr>
              <a:t>Desktop OLAP</a:t>
            </a:r>
            <a:endParaRPr lang="fa-IR" sz="4000" b="1" dirty="0">
              <a:solidFill>
                <a:srgbClr val="7030A0"/>
              </a:solidFill>
              <a:cs typeface="B Zar"/>
            </a:endParaRPr>
          </a:p>
        </p:txBody>
      </p:sp>
      <p:sp>
        <p:nvSpPr>
          <p:cNvPr id="3" name="Content Placeholder 2"/>
          <p:cNvSpPr>
            <a:spLocks noGrp="1"/>
          </p:cNvSpPr>
          <p:nvPr>
            <p:ph idx="1"/>
          </p:nvPr>
        </p:nvSpPr>
        <p:spPr>
          <a:xfrm>
            <a:off x="685800" y="2057988"/>
            <a:ext cx="7135009" cy="4190412"/>
          </a:xfrm>
        </p:spPr>
        <p:txBody>
          <a:bodyPr>
            <a:normAutofit/>
          </a:bodyPr>
          <a:lstStyle/>
          <a:p>
            <a:pPr algn="r" rtl="1"/>
            <a:r>
              <a:rPr lang="en-US" sz="2200" dirty="0" smtClean="0">
                <a:cs typeface="B Zar"/>
              </a:rPr>
              <a:t>DOLAP</a:t>
            </a:r>
            <a:r>
              <a:rPr lang="fa-IR" sz="2200" dirty="0" smtClean="0">
                <a:cs typeface="B Zar"/>
              </a:rPr>
              <a:t> مانند </a:t>
            </a:r>
            <a:r>
              <a:rPr lang="en-US" sz="2200" dirty="0" smtClean="0">
                <a:cs typeface="B Zar"/>
              </a:rPr>
              <a:t>MOLAP</a:t>
            </a:r>
            <a:r>
              <a:rPr lang="fa-IR" sz="2200" dirty="0" smtClean="0">
                <a:cs typeface="B Zar"/>
              </a:rPr>
              <a:t> از مکعب های چند بعدی استفاده می کند، با این تفاوت که در </a:t>
            </a:r>
            <a:r>
              <a:rPr lang="en-US" sz="2200" dirty="0" smtClean="0">
                <a:cs typeface="B Zar"/>
              </a:rPr>
              <a:t>DOLAP</a:t>
            </a:r>
            <a:r>
              <a:rPr lang="fa-IR" sz="2200" dirty="0" smtClean="0">
                <a:cs typeface="B Zar"/>
              </a:rPr>
              <a:t> مکعب ها توسط کاربر نهایی قابل دانلود می باشد.</a:t>
            </a:r>
          </a:p>
          <a:p>
            <a:pPr algn="r" rtl="1"/>
            <a:endParaRPr lang="fa-IR" sz="2200" dirty="0" smtClean="0">
              <a:cs typeface="B Zar"/>
            </a:endParaRPr>
          </a:p>
          <a:p>
            <a:pPr algn="r" rtl="1"/>
            <a:r>
              <a:rPr lang="fa-IR" sz="2200" dirty="0" smtClean="0">
                <a:cs typeface="B Zar"/>
              </a:rPr>
              <a:t>مکعب های استفاده شده در </a:t>
            </a:r>
            <a:r>
              <a:rPr lang="en-US" sz="2200" dirty="0" smtClean="0">
                <a:cs typeface="B Zar"/>
              </a:rPr>
              <a:t>DOLAP</a:t>
            </a:r>
            <a:r>
              <a:rPr lang="fa-IR" sz="2200" dirty="0" smtClean="0">
                <a:cs typeface="B Zar"/>
              </a:rPr>
              <a:t> کوچکتر از مکعب های </a:t>
            </a:r>
            <a:r>
              <a:rPr lang="en-US" sz="2200" dirty="0" smtClean="0">
                <a:cs typeface="B Zar"/>
              </a:rPr>
              <a:t>MOLAP</a:t>
            </a:r>
            <a:r>
              <a:rPr lang="fa-IR" sz="2200" dirty="0" smtClean="0">
                <a:cs typeface="B Zar"/>
              </a:rPr>
              <a:t> می باشد.</a:t>
            </a:r>
          </a:p>
          <a:p>
            <a:pPr algn="r" rtl="1"/>
            <a:endParaRPr lang="fa-IR" sz="2200" dirty="0" smtClean="0">
              <a:cs typeface="B Zar"/>
            </a:endParaRPr>
          </a:p>
          <a:p>
            <a:pPr algn="r" rtl="1"/>
            <a:r>
              <a:rPr lang="fa-IR" sz="2200" dirty="0" smtClean="0">
                <a:cs typeface="B Zar"/>
              </a:rPr>
              <a:t>استفاده از این مکب ها ساده ولی دارای قابلیت های محدودی می باشند.</a:t>
            </a:r>
          </a:p>
          <a:p>
            <a:pPr algn="r" rtl="1"/>
            <a:endParaRPr lang="fa-IR" sz="2200" dirty="0" smtClean="0">
              <a:cs typeface="B Zar"/>
            </a:endParaRPr>
          </a:p>
          <a:p>
            <a:pPr algn="r" rtl="1"/>
            <a:r>
              <a:rPr lang="fa-IR" sz="2200" dirty="0" smtClean="0">
                <a:cs typeface="B Zar"/>
              </a:rPr>
              <a:t>ساده به دلیل حجم کم داده و محدود به دلیل وجود داده های ایستا</a:t>
            </a:r>
            <a:endParaRPr lang="fa-IR" sz="2200" dirty="0">
              <a:cs typeface="B Zar"/>
            </a:endParaRPr>
          </a:p>
        </p:txBody>
      </p:sp>
      <p:sp>
        <p:nvSpPr>
          <p:cNvPr id="6" name="Slide Number Placeholder 5"/>
          <p:cNvSpPr>
            <a:spLocks noGrp="1"/>
          </p:cNvSpPr>
          <p:nvPr>
            <p:ph type="sldNum" sz="quarter" idx="12"/>
          </p:nvPr>
        </p:nvSpPr>
        <p:spPr/>
        <p:txBody>
          <a:bodyPr/>
          <a:lstStyle/>
          <a:p>
            <a:pPr>
              <a:defRPr/>
            </a:pPr>
            <a:fld id="{FA1C5C06-D776-455E-9E2A-41696A1CE8C4}" type="slidenum">
              <a:rPr lang="fa-IR" smtClean="0"/>
              <a:pPr>
                <a:defRPr/>
              </a:pPr>
              <a:t>35</a:t>
            </a:fld>
            <a:endParaRPr lang="fa-I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eaLnBrk="1" fontAlgn="auto" hangingPunct="1">
              <a:spcAft>
                <a:spcPts val="0"/>
              </a:spcAft>
              <a:defRPr/>
            </a:pPr>
            <a:r>
              <a:rPr lang="fa-IR" dirty="0" smtClean="0">
                <a:solidFill>
                  <a:srgbClr val="7030A0"/>
                </a:solidFill>
                <a:ea typeface="+mj-ea"/>
                <a:cs typeface="B Zar" pitchFamily="2" charset="-78"/>
              </a:rPr>
              <a:t>مزایاو معایب </a:t>
            </a:r>
            <a:endParaRPr lang="fa-IR" dirty="0">
              <a:solidFill>
                <a:srgbClr val="7030A0"/>
              </a:solidFill>
              <a:ea typeface="+mj-ea"/>
              <a:cs typeface="B Zar" pitchFamily="2" charset="-78"/>
            </a:endParaRPr>
          </a:p>
        </p:txBody>
      </p:sp>
      <p:sp>
        <p:nvSpPr>
          <p:cNvPr id="3" name="Content Placeholder 2"/>
          <p:cNvSpPr>
            <a:spLocks noGrp="1"/>
          </p:cNvSpPr>
          <p:nvPr>
            <p:ph idx="1"/>
          </p:nvPr>
        </p:nvSpPr>
        <p:spPr/>
        <p:txBody>
          <a:bodyPr>
            <a:normAutofit fontScale="92500" lnSpcReduction="20000"/>
          </a:bodyPr>
          <a:lstStyle/>
          <a:p>
            <a:pPr marL="365760" indent="-283464" algn="just" rtl="1" eaLnBrk="1" fontAlgn="auto" hangingPunct="1">
              <a:spcAft>
                <a:spcPts val="0"/>
              </a:spcAft>
              <a:buFont typeface="Wingdings 2"/>
              <a:buChar char=""/>
              <a:defRPr/>
            </a:pPr>
            <a:r>
              <a:rPr lang="fa-IR" sz="3400" b="1" dirty="0" smtClean="0">
                <a:ea typeface="+mn-ea"/>
                <a:cs typeface="B Zar" pitchFamily="2" charset="-78"/>
              </a:rPr>
              <a:t>مزايا</a:t>
            </a:r>
            <a:r>
              <a:rPr lang="fa-IR" sz="3400" dirty="0" smtClean="0">
                <a:ea typeface="+mn-ea"/>
                <a:cs typeface="B Zar" pitchFamily="2" charset="-78"/>
              </a:rPr>
              <a:t>: کارايي عالي-  حجم‌هاي داده‌اي</a:t>
            </a:r>
            <a:r>
              <a:rPr lang="en-US" sz="3400" dirty="0" smtClean="0">
                <a:ea typeface="+mn-ea"/>
                <a:cs typeface="B Zar" pitchFamily="2" charset="-78"/>
              </a:rPr>
              <a:t> MOLAP</a:t>
            </a:r>
            <a:r>
              <a:rPr lang="fa-IR" sz="3400" dirty="0" smtClean="0">
                <a:ea typeface="+mn-ea"/>
                <a:cs typeface="B Zar" pitchFamily="2" charset="-78"/>
              </a:rPr>
              <a:t> براي بازيابي سريع داده‌ها ساخته ‌شده‌اند و در فعاليت‌هاي </a:t>
            </a:r>
            <a:r>
              <a:rPr lang="en-US" sz="3400" dirty="0" smtClean="0">
                <a:ea typeface="+mn-ea"/>
                <a:cs typeface="B Zar" pitchFamily="2" charset="-78"/>
              </a:rPr>
              <a:t>slice</a:t>
            </a:r>
            <a:r>
              <a:rPr lang="fa-IR" sz="3400" dirty="0" smtClean="0">
                <a:ea typeface="+mn-ea"/>
                <a:cs typeface="B Zar" pitchFamily="2" charset="-78"/>
              </a:rPr>
              <a:t> و </a:t>
            </a:r>
            <a:r>
              <a:rPr lang="en-US" sz="3400" dirty="0" smtClean="0">
                <a:ea typeface="+mn-ea"/>
                <a:cs typeface="B Zar" pitchFamily="2" charset="-78"/>
              </a:rPr>
              <a:t>dice</a:t>
            </a:r>
            <a:r>
              <a:rPr lang="fa-IR" sz="3400" dirty="0" smtClean="0">
                <a:ea typeface="+mn-ea"/>
                <a:cs typeface="B Zar" pitchFamily="2" charset="-78"/>
              </a:rPr>
              <a:t> به صورت بهينه پاسخ مي‌دهند. ترکيب سادگي و سرعت مزيت اصلي </a:t>
            </a:r>
            <a:r>
              <a:rPr lang="en-US" sz="3400" dirty="0" smtClean="0">
                <a:ea typeface="+mn-ea"/>
                <a:cs typeface="B Zar" pitchFamily="2" charset="-78"/>
              </a:rPr>
              <a:t>MOLAP</a:t>
            </a:r>
            <a:r>
              <a:rPr lang="fa-IR" sz="3400" dirty="0" smtClean="0">
                <a:ea typeface="+mn-ea"/>
                <a:cs typeface="B Zar" pitchFamily="2" charset="-78"/>
              </a:rPr>
              <a:t> است.</a:t>
            </a:r>
            <a:endParaRPr lang="en-US" sz="3400" dirty="0" smtClean="0">
              <a:ea typeface="+mn-ea"/>
              <a:cs typeface="B Zar" pitchFamily="2" charset="-78"/>
            </a:endParaRPr>
          </a:p>
          <a:p>
            <a:pPr marL="365760" indent="-283464" algn="just" rtl="1" eaLnBrk="1" fontAlgn="auto" hangingPunct="1">
              <a:spcAft>
                <a:spcPts val="0"/>
              </a:spcAft>
              <a:buFont typeface="Wingdings 2"/>
              <a:buChar char=""/>
              <a:defRPr/>
            </a:pPr>
            <a:r>
              <a:rPr lang="fa-IR" sz="3400" dirty="0" smtClean="0">
                <a:ea typeface="+mn-ea"/>
                <a:cs typeface="B Zar" pitchFamily="2" charset="-78"/>
              </a:rPr>
              <a:t>در ضمن</a:t>
            </a:r>
            <a:r>
              <a:rPr lang="en-US" sz="3400" dirty="0" smtClean="0">
                <a:ea typeface="+mn-ea"/>
                <a:cs typeface="B Zar" pitchFamily="2" charset="-78"/>
              </a:rPr>
              <a:t>MOLAP </a:t>
            </a:r>
            <a:r>
              <a:rPr lang="fa-IR" sz="3400" dirty="0" smtClean="0">
                <a:ea typeface="+mn-ea"/>
                <a:cs typeface="B Zar" pitchFamily="2" charset="-78"/>
              </a:rPr>
              <a:t> قابليت محاسبه محاسبات پيچيده را فراهم مي‌کند. همه محاسبات پيش از وقتي که حجم‌هاي داده‌اي ساخته مي‌‌شود، ايجاد مي‌شوند. بنابراين نه تنها محاسبات پيچيده انجام شدني هستند بلكه بسيار سريع هم پاسخ مي‌دهند.</a:t>
            </a:r>
            <a:endParaRPr lang="en-US" sz="3400" dirty="0" smtClean="0">
              <a:ea typeface="+mn-ea"/>
              <a:cs typeface="B Zar" pitchFamily="2" charset="-78"/>
            </a:endParaRPr>
          </a:p>
          <a:p>
            <a:pPr marL="365760" indent="-283464" algn="just" rtl="1" eaLnBrk="1" fontAlgn="auto" hangingPunct="1">
              <a:spcAft>
                <a:spcPts val="0"/>
              </a:spcAft>
              <a:buFont typeface="Wingdings 2"/>
              <a:buChar char=""/>
              <a:defRPr/>
            </a:pPr>
            <a:r>
              <a:rPr lang="fa-IR" sz="3400" b="1" dirty="0" smtClean="0">
                <a:ea typeface="+mn-ea"/>
                <a:cs typeface="B Zar" pitchFamily="2" charset="-78"/>
              </a:rPr>
              <a:t>معايب</a:t>
            </a:r>
            <a:r>
              <a:rPr lang="fa-IR" sz="3400" dirty="0" smtClean="0">
                <a:ea typeface="+mn-ea"/>
                <a:cs typeface="B Zar" pitchFamily="2" charset="-78"/>
              </a:rPr>
              <a:t>: عيب اين روش اين است که تنها براي داده‌هايي با مقدار محدود کارکرد خوبي دارد. از آنجا که همه محاسبات- زماني‌ که حجم‌هاي داده‌اي ساخته مي‌شود، محاسبه مي‌گردند، امکان اين ‌که حجم‌هاي داده‌اي مقدار زيادي از داده‌ها را در خود جاي دهد، وجود ندارد. </a:t>
            </a:r>
            <a:endParaRPr lang="en-US" sz="3400" dirty="0" smtClean="0">
              <a:ea typeface="+mn-ea"/>
              <a:cs typeface="B Zar" pitchFamily="2" charset="-78"/>
            </a:endParaRPr>
          </a:p>
          <a:p>
            <a:pPr marL="365760" indent="-283464" algn="just" rtl="1" eaLnBrk="1" fontAlgn="auto" hangingPunct="1">
              <a:spcAft>
                <a:spcPts val="0"/>
              </a:spcAft>
              <a:buFont typeface="Wingdings 2"/>
              <a:buChar char=""/>
              <a:defRPr/>
            </a:pPr>
            <a:endParaRPr lang="fa-IR" dirty="0">
              <a:ea typeface="+mn-ea"/>
            </a:endParaRPr>
          </a:p>
        </p:txBody>
      </p:sp>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36</a:t>
            </a:fld>
            <a:endParaRPr lang="fa-I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024744" cy="1143000"/>
          </a:xfrm>
        </p:spPr>
        <p:txBody>
          <a:bodyPr anchor="ctr">
            <a:normAutofit/>
          </a:bodyPr>
          <a:lstStyle/>
          <a:p>
            <a:pPr algn="r"/>
            <a:r>
              <a:rPr lang="fa-IR" sz="4000" dirty="0" smtClean="0">
                <a:solidFill>
                  <a:srgbClr val="7030A0"/>
                </a:solidFill>
                <a:cs typeface="B Zar"/>
              </a:rPr>
              <a:t>جمع بندی</a:t>
            </a:r>
            <a:endParaRPr lang="en-US" sz="4000" dirty="0">
              <a:solidFill>
                <a:srgbClr val="7030A0"/>
              </a:solidFill>
              <a:cs typeface="B Zar"/>
            </a:endParaRPr>
          </a:p>
        </p:txBody>
      </p:sp>
      <p:sp>
        <p:nvSpPr>
          <p:cNvPr id="3" name="Content Placeholder 2"/>
          <p:cNvSpPr>
            <a:spLocks noGrp="1"/>
          </p:cNvSpPr>
          <p:nvPr>
            <p:ph idx="1"/>
          </p:nvPr>
        </p:nvSpPr>
        <p:spPr>
          <a:xfrm>
            <a:off x="762000" y="1676400"/>
            <a:ext cx="7439809" cy="4114212"/>
          </a:xfrm>
        </p:spPr>
        <p:txBody>
          <a:bodyPr>
            <a:normAutofit/>
          </a:bodyPr>
          <a:lstStyle/>
          <a:p>
            <a:pPr algn="r" rtl="1"/>
            <a:r>
              <a:rPr lang="fa-IR" sz="2200" b="1" dirty="0" smtClean="0">
                <a:cs typeface="B Zar"/>
              </a:rPr>
              <a:t>کارکردهای </a:t>
            </a:r>
            <a:r>
              <a:rPr lang="en-US" sz="2200" b="1" dirty="0" smtClean="0">
                <a:cs typeface="B Zar"/>
              </a:rPr>
              <a:t>OLAP</a:t>
            </a:r>
            <a:r>
              <a:rPr lang="fa-IR" sz="2200" b="1" dirty="0" smtClean="0">
                <a:cs typeface="B Zar"/>
              </a:rPr>
              <a:t>: </a:t>
            </a:r>
            <a:r>
              <a:rPr lang="fa-IR" sz="2200" dirty="0" smtClean="0">
                <a:cs typeface="B Zar"/>
              </a:rPr>
              <a:t>ارائه روشی مناسب برای دسترسی کاربران به داده ها و پشتیبانی از تصمیمات مدیران</a:t>
            </a:r>
          </a:p>
          <a:p>
            <a:pPr algn="r" rtl="1"/>
            <a:endParaRPr lang="fa-IR" sz="2200" b="1" dirty="0">
              <a:cs typeface="B Zar"/>
            </a:endParaRPr>
          </a:p>
          <a:p>
            <a:pPr algn="r" rtl="1"/>
            <a:r>
              <a:rPr lang="fa-IR" sz="2200" b="1" dirty="0" smtClean="0">
                <a:cs typeface="B Zar"/>
              </a:rPr>
              <a:t>انواع </a:t>
            </a:r>
            <a:r>
              <a:rPr lang="en-US" sz="2200" b="1" dirty="0" smtClean="0">
                <a:cs typeface="B Zar"/>
              </a:rPr>
              <a:t>OLAP</a:t>
            </a:r>
            <a:r>
              <a:rPr lang="fa-IR" sz="2200" b="1" dirty="0" smtClean="0">
                <a:cs typeface="B Zar"/>
              </a:rPr>
              <a:t>:</a:t>
            </a:r>
          </a:p>
          <a:p>
            <a:pPr lvl="1" algn="r" rtl="1"/>
            <a:r>
              <a:rPr lang="fa-IR" sz="2200" b="1" dirty="0" smtClean="0">
                <a:cs typeface="B Zar"/>
              </a:rPr>
              <a:t> </a:t>
            </a:r>
            <a:r>
              <a:rPr lang="en-US" sz="2200" dirty="0" smtClean="0">
                <a:cs typeface="B Zar"/>
              </a:rPr>
              <a:t>MOLAP</a:t>
            </a:r>
            <a:r>
              <a:rPr lang="fa-IR" sz="2200" dirty="0" smtClean="0">
                <a:cs typeface="B Zar"/>
              </a:rPr>
              <a:t>، </a:t>
            </a:r>
            <a:r>
              <a:rPr lang="en-US" sz="2200" dirty="0" smtClean="0">
                <a:cs typeface="B Zar"/>
              </a:rPr>
              <a:t>ROLAP</a:t>
            </a:r>
            <a:r>
              <a:rPr lang="fa-IR" sz="2200" dirty="0" smtClean="0">
                <a:cs typeface="B Zar"/>
              </a:rPr>
              <a:t>، </a:t>
            </a:r>
            <a:r>
              <a:rPr lang="en-US" sz="2200" dirty="0" smtClean="0">
                <a:cs typeface="B Zar"/>
              </a:rPr>
              <a:t>HOLAP</a:t>
            </a:r>
            <a:r>
              <a:rPr lang="fa-IR" sz="2200" dirty="0" smtClean="0">
                <a:cs typeface="B Zar"/>
              </a:rPr>
              <a:t> و </a:t>
            </a:r>
            <a:r>
              <a:rPr lang="en-US" sz="2200" dirty="0" smtClean="0">
                <a:cs typeface="B Zar"/>
              </a:rPr>
              <a:t>DOLAP</a:t>
            </a:r>
          </a:p>
          <a:p>
            <a:pPr algn="r" rtl="1"/>
            <a:endParaRPr lang="en-US" sz="2200" b="1" dirty="0">
              <a:cs typeface="B Zar"/>
            </a:endParaRPr>
          </a:p>
          <a:p>
            <a:pPr algn="r" rtl="1"/>
            <a:r>
              <a:rPr lang="fa-IR" sz="2200" b="1" dirty="0" smtClean="0">
                <a:cs typeface="B Zar"/>
              </a:rPr>
              <a:t>قابلیت های </a:t>
            </a:r>
            <a:r>
              <a:rPr lang="en-US" sz="2200" b="1" dirty="0" smtClean="0">
                <a:cs typeface="B Zar"/>
              </a:rPr>
              <a:t>OLAP</a:t>
            </a:r>
            <a:r>
              <a:rPr lang="fa-IR" sz="2200" b="1" dirty="0" smtClean="0">
                <a:cs typeface="B Zar"/>
              </a:rPr>
              <a:t> امکان تحلیل را روی داده های تجمیع شده فراهم می کند</a:t>
            </a:r>
          </a:p>
          <a:p>
            <a:pPr marL="68580" indent="0" algn="r" rtl="1">
              <a:buNone/>
            </a:pPr>
            <a:endParaRPr lang="en-US" sz="2200" b="1" dirty="0">
              <a:cs typeface="B Zar"/>
            </a:endParaRPr>
          </a:p>
          <a:p>
            <a:pPr algn="r" rtl="1"/>
            <a:r>
              <a:rPr lang="fa-IR" sz="2200" b="1" dirty="0" smtClean="0">
                <a:cs typeface="B Zar"/>
              </a:rPr>
              <a:t>تفاوت </a:t>
            </a:r>
            <a:r>
              <a:rPr lang="en-US" sz="2200" b="1" dirty="0" smtClean="0">
                <a:cs typeface="B Zar"/>
              </a:rPr>
              <a:t>MOLAP</a:t>
            </a:r>
            <a:r>
              <a:rPr lang="fa-IR" sz="2200" b="1" dirty="0" smtClean="0">
                <a:cs typeface="B Zar"/>
              </a:rPr>
              <a:t> و </a:t>
            </a:r>
            <a:r>
              <a:rPr lang="en-US" sz="2200" b="1" dirty="0" smtClean="0">
                <a:cs typeface="B Zar"/>
              </a:rPr>
              <a:t>ROLAP</a:t>
            </a:r>
            <a:r>
              <a:rPr lang="fa-IR" sz="2200" b="1" dirty="0" smtClean="0">
                <a:cs typeface="B Zar"/>
              </a:rPr>
              <a:t>:</a:t>
            </a:r>
          </a:p>
          <a:p>
            <a:pPr lvl="1" algn="r" rtl="1"/>
            <a:r>
              <a:rPr lang="en-US" sz="2200" dirty="0" smtClean="0">
                <a:cs typeface="B Zar"/>
              </a:rPr>
              <a:t>Tradeoff</a:t>
            </a:r>
            <a:r>
              <a:rPr lang="fa-IR" sz="2200" dirty="0" smtClean="0">
                <a:cs typeface="B Zar"/>
              </a:rPr>
              <a:t> بین حافظه و کارائی</a:t>
            </a:r>
            <a:endParaRPr lang="en-US" sz="2200" dirty="0">
              <a:cs typeface="B Zar"/>
            </a:endParaRPr>
          </a:p>
        </p:txBody>
      </p:sp>
      <p:sp>
        <p:nvSpPr>
          <p:cNvPr id="6" name="Slide Number Placeholder 5"/>
          <p:cNvSpPr>
            <a:spLocks noGrp="1"/>
          </p:cNvSpPr>
          <p:nvPr>
            <p:ph type="sldNum" sz="quarter" idx="12"/>
          </p:nvPr>
        </p:nvSpPr>
        <p:spPr/>
        <p:txBody>
          <a:bodyPr/>
          <a:lstStyle/>
          <a:p>
            <a:pPr>
              <a:defRPr/>
            </a:pPr>
            <a:fld id="{FA1C5C06-D776-455E-9E2A-41696A1CE8C4}" type="slidenum">
              <a:rPr lang="fa-IR" smtClean="0"/>
              <a:pPr>
                <a:defRPr/>
              </a:pPr>
              <a:t>37</a:t>
            </a:fld>
            <a:endParaRPr lang="fa-I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Content Placeholder 10" descr="kube0006_0.jpg"/>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609600" y="2209800"/>
            <a:ext cx="3429000" cy="2850530"/>
          </a:xfrm>
        </p:spPr>
      </p:pic>
      <p:sp>
        <p:nvSpPr>
          <p:cNvPr id="8" name="Content Placeholder 7"/>
          <p:cNvSpPr>
            <a:spLocks noGrp="1"/>
          </p:cNvSpPr>
          <p:nvPr>
            <p:ph sz="half" idx="2"/>
          </p:nvPr>
        </p:nvSpPr>
        <p:spPr>
          <a:xfrm>
            <a:off x="4038600" y="914400"/>
            <a:ext cx="4381500" cy="5181600"/>
          </a:xfrm>
        </p:spPr>
        <p:txBody>
          <a:bodyPr>
            <a:noAutofit/>
          </a:bodyPr>
          <a:lstStyle/>
          <a:p>
            <a:pPr marL="82296" indent="0" algn="just" rtl="1" eaLnBrk="1" fontAlgn="auto" hangingPunct="1">
              <a:spcAft>
                <a:spcPts val="0"/>
              </a:spcAft>
              <a:buFont typeface="Wingdings 2" pitchFamily="18" charset="2"/>
              <a:buNone/>
              <a:defRPr/>
            </a:pPr>
            <a:r>
              <a:rPr lang="fa-IR" sz="2200" dirty="0" smtClean="0">
                <a:ea typeface="+mn-ea"/>
                <a:cs typeface="B Zar" pitchFamily="2" charset="-78"/>
              </a:rPr>
              <a:t>  از ارتباط تعدادي بعد با تعدادي شاخص تعريف مي‌‌شود. ترکيب </a:t>
            </a:r>
            <a:r>
              <a:rPr lang="en-US" sz="2200" dirty="0" smtClean="0">
                <a:ea typeface="+mn-ea"/>
                <a:cs typeface="B Zar" pitchFamily="2" charset="-78"/>
              </a:rPr>
              <a:t>member</a:t>
            </a:r>
            <a:r>
              <a:rPr lang="fa-IR" sz="2200" dirty="0" smtClean="0">
                <a:ea typeface="+mn-ea"/>
                <a:cs typeface="B Zar" pitchFamily="2" charset="-78"/>
              </a:rPr>
              <a:t>هاي هر بعد از حجم داده‌اي فضاي منطقي را تعريف مي‌کند که در آن مقادير شاخص‌ها  ظاهر مي‌‌شوند.</a:t>
            </a:r>
          </a:p>
          <a:p>
            <a:pPr marL="82296" indent="0" algn="just" rtl="1" eaLnBrk="1" fontAlgn="auto" hangingPunct="1">
              <a:spcAft>
                <a:spcPts val="0"/>
              </a:spcAft>
              <a:buFont typeface="Wingdings 2" pitchFamily="18" charset="2"/>
              <a:buNone/>
              <a:defRPr/>
            </a:pPr>
            <a:r>
              <a:rPr lang="fa-IR" sz="2200" dirty="0" smtClean="0">
                <a:ea typeface="+mn-ea"/>
                <a:cs typeface="B Zar" pitchFamily="2" charset="-78"/>
              </a:rPr>
              <a:t> هر بخش مجزا که شامل يکي از </a:t>
            </a:r>
            <a:r>
              <a:rPr lang="en-US" sz="2200" dirty="0" smtClean="0">
                <a:solidFill>
                  <a:schemeClr val="accent5">
                    <a:lumMod val="60000"/>
                    <a:lumOff val="40000"/>
                  </a:schemeClr>
                </a:solidFill>
                <a:ea typeface="+mn-ea"/>
                <a:cs typeface="B Zar" pitchFamily="2" charset="-78"/>
              </a:rPr>
              <a:t>member</a:t>
            </a:r>
            <a:r>
              <a:rPr lang="fa-IR" sz="2200" dirty="0" smtClean="0">
                <a:ea typeface="+mn-ea"/>
                <a:cs typeface="B Zar" pitchFamily="2" charset="-78"/>
              </a:rPr>
              <a:t>هاي بعد در حجم داده‌اي است ، </a:t>
            </a:r>
            <a:r>
              <a:rPr lang="fa-IR" sz="2200" dirty="0" smtClean="0">
                <a:solidFill>
                  <a:schemeClr val="accent5">
                    <a:lumMod val="60000"/>
                    <a:lumOff val="40000"/>
                  </a:schemeClr>
                </a:solidFill>
                <a:ea typeface="+mn-ea"/>
                <a:cs typeface="B Zar" pitchFamily="2" charset="-78"/>
              </a:rPr>
              <a:t>سلول</a:t>
            </a:r>
            <a:r>
              <a:rPr lang="fa-IR" sz="2200" dirty="0" smtClean="0">
                <a:ea typeface="+mn-ea"/>
                <a:cs typeface="B Zar" pitchFamily="2" charset="-78"/>
              </a:rPr>
              <a:t> ناميده‌مي‌شود. سلول‌ها شاخص‌هاي مربوط به تجميع‌هاي مختلف را در خود نگهداري مي‌نمايند.</a:t>
            </a:r>
          </a:p>
          <a:p>
            <a:pPr marL="82296" indent="0" algn="just" rtl="1" eaLnBrk="1" fontAlgn="auto" hangingPunct="1">
              <a:spcAft>
                <a:spcPts val="0"/>
              </a:spcAft>
              <a:buFont typeface="Wingdings 2" pitchFamily="18" charset="2"/>
              <a:buNone/>
              <a:defRPr/>
            </a:pPr>
            <a:r>
              <a:rPr lang="fa-IR" sz="2200" dirty="0" smtClean="0">
                <a:ea typeface="+mn-ea"/>
                <a:cs typeface="B Zar" pitchFamily="2" charset="-78"/>
              </a:rPr>
              <a:t> </a:t>
            </a:r>
            <a:r>
              <a:rPr lang="en-US" sz="2200" dirty="0" smtClean="0">
                <a:ea typeface="+mn-ea"/>
                <a:cs typeface="B Zar" pitchFamily="2" charset="-78"/>
              </a:rPr>
              <a:t>cell</a:t>
            </a:r>
            <a:r>
              <a:rPr lang="fa-IR" sz="2200" dirty="0" smtClean="0">
                <a:ea typeface="+mn-ea"/>
                <a:cs typeface="B Zar" pitchFamily="2" charset="-78"/>
              </a:rPr>
              <a:t>محورهاي حجم داده‌اي، صفت‌هاي موجوديت‌هاي انبار را مشخص مي‌کنند. به بيان ديگر هر محور مشخص کننده يک بعد از انبار است و هر مقدار روي محور يک </a:t>
            </a:r>
            <a:r>
              <a:rPr lang="en-US" sz="2200" dirty="0" smtClean="0">
                <a:ea typeface="+mn-ea"/>
                <a:cs typeface="B Zar" pitchFamily="2" charset="-78"/>
              </a:rPr>
              <a:t>member</a:t>
            </a:r>
            <a:r>
              <a:rPr lang="fa-IR" sz="2200" dirty="0" smtClean="0">
                <a:ea typeface="+mn-ea"/>
                <a:cs typeface="B Zar" pitchFamily="2" charset="-78"/>
              </a:rPr>
              <a:t> از آن بعد را مشخص مي‌نمايد.</a:t>
            </a:r>
            <a:endParaRPr lang="en-US" sz="2200" dirty="0" smtClean="0">
              <a:ea typeface="+mn-ea"/>
              <a:cs typeface="B Zar" pitchFamily="2" charset="-78"/>
            </a:endParaRPr>
          </a:p>
          <a:p>
            <a:pPr marL="82296" indent="0" algn="just" rtl="1" eaLnBrk="1" fontAlgn="auto" hangingPunct="1">
              <a:spcAft>
                <a:spcPts val="0"/>
              </a:spcAft>
              <a:buFont typeface="Wingdings 2" pitchFamily="18" charset="2"/>
              <a:buNone/>
              <a:defRPr/>
            </a:pPr>
            <a:r>
              <a:rPr lang="fa-IR" sz="2200" dirty="0" smtClean="0">
                <a:ea typeface="+mn-ea"/>
                <a:cs typeface="B Zar" pitchFamily="2" charset="-78"/>
              </a:rPr>
              <a:t>    حجم داده‌اي بر خلاف آن چه از نام لاتينش استنباط مي‌‌گردد و در نمودارها به نمايش در مي‌آيد، در انبارهاي داده واقعي مي‌تواند بسيار بيشتر از دو بعد داشته باشد</a:t>
            </a:r>
            <a:endParaRPr lang="en-US" sz="2200" dirty="0" smtClean="0">
              <a:ea typeface="+mn-ea"/>
              <a:cs typeface="B Zar" pitchFamily="2" charset="-78"/>
            </a:endParaRPr>
          </a:p>
          <a:p>
            <a:pPr marL="365760" indent="-283464" algn="just" rtl="1" eaLnBrk="1" fontAlgn="auto" hangingPunct="1">
              <a:spcAft>
                <a:spcPts val="0"/>
              </a:spcAft>
              <a:buFont typeface="Wingdings 2"/>
              <a:buChar char=""/>
              <a:defRPr/>
            </a:pPr>
            <a:endParaRPr lang="en-US" sz="2200" dirty="0" smtClean="0">
              <a:ea typeface="+mn-ea"/>
              <a:cs typeface="B Zar" pitchFamily="2" charset="-78"/>
            </a:endParaRPr>
          </a:p>
        </p:txBody>
      </p:sp>
      <p:sp>
        <p:nvSpPr>
          <p:cNvPr id="28676" name="Text Placeholder 6"/>
          <p:cNvSpPr>
            <a:spLocks noGrp="1"/>
          </p:cNvSpPr>
          <p:nvPr>
            <p:ph type="body" sz="half" idx="4294967295"/>
          </p:nvPr>
        </p:nvSpPr>
        <p:spPr>
          <a:xfrm>
            <a:off x="4267200" y="457200"/>
            <a:ext cx="4022725" cy="639762"/>
          </a:xfrm>
        </p:spPr>
        <p:txBody>
          <a:bodyPr>
            <a:normAutofit fontScale="92500" lnSpcReduction="10000"/>
          </a:bodyPr>
          <a:lstStyle/>
          <a:p>
            <a:pPr algn="just" rtl="1">
              <a:buNone/>
            </a:pPr>
            <a:r>
              <a:rPr lang="fa-IR" sz="4000" b="1" dirty="0" smtClean="0">
                <a:solidFill>
                  <a:srgbClr val="7030A0"/>
                </a:solidFill>
                <a:cs typeface="B Zar" pitchFamily="2" charset="-78"/>
              </a:rPr>
              <a:t>حجم‌هاي داده‌اي یا </a:t>
            </a:r>
            <a:r>
              <a:rPr lang="en-US" sz="4000" b="1" dirty="0" smtClean="0">
                <a:solidFill>
                  <a:srgbClr val="7030A0"/>
                </a:solidFill>
                <a:cs typeface="B Zar" pitchFamily="2" charset="-78"/>
              </a:rPr>
              <a:t>Cube</a:t>
            </a:r>
            <a:r>
              <a:rPr lang="en-US" sz="4000" dirty="0" smtClean="0">
                <a:solidFill>
                  <a:srgbClr val="7030A0"/>
                </a:solidFill>
                <a:cs typeface="B Zar" pitchFamily="2" charset="-78"/>
              </a:rPr>
              <a:t> </a:t>
            </a:r>
            <a:endParaRPr lang="fa-IR" sz="4000" b="1" dirty="0" smtClean="0">
              <a:solidFill>
                <a:srgbClr val="7030A0"/>
              </a:solidFill>
              <a:cs typeface="B Zar" pitchFamily="2" charset="-78"/>
            </a:endParaRPr>
          </a:p>
          <a:p>
            <a:pPr algn="just" rtl="1" eaLnBrk="1" hangingPunct="1"/>
            <a:endParaRPr lang="fa-IR" sz="2200" dirty="0" smtClean="0">
              <a:cs typeface="B Zar" pitchFamily="2" charset="-78"/>
            </a:endParaRPr>
          </a:p>
        </p:txBody>
      </p:sp>
      <p:sp>
        <p:nvSpPr>
          <p:cNvPr id="9" name="Slide Number Placeholder 8"/>
          <p:cNvSpPr>
            <a:spLocks noGrp="1"/>
          </p:cNvSpPr>
          <p:nvPr>
            <p:ph type="sldNum" sz="quarter" idx="12"/>
          </p:nvPr>
        </p:nvSpPr>
        <p:spPr/>
        <p:txBody>
          <a:bodyPr/>
          <a:lstStyle/>
          <a:p>
            <a:pPr>
              <a:defRPr/>
            </a:pPr>
            <a:fld id="{FA1C5C06-D776-455E-9E2A-41696A1CE8C4}" type="slidenum">
              <a:rPr lang="fa-IR" smtClean="0"/>
              <a:pPr>
                <a:defRPr/>
              </a:pPr>
              <a:t>38</a:t>
            </a:fld>
            <a:endParaRPr lang="fa-I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just" rtl="1" eaLnBrk="1" fontAlgn="auto" hangingPunct="1">
              <a:spcAft>
                <a:spcPts val="0"/>
              </a:spcAft>
              <a:defRPr/>
            </a:pPr>
            <a:r>
              <a:rPr lang="fa-IR" sz="4000" dirty="0" smtClean="0">
                <a:solidFill>
                  <a:srgbClr val="7030A0"/>
                </a:solidFill>
                <a:cs typeface="B Zar"/>
              </a:rPr>
              <a:t>اعمال قابل اجرابرروی </a:t>
            </a:r>
            <a:r>
              <a:rPr lang="en-US" sz="4000" dirty="0" smtClean="0">
                <a:solidFill>
                  <a:srgbClr val="7030A0"/>
                </a:solidFill>
                <a:cs typeface="B Zar"/>
              </a:rPr>
              <a:t>CUBE</a:t>
            </a:r>
            <a:endParaRPr lang="fa-IR" sz="4000" dirty="0">
              <a:solidFill>
                <a:srgbClr val="7030A0"/>
              </a:solidFill>
              <a:cs typeface="B Zar"/>
            </a:endParaRPr>
          </a:p>
        </p:txBody>
      </p:sp>
      <p:pic>
        <p:nvPicPr>
          <p:cNvPr id="41988"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tretch>
            <a:fillRect/>
          </a:stretch>
        </p:blipFill>
        <p:spPr>
          <a:xfrm>
            <a:off x="2286000" y="3124200"/>
            <a:ext cx="5334000" cy="3333750"/>
          </a:xfrm>
        </p:spPr>
      </p:pic>
      <p:sp>
        <p:nvSpPr>
          <p:cNvPr id="41987" name="Content Placeholder 5"/>
          <p:cNvSpPr>
            <a:spLocks noGrp="1"/>
          </p:cNvSpPr>
          <p:nvPr>
            <p:ph sz="half" idx="2"/>
          </p:nvPr>
        </p:nvSpPr>
        <p:spPr>
          <a:xfrm>
            <a:off x="685800" y="1219201"/>
            <a:ext cx="8001000" cy="2057400"/>
          </a:xfrm>
        </p:spPr>
        <p:txBody>
          <a:bodyPr/>
          <a:lstStyle/>
          <a:p>
            <a:pPr lvl="1" algn="just" rtl="1" eaLnBrk="1" hangingPunct="1">
              <a:buNone/>
              <a:defRPr/>
            </a:pPr>
            <a:r>
              <a:rPr lang="en-US" sz="3200" b="1" dirty="0" smtClean="0">
                <a:solidFill>
                  <a:srgbClr val="C00000"/>
                </a:solidFill>
                <a:cs typeface="B Zar" pitchFamily="2" charset="-78"/>
              </a:rPr>
              <a:t>Slice</a:t>
            </a:r>
            <a:r>
              <a:rPr lang="fa-IR" dirty="0" smtClean="0">
                <a:cs typeface="B Zar" pitchFamily="2" charset="-78"/>
              </a:rPr>
              <a:t> با انتخاب و اعمال شرط بر روي يکي از ابعاد يک </a:t>
            </a:r>
            <a:r>
              <a:rPr lang="en-US" dirty="0" err="1" smtClean="0">
                <a:cs typeface="B Zar" pitchFamily="2" charset="-78"/>
              </a:rPr>
              <a:t>subcube</a:t>
            </a:r>
            <a:r>
              <a:rPr lang="fa-IR" dirty="0" smtClean="0">
                <a:cs typeface="B Zar" pitchFamily="2" charset="-78"/>
              </a:rPr>
              <a:t> به شکل يک برش دو بعدي ايجاد مي‌کند. در واقع همان عمل انتخاب است.</a:t>
            </a:r>
            <a:endParaRPr lang="en-US" sz="2000" dirty="0" smtClean="0">
              <a:cs typeface="B Zar" pitchFamily="2" charset="-78"/>
            </a:endParaRPr>
          </a:p>
          <a:p>
            <a:pPr lvl="1" algn="just" rtl="1" eaLnBrk="1" hangingPunct="1">
              <a:buNone/>
              <a:defRPr/>
            </a:pPr>
            <a:r>
              <a:rPr lang="en-US" sz="3200" b="1" dirty="0" smtClean="0">
                <a:solidFill>
                  <a:srgbClr val="C00000"/>
                </a:solidFill>
                <a:cs typeface="B Zar" pitchFamily="2" charset="-78"/>
              </a:rPr>
              <a:t>Dice</a:t>
            </a:r>
            <a:r>
              <a:rPr lang="fa-IR" dirty="0" smtClean="0">
                <a:cs typeface="B Zar" pitchFamily="2" charset="-78"/>
              </a:rPr>
              <a:t>  </a:t>
            </a:r>
            <a:r>
              <a:rPr lang="en-US" dirty="0" smtClean="0">
                <a:cs typeface="B Zar" pitchFamily="2" charset="-78"/>
              </a:rPr>
              <a:t>Dice</a:t>
            </a:r>
            <a:r>
              <a:rPr lang="fa-IR" dirty="0" smtClean="0">
                <a:cs typeface="B Zar" pitchFamily="2" charset="-78"/>
              </a:rPr>
              <a:t>با انتخاب قسمتي از ساختار سلسله مراتبي بر روي دو يا چند بعد يک </a:t>
            </a:r>
            <a:r>
              <a:rPr lang="en-US" dirty="0" err="1" smtClean="0">
                <a:cs typeface="B Zar" pitchFamily="2" charset="-78"/>
              </a:rPr>
              <a:t>subcube</a:t>
            </a:r>
            <a:r>
              <a:rPr lang="fa-IR" dirty="0" smtClean="0">
                <a:cs typeface="B Zar" pitchFamily="2" charset="-78"/>
              </a:rPr>
              <a:t> ايجاد مي‌نمايد.</a:t>
            </a:r>
            <a:endParaRPr lang="en-US" sz="2000" dirty="0" smtClean="0">
              <a:cs typeface="B Zar" pitchFamily="2" charset="-78"/>
            </a:endParaRPr>
          </a:p>
          <a:p>
            <a:pPr algn="just" rtl="1" eaLnBrk="1" hangingPunct="1">
              <a:defRPr/>
            </a:pPr>
            <a:endParaRPr lang="fa-IR" dirty="0" smtClean="0"/>
          </a:p>
        </p:txBody>
      </p:sp>
      <p:sp>
        <p:nvSpPr>
          <p:cNvPr id="7" name="Slide Number Placeholder 6"/>
          <p:cNvSpPr>
            <a:spLocks noGrp="1"/>
          </p:cNvSpPr>
          <p:nvPr>
            <p:ph type="sldNum" sz="quarter" idx="12"/>
          </p:nvPr>
        </p:nvSpPr>
        <p:spPr/>
        <p:txBody>
          <a:bodyPr/>
          <a:lstStyle/>
          <a:p>
            <a:pPr>
              <a:defRPr/>
            </a:pPr>
            <a:fld id="{FA1C5C06-D776-455E-9E2A-41696A1CE8C4}" type="slidenum">
              <a:rPr lang="fa-IR" smtClean="0"/>
              <a:pPr>
                <a:defRPr/>
              </a:pPr>
              <a:t>39</a:t>
            </a:fld>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b="1" dirty="0" smtClean="0">
                <a:solidFill>
                  <a:srgbClr val="C00000"/>
                </a:solidFill>
                <a:cs typeface="B Zar" pitchFamily="2" charset="-78"/>
              </a:rPr>
              <a:t>OLTP </a:t>
            </a:r>
            <a:r>
              <a:rPr lang="fa-IR" b="1" dirty="0" smtClean="0">
                <a:solidFill>
                  <a:srgbClr val="C00000"/>
                </a:solidFill>
                <a:cs typeface="B Zar" pitchFamily="2" charset="-78"/>
              </a:rPr>
              <a:t>چیست؟</a:t>
            </a:r>
            <a:endParaRPr lang="en-US" b="1" dirty="0">
              <a:solidFill>
                <a:srgbClr val="C00000"/>
              </a:solidFill>
            </a:endParaRPr>
          </a:p>
        </p:txBody>
      </p:sp>
      <p:sp>
        <p:nvSpPr>
          <p:cNvPr id="4" name="Content Placeholder 2"/>
          <p:cNvSpPr>
            <a:spLocks noGrp="1"/>
          </p:cNvSpPr>
          <p:nvPr>
            <p:ph idx="1"/>
          </p:nvPr>
        </p:nvSpPr>
        <p:spPr>
          <a:xfrm>
            <a:off x="467544" y="1700808"/>
            <a:ext cx="8229600" cy="4525963"/>
          </a:xfrm>
        </p:spPr>
        <p:txBody>
          <a:bodyPr>
            <a:normAutofit fontScale="92500" lnSpcReduction="10000"/>
          </a:bodyPr>
          <a:lstStyle/>
          <a:p>
            <a:pPr algn="just" rtl="1"/>
            <a:r>
              <a:rPr lang="en-US" dirty="0" smtClean="0">
                <a:cs typeface="B Zar" pitchFamily="2" charset="-78"/>
              </a:rPr>
              <a:t> </a:t>
            </a:r>
            <a:r>
              <a:rPr lang="ar-SA" dirty="0" smtClean="0">
                <a:cs typeface="B Zar" pitchFamily="2" charset="-78"/>
              </a:rPr>
              <a:t>حیات </a:t>
            </a:r>
            <a:r>
              <a:rPr lang="ar-SA" dirty="0">
                <a:cs typeface="B Zar" pitchFamily="2" charset="-78"/>
              </a:rPr>
              <a:t>بازرگانی نوین مبتنی بر داده </a:t>
            </a:r>
            <a:r>
              <a:rPr lang="ar-SA" dirty="0" smtClean="0">
                <a:cs typeface="B Zar" pitchFamily="2" charset="-78"/>
              </a:rPr>
              <a:t>هاست. فقط در سال 2000 ميزان ظرفيت نصب شده جهت ذخيره سازي اطلاعات از كل ظرفيت موجود در دهه 1990 بيشتر بوده است.در حال </a:t>
            </a:r>
            <a:r>
              <a:rPr lang="ar-SA" dirty="0">
                <a:cs typeface="B Zar" pitchFamily="2" charset="-78"/>
              </a:rPr>
              <a:t>حاضر تقریبا </a:t>
            </a:r>
            <a:r>
              <a:rPr lang="ar-SA" dirty="0" smtClean="0">
                <a:cs typeface="B Zar" pitchFamily="2" charset="-78"/>
              </a:rPr>
              <a:t>حجم </a:t>
            </a:r>
            <a:r>
              <a:rPr lang="ar-SA" dirty="0">
                <a:cs typeface="B Zar" pitchFamily="2" charset="-78"/>
              </a:rPr>
              <a:t>کل اطلاعات در کامپیوترها هر </a:t>
            </a:r>
            <a:r>
              <a:rPr lang="fa-IR" dirty="0">
                <a:cs typeface="B Zar" pitchFamily="2" charset="-78"/>
              </a:rPr>
              <a:t>۵</a:t>
            </a:r>
            <a:r>
              <a:rPr lang="ar-SA" dirty="0">
                <a:cs typeface="B Zar" pitchFamily="2" charset="-78"/>
              </a:rPr>
              <a:t> سال دو </a:t>
            </a:r>
            <a:r>
              <a:rPr lang="ar-SA" dirty="0" smtClean="0">
                <a:cs typeface="B Zar" pitchFamily="2" charset="-78"/>
              </a:rPr>
              <a:t>برابرمی </a:t>
            </a:r>
            <a:r>
              <a:rPr lang="ar-SA" dirty="0">
                <a:cs typeface="B Zar" pitchFamily="2" charset="-78"/>
              </a:rPr>
              <a:t>شود و با توجه به سرعت ایجاد برنامه های چند رسانه ای و بانکهای اطلاعاتی پیش بینی </a:t>
            </a:r>
            <a:r>
              <a:rPr lang="ar-SA" dirty="0" smtClean="0">
                <a:cs typeface="B Zar" pitchFamily="2" charset="-78"/>
              </a:rPr>
              <a:t>میشود </a:t>
            </a:r>
            <a:r>
              <a:rPr lang="ar-SA" dirty="0">
                <a:cs typeface="B Zar" pitchFamily="2" charset="-78"/>
              </a:rPr>
              <a:t>که شتاب رشد اطلاعات به دو برابر در سال برسد</a:t>
            </a:r>
            <a:r>
              <a:rPr lang="en-US" dirty="0" smtClean="0">
                <a:cs typeface="B Zar" pitchFamily="2" charset="-78"/>
              </a:rPr>
              <a:t>.</a:t>
            </a:r>
            <a:endParaRPr lang="fa-IR" dirty="0" smtClean="0">
              <a:cs typeface="B Zar" pitchFamily="2" charset="-78"/>
            </a:endParaRPr>
          </a:p>
          <a:p>
            <a:pPr algn="justLow" rtl="1"/>
            <a:r>
              <a:rPr lang="ar-SA" dirty="0" smtClean="0">
                <a:cs typeface="B Zar" pitchFamily="2" charset="-78"/>
              </a:rPr>
              <a:t>تولید </a:t>
            </a:r>
            <a:r>
              <a:rPr lang="ar-SA" dirty="0">
                <a:cs typeface="B Zar" pitchFamily="2" charset="-78"/>
              </a:rPr>
              <a:t>کنندگان این اطلاعات موسسات و شرکت های جدیدی هستند که امور خود را توسط کامپیوترها هدایت می </a:t>
            </a:r>
            <a:r>
              <a:rPr lang="ar-SA" dirty="0" smtClean="0">
                <a:cs typeface="B Zar" pitchFamily="2" charset="-78"/>
              </a:rPr>
              <a:t>کنند</a:t>
            </a:r>
            <a:endParaRPr lang="en-US" dirty="0" smtClean="0">
              <a:cs typeface="B Zar" pitchFamily="2" charset="-78"/>
            </a:endParaRPr>
          </a:p>
          <a:p>
            <a:pPr algn="justLow" rtl="1"/>
            <a:r>
              <a:rPr lang="fa-IR" dirty="0" smtClean="0">
                <a:cs typeface="B Zar" pitchFamily="2" charset="-78"/>
              </a:rPr>
              <a:t>سیستم های تولید مکانیزه ای که داده ها را جمع آوری نموده و به مصرف می رسانند سیستم های </a:t>
            </a:r>
            <a:r>
              <a:rPr lang="en-US" dirty="0" smtClean="0">
                <a:cs typeface="B Zar" pitchFamily="2" charset="-78"/>
              </a:rPr>
              <a:t>OLTP </a:t>
            </a:r>
            <a:r>
              <a:rPr lang="fa-IR" dirty="0" smtClean="0">
                <a:cs typeface="B Zar" pitchFamily="2" charset="-78"/>
              </a:rPr>
              <a:t>نامیده می شوند. این سیستم ها تولید کنندگان واقعی داده ها هستند</a:t>
            </a:r>
            <a:r>
              <a:rPr lang="fa-IR" dirty="0" smtClean="0"/>
              <a:t>.</a:t>
            </a:r>
            <a:endParaRPr lang="en-US" dirty="0">
              <a:cs typeface="B Zar" pitchFamily="2" charset="-78"/>
            </a:endParaRPr>
          </a:p>
        </p:txBody>
      </p:sp>
      <p:sp>
        <p:nvSpPr>
          <p:cNvPr id="7" name="Slide Number Placeholder 6"/>
          <p:cNvSpPr>
            <a:spLocks noGrp="1"/>
          </p:cNvSpPr>
          <p:nvPr>
            <p:ph type="sldNum" sz="quarter" idx="12"/>
          </p:nvPr>
        </p:nvSpPr>
        <p:spPr/>
        <p:txBody>
          <a:bodyPr/>
          <a:lstStyle/>
          <a:p>
            <a:pPr>
              <a:defRPr/>
            </a:pPr>
            <a:fld id="{656DB950-4D65-42EA-ADF8-8AAB87673B32}" type="slidenum">
              <a:rPr lang="fa-IR" smtClean="0"/>
              <a:pPr>
                <a:defRPr/>
              </a:pPr>
              <a:t>4</a:t>
            </a:fld>
            <a:endParaRPr lang="fa-IR"/>
          </a:p>
        </p:txBody>
      </p:sp>
    </p:spTree>
    <p:extLst>
      <p:ext uri="{BB962C8B-B14F-4D97-AF65-F5344CB8AC3E}">
        <p14:creationId xmlns="" xmlns:p14="http://schemas.microsoft.com/office/powerpoint/2010/main" val="1751740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eaLnBrk="1" fontAlgn="auto" hangingPunct="1">
              <a:spcAft>
                <a:spcPts val="0"/>
              </a:spcAft>
              <a:defRPr/>
            </a:pPr>
            <a:r>
              <a:rPr lang="fa-IR" sz="4000" b="1" dirty="0" smtClean="0">
                <a:solidFill>
                  <a:srgbClr val="7030A0"/>
                </a:solidFill>
                <a:ea typeface="+mj-ea"/>
                <a:cs typeface="B Zar" pitchFamily="2" charset="-78"/>
              </a:rPr>
              <a:t>عمليات بر روي حجم‌هاي داده‌اي</a:t>
            </a:r>
            <a:endParaRPr lang="fa-IR" sz="4000" dirty="0">
              <a:solidFill>
                <a:srgbClr val="7030A0"/>
              </a:solidFill>
              <a:ea typeface="+mj-ea"/>
              <a:cs typeface="B Zar" pitchFamily="2" charset="-78"/>
            </a:endParaRPr>
          </a:p>
        </p:txBody>
      </p:sp>
      <p:sp>
        <p:nvSpPr>
          <p:cNvPr id="39939" name="Content Placeholder 2"/>
          <p:cNvSpPr>
            <a:spLocks noGrp="1"/>
          </p:cNvSpPr>
          <p:nvPr>
            <p:ph idx="1"/>
          </p:nvPr>
        </p:nvSpPr>
        <p:spPr/>
        <p:txBody>
          <a:bodyPr/>
          <a:lstStyle/>
          <a:p>
            <a:pPr lvl="1" algn="just" rtl="1" eaLnBrk="1" hangingPunct="1"/>
            <a:r>
              <a:rPr lang="en-US" sz="2200" b="1" smtClean="0">
                <a:cs typeface="B Zar" pitchFamily="2" charset="-78"/>
              </a:rPr>
              <a:t>Roll Up </a:t>
            </a:r>
            <a:r>
              <a:rPr lang="en-US" sz="2200" smtClean="0">
                <a:cs typeface="B Zar" pitchFamily="2" charset="-78"/>
              </a:rPr>
              <a:t> </a:t>
            </a:r>
            <a:r>
              <a:rPr lang="fa-IR" sz="2200" smtClean="0">
                <a:cs typeface="B Zar" pitchFamily="2" charset="-78"/>
              </a:rPr>
              <a:t>(يا </a:t>
            </a:r>
            <a:r>
              <a:rPr lang="en-US" sz="2200" smtClean="0">
                <a:cs typeface="B Zar" pitchFamily="2" charset="-78"/>
              </a:rPr>
              <a:t>Drill-up</a:t>
            </a:r>
            <a:r>
              <a:rPr lang="fa-IR" sz="2200" smtClean="0">
                <a:cs typeface="B Zar" pitchFamily="2" charset="-78"/>
              </a:rPr>
              <a:t>): با </a:t>
            </a:r>
            <a:r>
              <a:rPr lang="fa-IR" sz="2200" i="1" smtClean="0">
                <a:cs typeface="B Zar" pitchFamily="2" charset="-78"/>
              </a:rPr>
              <a:t>بالا رفتن در ساختار سلسله مراتبي</a:t>
            </a:r>
            <a:r>
              <a:rPr lang="fa-IR" sz="2200" smtClean="0">
                <a:cs typeface="B Zar" pitchFamily="2" charset="-78"/>
              </a:rPr>
              <a:t> مفهومي يک حجم داده‌اي، يا با کاهش دادن بعد، يک مجموعه‌ با </a:t>
            </a:r>
            <a:r>
              <a:rPr lang="fa-IR" sz="2200" i="1" smtClean="0">
                <a:cs typeface="B Zar" pitchFamily="2" charset="-78"/>
              </a:rPr>
              <a:t>جزئيات کمتر</a:t>
            </a:r>
            <a:r>
              <a:rPr lang="fa-IR" sz="2200" smtClean="0">
                <a:cs typeface="B Zar" pitchFamily="2" charset="-78"/>
              </a:rPr>
              <a:t> (خلاصه شده) ايجاد مي‌نمايد. بالا رفتن در ساختار سلسله مراتبي به معناي حذف قسمتي از جزئيات است. براي مثال اگر قبلاٌ بعد مکان بر حسب شهر بوده آن را با بالا رفتن در ساختار سلسله مراتبي بر حسب کشور درمي‌آوريم. ولي وقتي با کاهش دادن بعد سروکار داريم منظور حذف يکي از ابعاد و جايگزين کردن مقادير کل است. در واقع همان عمل تجميع است. </a:t>
            </a:r>
            <a:endParaRPr lang="en-US" sz="2200" smtClean="0">
              <a:cs typeface="B Zar" pitchFamily="2" charset="-78"/>
            </a:endParaRPr>
          </a:p>
          <a:p>
            <a:pPr lvl="1" algn="just" rtl="1" eaLnBrk="1" hangingPunct="1"/>
            <a:r>
              <a:rPr lang="en-US" sz="2200" b="1" smtClean="0">
                <a:cs typeface="B Zar" pitchFamily="2" charset="-78"/>
              </a:rPr>
              <a:t> Drill Down</a:t>
            </a:r>
            <a:r>
              <a:rPr lang="fa-IR" sz="2200" smtClean="0">
                <a:cs typeface="B Zar" pitchFamily="2" charset="-78"/>
              </a:rPr>
              <a:t>: بر عکس عمل</a:t>
            </a:r>
            <a:r>
              <a:rPr lang="en-US" sz="2200" smtClean="0">
                <a:cs typeface="B Zar" pitchFamily="2" charset="-78"/>
              </a:rPr>
              <a:t>Roll-up</a:t>
            </a:r>
            <a:r>
              <a:rPr lang="fa-IR" sz="2200" smtClean="0">
                <a:cs typeface="B Zar" pitchFamily="2" charset="-78"/>
              </a:rPr>
              <a:t> است و از موقعيتي با جزئيات داده‌اي کم به جزئيات زياد مي‌رود. اين کار با پايين آمدن در ساختار سلسله مراتبي( به سمت جزئيات بيشتر) يا با ايجاد ابعاد اضافي انجام مي‌گيرد.</a:t>
            </a:r>
            <a:endParaRPr lang="en-US" sz="2200" smtClean="0">
              <a:cs typeface="B Zar" pitchFamily="2" charset="-78"/>
            </a:endParaRPr>
          </a:p>
          <a:p>
            <a:pPr algn="just" rtl="1" eaLnBrk="1" hangingPunct="1"/>
            <a:endParaRPr lang="fa-IR" smtClean="0"/>
          </a:p>
        </p:txBody>
      </p:sp>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40</a:t>
            </a:fld>
            <a:endParaRPr lang="fa-I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eaLnBrk="1" fontAlgn="auto" hangingPunct="1">
              <a:spcAft>
                <a:spcPts val="0"/>
              </a:spcAft>
              <a:defRPr/>
            </a:pPr>
            <a:endParaRPr lang="fa-IR" dirty="0">
              <a:solidFill>
                <a:schemeClr val="tx2">
                  <a:satMod val="130000"/>
                </a:schemeClr>
              </a:solidFill>
              <a:ea typeface="+mj-ea"/>
            </a:endParaRPr>
          </a:p>
        </p:txBody>
      </p:sp>
      <p:pic>
        <p:nvPicPr>
          <p:cNvPr id="40963"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214563" y="1643063"/>
            <a:ext cx="5857875" cy="3514725"/>
          </a:xfrm>
        </p:spPr>
      </p:pic>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41</a:t>
            </a:fld>
            <a:endParaRPr lang="fa-I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eaLnBrk="1" fontAlgn="auto" hangingPunct="1">
              <a:spcAft>
                <a:spcPts val="0"/>
              </a:spcAft>
              <a:defRPr/>
            </a:pPr>
            <a:r>
              <a:rPr lang="fa-IR" sz="4000" dirty="0" smtClean="0">
                <a:solidFill>
                  <a:srgbClr val="7030A0"/>
                </a:solidFill>
                <a:ea typeface="+mj-ea"/>
                <a:cs typeface="B Zar" pitchFamily="2" charset="-78"/>
              </a:rPr>
              <a:t>انبار داده </a:t>
            </a:r>
            <a:r>
              <a:rPr lang="en-US" sz="4000" dirty="0" smtClean="0">
                <a:solidFill>
                  <a:srgbClr val="7030A0"/>
                </a:solidFill>
                <a:ea typeface="+mj-ea"/>
              </a:rPr>
              <a:t>DATA WHAREHOUSE</a:t>
            </a:r>
            <a:endParaRPr lang="en-US" sz="4000" dirty="0">
              <a:solidFill>
                <a:srgbClr val="7030A0"/>
              </a:solidFill>
              <a:ea typeface="+mj-ea"/>
            </a:endParaRPr>
          </a:p>
        </p:txBody>
      </p:sp>
      <p:sp>
        <p:nvSpPr>
          <p:cNvPr id="32771" name="Content Placeholder 2"/>
          <p:cNvSpPr>
            <a:spLocks noGrp="1"/>
          </p:cNvSpPr>
          <p:nvPr>
            <p:ph idx="1"/>
          </p:nvPr>
        </p:nvSpPr>
        <p:spPr/>
        <p:txBody>
          <a:bodyPr/>
          <a:lstStyle/>
          <a:p>
            <a:pPr algn="just" rtl="1" eaLnBrk="1" hangingPunct="1">
              <a:buFont typeface="Wingdings 2" pitchFamily="18" charset="2"/>
              <a:buNone/>
            </a:pPr>
            <a:r>
              <a:rPr lang="fa-IR" sz="2400" smtClean="0">
                <a:cs typeface="B Zar" pitchFamily="2" charset="-78"/>
              </a:rPr>
              <a:t>راهبردی است که دسترسی آسان به ”اطلاعات درست“در ”زمانی درست“ به ”کاربران درست“ را فراهم می آورد تا ”تصمیم گیری سازمانی ”قابل انجام باشد.</a:t>
            </a:r>
            <a:endParaRPr lang="en-US" sz="2400" smtClean="0">
              <a:cs typeface="B Zar" pitchFamily="2" charset="-78"/>
            </a:endParaRPr>
          </a:p>
          <a:p>
            <a:pPr algn="just" rtl="1" eaLnBrk="1" hangingPunct="1">
              <a:buFont typeface="Wingdings 2" pitchFamily="18" charset="2"/>
              <a:buNone/>
            </a:pPr>
            <a:endParaRPr lang="fa-IR" sz="2400" smtClean="0">
              <a:cs typeface="B Zar" pitchFamily="2" charset="-78"/>
            </a:endParaRPr>
          </a:p>
          <a:p>
            <a:pPr algn="just" rtl="1" eaLnBrk="1" hangingPunct="1">
              <a:buFont typeface="Wingdings 2" pitchFamily="18" charset="2"/>
              <a:buNone/>
            </a:pPr>
            <a:r>
              <a:rPr lang="ar-SA" sz="2400" smtClean="0">
                <a:cs typeface="B Zar" pitchFamily="2" charset="-78"/>
              </a:rPr>
              <a:t>بانکهای اطلاعاتی به کار رفته در</a:t>
            </a:r>
            <a:r>
              <a:rPr lang="fa-IR" sz="2400" smtClean="0">
                <a:cs typeface="B Zar" pitchFamily="2" charset="-78"/>
              </a:rPr>
              <a:t>سیستم های اطلاعاتی</a:t>
            </a:r>
            <a:r>
              <a:rPr lang="ar-SA" sz="2400" smtClean="0">
                <a:cs typeface="B Zar" pitchFamily="2" charset="-78"/>
              </a:rPr>
              <a:t> انبار داده نامیده می شوند متشکل از مکعبهای اطلاعاتی چند بعدی بوده که امکان آنالیز سریع اطلاعات پایگاه داده های مختلف را فراهم می‌آورند. بعنوان مثال يک پایگاه داده چند بعدی می تواند فروش کل ساليانه را با ماه فروش ، تعداد مشتری و قیمت متقاطع سازد. حاصل اين تقاطع اين است که گزارشات بسيار متنوعی مثل مجموع فروش در ماه خاص يا بهترين قیمت و مشتری سال و ... از سيستم به راحتی قابل استخراج است.</a:t>
            </a:r>
          </a:p>
          <a:p>
            <a:pPr algn="just" rtl="1" eaLnBrk="1" hangingPunct="1"/>
            <a:endParaRPr lang="en-US" smtClean="0">
              <a:cs typeface="Majalla UI"/>
            </a:endParaRPr>
          </a:p>
        </p:txBody>
      </p:sp>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42</a:t>
            </a:fld>
            <a:endParaRPr lang="fa-I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lvl="0" algn="r" rtl="1">
              <a:defRPr/>
            </a:pPr>
            <a:r>
              <a:rPr lang="fa-IR" sz="4000" dirty="0" smtClean="0">
                <a:solidFill>
                  <a:srgbClr val="7030A0"/>
                </a:solidFill>
                <a:cs typeface="B Zar"/>
              </a:rPr>
              <a:t>شمای  کلی </a:t>
            </a:r>
            <a:r>
              <a:rPr lang="en-US" sz="4000" dirty="0" smtClean="0">
                <a:solidFill>
                  <a:srgbClr val="7030A0"/>
                </a:solidFill>
                <a:cs typeface="B Zar"/>
              </a:rPr>
              <a:t>DW</a:t>
            </a:r>
            <a:endParaRPr lang="en-US" sz="4000" dirty="0">
              <a:solidFill>
                <a:srgbClr val="7030A0"/>
              </a:solidFill>
              <a:cs typeface="B Zar"/>
            </a:endParaRPr>
          </a:p>
        </p:txBody>
      </p:sp>
      <p:sp>
        <p:nvSpPr>
          <p:cNvPr id="3" name="Content Placeholder 2"/>
          <p:cNvSpPr>
            <a:spLocks noGrp="1"/>
          </p:cNvSpPr>
          <p:nvPr>
            <p:ph idx="1"/>
          </p:nvPr>
        </p:nvSpPr>
        <p:spPr/>
        <p:txBody>
          <a:bodyPr>
            <a:normAutofit fontScale="77500" lnSpcReduction="20000"/>
          </a:bodyPr>
          <a:lstStyle/>
          <a:p>
            <a:pPr algn="just" rtl="1"/>
            <a:r>
              <a:rPr lang="ar-SA" dirty="0" smtClean="0">
                <a:cs typeface="B Zar"/>
              </a:rPr>
              <a:t>انباره داده یا </a:t>
            </a:r>
            <a:r>
              <a:rPr lang="en-US" dirty="0" smtClean="0">
                <a:cs typeface="B Zar"/>
              </a:rPr>
              <a:t>Data Warehouse</a:t>
            </a:r>
            <a:r>
              <a:rPr lang="ar-SA" dirty="0" smtClean="0">
                <a:cs typeface="B Zar"/>
              </a:rPr>
              <a:t> : انبار داده ها در اواخر دهه 80 و اوایل دهه 90، در پاسخ به نياز روزافزون سازمانهای بزرگ برای کسب اطلاعات تحليلی و مديريتی از داده‌های درون سيستم های عملياتی </a:t>
            </a:r>
            <a:r>
              <a:rPr lang="en-US" dirty="0" smtClean="0">
                <a:cs typeface="B Zar"/>
              </a:rPr>
              <a:t>(OLTP)</a:t>
            </a:r>
            <a:r>
              <a:rPr lang="ar-SA" dirty="0" smtClean="0">
                <a:cs typeface="B Zar"/>
              </a:rPr>
              <a:t>ابداع شده و به عنوان نوع خاصی از پایگاه های داده مورد توجه قرار گرفت. </a:t>
            </a:r>
            <a:endParaRPr lang="en-US" dirty="0" smtClean="0">
              <a:cs typeface="B Zar"/>
            </a:endParaRPr>
          </a:p>
          <a:p>
            <a:pPr algn="just" rtl="1"/>
            <a:r>
              <a:rPr lang="ar-SA" dirty="0" smtClean="0">
                <a:cs typeface="B Zar"/>
              </a:rPr>
              <a:t>انبار داده ها يک پايگاه اطلاعاتی بزرگ است که به جمع آوری ، يکپارچه سازی و ذخيره‌ اطلاعات متنوع يک سازمان را با هدف توليد گزارشات چندجانبه و دقیق بر عهده دارد. اين قابليت ها در کنار امکانات پشتيبانی از فعاليتهای تحليل و گزارش دهی آسان و انفصال از فشارهای عملياتی به رشد روز افزون اين سيستمها منجر شد.</a:t>
            </a:r>
            <a:endParaRPr lang="en-US" dirty="0" smtClean="0">
              <a:cs typeface="B Zar"/>
            </a:endParaRPr>
          </a:p>
          <a:p>
            <a:pPr algn="just" rtl="1"/>
            <a:r>
              <a:rPr lang="ar-SA" dirty="0" smtClean="0">
                <a:cs typeface="B Zar"/>
              </a:rPr>
              <a:t>سيستم های عملياتی به دلايل عدم طراحی اختصاصی آنها جهت گزارش گیری گسترده و يکپارچه، با تولید گزارشات کند و گران قيمت از کارائی و امکانات لازم برای ارائه اطلاعات پویا و راهگشای مدیریتی برخوردار نیستند.بنابراین از فناوری </a:t>
            </a:r>
            <a:r>
              <a:rPr lang="en-US" dirty="0" smtClean="0">
                <a:cs typeface="B Zar"/>
              </a:rPr>
              <a:t>OLAP</a:t>
            </a:r>
            <a:r>
              <a:rPr lang="ar-SA" dirty="0" smtClean="0">
                <a:cs typeface="B Zar"/>
              </a:rPr>
              <a:t> و راهکار ایجاد انبار داده ها با استفاده از همگن کردن و یکپارچه سازی داده ها جهت تبدیل داده های نامتجانس به اطلاعات قابل استفاده در زمینه های مختلف استفاده می شود.</a:t>
            </a:r>
            <a:endParaRPr lang="en-US" dirty="0" smtClean="0">
              <a:cs typeface="B Zar"/>
            </a:endParaRPr>
          </a:p>
          <a:p>
            <a:endParaRPr lang="en-US" dirty="0"/>
          </a:p>
        </p:txBody>
      </p:sp>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43</a:t>
            </a:fld>
            <a:endParaRPr lang="fa-I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295399"/>
            <a:ext cx="7315200" cy="4733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44</a:t>
            </a:fld>
            <a:endParaRPr lang="fa-I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4097" t="9726" r="5780" b="6908"/>
          <a:stretch>
            <a:fillRect/>
          </a:stretch>
        </p:blipFill>
        <p:spPr bwMode="auto">
          <a:xfrm>
            <a:off x="762000" y="533400"/>
            <a:ext cx="771144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45</a:t>
            </a:fld>
            <a:endParaRPr lang="fa-I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eaLnBrk="1" fontAlgn="auto" hangingPunct="1">
              <a:spcAft>
                <a:spcPts val="0"/>
              </a:spcAft>
              <a:defRPr/>
            </a:pPr>
            <a:r>
              <a:rPr lang="fa-IR" dirty="0" smtClean="0">
                <a:solidFill>
                  <a:schemeClr val="tx2">
                    <a:satMod val="130000"/>
                  </a:schemeClr>
                </a:solidFill>
                <a:ea typeface="+mj-ea"/>
                <a:cs typeface="B Zar" pitchFamily="2" charset="-78"/>
              </a:rPr>
              <a:t>کلام </a:t>
            </a:r>
            <a:r>
              <a:rPr lang="fa-IR" b="1" dirty="0" smtClean="0">
                <a:solidFill>
                  <a:schemeClr val="tx2">
                    <a:satMod val="130000"/>
                  </a:schemeClr>
                </a:solidFill>
                <a:ea typeface="+mj-ea"/>
                <a:cs typeface="B Zar" pitchFamily="2" charset="-78"/>
              </a:rPr>
              <a:t>آخر:</a:t>
            </a:r>
            <a:r>
              <a:rPr lang="en-US" b="1" dirty="0" smtClean="0">
                <a:solidFill>
                  <a:schemeClr val="tx2">
                    <a:satMod val="130000"/>
                  </a:schemeClr>
                </a:solidFill>
                <a:ea typeface="+mj-ea"/>
                <a:cs typeface="B Zar" pitchFamily="2" charset="-78"/>
              </a:rPr>
              <a:t> </a:t>
            </a:r>
            <a:r>
              <a:rPr lang="fa-IR" b="1" dirty="0" smtClean="0">
                <a:solidFill>
                  <a:schemeClr val="tx2">
                    <a:satMod val="130000"/>
                  </a:schemeClr>
                </a:solidFill>
                <a:ea typeface="+mj-ea"/>
                <a:cs typeface="B Zar" pitchFamily="2" charset="-78"/>
              </a:rPr>
              <a:t> معرفی ابزار</a:t>
            </a:r>
            <a:endParaRPr lang="fa-IR" b="1" dirty="0">
              <a:solidFill>
                <a:schemeClr val="tx2">
                  <a:satMod val="130000"/>
                </a:schemeClr>
              </a:solidFill>
              <a:ea typeface="+mj-ea"/>
              <a:cs typeface="B Zar" pitchFamily="2" charset="-78"/>
            </a:endParaRPr>
          </a:p>
        </p:txBody>
      </p:sp>
      <p:sp>
        <p:nvSpPr>
          <p:cNvPr id="3" name="Content Placeholder 2"/>
          <p:cNvSpPr>
            <a:spLocks noGrp="1"/>
          </p:cNvSpPr>
          <p:nvPr>
            <p:ph idx="1"/>
          </p:nvPr>
        </p:nvSpPr>
        <p:spPr/>
        <p:txBody>
          <a:bodyPr>
            <a:normAutofit fontScale="70000" lnSpcReduction="20000"/>
          </a:bodyPr>
          <a:lstStyle/>
          <a:p>
            <a:pPr marL="365760" indent="-283464" algn="just" rtl="1" eaLnBrk="1" fontAlgn="auto" hangingPunct="1">
              <a:spcAft>
                <a:spcPts val="0"/>
              </a:spcAft>
              <a:buFont typeface="Wingdings 2"/>
              <a:buChar char=""/>
              <a:defRPr/>
            </a:pPr>
            <a:r>
              <a:rPr lang="fa-IR" dirty="0" smtClean="0">
                <a:ea typeface="+mn-ea"/>
                <a:cs typeface="B Zar" pitchFamily="2" charset="-78"/>
              </a:rPr>
              <a:t>فیلم آموزشی کوتاه از بکارگیری </a:t>
            </a:r>
            <a:r>
              <a:rPr lang="en-US" dirty="0" smtClean="0">
                <a:ea typeface="+mn-ea"/>
                <a:cs typeface="B Zar" pitchFamily="2" charset="-78"/>
              </a:rPr>
              <a:t>OLAP </a:t>
            </a:r>
            <a:r>
              <a:rPr lang="fa-IR" dirty="0" smtClean="0">
                <a:ea typeface="+mn-ea"/>
                <a:cs typeface="B Zar" pitchFamily="2" charset="-78"/>
              </a:rPr>
              <a:t>در اکسل در آدرس زیر</a:t>
            </a:r>
          </a:p>
          <a:p>
            <a:pPr marL="365760" indent="-283464" algn="just" rtl="1" eaLnBrk="1" fontAlgn="auto" hangingPunct="1">
              <a:spcAft>
                <a:spcPts val="0"/>
              </a:spcAft>
              <a:buFont typeface="Wingdings 2"/>
              <a:buChar char=""/>
              <a:defRPr/>
            </a:pPr>
            <a:r>
              <a:rPr lang="en-US" dirty="0" smtClean="0">
                <a:ea typeface="+mn-ea"/>
                <a:cs typeface="B Zar" pitchFamily="2" charset="-78"/>
                <a:hlinkClick r:id="rId2"/>
              </a:rPr>
              <a:t>http://www.microsoft.com/download/en/details.aspx?displayla</a:t>
            </a:r>
            <a:endParaRPr lang="fa-IR" dirty="0" smtClean="0">
              <a:ea typeface="+mn-ea"/>
              <a:cs typeface="B Zar" pitchFamily="2" charset="-78"/>
              <a:hlinkClick r:id="rId2"/>
            </a:endParaRPr>
          </a:p>
          <a:p>
            <a:pPr marL="365760" indent="-283464" algn="just" rtl="1" eaLnBrk="1" fontAlgn="auto" hangingPunct="1">
              <a:spcAft>
                <a:spcPts val="0"/>
              </a:spcAft>
              <a:buFont typeface="Wingdings 2"/>
              <a:buChar char=""/>
              <a:defRPr/>
            </a:pPr>
            <a:r>
              <a:rPr lang="en-US" dirty="0" err="1" smtClean="0">
                <a:ea typeface="+mn-ea"/>
                <a:cs typeface="B Zar" pitchFamily="2" charset="-78"/>
                <a:hlinkClick r:id="rId2"/>
              </a:rPr>
              <a:t>ng</a:t>
            </a:r>
            <a:r>
              <a:rPr lang="en-US" dirty="0" smtClean="0">
                <a:ea typeface="+mn-ea"/>
                <a:cs typeface="B Zar" pitchFamily="2" charset="-78"/>
                <a:hlinkClick r:id="rId2"/>
              </a:rPr>
              <a:t>=</a:t>
            </a:r>
            <a:r>
              <a:rPr lang="en-US" dirty="0" err="1" smtClean="0">
                <a:ea typeface="+mn-ea"/>
                <a:cs typeface="B Zar" pitchFamily="2" charset="-78"/>
                <a:hlinkClick r:id="rId2"/>
              </a:rPr>
              <a:t>en&amp;id</a:t>
            </a:r>
            <a:r>
              <a:rPr lang="en-US" dirty="0" smtClean="0">
                <a:ea typeface="+mn-ea"/>
                <a:cs typeface="B Zar" pitchFamily="2" charset="-78"/>
                <a:hlinkClick r:id="rId2"/>
              </a:rPr>
              <a:t>=4512</a:t>
            </a:r>
            <a:endParaRPr lang="fa-IR" dirty="0" smtClean="0">
              <a:ea typeface="+mn-ea"/>
              <a:cs typeface="B Zar" pitchFamily="2" charset="-78"/>
            </a:endParaRPr>
          </a:p>
          <a:p>
            <a:pPr marL="365760" indent="-283464" algn="just" rtl="1" eaLnBrk="1" fontAlgn="auto" hangingPunct="1">
              <a:spcAft>
                <a:spcPts val="0"/>
              </a:spcAft>
              <a:buFont typeface="Wingdings 2"/>
              <a:buChar char=""/>
              <a:defRPr/>
            </a:pPr>
            <a:r>
              <a:rPr lang="fa-IR" dirty="0" smtClean="0">
                <a:ea typeface="+mn-ea"/>
                <a:cs typeface="B Zar" pitchFamily="2" charset="-78"/>
              </a:rPr>
              <a:t>دموی نرم افزاری کار با </a:t>
            </a:r>
            <a:r>
              <a:rPr lang="en-US" dirty="0" smtClean="0">
                <a:ea typeface="+mn-ea"/>
                <a:cs typeface="B Zar" pitchFamily="2" charset="-78"/>
              </a:rPr>
              <a:t>OLAP </a:t>
            </a:r>
            <a:r>
              <a:rPr lang="fa-IR" dirty="0" smtClean="0">
                <a:ea typeface="+mn-ea"/>
                <a:cs typeface="B Zar" pitchFamily="2" charset="-78"/>
              </a:rPr>
              <a:t>یک تجربه مفید از آدرس زیر دانلود فرمایید</a:t>
            </a:r>
            <a:endParaRPr lang="fa-IR" dirty="0" smtClean="0">
              <a:ea typeface="+mn-ea"/>
              <a:cs typeface="B Zar" pitchFamily="2" charset="-78"/>
              <a:hlinkClick r:id="rId3"/>
            </a:endParaRPr>
          </a:p>
          <a:p>
            <a:pPr marL="365760" indent="-283464" algn="just" rtl="1" eaLnBrk="1" fontAlgn="auto" hangingPunct="1">
              <a:spcAft>
                <a:spcPts val="0"/>
              </a:spcAft>
              <a:buFont typeface="Wingdings 2"/>
              <a:buChar char=""/>
              <a:defRPr/>
            </a:pPr>
            <a:r>
              <a:rPr lang="en-US" dirty="0" smtClean="0">
                <a:ea typeface="+mn-ea"/>
                <a:cs typeface="B Zar" pitchFamily="2" charset="-78"/>
                <a:hlinkClick r:id="rId3"/>
              </a:rPr>
              <a:t>http://pca.adventureworkscube.prototype.pcapps.com/</a:t>
            </a:r>
            <a:endParaRPr lang="fa-IR" dirty="0" smtClean="0">
              <a:ea typeface="+mn-ea"/>
              <a:cs typeface="B Zar" pitchFamily="2" charset="-78"/>
            </a:endParaRPr>
          </a:p>
          <a:p>
            <a:pPr marL="365760" indent="-283464" algn="just" rtl="1" eaLnBrk="1" fontAlgn="auto" hangingPunct="1">
              <a:spcAft>
                <a:spcPts val="0"/>
              </a:spcAft>
              <a:buFont typeface="Wingdings 2"/>
              <a:buChar char=""/>
              <a:defRPr/>
            </a:pPr>
            <a:r>
              <a:rPr lang="fa-IR" dirty="0" smtClean="0">
                <a:ea typeface="+mn-ea"/>
                <a:cs typeface="B Zar" pitchFamily="2" charset="-78"/>
              </a:rPr>
              <a:t>آموزش کوتاه در زمینه نحوه ّبه کارگیری و اجرای</a:t>
            </a:r>
            <a:r>
              <a:rPr lang="en-US" dirty="0" smtClean="0">
                <a:ea typeface="+mn-ea"/>
                <a:cs typeface="B Zar" pitchFamily="2" charset="-78"/>
              </a:rPr>
              <a:t>OLAP </a:t>
            </a:r>
            <a:r>
              <a:rPr lang="fa-IR" dirty="0" smtClean="0">
                <a:ea typeface="+mn-ea"/>
                <a:cs typeface="B Zar" pitchFamily="2" charset="-78"/>
              </a:rPr>
              <a:t>در اسکیوال سرور 2008</a:t>
            </a:r>
          </a:p>
          <a:p>
            <a:pPr marL="365760" indent="-283464" algn="just" rtl="1" eaLnBrk="1" fontAlgn="auto" hangingPunct="1">
              <a:spcAft>
                <a:spcPts val="0"/>
              </a:spcAft>
              <a:buFont typeface="Wingdings 2"/>
              <a:buChar char=""/>
              <a:defRPr/>
            </a:pPr>
            <a:r>
              <a:rPr lang="en-US" dirty="0" smtClean="0">
                <a:ea typeface="+mn-ea"/>
                <a:cs typeface="B Zar" pitchFamily="2" charset="-78"/>
                <a:hlinkClick r:id="rId4"/>
              </a:rPr>
              <a:t>http://www.accelebrate.com/sql_training/ssas_2008_tutorial.htm</a:t>
            </a:r>
            <a:endParaRPr lang="en-US" dirty="0" smtClean="0">
              <a:ea typeface="+mn-ea"/>
              <a:cs typeface="B Zar" pitchFamily="2" charset="-78"/>
            </a:endParaRPr>
          </a:p>
          <a:p>
            <a:pPr marL="365760" indent="-283464" algn="just" rtl="1" eaLnBrk="1" fontAlgn="auto" hangingPunct="1">
              <a:spcAft>
                <a:spcPts val="0"/>
              </a:spcAft>
              <a:buFont typeface="Arial" pitchFamily="34" charset="0"/>
              <a:buChar char="•"/>
              <a:defRPr/>
            </a:pPr>
            <a:r>
              <a:rPr lang="fa-IR" dirty="0" smtClean="0">
                <a:ea typeface="+mn-ea"/>
                <a:cs typeface="B Zar" pitchFamily="2" charset="-78"/>
              </a:rPr>
              <a:t>   پایان نامه سال 2011 توسط آقای احمد طالب برای اخذ درجه دکترا در زمینه بهینه سازی کواری های </a:t>
            </a:r>
            <a:r>
              <a:rPr lang="en-US" dirty="0" smtClean="0">
                <a:ea typeface="+mn-ea"/>
                <a:cs typeface="B Zar" pitchFamily="2" charset="-78"/>
              </a:rPr>
              <a:t>OLAP </a:t>
            </a:r>
            <a:r>
              <a:rPr lang="fa-IR" dirty="0" smtClean="0">
                <a:ea typeface="+mn-ea"/>
                <a:cs typeface="B Zar" pitchFamily="2" charset="-78"/>
              </a:rPr>
              <a:t>چند بعدی</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r>
              <a:rPr lang="en-US" dirty="0" smtClean="0">
                <a:ea typeface="+mn-ea"/>
                <a:cs typeface="B Zar" pitchFamily="2" charset="-78"/>
                <a:hlinkClick r:id="rId5"/>
              </a:rPr>
              <a:t>http://spectrum.library.concordia.ca/7388/1/Taleb_PhD_S2011.pdf</a:t>
            </a:r>
            <a:endParaRPr lang="en-US" dirty="0" smtClean="0">
              <a:ea typeface="+mn-ea"/>
              <a:cs typeface="B Zar" pitchFamily="2" charset="-78"/>
            </a:endParaRPr>
          </a:p>
          <a:p>
            <a:pPr marL="365760" indent="-283464" algn="just" rtl="1" eaLnBrk="1" fontAlgn="auto" hangingPunct="1">
              <a:spcAft>
                <a:spcPts val="0"/>
              </a:spcAft>
              <a:buFont typeface="Wingdings 2"/>
              <a:buChar char=""/>
              <a:defRPr/>
            </a:pPr>
            <a:endParaRPr lang="fa-IR" dirty="0">
              <a:ea typeface="+mn-ea"/>
              <a:cs typeface="B Zar" pitchFamily="2" charset="-78"/>
            </a:endParaRPr>
          </a:p>
        </p:txBody>
      </p:sp>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46</a:t>
            </a:fld>
            <a:endParaRPr lang="fa-I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p:txBody>
          <a:bodyPr/>
          <a:lstStyle/>
          <a:p>
            <a:pPr algn="just" rtl="1" eaLnBrk="1" hangingPunct="1"/>
            <a:r>
              <a:rPr lang="fa-IR" sz="5400" b="1" dirty="0" smtClean="0">
                <a:cs typeface="B Zar" pitchFamily="2" charset="-78"/>
              </a:rPr>
              <a:t>باتشکر از توجه شما</a:t>
            </a:r>
          </a:p>
        </p:txBody>
      </p:sp>
      <p:sp>
        <p:nvSpPr>
          <p:cNvPr id="5" name="Slide Number Placeholder 4"/>
          <p:cNvSpPr>
            <a:spLocks noGrp="1"/>
          </p:cNvSpPr>
          <p:nvPr>
            <p:ph type="sldNum" sz="quarter" idx="12"/>
          </p:nvPr>
        </p:nvSpPr>
        <p:spPr/>
        <p:txBody>
          <a:bodyPr/>
          <a:lstStyle/>
          <a:p>
            <a:pPr>
              <a:defRPr/>
            </a:pPr>
            <a:fld id="{656DB950-4D65-42EA-ADF8-8AAB87673B32}" type="slidenum">
              <a:rPr lang="fa-IR" smtClean="0"/>
              <a:pPr>
                <a:defRPr/>
              </a:pPr>
              <a:t>47</a:t>
            </a:fld>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7030A0"/>
                </a:solidFill>
                <a:cs typeface="B Zar" pitchFamily="2" charset="-78"/>
              </a:rPr>
              <a:t>OLTP</a:t>
            </a:r>
            <a:r>
              <a:rPr lang="fa-IR" sz="2400" b="1" dirty="0" smtClean="0">
                <a:solidFill>
                  <a:srgbClr val="7030A0"/>
                </a:solidFill>
                <a:cs typeface="B Zar" pitchFamily="2" charset="-78"/>
              </a:rPr>
              <a:t>-</a:t>
            </a:r>
            <a:r>
              <a:rPr lang="en-US" sz="2400" b="1" dirty="0" smtClean="0">
                <a:solidFill>
                  <a:srgbClr val="7030A0"/>
                </a:solidFill>
                <a:cs typeface="B Zar" pitchFamily="2" charset="-78"/>
              </a:rPr>
              <a:t>On-line transaction processing</a:t>
            </a:r>
            <a:endParaRPr lang="en-US" dirty="0"/>
          </a:p>
        </p:txBody>
      </p:sp>
      <p:sp>
        <p:nvSpPr>
          <p:cNvPr id="3" name="Content Placeholder 2"/>
          <p:cNvSpPr>
            <a:spLocks noGrp="1"/>
          </p:cNvSpPr>
          <p:nvPr>
            <p:ph idx="1"/>
          </p:nvPr>
        </p:nvSpPr>
        <p:spPr>
          <a:xfrm>
            <a:off x="533400" y="1295400"/>
            <a:ext cx="8229600" cy="4525963"/>
          </a:xfrm>
        </p:spPr>
        <p:txBody>
          <a:bodyPr>
            <a:normAutofit/>
          </a:bodyPr>
          <a:lstStyle/>
          <a:p>
            <a:pPr algn="just" rtl="1"/>
            <a:r>
              <a:rPr lang="fa-IR" sz="2400" dirty="0" smtClean="0">
                <a:cs typeface="B Zar"/>
              </a:rPr>
              <a:t>سیستم های </a:t>
            </a:r>
            <a:r>
              <a:rPr lang="en-US" sz="2400" dirty="0" smtClean="0">
                <a:cs typeface="B Zar"/>
              </a:rPr>
              <a:t>OLTP </a:t>
            </a:r>
            <a:r>
              <a:rPr lang="fa-IR" sz="2400" dirty="0" smtClean="0">
                <a:cs typeface="B Zar"/>
              </a:rPr>
              <a:t>در </a:t>
            </a:r>
            <a:r>
              <a:rPr lang="fa-IR" sz="2400" dirty="0" smtClean="0">
                <a:solidFill>
                  <a:srgbClr val="C00000"/>
                </a:solidFill>
                <a:cs typeface="B Zar"/>
              </a:rPr>
              <a:t>کلیه خدمات بازرگانی </a:t>
            </a:r>
            <a:r>
              <a:rPr lang="fa-IR" sz="2400" dirty="0" smtClean="0">
                <a:cs typeface="B Zar"/>
              </a:rPr>
              <a:t>دیده می شوند از جمله سیستم های رزرواسیون، دستگاه های فروش ، کنترل انبار، سهام و فروش و … . این سیستم ها غالبا به </a:t>
            </a:r>
            <a:r>
              <a:rPr lang="fa-IR" sz="2400" dirty="0" smtClean="0">
                <a:solidFill>
                  <a:srgbClr val="C00000"/>
                </a:solidFill>
                <a:cs typeface="B Zar"/>
              </a:rPr>
              <a:t>زمان پاسخی بین ۱ تا ۳ ثانیه در ۱۰۰ در صد اوقات </a:t>
            </a:r>
            <a:r>
              <a:rPr lang="fa-IR" sz="2400" dirty="0" smtClean="0">
                <a:cs typeface="B Zar"/>
              </a:rPr>
              <a:t>نیاز دارند. </a:t>
            </a:r>
            <a:r>
              <a:rPr lang="fa-IR" sz="2400" dirty="0" smtClean="0">
                <a:solidFill>
                  <a:srgbClr val="C00000"/>
                </a:solidFill>
                <a:cs typeface="B Zar"/>
              </a:rPr>
              <a:t>تعداد کاربران </a:t>
            </a:r>
            <a:r>
              <a:rPr lang="fa-IR" sz="2400" dirty="0" smtClean="0">
                <a:cs typeface="B Zar"/>
              </a:rPr>
              <a:t>آنها در ساعات مختلف روز ، هفته و ماه می تواند بشدت </a:t>
            </a:r>
            <a:r>
              <a:rPr lang="fa-IR" sz="2400" dirty="0" smtClean="0">
                <a:solidFill>
                  <a:srgbClr val="C00000"/>
                </a:solidFill>
                <a:cs typeface="B Zar"/>
              </a:rPr>
              <a:t>متغیر</a:t>
            </a:r>
            <a:r>
              <a:rPr lang="fa-IR" sz="2400" dirty="0" smtClean="0">
                <a:cs typeface="B Zar"/>
              </a:rPr>
              <a:t> باشد و درتمامی این اوقات به همان زمان پاسخ قبلی نیاز دارند.</a:t>
            </a:r>
            <a:endParaRPr lang="en-US" sz="2400" dirty="0" smtClean="0">
              <a:cs typeface="B Zar"/>
            </a:endParaRPr>
          </a:p>
          <a:p>
            <a:pPr algn="just" rtl="1"/>
            <a:r>
              <a:rPr lang="fa-IR" sz="2400" dirty="0" smtClean="0">
                <a:cs typeface="B Zar"/>
              </a:rPr>
              <a:t>در این گونه سیستم ها معمولا سرویس گیرنده ها بجای ارتیاط با بانکهای اطلاعاتی(</a:t>
            </a:r>
            <a:r>
              <a:rPr lang="en-US" sz="1800" dirty="0" smtClean="0">
                <a:cs typeface="B Zar"/>
              </a:rPr>
              <a:t>Database Servers</a:t>
            </a:r>
            <a:r>
              <a:rPr lang="fa-IR" sz="2400" dirty="0" smtClean="0">
                <a:cs typeface="B Zar"/>
              </a:rPr>
              <a:t>)به سرورهای تعاملی (</a:t>
            </a:r>
            <a:r>
              <a:rPr lang="en-US" sz="1800" dirty="0" smtClean="0">
                <a:cs typeface="B Zar"/>
              </a:rPr>
              <a:t>Transaction Servers</a:t>
            </a:r>
            <a:r>
              <a:rPr lang="fa-IR" sz="2400" dirty="0" smtClean="0">
                <a:cs typeface="B Zar"/>
              </a:rPr>
              <a:t>)</a:t>
            </a:r>
            <a:r>
              <a:rPr lang="en-US" sz="2400" dirty="0" smtClean="0">
                <a:cs typeface="B Zar"/>
              </a:rPr>
              <a:t> </a:t>
            </a:r>
            <a:r>
              <a:rPr lang="fa-IR" sz="2400" dirty="0" smtClean="0">
                <a:cs typeface="B Zar"/>
              </a:rPr>
              <a:t>متصل می شوند. البته این گونه ارتباط لازمه دستیابی به سرعت مورد نیاز سرویس گیرنده (</a:t>
            </a:r>
            <a:r>
              <a:rPr lang="en-US" sz="1800" dirty="0" smtClean="0">
                <a:cs typeface="B Zar"/>
              </a:rPr>
              <a:t>Clients</a:t>
            </a:r>
            <a:r>
              <a:rPr lang="fa-IR" sz="2400" dirty="0" smtClean="0">
                <a:cs typeface="B Zar"/>
              </a:rPr>
              <a:t>)</a:t>
            </a:r>
            <a:r>
              <a:rPr lang="en-US" sz="2400" dirty="0" smtClean="0">
                <a:cs typeface="B Zar"/>
              </a:rPr>
              <a:t> </a:t>
            </a:r>
            <a:r>
              <a:rPr lang="fa-IR" sz="2400" dirty="0" smtClean="0">
                <a:cs typeface="B Zar"/>
              </a:rPr>
              <a:t>است.</a:t>
            </a:r>
          </a:p>
          <a:p>
            <a:pPr algn="just" rtl="1"/>
            <a:r>
              <a:rPr lang="en-US" sz="2400" dirty="0" smtClean="0">
                <a:cs typeface="B Zar"/>
              </a:rPr>
              <a:t>OLTP </a:t>
            </a:r>
            <a:r>
              <a:rPr lang="fa-IR" sz="2400" dirty="0" smtClean="0">
                <a:cs typeface="B Zar"/>
              </a:rPr>
              <a:t>خود نیز به دو نوع عادی (</a:t>
            </a:r>
            <a:r>
              <a:rPr lang="en-US" sz="1800" dirty="0" err="1" smtClean="0">
                <a:cs typeface="B Zar"/>
              </a:rPr>
              <a:t>Lite</a:t>
            </a:r>
            <a:r>
              <a:rPr lang="fa-IR" sz="2400" dirty="0" smtClean="0">
                <a:cs typeface="B Zar"/>
              </a:rPr>
              <a:t>)</a:t>
            </a:r>
            <a:r>
              <a:rPr lang="en-US" sz="2400" dirty="0" smtClean="0">
                <a:cs typeface="B Zar"/>
              </a:rPr>
              <a:t> </a:t>
            </a:r>
            <a:r>
              <a:rPr lang="fa-IR" sz="2400" dirty="0" smtClean="0">
                <a:cs typeface="B Zar"/>
              </a:rPr>
              <a:t>و قوی (</a:t>
            </a:r>
            <a:r>
              <a:rPr lang="en-US" sz="1800" dirty="0" smtClean="0">
                <a:cs typeface="B Zar"/>
              </a:rPr>
              <a:t>Heavy</a:t>
            </a:r>
            <a:r>
              <a:rPr lang="fa-IR" sz="2400" dirty="0" smtClean="0">
                <a:cs typeface="B Zar"/>
              </a:rPr>
              <a:t>)</a:t>
            </a:r>
            <a:r>
              <a:rPr lang="en-US" sz="2400" dirty="0" smtClean="0">
                <a:cs typeface="B Zar"/>
              </a:rPr>
              <a:t> </a:t>
            </a:r>
            <a:r>
              <a:rPr lang="fa-IR" sz="2400" dirty="0" smtClean="0">
                <a:cs typeface="B Zar"/>
              </a:rPr>
              <a:t>تقسیم می گردد. </a:t>
            </a:r>
          </a:p>
          <a:p>
            <a:pPr marL="806450" algn="just" rtl="1">
              <a:buFont typeface="Wingdings" pitchFamily="2" charset="2"/>
              <a:buChar char="q"/>
            </a:pPr>
            <a:r>
              <a:rPr lang="fa-IR" sz="2400" dirty="0" smtClean="0">
                <a:cs typeface="B Zar"/>
              </a:rPr>
              <a:t>خادمین عادی قادرند تعامل را در غالب پردازش های ثبت شده در بانک اطلاعاتی (</a:t>
            </a:r>
            <a:r>
              <a:rPr lang="en-US" sz="1800" dirty="0" smtClean="0">
                <a:cs typeface="B Zar"/>
              </a:rPr>
              <a:t>Stored Procedures</a:t>
            </a:r>
            <a:r>
              <a:rPr lang="fa-IR" sz="2400" dirty="0" smtClean="0">
                <a:cs typeface="B Zar"/>
              </a:rPr>
              <a:t>)</a:t>
            </a:r>
            <a:r>
              <a:rPr lang="en-US" sz="2400" dirty="0" smtClean="0">
                <a:cs typeface="B Zar"/>
              </a:rPr>
              <a:t> </a:t>
            </a:r>
            <a:r>
              <a:rPr lang="fa-IR" sz="2400" dirty="0" smtClean="0">
                <a:cs typeface="B Zar"/>
              </a:rPr>
              <a:t>به اجرا بگذارند </a:t>
            </a:r>
          </a:p>
          <a:p>
            <a:pPr marL="806450" algn="just" rtl="1">
              <a:buFont typeface="Wingdings" pitchFamily="2" charset="2"/>
              <a:buChar char="q"/>
            </a:pPr>
            <a:r>
              <a:rPr lang="fa-IR" sz="2400" dirty="0" smtClean="0">
                <a:cs typeface="B Zar"/>
              </a:rPr>
              <a:t> خادمین قوی از (</a:t>
            </a:r>
            <a:r>
              <a:rPr lang="en-US" sz="1800" dirty="0" smtClean="0">
                <a:cs typeface="B Zar"/>
              </a:rPr>
              <a:t>Transaction Processing Monitor</a:t>
            </a:r>
            <a:r>
              <a:rPr lang="fa-IR" sz="2400" dirty="0" smtClean="0">
                <a:cs typeface="B Zar"/>
              </a:rPr>
              <a:t>)</a:t>
            </a:r>
            <a:r>
              <a:rPr lang="en-US" sz="2400" dirty="0" smtClean="0">
                <a:cs typeface="B Zar"/>
              </a:rPr>
              <a:t> </a:t>
            </a:r>
            <a:r>
              <a:rPr lang="fa-IR" sz="2400" dirty="0" smtClean="0">
                <a:cs typeface="B Zar"/>
              </a:rPr>
              <a:t>برای اجرای دستورات استفاده میکنند.</a:t>
            </a:r>
          </a:p>
        </p:txBody>
      </p:sp>
      <p:sp>
        <p:nvSpPr>
          <p:cNvPr id="8" name="Slide Number Placeholder 7"/>
          <p:cNvSpPr>
            <a:spLocks noGrp="1"/>
          </p:cNvSpPr>
          <p:nvPr>
            <p:ph type="sldNum" sz="quarter" idx="12"/>
          </p:nvPr>
        </p:nvSpPr>
        <p:spPr/>
        <p:txBody>
          <a:bodyPr/>
          <a:lstStyle/>
          <a:p>
            <a:pPr>
              <a:defRPr/>
            </a:pPr>
            <a:fld id="{656DB950-4D65-42EA-ADF8-8AAB87673B32}" type="slidenum">
              <a:rPr lang="fa-IR" smtClean="0"/>
              <a:pPr>
                <a:defRPr/>
              </a:pPr>
              <a:t>5</a:t>
            </a:fld>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rl.jpg"/>
          <p:cNvPicPr>
            <a:picLocks noGrp="1" noChangeAspect="1"/>
          </p:cNvPicPr>
          <p:nvPr>
            <p:ph idx="1"/>
          </p:nvPr>
        </p:nvPicPr>
        <p:blipFill>
          <a:blip r:embed="rId2"/>
          <a:stretch>
            <a:fillRect/>
          </a:stretch>
        </p:blipFill>
        <p:spPr>
          <a:xfrm>
            <a:off x="1066800" y="2438400"/>
            <a:ext cx="7466842" cy="2653506"/>
          </a:xfrm>
        </p:spPr>
      </p:pic>
      <p:sp>
        <p:nvSpPr>
          <p:cNvPr id="5" name="Rectangle 4"/>
          <p:cNvSpPr/>
          <p:nvPr/>
        </p:nvSpPr>
        <p:spPr>
          <a:xfrm>
            <a:off x="1447800" y="609600"/>
            <a:ext cx="655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000" b="1" dirty="0" smtClean="0">
                <a:solidFill>
                  <a:schemeClr val="bg1"/>
                </a:solidFill>
                <a:cs typeface="B Zar"/>
              </a:rPr>
              <a:t> </a:t>
            </a:r>
            <a:r>
              <a:rPr lang="en-US" sz="2000" b="1" dirty="0" err="1" smtClean="0">
                <a:solidFill>
                  <a:schemeClr val="bg1"/>
                </a:solidFill>
                <a:cs typeface="B Zar"/>
              </a:rPr>
              <a:t>TaransactionProccessingMonitor</a:t>
            </a:r>
            <a:r>
              <a:rPr lang="fa-IR" sz="2000" b="1" dirty="0" smtClean="0">
                <a:solidFill>
                  <a:schemeClr val="bg1"/>
                </a:solidFill>
                <a:cs typeface="B Zar"/>
              </a:rPr>
              <a:t>:</a:t>
            </a:r>
            <a:r>
              <a:rPr lang="en-US" sz="2000" b="1" dirty="0" smtClean="0">
                <a:solidFill>
                  <a:schemeClr val="bg1"/>
                </a:solidFill>
                <a:cs typeface="B Zar"/>
              </a:rPr>
              <a:t> </a:t>
            </a:r>
          </a:p>
          <a:p>
            <a:pPr algn="ctr"/>
            <a:r>
              <a:rPr lang="fa-IR" sz="2000" dirty="0" smtClean="0">
                <a:solidFill>
                  <a:schemeClr val="bg1"/>
                </a:solidFill>
                <a:cs typeface="B Zar"/>
              </a:rPr>
              <a:t>هدف </a:t>
            </a:r>
            <a:r>
              <a:rPr lang="en-US" sz="2000" dirty="0" smtClean="0">
                <a:solidFill>
                  <a:schemeClr val="bg1"/>
                </a:solidFill>
                <a:cs typeface="B Zar"/>
              </a:rPr>
              <a:t>TP </a:t>
            </a:r>
            <a:r>
              <a:rPr lang="fa-IR" sz="2000" dirty="0" smtClean="0">
                <a:solidFill>
                  <a:schemeClr val="bg1"/>
                </a:solidFill>
                <a:cs typeface="B Zar"/>
              </a:rPr>
              <a:t>مانیتور این است تا اطمینان حاصل شود که پردازش تراکنش به طور کامل اجراشود و یا اگر یک خطا رخ داد،اقدامات مناسب صورت گیرد</a:t>
            </a:r>
            <a:endParaRPr lang="en-US" sz="2000" dirty="0" smtClean="0">
              <a:solidFill>
                <a:schemeClr val="bg1"/>
              </a:solidFill>
              <a:cs typeface="B Zar"/>
            </a:endParaRPr>
          </a:p>
          <a:p>
            <a:pPr algn="ctr"/>
            <a:endParaRPr lang="en-US" dirty="0"/>
          </a:p>
        </p:txBody>
      </p:sp>
      <p:sp>
        <p:nvSpPr>
          <p:cNvPr id="8" name="Slide Number Placeholder 7"/>
          <p:cNvSpPr>
            <a:spLocks noGrp="1"/>
          </p:cNvSpPr>
          <p:nvPr>
            <p:ph type="sldNum" sz="quarter" idx="12"/>
          </p:nvPr>
        </p:nvSpPr>
        <p:spPr/>
        <p:txBody>
          <a:bodyPr/>
          <a:lstStyle/>
          <a:p>
            <a:pPr>
              <a:defRPr/>
            </a:pPr>
            <a:fld id="{656DB950-4D65-42EA-ADF8-8AAB87673B32}" type="slidenum">
              <a:rPr lang="fa-IR" smtClean="0"/>
              <a:pPr>
                <a:defRPr/>
              </a:pPr>
              <a:t>6</a:t>
            </a:fld>
            <a:endParaRPr lang="fa-I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1"/>
            <a:ext cx="8229600" cy="1676400"/>
          </a:xfrm>
        </p:spPr>
        <p:txBody>
          <a:bodyPr>
            <a:normAutofit fontScale="25000" lnSpcReduction="20000"/>
          </a:bodyPr>
          <a:lstStyle/>
          <a:p>
            <a:pPr algn="just" rtl="1"/>
            <a:r>
              <a:rPr lang="fa-IR" sz="12800" dirty="0" smtClean="0">
                <a:cs typeface="B Zar"/>
              </a:rPr>
              <a:t>در </a:t>
            </a:r>
            <a:r>
              <a:rPr lang="en-US" sz="12800" dirty="0" smtClean="0">
                <a:cs typeface="B Zar"/>
              </a:rPr>
              <a:t>OLTP </a:t>
            </a:r>
            <a:r>
              <a:rPr lang="fa-IR" sz="12800" dirty="0" smtClean="0">
                <a:cs typeface="B Zar"/>
              </a:rPr>
              <a:t>برای دستیابی به سرعت، سربار ارتباطی شبکه ها در حداقل ممکن نگاه داشته می شود و غالبا ارتباطات در حد انتقال یک دستور </a:t>
            </a:r>
            <a:r>
              <a:rPr lang="en-US" sz="12800" dirty="0" smtClean="0">
                <a:cs typeface="B Zar"/>
              </a:rPr>
              <a:t>SQL </a:t>
            </a:r>
            <a:r>
              <a:rPr lang="fa-IR" sz="12800" dirty="0" smtClean="0">
                <a:cs typeface="B Zar"/>
              </a:rPr>
              <a:t>اسکیوال هستند.</a:t>
            </a:r>
            <a:endParaRPr lang="en-US" sz="12800" dirty="0" smtClean="0">
              <a:cs typeface="B Zar"/>
            </a:endParaRPr>
          </a:p>
          <a:p>
            <a:pPr algn="just" rtl="1"/>
            <a:r>
              <a:rPr lang="fa-IR" sz="12800" dirty="0" smtClean="0">
                <a:cs typeface="B Zar"/>
              </a:rPr>
              <a:t>داده هایی که توسط سیستم های </a:t>
            </a:r>
            <a:r>
              <a:rPr lang="en-US" sz="12800" dirty="0" smtClean="0">
                <a:cs typeface="B Zar"/>
              </a:rPr>
              <a:t>OLTP </a:t>
            </a:r>
            <a:r>
              <a:rPr lang="fa-IR" sz="12800" dirty="0" smtClean="0">
                <a:cs typeface="B Zar"/>
              </a:rPr>
              <a:t>جمع آوری می شود مستقیما مورد استفاده افراد ایجاد کننده آن قرار دارد. آنها دقیقا می دانند این داده ها چیستند و همچنین می دانند چگونه نیاز های اطلاعاتی لحظه ای خود را که بطور روزمره بوجود می آید حل کنند.</a:t>
            </a:r>
          </a:p>
          <a:p>
            <a:pPr algn="just" rtl="1"/>
            <a:r>
              <a:rPr lang="fa-IR" sz="12800" dirty="0" smtClean="0">
                <a:cs typeface="B Zar"/>
              </a:rPr>
              <a:t>تاکید OLTP بر بازیابی و سازماندهی اطلاعات و بازگشت نتیجه پرس وجوها در مدت زمان معقول می باشد</a:t>
            </a:r>
            <a:endParaRPr lang="en-US" sz="12800" dirty="0" smtClean="0">
              <a:cs typeface="B Zar"/>
            </a:endParaRPr>
          </a:p>
          <a:p>
            <a:pPr algn="r" rtl="1"/>
            <a:endParaRPr lang="en-US" sz="2000" dirty="0" smtClean="0">
              <a:cs typeface="B Zar"/>
            </a:endParaRPr>
          </a:p>
          <a:p>
            <a:pPr algn="r" rtl="1"/>
            <a:endParaRPr lang="en-US" sz="2000" dirty="0">
              <a:cs typeface="B Zar"/>
            </a:endParaRPr>
          </a:p>
        </p:txBody>
      </p:sp>
      <p:sp>
        <p:nvSpPr>
          <p:cNvPr id="7" name="Title 1"/>
          <p:cNvSpPr>
            <a:spLocks noGrp="1"/>
          </p:cNvSpPr>
          <p:nvPr>
            <p:ph type="title"/>
          </p:nvPr>
        </p:nvSpPr>
        <p:spPr>
          <a:xfrm>
            <a:off x="457200" y="274638"/>
            <a:ext cx="8229600" cy="1143000"/>
          </a:xfrm>
        </p:spPr>
        <p:txBody>
          <a:bodyPr>
            <a:normAutofit/>
          </a:bodyPr>
          <a:lstStyle/>
          <a:p>
            <a:r>
              <a:rPr lang="en-US" sz="5400" b="1" dirty="0" smtClean="0">
                <a:solidFill>
                  <a:srgbClr val="7030A0"/>
                </a:solidFill>
                <a:cs typeface="B Zar" pitchFamily="2" charset="-78"/>
              </a:rPr>
              <a:t>OLTP</a:t>
            </a:r>
            <a:r>
              <a:rPr lang="fa-IR" sz="2400" b="1" dirty="0" smtClean="0">
                <a:solidFill>
                  <a:srgbClr val="7030A0"/>
                </a:solidFill>
                <a:cs typeface="B Zar" pitchFamily="2" charset="-78"/>
              </a:rPr>
              <a:t>-</a:t>
            </a:r>
            <a:r>
              <a:rPr lang="en-US" sz="2400" b="1" dirty="0" smtClean="0">
                <a:solidFill>
                  <a:srgbClr val="7030A0"/>
                </a:solidFill>
                <a:cs typeface="B Zar" pitchFamily="2" charset="-78"/>
              </a:rPr>
              <a:t>On-line transaction processing</a:t>
            </a:r>
            <a:endParaRPr lang="en-US" dirty="0"/>
          </a:p>
        </p:txBody>
      </p:sp>
      <p:sp>
        <p:nvSpPr>
          <p:cNvPr id="6" name="Slide Number Placeholder 5"/>
          <p:cNvSpPr>
            <a:spLocks noGrp="1"/>
          </p:cNvSpPr>
          <p:nvPr>
            <p:ph type="sldNum" sz="quarter" idx="12"/>
          </p:nvPr>
        </p:nvSpPr>
        <p:spPr/>
        <p:txBody>
          <a:bodyPr/>
          <a:lstStyle/>
          <a:p>
            <a:pPr>
              <a:defRPr/>
            </a:pPr>
            <a:fld id="{656DB950-4D65-42EA-ADF8-8AAB87673B32}" type="slidenum">
              <a:rPr lang="fa-IR" smtClean="0"/>
              <a:pPr>
                <a:defRPr/>
              </a:pPr>
              <a:t>7</a:t>
            </a:fld>
            <a:endParaRPr lang="fa-I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6314256" cy="1143000"/>
          </a:xfrm>
        </p:spPr>
        <p:txBody>
          <a:bodyPr>
            <a:normAutofit fontScale="90000"/>
          </a:bodyPr>
          <a:lstStyle/>
          <a:p>
            <a:pPr rtl="1"/>
            <a:r>
              <a:rPr lang="en-US" sz="6600" b="1" dirty="0" smtClean="0">
                <a:solidFill>
                  <a:srgbClr val="C00000"/>
                </a:solidFill>
                <a:effectLst>
                  <a:outerShdw blurRad="38100" dist="38100" dir="2700000" algn="tl">
                    <a:srgbClr val="000000">
                      <a:alpha val="43137"/>
                    </a:srgbClr>
                  </a:outerShdw>
                </a:effectLst>
                <a:cs typeface="B Titr" pitchFamily="2" charset="-78"/>
              </a:rPr>
              <a:t>OLTP </a:t>
            </a:r>
            <a:r>
              <a:rPr lang="ar-SA" sz="6600" b="1" dirty="0" smtClean="0">
                <a:solidFill>
                  <a:srgbClr val="C00000"/>
                </a:solidFill>
                <a:effectLst>
                  <a:outerShdw blurRad="38100" dist="38100" dir="2700000" algn="tl">
                    <a:srgbClr val="000000">
                      <a:alpha val="43137"/>
                    </a:srgbClr>
                  </a:outerShdw>
                </a:effectLst>
                <a:cs typeface="B Titr" pitchFamily="2" charset="-78"/>
              </a:rPr>
              <a:t>چیست؟</a:t>
            </a:r>
            <a:r>
              <a:rPr lang="en-US" sz="6600" b="1" dirty="0" smtClean="0">
                <a:solidFill>
                  <a:srgbClr val="C00000"/>
                </a:solidFill>
                <a:effectLst>
                  <a:outerShdw blurRad="38100" dist="38100" dir="2700000" algn="tl">
                    <a:srgbClr val="000000">
                      <a:alpha val="43137"/>
                    </a:srgbClr>
                  </a:outerShdw>
                </a:effectLst>
                <a:cs typeface="B Titr" pitchFamily="2" charset="-78"/>
              </a:rPr>
              <a:t/>
            </a:r>
            <a:br>
              <a:rPr lang="en-US" sz="6600" b="1" dirty="0" smtClean="0">
                <a:solidFill>
                  <a:srgbClr val="C00000"/>
                </a:solidFill>
                <a:effectLst>
                  <a:outerShdw blurRad="38100" dist="38100" dir="2700000" algn="tl">
                    <a:srgbClr val="000000">
                      <a:alpha val="43137"/>
                    </a:srgbClr>
                  </a:outerShdw>
                </a:effectLst>
                <a:cs typeface="B Titr" pitchFamily="2" charset="-78"/>
              </a:rPr>
            </a:br>
            <a:r>
              <a:rPr lang="en-US" sz="4000" b="1" dirty="0" smtClean="0">
                <a:solidFill>
                  <a:srgbClr val="C00000"/>
                </a:solidFill>
                <a:cs typeface="B Zar" pitchFamily="2" charset="-78"/>
              </a:rPr>
              <a:t> On-line transaction processing</a:t>
            </a:r>
            <a:endParaRPr lang="en-US" sz="4000" dirty="0">
              <a:solidFill>
                <a:srgbClr val="C00000"/>
              </a:solidFill>
              <a:effectLst>
                <a:outerShdw blurRad="38100" dist="38100" dir="2700000" algn="tl">
                  <a:srgbClr val="000000">
                    <a:alpha val="43137"/>
                  </a:srgbClr>
                </a:outerShdw>
              </a:effectLst>
              <a:cs typeface="B Titr" pitchFamily="2" charset="-78"/>
            </a:endParaRPr>
          </a:p>
        </p:txBody>
      </p:sp>
      <p:graphicFrame>
        <p:nvGraphicFramePr>
          <p:cNvPr id="4" name="Diagram 3"/>
          <p:cNvGraphicFramePr/>
          <p:nvPr>
            <p:extLst>
              <p:ext uri="{D42A27DB-BD31-4B8C-83A1-F6EECF244321}">
                <p14:modId xmlns="" xmlns:p14="http://schemas.microsoft.com/office/powerpoint/2010/main" val="3237205987"/>
              </p:ext>
            </p:extLst>
          </p:nvPr>
        </p:nvGraphicFramePr>
        <p:xfrm>
          <a:off x="1547664"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pPr>
              <a:defRPr/>
            </a:pPr>
            <a:fld id="{656DB950-4D65-42EA-ADF8-8AAB87673B32}" type="slidenum">
              <a:rPr lang="fa-IR" smtClean="0"/>
              <a:pPr>
                <a:defRPr/>
              </a:pPr>
              <a:t>8</a:t>
            </a:fld>
            <a:endParaRPr lang="fa-IR"/>
          </a:p>
        </p:txBody>
      </p:sp>
    </p:spTree>
    <p:extLst>
      <p:ext uri="{BB962C8B-B14F-4D97-AF65-F5344CB8AC3E}">
        <p14:creationId xmlns="" xmlns:p14="http://schemas.microsoft.com/office/powerpoint/2010/main" val="1639097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6000" b="1" dirty="0" smtClean="0">
                <a:solidFill>
                  <a:srgbClr val="C00000"/>
                </a:solidFill>
                <a:cs typeface="B Titr" pitchFamily="2" charset="-78"/>
              </a:rPr>
              <a:t>ویژگی های </a:t>
            </a:r>
            <a:r>
              <a:rPr lang="en-US" sz="6000" b="1" dirty="0" smtClean="0">
                <a:solidFill>
                  <a:srgbClr val="C00000"/>
                </a:solidFill>
                <a:cs typeface="B Titr" pitchFamily="2" charset="-78"/>
              </a:rPr>
              <a:t>OLTP</a:t>
            </a:r>
            <a:endParaRPr lang="en-US" sz="6000" b="1" dirty="0">
              <a:solidFill>
                <a:srgbClr val="C00000"/>
              </a:solidFill>
              <a:cs typeface="B Titr" pitchFamily="2" charset="-78"/>
            </a:endParaRPr>
          </a:p>
        </p:txBody>
      </p:sp>
      <p:graphicFrame>
        <p:nvGraphicFramePr>
          <p:cNvPr id="6" name="Diagram 5"/>
          <p:cNvGraphicFramePr/>
          <p:nvPr>
            <p:extLst>
              <p:ext uri="{D42A27DB-BD31-4B8C-83A1-F6EECF244321}">
                <p14:modId xmlns="" xmlns:p14="http://schemas.microsoft.com/office/powerpoint/2010/main" val="787694653"/>
              </p:ext>
            </p:extLst>
          </p:nvPr>
        </p:nvGraphicFramePr>
        <p:xfrm>
          <a:off x="539552" y="1757040"/>
          <a:ext cx="3456384"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txBox="1">
            <a:spLocks/>
          </p:cNvSpPr>
          <p:nvPr/>
        </p:nvSpPr>
        <p:spPr>
          <a:xfrm>
            <a:off x="2699792" y="1600200"/>
            <a:ext cx="5976664"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smtClean="0">
                <a:cs typeface="B Zar" pitchFamily="2" charset="-78"/>
              </a:rPr>
              <a:t>1-پایگاه های داده از نوع </a:t>
            </a:r>
            <a:r>
              <a:rPr lang="en-US" sz="1800" dirty="0" smtClean="0">
                <a:cs typeface="B Zar" pitchFamily="2" charset="-78"/>
              </a:rPr>
              <a:t>OLTP</a:t>
            </a:r>
            <a:r>
              <a:rPr lang="fa-IR" sz="1800" dirty="0" smtClean="0">
                <a:cs typeface="B Zar" pitchFamily="2" charset="-78"/>
              </a:rPr>
              <a:t>  جهت پردازش </a:t>
            </a:r>
            <a:r>
              <a:rPr lang="fa-IR" sz="1800" b="1" dirty="0" smtClean="0">
                <a:solidFill>
                  <a:srgbClr val="C00000"/>
                </a:solidFill>
                <a:cs typeface="B Zar" pitchFamily="2" charset="-78"/>
              </a:rPr>
              <a:t>تراکنش های بلادرنگ </a:t>
            </a:r>
            <a:r>
              <a:rPr lang="fa-IR" sz="1800" dirty="0" smtClean="0">
                <a:cs typeface="B Zar" pitchFamily="2" charset="-78"/>
              </a:rPr>
              <a:t>کاربرد دارند که ذاتا نیازمند یکسری الزامات خاص هستند.</a:t>
            </a:r>
            <a:endParaRPr lang="en-US" sz="1800" dirty="0" smtClean="0">
              <a:cs typeface="B Zar" pitchFamily="2" charset="-78"/>
            </a:endParaRPr>
          </a:p>
          <a:p>
            <a:pPr marL="53975" indent="0" algn="just" rtl="1">
              <a:buNone/>
            </a:pPr>
            <a:r>
              <a:rPr lang="fa-IR" sz="1800" dirty="0" smtClean="0">
                <a:cs typeface="B Zar" pitchFamily="2" charset="-78"/>
              </a:rPr>
              <a:t>برای مثال اگر شما یک فروشگاه آنلاین را مدیریت و پیاده سازی می نمایید باید از بروز رسانی جداول بانک اطلاعاتی هنگام خرید کاربران خود و سفارش محصولات و درستی بروز رسانی جداول ذکر شده قبل از پیاده سازی به صورت </a:t>
            </a:r>
            <a:r>
              <a:rPr lang="en-US" sz="1800" dirty="0" smtClean="0">
                <a:cs typeface="B Zar" pitchFamily="2" charset="-78"/>
              </a:rPr>
              <a:t>OLTP</a:t>
            </a:r>
            <a:r>
              <a:rPr lang="fa-IR" sz="1800" dirty="0" smtClean="0">
                <a:cs typeface="B Zar" pitchFamily="2" charset="-78"/>
              </a:rPr>
              <a:t> ، اطمینان حاصل نمایید .</a:t>
            </a:r>
            <a:endParaRPr lang="en-US" sz="1800" dirty="0" smtClean="0">
              <a:cs typeface="B Zar" pitchFamily="2" charset="-78"/>
            </a:endParaRPr>
          </a:p>
          <a:p>
            <a:pPr marL="0" indent="0" algn="just" rtl="1">
              <a:buNone/>
            </a:pPr>
            <a:r>
              <a:rPr lang="fa-IR" sz="1800" dirty="0" smtClean="0">
                <a:cs typeface="B Zar" pitchFamily="2" charset="-78"/>
              </a:rPr>
              <a:t>2-تراکنش های موجوددرپایگاه داده </a:t>
            </a:r>
            <a:r>
              <a:rPr lang="en-US" sz="1800" dirty="0" smtClean="0">
                <a:cs typeface="B Zar" pitchFamily="2" charset="-78"/>
              </a:rPr>
              <a:t>OLTP</a:t>
            </a:r>
            <a:r>
              <a:rPr lang="fa-IR" sz="1800" dirty="0" smtClean="0">
                <a:cs typeface="B Zar" pitchFamily="2" charset="-78"/>
              </a:rPr>
              <a:t> از نوع </a:t>
            </a:r>
            <a:r>
              <a:rPr lang="en-US" sz="1800" b="1" dirty="0" smtClean="0">
                <a:solidFill>
                  <a:srgbClr val="C00000"/>
                </a:solidFill>
                <a:cs typeface="B Zar" pitchFamily="2" charset="-78"/>
              </a:rPr>
              <a:t>Atomic</a:t>
            </a:r>
            <a:r>
              <a:rPr lang="fa-IR" sz="1800" dirty="0" smtClean="0">
                <a:solidFill>
                  <a:srgbClr val="C00000"/>
                </a:solidFill>
                <a:cs typeface="B Zar" pitchFamily="2" charset="-78"/>
              </a:rPr>
              <a:t> </a:t>
            </a:r>
            <a:r>
              <a:rPr lang="fa-IR" sz="1800" dirty="0" smtClean="0">
                <a:cs typeface="B Zar" pitchFamily="2" charset="-78"/>
              </a:rPr>
              <a:t>یا </a:t>
            </a:r>
            <a:r>
              <a:rPr lang="fa-IR" sz="1800" b="1" dirty="0" smtClean="0">
                <a:solidFill>
                  <a:srgbClr val="C00000"/>
                </a:solidFill>
                <a:cs typeface="B Zar" pitchFamily="2" charset="-78"/>
              </a:rPr>
              <a:t>تجزیه ناپذیر بوده </a:t>
            </a:r>
            <a:r>
              <a:rPr lang="fa-IR" sz="1800" dirty="0" smtClean="0">
                <a:cs typeface="B Zar" pitchFamily="2" charset="-78"/>
              </a:rPr>
              <a:t>بدین معنی که یا تراکنش انجام میشود یا خیر و حد وسطی وجود ندارد و نیز دارای محیطی مجزا  (</a:t>
            </a:r>
            <a:r>
              <a:rPr lang="en-US" sz="1800" dirty="0" smtClean="0">
                <a:cs typeface="B Zar" pitchFamily="2" charset="-78"/>
              </a:rPr>
              <a:t>isolated</a:t>
            </a:r>
            <a:r>
              <a:rPr lang="fa-IR" sz="1800" dirty="0" smtClean="0">
                <a:cs typeface="B Zar" pitchFamily="2" charset="-78"/>
              </a:rPr>
              <a:t>) جهت عدم تداخل در محیط تراکنش های دیگر  و در محیطی پایا اجرا  می شوند.</a:t>
            </a:r>
            <a:endParaRPr lang="en-US" sz="1800" dirty="0" smtClean="0">
              <a:cs typeface="B Zar" pitchFamily="2" charset="-78"/>
            </a:endParaRPr>
          </a:p>
          <a:p>
            <a:pPr marL="0" indent="0" algn="just" rtl="1">
              <a:buNone/>
            </a:pPr>
            <a:r>
              <a:rPr lang="fa-IR" sz="1800" dirty="0" smtClean="0">
                <a:cs typeface="B Zar" pitchFamily="2" charset="-78"/>
              </a:rPr>
              <a:t>3-از ویژگی های دیگر بانک اطلاعاتی</a:t>
            </a:r>
            <a:r>
              <a:rPr lang="en-US" sz="1800" dirty="0" smtClean="0">
                <a:cs typeface="B Zar" pitchFamily="2" charset="-78"/>
              </a:rPr>
              <a:t>OLTP</a:t>
            </a:r>
            <a:r>
              <a:rPr lang="fa-IR" sz="1800" dirty="0" smtClean="0">
                <a:cs typeface="B Zar" pitchFamily="2" charset="-78"/>
              </a:rPr>
              <a:t> میتوان به “</a:t>
            </a:r>
            <a:r>
              <a:rPr lang="en-US" sz="1800" b="1" dirty="0" smtClean="0">
                <a:solidFill>
                  <a:srgbClr val="C00000"/>
                </a:solidFill>
                <a:cs typeface="B Zar" pitchFamily="2" charset="-78"/>
              </a:rPr>
              <a:t>Row Level Locking</a:t>
            </a:r>
            <a:r>
              <a:rPr lang="fa-IR" sz="1800" dirty="0" smtClean="0">
                <a:cs typeface="B Zar" pitchFamily="2" charset="-78"/>
              </a:rPr>
              <a:t>” یا قفل کردن در سطح یک سطر بانک اطلاعاتی اشاره نمود که در واقع تراکنش سطری را فقل کرده و تا پایان عملیات، تراکنش های دیگر هیچ تغییری بر روی آن سطر اعمال نخواهند کرد .در واقع از این جهت شباهت های بسیاری با قفل کردن های </a:t>
            </a:r>
            <a:r>
              <a:rPr lang="en-US" sz="1800" dirty="0" err="1" smtClean="0">
                <a:cs typeface="B Zar" pitchFamily="2" charset="-78"/>
              </a:rPr>
              <a:t>Pthread</a:t>
            </a:r>
            <a:r>
              <a:rPr lang="fa-IR" sz="1800" dirty="0" smtClean="0">
                <a:cs typeface="B Zar" pitchFamily="2" charset="-78"/>
              </a:rPr>
              <a:t> در برنامه نویسی های همروند دارد.</a:t>
            </a:r>
            <a:endParaRPr lang="en-US" sz="1800" dirty="0">
              <a:cs typeface="B Zar" pitchFamily="2" charset="-78"/>
            </a:endParaRPr>
          </a:p>
        </p:txBody>
      </p:sp>
      <p:sp>
        <p:nvSpPr>
          <p:cNvPr id="9" name="Slide Number Placeholder 8"/>
          <p:cNvSpPr>
            <a:spLocks noGrp="1"/>
          </p:cNvSpPr>
          <p:nvPr>
            <p:ph type="sldNum" sz="quarter" idx="12"/>
          </p:nvPr>
        </p:nvSpPr>
        <p:spPr/>
        <p:txBody>
          <a:bodyPr/>
          <a:lstStyle/>
          <a:p>
            <a:pPr>
              <a:defRPr/>
            </a:pPr>
            <a:fld id="{656DB950-4D65-42EA-ADF8-8AAB87673B32}" type="slidenum">
              <a:rPr lang="fa-IR" smtClean="0"/>
              <a:pPr>
                <a:defRPr/>
              </a:pPr>
              <a:t>9</a:t>
            </a:fld>
            <a:endParaRPr lang="fa-IR"/>
          </a:p>
        </p:txBody>
      </p:sp>
    </p:spTree>
    <p:extLst>
      <p:ext uri="{BB962C8B-B14F-4D97-AF65-F5344CB8AC3E}">
        <p14:creationId xmlns="" xmlns:p14="http://schemas.microsoft.com/office/powerpoint/2010/main" val="167826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1574</TotalTime>
  <Words>3558</Words>
  <Application>Microsoft Office PowerPoint</Application>
  <PresentationFormat>On-screen Show (4:3)</PresentationFormat>
  <Paragraphs>378</Paragraphs>
  <Slides>47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Clip</vt:lpstr>
      <vt:lpstr>به نام آفریننده بهار</vt:lpstr>
      <vt:lpstr> OLAP versus OLTP</vt:lpstr>
      <vt:lpstr> OLAP vs OLTP</vt:lpstr>
      <vt:lpstr>OLTP چیست؟</vt:lpstr>
      <vt:lpstr>OLTP-On-line transaction processing</vt:lpstr>
      <vt:lpstr>Slide 6</vt:lpstr>
      <vt:lpstr>OLTP-On-line transaction processing</vt:lpstr>
      <vt:lpstr>OLTP چیست؟  On-line transaction processing</vt:lpstr>
      <vt:lpstr>ویژگی های OLTP</vt:lpstr>
      <vt:lpstr>تعاریف اولیه(OLAP)</vt:lpstr>
      <vt:lpstr>Slide 11</vt:lpstr>
      <vt:lpstr>Slide 12</vt:lpstr>
      <vt:lpstr>OLAP چیست؟</vt:lpstr>
      <vt:lpstr>خصوصيات قابل ارزيابي OLAP </vt:lpstr>
      <vt:lpstr>تحلیل</vt:lpstr>
      <vt:lpstr>سریع</vt:lpstr>
      <vt:lpstr>داده های چندبعدی</vt:lpstr>
      <vt:lpstr>Slide 18</vt:lpstr>
      <vt:lpstr>اشتراکی</vt:lpstr>
      <vt:lpstr>مقایسه سیستم های عملیاتی و اطلاعاتی</vt:lpstr>
      <vt:lpstr>مقایسه سیستم های عملیاتی و اطلاعاتی</vt:lpstr>
      <vt:lpstr>مقایسه سیستم های عملیاتی و اطلاعاتی</vt:lpstr>
      <vt:lpstr>مقایسه سیستم های عملیاتی و اطلاعاتی</vt:lpstr>
      <vt:lpstr>مقایسه سیستم های عملیاتی و اطلاعاتی</vt:lpstr>
      <vt:lpstr>دسته بندی OLAP</vt:lpstr>
      <vt:lpstr>پردازش تحلیلی برخط چند بعدی</vt:lpstr>
      <vt:lpstr>پردازش تحلیلی برخط چند بعدی </vt:lpstr>
      <vt:lpstr>Slide 28</vt:lpstr>
      <vt:lpstr>پردازش تحلیلی برخط رابطه ایROLAP</vt:lpstr>
      <vt:lpstr>ROLAP</vt:lpstr>
      <vt:lpstr>Slide 31</vt:lpstr>
      <vt:lpstr>پردازش تحلیلی برخط رابطه ای ROLAP</vt:lpstr>
      <vt:lpstr>تفاوت ROLAP ,MOLAPمعرفی HOLAP</vt:lpstr>
      <vt:lpstr>پردازش تحلیلی برخط ترکیبی</vt:lpstr>
      <vt:lpstr>Desktop OLAP</vt:lpstr>
      <vt:lpstr>مزایاو معایب </vt:lpstr>
      <vt:lpstr>جمع بندی</vt:lpstr>
      <vt:lpstr>Slide 38</vt:lpstr>
      <vt:lpstr>اعمال قابل اجرابرروی CUBE</vt:lpstr>
      <vt:lpstr>عمليات بر روي حجم‌هاي داده‌اي</vt:lpstr>
      <vt:lpstr>Slide 41</vt:lpstr>
      <vt:lpstr>انبار داده DATA WHAREHOUSE</vt:lpstr>
      <vt:lpstr>شمای  کلی DW</vt:lpstr>
      <vt:lpstr>Slide 44</vt:lpstr>
      <vt:lpstr>Slide 45</vt:lpstr>
      <vt:lpstr>کلام آخر:  معرفی ابزار</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Payk</cp:lastModifiedBy>
  <cp:revision>188</cp:revision>
  <dcterms:created xsi:type="dcterms:W3CDTF">2011-11-08T07:23:49Z</dcterms:created>
  <dcterms:modified xsi:type="dcterms:W3CDTF">2013-04-16T19:05:14Z</dcterms:modified>
</cp:coreProperties>
</file>