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96" r:id="rId1"/>
    <p:sldMasterId id="2147483908" r:id="rId2"/>
  </p:sldMasterIdLst>
  <p:notesMasterIdLst>
    <p:notesMasterId r:id="rId31"/>
  </p:notesMasterIdLst>
  <p:sldIdLst>
    <p:sldId id="256" r:id="rId3"/>
    <p:sldId id="262" r:id="rId4"/>
    <p:sldId id="257" r:id="rId5"/>
    <p:sldId id="283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84" r:id="rId20"/>
    <p:sldId id="274" r:id="rId21"/>
    <p:sldId id="275" r:id="rId22"/>
    <p:sldId id="276" r:id="rId23"/>
    <p:sldId id="277" r:id="rId24"/>
    <p:sldId id="278" r:id="rId25"/>
    <p:sldId id="285" r:id="rId26"/>
    <p:sldId id="279" r:id="rId27"/>
    <p:sldId id="280" r:id="rId28"/>
    <p:sldId id="281" r:id="rId29"/>
    <p:sldId id="282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B Traffic" panose="00000400000000000000" pitchFamily="2" charset="-78"/>
      <p:regular r:id="rId38"/>
      <p:bold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33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D29E2-8391-4EF9-8DB7-95C748863F4D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60BF8-1D83-4EA3-848A-A3ACCB8B6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4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A4E8-0AA6-4517-B52A-95F73E79BA11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636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646F-24F1-4FA7-8C9B-DE7D32592189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3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8514-7EAF-46DC-854E-847CE7D19914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830C-7434-4BBC-AA03-01C156E70443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047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B4C0-40AC-4E44-BA0D-D5068BE84A34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9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E7F9-2DD1-47FF-BC86-C71D13AA2A68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63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44C9-8EF8-4C94-BFFB-3B6CDC884479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35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464C-A7B5-401B-B166-A9EEFA6282E5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91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C72-5F7C-4F45-B7A4-8C9A942300AF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11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0DE0-4C90-4BFE-B0E5-1683E6ECDF23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12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1665F5A-A232-4D19-BF81-81CCDFBF0958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18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185C-FDEB-4D8A-9D0D-05BFED61F304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7771-0047-4934-B230-F1FD678A9D6A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72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535C-1984-44E6-9D7F-FFEF9E4FEC13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37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B347-159C-4888-9CC5-0CBACF99EF18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25F6-C1B5-4E25-8A35-A9BA43DD2F71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58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EA98-8BE7-42F2-A288-AC10C727C84C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201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8FFB-B886-49B6-84C8-BADA4EFC21D3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79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D5F4-9D69-4250-A419-2549B6861C83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7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DD94-7DFD-48D9-A39C-621D120CB868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146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0EC5-9BB3-4611-8CDD-AE6332DEB2FA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92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AD3D-23B4-4639-9989-08F2B98B615E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3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93C20-29F7-4201-AD27-6A542D278601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82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B8B595-B86D-4433-9534-3D328590D6E3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94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بنام دانای توانا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8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1500"/>
            <a:ext cx="10452100" cy="5605463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از </a:t>
            </a:r>
            <a:r>
              <a:rPr lang="fa-IR" sz="3200" dirty="0">
                <a:cs typeface="B Traffic" panose="00000400000000000000" pitchFamily="2" charset="-78"/>
              </a:rPr>
              <a:t>تبلیغات پاپ آپ استفاده </a:t>
            </a:r>
            <a:r>
              <a:rPr lang="fa-IR" sz="3200" dirty="0" smtClean="0">
                <a:cs typeface="B Traffic" panose="00000400000000000000" pitchFamily="2" charset="-78"/>
              </a:rPr>
              <a:t>نکنید.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>
                <a:cs typeface="B Traffic" panose="00000400000000000000" pitchFamily="2" charset="-78"/>
              </a:rPr>
              <a:t>سعی کنید از مطالب کپی استفاده نکنید و مطالبتان را خودتان بنویسید</a:t>
            </a:r>
            <a:r>
              <a:rPr lang="fa-IR" sz="3200" dirty="0" smtClean="0">
                <a:cs typeface="B Traffic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مطالب </a:t>
            </a:r>
            <a:r>
              <a:rPr lang="fa-IR" sz="3200" dirty="0">
                <a:cs typeface="B Traffic" panose="00000400000000000000" pitchFamily="2" charset="-78"/>
              </a:rPr>
              <a:t>را غنی </a:t>
            </a:r>
            <a:r>
              <a:rPr lang="fa-IR" sz="3200" dirty="0" smtClean="0">
                <a:cs typeface="B Traffic" panose="00000400000000000000" pitchFamily="2" charset="-78"/>
              </a:rPr>
              <a:t>بنویسید.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نسخه موبایل سایتتان را بسازید.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صبر </a:t>
            </a:r>
            <a:r>
              <a:rPr lang="fa-IR" sz="3200" dirty="0">
                <a:cs typeface="B Traffic" panose="00000400000000000000" pitchFamily="2" charset="-78"/>
              </a:rPr>
              <a:t>صبر صبر</a:t>
            </a:r>
            <a:endParaRPr lang="en-US" sz="3200" dirty="0">
              <a:cs typeface="B Traffic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647700"/>
            <a:ext cx="11188700" cy="5529263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صفحات </a:t>
            </a:r>
            <a:r>
              <a:rPr lang="fa-IR" sz="3200" dirty="0">
                <a:cs typeface="B Traffic" panose="00000400000000000000" pitchFamily="2" charset="-78"/>
              </a:rPr>
              <a:t>414 را جدی </a:t>
            </a:r>
            <a:r>
              <a:rPr lang="fa-IR" sz="3200" dirty="0" smtClean="0">
                <a:cs typeface="B Traffic" panose="00000400000000000000" pitchFamily="2" charset="-78"/>
              </a:rPr>
              <a:t>بگیرید.</a:t>
            </a:r>
            <a:endParaRPr lang="fa-IR" sz="3200" dirty="0">
              <a:cs typeface="B Traffic" panose="00000400000000000000" pitchFamily="2" charset="-78"/>
            </a:endParaRP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برای </a:t>
            </a:r>
            <a:r>
              <a:rPr lang="fa-IR" sz="3200" dirty="0">
                <a:cs typeface="B Traffic" panose="00000400000000000000" pitchFamily="2" charset="-78"/>
              </a:rPr>
              <a:t>عکس های موجود در سایت صفت </a:t>
            </a:r>
            <a:r>
              <a:rPr lang="en-US" sz="3200" dirty="0">
                <a:cs typeface="B Traffic" panose="00000400000000000000" pitchFamily="2" charset="-78"/>
              </a:rPr>
              <a:t>alt </a:t>
            </a:r>
            <a:r>
              <a:rPr lang="fa-IR" sz="3200" dirty="0" smtClean="0">
                <a:cs typeface="B Traffic" panose="00000400000000000000" pitchFamily="2" charset="-78"/>
              </a:rPr>
              <a:t> بگذارید </a:t>
            </a:r>
            <a:r>
              <a:rPr lang="fa-IR" sz="3200" dirty="0">
                <a:cs typeface="B Traffic" panose="00000400000000000000" pitchFamily="2" charset="-78"/>
              </a:rPr>
              <a:t>و نام عکس رابنویسید.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در </a:t>
            </a:r>
            <a:r>
              <a:rPr lang="fa-IR" sz="3200" dirty="0">
                <a:cs typeface="B Traffic" panose="00000400000000000000" pitchFamily="2" charset="-78"/>
              </a:rPr>
              <a:t>سئو، دو بحث </a:t>
            </a:r>
            <a:r>
              <a:rPr lang="en-US" sz="3200" dirty="0">
                <a:cs typeface="B Traffic" panose="00000400000000000000" pitchFamily="2" charset="-78"/>
              </a:rPr>
              <a:t>on-site optimization </a:t>
            </a:r>
            <a:r>
              <a:rPr lang="fa-IR" sz="3200" dirty="0" smtClean="0">
                <a:cs typeface="B Traffic" panose="00000400000000000000" pitchFamily="2" charset="-78"/>
              </a:rPr>
              <a:t>و</a:t>
            </a:r>
            <a:r>
              <a:rPr lang="en-US" sz="3200" dirty="0" smtClean="0">
                <a:cs typeface="B Traffic" panose="00000400000000000000" pitchFamily="2" charset="-78"/>
              </a:rPr>
              <a:t>Off-page </a:t>
            </a:r>
            <a:r>
              <a:rPr lang="en-US" sz="3200" dirty="0">
                <a:cs typeface="B Traffic" panose="00000400000000000000" pitchFamily="2" charset="-78"/>
              </a:rPr>
              <a:t>optimization </a:t>
            </a:r>
            <a:r>
              <a:rPr lang="fa-IR" sz="3200" dirty="0">
                <a:cs typeface="B Traffic" panose="00000400000000000000" pitchFamily="2" charset="-78"/>
              </a:rPr>
              <a:t>خودنمائی میکنند</a:t>
            </a:r>
            <a:endParaRPr lang="en-US" sz="3200" dirty="0">
              <a:cs typeface="B Traffic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2765425"/>
            <a:ext cx="10515600" cy="3698875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>
                <a:cs typeface="B Traffic" panose="00000400000000000000" pitchFamily="2" charset="-78"/>
              </a:rPr>
              <a:t>در ادامه به این مهم اشاره میکنیم </a:t>
            </a:r>
            <a:r>
              <a:rPr lang="fa-IR" sz="3200" dirty="0" smtClean="0">
                <a:cs typeface="B Traffic" panose="00000400000000000000" pitchFamily="2" charset="-78"/>
              </a:rPr>
              <a:t>بخش </a:t>
            </a:r>
            <a:r>
              <a:rPr lang="fa-IR" sz="3200" dirty="0">
                <a:cs typeface="B Traffic" panose="00000400000000000000" pitchFamily="2" charset="-78"/>
              </a:rPr>
              <a:t>های کلی بهینه سازی بر روی چه چیزهایی تاثیر </a:t>
            </a:r>
            <a:r>
              <a:rPr lang="fa-IR" sz="3200" dirty="0" smtClean="0">
                <a:cs typeface="B Traffic" panose="00000400000000000000" pitchFamily="2" charset="-78"/>
              </a:rPr>
              <a:t>گذاراست :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en-US" sz="3200" dirty="0" smtClean="0">
                <a:cs typeface="B Traffic" panose="00000400000000000000" pitchFamily="2" charset="-78"/>
              </a:rPr>
              <a:t>On-site optimization</a:t>
            </a:r>
            <a:endParaRPr lang="fa-IR" sz="3200" dirty="0">
              <a:cs typeface="B Traffic" panose="00000400000000000000" pitchFamily="2" charset="-78"/>
            </a:endParaRP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en-US" sz="3200" dirty="0" smtClean="0">
                <a:cs typeface="B Traffic" panose="00000400000000000000" pitchFamily="2" charset="-78"/>
              </a:rPr>
              <a:t>Off-page </a:t>
            </a:r>
            <a:r>
              <a:rPr lang="en-US" sz="3200" dirty="0">
                <a:cs typeface="B Traffic" panose="00000400000000000000" pitchFamily="2" charset="-78"/>
              </a:rPr>
              <a:t>optimization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6600" dirty="0" smtClean="0">
                <a:solidFill>
                  <a:srgbClr val="FF0000"/>
                </a:solidFill>
                <a:cs typeface="B Traffic" panose="00000400000000000000" pitchFamily="2" charset="-78"/>
              </a:rPr>
              <a:t>نکات با ارزش </a:t>
            </a:r>
            <a:r>
              <a:rPr lang="en-US" sz="6600" dirty="0" err="1" smtClean="0">
                <a:solidFill>
                  <a:srgbClr val="FF0000"/>
                </a:solidFill>
                <a:cs typeface="B Traffic" panose="00000400000000000000" pitchFamily="2" charset="-78"/>
              </a:rPr>
              <a:t>seo</a:t>
            </a:r>
            <a:endParaRPr lang="en-US" sz="6600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624"/>
            <a:ext cx="10515600" cy="4981576"/>
          </a:xfrm>
        </p:spPr>
        <p:txBody>
          <a:bodyPr>
            <a:noAutofit/>
          </a:bodyPr>
          <a:lstStyle/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مطالب </a:t>
            </a:r>
            <a:r>
              <a:rPr lang="fa-IR" sz="3200" dirty="0">
                <a:cs typeface="B Traffic" panose="00000400000000000000" pitchFamily="2" charset="-78"/>
              </a:rPr>
              <a:t>با کیفیت در وبلاگ </a:t>
            </a:r>
            <a:r>
              <a:rPr lang="fa-IR" sz="3200" dirty="0" smtClean="0">
                <a:cs typeface="B Traffic" panose="00000400000000000000" pitchFamily="2" charset="-78"/>
              </a:rPr>
              <a:t>شما</a:t>
            </a:r>
            <a:endParaRPr lang="fa-IR" sz="3200" dirty="0">
              <a:cs typeface="B Traffic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کلمات کلیدی</a:t>
            </a:r>
            <a:endParaRPr lang="fa-IR" sz="3200" dirty="0">
              <a:cs typeface="B Traffic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تگ </a:t>
            </a:r>
            <a:r>
              <a:rPr lang="fa-IR" sz="3200" dirty="0">
                <a:cs typeface="B Traffic" panose="00000400000000000000" pitchFamily="2" charset="-78"/>
              </a:rPr>
              <a:t>های </a:t>
            </a:r>
            <a:r>
              <a:rPr lang="en-US" sz="3200" dirty="0" smtClean="0">
                <a:cs typeface="B Traffic" panose="00000400000000000000" pitchFamily="2" charset="-78"/>
              </a:rPr>
              <a:t>Heading</a:t>
            </a: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فعالیت </a:t>
            </a:r>
            <a:r>
              <a:rPr lang="fa-IR" sz="3200" dirty="0">
                <a:cs typeface="B Traffic" panose="00000400000000000000" pitchFamily="2" charset="-78"/>
              </a:rPr>
              <a:t>بر روی چند موضوع نزدیک به </a:t>
            </a:r>
            <a:r>
              <a:rPr lang="fa-IR" sz="3200" dirty="0" smtClean="0">
                <a:cs typeface="B Traffic" panose="00000400000000000000" pitchFamily="2" charset="-78"/>
              </a:rPr>
              <a:t>هم</a:t>
            </a:r>
            <a:endParaRPr lang="fa-IR" sz="3200" dirty="0">
              <a:cs typeface="B Traffic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حضور </a:t>
            </a:r>
            <a:r>
              <a:rPr lang="fa-IR" sz="3200" dirty="0">
                <a:cs typeface="B Traffic" panose="00000400000000000000" pitchFamily="2" charset="-78"/>
              </a:rPr>
              <a:t>در شبکه های </a:t>
            </a:r>
            <a:r>
              <a:rPr lang="fa-IR" sz="3200" dirty="0" smtClean="0">
                <a:cs typeface="B Traffic" panose="00000400000000000000" pitchFamily="2" charset="-78"/>
              </a:rPr>
              <a:t>اجتماعی</a:t>
            </a:r>
            <a:endParaRPr lang="en-US" sz="3200" dirty="0" smtClean="0">
              <a:cs typeface="B Traffic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sz="3200" dirty="0">
                <a:cs typeface="B Traffic" panose="00000400000000000000" pitchFamily="2" charset="-78"/>
              </a:rPr>
              <a:t>خوانابودن نوشته های </a:t>
            </a:r>
            <a:r>
              <a:rPr lang="fa-IR" sz="3200" dirty="0" smtClean="0">
                <a:cs typeface="B Traffic" panose="00000400000000000000" pitchFamily="2" charset="-78"/>
              </a:rPr>
              <a:t>سایتتان</a:t>
            </a:r>
            <a:endParaRPr lang="fa-IR" sz="3200" dirty="0">
              <a:cs typeface="B Traffic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لینک ها</a:t>
            </a:r>
            <a:endParaRPr lang="en-US" sz="3200" dirty="0" smtClean="0">
              <a:cs typeface="B Traffic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 نظرات</a:t>
            </a:r>
            <a:endParaRPr lang="fa-IR" sz="3200" dirty="0">
              <a:cs typeface="B Traffic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سرعت </a:t>
            </a:r>
            <a:r>
              <a:rPr lang="fa-IR" sz="3200" dirty="0">
                <a:cs typeface="B Traffic" panose="00000400000000000000" pitchFamily="2" charset="-78"/>
              </a:rPr>
              <a:t>لود </a:t>
            </a:r>
            <a:r>
              <a:rPr lang="fa-IR" sz="3200" dirty="0" smtClean="0">
                <a:cs typeface="B Traffic" panose="00000400000000000000" pitchFamily="2" charset="-78"/>
              </a:rPr>
              <a:t>سایتتان</a:t>
            </a:r>
            <a:endParaRPr lang="en-US" sz="3200" dirty="0">
              <a:cs typeface="B Traffic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2600"/>
            <a:ext cx="10591800" cy="5956300"/>
          </a:xfrm>
        </p:spPr>
        <p:txBody>
          <a:bodyPr>
            <a:normAutofit lnSpcReduction="10000"/>
          </a:bodyPr>
          <a:lstStyle/>
          <a:p>
            <a:pPr marL="0" indent="0" algn="r" rtl="1">
              <a:lnSpc>
                <a:spcPct val="150000"/>
              </a:lnSpc>
              <a:buClr>
                <a:srgbClr val="FF0000"/>
              </a:buClr>
              <a:buNone/>
            </a:pPr>
            <a:r>
              <a:rPr lang="fa-IR" sz="3200" dirty="0" smtClean="0">
                <a:cs typeface="B Traffic" panose="00000400000000000000" pitchFamily="2" charset="-78"/>
              </a:rPr>
              <a:t>بخش های </a:t>
            </a:r>
            <a:r>
              <a:rPr lang="fa-IR" sz="3200" dirty="0">
                <a:cs typeface="B Traffic" panose="00000400000000000000" pitchFamily="2" charset="-78"/>
              </a:rPr>
              <a:t>قابل قبول در بهینه سازی درونی یا </a:t>
            </a:r>
            <a:r>
              <a:rPr lang="en-US" sz="3200" dirty="0">
                <a:cs typeface="B Traffic" panose="00000400000000000000" pitchFamily="2" charset="-78"/>
              </a:rPr>
              <a:t>On-site SEO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لینک </a:t>
            </a:r>
            <a:r>
              <a:rPr lang="fa-IR" sz="3200" dirty="0">
                <a:cs typeface="B Traffic" panose="00000400000000000000" pitchFamily="2" charset="-78"/>
              </a:rPr>
              <a:t>های داخلی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محتوای </a:t>
            </a:r>
            <a:r>
              <a:rPr lang="fa-IR" sz="3200" dirty="0">
                <a:cs typeface="B Traffic" panose="00000400000000000000" pitchFamily="2" charset="-78"/>
              </a:rPr>
              <a:t>خوب و تازه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ساختار </a:t>
            </a:r>
            <a:r>
              <a:rPr lang="fa-IR" sz="3200" dirty="0">
                <a:cs typeface="B Traffic" panose="00000400000000000000" pitchFamily="2" charset="-78"/>
              </a:rPr>
              <a:t>آدرس دهی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en-US" sz="3200" dirty="0" smtClean="0">
                <a:cs typeface="B Traffic" panose="00000400000000000000" pitchFamily="2" charset="-78"/>
              </a:rPr>
              <a:t>Meta </a:t>
            </a:r>
            <a:r>
              <a:rPr lang="en-US" sz="3200" dirty="0">
                <a:cs typeface="B Traffic" panose="00000400000000000000" pitchFamily="2" charset="-78"/>
              </a:rPr>
              <a:t>data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تصاویر</a:t>
            </a:r>
            <a:endParaRPr lang="fa-IR" sz="3200" dirty="0">
              <a:cs typeface="B Traffic" panose="00000400000000000000" pitchFamily="2" charset="-78"/>
            </a:endParaRP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چگالی </a:t>
            </a:r>
            <a:r>
              <a:rPr lang="fa-IR" sz="3200" dirty="0">
                <a:cs typeface="B Traffic" panose="00000400000000000000" pitchFamily="2" charset="-78"/>
              </a:rPr>
              <a:t>کلمات کلیدی</a:t>
            </a:r>
            <a:endParaRPr lang="en-US" sz="3200" dirty="0">
              <a:cs typeface="B Traffic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raffic" panose="00000400000000000000" pitchFamily="2" charset="-78"/>
              </a:rPr>
              <a:t>۵ تکنیکی </a:t>
            </a:r>
            <a:r>
              <a:rPr lang="fa-IR" dirty="0">
                <a:solidFill>
                  <a:srgbClr val="FF0000"/>
                </a:solidFill>
                <a:cs typeface="B Traffic" panose="00000400000000000000" pitchFamily="2" charset="-78"/>
              </a:rPr>
              <a:t>که شما را برای پنالایز شدن آماده میکند</a:t>
            </a:r>
            <a:endParaRPr lang="en-US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لینک </a:t>
            </a:r>
            <a:r>
              <a:rPr lang="fa-IR" sz="3200" dirty="0">
                <a:cs typeface="B Traffic" panose="00000400000000000000" pitchFamily="2" charset="-78"/>
              </a:rPr>
              <a:t>ها : دوری از مخفی کردن و فروش لینک </a:t>
            </a:r>
            <a:r>
              <a:rPr lang="fa-IR" sz="3200" dirty="0" smtClean="0">
                <a:cs typeface="B Traffic" panose="00000400000000000000" pitchFamily="2" charset="-78"/>
              </a:rPr>
              <a:t>ها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کلمات </a:t>
            </a:r>
            <a:r>
              <a:rPr lang="fa-IR" sz="3200" dirty="0">
                <a:cs typeface="B Traffic" panose="00000400000000000000" pitchFamily="2" charset="-78"/>
              </a:rPr>
              <a:t>کلیدی : دوری از </a:t>
            </a:r>
            <a:r>
              <a:rPr lang="en-US" sz="3200" dirty="0">
                <a:cs typeface="B Traffic" panose="00000400000000000000" pitchFamily="2" charset="-78"/>
              </a:rPr>
              <a:t>keyword stuffing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صفحات </a:t>
            </a:r>
            <a:r>
              <a:rPr lang="fa-IR" sz="3200" dirty="0">
                <a:cs typeface="B Traffic" panose="00000400000000000000" pitchFamily="2" charset="-78"/>
              </a:rPr>
              <a:t>: برگه های </a:t>
            </a:r>
            <a:r>
              <a:rPr lang="en-US" sz="3200" dirty="0" err="1" smtClean="0">
                <a:cs typeface="B Traffic" panose="00000400000000000000" pitchFamily="2" charset="-78"/>
              </a:rPr>
              <a:t>Doorwa</a:t>
            </a:r>
            <a:endParaRPr lang="fa-IR" sz="3200" dirty="0" smtClean="0">
              <a:cs typeface="B Traffic" panose="00000400000000000000" pitchFamily="2" charset="-78"/>
            </a:endParaRP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محتوا</a:t>
            </a:r>
            <a:r>
              <a:rPr lang="fa-IR" sz="3200" dirty="0">
                <a:cs typeface="B Traffic" panose="00000400000000000000" pitchFamily="2" charset="-78"/>
              </a:rPr>
              <a:t>: هیچ گاه از محتوای تکراری یا </a:t>
            </a:r>
            <a:r>
              <a:rPr lang="en-US" sz="3200" dirty="0">
                <a:cs typeface="B Traffic" panose="00000400000000000000" pitchFamily="2" charset="-78"/>
              </a:rPr>
              <a:t>Duplicate content </a:t>
            </a:r>
            <a:r>
              <a:rPr lang="fa-IR" sz="3200" dirty="0">
                <a:cs typeface="B Traffic" panose="00000400000000000000" pitchFamily="2" charset="-78"/>
              </a:rPr>
              <a:t>استفاده نکنید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en-US" sz="3200" dirty="0" smtClean="0">
                <a:cs typeface="B Traffic" panose="00000400000000000000" pitchFamily="2" charset="-78"/>
              </a:rPr>
              <a:t>Page </a:t>
            </a:r>
            <a:r>
              <a:rPr lang="en-US" sz="3200" dirty="0" err="1" smtClean="0">
                <a:cs typeface="B Traffic" panose="00000400000000000000" pitchFamily="2" charset="-78"/>
              </a:rPr>
              <a:t>Cloakin</a:t>
            </a:r>
            <a:endParaRPr lang="en-US" sz="3200" dirty="0">
              <a:cs typeface="B Traffic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6600" dirty="0">
                <a:solidFill>
                  <a:srgbClr val="FF0000"/>
                </a:solidFill>
                <a:cs typeface="B Traffic" panose="00000400000000000000" pitchFamily="2" charset="-78"/>
              </a:rPr>
              <a:t>آشنایی با این تگ </a:t>
            </a:r>
            <a:r>
              <a:rPr lang="fa-IR" sz="6600" dirty="0" smtClean="0">
                <a:solidFill>
                  <a:srgbClr val="FF0000"/>
                </a:solidFill>
                <a:cs typeface="B Traffic" panose="00000400000000000000" pitchFamily="2" charset="-78"/>
              </a:rPr>
              <a:t>ها</a:t>
            </a:r>
            <a:endParaRPr lang="en-US" sz="6600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3200" dirty="0" smtClean="0">
                <a:cs typeface="B Traffic" panose="00000400000000000000" pitchFamily="2" charset="-78"/>
              </a:rPr>
              <a:t>تگ </a:t>
            </a:r>
            <a:r>
              <a:rPr lang="fa-IR" sz="3200" dirty="0">
                <a:cs typeface="B Traffic" panose="00000400000000000000" pitchFamily="2" charset="-78"/>
              </a:rPr>
              <a:t>های </a:t>
            </a:r>
            <a:r>
              <a:rPr lang="en-US" sz="3200" dirty="0">
                <a:cs typeface="B Traffic" panose="00000400000000000000" pitchFamily="2" charset="-78"/>
              </a:rPr>
              <a:t>H </a:t>
            </a:r>
            <a:r>
              <a:rPr lang="fa-IR" sz="3200" dirty="0" smtClean="0">
                <a:cs typeface="B Traffic" panose="00000400000000000000" pitchFamily="2" charset="-78"/>
              </a:rPr>
              <a:t> یا </a:t>
            </a:r>
            <a:r>
              <a:rPr lang="en-US" sz="3200" dirty="0">
                <a:cs typeface="B Traffic" panose="00000400000000000000" pitchFamily="2" charset="-78"/>
              </a:rPr>
              <a:t>Heading </a:t>
            </a:r>
            <a:r>
              <a:rPr lang="fa-IR" sz="3200" dirty="0" smtClean="0">
                <a:cs typeface="B Traffic" panose="00000400000000000000" pitchFamily="2" charset="-78"/>
              </a:rPr>
              <a:t> ها </a:t>
            </a:r>
            <a:r>
              <a:rPr lang="fa-IR" sz="3200" dirty="0">
                <a:cs typeface="B Traffic" panose="00000400000000000000" pitchFamily="2" charset="-78"/>
              </a:rPr>
              <a:t>، تگ هایی هستند که ارزش کلمات را نشان میدهند و از 6 </a:t>
            </a:r>
            <a:r>
              <a:rPr lang="fa-IR" sz="3200" dirty="0" smtClean="0">
                <a:cs typeface="B Traffic" panose="00000400000000000000" pitchFamily="2" charset="-78"/>
              </a:rPr>
              <a:t>تگ</a:t>
            </a:r>
            <a:r>
              <a:rPr lang="en-US" sz="3200" dirty="0" smtClean="0">
                <a:cs typeface="B Traffic" panose="00000400000000000000" pitchFamily="2" charset="-78"/>
              </a:rPr>
              <a:t>h1,h2,h3,h4,h5,h6</a:t>
            </a:r>
            <a:r>
              <a:rPr lang="en-US" sz="3200" dirty="0">
                <a:cs typeface="B Traffic" panose="00000400000000000000" pitchFamily="2" charset="-78"/>
              </a:rPr>
              <a:t>) </a:t>
            </a:r>
            <a:r>
              <a:rPr lang="fa-IR" sz="3200" dirty="0" smtClean="0">
                <a:cs typeface="B Traffic" panose="00000400000000000000" pitchFamily="2" charset="-78"/>
              </a:rPr>
              <a:t>)  تشکیل </a:t>
            </a:r>
            <a:r>
              <a:rPr lang="fa-IR" sz="3200" dirty="0">
                <a:cs typeface="B Traffic" panose="00000400000000000000" pitchFamily="2" charset="-78"/>
              </a:rPr>
              <a:t>شده اند</a:t>
            </a:r>
            <a:r>
              <a:rPr lang="fa-IR" sz="3200" dirty="0" smtClean="0">
                <a:cs typeface="B Traffic" panose="00000400000000000000" pitchFamily="2" charset="-78"/>
              </a:rPr>
              <a:t>.</a:t>
            </a:r>
            <a:endParaRPr lang="en-US" sz="3200" dirty="0">
              <a:cs typeface="B Traffic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0" y="308492"/>
            <a:ext cx="6819537" cy="1382196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raffic" panose="00000400000000000000" pitchFamily="2" charset="-78"/>
              </a:rPr>
              <a:t>  </a:t>
            </a:r>
            <a:r>
              <a:rPr lang="en-US" sz="5400" b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link bait </a:t>
            </a:r>
            <a:r>
              <a:rPr lang="fa-IR" sz="5400" b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Traffic" panose="00000400000000000000" pitchFamily="2" charset="-78"/>
              </a:rPr>
              <a:t>چیست؟</a:t>
            </a:r>
            <a:endParaRPr lang="en-US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98489"/>
            <a:ext cx="11264900" cy="4486275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dirty="0" smtClean="0">
                <a:cs typeface="B Traffic" panose="00000400000000000000" pitchFamily="2" charset="-78"/>
              </a:rPr>
              <a:t>لینک </a:t>
            </a:r>
            <a:r>
              <a:rPr lang="fa-IR" dirty="0">
                <a:cs typeface="B Traffic" panose="00000400000000000000" pitchFamily="2" charset="-78"/>
              </a:rPr>
              <a:t>بیت ، یک مقاله یا یک امکانی است که برای جلب توجه بازدیدکنندگان و جذب وبلاگ نویس ها و . . </a:t>
            </a:r>
            <a:r>
              <a:rPr lang="fa-IR" dirty="0" smtClean="0">
                <a:cs typeface="B Traffic" panose="00000400000000000000" pitchFamily="2" charset="-78"/>
              </a:rPr>
              <a:t>برای دریافت </a:t>
            </a:r>
            <a:r>
              <a:rPr lang="fa-IR" dirty="0">
                <a:cs typeface="B Traffic" panose="00000400000000000000" pitchFamily="2" charset="-78"/>
              </a:rPr>
              <a:t>لینک </a:t>
            </a:r>
            <a:r>
              <a:rPr lang="fa-IR" dirty="0" smtClean="0">
                <a:cs typeface="B Traffic" panose="00000400000000000000" pitchFamily="2" charset="-78"/>
              </a:rPr>
              <a:t>است. </a:t>
            </a:r>
            <a:r>
              <a:rPr lang="en-US" dirty="0">
                <a:cs typeface="B Traffic" panose="00000400000000000000" pitchFamily="2" charset="-78"/>
              </a:rPr>
              <a:t>link bait </a:t>
            </a:r>
            <a:r>
              <a:rPr lang="fa-IR" dirty="0">
                <a:cs typeface="B Traffic" panose="00000400000000000000" pitchFamily="2" charset="-78"/>
              </a:rPr>
              <a:t>ها میتوانند یکی از ابزار بازاریابی ویروسی باشند ، به این گونه که میتوانید از آنها به عنوان سکوی پرتاب خود یاد کنید !یک </a:t>
            </a:r>
            <a:r>
              <a:rPr lang="en-US" dirty="0">
                <a:cs typeface="B Traffic" panose="00000400000000000000" pitchFamily="2" charset="-78"/>
              </a:rPr>
              <a:t>Link Bait </a:t>
            </a:r>
            <a:r>
              <a:rPr lang="fa-IR" dirty="0">
                <a:cs typeface="B Traffic" panose="00000400000000000000" pitchFamily="2" charset="-78"/>
              </a:rPr>
              <a:t>خوب ، میبایست یک مقاله ، یک ویدئو ،موسیقی و یا یک نرم افزار باشد </a:t>
            </a:r>
          </a:p>
          <a:p>
            <a:pPr marL="0" indent="0" algn="just" rtl="1">
              <a:lnSpc>
                <a:spcPct val="150000"/>
              </a:lnSpc>
              <a:buNone/>
            </a:pPr>
            <a:endParaRPr lang="en-US" dirty="0">
              <a:cs typeface="B Traffic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58481" y="1763951"/>
            <a:ext cx="11798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4000" dirty="0" smtClean="0">
                <a:cs typeface="B Traffic" panose="00000400000000000000" pitchFamily="2" charset="-78"/>
              </a:rPr>
              <a:t> </a:t>
            </a:r>
            <a:r>
              <a:rPr lang="en-US" sz="4000" dirty="0">
                <a:cs typeface="B Traffic" panose="00000400000000000000" pitchFamily="2" charset="-78"/>
              </a:rPr>
              <a:t>Matt </a:t>
            </a:r>
            <a:r>
              <a:rPr lang="en-US" sz="4000" dirty="0" err="1">
                <a:cs typeface="B Traffic" panose="00000400000000000000" pitchFamily="2" charset="-78"/>
              </a:rPr>
              <a:t>Cutts</a:t>
            </a:r>
            <a:r>
              <a:rPr lang="en-US" sz="4000" dirty="0">
                <a:cs typeface="B Traffic" panose="00000400000000000000" pitchFamily="2" charset="-78"/>
              </a:rPr>
              <a:t> </a:t>
            </a:r>
            <a:r>
              <a:rPr lang="fa-IR" sz="4000" dirty="0">
                <a:cs typeface="B Traffic" panose="00000400000000000000" pitchFamily="2" charset="-78"/>
              </a:rPr>
              <a:t>درباره </a:t>
            </a:r>
            <a:r>
              <a:rPr lang="en-US" sz="4000" dirty="0">
                <a:cs typeface="B Traffic" panose="00000400000000000000" pitchFamily="2" charset="-78"/>
              </a:rPr>
              <a:t>link bait </a:t>
            </a:r>
            <a:r>
              <a:rPr lang="fa-IR" sz="4000" dirty="0">
                <a:cs typeface="B Traffic" panose="00000400000000000000" pitchFamily="2" charset="-78"/>
              </a:rPr>
              <a:t>اینگونه میگوید : </a:t>
            </a:r>
          </a:p>
          <a:p>
            <a:pPr algn="r" rtl="1"/>
            <a:r>
              <a:rPr lang="fa-IR" sz="4000" dirty="0">
                <a:cs typeface="B Traffic" panose="00000400000000000000" pitchFamily="2" charset="-78"/>
              </a:rPr>
              <a:t>(( یک چیز آنقدر جذاب که توجه بازدیدکنندگان را جلب کند. )) </a:t>
            </a:r>
          </a:p>
        </p:txBody>
      </p:sp>
    </p:spTree>
    <p:extLst>
      <p:ext uri="{BB962C8B-B14F-4D97-AF65-F5344CB8AC3E}">
        <p14:creationId xmlns:p14="http://schemas.microsoft.com/office/powerpoint/2010/main" val="8335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6000" dirty="0">
                <a:solidFill>
                  <a:srgbClr val="FF0000"/>
                </a:solidFill>
                <a:cs typeface="B Traffic" panose="00000400000000000000" pitchFamily="2" charset="-78"/>
              </a:rPr>
              <a:t>انواع </a:t>
            </a:r>
            <a:r>
              <a:rPr lang="en-US" sz="6600" dirty="0">
                <a:solidFill>
                  <a:srgbClr val="FF0000"/>
                </a:solidFill>
                <a:cs typeface="B Traffic" panose="00000400000000000000" pitchFamily="2" charset="-78"/>
              </a:rPr>
              <a:t>Link bait </a:t>
            </a:r>
            <a:r>
              <a:rPr lang="fa-IR" sz="6000" dirty="0">
                <a:solidFill>
                  <a:srgbClr val="FF0000"/>
                </a:solidFill>
                <a:cs typeface="B Traffic" panose="00000400000000000000" pitchFamily="2" charset="-78"/>
              </a:rPr>
              <a:t>ها</a:t>
            </a:r>
            <a:endParaRPr lang="en-US" sz="6000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>
                <a:cs typeface="B Traffic" panose="00000400000000000000" pitchFamily="2" charset="-78"/>
              </a:rPr>
              <a:t>اطلاعات </a:t>
            </a:r>
            <a:endParaRPr lang="fa-IR" sz="3200" dirty="0" smtClean="0">
              <a:cs typeface="B Traffic" panose="00000400000000000000" pitchFamily="2" charset="-78"/>
            </a:endParaRP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خبری 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ابزاری </a:t>
            </a:r>
            <a:endParaRPr lang="fa-IR" sz="3200" dirty="0">
              <a:cs typeface="B Traffic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5" y="2570692"/>
            <a:ext cx="6226175" cy="415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791634"/>
            <a:ext cx="10058400" cy="402336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endParaRPr lang="fa-IR" sz="4800" dirty="0" smtClean="0">
              <a:cs typeface="B Traffic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4800" dirty="0" smtClean="0">
                <a:solidFill>
                  <a:srgbClr val="FF0000"/>
                </a:solidFill>
                <a:cs typeface="B Traffic" panose="00000400000000000000" pitchFamily="2" charset="-78"/>
              </a:rPr>
              <a:t>بهینه سازی موتور جستجو</a:t>
            </a:r>
            <a:endParaRPr lang="en-US" sz="4800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solidFill>
                  <a:srgbClr val="FF0000"/>
                </a:solidFill>
                <a:cs typeface="B Traffic" panose="00000400000000000000" pitchFamily="2" charset="-78"/>
              </a:rPr>
              <a:t>بخش های یک </a:t>
            </a:r>
            <a:r>
              <a:rPr lang="en-US" sz="5400" b="1" dirty="0">
                <a:solidFill>
                  <a:srgbClr val="FF0000"/>
                </a:solidFill>
                <a:cs typeface="B Traffic" panose="00000400000000000000" pitchFamily="2" charset="-78"/>
              </a:rPr>
              <a:t>link bait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>
                <a:cs typeface="B Traffic" panose="00000400000000000000" pitchFamily="2" charset="-78"/>
              </a:rPr>
              <a:t>تیتر </a:t>
            </a:r>
            <a:endParaRPr lang="fa-IR" sz="3200" dirty="0" smtClean="0">
              <a:cs typeface="B Traffic" panose="00000400000000000000" pitchFamily="2" charset="-78"/>
            </a:endParaRP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اطلاعات 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>
                <a:cs typeface="B Traffic" panose="00000400000000000000" pitchFamily="2" charset="-78"/>
              </a:rPr>
              <a:t>بخش </a:t>
            </a:r>
            <a:r>
              <a:rPr lang="fa-IR" sz="3200" dirty="0" smtClean="0">
                <a:cs typeface="B Traffic" panose="00000400000000000000" pitchFamily="2" charset="-78"/>
              </a:rPr>
              <a:t>اصلی</a:t>
            </a:r>
            <a:endParaRPr lang="fa-IR" sz="3200" dirty="0">
              <a:cs typeface="B Traffic" panose="00000400000000000000" pitchFamily="2" charset="-78"/>
            </a:endParaRP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>
                <a:cs typeface="B Traffic" panose="00000400000000000000" pitchFamily="2" charset="-78"/>
              </a:rPr>
              <a:t>اشتراک گذاری</a:t>
            </a:r>
            <a:endParaRPr lang="en-US" sz="3200" dirty="0">
              <a:cs typeface="B Traffic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solidFill>
                  <a:srgbClr val="FF0000"/>
                </a:solidFill>
                <a:cs typeface="B Traffic" panose="00000400000000000000" pitchFamily="2" charset="-78"/>
              </a:rPr>
              <a:t>چه کسانی به </a:t>
            </a:r>
            <a:r>
              <a:rPr lang="en-US" sz="5400" b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Link </a:t>
            </a:r>
            <a:r>
              <a:rPr lang="en-US" sz="5400" b="1" dirty="0">
                <a:solidFill>
                  <a:srgbClr val="FF0000"/>
                </a:solidFill>
                <a:cs typeface="B Traffic" panose="00000400000000000000" pitchFamily="2" charset="-78"/>
              </a:rPr>
              <a:t>bait </a:t>
            </a:r>
            <a:r>
              <a:rPr lang="fa-IR" sz="5400" b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Traffic" panose="00000400000000000000" pitchFamily="2" charset="-78"/>
              </a:rPr>
              <a:t>ما </a:t>
            </a:r>
            <a:r>
              <a:rPr lang="fa-IR" dirty="0">
                <a:solidFill>
                  <a:srgbClr val="FF0000"/>
                </a:solidFill>
                <a:cs typeface="B Traffic" panose="00000400000000000000" pitchFamily="2" charset="-78"/>
              </a:rPr>
              <a:t>لینک میدهند ؟</a:t>
            </a:r>
            <a:endParaRPr lang="en-US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>
                <a:cs typeface="B Traffic" panose="00000400000000000000" pitchFamily="2" charset="-78"/>
              </a:rPr>
              <a:t>کسانی که مطلب شما را به درد بخور میدانند و به شما لینک میدهند</a:t>
            </a:r>
            <a:r>
              <a:rPr lang="fa-IR" sz="3200" dirty="0" smtClean="0">
                <a:cs typeface="B Traffic" panose="00000400000000000000" pitchFamily="2" charset="-78"/>
              </a:rPr>
              <a:t>. 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رابطه </a:t>
            </a:r>
            <a:r>
              <a:rPr lang="fa-IR" sz="3200" dirty="0">
                <a:cs typeface="B Traffic" panose="00000400000000000000" pitchFamily="2" charset="-78"/>
              </a:rPr>
              <a:t>ای بین مطلب شما با خواننده وجود دارد که به شما لینک میدهد. 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خواننده </a:t>
            </a:r>
            <a:r>
              <a:rPr lang="fa-IR" sz="3200" dirty="0">
                <a:cs typeface="B Traffic" panose="00000400000000000000" pitchFamily="2" charset="-78"/>
              </a:rPr>
              <a:t>از لینک دادن به شما سود خواهد برد ، مثلا تکمیل کردن یکی از مطالبش و یا شرکت در قرعه کشی </a:t>
            </a:r>
            <a:r>
              <a:rPr lang="fa-IR" sz="3200" dirty="0" smtClean="0">
                <a:cs typeface="B Traffic" panose="00000400000000000000" pitchFamily="2" charset="-78"/>
              </a:rPr>
              <a:t>که </a:t>
            </a:r>
            <a:r>
              <a:rPr lang="fa-IR" sz="3200" dirty="0">
                <a:cs typeface="B Traffic" panose="00000400000000000000" pitchFamily="2" charset="-78"/>
              </a:rPr>
              <a:t>برای لینک دهندگان میخواهید انجام دهید</a:t>
            </a:r>
            <a:r>
              <a:rPr lang="fa-IR" sz="3200" dirty="0" smtClean="0">
                <a:cs typeface="B Traffic" panose="00000400000000000000" pitchFamily="2" charset="-78"/>
              </a:rPr>
              <a:t>.</a:t>
            </a:r>
            <a:endParaRPr lang="fa-IR" sz="3200" dirty="0">
              <a:cs typeface="B Traffic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6600" dirty="0">
                <a:solidFill>
                  <a:srgbClr val="FF0000"/>
                </a:solidFill>
                <a:cs typeface="B Traffic" panose="00000400000000000000" pitchFamily="2" charset="-78"/>
              </a:rPr>
              <a:t>هاستینگ مناسب </a:t>
            </a:r>
            <a:endParaRPr lang="en-US" sz="6600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3200" dirty="0" smtClean="0">
                <a:cs typeface="B Traffic" panose="00000400000000000000" pitchFamily="2" charset="-78"/>
              </a:rPr>
              <a:t>باید </a:t>
            </a:r>
            <a:r>
              <a:rPr lang="fa-IR" sz="3200" dirty="0">
                <a:cs typeface="B Traffic" panose="00000400000000000000" pitchFamily="2" charset="-78"/>
              </a:rPr>
              <a:t>از بهترین و پرسرعت ترین ارائه دهنده هاستینگ استفاده کنید و اگر توانستید آی </a:t>
            </a:r>
            <a:r>
              <a:rPr lang="fa-IR" sz="3200" dirty="0" smtClean="0">
                <a:cs typeface="B Traffic" panose="00000400000000000000" pitchFamily="2" charset="-78"/>
              </a:rPr>
              <a:t>پی جدا </a:t>
            </a:r>
            <a:r>
              <a:rPr lang="fa-IR" sz="3200" dirty="0">
                <a:cs typeface="B Traffic" panose="00000400000000000000" pitchFamily="2" charset="-78"/>
              </a:rPr>
              <a:t>بگیرید چون در یک سرور بیش از </a:t>
            </a:r>
            <a:r>
              <a:rPr lang="fa-IR" sz="3200" dirty="0" smtClean="0">
                <a:cs typeface="B Traffic" panose="00000400000000000000" pitchFamily="2" charset="-78"/>
              </a:rPr>
              <a:t>51 سایت </a:t>
            </a:r>
            <a:r>
              <a:rPr lang="fa-IR" sz="3200" dirty="0">
                <a:cs typeface="B Traffic" panose="00000400000000000000" pitchFamily="2" charset="-78"/>
              </a:rPr>
              <a:t>میزبانی می شوند وممکن است در این میان یکی از آن ها </a:t>
            </a:r>
            <a:r>
              <a:rPr lang="fa-IR" sz="3200" dirty="0" smtClean="0">
                <a:cs typeface="B Traffic" panose="00000400000000000000" pitchFamily="2" charset="-78"/>
              </a:rPr>
              <a:t>اسپم شناخته </a:t>
            </a:r>
            <a:r>
              <a:rPr lang="fa-IR" sz="3200" dirty="0">
                <a:cs typeface="B Traffic" panose="00000400000000000000" pitchFamily="2" charset="-78"/>
              </a:rPr>
              <a:t>شده باشند ودر این صورت برای سایت شما نیز تاثیر منفی دارد.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en-US" sz="3200" dirty="0">
              <a:cs typeface="B Traffic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6000" dirty="0">
                <a:solidFill>
                  <a:srgbClr val="FF0000"/>
                </a:solidFill>
                <a:cs typeface="B Traffic" panose="00000400000000000000" pitchFamily="2" charset="-78"/>
              </a:rPr>
              <a:t>افزایش آمار سایت</a:t>
            </a:r>
            <a:endParaRPr lang="en-US" sz="6000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2300" y="712738"/>
            <a:ext cx="10731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Traffic" panose="00000400000000000000" pitchFamily="2" charset="-78"/>
              </a:rPr>
              <a:t>اگراز نظر مالی تأمین هستید در سایت های پر بازدید تبلیغ کنید.</a:t>
            </a:r>
          </a:p>
          <a:p>
            <a:pPr marL="342900" indent="-342900" algn="r" rtl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Traffic" panose="00000400000000000000" pitchFamily="2" charset="-78"/>
              </a:rPr>
              <a:t>اگر چیزی بلد هستید کتاب بنویسید و آدرس سایت خود را در آن قرار دهید.</a:t>
            </a:r>
          </a:p>
          <a:p>
            <a:pPr marL="342900" indent="-342900" algn="r" rtl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Traffic" panose="00000400000000000000" pitchFamily="2" charset="-78"/>
              </a:rPr>
              <a:t>ویدیوی آموزش درست کنید و در سایت های اشتراک ویدیویی مثل آپارات آن را قرار دهید.</a:t>
            </a:r>
          </a:p>
          <a:p>
            <a:pPr marL="342900" indent="-342900" algn="r" rtl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Traffic" panose="00000400000000000000" pitchFamily="2" charset="-78"/>
              </a:rPr>
              <a:t>در سایتتان نظر سنجی قرار دهید.</a:t>
            </a:r>
          </a:p>
          <a:p>
            <a:pPr marL="342900" indent="-342900" algn="r" rtl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Traffic" panose="00000400000000000000" pitchFamily="2" charset="-78"/>
              </a:rPr>
              <a:t>موضوعات بحث بر انگیز بنویسید.</a:t>
            </a:r>
          </a:p>
          <a:p>
            <a:pPr marL="342900" indent="-342900" algn="r" rtl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Traffic" panose="00000400000000000000" pitchFamily="2" charset="-78"/>
              </a:rPr>
              <a:t>در شبکه های اجتماعی وانجمن ها فعالیت کنید.</a:t>
            </a:r>
          </a:p>
          <a:p>
            <a:pPr marL="342900" indent="-342900" algn="r" rtl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Traffic" panose="00000400000000000000" pitchFamily="2" charset="-78"/>
              </a:rPr>
              <a:t>از ایمیل های تبلیغاتی استفاده کنید.</a:t>
            </a:r>
            <a:endParaRPr lang="fa-IR" sz="3200" dirty="0"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516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8500"/>
            <a:ext cx="10680700" cy="5478463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dirty="0" smtClean="0">
                <a:cs typeface="B Traffic" panose="00000400000000000000" pitchFamily="2" charset="-78"/>
              </a:rPr>
              <a:t>درسایت </a:t>
            </a:r>
            <a:r>
              <a:rPr lang="fa-IR" dirty="0">
                <a:cs typeface="B Traffic" panose="00000400000000000000" pitchFamily="2" charset="-78"/>
              </a:rPr>
              <a:t>های پربازدید که امکان ارسال پست توسط کاربر را دارند پست بگذارید ودر آخر لینک سایتتان </a:t>
            </a:r>
            <a:r>
              <a:rPr lang="fa-IR" dirty="0" smtClean="0">
                <a:cs typeface="B Traffic" panose="00000400000000000000" pitchFamily="2" charset="-78"/>
              </a:rPr>
              <a:t>را قرار </a:t>
            </a:r>
            <a:r>
              <a:rPr lang="fa-IR" dirty="0">
                <a:cs typeface="B Traffic" panose="00000400000000000000" pitchFamily="2" charset="-78"/>
              </a:rPr>
              <a:t>دهید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dirty="0" smtClean="0">
                <a:cs typeface="B Traffic" panose="00000400000000000000" pitchFamily="2" charset="-78"/>
              </a:rPr>
              <a:t>اگر </a:t>
            </a:r>
            <a:r>
              <a:rPr lang="fa-IR" dirty="0">
                <a:cs typeface="B Traffic" panose="00000400000000000000" pitchFamily="2" charset="-78"/>
              </a:rPr>
              <a:t>برنامه نویسی بلد هستید اپلیکیشن اندروید بسازید و راهی برای ورود به سایتتان در آن قرار دهید.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dirty="0" smtClean="0">
                <a:cs typeface="B Traffic" panose="00000400000000000000" pitchFamily="2" charset="-78"/>
              </a:rPr>
              <a:t>در </a:t>
            </a:r>
            <a:r>
              <a:rPr lang="fa-IR" dirty="0">
                <a:cs typeface="B Traffic" panose="00000400000000000000" pitchFamily="2" charset="-78"/>
              </a:rPr>
              <a:t>سایت های دیگر کامنت بگذارید.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dirty="0" smtClean="0">
                <a:cs typeface="B Traffic" panose="00000400000000000000" pitchFamily="2" charset="-78"/>
              </a:rPr>
              <a:t>باچند </a:t>
            </a:r>
            <a:r>
              <a:rPr lang="fa-IR" dirty="0">
                <a:cs typeface="B Traffic" panose="00000400000000000000" pitchFamily="2" charset="-78"/>
              </a:rPr>
              <a:t>نفر یک وبلاگ گروهی بسازید و هر یک لینک سایت خود را در آن قرار دهید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dirty="0" smtClean="0">
                <a:cs typeface="B Traffic" panose="00000400000000000000" pitchFamily="2" charset="-78"/>
              </a:rPr>
              <a:t>در </a:t>
            </a:r>
            <a:r>
              <a:rPr lang="fa-IR" dirty="0">
                <a:cs typeface="B Traffic" panose="00000400000000000000" pitchFamily="2" charset="-78"/>
              </a:rPr>
              <a:t>گوگل تبلیغ </a:t>
            </a:r>
            <a:r>
              <a:rPr lang="fa-IR" dirty="0" smtClean="0">
                <a:cs typeface="B Traffic" panose="00000400000000000000" pitchFamily="2" charset="-78"/>
              </a:rPr>
              <a:t>کنید(با </a:t>
            </a:r>
            <a:r>
              <a:rPr lang="fa-IR" dirty="0">
                <a:cs typeface="B Traffic" panose="00000400000000000000" pitchFamily="2" charset="-78"/>
              </a:rPr>
              <a:t>جست وجو در اینترنت می توانید افرادی که این کار را انجام می دهند پیدا </a:t>
            </a:r>
            <a:r>
              <a:rPr lang="fa-IR" dirty="0" smtClean="0">
                <a:cs typeface="B Traffic" panose="00000400000000000000" pitchFamily="2" charset="-78"/>
              </a:rPr>
              <a:t>کنید.)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8000"/>
            <a:ext cx="10515600" cy="5969000"/>
          </a:xfrm>
        </p:spPr>
        <p:txBody>
          <a:bodyPr/>
          <a:lstStyle/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dirty="0">
                <a:cs typeface="B Traffic" panose="00000400000000000000" pitchFamily="2" charset="-78"/>
              </a:rPr>
              <a:t>ابزار های مفید ورایگان در سایتتان قرار دهید.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dirty="0">
                <a:cs typeface="B Traffic" panose="00000400000000000000" pitchFamily="2" charset="-78"/>
              </a:rPr>
              <a:t>قالب وبلاگ بسازید و لینک سایتتان را در آن قرار دهید ودر اینترنت پخش کنید.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dirty="0">
                <a:cs typeface="B Traffic" panose="00000400000000000000" pitchFamily="2" charset="-78"/>
              </a:rPr>
              <a:t>ایمیل های فالو آپ بزنیدبه ایمیل هایی که به طور خودکار برای کابران در زمان های خاص ارسال میشوند ،ایمیل های فالو آپ گفته میشوند . این ایمیل ها میتوانند کاربران شما را در ارتباط با سایتتان نگاه دارند و هر روزبرای آن ها مطالب از پیش تعیین شده ارسال شود.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dirty="0">
                <a:cs typeface="B Traffic" panose="00000400000000000000" pitchFamily="2" charset="-78"/>
              </a:rPr>
              <a:t>برای سایت فروشگاه اینترنتی راه اندازی کنید.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endParaRPr lang="en-US" dirty="0">
              <a:cs typeface="B Traffic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6600" dirty="0">
                <a:solidFill>
                  <a:srgbClr val="FF0000"/>
                </a:solidFill>
                <a:cs typeface="B Traffic" panose="00000400000000000000" pitchFamily="2" charset="-78"/>
              </a:rPr>
              <a:t>منابع</a:t>
            </a:r>
            <a:endParaRPr lang="en-US" sz="6600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  <a:cs typeface="B Traffic" panose="00000400000000000000" pitchFamily="2" charset="-78"/>
              </a:rPr>
              <a:t>www.weandyou.ir</a:t>
            </a:r>
            <a:endParaRPr lang="en-US" dirty="0">
              <a:solidFill>
                <a:srgbClr val="FF0000"/>
              </a:solidFill>
              <a:cs typeface="B Traffic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  <a:cs typeface="B Traffic" panose="00000400000000000000" pitchFamily="2" charset="-78"/>
              </a:rPr>
              <a:t>www.1admin.ir</a:t>
            </a:r>
            <a:endParaRPr lang="en-US" dirty="0">
              <a:solidFill>
                <a:srgbClr val="FF0000"/>
              </a:solidFill>
              <a:cs typeface="B Traffic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dirty="0" smtClean="0">
                <a:solidFill>
                  <a:srgbClr val="FF0000"/>
                </a:solidFill>
                <a:cs typeface="B Traffic" panose="00000400000000000000" pitchFamily="2" charset="-78"/>
              </a:rPr>
              <a:t>ویکی </a:t>
            </a:r>
            <a:r>
              <a:rPr lang="fa-IR" dirty="0">
                <a:solidFill>
                  <a:srgbClr val="FF0000"/>
                </a:solidFill>
                <a:cs typeface="B Traffic" panose="00000400000000000000" pitchFamily="2" charset="-78"/>
              </a:rPr>
              <a:t>پدیا فارسی</a:t>
            </a:r>
            <a:endParaRPr lang="en-US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endParaRPr lang="fa-IR" sz="48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cs typeface="B Traffic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Traffic" panose="00000400000000000000" pitchFamily="2" charset="-78"/>
              </a:rPr>
              <a:t>با تشکر از توجه شما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cs typeface="B Traffic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9900"/>
            <a:ext cx="10515600" cy="5707063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en-US" sz="7200" dirty="0" smtClean="0">
                <a:solidFill>
                  <a:srgbClr val="FF0000"/>
                </a:solidFill>
                <a:cs typeface="B Traffic" panose="00000400000000000000" pitchFamily="2" charset="-78"/>
              </a:rPr>
              <a:t>(SEO)</a:t>
            </a:r>
          </a:p>
          <a:p>
            <a:pPr marL="0" indent="0" algn="ctr" rtl="1">
              <a:buNone/>
            </a:pPr>
            <a:endParaRPr lang="fa-IR" sz="7200" dirty="0" smtClean="0">
              <a:solidFill>
                <a:srgbClr val="FF0000"/>
              </a:solidFill>
              <a:cs typeface="B Traffic" panose="00000400000000000000" pitchFamily="2" charset="-78"/>
            </a:endParaRPr>
          </a:p>
          <a:p>
            <a:pPr marL="0" indent="0" algn="ctr" rtl="1">
              <a:buNone/>
            </a:pPr>
            <a:r>
              <a:rPr lang="en-US" sz="7200" dirty="0">
                <a:solidFill>
                  <a:srgbClr val="FF0000"/>
                </a:solidFill>
                <a:cs typeface="B Traffic" panose="00000400000000000000" pitchFamily="2" charset="-78"/>
              </a:rPr>
              <a:t>Search engine </a:t>
            </a:r>
            <a:r>
              <a:rPr lang="en-US" sz="7200" dirty="0" smtClean="0">
                <a:solidFill>
                  <a:srgbClr val="FF0000"/>
                </a:solidFill>
                <a:cs typeface="B Traffic" panose="00000400000000000000" pitchFamily="2" charset="-78"/>
              </a:rPr>
              <a:t>optimization</a:t>
            </a:r>
            <a:endParaRPr lang="en-US" sz="7200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055" y="1296195"/>
            <a:ext cx="6263645" cy="54252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4954" y="343810"/>
            <a:ext cx="108766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4800" dirty="0" smtClean="0">
                <a:solidFill>
                  <a:srgbClr val="FF0000"/>
                </a:solidFill>
                <a:cs typeface="B Traffic" panose="00000400000000000000" pitchFamily="2" charset="-78"/>
              </a:rPr>
              <a:t>اینگونه آدرس ها ارزش بیشتری برای گوگل دارند</a:t>
            </a:r>
            <a:endParaRPr lang="en-US" sz="4800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11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6325"/>
            <a:ext cx="10515600" cy="4351338"/>
          </a:xfrm>
        </p:spPr>
        <p:txBody>
          <a:bodyPr>
            <a:normAutofit/>
          </a:bodyPr>
          <a:lstStyle/>
          <a:p>
            <a:pPr algn="r" rtl="1">
              <a:lnSpc>
                <a:spcPct val="100000"/>
              </a:lnSpc>
              <a:buClr>
                <a:srgbClr val="FF0000"/>
              </a:buClr>
            </a:pPr>
            <a:r>
              <a:rPr lang="fa-IR" sz="3200" dirty="0">
                <a:cs typeface="B Traffic" panose="00000400000000000000" pitchFamily="2" charset="-78"/>
              </a:rPr>
              <a:t>برای اینکه ارزش سایت وسئو را بالا ببریم باید به لینک های داخلی توجه بسیاری </a:t>
            </a:r>
            <a:r>
              <a:rPr lang="fa-IR" sz="3200" dirty="0" smtClean="0">
                <a:cs typeface="B Traffic" panose="00000400000000000000" pitchFamily="2" charset="-78"/>
              </a:rPr>
              <a:t>کنیم.</a:t>
            </a:r>
          </a:p>
          <a:p>
            <a:pPr algn="r" rtl="1">
              <a:lnSpc>
                <a:spcPct val="100000"/>
              </a:lnSpc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برای </a:t>
            </a:r>
            <a:r>
              <a:rPr lang="fa-IR" sz="3200" dirty="0">
                <a:cs typeface="B Traffic" panose="00000400000000000000" pitchFamily="2" charset="-78"/>
              </a:rPr>
              <a:t>سایت خود نقشه سایت یا همان سایت </a:t>
            </a:r>
            <a:r>
              <a:rPr lang="fa-IR" sz="3200" dirty="0" smtClean="0">
                <a:cs typeface="B Traffic" panose="00000400000000000000" pitchFamily="2" charset="-78"/>
              </a:rPr>
              <a:t>مپ</a:t>
            </a:r>
            <a:r>
              <a:rPr lang="en-US" sz="3200" dirty="0" smtClean="0">
                <a:cs typeface="B Traffic" panose="00000400000000000000" pitchFamily="2" charset="-78"/>
              </a:rPr>
              <a:t>  </a:t>
            </a:r>
            <a:r>
              <a:rPr lang="fa-IR" sz="3200" dirty="0" smtClean="0">
                <a:cs typeface="B Traffic" panose="00000400000000000000" pitchFamily="2" charset="-78"/>
              </a:rPr>
              <a:t> بگذارید.</a:t>
            </a:r>
            <a:endParaRPr lang="fa-IR" sz="3200" dirty="0">
              <a:cs typeface="B Traffic" panose="00000400000000000000" pitchFamily="2" charset="-78"/>
            </a:endParaRPr>
          </a:p>
          <a:p>
            <a:pPr algn="r" rtl="1">
              <a:lnSpc>
                <a:spcPct val="100000"/>
              </a:lnSpc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پس </a:t>
            </a:r>
            <a:r>
              <a:rPr lang="fa-IR" sz="3200" dirty="0">
                <a:cs typeface="B Traffic" panose="00000400000000000000" pitchFamily="2" charset="-78"/>
              </a:rPr>
              <a:t>از ساخت سایت مپ آن را به گوگل وبمستر تولز معرفی </a:t>
            </a:r>
            <a:r>
              <a:rPr lang="fa-IR" sz="3200" dirty="0" smtClean="0">
                <a:cs typeface="B Traffic" panose="00000400000000000000" pitchFamily="2" charset="-78"/>
              </a:rPr>
              <a:t>کنید.</a:t>
            </a:r>
          </a:p>
          <a:p>
            <a:pPr algn="r" rtl="1">
              <a:lnSpc>
                <a:spcPct val="100000"/>
              </a:lnSpc>
              <a:buClr>
                <a:srgbClr val="FF0000"/>
              </a:buClr>
            </a:pPr>
            <a:r>
              <a:rPr lang="fa-IR" sz="3200" dirty="0">
                <a:cs typeface="B Traffic" panose="00000400000000000000" pitchFamily="2" charset="-78"/>
              </a:rPr>
              <a:t>در اول هر پست موضوع پست را با </a:t>
            </a:r>
            <a:r>
              <a:rPr lang="en-US" sz="3200" dirty="0">
                <a:cs typeface="B Traffic" panose="00000400000000000000" pitchFamily="2" charset="-78"/>
              </a:rPr>
              <a:t>h2 </a:t>
            </a:r>
            <a:r>
              <a:rPr lang="fa-IR" sz="3200" dirty="0">
                <a:cs typeface="B Traffic" panose="00000400000000000000" pitchFamily="2" charset="-78"/>
              </a:rPr>
              <a:t>بنویسید .</a:t>
            </a:r>
          </a:p>
          <a:p>
            <a:pPr algn="r" rtl="1">
              <a:lnSpc>
                <a:spcPct val="100000"/>
              </a:lnSpc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نوشته </a:t>
            </a:r>
            <a:r>
              <a:rPr lang="fa-IR" sz="3200" dirty="0">
                <a:cs typeface="B Traffic" panose="00000400000000000000" pitchFamily="2" charset="-78"/>
              </a:rPr>
              <a:t>را طوری بنویسید که خسته کننده </a:t>
            </a:r>
            <a:r>
              <a:rPr lang="fa-IR" sz="3200" dirty="0" smtClean="0">
                <a:cs typeface="B Traffic" panose="00000400000000000000" pitchFamily="2" charset="-78"/>
              </a:rPr>
              <a:t>نباشد.</a:t>
            </a:r>
          </a:p>
          <a:p>
            <a:pPr algn="r" rtl="1">
              <a:lnSpc>
                <a:spcPct val="100000"/>
              </a:lnSpc>
              <a:buClr>
                <a:srgbClr val="FF0000"/>
              </a:buClr>
            </a:pPr>
            <a:r>
              <a:rPr lang="fa-IR" sz="3200" dirty="0">
                <a:cs typeface="B Traffic" panose="00000400000000000000" pitchFamily="2" charset="-78"/>
              </a:rPr>
              <a:t>استفاده کردن از کلمات کلیدی مناسب</a:t>
            </a:r>
            <a:endParaRPr lang="en-US" sz="3200" dirty="0">
              <a:cs typeface="B Traffic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1012825"/>
            <a:ext cx="10515600" cy="4351338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>
                <a:cs typeface="B Traffic" panose="00000400000000000000" pitchFamily="2" charset="-78"/>
              </a:rPr>
              <a:t>استفاده کردن از کلمات کلیدی در نوشته های </a:t>
            </a:r>
            <a:r>
              <a:rPr lang="fa-IR" sz="3200" dirty="0" smtClean="0">
                <a:cs typeface="B Traffic" panose="00000400000000000000" pitchFamily="2" charset="-78"/>
              </a:rPr>
              <a:t>پست.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en-US" sz="3200" dirty="0" smtClean="0">
                <a:cs typeface="B Traffic" panose="00000400000000000000" pitchFamily="2" charset="-78"/>
              </a:rPr>
              <a:t>Source</a:t>
            </a:r>
            <a:r>
              <a:rPr lang="fa-IR" sz="3200" dirty="0" smtClean="0">
                <a:cs typeface="B Traffic" panose="00000400000000000000" pitchFamily="2" charset="-78"/>
              </a:rPr>
              <a:t> ازصفحه ای که کپی کرده اید لینک دهید نه صفحه اصلی </a:t>
            </a:r>
            <a:r>
              <a:rPr lang="fa-IR" sz="3200" smtClean="0">
                <a:cs typeface="B Traffic" panose="00000400000000000000" pitchFamily="2" charset="-78"/>
              </a:rPr>
              <a:t>یا لینک</a:t>
            </a:r>
            <a:endParaRPr lang="fa-IR" sz="3200" dirty="0" smtClean="0">
              <a:cs typeface="B Traffic" panose="00000400000000000000" pitchFamily="2" charset="-78"/>
            </a:endParaRP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>
                <a:cs typeface="B Traffic" panose="00000400000000000000" pitchFamily="2" charset="-78"/>
              </a:rPr>
              <a:t>در آخر پیوند یکتا باید .</a:t>
            </a:r>
            <a:r>
              <a:rPr lang="en-US" sz="3200" dirty="0" err="1">
                <a:cs typeface="B Traffic" panose="00000400000000000000" pitchFamily="2" charset="-78"/>
              </a:rPr>
              <a:t>htm</a:t>
            </a:r>
            <a:r>
              <a:rPr lang="en-US" sz="3200" dirty="0">
                <a:cs typeface="B Traffic" panose="00000400000000000000" pitchFamily="2" charset="-78"/>
              </a:rPr>
              <a:t> </a:t>
            </a:r>
            <a:r>
              <a:rPr lang="fa-IR" sz="3200" dirty="0" smtClean="0">
                <a:cs typeface="B Traffic" panose="00000400000000000000" pitchFamily="2" charset="-78"/>
              </a:rPr>
              <a:t>یا</a:t>
            </a:r>
            <a:r>
              <a:rPr lang="en-US" sz="3200" dirty="0" smtClean="0">
                <a:cs typeface="B Traffic" panose="00000400000000000000" pitchFamily="2" charset="-78"/>
              </a:rPr>
              <a:t>html </a:t>
            </a:r>
            <a:r>
              <a:rPr lang="fa-IR" sz="3200" dirty="0" smtClean="0">
                <a:cs typeface="B Traffic" panose="00000400000000000000" pitchFamily="2" charset="-78"/>
              </a:rPr>
              <a:t> قرار دهید.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1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809624"/>
            <a:ext cx="11315700" cy="5057775"/>
          </a:xfrm>
        </p:spPr>
        <p:txBody>
          <a:bodyPr>
            <a:normAutofit/>
          </a:bodyPr>
          <a:lstStyle/>
          <a:p>
            <a:pPr algn="r" rtl="1">
              <a:buClr>
                <a:srgbClr val="FF0000"/>
              </a:buClr>
            </a:pPr>
            <a:r>
              <a:rPr lang="fa-IR" sz="3200" dirty="0">
                <a:cs typeface="B Traffic" panose="00000400000000000000" pitchFamily="2" charset="-78"/>
              </a:rPr>
              <a:t>سایتتان باید بروز باشد</a:t>
            </a:r>
            <a:r>
              <a:rPr lang="fa-IR" sz="3200" dirty="0" smtClean="0">
                <a:cs typeface="B Traffic" panose="00000400000000000000" pitchFamily="2" charset="-78"/>
              </a:rPr>
              <a:t>.</a:t>
            </a:r>
          </a:p>
          <a:p>
            <a:pPr algn="r" rtl="1">
              <a:buClr>
                <a:srgbClr val="FF0000"/>
              </a:buClr>
            </a:pPr>
            <a:r>
              <a:rPr lang="fa-IR" sz="3200" dirty="0">
                <a:cs typeface="B Traffic" panose="00000400000000000000" pitchFamily="2" charset="-78"/>
              </a:rPr>
              <a:t>در شبکه های اجتماعی مثل فیسبوک،توییتر،فیس نما و...عضو </a:t>
            </a:r>
            <a:r>
              <a:rPr lang="fa-IR" sz="3200" dirty="0" smtClean="0">
                <a:cs typeface="B Traffic" panose="00000400000000000000" pitchFamily="2" charset="-78"/>
              </a:rPr>
              <a:t>شوید</a:t>
            </a:r>
          </a:p>
          <a:p>
            <a:pPr algn="r" rtl="1">
              <a:buClr>
                <a:srgbClr val="FF0000"/>
              </a:buClr>
            </a:pPr>
            <a:r>
              <a:rPr lang="fa-IR" sz="3200" dirty="0">
                <a:cs typeface="B Traffic" panose="00000400000000000000" pitchFamily="2" charset="-78"/>
              </a:rPr>
              <a:t>.در انجمن ها عضو شوید و به سوالات کاربران پاسخ </a:t>
            </a:r>
            <a:r>
              <a:rPr lang="fa-IR" sz="3200" dirty="0" smtClean="0">
                <a:cs typeface="B Traffic" panose="00000400000000000000" pitchFamily="2" charset="-78"/>
              </a:rPr>
              <a:t>دهید</a:t>
            </a:r>
          </a:p>
          <a:p>
            <a:pPr algn="r" rtl="1">
              <a:buClr>
                <a:srgbClr val="FF0000"/>
              </a:buClr>
            </a:pPr>
            <a:r>
              <a:rPr lang="fa-IR" sz="3200" dirty="0">
                <a:cs typeface="B Traffic" panose="00000400000000000000" pitchFamily="2" charset="-78"/>
              </a:rPr>
              <a:t>.اگر از وردپرس استفاده می کنید افزونه هایی مثل </a:t>
            </a:r>
            <a:r>
              <a:rPr lang="en-US" sz="3200" dirty="0">
                <a:cs typeface="B Traffic" panose="00000400000000000000" pitchFamily="2" charset="-78"/>
              </a:rPr>
              <a:t>all in one </a:t>
            </a:r>
            <a:r>
              <a:rPr lang="en-US" sz="3200" dirty="0" err="1">
                <a:cs typeface="B Traffic" panose="00000400000000000000" pitchFamily="2" charset="-78"/>
              </a:rPr>
              <a:t>seo</a:t>
            </a:r>
            <a:r>
              <a:rPr lang="en-US" sz="3200" dirty="0">
                <a:cs typeface="B Traffic" panose="00000400000000000000" pitchFamily="2" charset="-78"/>
              </a:rPr>
              <a:t> pack </a:t>
            </a:r>
            <a:r>
              <a:rPr lang="fa-IR" sz="3200" dirty="0" smtClean="0">
                <a:cs typeface="B Traffic" panose="00000400000000000000" pitchFamily="2" charset="-78"/>
              </a:rPr>
              <a:t> و</a:t>
            </a:r>
            <a:r>
              <a:rPr lang="en-US" sz="3200" dirty="0" err="1" smtClean="0">
                <a:cs typeface="B Traffic" panose="00000400000000000000" pitchFamily="2" charset="-78"/>
              </a:rPr>
              <a:t>wordpress</a:t>
            </a:r>
            <a:r>
              <a:rPr lang="en-US" sz="3200" dirty="0" smtClean="0">
                <a:cs typeface="B Traffic" panose="00000400000000000000" pitchFamily="2" charset="-78"/>
              </a:rPr>
              <a:t> </a:t>
            </a:r>
            <a:r>
              <a:rPr lang="en-US" sz="3200" dirty="0" err="1" smtClean="0">
                <a:cs typeface="B Traffic" panose="00000400000000000000" pitchFamily="2" charset="-78"/>
              </a:rPr>
              <a:t>seo</a:t>
            </a:r>
            <a:r>
              <a:rPr lang="en-US" sz="3200" dirty="0" smtClean="0">
                <a:cs typeface="B Traffic" panose="00000400000000000000" pitchFamily="2" charset="-78"/>
              </a:rPr>
              <a:t> </a:t>
            </a:r>
            <a:r>
              <a:rPr lang="fa-IR" sz="3200" dirty="0">
                <a:cs typeface="B Traffic" panose="00000400000000000000" pitchFamily="2" charset="-78"/>
              </a:rPr>
              <a:t>و..... </a:t>
            </a:r>
            <a:r>
              <a:rPr lang="fa-IR" sz="3200" dirty="0" smtClean="0">
                <a:cs typeface="B Traffic" panose="00000400000000000000" pitchFamily="2" charset="-78"/>
              </a:rPr>
              <a:t>استفاده نمایید.</a:t>
            </a:r>
          </a:p>
          <a:p>
            <a:pPr algn="r" rtl="1">
              <a:buClr>
                <a:srgbClr val="FF0000"/>
              </a:buClr>
            </a:pPr>
            <a:r>
              <a:rPr lang="fa-IR" sz="3200" dirty="0">
                <a:cs typeface="B Traffic" panose="00000400000000000000" pitchFamily="2" charset="-78"/>
              </a:rPr>
              <a:t>در فوتر سایت خود کلمات کلیدی سایت را قرار دهید</a:t>
            </a:r>
            <a:r>
              <a:rPr lang="fa-IR" sz="3200" dirty="0" smtClean="0">
                <a:cs typeface="B Traffic" panose="00000400000000000000" pitchFamily="2" charset="-78"/>
              </a:rPr>
              <a:t>.</a:t>
            </a:r>
          </a:p>
          <a:p>
            <a:pPr algn="r" rtl="1">
              <a:buClr>
                <a:srgbClr val="FF0000"/>
              </a:buClr>
            </a:pPr>
            <a:r>
              <a:rPr lang="fa-IR" sz="3200" dirty="0">
                <a:cs typeface="B Traffic" panose="00000400000000000000" pitchFamily="2" charset="-78"/>
              </a:rPr>
              <a:t>در هدر سایت خود قبل ازتگ &lt;/</a:t>
            </a:r>
            <a:r>
              <a:rPr lang="en-US" sz="3200" dirty="0">
                <a:cs typeface="B Traffic" panose="00000400000000000000" pitchFamily="2" charset="-78"/>
              </a:rPr>
              <a:t>head&gt; </a:t>
            </a:r>
            <a:r>
              <a:rPr lang="fa-IR" sz="3200" dirty="0">
                <a:cs typeface="B Traffic" panose="00000400000000000000" pitchFamily="2" charset="-78"/>
              </a:rPr>
              <a:t>کد </a:t>
            </a:r>
            <a:r>
              <a:rPr lang="fa-IR" sz="3200" dirty="0" smtClean="0">
                <a:cs typeface="B Traffic" panose="00000400000000000000" pitchFamily="2" charset="-78"/>
              </a:rPr>
              <a:t>&lt;</a:t>
            </a:r>
            <a:r>
              <a:rPr lang="en-US" sz="3200" dirty="0" smtClean="0">
                <a:cs typeface="B Traffic" panose="00000400000000000000" pitchFamily="2" charset="-78"/>
              </a:rPr>
              <a:t>meta </a:t>
            </a:r>
            <a:r>
              <a:rPr lang="en-US" sz="3200" dirty="0">
                <a:cs typeface="B Traffic" panose="00000400000000000000" pitchFamily="2" charset="-78"/>
              </a:rPr>
              <a:t>name="robots" content="</a:t>
            </a:r>
            <a:r>
              <a:rPr lang="en-US" sz="3200" dirty="0" err="1">
                <a:cs typeface="B Traffic" panose="00000400000000000000" pitchFamily="2" charset="-78"/>
              </a:rPr>
              <a:t>index,follow</a:t>
            </a:r>
            <a:r>
              <a:rPr lang="en-US" sz="3200" dirty="0">
                <a:cs typeface="B Traffic" panose="00000400000000000000" pitchFamily="2" charset="-78"/>
              </a:rPr>
              <a:t>&gt; </a:t>
            </a:r>
            <a:r>
              <a:rPr lang="fa-IR" sz="3200" dirty="0" smtClean="0">
                <a:cs typeface="B Traffic" panose="00000400000000000000" pitchFamily="2" charset="-78"/>
              </a:rPr>
              <a:t> راقرار </a:t>
            </a:r>
            <a:r>
              <a:rPr lang="fa-IR" sz="3200" dirty="0">
                <a:cs typeface="B Traffic" panose="00000400000000000000" pitchFamily="2" charset="-78"/>
              </a:rPr>
              <a:t>دهید .</a:t>
            </a:r>
            <a:endParaRPr lang="en-US" sz="3200" dirty="0">
              <a:cs typeface="B Traffic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7900"/>
            <a:ext cx="10515600" cy="5199063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>
                <a:cs typeface="B Traffic" panose="00000400000000000000" pitchFamily="2" charset="-78"/>
              </a:rPr>
              <a:t>فایل </a:t>
            </a:r>
            <a:r>
              <a:rPr lang="en-US" sz="3200" dirty="0">
                <a:cs typeface="B Traffic" panose="00000400000000000000" pitchFamily="2" charset="-78"/>
              </a:rPr>
              <a:t>robots.txt </a:t>
            </a:r>
            <a:r>
              <a:rPr lang="fa-IR" sz="3200" dirty="0">
                <a:cs typeface="B Traffic" panose="00000400000000000000" pitchFamily="2" charset="-78"/>
              </a:rPr>
              <a:t>سایت خود را درست ودر هاست خود آپلود کنید</a:t>
            </a:r>
            <a:r>
              <a:rPr lang="fa-IR" sz="3200" dirty="0" smtClean="0">
                <a:cs typeface="B Traffic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>
                <a:cs typeface="B Traffic" panose="00000400000000000000" pitchFamily="2" charset="-78"/>
              </a:rPr>
              <a:t>سایت خود را در آلکسا و گوگل وبمستر تولز ثبت کنید </a:t>
            </a:r>
            <a:r>
              <a:rPr lang="fa-IR" sz="3200" dirty="0" smtClean="0">
                <a:cs typeface="B Traffic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>
                <a:cs typeface="B Traffic" panose="00000400000000000000" pitchFamily="2" charset="-78"/>
              </a:rPr>
              <a:t>استفاده از بک لینک</a:t>
            </a:r>
            <a:r>
              <a:rPr lang="fa-IR" sz="3200" dirty="0" smtClean="0">
                <a:cs typeface="B Traffic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>
                <a:cs typeface="B Traffic" panose="00000400000000000000" pitchFamily="2" charset="-78"/>
              </a:rPr>
              <a:t>سایت را در دایرکتوری های ایرانی وخارجی ثبت </a:t>
            </a:r>
            <a:r>
              <a:rPr lang="fa-IR" sz="3200" dirty="0" smtClean="0">
                <a:cs typeface="B Traffic" panose="00000400000000000000" pitchFamily="2" charset="-78"/>
              </a:rPr>
              <a:t>کنید.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>
                <a:cs typeface="B Traffic" panose="00000400000000000000" pitchFamily="2" charset="-78"/>
              </a:rPr>
              <a:t>برای سایت خود تولبار .</a:t>
            </a:r>
            <a:endParaRPr lang="en-US" sz="3200" dirty="0">
              <a:cs typeface="B Traffic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419100"/>
            <a:ext cx="11201400" cy="58547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>
                <a:cs typeface="B Traffic" panose="00000400000000000000" pitchFamily="2" charset="-78"/>
              </a:rPr>
              <a:t>به سایت های دیگر کامنت بگذارید و در آن لینک سایت خود را </a:t>
            </a:r>
            <a:r>
              <a:rPr lang="fa-IR" sz="3200" dirty="0" smtClean="0">
                <a:cs typeface="B Traffic" panose="00000400000000000000" pitchFamily="2" charset="-78"/>
              </a:rPr>
              <a:t>قراردهید.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اگر </a:t>
            </a:r>
            <a:r>
              <a:rPr lang="fa-IR" sz="3200" dirty="0">
                <a:cs typeface="B Traffic" panose="00000400000000000000" pitchFamily="2" charset="-78"/>
              </a:rPr>
              <a:t>از نظر بودجه مشکلی ندارید در سایت های با پیج رنک بالا و آمار زیاد تبلغات متنی سایت خود را </a:t>
            </a:r>
            <a:r>
              <a:rPr lang="fa-IR" sz="3200" dirty="0" smtClean="0">
                <a:cs typeface="B Traffic" panose="00000400000000000000" pitchFamily="2" charset="-78"/>
              </a:rPr>
              <a:t>قراردهید </a:t>
            </a:r>
            <a:r>
              <a:rPr lang="fa-IR" sz="3200" dirty="0">
                <a:cs typeface="B Traffic" panose="00000400000000000000" pitchFamily="2" charset="-78"/>
              </a:rPr>
              <a:t>اینکار هم باعث افزایش بازدید شما می شود وهم باعث افزایش پیج رنک.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چندین </a:t>
            </a:r>
            <a:r>
              <a:rPr lang="fa-IR" sz="3200" dirty="0">
                <a:cs typeface="B Traffic" panose="00000400000000000000" pitchFamily="2" charset="-78"/>
              </a:rPr>
              <a:t>وبلاگ با موضع سایت خود بسازید </a:t>
            </a:r>
            <a:endParaRPr lang="fa-IR" sz="3200" dirty="0" smtClean="0">
              <a:cs typeface="B Traffic" panose="00000400000000000000" pitchFamily="2" charset="-78"/>
            </a:endParaRP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برای </a:t>
            </a:r>
            <a:r>
              <a:rPr lang="fa-IR" sz="3200" dirty="0">
                <a:cs typeface="B Traffic" panose="00000400000000000000" pitchFamily="2" charset="-78"/>
              </a:rPr>
              <a:t>سایت خود خبر نامه قرار دهید.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dirty="0" smtClean="0">
                <a:cs typeface="B Traffic" panose="00000400000000000000" pitchFamily="2" charset="-78"/>
              </a:rPr>
              <a:t>برای </a:t>
            </a:r>
            <a:r>
              <a:rPr lang="fa-IR" sz="3200" dirty="0">
                <a:cs typeface="B Traffic" panose="00000400000000000000" pitchFamily="2" charset="-78"/>
              </a:rPr>
              <a:t>کاربر کار کنید نه </a:t>
            </a:r>
            <a:r>
              <a:rPr lang="fa-IR" sz="3200" dirty="0" smtClean="0">
                <a:cs typeface="B Traffic" panose="00000400000000000000" pitchFamily="2" charset="-78"/>
              </a:rPr>
              <a:t>گوگل.</a:t>
            </a:r>
          </a:p>
          <a:p>
            <a:pPr marL="0" indent="0" algn="r" rtl="1">
              <a:lnSpc>
                <a:spcPct val="150000"/>
              </a:lnSpc>
              <a:buClr>
                <a:srgbClr val="FF0000"/>
              </a:buClr>
              <a:buNone/>
            </a:pPr>
            <a:endParaRPr lang="en-US" sz="3200" dirty="0">
              <a:cs typeface="B Traffic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4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199</TotalTime>
  <Words>1089</Words>
  <Application>Microsoft Office PowerPoint</Application>
  <PresentationFormat>Widescreen</PresentationFormat>
  <Paragraphs>138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Calibri</vt:lpstr>
      <vt:lpstr>Arial</vt:lpstr>
      <vt:lpstr>Times New Roman</vt:lpstr>
      <vt:lpstr>Calibri Light</vt:lpstr>
      <vt:lpstr>B Traffic</vt:lpstr>
      <vt:lpstr>Office Theme</vt:lpstr>
      <vt:lpstr>Retrospect</vt:lpstr>
      <vt:lpstr>بنام دانای توانا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نکات با ارزش seo</vt:lpstr>
      <vt:lpstr>PowerPoint Presentation</vt:lpstr>
      <vt:lpstr>۵ تکنیکی که شما را برای پنالایز شدن آماده میکند</vt:lpstr>
      <vt:lpstr>آشنایی با این تگ ها</vt:lpstr>
      <vt:lpstr>  link bait  چیست؟</vt:lpstr>
      <vt:lpstr>PowerPoint Presentation</vt:lpstr>
      <vt:lpstr>انواع Link bait ها</vt:lpstr>
      <vt:lpstr>بخش های یک link bait</vt:lpstr>
      <vt:lpstr>چه کسانی به Link bait  ما لینک میدهند ؟</vt:lpstr>
      <vt:lpstr>هاستینگ مناسب </vt:lpstr>
      <vt:lpstr>افزایش آمار سایت</vt:lpstr>
      <vt:lpstr>PowerPoint Presentation</vt:lpstr>
      <vt:lpstr>PowerPoint Presentation</vt:lpstr>
      <vt:lpstr>PowerPoint Presentation</vt:lpstr>
      <vt:lpstr>منابع</vt:lpstr>
      <vt:lpstr>PowerPoint Presentation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Diana</cp:lastModifiedBy>
  <cp:revision>27</cp:revision>
  <dcterms:created xsi:type="dcterms:W3CDTF">2015-11-06T19:20:43Z</dcterms:created>
  <dcterms:modified xsi:type="dcterms:W3CDTF">2017-02-09T07:03:26Z</dcterms:modified>
</cp:coreProperties>
</file>