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74"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4" autoAdjust="0"/>
    <p:restoredTop sz="94660"/>
  </p:normalViewPr>
  <p:slideViewPr>
    <p:cSldViewPr snapToGrid="0">
      <p:cViewPr varScale="1">
        <p:scale>
          <a:sx n="65" d="100"/>
          <a:sy n="65" d="100"/>
        </p:scale>
        <p:origin x="-73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D20BFC-087B-4A38-8A9A-AAF1B6338575}" type="datetimeFigureOut">
              <a:rPr lang="fa-IR" smtClean="0"/>
              <a:pPr/>
              <a:t>22/02/1439</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7C436F-1EE0-42BB-B032-49B4E2E265AB}"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38103-1893-4B4E-8DD5-3D43B6EFAC1F}" type="slidenum">
              <a:rPr lang="en-US"/>
              <a:pPr/>
              <a:t>3</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fa.wikipedia.org/wiki/%D8%B9%D8%A8%D8%AF%D8%A7%D9%84%D8%B9%D8%B2%DB%8C%D8%B2_%D9%81%D8%B1%D9%85%D8%A7%D9%86%D9%81%D8%B1%D9%85%D8%A7%D8%A6%DB%8C%D8%A7%D9%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3366" y="1420837"/>
            <a:ext cx="7037024" cy="2123658"/>
          </a:xfrm>
          <a:prstGeom prst="rect">
            <a:avLst/>
          </a:prstGeom>
        </p:spPr>
        <p:txBody>
          <a:bodyPr wrap="square">
            <a:spAutoFit/>
          </a:bodyPr>
          <a:lstStyle/>
          <a:p>
            <a:r>
              <a:rPr lang="fa-IR" sz="4800" dirty="0" smtClean="0">
                <a:latin typeface="AmdtSymbols" panose="02000500000000020004" pitchFamily="2" charset="0"/>
                <a:cs typeface="B Mehr" panose="00000700000000000000" pitchFamily="2" charset="-78"/>
              </a:rPr>
              <a:t>بسم الله الرحمن الرحیم</a:t>
            </a:r>
            <a:r>
              <a:rPr lang="fa-IR" sz="4800" dirty="0">
                <a:latin typeface="AmdtSymbols" panose="02000500000000020004" pitchFamily="2" charset="0"/>
                <a:cs typeface="B Mehr" panose="00000700000000000000" pitchFamily="2" charset="-78"/>
              </a:rPr>
              <a:t/>
            </a:r>
            <a:br>
              <a:rPr lang="fa-IR" sz="4800" dirty="0">
                <a:latin typeface="AmdtSymbols" panose="02000500000000020004" pitchFamily="2" charset="0"/>
                <a:cs typeface="B Mehr" panose="00000700000000000000" pitchFamily="2" charset="-78"/>
              </a:rPr>
            </a:br>
            <a:r>
              <a:rPr lang="fa-IR" sz="3600" dirty="0" smtClean="0">
                <a:latin typeface="AmdtSymbols" panose="02000500000000020004" pitchFamily="2" charset="0"/>
                <a:cs typeface="B Mehr" panose="00000700000000000000" pitchFamily="2" charset="-78"/>
              </a:rPr>
              <a:t>بررسی کانسپت موزه ها</a:t>
            </a:r>
          </a:p>
          <a:p>
            <a:endParaRPr lang="fa-IR" sz="4800" dirty="0" smtClean="0">
              <a:latin typeface="AmdtSymbols" panose="02000500000000020004" pitchFamily="2" charset="0"/>
              <a:cs typeface="B Mehr" panose="00000700000000000000" pitchFamily="2" charset="-78"/>
            </a:endParaRPr>
          </a:p>
        </p:txBody>
      </p:sp>
    </p:spTree>
    <p:extLst>
      <p:ext uri="{BB962C8B-B14F-4D97-AF65-F5344CB8AC3E}">
        <p14:creationId xmlns:p14="http://schemas.microsoft.com/office/powerpoint/2010/main" xmlns="" val="30125900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4" y="0"/>
            <a:ext cx="3953021" cy="6555545"/>
          </a:xfrm>
        </p:spPr>
        <p:txBody>
          <a:bodyPr>
            <a:normAutofit/>
          </a:bodyPr>
          <a:lstStyle/>
          <a:p>
            <a:r>
              <a:rPr lang="en-US" b="1" dirty="0" smtClean="0">
                <a:solidFill>
                  <a:srgbClr val="002060"/>
                </a:solidFill>
                <a:cs typeface="B Mehr" panose="00000700000000000000" pitchFamily="2" charset="-78"/>
              </a:rPr>
              <a:t> </a:t>
            </a:r>
            <a:r>
              <a:rPr lang="fa-IR" sz="3600" b="1" dirty="0" smtClean="0">
                <a:solidFill>
                  <a:srgbClr val="002060"/>
                </a:solidFill>
                <a:cs typeface="B Mehr" panose="00000700000000000000" pitchFamily="2" charset="-78"/>
              </a:rPr>
              <a:t>5-موزه هنرهای نمایشی ابوظبی دبی</a:t>
            </a:r>
            <a:r>
              <a:rPr lang="fa-IR" b="1" dirty="0" smtClean="0">
                <a:solidFill>
                  <a:srgbClr val="002060"/>
                </a:solidFill>
                <a:cs typeface="B Mehr" panose="00000700000000000000" pitchFamily="2" charset="-78"/>
              </a:rPr>
              <a:t/>
            </a:r>
            <a:br>
              <a:rPr lang="fa-IR" b="1" dirty="0" smtClean="0">
                <a:solidFill>
                  <a:srgbClr val="002060"/>
                </a:solidFill>
                <a:cs typeface="B Mehr" panose="00000700000000000000" pitchFamily="2" charset="-78"/>
              </a:rPr>
            </a:br>
            <a:r>
              <a:rPr lang="fa-IR" sz="2000" b="1" dirty="0" smtClean="0">
                <a:solidFill>
                  <a:schemeClr val="tx1"/>
                </a:solidFill>
                <a:cs typeface="B Mehr" panose="00000700000000000000" pitchFamily="2" charset="-78"/>
              </a:rPr>
              <a:t>این مجموعه نمادی پرانرژی از حرکت است و با شبیه سازی از طبیعت (درخت مو)شکل گرفته است.فرم این مجموعه از حرکت خطوط به وجود آمده و مانند شبکه ای از شاخه ها و انشعابات متوالی است.</a:t>
            </a:r>
            <a:endParaRPr lang="fa-IR" sz="2000" dirty="0">
              <a:solidFill>
                <a:schemeClr val="tx1"/>
              </a:solidFill>
            </a:endParaRPr>
          </a:p>
        </p:txBody>
      </p:sp>
      <p:pic>
        <p:nvPicPr>
          <p:cNvPr id="1026" name="Picture 2" descr="C:\Users\User\Desktop\دبی.png"/>
          <p:cNvPicPr>
            <a:picLocks noGrp="1" noChangeAspect="1" noChangeArrowheads="1"/>
          </p:cNvPicPr>
          <p:nvPr>
            <p:ph idx="1"/>
          </p:nvPr>
        </p:nvPicPr>
        <p:blipFill>
          <a:blip r:embed="rId2"/>
          <a:srcRect/>
          <a:stretch>
            <a:fillRect/>
          </a:stretch>
        </p:blipFill>
        <p:spPr bwMode="auto">
          <a:xfrm>
            <a:off x="4900612" y="661182"/>
            <a:ext cx="6522354" cy="55567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778" y="982132"/>
            <a:ext cx="6794696" cy="1303867"/>
          </a:xfrm>
        </p:spPr>
        <p:txBody>
          <a:bodyPr/>
          <a:lstStyle/>
          <a:p>
            <a:endParaRPr lang="fa-IR" dirty="0"/>
          </a:p>
        </p:txBody>
      </p:sp>
      <p:pic>
        <p:nvPicPr>
          <p:cNvPr id="2050" name="Picture 2" descr="C:\Users\User\Desktop\aaaa.png"/>
          <p:cNvPicPr>
            <a:picLocks noGrp="1" noChangeAspect="1" noChangeArrowheads="1"/>
          </p:cNvPicPr>
          <p:nvPr>
            <p:ph idx="1"/>
          </p:nvPr>
        </p:nvPicPr>
        <p:blipFill>
          <a:blip r:embed="rId2"/>
          <a:srcRect/>
          <a:stretch>
            <a:fillRect/>
          </a:stretch>
        </p:blipFill>
        <p:spPr bwMode="auto">
          <a:xfrm>
            <a:off x="1477108" y="633046"/>
            <a:ext cx="9608233" cy="548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855" y="1800665"/>
            <a:ext cx="3840480" cy="485334"/>
          </a:xfrm>
        </p:spPr>
        <p:txBody>
          <a:bodyPr>
            <a:normAutofit fontScale="90000"/>
          </a:bodyPr>
          <a:lstStyle/>
          <a:p>
            <a:endParaRPr lang="fa-IR" dirty="0"/>
          </a:p>
        </p:txBody>
      </p:sp>
      <p:pic>
        <p:nvPicPr>
          <p:cNvPr id="3074" name="Picture 2" descr="C:\Users\User\Desktop\ssss.png"/>
          <p:cNvPicPr>
            <a:picLocks noGrp="1" noChangeAspect="1" noChangeArrowheads="1"/>
          </p:cNvPicPr>
          <p:nvPr>
            <p:ph idx="1"/>
          </p:nvPr>
        </p:nvPicPr>
        <p:blipFill>
          <a:blip r:embed="rId2"/>
          <a:srcRect/>
          <a:stretch>
            <a:fillRect/>
          </a:stretch>
        </p:blipFill>
        <p:spPr bwMode="auto">
          <a:xfrm>
            <a:off x="2067950" y="1308294"/>
            <a:ext cx="7526215" cy="48392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1561513"/>
            <a:ext cx="3263705" cy="8074856"/>
          </a:xfrm>
        </p:spPr>
        <p:txBody>
          <a:bodyPr>
            <a:noAutofit/>
          </a:bodyPr>
          <a:lstStyle/>
          <a:p>
            <a:r>
              <a:rPr lang="en-US" sz="1800" b="1" dirty="0" smtClean="0">
                <a:solidFill>
                  <a:srgbClr val="002060"/>
                </a:solidFill>
                <a:cs typeface="B Mehr" panose="00000700000000000000" pitchFamily="2" charset="-78"/>
              </a:rPr>
              <a:t> </a:t>
            </a:r>
            <a:r>
              <a:rPr lang="fa-IR" sz="1800" b="1" dirty="0" smtClean="0">
                <a:solidFill>
                  <a:srgbClr val="002060"/>
                </a:solidFill>
                <a:cs typeface="B Mehr" panose="00000700000000000000" pitchFamily="2" charset="-78"/>
              </a:rPr>
              <a:t>6-موزه علمی سنگاپور</a:t>
            </a:r>
            <a:br>
              <a:rPr lang="fa-IR" sz="1800" b="1" dirty="0" smtClean="0">
                <a:solidFill>
                  <a:srgbClr val="002060"/>
                </a:solidFill>
                <a:cs typeface="B Mehr" panose="00000700000000000000" pitchFamily="2" charset="-78"/>
              </a:rPr>
            </a:br>
            <a:r>
              <a:rPr lang="fa-IR" sz="1800" dirty="0" smtClean="0">
                <a:cs typeface="B Mehr" pitchFamily="2" charset="-78"/>
              </a:rPr>
              <a:t>در خلیج ماسه‌ای ماریانا واقع شده است. معمار این بنای خاص موشه سفدای معمار کانادایی بوده که در طراحی این بنا از گل نیلوفر الهام گرفته است.</a:t>
            </a:r>
            <a:endParaRPr lang="fa-IR" sz="1800" dirty="0">
              <a:cs typeface="B Mehr" pitchFamily="2" charset="-78"/>
            </a:endParaRPr>
          </a:p>
        </p:txBody>
      </p:sp>
      <p:pic>
        <p:nvPicPr>
          <p:cNvPr id="4098" name="Picture 2" descr="C:\Users\User\Desktop\museums-07.jpg"/>
          <p:cNvPicPr>
            <a:picLocks noGrp="1" noChangeAspect="1" noChangeArrowheads="1"/>
          </p:cNvPicPr>
          <p:nvPr>
            <p:ph idx="1"/>
          </p:nvPr>
        </p:nvPicPr>
        <p:blipFill>
          <a:blip r:embed="rId2"/>
          <a:srcRect/>
          <a:stretch>
            <a:fillRect/>
          </a:stretch>
        </p:blipFill>
        <p:spPr bwMode="auto">
          <a:xfrm>
            <a:off x="4079631" y="773723"/>
            <a:ext cx="7315200" cy="5444197"/>
          </a:xfrm>
          <a:prstGeom prst="rect">
            <a:avLst/>
          </a:prstGeom>
          <a:noFill/>
        </p:spPr>
      </p:pic>
      <p:pic>
        <p:nvPicPr>
          <p:cNvPr id="4099" name="Picture 3" descr="C:\Users\User\Desktop\گل.png"/>
          <p:cNvPicPr>
            <a:picLocks noChangeAspect="1" noChangeArrowheads="1"/>
          </p:cNvPicPr>
          <p:nvPr/>
        </p:nvPicPr>
        <p:blipFill>
          <a:blip r:embed="rId3"/>
          <a:srcRect/>
          <a:stretch>
            <a:fillRect/>
          </a:stretch>
        </p:blipFill>
        <p:spPr bwMode="auto">
          <a:xfrm>
            <a:off x="801858" y="3502855"/>
            <a:ext cx="3235570" cy="231655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633046"/>
            <a:ext cx="3348110" cy="5655212"/>
          </a:xfrm>
        </p:spPr>
        <p:txBody>
          <a:bodyPr>
            <a:normAutofit/>
          </a:bodyPr>
          <a:lstStyle/>
          <a:p>
            <a:r>
              <a:rPr lang="fa-IR" sz="3200" dirty="0" smtClean="0">
                <a:solidFill>
                  <a:srgbClr val="002060"/>
                </a:solidFill>
                <a:cs typeface="B Mehr" pitchFamily="2" charset="-78"/>
              </a:rPr>
              <a:t>7-موزه ای در ژاپن</a:t>
            </a:r>
            <a:br>
              <a:rPr lang="fa-IR" sz="3200" dirty="0" smtClean="0">
                <a:solidFill>
                  <a:srgbClr val="002060"/>
                </a:solidFill>
                <a:cs typeface="B Mehr" pitchFamily="2" charset="-78"/>
              </a:rPr>
            </a:br>
            <a:r>
              <a:rPr lang="fa-IR" sz="2000" dirty="0" smtClean="0">
                <a:cs typeface="B Mehr" pitchFamily="2" charset="-78"/>
              </a:rPr>
              <a:t> سیستم به کار رفته در معماری این بنا به یکی از اسباب بازی‌های قدیمی ژاپن به نام کیدوری باز می‌گردد. کیدوری در اصل تکه‌هایی از چوب است که به هم پیوسته و اشکال خاصی را ایجاد می‌کنند. نیازی به استفاده از فلز برای حفظ این اتصالات وجود ندارد. مهندس معمار این بنا جون ساتو است.</a:t>
            </a:r>
            <a:endParaRPr lang="fa-IR" sz="2000" dirty="0">
              <a:solidFill>
                <a:srgbClr val="002060"/>
              </a:solidFill>
              <a:cs typeface="B Mehr" pitchFamily="2" charset="-78"/>
            </a:endParaRPr>
          </a:p>
        </p:txBody>
      </p:sp>
      <p:pic>
        <p:nvPicPr>
          <p:cNvPr id="5122" name="Picture 2" descr="C:\Users\User\Desktop\museums-14.jpg"/>
          <p:cNvPicPr>
            <a:picLocks noGrp="1" noChangeAspect="1" noChangeArrowheads="1"/>
          </p:cNvPicPr>
          <p:nvPr>
            <p:ph idx="1"/>
          </p:nvPr>
        </p:nvPicPr>
        <p:blipFill>
          <a:blip r:embed="rId2"/>
          <a:srcRect/>
          <a:stretch>
            <a:fillRect/>
          </a:stretch>
        </p:blipFill>
        <p:spPr bwMode="auto">
          <a:xfrm>
            <a:off x="4217958" y="633047"/>
            <a:ext cx="7148738" cy="55848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67286"/>
            <a:ext cx="3896752" cy="7484012"/>
          </a:xfrm>
        </p:spPr>
        <p:txBody>
          <a:bodyPr>
            <a:normAutofit/>
          </a:bodyPr>
          <a:lstStyle/>
          <a:p>
            <a:r>
              <a:rPr lang="fa-IR" sz="3600" dirty="0" smtClean="0">
                <a:solidFill>
                  <a:srgbClr val="002060"/>
                </a:solidFill>
                <a:cs typeface="B Mehr" pitchFamily="2" charset="-78"/>
              </a:rPr>
              <a:t>8-موزه هنر معاصر نیتروی برزیل</a:t>
            </a:r>
            <a:r>
              <a:rPr lang="fa-IR" dirty="0" smtClean="0"/>
              <a:t/>
            </a:r>
            <a:br>
              <a:rPr lang="fa-IR" dirty="0" smtClean="0"/>
            </a:br>
            <a:r>
              <a:rPr lang="fa-IR" sz="2000" dirty="0" smtClean="0">
                <a:cs typeface="B Mehr" pitchFamily="2" charset="-78"/>
              </a:rPr>
              <a:t> این موزه در ساحل شهر نیتروی در کشور برزیل قرار گرفته است. و در سه طبقه ساخته شده است. نمای کلی آن شبیه به یک سفینه فضایی است. معمار </a:t>
            </a:r>
            <a:r>
              <a:rPr lang="en-US" sz="2000" dirty="0" smtClean="0">
                <a:cs typeface="B Mehr" pitchFamily="2" charset="-78"/>
              </a:rPr>
              <a:t>.</a:t>
            </a:r>
            <a:r>
              <a:rPr lang="fa-IR" sz="2000" dirty="0" smtClean="0">
                <a:cs typeface="B Mehr" pitchFamily="2" charset="-78"/>
              </a:rPr>
              <a:t>آن اسکار نایمیر می‌باشد</a:t>
            </a:r>
            <a:endParaRPr lang="fa-IR" sz="2000" dirty="0">
              <a:cs typeface="B Mehr" pitchFamily="2" charset="-78"/>
            </a:endParaRPr>
          </a:p>
        </p:txBody>
      </p:sp>
      <p:pic>
        <p:nvPicPr>
          <p:cNvPr id="6146" name="Picture 2" descr="C:\Users\User\Desktop\museums-29.jpg"/>
          <p:cNvPicPr>
            <a:picLocks noGrp="1" noChangeAspect="1" noChangeArrowheads="1"/>
          </p:cNvPicPr>
          <p:nvPr>
            <p:ph idx="1"/>
          </p:nvPr>
        </p:nvPicPr>
        <p:blipFill>
          <a:blip r:embed="rId2"/>
          <a:srcRect/>
          <a:stretch>
            <a:fillRect/>
          </a:stretch>
        </p:blipFill>
        <p:spPr bwMode="auto">
          <a:xfrm>
            <a:off x="4642338" y="675249"/>
            <a:ext cx="6794696" cy="55004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6" y="-1336431"/>
            <a:ext cx="4065563" cy="8764173"/>
          </a:xfrm>
        </p:spPr>
        <p:txBody>
          <a:bodyPr>
            <a:normAutofit/>
          </a:bodyPr>
          <a:lstStyle/>
          <a:p>
            <a:r>
              <a:rPr lang="fa-IR" sz="3200" dirty="0" smtClean="0">
                <a:solidFill>
                  <a:srgbClr val="002060"/>
                </a:solidFill>
                <a:cs typeface="B Mehr" pitchFamily="2" charset="-78"/>
              </a:rPr>
              <a:t>9-موزه هنروعلوم در والنسیا(اسپانیا)</a:t>
            </a:r>
            <a:r>
              <a:rPr lang="fa-IR" dirty="0" smtClean="0"/>
              <a:t/>
            </a:r>
            <a:br>
              <a:rPr lang="fa-IR" dirty="0" smtClean="0"/>
            </a:br>
            <a:r>
              <a:rPr lang="fa-IR" sz="2000" dirty="0" smtClean="0">
                <a:cs typeface="B Mehr" pitchFamily="2" charset="-78"/>
              </a:rPr>
              <a:t> این بنا کروی مانند طراحی شده که اشاره به چشم بصیرت و دانش دارد. همچنین این بنای جالب دارای بخش‌هایی پلک مانند هم اهست که با باز شدن‌شان می‌توان به استخرهای اطراف دسترسی داشت. طراحان این بنا سانتیاگو کالاتراوا و فلیکس کندل هستند.</a:t>
            </a:r>
            <a:endParaRPr lang="fa-IR" sz="2000" dirty="0">
              <a:cs typeface="B Mehr" pitchFamily="2" charset="-78"/>
            </a:endParaRPr>
          </a:p>
        </p:txBody>
      </p:sp>
      <p:pic>
        <p:nvPicPr>
          <p:cNvPr id="7170" name="Picture 2" descr="C:\Users\User\Desktop\d.jpg"/>
          <p:cNvPicPr>
            <a:picLocks noGrp="1" noChangeAspect="1" noChangeArrowheads="1"/>
          </p:cNvPicPr>
          <p:nvPr>
            <p:ph idx="1"/>
          </p:nvPr>
        </p:nvPicPr>
        <p:blipFill>
          <a:blip r:embed="rId2"/>
          <a:srcRect/>
          <a:stretch>
            <a:fillRect/>
          </a:stretch>
        </p:blipFill>
        <p:spPr bwMode="auto">
          <a:xfrm>
            <a:off x="4909625" y="633047"/>
            <a:ext cx="6527409" cy="55989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52" y="-1153551"/>
            <a:ext cx="3882684" cy="8370277"/>
          </a:xfrm>
        </p:spPr>
        <p:txBody>
          <a:bodyPr>
            <a:normAutofit/>
          </a:bodyPr>
          <a:lstStyle/>
          <a:p>
            <a:r>
              <a:rPr lang="fa-IR" sz="3600" dirty="0" smtClean="0">
                <a:solidFill>
                  <a:srgbClr val="002060"/>
                </a:solidFill>
                <a:cs typeface="B Mehr" pitchFamily="2" charset="-78"/>
              </a:rPr>
              <a:t>مونیخ</a:t>
            </a:r>
            <a:r>
              <a:rPr lang="en-US" sz="3600" dirty="0" smtClean="0">
                <a:solidFill>
                  <a:srgbClr val="002060"/>
                </a:solidFill>
                <a:cs typeface="B Mehr" pitchFamily="2" charset="-78"/>
              </a:rPr>
              <a:t>BMW </a:t>
            </a:r>
            <a:r>
              <a:rPr lang="fa-IR" sz="3600" dirty="0" smtClean="0">
                <a:solidFill>
                  <a:srgbClr val="002060"/>
                </a:solidFill>
                <a:cs typeface="B Mehr" pitchFamily="2" charset="-78"/>
              </a:rPr>
              <a:t>10-موزه</a:t>
            </a:r>
            <a:r>
              <a:rPr lang="fa-IR" dirty="0" smtClean="0"/>
              <a:t/>
            </a:r>
            <a:br>
              <a:rPr lang="fa-IR" dirty="0" smtClean="0"/>
            </a:br>
            <a:r>
              <a:rPr lang="fa-IR" sz="2000" dirty="0" smtClean="0">
                <a:cs typeface="B Mehr" pitchFamily="2" charset="-78"/>
              </a:rPr>
              <a:t> همانطور که از نام این موزه پیداست اینجا جایی است که به تاریخچه این سازنده ماشین آلمانی پرداخته و روند طی شده برای تولید ماشین در طول این سال‌ها را مورد بررسی قرار می‌دهد. این موزه که در نزدیک برج</a:t>
            </a:r>
            <a:r>
              <a:rPr lang="en-US" sz="2000" dirty="0" smtClean="0">
                <a:cs typeface="B Mehr" pitchFamily="2" charset="-78"/>
              </a:rPr>
              <a:t> </a:t>
            </a:r>
            <a:r>
              <a:rPr lang="fa-IR" sz="2000" dirty="0" smtClean="0">
                <a:cs typeface="B Mehr" pitchFamily="2" charset="-78"/>
              </a:rPr>
              <a:t>قرار دارد شبیه به ابر بزرگی است که روی زمین آرمیده است. طراح این بنا پرفسور اتریشی، کارل شوانزر بوده است.</a:t>
            </a:r>
            <a:endParaRPr lang="fa-IR" sz="2000" dirty="0">
              <a:cs typeface="B Mehr" pitchFamily="2" charset="-78"/>
            </a:endParaRPr>
          </a:p>
        </p:txBody>
      </p:sp>
      <p:pic>
        <p:nvPicPr>
          <p:cNvPr id="8194" name="Picture 2" descr="C:\Users\User\Desktop\یس.jpg"/>
          <p:cNvPicPr>
            <a:picLocks noGrp="1" noChangeAspect="1" noChangeArrowheads="1"/>
          </p:cNvPicPr>
          <p:nvPr>
            <p:ph idx="1"/>
          </p:nvPr>
        </p:nvPicPr>
        <p:blipFill>
          <a:blip r:embed="rId2"/>
          <a:srcRect/>
          <a:stretch>
            <a:fillRect/>
          </a:stretch>
        </p:blipFill>
        <p:spPr bwMode="auto">
          <a:xfrm>
            <a:off x="4628271" y="773723"/>
            <a:ext cx="6780626" cy="55004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6" y="-422031"/>
            <a:ext cx="3826412" cy="7863840"/>
          </a:xfrm>
        </p:spPr>
        <p:txBody>
          <a:bodyPr>
            <a:normAutofit/>
          </a:bodyPr>
          <a:lstStyle/>
          <a:p>
            <a:r>
              <a:rPr lang="fa-IR" dirty="0" smtClean="0">
                <a:solidFill>
                  <a:srgbClr val="002060"/>
                </a:solidFill>
                <a:cs typeface="B Mehr" pitchFamily="2" charset="-78"/>
              </a:rPr>
              <a:t>11</a:t>
            </a:r>
            <a:r>
              <a:rPr lang="fa-IR" sz="3200" dirty="0" smtClean="0">
                <a:solidFill>
                  <a:srgbClr val="002060"/>
                </a:solidFill>
                <a:cs typeface="B Mehr" pitchFamily="2" charset="-78"/>
              </a:rPr>
              <a:t>-موزه هنرهای معاصرتهران</a:t>
            </a:r>
            <a:r>
              <a:rPr lang="fa-IR" dirty="0" smtClean="0">
                <a:solidFill>
                  <a:srgbClr val="002060"/>
                </a:solidFill>
                <a:cs typeface="B Mehr" pitchFamily="2" charset="-78"/>
              </a:rPr>
              <a:t/>
            </a:r>
            <a:br>
              <a:rPr lang="fa-IR" dirty="0" smtClean="0">
                <a:solidFill>
                  <a:srgbClr val="002060"/>
                </a:solidFill>
                <a:cs typeface="B Mehr" pitchFamily="2" charset="-78"/>
              </a:rPr>
            </a:br>
            <a:r>
              <a:rPr lang="fa-IR" sz="2000" dirty="0" smtClean="0">
                <a:solidFill>
                  <a:schemeClr val="tx1"/>
                </a:solidFill>
                <a:cs typeface="B Mehr" pitchFamily="2" charset="-78"/>
              </a:rPr>
              <a:t>معمار این موزه کامران دیبا می باشدکه از بادگیرهای مناطق حاشیه کویر ایران الهام گرفته است</a:t>
            </a:r>
            <a:endParaRPr lang="fa-IR" dirty="0"/>
          </a:p>
        </p:txBody>
      </p:sp>
      <p:pic>
        <p:nvPicPr>
          <p:cNvPr id="1026" name="Picture 2" descr="C:\Users\User\Desktop\ل.png"/>
          <p:cNvPicPr>
            <a:picLocks noGrp="1" noChangeAspect="1" noChangeArrowheads="1"/>
          </p:cNvPicPr>
          <p:nvPr>
            <p:ph idx="1"/>
          </p:nvPr>
        </p:nvPicPr>
        <p:blipFill>
          <a:blip r:embed="rId2"/>
          <a:srcRect/>
          <a:stretch>
            <a:fillRect/>
          </a:stretch>
        </p:blipFill>
        <p:spPr bwMode="auto">
          <a:xfrm>
            <a:off x="4776787" y="689317"/>
            <a:ext cx="6603976" cy="55567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132" y="982132"/>
            <a:ext cx="3595466" cy="4701216"/>
          </a:xfrm>
        </p:spPr>
        <p:txBody>
          <a:bodyPr>
            <a:normAutofit/>
          </a:bodyPr>
          <a:lstStyle/>
          <a:p>
            <a:r>
              <a:rPr lang="fa-IR" sz="3200" b="1" dirty="0" smtClean="0">
                <a:solidFill>
                  <a:srgbClr val="002060"/>
                </a:solidFill>
                <a:cs typeface="B Mehr" pitchFamily="2" charset="-78"/>
              </a:rPr>
              <a:t>12-موزه فرش تهران</a:t>
            </a:r>
            <a:r>
              <a:rPr lang="fa-IR" sz="3200" dirty="0" smtClean="0">
                <a:solidFill>
                  <a:srgbClr val="002060"/>
                </a:solidFill>
                <a:cs typeface="B Mehr" pitchFamily="2" charset="-78"/>
              </a:rPr>
              <a:t/>
            </a:r>
            <a:br>
              <a:rPr lang="fa-IR" sz="3200" dirty="0" smtClean="0">
                <a:solidFill>
                  <a:srgbClr val="002060"/>
                </a:solidFill>
                <a:cs typeface="B Mehr" pitchFamily="2" charset="-78"/>
              </a:rPr>
            </a:br>
            <a:r>
              <a:rPr lang="fa-IR" sz="2800" b="1" dirty="0" smtClean="0"/>
              <a:t>طراح بنای این موزه، </a:t>
            </a:r>
            <a:r>
              <a:rPr lang="fa-IR" sz="2800" b="1" dirty="0" smtClean="0">
                <a:hlinkClick r:id="rId2" tooltip="عبدالعزیز فرمانفرمائیان"/>
              </a:rPr>
              <a:t>عبدالعزیز فرمانفرمائیان</a:t>
            </a:r>
            <a:r>
              <a:rPr lang="fa-IR" sz="2800" b="1" dirty="0" smtClean="0"/>
              <a:t> است.ساختمان این موزه دارای معماری جالبی است و نمای بیرونی آن به شکل دار قالی می باشداست.</a:t>
            </a:r>
            <a:endParaRPr lang="fa-IR" sz="2800" b="1" dirty="0"/>
          </a:p>
        </p:txBody>
      </p:sp>
      <p:pic>
        <p:nvPicPr>
          <p:cNvPr id="1026" name="Picture 2" descr="C:\Users\User\Desktop\بللبلبلب.png"/>
          <p:cNvPicPr>
            <a:picLocks noGrp="1" noChangeAspect="1" noChangeArrowheads="1"/>
          </p:cNvPicPr>
          <p:nvPr>
            <p:ph idx="1"/>
          </p:nvPr>
        </p:nvPicPr>
        <p:blipFill>
          <a:blip r:embed="rId3"/>
          <a:srcRect/>
          <a:stretch>
            <a:fillRect/>
          </a:stretch>
        </p:blipFill>
        <p:spPr bwMode="auto">
          <a:xfrm>
            <a:off x="759655" y="872196"/>
            <a:ext cx="6479345" cy="53316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perial-war-museum-north-aa02109bb"/>
          <p:cNvPicPr>
            <a:picLocks noChangeAspect="1" noChangeArrowheads="1"/>
          </p:cNvPicPr>
          <p:nvPr/>
        </p:nvPicPr>
        <p:blipFill>
          <a:blip r:embed="rId2"/>
          <a:srcRect/>
          <a:stretch>
            <a:fillRect/>
          </a:stretch>
        </p:blipFill>
        <p:spPr bwMode="auto">
          <a:xfrm>
            <a:off x="4684542" y="773722"/>
            <a:ext cx="6865034" cy="5233181"/>
          </a:xfrm>
          <a:prstGeom prst="rect">
            <a:avLst/>
          </a:prstGeom>
          <a:noFill/>
        </p:spPr>
      </p:pic>
      <p:sp>
        <p:nvSpPr>
          <p:cNvPr id="8" name="Rectangle 7"/>
          <p:cNvSpPr/>
          <p:nvPr/>
        </p:nvSpPr>
        <p:spPr>
          <a:xfrm>
            <a:off x="751246" y="1035707"/>
            <a:ext cx="3892412" cy="1908215"/>
          </a:xfrm>
          <a:prstGeom prst="rect">
            <a:avLst/>
          </a:prstGeom>
        </p:spPr>
        <p:txBody>
          <a:bodyPr wrap="square">
            <a:spAutoFit/>
          </a:bodyPr>
          <a:lstStyle/>
          <a:p>
            <a:r>
              <a:rPr lang="fa-IR" sz="2800" b="1" dirty="0" smtClean="0">
                <a:solidFill>
                  <a:srgbClr val="002060"/>
                </a:solidFill>
                <a:cs typeface="B Mehr" panose="00000700000000000000" pitchFamily="2" charset="-78"/>
              </a:rPr>
              <a:t>1-موزه جنگ منچستر</a:t>
            </a:r>
            <a:r>
              <a:rPr lang="fa-IR" sz="2800" b="1" dirty="0" smtClean="0">
                <a:cs typeface="B Mehr" panose="00000700000000000000" pitchFamily="2" charset="-78"/>
              </a:rPr>
              <a:t> </a:t>
            </a:r>
          </a:p>
          <a:p>
            <a:pPr algn="r"/>
            <a:r>
              <a:rPr lang="en-US" b="1" dirty="0" smtClean="0">
                <a:solidFill>
                  <a:schemeClr val="tx2"/>
                </a:solidFill>
                <a:cs typeface="B Mehr" panose="00000700000000000000" pitchFamily="2" charset="-78"/>
              </a:rPr>
              <a:t> .</a:t>
            </a:r>
            <a:r>
              <a:rPr lang="fa-IR" b="1" dirty="0" smtClean="0">
                <a:solidFill>
                  <a:schemeClr val="tx2"/>
                </a:solidFill>
                <a:cs typeface="B Mehr" panose="00000700000000000000" pitchFamily="2" charset="-78"/>
              </a:rPr>
              <a:t>این موزه توسط لیبسکیند طراحی شده است</a:t>
            </a:r>
          </a:p>
          <a:p>
            <a:pPr algn="r"/>
            <a:r>
              <a:rPr lang="fa-IR" b="1" dirty="0" smtClean="0">
                <a:solidFill>
                  <a:schemeClr val="tx2"/>
                </a:solidFill>
                <a:cs typeface="B Mehr" panose="00000700000000000000" pitchFamily="2" charset="-78"/>
              </a:rPr>
              <a:t>کانسپت آن اساسا از شکستن یک گوی و </a:t>
            </a:r>
          </a:p>
          <a:p>
            <a:pPr algn="r"/>
            <a:r>
              <a:rPr lang="fa-IR" b="1" dirty="0" smtClean="0">
                <a:solidFill>
                  <a:schemeClr val="tx2"/>
                </a:solidFill>
                <a:cs typeface="B Mehr" panose="00000700000000000000" pitchFamily="2" charset="-78"/>
              </a:rPr>
              <a:t>تبدیل آن به 3تکه است که این 3تکه معرف </a:t>
            </a:r>
          </a:p>
          <a:p>
            <a:pPr algn="r"/>
            <a:r>
              <a:rPr lang="fa-IR" b="1" dirty="0" smtClean="0">
                <a:solidFill>
                  <a:schemeClr val="tx2"/>
                </a:solidFill>
                <a:cs typeface="B Mehr" panose="00000700000000000000" pitchFamily="2" charset="-78"/>
              </a:rPr>
              <a:t>آب و زمین وهواست و در کل نشان دهنده </a:t>
            </a:r>
          </a:p>
          <a:p>
            <a:pPr algn="r"/>
            <a:r>
              <a:rPr lang="fa-IR" b="1" dirty="0" smtClean="0">
                <a:solidFill>
                  <a:schemeClr val="tx2"/>
                </a:solidFill>
                <a:cs typeface="B Mehr" panose="00000700000000000000" pitchFamily="2" charset="-78"/>
              </a:rPr>
              <a:t>میدانی از جنگ است.</a:t>
            </a:r>
            <a:endParaRPr lang="fa-IR" dirty="0">
              <a:solidFill>
                <a:schemeClr val="tx2"/>
              </a:solidFill>
            </a:endParaRPr>
          </a:p>
        </p:txBody>
      </p:sp>
    </p:spTree>
    <p:extLst>
      <p:ext uri="{BB962C8B-B14F-4D97-AF65-F5344CB8AC3E}">
        <p14:creationId xmlns:p14="http://schemas.microsoft.com/office/powerpoint/2010/main" xmlns="" val="29754389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User\Desktop\للل.png"/>
          <p:cNvPicPr>
            <a:picLocks noGrp="1" noChangeAspect="1" noChangeArrowheads="1"/>
          </p:cNvPicPr>
          <p:nvPr>
            <p:ph idx="1"/>
          </p:nvPr>
        </p:nvPicPr>
        <p:blipFill>
          <a:blip r:embed="rId2"/>
          <a:srcRect/>
          <a:stretch>
            <a:fillRect/>
          </a:stretch>
        </p:blipFill>
        <p:spPr bwMode="auto">
          <a:xfrm>
            <a:off x="984738" y="745588"/>
            <a:ext cx="10241280" cy="541606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6209" y="-801860"/>
            <a:ext cx="2779540" cy="4121835"/>
          </a:xfrm>
        </p:spPr>
        <p:txBody>
          <a:bodyPr>
            <a:normAutofit/>
          </a:bodyPr>
          <a:lstStyle/>
          <a:p>
            <a:r>
              <a:rPr lang="fa-IR" sz="3200" b="1" dirty="0" smtClean="0">
                <a:solidFill>
                  <a:srgbClr val="002060"/>
                </a:solidFill>
              </a:rPr>
              <a:t>13-موزه گوانگ دونگ در چین</a:t>
            </a:r>
            <a:endParaRPr lang="fa-IR" sz="3200" b="1" dirty="0">
              <a:solidFill>
                <a:srgbClr val="002060"/>
              </a:solidFill>
            </a:endParaRPr>
          </a:p>
        </p:txBody>
      </p:sp>
      <p:pic>
        <p:nvPicPr>
          <p:cNvPr id="3074" name="Picture 2" descr="C:\Users\User\Desktop\گوانگ دونگ12.jpg"/>
          <p:cNvPicPr>
            <a:picLocks noGrp="1" noChangeAspect="1" noChangeArrowheads="1"/>
          </p:cNvPicPr>
          <p:nvPr>
            <p:ph idx="1"/>
          </p:nvPr>
        </p:nvPicPr>
        <p:blipFill>
          <a:blip r:embed="rId2"/>
          <a:srcRect/>
          <a:stretch>
            <a:fillRect/>
          </a:stretch>
        </p:blipFill>
        <p:spPr bwMode="auto">
          <a:xfrm>
            <a:off x="787791" y="717452"/>
            <a:ext cx="7216726" cy="5500467"/>
          </a:xfrm>
          <a:prstGeom prst="rect">
            <a:avLst/>
          </a:prstGeom>
          <a:noFill/>
        </p:spPr>
      </p:pic>
      <p:sp>
        <p:nvSpPr>
          <p:cNvPr id="6" name="Title 1"/>
          <p:cNvSpPr txBox="1">
            <a:spLocks/>
          </p:cNvSpPr>
          <p:nvPr/>
        </p:nvSpPr>
        <p:spPr>
          <a:xfrm>
            <a:off x="8241323" y="731520"/>
            <a:ext cx="2779540" cy="585216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w="3175" cmpd="sng">
                  <a:noFill/>
                </a:ln>
                <a:effectLst/>
                <a:uLnTx/>
                <a:uFillTx/>
                <a:latin typeface="+mj-lt"/>
                <a:ea typeface="+mj-ea"/>
                <a:cs typeface="+mj-cs"/>
              </a:rPr>
              <a:t>کانسپت موزه مکعبی از تغییرات است،طرحی</a:t>
            </a:r>
            <a:r>
              <a:rPr kumimoji="0" lang="fa-IR" sz="2400" b="1" i="0" u="none" strike="noStrike" kern="1200" cap="none" spc="0" normalizeH="0" noProof="0" dirty="0" smtClean="0">
                <a:ln w="3175" cmpd="sng">
                  <a:noFill/>
                </a:ln>
                <a:effectLst/>
                <a:uLnTx/>
                <a:uFillTx/>
                <a:latin typeface="+mj-lt"/>
                <a:ea typeface="+mj-ea"/>
                <a:cs typeface="+mj-cs"/>
              </a:rPr>
              <a:t> که در تقابل با فرم ارگانیک یا یک حالت یین-یانگ است یعنی یافتن پاسخی دیالکتیکی از طریق هندسه سیال.</a:t>
            </a:r>
            <a:endParaRPr kumimoji="0" lang="fa-IR" sz="2400" b="1" i="0" u="none" strike="noStrike" kern="1200" cap="none" spc="0" normalizeH="0" baseline="0" noProof="0" dirty="0">
              <a:ln w="3175" cmpd="sng">
                <a:noFill/>
              </a:ln>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178" y="211015"/>
            <a:ext cx="2962420" cy="5711483"/>
          </a:xfrm>
        </p:spPr>
        <p:txBody>
          <a:bodyPr>
            <a:normAutofit/>
          </a:bodyPr>
          <a:lstStyle/>
          <a:p>
            <a:r>
              <a:rPr lang="fa-IR" sz="3600" b="1" dirty="0" smtClean="0">
                <a:solidFill>
                  <a:srgbClr val="002060"/>
                </a:solidFill>
              </a:rPr>
              <a:t>14-موزه عکاسی و هنرهای تجسمی مراکش</a:t>
            </a:r>
            <a:r>
              <a:rPr lang="fa-IR" dirty="0" smtClean="0"/>
              <a:t/>
            </a:r>
            <a:br>
              <a:rPr lang="fa-IR" dirty="0" smtClean="0"/>
            </a:br>
            <a:r>
              <a:rPr lang="fa-IR" sz="3100" b="1" dirty="0" smtClean="0"/>
              <a:t>طراح آن از دوربین های قدیمی الهام گرفته است.</a:t>
            </a:r>
            <a:endParaRPr lang="fa-IR" sz="3100" b="1" dirty="0"/>
          </a:p>
        </p:txBody>
      </p:sp>
      <p:pic>
        <p:nvPicPr>
          <p:cNvPr id="4098" name="Picture 2" descr="C:\Users\User\Desktop\موزه عکاسی و هنرهای تجسمی مراکش13.jpg"/>
          <p:cNvPicPr>
            <a:picLocks noGrp="1" noChangeAspect="1" noChangeArrowheads="1"/>
          </p:cNvPicPr>
          <p:nvPr>
            <p:ph idx="1"/>
          </p:nvPr>
        </p:nvPicPr>
        <p:blipFill>
          <a:blip r:embed="rId2"/>
          <a:srcRect/>
          <a:stretch>
            <a:fillRect/>
          </a:stretch>
        </p:blipFill>
        <p:spPr bwMode="auto">
          <a:xfrm>
            <a:off x="844063" y="801859"/>
            <a:ext cx="7090115" cy="53175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862" y="196948"/>
            <a:ext cx="3651736" cy="6400800"/>
          </a:xfrm>
        </p:spPr>
        <p:txBody>
          <a:bodyPr>
            <a:normAutofit/>
          </a:bodyPr>
          <a:lstStyle/>
          <a:p>
            <a:r>
              <a:rPr lang="fa-IR" sz="3600" b="1" dirty="0" smtClean="0">
                <a:solidFill>
                  <a:srgbClr val="002060"/>
                </a:solidFill>
              </a:rPr>
              <a:t>15-موزه جدید پورشه در اشتوتگارت</a:t>
            </a:r>
            <a:r>
              <a:rPr lang="fa-IR" dirty="0" smtClean="0"/>
              <a:t/>
            </a:r>
            <a:br>
              <a:rPr lang="fa-IR" dirty="0" smtClean="0"/>
            </a:br>
            <a:r>
              <a:rPr lang="fa-IR" sz="3100" b="1" dirty="0" smtClean="0"/>
              <a:t>موزه طوری طراحی شده که کاملا قابل دسترس می نماید و به محض ورود حسی از صمیمیت را القا می کند و ساختمانی شناور است.</a:t>
            </a:r>
            <a:endParaRPr lang="fa-IR" sz="3100" b="1" dirty="0"/>
          </a:p>
        </p:txBody>
      </p:sp>
      <p:pic>
        <p:nvPicPr>
          <p:cNvPr id="5122" name="Picture 2" descr="C:\Users\User\Desktop\اشتوتگارت14.jpg"/>
          <p:cNvPicPr>
            <a:picLocks noGrp="1" noChangeAspect="1" noChangeArrowheads="1"/>
          </p:cNvPicPr>
          <p:nvPr>
            <p:ph idx="1"/>
          </p:nvPr>
        </p:nvPicPr>
        <p:blipFill>
          <a:blip r:embed="rId2"/>
          <a:srcRect/>
          <a:stretch>
            <a:fillRect/>
          </a:stretch>
        </p:blipFill>
        <p:spPr bwMode="auto">
          <a:xfrm>
            <a:off x="787792" y="759655"/>
            <a:ext cx="6386732" cy="54441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756" y="982133"/>
            <a:ext cx="3257841" cy="4307319"/>
          </a:xfrm>
        </p:spPr>
        <p:txBody>
          <a:bodyPr>
            <a:normAutofit/>
          </a:bodyPr>
          <a:lstStyle/>
          <a:p>
            <a:r>
              <a:rPr lang="fa-IR" sz="3600" b="1" dirty="0" smtClean="0">
                <a:solidFill>
                  <a:srgbClr val="002060"/>
                </a:solidFill>
              </a:rPr>
              <a:t>16-موزه ویترا</a:t>
            </a:r>
            <a:r>
              <a:rPr lang="fa-IR" dirty="0" smtClean="0"/>
              <a:t/>
            </a:r>
            <a:br>
              <a:rPr lang="fa-IR" dirty="0" smtClean="0"/>
            </a:br>
            <a:r>
              <a:rPr lang="fa-IR" sz="3100" b="1" dirty="0" smtClean="0"/>
              <a:t>فرانک گری در این بنا از ترکیب احجامی مثل مکعب های در هم تنیده و دفرمه وکج وقوس استفاده کرده که این احجام هیچ ربطی به هم ندارند.</a:t>
            </a:r>
            <a:endParaRPr lang="fa-IR" sz="3100" b="1" dirty="0"/>
          </a:p>
        </p:txBody>
      </p:sp>
      <p:pic>
        <p:nvPicPr>
          <p:cNvPr id="6146" name="Picture 2" descr="C:\Users\User\Desktop\ویترا15.png"/>
          <p:cNvPicPr>
            <a:picLocks noGrp="1" noChangeAspect="1" noChangeArrowheads="1"/>
          </p:cNvPicPr>
          <p:nvPr>
            <p:ph idx="1"/>
          </p:nvPr>
        </p:nvPicPr>
        <p:blipFill>
          <a:blip r:embed="rId2"/>
          <a:srcRect/>
          <a:stretch>
            <a:fillRect/>
          </a:stretch>
        </p:blipFill>
        <p:spPr bwMode="auto">
          <a:xfrm>
            <a:off x="801858" y="745587"/>
            <a:ext cx="6789567" cy="541606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824" y="982132"/>
            <a:ext cx="3243773" cy="5137314"/>
          </a:xfrm>
        </p:spPr>
        <p:txBody>
          <a:bodyPr>
            <a:normAutofit fontScale="90000"/>
          </a:bodyPr>
          <a:lstStyle/>
          <a:p>
            <a:r>
              <a:rPr lang="fa-IR" sz="3600" b="1" dirty="0" smtClean="0">
                <a:solidFill>
                  <a:srgbClr val="002060"/>
                </a:solidFill>
              </a:rPr>
              <a:t>17-موزه زنتروم پل کلی(هنرمند ونقاش سوئیسی)</a:t>
            </a:r>
            <a:r>
              <a:rPr lang="fa-IR" dirty="0" smtClean="0"/>
              <a:t/>
            </a:r>
            <a:br>
              <a:rPr lang="fa-IR" dirty="0" smtClean="0"/>
            </a:br>
            <a:r>
              <a:rPr lang="fa-IR" sz="3100" b="1" dirty="0" smtClean="0"/>
              <a:t>پیانو باالهام از آثار پل کله و توجه به بستر وزمینه بنایی را طراحی نموده است که ایده طرح با در نظر گرفتن فراز و فرودهای یک مجسمه مطابق با پستی بلندی و شیب زمین است.</a:t>
            </a:r>
            <a:endParaRPr lang="fa-IR" sz="3100" b="1" dirty="0"/>
          </a:p>
        </p:txBody>
      </p:sp>
      <p:pic>
        <p:nvPicPr>
          <p:cNvPr id="7170" name="Picture 2" descr="C:\Users\User\Desktop\پل کلی16.png"/>
          <p:cNvPicPr>
            <a:picLocks noGrp="1" noChangeAspect="1" noChangeArrowheads="1"/>
          </p:cNvPicPr>
          <p:nvPr>
            <p:ph idx="1"/>
          </p:nvPr>
        </p:nvPicPr>
        <p:blipFill>
          <a:blip r:embed="rId2"/>
          <a:srcRect/>
          <a:stretch>
            <a:fillRect/>
          </a:stretch>
        </p:blipFill>
        <p:spPr bwMode="auto">
          <a:xfrm>
            <a:off x="773723" y="773723"/>
            <a:ext cx="6836752" cy="53879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808" y="1603717"/>
            <a:ext cx="3454789" cy="3545058"/>
          </a:xfrm>
        </p:spPr>
        <p:txBody>
          <a:bodyPr>
            <a:normAutofit fontScale="90000"/>
          </a:bodyPr>
          <a:lstStyle/>
          <a:p>
            <a:r>
              <a:rPr lang="fa-IR" sz="3600" b="1" dirty="0" smtClean="0">
                <a:solidFill>
                  <a:srgbClr val="002060"/>
                </a:solidFill>
              </a:rPr>
              <a:t>18-موزه گوگنهایم بیلبائو</a:t>
            </a:r>
            <a:r>
              <a:rPr lang="fa-IR" dirty="0" smtClean="0"/>
              <a:t/>
            </a:r>
            <a:br>
              <a:rPr lang="fa-IR" dirty="0" smtClean="0"/>
            </a:br>
            <a:r>
              <a:rPr lang="fa-IR" sz="3100" b="1" dirty="0" smtClean="0"/>
              <a:t>پلان ساختمان به صورت گلی است در حال بازشدن و شکوفاشدن.و احجام سه بعدی منحنی شکل همچون گلبرگ های یک گل گسترش یافته اند.</a:t>
            </a:r>
            <a:endParaRPr lang="fa-IR" sz="3100" b="1" dirty="0"/>
          </a:p>
        </p:txBody>
      </p:sp>
      <p:pic>
        <p:nvPicPr>
          <p:cNvPr id="8194" name="Picture 2" descr="C:\Users\User\Desktop\17.png"/>
          <p:cNvPicPr>
            <a:picLocks noGrp="1" noChangeAspect="1" noChangeArrowheads="1"/>
          </p:cNvPicPr>
          <p:nvPr>
            <p:ph idx="1"/>
          </p:nvPr>
        </p:nvPicPr>
        <p:blipFill>
          <a:blip r:embed="rId2"/>
          <a:srcRect/>
          <a:stretch>
            <a:fillRect/>
          </a:stretch>
        </p:blipFill>
        <p:spPr bwMode="auto">
          <a:xfrm>
            <a:off x="829994" y="689317"/>
            <a:ext cx="6575693" cy="548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042" y="982132"/>
            <a:ext cx="2990555" cy="1303867"/>
          </a:xfrm>
        </p:spPr>
        <p:txBody>
          <a:bodyPr>
            <a:normAutofit fontScale="90000"/>
          </a:bodyPr>
          <a:lstStyle/>
          <a:p>
            <a:r>
              <a:rPr lang="fa-IR" sz="4000" b="1" dirty="0" smtClean="0">
                <a:solidFill>
                  <a:srgbClr val="002060"/>
                </a:solidFill>
              </a:rPr>
              <a:t>19-موزه تاریخ در چین</a:t>
            </a:r>
            <a:r>
              <a:rPr lang="fa-IR" dirty="0" smtClean="0"/>
              <a:t/>
            </a:r>
            <a:br>
              <a:rPr lang="fa-IR" dirty="0" smtClean="0"/>
            </a:br>
            <a:endParaRPr lang="fa-IR" dirty="0"/>
          </a:p>
        </p:txBody>
      </p:sp>
      <p:pic>
        <p:nvPicPr>
          <p:cNvPr id="9218" name="Picture 2" descr="F:\درسی\موزه\چین.jpg"/>
          <p:cNvPicPr>
            <a:picLocks noGrp="1" noChangeAspect="1" noChangeArrowheads="1"/>
          </p:cNvPicPr>
          <p:nvPr>
            <p:ph idx="1"/>
          </p:nvPr>
        </p:nvPicPr>
        <p:blipFill>
          <a:blip r:embed="rId2"/>
          <a:srcRect/>
          <a:stretch>
            <a:fillRect/>
          </a:stretch>
        </p:blipFill>
        <p:spPr bwMode="auto">
          <a:xfrm>
            <a:off x="844063" y="759655"/>
            <a:ext cx="6921303" cy="541606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descr="F:\درسی\موزه\چین.2.jpg"/>
          <p:cNvPicPr>
            <a:picLocks noGrp="1" noChangeAspect="1" noChangeArrowheads="1"/>
          </p:cNvPicPr>
          <p:nvPr>
            <p:ph idx="1"/>
          </p:nvPr>
        </p:nvPicPr>
        <p:blipFill>
          <a:blip r:embed="rId2"/>
          <a:srcRect/>
          <a:stretch>
            <a:fillRect/>
          </a:stretch>
        </p:blipFill>
        <p:spPr bwMode="auto">
          <a:xfrm>
            <a:off x="844062" y="745588"/>
            <a:ext cx="10367889" cy="53738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descr="02143"/>
          <p:cNvPicPr>
            <a:picLocks noChangeAspect="1" noChangeArrowheads="1"/>
          </p:cNvPicPr>
          <p:nvPr/>
        </p:nvPicPr>
        <p:blipFill>
          <a:blip r:embed="rId3"/>
          <a:srcRect/>
          <a:stretch>
            <a:fillRect/>
          </a:stretch>
        </p:blipFill>
        <p:spPr bwMode="auto">
          <a:xfrm>
            <a:off x="858129" y="576776"/>
            <a:ext cx="10466363" cy="548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95" y="211015"/>
            <a:ext cx="4375052" cy="5922499"/>
          </a:xfrm>
        </p:spPr>
        <p:txBody>
          <a:bodyPr>
            <a:normAutofit/>
          </a:bodyPr>
          <a:lstStyle/>
          <a:p>
            <a:r>
              <a:rPr lang="fa-IR" b="1" dirty="0" smtClean="0">
                <a:solidFill>
                  <a:srgbClr val="002060"/>
                </a:solidFill>
                <a:cs typeface="B Mehr" panose="00000700000000000000" pitchFamily="2" charset="-78"/>
              </a:rPr>
              <a:t>2</a:t>
            </a:r>
            <a:r>
              <a:rPr lang="fa-IR" sz="2800" b="1" dirty="0" smtClean="0">
                <a:solidFill>
                  <a:srgbClr val="002060"/>
                </a:solidFill>
                <a:cs typeface="B Mehr" panose="00000700000000000000" pitchFamily="2" charset="-78"/>
              </a:rPr>
              <a:t>-موزه موقتی گوگنهایم توکیو</a:t>
            </a:r>
            <a:r>
              <a:rPr lang="fa-IR" b="1" dirty="0" smtClean="0">
                <a:solidFill>
                  <a:srgbClr val="002060"/>
                </a:solidFill>
                <a:cs typeface="B Mehr" panose="00000700000000000000" pitchFamily="2" charset="-78"/>
              </a:rPr>
              <a:t/>
            </a:r>
            <a:br>
              <a:rPr lang="fa-IR" b="1" dirty="0" smtClean="0">
                <a:solidFill>
                  <a:srgbClr val="002060"/>
                </a:solidFill>
                <a:cs typeface="B Mehr" panose="00000700000000000000" pitchFamily="2" charset="-78"/>
              </a:rPr>
            </a:br>
            <a:r>
              <a:rPr lang="fa-IR" sz="1800" b="1" dirty="0" smtClean="0">
                <a:solidFill>
                  <a:schemeClr val="tx1"/>
                </a:solidFill>
                <a:cs typeface="B Mehr" pitchFamily="2" charset="-78"/>
              </a:rPr>
              <a:t>معمار این موزه زاها حدید می باشدکه در مورد طرح خود این چنین اظهار داشت : فرم خارجی مجموعه مانند باله های هواپیما است که فرمی پویا بوده و به خوبی حس فضایی را ایجاد می کند .همچنین فضای اتصال دو بال از داخل به عنوان یک نیم طبقه استفاده شده است.</a:t>
            </a:r>
            <a:r>
              <a:rPr lang="fa-IR" sz="1800" b="1" dirty="0" smtClean="0">
                <a:solidFill>
                  <a:srgbClr val="002060"/>
                </a:solidFill>
                <a:cs typeface="B Mehr" pitchFamily="2" charset="-78"/>
              </a:rPr>
              <a:t/>
            </a:r>
            <a:br>
              <a:rPr lang="fa-IR" sz="1800" b="1" dirty="0" smtClean="0">
                <a:solidFill>
                  <a:srgbClr val="002060"/>
                </a:solidFill>
                <a:cs typeface="B Mehr" pitchFamily="2" charset="-78"/>
              </a:rPr>
            </a:br>
            <a:r>
              <a:rPr lang="fa-IR" b="1" dirty="0" smtClean="0">
                <a:cs typeface="B Mehr" panose="00000700000000000000" pitchFamily="2" charset="-78"/>
              </a:rPr>
              <a:t> </a:t>
            </a:r>
            <a:br>
              <a:rPr lang="fa-IR" b="1" dirty="0" smtClean="0">
                <a:cs typeface="B Mehr" panose="00000700000000000000" pitchFamily="2" charset="-78"/>
              </a:rPr>
            </a:br>
            <a:endParaRPr lang="fa-IR" dirty="0"/>
          </a:p>
        </p:txBody>
      </p:sp>
      <p:pic>
        <p:nvPicPr>
          <p:cNvPr id="1026" name="Picture 2" descr="C:\Users\User\Desktop\hhh.png"/>
          <p:cNvPicPr>
            <a:picLocks noGrp="1" noChangeAspect="1" noChangeArrowheads="1"/>
          </p:cNvPicPr>
          <p:nvPr>
            <p:ph idx="1"/>
          </p:nvPr>
        </p:nvPicPr>
        <p:blipFill>
          <a:blip r:embed="rId2"/>
          <a:srcRect/>
          <a:stretch>
            <a:fillRect/>
          </a:stretch>
        </p:blipFill>
        <p:spPr bwMode="auto">
          <a:xfrm>
            <a:off x="5486401" y="675249"/>
            <a:ext cx="6035040" cy="55426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049" y="1052471"/>
            <a:ext cx="5978770" cy="1303867"/>
          </a:xfrm>
        </p:spPr>
        <p:txBody>
          <a:bodyPr/>
          <a:lstStyle/>
          <a:p>
            <a:endParaRPr lang="fa-IR" dirty="0"/>
          </a:p>
        </p:txBody>
      </p:sp>
      <p:pic>
        <p:nvPicPr>
          <p:cNvPr id="2050" name="Picture 2" descr="C:\Users\User\Desktop\ug.png"/>
          <p:cNvPicPr>
            <a:picLocks noGrp="1" noChangeAspect="1" noChangeArrowheads="1"/>
          </p:cNvPicPr>
          <p:nvPr>
            <p:ph idx="1"/>
          </p:nvPr>
        </p:nvPicPr>
        <p:blipFill>
          <a:blip r:embed="rId2"/>
          <a:srcRect/>
          <a:stretch>
            <a:fillRect/>
          </a:stretch>
        </p:blipFill>
        <p:spPr bwMode="auto">
          <a:xfrm>
            <a:off x="1603716" y="942534"/>
            <a:ext cx="8426549" cy="51769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56" y="618978"/>
            <a:ext cx="3967090" cy="5584874"/>
          </a:xfrm>
        </p:spPr>
        <p:txBody>
          <a:bodyPr>
            <a:normAutofit/>
          </a:bodyPr>
          <a:lstStyle/>
          <a:p>
            <a:pPr algn="r"/>
            <a:r>
              <a:rPr lang="fa-IR" sz="3100" b="1" dirty="0" smtClean="0">
                <a:solidFill>
                  <a:srgbClr val="002060"/>
                </a:solidFill>
                <a:cs typeface="B Mehr" panose="00000700000000000000" pitchFamily="2" charset="-78"/>
              </a:rPr>
              <a:t>3-موزه حمل ونقل اسکاتلند(موزه ی کناررود)</a:t>
            </a:r>
            <a:r>
              <a:rPr lang="en-US" sz="3100" b="1" dirty="0" smtClean="0">
                <a:solidFill>
                  <a:srgbClr val="002060"/>
                </a:solidFill>
                <a:cs typeface="B Mehr" panose="00000700000000000000" pitchFamily="2" charset="-78"/>
              </a:rPr>
              <a:t/>
            </a:r>
            <a:br>
              <a:rPr lang="en-US" sz="3100" b="1" dirty="0" smtClean="0">
                <a:solidFill>
                  <a:srgbClr val="002060"/>
                </a:solidFill>
                <a:cs typeface="B Mehr" panose="00000700000000000000" pitchFamily="2" charset="-78"/>
              </a:rPr>
            </a:br>
            <a:r>
              <a:rPr lang="en-US" sz="3100" b="1" dirty="0" smtClean="0">
                <a:solidFill>
                  <a:srgbClr val="002060"/>
                </a:solidFill>
                <a:cs typeface="B Mehr" panose="00000700000000000000" pitchFamily="2" charset="-78"/>
              </a:rPr>
              <a:t>         </a:t>
            </a:r>
            <a:r>
              <a:rPr lang="fa-IR" sz="2000" dirty="0" smtClean="0">
                <a:cs typeface="B Mehr" pitchFamily="2" charset="-78"/>
              </a:rPr>
              <a:t>از کانسپت های اصلی این طرح می توان به القا کردن لذت سفر در گذر زمان(حرکت از گذشته به آینده) به بازدیدکننده اشاره کرد.طراحی موزه ریورساید از متن حرکتی رودخانه مشق گرفته است.این بنا به رودخانه کلوین ملحق شده و یک رابطه پویا بین رودخانه و موزه ایجاد کرده است.</a:t>
            </a:r>
            <a:r>
              <a:rPr lang="en-US" sz="2000" b="1" dirty="0" smtClean="0">
                <a:solidFill>
                  <a:srgbClr val="002060"/>
                </a:solidFill>
                <a:cs typeface="B Mehr" pitchFamily="2" charset="-78"/>
              </a:rPr>
              <a:t>          </a:t>
            </a:r>
            <a:endParaRPr lang="fa-IR" sz="2000" dirty="0">
              <a:cs typeface="B Mehr" pitchFamily="2" charset="-78"/>
            </a:endParaRPr>
          </a:p>
        </p:txBody>
      </p:sp>
      <p:pic>
        <p:nvPicPr>
          <p:cNvPr id="3074" name="Picture 2" descr="C:\Users\User\Desktop\ح.png"/>
          <p:cNvPicPr>
            <a:picLocks noGrp="1" noChangeAspect="1" noChangeArrowheads="1"/>
          </p:cNvPicPr>
          <p:nvPr>
            <p:ph idx="1"/>
          </p:nvPr>
        </p:nvPicPr>
        <p:blipFill>
          <a:blip r:embed="rId2"/>
          <a:srcRect/>
          <a:stretch>
            <a:fillRect/>
          </a:stretch>
        </p:blipFill>
        <p:spPr bwMode="auto">
          <a:xfrm>
            <a:off x="4786312" y="647114"/>
            <a:ext cx="6636654" cy="56270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717" y="745588"/>
            <a:ext cx="14489723" cy="1540411"/>
          </a:xfrm>
        </p:spPr>
        <p:txBody>
          <a:bodyPr>
            <a:normAutofit/>
          </a:bodyPr>
          <a:lstStyle/>
          <a:p>
            <a:r>
              <a:rPr lang="fa-IR" sz="1800" dirty="0" smtClean="0">
                <a:cs typeface="B Mehr" pitchFamily="2" charset="-78"/>
              </a:rPr>
              <a:t>ط</a:t>
            </a:r>
            <a:r>
              <a:rPr lang="fa-IR" sz="2400" dirty="0" smtClean="0">
                <a:cs typeface="B Mehr" pitchFamily="2" charset="-78"/>
              </a:rPr>
              <a:t>راح این موزه نیز زاها حدید می باشد.</a:t>
            </a:r>
            <a:endParaRPr lang="fa-IR" sz="2400" dirty="0">
              <a:cs typeface="B Mehr" pitchFamily="2" charset="-78"/>
            </a:endParaRPr>
          </a:p>
        </p:txBody>
      </p:sp>
      <p:pic>
        <p:nvPicPr>
          <p:cNvPr id="4098" name="Picture 2" descr="C:\Users\User\Desktop\ح31.jpg"/>
          <p:cNvPicPr>
            <a:picLocks noGrp="1" noChangeAspect="1" noChangeArrowheads="1"/>
          </p:cNvPicPr>
          <p:nvPr>
            <p:ph idx="1"/>
          </p:nvPr>
        </p:nvPicPr>
        <p:blipFill>
          <a:blip r:embed="rId2"/>
          <a:srcRect/>
          <a:stretch>
            <a:fillRect/>
          </a:stretch>
        </p:blipFill>
        <p:spPr bwMode="auto">
          <a:xfrm>
            <a:off x="2208628" y="2250832"/>
            <a:ext cx="7779434" cy="39670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94" y="281354"/>
            <a:ext cx="5092504" cy="5922497"/>
          </a:xfrm>
        </p:spPr>
        <p:txBody>
          <a:bodyPr>
            <a:normAutofit/>
          </a:bodyPr>
          <a:lstStyle/>
          <a:p>
            <a:r>
              <a:rPr lang="fa-IR" b="1" dirty="0" smtClean="0">
                <a:solidFill>
                  <a:srgbClr val="002060"/>
                </a:solidFill>
                <a:cs typeface="B Mehr" panose="00000700000000000000" pitchFamily="2" charset="-78"/>
              </a:rPr>
              <a:t>4-مرکز ملی هنرهای معاصر رم(ماکسی)  </a:t>
            </a:r>
            <a:br>
              <a:rPr lang="fa-IR" b="1" dirty="0" smtClean="0">
                <a:solidFill>
                  <a:srgbClr val="002060"/>
                </a:solidFill>
                <a:cs typeface="B Mehr" panose="00000700000000000000" pitchFamily="2" charset="-78"/>
              </a:rPr>
            </a:br>
            <a:r>
              <a:rPr lang="fa-IR" sz="2000" b="1" dirty="0" smtClean="0">
                <a:solidFill>
                  <a:schemeClr val="tx1"/>
                </a:solidFill>
                <a:cs typeface="B Mehr" panose="00000700000000000000" pitchFamily="2" charset="-78"/>
              </a:rPr>
              <a:t>ایده ایجاد پردیس شهری سازگار با بافت شهری توسط دفتر معماری زاها حدید در طراحی موزه مدنظر قرار گرفت .عملکردگرا بودن ساختمان موزه ماکسی به تنهایی خلق فضاهای داخلی و بیرونی منحصر به فرد با کمک عناصر معماری مورد هدف طراح بوده است.    </a:t>
            </a:r>
            <a:endParaRPr lang="fa-IR" sz="2000" dirty="0">
              <a:solidFill>
                <a:schemeClr val="tx1"/>
              </a:solidFill>
            </a:endParaRPr>
          </a:p>
        </p:txBody>
      </p:sp>
      <p:pic>
        <p:nvPicPr>
          <p:cNvPr id="6146" name="Picture 2" descr="C:\Users\User\Desktop\hgg.jpg"/>
          <p:cNvPicPr>
            <a:picLocks noGrp="1" noChangeAspect="1" noChangeArrowheads="1"/>
          </p:cNvPicPr>
          <p:nvPr>
            <p:ph idx="1"/>
          </p:nvPr>
        </p:nvPicPr>
        <p:blipFill>
          <a:blip r:embed="rId2"/>
          <a:srcRect/>
          <a:stretch>
            <a:fillRect/>
          </a:stretch>
        </p:blipFill>
        <p:spPr bwMode="auto">
          <a:xfrm>
            <a:off x="5964703" y="675249"/>
            <a:ext cx="5472332" cy="55426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55" y="773724"/>
            <a:ext cx="10452296" cy="1111348"/>
          </a:xfrm>
        </p:spPr>
        <p:txBody>
          <a:bodyPr>
            <a:normAutofit/>
          </a:bodyPr>
          <a:lstStyle/>
          <a:p>
            <a:r>
              <a:rPr lang="en-US" sz="2800" dirty="0" smtClean="0">
                <a:cs typeface="B Mehr" pitchFamily="2" charset="-78"/>
              </a:rPr>
              <a:t>.</a:t>
            </a:r>
            <a:r>
              <a:rPr lang="fa-IR" sz="2800" dirty="0" smtClean="0">
                <a:cs typeface="B Mehr" pitchFamily="2" charset="-78"/>
              </a:rPr>
              <a:t>فرم مجموعه مانند کانال کشی برای آبیاری شهری می باشد</a:t>
            </a:r>
            <a:endParaRPr lang="fa-IR" sz="2800" dirty="0">
              <a:cs typeface="B Mehr" pitchFamily="2" charset="-78"/>
            </a:endParaRPr>
          </a:p>
        </p:txBody>
      </p:sp>
      <p:pic>
        <p:nvPicPr>
          <p:cNvPr id="5123" name="Picture 3" descr="C:\Users\User\Desktop\للل.jpg"/>
          <p:cNvPicPr>
            <a:picLocks noGrp="1" noChangeAspect="1" noChangeArrowheads="1"/>
          </p:cNvPicPr>
          <p:nvPr>
            <p:ph idx="1"/>
          </p:nvPr>
        </p:nvPicPr>
        <p:blipFill>
          <a:blip r:embed="rId2"/>
          <a:srcRect/>
          <a:stretch>
            <a:fillRect/>
          </a:stretch>
        </p:blipFill>
        <p:spPr bwMode="auto">
          <a:xfrm>
            <a:off x="2293033" y="1814732"/>
            <a:ext cx="7835705" cy="431878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1107</TotalTime>
  <Words>176</Words>
  <Application>Microsoft Office PowerPoint</Application>
  <PresentationFormat>Custom</PresentationFormat>
  <Paragraphs>29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Slide 1</vt:lpstr>
      <vt:lpstr>Slide 2</vt:lpstr>
      <vt:lpstr>Slide 3</vt:lpstr>
      <vt:lpstr>2-موزه موقتی گوگنهایم توکیو معمار این موزه زاها حدید می باشدکه در مورد طرح خود این چنین اظهار داشت : فرم خارجی مجموعه مانند باله های هواپیما است که فرمی پویا بوده و به خوبی حس فضایی را ایجاد می کند .همچنین فضای اتصال دو بال از داخل به عنوان یک نیم طبقه استفاده شده است.   </vt:lpstr>
      <vt:lpstr>Slide 5</vt:lpstr>
      <vt:lpstr>3-موزه حمل ونقل اسکاتلند(موزه ی کناررود)          از کانسپت های اصلی این طرح می توان به القا کردن لذت سفر در گذر زمان(حرکت از گذشته به آینده) به بازدیدکننده اشاره کرد.طراحی موزه ریورساید از متن حرکتی رودخانه مشق گرفته است.این بنا به رودخانه کلوین ملحق شده و یک رابطه پویا بین رودخانه و موزه ایجاد کرده است.          </vt:lpstr>
      <vt:lpstr>طراح این موزه نیز زاها حدید می باشد.</vt:lpstr>
      <vt:lpstr>4-مرکز ملی هنرهای معاصر رم(ماکسی)   ایده ایجاد پردیس شهری سازگار با بافت شهری توسط دفتر معماری زاها حدید در طراحی موزه مدنظر قرار گرفت .عملکردگرا بودن ساختمان موزه ماکسی به تنهایی خلق فضاهای داخلی و بیرونی منحصر به فرد با کمک عناصر معماری مورد هدف طراح بوده است.    </vt:lpstr>
      <vt:lpstr>.فرم مجموعه مانند کانال کشی برای آبیاری شهری می باشد</vt:lpstr>
      <vt:lpstr> 5-موزه هنرهای نمایشی ابوظبی دبی این مجموعه نمادی پرانرژی از حرکت است و با شبیه سازی از طبیعت (درخت مو)شکل گرفته است.فرم این مجموعه از حرکت خطوط به وجود آمده و مانند شبکه ای از شاخه ها و انشعابات متوالی است.</vt:lpstr>
      <vt:lpstr>Slide 11</vt:lpstr>
      <vt:lpstr>Slide 12</vt:lpstr>
      <vt:lpstr> 6-موزه علمی سنگاپور در خلیج ماسه‌ای ماریانا واقع شده است. معمار این بنای خاص موشه سفدای معمار کانادایی بوده که در طراحی این بنا از گل نیلوفر الهام گرفته است.</vt:lpstr>
      <vt:lpstr>7-موزه ای در ژاپن  سیستم به کار رفته در معماری این بنا به یکی از اسباب بازی‌های قدیمی ژاپن به نام کیدوری باز می‌گردد. کیدوری در اصل تکه‌هایی از چوب است که به هم پیوسته و اشکال خاصی را ایجاد می‌کنند. نیازی به استفاده از فلز برای حفظ این اتصالات وجود ندارد. مهندس معمار این بنا جون ساتو است.</vt:lpstr>
      <vt:lpstr>8-موزه هنر معاصر نیتروی برزیل  این موزه در ساحل شهر نیتروی در کشور برزیل قرار گرفته است. و در سه طبقه ساخته شده است. نمای کلی آن شبیه به یک سفینه فضایی است. معمار .آن اسکار نایمیر می‌باشد</vt:lpstr>
      <vt:lpstr>9-موزه هنروعلوم در والنسیا(اسپانیا)  این بنا کروی مانند طراحی شده که اشاره به چشم بصیرت و دانش دارد. همچنین این بنای جالب دارای بخش‌هایی پلک مانند هم اهست که با باز شدن‌شان می‌توان به استخرهای اطراف دسترسی داشت. طراحان این بنا سانتیاگو کالاتراوا و فلیکس کندل هستند.</vt:lpstr>
      <vt:lpstr>مونیخBMW 10-موزه  همانطور که از نام این موزه پیداست اینجا جایی است که به تاریخچه این سازنده ماشین آلمانی پرداخته و روند طی شده برای تولید ماشین در طول این سال‌ها را مورد بررسی قرار می‌دهد. این موزه که در نزدیک برج قرار دارد شبیه به ابر بزرگی است که روی زمین آرمیده است. طراح این بنا پرفسور اتریشی، کارل شوانزر بوده است.</vt:lpstr>
      <vt:lpstr>11-موزه هنرهای معاصرتهران معمار این موزه کامران دیبا می باشدکه از بادگیرهای مناطق حاشیه کویر ایران الهام گرفته است</vt:lpstr>
      <vt:lpstr>12-موزه فرش تهران طراح بنای این موزه، عبدالعزیز فرمانفرمائیان است.ساختمان این موزه دارای معماری جالبی است و نمای بیرونی آن به شکل دار قالی می باشداست.</vt:lpstr>
      <vt:lpstr>Slide 20</vt:lpstr>
      <vt:lpstr>13-موزه گوانگ دونگ در چین</vt:lpstr>
      <vt:lpstr>14-موزه عکاسی و هنرهای تجسمی مراکش طراح آن از دوربین های قدیمی الهام گرفته است.</vt:lpstr>
      <vt:lpstr>15-موزه جدید پورشه در اشتوتگارت موزه طوری طراحی شده که کاملا قابل دسترس می نماید و به محض ورود حسی از صمیمیت را القا می کند و ساختمانی شناور است.</vt:lpstr>
      <vt:lpstr>16-موزه ویترا فرانک گری در این بنا از ترکیب احجامی مثل مکعب های در هم تنیده و دفرمه وکج وقوس استفاده کرده که این احجام هیچ ربطی به هم ندارند.</vt:lpstr>
      <vt:lpstr>17-موزه زنتروم پل کلی(هنرمند ونقاش سوئیسی) پیانو باالهام از آثار پل کله و توجه به بستر وزمینه بنایی را طراحی نموده است که ایده طرح با در نظر گرفتن فراز و فرودهای یک مجسمه مطابق با پستی بلندی و شیب زمین است.</vt:lpstr>
      <vt:lpstr>18-موزه گوگنهایم بیلبائو پلان ساختمان به صورت گلی است در حال بازشدن و شکوفاشدن.و احجام سه بعدی منحنی شکل همچون گلبرگ های یک گل گسترش یافته اند.</vt:lpstr>
      <vt:lpstr>19-موزه تاریخ در چین </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c:creator>
  <cp:lastModifiedBy>User</cp:lastModifiedBy>
  <cp:revision>114</cp:revision>
  <dcterms:created xsi:type="dcterms:W3CDTF">2014-05-09T14:45:17Z</dcterms:created>
  <dcterms:modified xsi:type="dcterms:W3CDTF">2017-11-11T19:03:35Z</dcterms:modified>
</cp:coreProperties>
</file>