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8"/>
  </p:notesMasterIdLst>
  <p:sldIdLst>
    <p:sldId id="257" r:id="rId2"/>
    <p:sldId id="256" r:id="rId3"/>
    <p:sldId id="258" r:id="rId4"/>
    <p:sldId id="259" r:id="rId5"/>
    <p:sldId id="260" r:id="rId6"/>
    <p:sldId id="269" r:id="rId7"/>
    <p:sldId id="268" r:id="rId8"/>
    <p:sldId id="271" r:id="rId9"/>
    <p:sldId id="273" r:id="rId10"/>
    <p:sldId id="272" r:id="rId11"/>
    <p:sldId id="261" r:id="rId12"/>
    <p:sldId id="262" r:id="rId13"/>
    <p:sldId id="282" r:id="rId14"/>
    <p:sldId id="392" r:id="rId15"/>
    <p:sldId id="265" r:id="rId16"/>
    <p:sldId id="277" r:id="rId17"/>
    <p:sldId id="267" r:id="rId18"/>
    <p:sldId id="394" r:id="rId19"/>
    <p:sldId id="279" r:id="rId20"/>
    <p:sldId id="280" r:id="rId21"/>
    <p:sldId id="281" r:id="rId22"/>
    <p:sldId id="283" r:id="rId23"/>
    <p:sldId id="396" r:id="rId24"/>
    <p:sldId id="398" r:id="rId25"/>
    <p:sldId id="400" r:id="rId26"/>
    <p:sldId id="402" r:id="rId27"/>
    <p:sldId id="403" r:id="rId28"/>
    <p:sldId id="284" r:id="rId29"/>
    <p:sldId id="404" r:id="rId30"/>
    <p:sldId id="406" r:id="rId31"/>
    <p:sldId id="407" r:id="rId32"/>
    <p:sldId id="369" r:id="rId33"/>
    <p:sldId id="408" r:id="rId34"/>
    <p:sldId id="409" r:id="rId35"/>
    <p:sldId id="410" r:id="rId36"/>
    <p:sldId id="411" r:id="rId37"/>
    <p:sldId id="412" r:id="rId38"/>
    <p:sldId id="413" r:id="rId39"/>
    <p:sldId id="414" r:id="rId40"/>
    <p:sldId id="415" r:id="rId41"/>
    <p:sldId id="416" r:id="rId42"/>
    <p:sldId id="417" r:id="rId43"/>
    <p:sldId id="419" r:id="rId44"/>
    <p:sldId id="420" r:id="rId45"/>
    <p:sldId id="421" r:id="rId46"/>
    <p:sldId id="422" r:id="rId47"/>
    <p:sldId id="424" r:id="rId48"/>
    <p:sldId id="423" r:id="rId49"/>
    <p:sldId id="425" r:id="rId50"/>
    <p:sldId id="431" r:id="rId51"/>
    <p:sldId id="430" r:id="rId52"/>
    <p:sldId id="429" r:id="rId53"/>
    <p:sldId id="432" r:id="rId54"/>
    <p:sldId id="433" r:id="rId55"/>
    <p:sldId id="434" r:id="rId56"/>
    <p:sldId id="435" r:id="rId57"/>
    <p:sldId id="436" r:id="rId58"/>
    <p:sldId id="437" r:id="rId59"/>
    <p:sldId id="438" r:id="rId60"/>
    <p:sldId id="439" r:id="rId61"/>
    <p:sldId id="440" r:id="rId62"/>
    <p:sldId id="441" r:id="rId63"/>
    <p:sldId id="442" r:id="rId64"/>
    <p:sldId id="443" r:id="rId65"/>
    <p:sldId id="444" r:id="rId66"/>
    <p:sldId id="445" r:id="rId67"/>
    <p:sldId id="446" r:id="rId68"/>
    <p:sldId id="447" r:id="rId69"/>
    <p:sldId id="448" r:id="rId70"/>
    <p:sldId id="449" r:id="rId71"/>
    <p:sldId id="450" r:id="rId72"/>
    <p:sldId id="451" r:id="rId73"/>
    <p:sldId id="452" r:id="rId74"/>
    <p:sldId id="453" r:id="rId75"/>
    <p:sldId id="454" r:id="rId76"/>
    <p:sldId id="455" r:id="rId77"/>
    <p:sldId id="456" r:id="rId78"/>
    <p:sldId id="457" r:id="rId79"/>
    <p:sldId id="471" r:id="rId80"/>
    <p:sldId id="458" r:id="rId81"/>
    <p:sldId id="459" r:id="rId82"/>
    <p:sldId id="473" r:id="rId83"/>
    <p:sldId id="472" r:id="rId84"/>
    <p:sldId id="474" r:id="rId85"/>
    <p:sldId id="475" r:id="rId86"/>
    <p:sldId id="476" r:id="rId87"/>
    <p:sldId id="477" r:id="rId88"/>
    <p:sldId id="478" r:id="rId89"/>
    <p:sldId id="479" r:id="rId90"/>
    <p:sldId id="480" r:id="rId91"/>
    <p:sldId id="481" r:id="rId92"/>
    <p:sldId id="482" r:id="rId93"/>
    <p:sldId id="483" r:id="rId94"/>
    <p:sldId id="484" r:id="rId95"/>
    <p:sldId id="485" r:id="rId96"/>
    <p:sldId id="486" r:id="rId97"/>
    <p:sldId id="487" r:id="rId98"/>
    <p:sldId id="488" r:id="rId99"/>
    <p:sldId id="489" r:id="rId100"/>
    <p:sldId id="490" r:id="rId101"/>
    <p:sldId id="491" r:id="rId102"/>
    <p:sldId id="492" r:id="rId103"/>
    <p:sldId id="493" r:id="rId104"/>
    <p:sldId id="494" r:id="rId105"/>
    <p:sldId id="495" r:id="rId106"/>
    <p:sldId id="496" r:id="rId107"/>
    <p:sldId id="497" r:id="rId108"/>
    <p:sldId id="498" r:id="rId109"/>
    <p:sldId id="499" r:id="rId110"/>
    <p:sldId id="500" r:id="rId111"/>
    <p:sldId id="501" r:id="rId112"/>
    <p:sldId id="502" r:id="rId113"/>
    <p:sldId id="503" r:id="rId114"/>
    <p:sldId id="505" r:id="rId115"/>
    <p:sldId id="506" r:id="rId116"/>
    <p:sldId id="507" r:id="rId117"/>
    <p:sldId id="508" r:id="rId118"/>
    <p:sldId id="509" r:id="rId119"/>
    <p:sldId id="510" r:id="rId120"/>
    <p:sldId id="511" r:id="rId121"/>
    <p:sldId id="512" r:id="rId122"/>
    <p:sldId id="513" r:id="rId123"/>
    <p:sldId id="514" r:id="rId124"/>
    <p:sldId id="515" r:id="rId125"/>
    <p:sldId id="516" r:id="rId126"/>
    <p:sldId id="517" r:id="rId127"/>
    <p:sldId id="518" r:id="rId128"/>
    <p:sldId id="519" r:id="rId129"/>
    <p:sldId id="520" r:id="rId130"/>
    <p:sldId id="521" r:id="rId131"/>
    <p:sldId id="522" r:id="rId132"/>
    <p:sldId id="523" r:id="rId133"/>
    <p:sldId id="524" r:id="rId134"/>
    <p:sldId id="531" r:id="rId135"/>
    <p:sldId id="526" r:id="rId136"/>
    <p:sldId id="527" r:id="rId137"/>
    <p:sldId id="528" r:id="rId138"/>
    <p:sldId id="529" r:id="rId139"/>
    <p:sldId id="542" r:id="rId140"/>
    <p:sldId id="532" r:id="rId141"/>
    <p:sldId id="533" r:id="rId142"/>
    <p:sldId id="534" r:id="rId143"/>
    <p:sldId id="535" r:id="rId144"/>
    <p:sldId id="536" r:id="rId145"/>
    <p:sldId id="537" r:id="rId146"/>
    <p:sldId id="538" r:id="rId147"/>
    <p:sldId id="539" r:id="rId148"/>
    <p:sldId id="540" r:id="rId149"/>
    <p:sldId id="543" r:id="rId150"/>
    <p:sldId id="541" r:id="rId151"/>
    <p:sldId id="544" r:id="rId152"/>
    <p:sldId id="545" r:id="rId153"/>
    <p:sldId id="546" r:id="rId154"/>
    <p:sldId id="547" r:id="rId155"/>
    <p:sldId id="548" r:id="rId156"/>
    <p:sldId id="549" r:id="rId157"/>
    <p:sldId id="550" r:id="rId158"/>
    <p:sldId id="551" r:id="rId159"/>
    <p:sldId id="552" r:id="rId160"/>
    <p:sldId id="553" r:id="rId161"/>
    <p:sldId id="554" r:id="rId162"/>
    <p:sldId id="555" r:id="rId163"/>
    <p:sldId id="557" r:id="rId164"/>
    <p:sldId id="558" r:id="rId165"/>
    <p:sldId id="560" r:id="rId166"/>
    <p:sldId id="561" r:id="rId167"/>
    <p:sldId id="562" r:id="rId168"/>
    <p:sldId id="563" r:id="rId169"/>
    <p:sldId id="564" r:id="rId170"/>
    <p:sldId id="565" r:id="rId171"/>
    <p:sldId id="566" r:id="rId172"/>
    <p:sldId id="567" r:id="rId173"/>
    <p:sldId id="568" r:id="rId174"/>
    <p:sldId id="569" r:id="rId175"/>
    <p:sldId id="570" r:id="rId176"/>
    <p:sldId id="571" r:id="rId177"/>
    <p:sldId id="572" r:id="rId178"/>
    <p:sldId id="573" r:id="rId179"/>
    <p:sldId id="574" r:id="rId180"/>
    <p:sldId id="575" r:id="rId181"/>
    <p:sldId id="582" r:id="rId182"/>
    <p:sldId id="576" r:id="rId183"/>
    <p:sldId id="577" r:id="rId184"/>
    <p:sldId id="578" r:id="rId185"/>
    <p:sldId id="579" r:id="rId186"/>
    <p:sldId id="580" r:id="rId187"/>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Zar" pitchFamily="2" charset="0"/>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Zar" pitchFamily="2" charset="0"/>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Zar" pitchFamily="2" charset="0"/>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Zar" pitchFamily="2" charset="0"/>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Zar" pitchFamily="2" charset="0"/>
      </a:defRPr>
    </a:lvl5pPr>
    <a:lvl6pPr marL="2286000" algn="l" defTabSz="914400" rtl="0" eaLnBrk="1" latinLnBrk="0" hangingPunct="1">
      <a:defRPr sz="2400" b="1" kern="1200">
        <a:solidFill>
          <a:schemeClr val="tx1"/>
        </a:solidFill>
        <a:latin typeface="Times New Roman" panose="02020603050405020304" pitchFamily="18" charset="0"/>
        <a:ea typeface="+mn-ea"/>
        <a:cs typeface="Zar" pitchFamily="2" charset="0"/>
      </a:defRPr>
    </a:lvl6pPr>
    <a:lvl7pPr marL="2743200" algn="l" defTabSz="914400" rtl="0" eaLnBrk="1" latinLnBrk="0" hangingPunct="1">
      <a:defRPr sz="2400" b="1" kern="1200">
        <a:solidFill>
          <a:schemeClr val="tx1"/>
        </a:solidFill>
        <a:latin typeface="Times New Roman" panose="02020603050405020304" pitchFamily="18" charset="0"/>
        <a:ea typeface="+mn-ea"/>
        <a:cs typeface="Zar" pitchFamily="2" charset="0"/>
      </a:defRPr>
    </a:lvl7pPr>
    <a:lvl8pPr marL="3200400" algn="l" defTabSz="914400" rtl="0" eaLnBrk="1" latinLnBrk="0" hangingPunct="1">
      <a:defRPr sz="2400" b="1" kern="1200">
        <a:solidFill>
          <a:schemeClr val="tx1"/>
        </a:solidFill>
        <a:latin typeface="Times New Roman" panose="02020603050405020304" pitchFamily="18" charset="0"/>
        <a:ea typeface="+mn-ea"/>
        <a:cs typeface="Zar" pitchFamily="2" charset="0"/>
      </a:defRPr>
    </a:lvl8pPr>
    <a:lvl9pPr marL="3657600" algn="l" defTabSz="914400" rtl="0" eaLnBrk="1" latinLnBrk="0" hangingPunct="1">
      <a:defRPr sz="2400" b="1" kern="1200">
        <a:solidFill>
          <a:schemeClr val="tx1"/>
        </a:solidFill>
        <a:latin typeface="Times New Roman" panose="02020603050405020304" pitchFamily="18" charset="0"/>
        <a:ea typeface="+mn-ea"/>
        <a:cs typeface="Zar" pitchFamily="2"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0066"/>
    <a:srgbClr val="FF6600"/>
    <a:srgbClr val="CCECFF"/>
    <a:srgbClr val="008000"/>
    <a:srgbClr val="003300"/>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autoAdjust="0"/>
  </p:normalViewPr>
  <p:slideViewPr>
    <p:cSldViewPr>
      <p:cViewPr varScale="1">
        <p:scale>
          <a:sx n="58" d="100"/>
          <a:sy n="58" d="100"/>
        </p:scale>
        <p:origin x="8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8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effectLst>
                  <a:outerShdw blurRad="38100" dist="38100" dir="2700000" algn="tl">
                    <a:srgbClr val="C0C0C0"/>
                  </a:outerShdw>
                </a:effectLst>
                <a:cs typeface="Times New Roman" panose="02020603050405020304" pitchFamily="18" charset="0"/>
              </a:defRPr>
            </a:lvl1pPr>
          </a:lstStyle>
          <a:p>
            <a:pPr>
              <a:defRPr/>
            </a:pPr>
            <a:endParaRPr lang="en-US" altLang="fa-IR"/>
          </a:p>
        </p:txBody>
      </p:sp>
      <p:sp>
        <p:nvSpPr>
          <p:cNvPr id="6041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effectLst>
                  <a:outerShdw blurRad="38100" dist="38100" dir="2700000" algn="tl">
                    <a:srgbClr val="C0C0C0"/>
                  </a:outerShdw>
                </a:effectLst>
                <a:cs typeface="Times New Roman" panose="02020603050405020304" pitchFamily="18" charset="0"/>
              </a:defRPr>
            </a:lvl1pPr>
          </a:lstStyle>
          <a:p>
            <a:pPr>
              <a:defRPr/>
            </a:pPr>
            <a:endParaRPr lang="en-US" altLang="fa-I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noProof="0" smtClean="0"/>
              <a:t>Click to edit Master text styles</a:t>
            </a:r>
          </a:p>
          <a:p>
            <a:pPr lvl="1"/>
            <a:r>
              <a:rPr lang="en-US" altLang="fa-IR" noProof="0" smtClean="0"/>
              <a:t>Second level</a:t>
            </a:r>
          </a:p>
          <a:p>
            <a:pPr lvl="2"/>
            <a:r>
              <a:rPr lang="en-US" altLang="fa-IR" noProof="0" smtClean="0"/>
              <a:t>Third level</a:t>
            </a:r>
          </a:p>
          <a:p>
            <a:pPr lvl="3"/>
            <a:r>
              <a:rPr lang="en-US" altLang="fa-IR" noProof="0" smtClean="0"/>
              <a:t>Fourth level</a:t>
            </a:r>
          </a:p>
          <a:p>
            <a:pPr lvl="4"/>
            <a:r>
              <a:rPr lang="en-US" altLang="fa-IR" noProof="0" smtClean="0"/>
              <a:t>Fifth level</a:t>
            </a:r>
          </a:p>
        </p:txBody>
      </p:sp>
      <p:sp>
        <p:nvSpPr>
          <p:cNvPr id="6042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effectLst>
                  <a:outerShdw blurRad="38100" dist="38100" dir="2700000" algn="tl">
                    <a:srgbClr val="C0C0C0"/>
                  </a:outerShdw>
                </a:effectLst>
                <a:cs typeface="Times New Roman" panose="02020603050405020304" pitchFamily="18" charset="0"/>
              </a:defRPr>
            </a:lvl1pPr>
          </a:lstStyle>
          <a:p>
            <a:pPr>
              <a:defRPr/>
            </a:pPr>
            <a:endParaRPr lang="en-US" altLang="fa-IR"/>
          </a:p>
        </p:txBody>
      </p:sp>
      <p:sp>
        <p:nvSpPr>
          <p:cNvPr id="6042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C0C0C0"/>
                  </a:outerShdw>
                </a:effectLst>
                <a:cs typeface="Times New Roman" panose="02020603050405020304" pitchFamily="18" charset="0"/>
              </a:defRPr>
            </a:lvl1pPr>
          </a:lstStyle>
          <a:p>
            <a:pPr>
              <a:defRPr/>
            </a:pPr>
            <a:fld id="{F1E6A5EE-A166-4C37-A9F9-0C1C65A2A19A}" type="slidenum">
              <a:rPr lang="fa-IR" altLang="fa-IR"/>
              <a:pPr>
                <a:defRPr/>
              </a:pPr>
              <a:t>‹#›</a:t>
            </a:fld>
            <a:endParaRPr lang="en-US" altLang="fa-IR"/>
          </a:p>
        </p:txBody>
      </p:sp>
    </p:spTree>
    <p:extLst>
      <p:ext uri="{BB962C8B-B14F-4D97-AF65-F5344CB8AC3E}">
        <p14:creationId xmlns:p14="http://schemas.microsoft.com/office/powerpoint/2010/main" val="2522069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9D172741-A281-4522-9E82-C05EF5DBA896}" type="slidenum">
              <a:rPr lang="fa-IR" altLang="fa-IR"/>
              <a:pPr>
                <a:defRPr/>
              </a:pPr>
              <a:t>‹#›</a:t>
            </a:fld>
            <a:endParaRPr lang="en-US" altLang="fa-IR"/>
          </a:p>
        </p:txBody>
      </p:sp>
    </p:spTree>
    <p:extLst>
      <p:ext uri="{BB962C8B-B14F-4D97-AF65-F5344CB8AC3E}">
        <p14:creationId xmlns:p14="http://schemas.microsoft.com/office/powerpoint/2010/main" val="1114561600"/>
      </p:ext>
    </p:extLst>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E1E12B3F-CB58-4200-8D90-D95744AD1695}" type="slidenum">
              <a:rPr lang="fa-IR" altLang="fa-IR"/>
              <a:pPr>
                <a:defRPr/>
              </a:pPr>
              <a:t>‹#›</a:t>
            </a:fld>
            <a:endParaRPr lang="en-US" altLang="fa-IR"/>
          </a:p>
        </p:txBody>
      </p:sp>
    </p:spTree>
    <p:extLst>
      <p:ext uri="{BB962C8B-B14F-4D97-AF65-F5344CB8AC3E}">
        <p14:creationId xmlns:p14="http://schemas.microsoft.com/office/powerpoint/2010/main" val="3600703124"/>
      </p:ext>
    </p:extLst>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3903A67B-BF5B-4337-B6AA-50444465F865}" type="slidenum">
              <a:rPr lang="fa-IR" altLang="fa-IR"/>
              <a:pPr>
                <a:defRPr/>
              </a:pPr>
              <a:t>‹#›</a:t>
            </a:fld>
            <a:endParaRPr lang="en-US" altLang="fa-IR"/>
          </a:p>
        </p:txBody>
      </p:sp>
    </p:spTree>
    <p:extLst>
      <p:ext uri="{BB962C8B-B14F-4D97-AF65-F5344CB8AC3E}">
        <p14:creationId xmlns:p14="http://schemas.microsoft.com/office/powerpoint/2010/main" val="998714524"/>
      </p:ext>
    </p:extLst>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2E12FD36-FE7E-4F67-AD6C-A4C184DF9386}" type="slidenum">
              <a:rPr lang="fa-IR" altLang="fa-IR"/>
              <a:pPr>
                <a:defRPr/>
              </a:pPr>
              <a:t>‹#›</a:t>
            </a:fld>
            <a:endParaRPr lang="en-US" altLang="fa-IR"/>
          </a:p>
        </p:txBody>
      </p:sp>
    </p:spTree>
    <p:extLst>
      <p:ext uri="{BB962C8B-B14F-4D97-AF65-F5344CB8AC3E}">
        <p14:creationId xmlns:p14="http://schemas.microsoft.com/office/powerpoint/2010/main" val="1345736808"/>
      </p:ext>
    </p:extLst>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6" name="Rectangle 6"/>
          <p:cNvSpPr>
            <a:spLocks noGrp="1" noChangeArrowheads="1"/>
          </p:cNvSpPr>
          <p:nvPr>
            <p:ph type="sldNum" sz="quarter" idx="12"/>
          </p:nvPr>
        </p:nvSpPr>
        <p:spPr>
          <a:ln/>
        </p:spPr>
        <p:txBody>
          <a:bodyPr/>
          <a:lstStyle>
            <a:lvl1pPr>
              <a:defRPr/>
            </a:lvl1pPr>
          </a:lstStyle>
          <a:p>
            <a:pPr>
              <a:defRPr/>
            </a:pPr>
            <a:fld id="{1F17CD0B-F48C-457A-AE3B-FEEA39D6CA0D}" type="slidenum">
              <a:rPr lang="fa-IR" altLang="fa-IR"/>
              <a:pPr>
                <a:defRPr/>
              </a:pPr>
              <a:t>‹#›</a:t>
            </a:fld>
            <a:endParaRPr lang="en-US" altLang="fa-IR"/>
          </a:p>
        </p:txBody>
      </p:sp>
    </p:spTree>
    <p:extLst>
      <p:ext uri="{BB962C8B-B14F-4D97-AF65-F5344CB8AC3E}">
        <p14:creationId xmlns:p14="http://schemas.microsoft.com/office/powerpoint/2010/main" val="206921132"/>
      </p:ext>
    </p:extLst>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706B7723-9AD6-4518-99E1-47DB309A3CBC}" type="slidenum">
              <a:rPr lang="fa-IR" altLang="fa-IR"/>
              <a:pPr>
                <a:defRPr/>
              </a:pPr>
              <a:t>‹#›</a:t>
            </a:fld>
            <a:endParaRPr lang="en-US" altLang="fa-IR"/>
          </a:p>
        </p:txBody>
      </p:sp>
    </p:spTree>
    <p:extLst>
      <p:ext uri="{BB962C8B-B14F-4D97-AF65-F5344CB8AC3E}">
        <p14:creationId xmlns:p14="http://schemas.microsoft.com/office/powerpoint/2010/main" val="3603514537"/>
      </p:ext>
    </p:extLst>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9" name="Rectangle 6"/>
          <p:cNvSpPr>
            <a:spLocks noGrp="1" noChangeArrowheads="1"/>
          </p:cNvSpPr>
          <p:nvPr>
            <p:ph type="sldNum" sz="quarter" idx="12"/>
          </p:nvPr>
        </p:nvSpPr>
        <p:spPr>
          <a:ln/>
        </p:spPr>
        <p:txBody>
          <a:bodyPr/>
          <a:lstStyle>
            <a:lvl1pPr>
              <a:defRPr/>
            </a:lvl1pPr>
          </a:lstStyle>
          <a:p>
            <a:pPr>
              <a:defRPr/>
            </a:pPr>
            <a:fld id="{CE6292C7-CC99-4338-B521-5AF22447D41C}" type="slidenum">
              <a:rPr lang="fa-IR" altLang="fa-IR"/>
              <a:pPr>
                <a:defRPr/>
              </a:pPr>
              <a:t>‹#›</a:t>
            </a:fld>
            <a:endParaRPr lang="en-US" altLang="fa-IR"/>
          </a:p>
        </p:txBody>
      </p:sp>
    </p:spTree>
    <p:extLst>
      <p:ext uri="{BB962C8B-B14F-4D97-AF65-F5344CB8AC3E}">
        <p14:creationId xmlns:p14="http://schemas.microsoft.com/office/powerpoint/2010/main" val="177480933"/>
      </p:ext>
    </p:extLst>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5" name="Rectangle 6"/>
          <p:cNvSpPr>
            <a:spLocks noGrp="1" noChangeArrowheads="1"/>
          </p:cNvSpPr>
          <p:nvPr>
            <p:ph type="sldNum" sz="quarter" idx="12"/>
          </p:nvPr>
        </p:nvSpPr>
        <p:spPr>
          <a:ln/>
        </p:spPr>
        <p:txBody>
          <a:bodyPr/>
          <a:lstStyle>
            <a:lvl1pPr>
              <a:defRPr/>
            </a:lvl1pPr>
          </a:lstStyle>
          <a:p>
            <a:pPr>
              <a:defRPr/>
            </a:pPr>
            <a:fld id="{6C0FB0EA-1028-488B-AA28-2E2EEF28EF2E}" type="slidenum">
              <a:rPr lang="fa-IR" altLang="fa-IR"/>
              <a:pPr>
                <a:defRPr/>
              </a:pPr>
              <a:t>‹#›</a:t>
            </a:fld>
            <a:endParaRPr lang="en-US" altLang="fa-IR"/>
          </a:p>
        </p:txBody>
      </p:sp>
    </p:spTree>
    <p:extLst>
      <p:ext uri="{BB962C8B-B14F-4D97-AF65-F5344CB8AC3E}">
        <p14:creationId xmlns:p14="http://schemas.microsoft.com/office/powerpoint/2010/main" val="2554208905"/>
      </p:ext>
    </p:extLst>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4" name="Rectangle 6"/>
          <p:cNvSpPr>
            <a:spLocks noGrp="1" noChangeArrowheads="1"/>
          </p:cNvSpPr>
          <p:nvPr>
            <p:ph type="sldNum" sz="quarter" idx="12"/>
          </p:nvPr>
        </p:nvSpPr>
        <p:spPr>
          <a:ln/>
        </p:spPr>
        <p:txBody>
          <a:bodyPr/>
          <a:lstStyle>
            <a:lvl1pPr>
              <a:defRPr/>
            </a:lvl1pPr>
          </a:lstStyle>
          <a:p>
            <a:pPr>
              <a:defRPr/>
            </a:pPr>
            <a:fld id="{2FD5355F-1844-48C3-B08D-438C4AD02C5D}" type="slidenum">
              <a:rPr lang="fa-IR" altLang="fa-IR"/>
              <a:pPr>
                <a:defRPr/>
              </a:pPr>
              <a:t>‹#›</a:t>
            </a:fld>
            <a:endParaRPr lang="en-US" altLang="fa-IR"/>
          </a:p>
        </p:txBody>
      </p:sp>
    </p:spTree>
    <p:extLst>
      <p:ext uri="{BB962C8B-B14F-4D97-AF65-F5344CB8AC3E}">
        <p14:creationId xmlns:p14="http://schemas.microsoft.com/office/powerpoint/2010/main" val="1221534609"/>
      </p:ext>
    </p:extLst>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CB9EF9B1-F1FA-498E-BF2B-748EB88988AC}" type="slidenum">
              <a:rPr lang="fa-IR" altLang="fa-IR"/>
              <a:pPr>
                <a:defRPr/>
              </a:pPr>
              <a:t>‹#›</a:t>
            </a:fld>
            <a:endParaRPr lang="en-US" altLang="fa-IR"/>
          </a:p>
        </p:txBody>
      </p:sp>
    </p:spTree>
    <p:extLst>
      <p:ext uri="{BB962C8B-B14F-4D97-AF65-F5344CB8AC3E}">
        <p14:creationId xmlns:p14="http://schemas.microsoft.com/office/powerpoint/2010/main" val="838651045"/>
      </p:ext>
    </p:extLst>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fa-I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fa-IR"/>
          </a:p>
        </p:txBody>
      </p:sp>
      <p:sp>
        <p:nvSpPr>
          <p:cNvPr id="7" name="Rectangle 6"/>
          <p:cNvSpPr>
            <a:spLocks noGrp="1" noChangeArrowheads="1"/>
          </p:cNvSpPr>
          <p:nvPr>
            <p:ph type="sldNum" sz="quarter" idx="12"/>
          </p:nvPr>
        </p:nvSpPr>
        <p:spPr>
          <a:ln/>
        </p:spPr>
        <p:txBody>
          <a:bodyPr/>
          <a:lstStyle>
            <a:lvl1pPr>
              <a:defRPr/>
            </a:lvl1pPr>
          </a:lstStyle>
          <a:p>
            <a:pPr>
              <a:defRPr/>
            </a:pPr>
            <a:fld id="{F722C3B7-5B0B-4025-840A-4F31D636BE89}" type="slidenum">
              <a:rPr lang="fa-IR" altLang="fa-IR"/>
              <a:pPr>
                <a:defRPr/>
              </a:pPr>
              <a:t>‹#›</a:t>
            </a:fld>
            <a:endParaRPr lang="en-US" altLang="fa-IR"/>
          </a:p>
        </p:txBody>
      </p:sp>
    </p:spTree>
    <p:extLst>
      <p:ext uri="{BB962C8B-B14F-4D97-AF65-F5344CB8AC3E}">
        <p14:creationId xmlns:p14="http://schemas.microsoft.com/office/powerpoint/2010/main" val="2189874818"/>
      </p:ext>
    </p:extLst>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66FFCC"/>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b="0" smtClean="0">
                <a:cs typeface="+mn-cs"/>
              </a:defRPr>
            </a:lvl1pPr>
          </a:lstStyle>
          <a:p>
            <a:pPr>
              <a:defRPr/>
            </a:pPr>
            <a:endParaRPr lang="en-US" altLang="fa-I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cs typeface="+mn-cs"/>
              </a:defRPr>
            </a:lvl1pPr>
          </a:lstStyle>
          <a:p>
            <a:pPr>
              <a:defRPr/>
            </a:pPr>
            <a:endParaRPr lang="en-US" altLang="fa-I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cs typeface="+mn-cs"/>
              </a:defRPr>
            </a:lvl1pPr>
          </a:lstStyle>
          <a:p>
            <a:pPr>
              <a:defRPr/>
            </a:pPr>
            <a:fld id="{CA994229-20DA-4F83-BBA9-C1C81CFB05CE}" type="slidenum">
              <a:rPr lang="fa-IR" altLang="fa-IR"/>
              <a:pPr>
                <a:defRPr/>
              </a:pPr>
              <a:t>‹#›</a:t>
            </a:fld>
            <a:endParaRPr lang="en-US" altLang="fa-IR"/>
          </a:p>
        </p:txBody>
      </p:sp>
      <p:sp>
        <p:nvSpPr>
          <p:cNvPr id="1031" name="Rectangle 6"/>
          <p:cNvSpPr>
            <a:spLocks noChangeArrowheads="1"/>
          </p:cNvSpPr>
          <p:nvPr userDrawn="1"/>
        </p:nvSpPr>
        <p:spPr bwMode="auto">
          <a:xfrm>
            <a:off x="0" y="58738"/>
            <a:ext cx="53578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r>
              <a:rPr lang="en-US" altLang="fa-IR">
                <a:solidFill>
                  <a:srgbClr val="FF0000"/>
                </a:solidFill>
                <a:latin typeface="Tahoma" panose="020B0604030504040204" pitchFamily="34" charset="0"/>
                <a:cs typeface="B Titr" panose="00000700000000000000" pitchFamily="2" charset="-78"/>
              </a:rPr>
              <a:t>@PptBank </a:t>
            </a:r>
            <a:r>
              <a:rPr lang="fa-IR" altLang="fa-IR">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slow">
    <p:random/>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WordArt 6" descr="Paper bag"/>
          <p:cNvSpPr>
            <a:spLocks noChangeArrowheads="1" noChangeShapeType="1" noTextEdit="1"/>
          </p:cNvSpPr>
          <p:nvPr/>
        </p:nvSpPr>
        <p:spPr bwMode="auto">
          <a:xfrm>
            <a:off x="1763713" y="620713"/>
            <a:ext cx="4486275" cy="1308100"/>
          </a:xfrm>
          <a:prstGeom prst="rect">
            <a:avLst/>
          </a:prstGeom>
        </p:spPr>
        <p:txBody>
          <a:bodyPr wrap="none" fromWordArt="1">
            <a:prstTxWarp prst="textPlain">
              <a:avLst>
                <a:gd name="adj" fmla="val 50000"/>
              </a:avLst>
            </a:prstTxWarp>
          </a:bodyPr>
          <a:lstStyle/>
          <a:p>
            <a:pPr algn="ctr" rtl="1"/>
            <a:r>
              <a:rPr lang="fa-IR" sz="3600" kern="10" dirty="0">
                <a:ln w="9525">
                  <a:solidFill>
                    <a:srgbClr val="FF66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Zar"/>
              </a:rPr>
              <a:t>روان شناسي رشد (1) </a:t>
            </a:r>
          </a:p>
        </p:txBody>
      </p:sp>
      <p:sp>
        <p:nvSpPr>
          <p:cNvPr id="9219" name="WordArt 7" descr="Paper bag"/>
          <p:cNvSpPr>
            <a:spLocks noChangeArrowheads="1" noChangeShapeType="1" noTextEdit="1"/>
          </p:cNvSpPr>
          <p:nvPr/>
        </p:nvSpPr>
        <p:spPr bwMode="auto">
          <a:xfrm>
            <a:off x="900113" y="2708275"/>
            <a:ext cx="6264275" cy="762000"/>
          </a:xfrm>
          <a:prstGeom prst="rect">
            <a:avLst/>
          </a:prstGeom>
        </p:spPr>
        <p:txBody>
          <a:bodyPr wrap="none" fromWordArt="1">
            <a:prstTxWarp prst="textPlain">
              <a:avLst>
                <a:gd name="adj" fmla="val 50000"/>
              </a:avLst>
            </a:prstTxWarp>
          </a:bodyPr>
          <a:lstStyle/>
          <a:p>
            <a:pPr algn="ctr" rtl="1"/>
            <a:r>
              <a:rPr lang="fa-IR" sz="3600" kern="10" dirty="0">
                <a:ln w="9525">
                  <a:solidFill>
                    <a:srgbClr val="FF0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Zar"/>
              </a:rPr>
              <a:t>مؤلف: دكتر علي اكبر شعاري نژاد </a:t>
            </a:r>
          </a:p>
        </p:txBody>
      </p:sp>
      <p:sp>
        <p:nvSpPr>
          <p:cNvPr id="9220" name="WordArt 8" descr="Paper bag"/>
          <p:cNvSpPr>
            <a:spLocks noChangeArrowheads="1" noChangeShapeType="1" noTextEdit="1"/>
          </p:cNvSpPr>
          <p:nvPr/>
        </p:nvSpPr>
        <p:spPr bwMode="auto">
          <a:xfrm>
            <a:off x="3419475" y="4724400"/>
            <a:ext cx="1296988" cy="857250"/>
          </a:xfrm>
          <a:prstGeom prst="rect">
            <a:avLst/>
          </a:prstGeom>
        </p:spPr>
        <p:txBody>
          <a:bodyPr wrap="none" fromWordArt="1">
            <a:prstTxWarp prst="textPlain">
              <a:avLst>
                <a:gd name="adj" fmla="val 50000"/>
              </a:avLst>
            </a:prstTxWarp>
          </a:bodyPr>
          <a:lstStyle/>
          <a:p>
            <a:pPr algn="ctr" rtl="1"/>
            <a:r>
              <a:rPr lang="fa-IR" sz="2000" kern="10">
                <a:ln w="9525">
                  <a:solidFill>
                    <a:srgbClr val="FF0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Zar"/>
              </a:rPr>
              <a:t>تهيه كننده:</a:t>
            </a:r>
          </a:p>
        </p:txBody>
      </p:sp>
      <p:sp>
        <p:nvSpPr>
          <p:cNvPr id="9221" name="WordArt 9" descr="Paper bag"/>
          <p:cNvSpPr>
            <a:spLocks noChangeArrowheads="1" noChangeShapeType="1" noTextEdit="1"/>
          </p:cNvSpPr>
          <p:nvPr/>
        </p:nvSpPr>
        <p:spPr bwMode="auto">
          <a:xfrm>
            <a:off x="684213" y="5589588"/>
            <a:ext cx="2808287" cy="762000"/>
          </a:xfrm>
          <a:prstGeom prst="rect">
            <a:avLst/>
          </a:prstGeom>
        </p:spPr>
        <p:txBody>
          <a:bodyPr wrap="none" fromWordArt="1">
            <a:prstTxWarp prst="textPlain">
              <a:avLst>
                <a:gd name="adj" fmla="val 50000"/>
              </a:avLst>
            </a:prstTxWarp>
          </a:bodyPr>
          <a:lstStyle/>
          <a:p>
            <a:pPr algn="ctr" rtl="1"/>
            <a:r>
              <a:rPr lang="fa-IR" sz="3600" kern="10">
                <a:ln w="9525">
                  <a:solidFill>
                    <a:srgbClr val="FF66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Zar"/>
              </a:rPr>
              <a:t>محمد احسان تقي زاده </a:t>
            </a:r>
          </a:p>
        </p:txBody>
      </p:sp>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WordArt 8"/>
          <p:cNvSpPr>
            <a:spLocks noChangeArrowheads="1" noChangeShapeType="1" noTextEdit="1"/>
          </p:cNvSpPr>
          <p:nvPr/>
        </p:nvSpPr>
        <p:spPr bwMode="auto">
          <a:xfrm>
            <a:off x="1908175" y="765175"/>
            <a:ext cx="5040313" cy="935038"/>
          </a:xfrm>
          <a:prstGeom prst="rect">
            <a:avLst/>
          </a:prstGeom>
        </p:spPr>
        <p:txBody>
          <a:bodyPr wrap="none" fromWordArt="1">
            <a:prstTxWarp prst="textPlain">
              <a:avLst>
                <a:gd name="adj" fmla="val 50014"/>
              </a:avLst>
            </a:prstTxWarp>
          </a:bodyPr>
          <a:lstStyle/>
          <a:p>
            <a:pPr algn="ctr" rtl="1"/>
            <a:r>
              <a:rPr lang="fa-IR" sz="3600" i="1" kern="10">
                <a:ln w="9525">
                  <a:solidFill>
                    <a:srgbClr val="000000"/>
                  </a:solidFill>
                  <a:round/>
                  <a:headEnd/>
                  <a:tailEnd/>
                </a:ln>
                <a:solidFill>
                  <a:srgbClr val="99CC00"/>
                </a:solidFill>
                <a:effectLst>
                  <a:outerShdw dist="35921" dir="2700000" algn="ctr" rotWithShape="0">
                    <a:srgbClr val="808080">
                      <a:alpha val="79999"/>
                    </a:srgbClr>
                  </a:outerShdw>
                </a:effectLst>
                <a:latin typeface="Zar"/>
              </a:rPr>
              <a:t>ماهيت تغيير رشد و تكاملي </a:t>
            </a:r>
          </a:p>
        </p:txBody>
      </p:sp>
      <p:sp>
        <p:nvSpPr>
          <p:cNvPr id="18441" name="Text Box 9"/>
          <p:cNvSpPr txBox="1">
            <a:spLocks noChangeArrowheads="1"/>
          </p:cNvSpPr>
          <p:nvPr/>
        </p:nvSpPr>
        <p:spPr bwMode="auto">
          <a:xfrm>
            <a:off x="395288" y="1844675"/>
            <a:ext cx="8424862" cy="3611563"/>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lnSpc>
                <a:spcPct val="150000"/>
              </a:lnSpc>
              <a:spcBef>
                <a:spcPct val="50000"/>
              </a:spcBef>
              <a:defRPr/>
            </a:pPr>
            <a:r>
              <a:rPr lang="fa-IR" altLang="fa-IR"/>
              <a:t>پرسش ديگر براي روان شناسان رشد اين است كه</a:t>
            </a:r>
            <a:r>
              <a:rPr lang="fa-IR" altLang="fa-IR" sz="2800"/>
              <a:t> </a:t>
            </a:r>
            <a:r>
              <a:rPr lang="en-US" altLang="fa-IR" sz="2800"/>
              <a:t>  </a:t>
            </a:r>
          </a:p>
          <a:p>
            <a:pPr algn="just" rtl="1" eaLnBrk="1" hangingPunct="1">
              <a:lnSpc>
                <a:spcPct val="150000"/>
              </a:lnSpc>
              <a:spcBef>
                <a:spcPct val="50000"/>
              </a:spcBef>
              <a:defRPr/>
            </a:pPr>
            <a:r>
              <a:rPr lang="en-US" altLang="fa-IR" sz="2800"/>
              <a:t>  </a:t>
            </a:r>
            <a:r>
              <a:rPr lang="fa-IR" altLang="fa-IR" sz="2800" i="1">
                <a:solidFill>
                  <a:srgbClr val="FF0066"/>
                </a:solidFill>
                <a:effectLst>
                  <a:outerShdw blurRad="38100" dist="38100" dir="2700000" algn="tl">
                    <a:srgbClr val="000000"/>
                  </a:outerShdw>
                </a:effectLst>
              </a:rPr>
              <a:t>« تواناييها و رفتار، زبان و عواطف، درك اخلاقي و نقشهاي جنسي، مهارتهاي اجتماعي و همدردي چگونه با بزرگ شدن فرد تغيير پيدا ميكنند؟ » </a:t>
            </a:r>
            <a:endParaRPr lang="en-US" altLang="fa-IR" sz="2800" i="1">
              <a:solidFill>
                <a:srgbClr val="FF0066"/>
              </a:solidFill>
              <a:effectLst>
                <a:outerShdw blurRad="38100" dist="38100" dir="2700000" algn="tl">
                  <a:srgbClr val="000000"/>
                </a:outerShdw>
              </a:effectLst>
            </a:endParaRPr>
          </a:p>
          <a:p>
            <a:pPr algn="just" rtl="1" eaLnBrk="1" hangingPunct="1">
              <a:lnSpc>
                <a:spcPct val="150000"/>
              </a:lnSpc>
              <a:spcBef>
                <a:spcPct val="50000"/>
              </a:spcBef>
              <a:defRPr/>
            </a:pPr>
            <a:r>
              <a:rPr lang="fa-IR" altLang="fa-IR"/>
              <a:t>مثلا كودك 4 ساله چه مي تواند بكند و بگويد كه كودك 2 ساله نمي تواند؟ </a:t>
            </a:r>
            <a:endParaRPr lang="en-US" altLang="fa-IR"/>
          </a:p>
        </p:txBody>
      </p:sp>
    </p:spTree>
  </p:cSld>
  <p:clrMapOvr>
    <a:masterClrMapping/>
  </p:clrMapOvr>
  <p:transition spd="slow">
    <p:random/>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0595" name="Rectangle 3"/>
          <p:cNvSpPr>
            <a:spLocks noChangeArrowheads="1"/>
          </p:cNvSpPr>
          <p:nvPr/>
        </p:nvSpPr>
        <p:spPr bwMode="auto">
          <a:xfrm>
            <a:off x="1187450" y="2038350"/>
            <a:ext cx="6913563"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رشد و تكامل حركتي   </a:t>
            </a:r>
          </a:p>
          <a:p>
            <a:pPr algn="justLow" rtl="1">
              <a:lnSpc>
                <a:spcPct val="150000"/>
              </a:lnSpc>
              <a:spcBef>
                <a:spcPct val="50000"/>
              </a:spcBef>
              <a:buFontTx/>
              <a:buNone/>
            </a:pPr>
            <a:r>
              <a:rPr lang="ar-SA" altLang="en-US" sz="2400">
                <a:cs typeface="Zar" pitchFamily="2" charset="0"/>
              </a:rPr>
              <a:t>در بحث از رشد و تكامل حركتى به چگونگى توانايى فرد به كنترل حركات بدن و هماهنگ ساختن فعاليتهاى مراكز عصبى، اعصاب، عضلات توجه داريم.</a:t>
            </a:r>
            <a:r>
              <a:rPr lang="en-US" altLang="en-US" sz="2400">
                <a:cs typeface="Zar" pitchFamily="2" charset="0"/>
              </a:rPr>
              <a:t> </a:t>
            </a:r>
          </a:p>
        </p:txBody>
      </p:sp>
      <p:sp>
        <p:nvSpPr>
          <p:cNvPr id="110596"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88773"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88774"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1619" name="Rectangle 3"/>
          <p:cNvSpPr>
            <a:spLocks noChangeArrowheads="1"/>
          </p:cNvSpPr>
          <p:nvPr/>
        </p:nvSpPr>
        <p:spPr bwMode="auto">
          <a:xfrm>
            <a:off x="1187450" y="2038350"/>
            <a:ext cx="6913563"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اصول رشد و تكامل حركتي    </a:t>
            </a:r>
          </a:p>
          <a:p>
            <a:pPr algn="justLow" rtl="1">
              <a:lnSpc>
                <a:spcPct val="150000"/>
              </a:lnSpc>
              <a:spcBef>
                <a:spcPct val="50000"/>
              </a:spcBef>
              <a:buFontTx/>
              <a:buNone/>
            </a:pPr>
            <a:r>
              <a:rPr lang="fa-IR" altLang="en-US" sz="2400">
                <a:cs typeface="Zar" pitchFamily="2" charset="0"/>
              </a:rPr>
              <a:t>1. </a:t>
            </a:r>
            <a:r>
              <a:rPr lang="ar-SA" altLang="en-US" sz="2400">
                <a:cs typeface="Zar" pitchFamily="2" charset="0"/>
              </a:rPr>
              <a:t>رشد و تكامل حركتى به باليدگى و نضج عصبى بستگى دارد</a:t>
            </a:r>
            <a:r>
              <a:rPr lang="fa-IR" altLang="en-US" sz="2400">
                <a:cs typeface="Zar" pitchFamily="2" charset="0"/>
              </a:rPr>
              <a:t>.</a:t>
            </a:r>
          </a:p>
          <a:p>
            <a:pPr algn="justLow" rtl="1">
              <a:lnSpc>
                <a:spcPct val="150000"/>
              </a:lnSpc>
              <a:spcBef>
                <a:spcPct val="50000"/>
              </a:spcBef>
              <a:buFontTx/>
              <a:buNone/>
            </a:pPr>
            <a:r>
              <a:rPr lang="fa-IR" altLang="en-US" sz="2400">
                <a:cs typeface="Zar" pitchFamily="2" charset="0"/>
              </a:rPr>
              <a:t>2. </a:t>
            </a:r>
            <a:r>
              <a:rPr lang="ar-SA" altLang="en-US" sz="2400">
                <a:cs typeface="Zar" pitchFamily="2" charset="0"/>
              </a:rPr>
              <a:t>يادگيرى مهارتها زمانى امكان‏پذير است كه كودك آمادگى نضجى پيدا مى‏كند</a:t>
            </a:r>
            <a:r>
              <a:rPr lang="en-US" altLang="en-US" sz="2400">
                <a:cs typeface="Zar" pitchFamily="2" charset="0"/>
              </a:rPr>
              <a:t>.</a:t>
            </a:r>
            <a:endParaRPr lang="fa-IR" altLang="en-US" sz="2400">
              <a:cs typeface="Zar" pitchFamily="2" charset="0"/>
            </a:endParaRPr>
          </a:p>
          <a:p>
            <a:pPr algn="justLow" rtl="1">
              <a:lnSpc>
                <a:spcPct val="150000"/>
              </a:lnSpc>
              <a:spcBef>
                <a:spcPct val="50000"/>
              </a:spcBef>
              <a:buFontTx/>
              <a:buNone/>
            </a:pPr>
            <a:r>
              <a:rPr lang="fa-IR" altLang="en-US" sz="2400">
                <a:cs typeface="Zar" pitchFamily="2" charset="0"/>
              </a:rPr>
              <a:t>3. </a:t>
            </a:r>
            <a:r>
              <a:rPr lang="ar-SA" altLang="en-US" sz="2400">
                <a:cs typeface="Zar" pitchFamily="2" charset="0"/>
              </a:rPr>
              <a:t>رشد و تكامل حركتى از يك الگوى قابل پيش‏بينى پيروى مى‏كند.</a:t>
            </a:r>
            <a:r>
              <a:rPr lang="en-US" altLang="en-US" sz="2400">
                <a:cs typeface="Zar" pitchFamily="2" charset="0"/>
              </a:rPr>
              <a:t> </a:t>
            </a:r>
          </a:p>
        </p:txBody>
      </p:sp>
      <p:sp>
        <p:nvSpPr>
          <p:cNvPr id="111620"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89797"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89798"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2643" name="Rectangle 3"/>
          <p:cNvSpPr>
            <a:spLocks noChangeArrowheads="1"/>
          </p:cNvSpPr>
          <p:nvPr/>
        </p:nvSpPr>
        <p:spPr bwMode="auto">
          <a:xfrm>
            <a:off x="1187450" y="2038350"/>
            <a:ext cx="6913563"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اصول رشد و تكامل حركتي    </a:t>
            </a:r>
          </a:p>
          <a:p>
            <a:pPr algn="justLow" rtl="1">
              <a:lnSpc>
                <a:spcPct val="150000"/>
              </a:lnSpc>
              <a:spcBef>
                <a:spcPct val="50000"/>
              </a:spcBef>
              <a:buFontTx/>
              <a:buNone/>
            </a:pPr>
            <a:r>
              <a:rPr lang="fa-IR" altLang="en-US" sz="2400">
                <a:cs typeface="Zar" pitchFamily="2" charset="0"/>
              </a:rPr>
              <a:t>4. </a:t>
            </a:r>
            <a:r>
              <a:rPr lang="ar-SA" altLang="en-US" sz="2400">
                <a:cs typeface="Zar" pitchFamily="2" charset="0"/>
              </a:rPr>
              <a:t>مى‏توان براى رشد حركتى كودك هنجاريهايى تعيين كرد.</a:t>
            </a:r>
            <a:r>
              <a:rPr lang="en-US" altLang="en-US" sz="2400">
                <a:cs typeface="Zar" pitchFamily="2" charset="0"/>
              </a:rPr>
              <a:t> </a:t>
            </a:r>
            <a:endParaRPr lang="fa-IR" altLang="en-US" sz="2400">
              <a:cs typeface="Zar" pitchFamily="2" charset="0"/>
            </a:endParaRPr>
          </a:p>
          <a:p>
            <a:pPr algn="justLow" rtl="1">
              <a:lnSpc>
                <a:spcPct val="150000"/>
              </a:lnSpc>
              <a:spcBef>
                <a:spcPct val="50000"/>
              </a:spcBef>
              <a:buFontTx/>
              <a:buNone/>
            </a:pPr>
            <a:r>
              <a:rPr lang="fa-IR" altLang="en-US" sz="2400">
                <a:cs typeface="Zar" pitchFamily="2" charset="0"/>
              </a:rPr>
              <a:t>5. </a:t>
            </a:r>
            <a:r>
              <a:rPr lang="ar-SA" altLang="en-US" sz="2400">
                <a:cs typeface="Zar" pitchFamily="2" charset="0"/>
              </a:rPr>
              <a:t>ميزان و سرعت رشد حركتى از تفاوتهاى فردى متأثر مى‏شود.</a:t>
            </a:r>
            <a:r>
              <a:rPr lang="en-US" altLang="en-US" sz="2400">
                <a:cs typeface="Zar" pitchFamily="2" charset="0"/>
              </a:rPr>
              <a:t> </a:t>
            </a:r>
          </a:p>
        </p:txBody>
      </p:sp>
      <p:sp>
        <p:nvSpPr>
          <p:cNvPr id="112644"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082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0822"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3667" name="Rectangle 3"/>
          <p:cNvSpPr>
            <a:spLocks noChangeArrowheads="1"/>
          </p:cNvSpPr>
          <p:nvPr/>
        </p:nvSpPr>
        <p:spPr bwMode="auto">
          <a:xfrm>
            <a:off x="1187450" y="2038350"/>
            <a:ext cx="6913563"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مهارت هاي حركتي </a:t>
            </a:r>
          </a:p>
          <a:p>
            <a:pPr algn="justLow" rtl="1">
              <a:lnSpc>
                <a:spcPct val="150000"/>
              </a:lnSpc>
              <a:spcBef>
                <a:spcPct val="50000"/>
              </a:spcBef>
              <a:buFontTx/>
              <a:buNone/>
            </a:pPr>
            <a:r>
              <a:rPr lang="fa-IR" altLang="en-US" sz="2400">
                <a:cs typeface="Zar" pitchFamily="2" charset="0"/>
              </a:rPr>
              <a:t>4</a:t>
            </a:r>
            <a:r>
              <a:rPr lang="en-US" altLang="en-US" sz="2400">
                <a:cs typeface="Zar" pitchFamily="2" charset="0"/>
              </a:rPr>
              <a:t> </a:t>
            </a:r>
            <a:r>
              <a:rPr lang="ar-SA" altLang="en-US" sz="2400">
                <a:cs typeface="Zar" pitchFamily="2" charset="0"/>
              </a:rPr>
              <a:t>پس از آنكه عضلات بزرگ بدن رشد و تكامل يافتند و در نتيجه، كودك به گرفتن اشياء نشستن، ايستادن، و راه رفتن قادر شد نوبت به عضلات ظريف و كوچك بدن مى‏رسد همكارى اين عضلات كوچك موجب فراگرفتن مهارتها مى‏شود. </a:t>
            </a:r>
            <a:endParaRPr lang="en-US" altLang="en-US" sz="2400">
              <a:cs typeface="Zar" pitchFamily="2" charset="0"/>
            </a:endParaRPr>
          </a:p>
        </p:txBody>
      </p:sp>
      <p:sp>
        <p:nvSpPr>
          <p:cNvPr id="113668"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184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1846"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4691" name="Rectangle 3"/>
          <p:cNvSpPr>
            <a:spLocks noChangeArrowheads="1"/>
          </p:cNvSpPr>
          <p:nvPr/>
        </p:nvSpPr>
        <p:spPr bwMode="auto">
          <a:xfrm>
            <a:off x="1187450" y="2038350"/>
            <a:ext cx="6913563"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مهارت هاي حركتي </a:t>
            </a:r>
          </a:p>
          <a:p>
            <a:pPr algn="justLow" rtl="1">
              <a:lnSpc>
                <a:spcPct val="150000"/>
              </a:lnSpc>
              <a:spcBef>
                <a:spcPct val="50000"/>
              </a:spcBef>
              <a:buFontTx/>
              <a:buNone/>
            </a:pPr>
            <a:r>
              <a:rPr lang="en-US" altLang="en-US" sz="2400">
                <a:cs typeface="Zar" pitchFamily="2" charset="0"/>
              </a:rPr>
              <a:t> </a:t>
            </a:r>
            <a:r>
              <a:rPr lang="ar-SA" altLang="en-US" sz="2400">
                <a:solidFill>
                  <a:srgbClr val="FF3399"/>
                </a:solidFill>
                <a:cs typeface="Zar" pitchFamily="2" charset="0"/>
              </a:rPr>
              <a:t>اهميت تمرين.</a:t>
            </a:r>
            <a:r>
              <a:rPr lang="ar-SA" altLang="en-US" sz="2400">
                <a:cs typeface="Zar" pitchFamily="2" charset="0"/>
              </a:rPr>
              <a:t> همانطور كه گفته شد منظور مهارت، كار و عملى است كه شخص به خوبى فرا گرفته باشد و به اين ترتيب، تمرين در فراگرفتن مهارت بسيار اساسى و مهم است.</a:t>
            </a:r>
            <a:r>
              <a:rPr lang="en-US" altLang="en-US" sz="2400">
                <a:cs typeface="Zar" pitchFamily="2" charset="0"/>
              </a:rPr>
              <a:t> </a:t>
            </a:r>
          </a:p>
        </p:txBody>
      </p:sp>
      <p:sp>
        <p:nvSpPr>
          <p:cNvPr id="114692"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2869"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2870"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5715" name="Rectangle 3"/>
          <p:cNvSpPr>
            <a:spLocks noChangeArrowheads="1"/>
          </p:cNvSpPr>
          <p:nvPr/>
        </p:nvSpPr>
        <p:spPr bwMode="auto">
          <a:xfrm>
            <a:off x="1187450" y="2038350"/>
            <a:ext cx="6913563"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مهارت هاي حركتي </a:t>
            </a:r>
          </a:p>
          <a:p>
            <a:pPr algn="justLow" rtl="1">
              <a:lnSpc>
                <a:spcPct val="150000"/>
              </a:lnSpc>
              <a:spcBef>
                <a:spcPct val="50000"/>
              </a:spcBef>
              <a:buFontTx/>
              <a:buNone/>
            </a:pPr>
            <a:r>
              <a:rPr lang="en-US" altLang="en-US" sz="2400">
                <a:cs typeface="Zar" pitchFamily="2" charset="0"/>
              </a:rPr>
              <a:t> </a:t>
            </a:r>
            <a:r>
              <a:rPr lang="ar-SA" altLang="en-US" sz="2400">
                <a:solidFill>
                  <a:srgbClr val="FF3399"/>
                </a:solidFill>
                <a:cs typeface="Zar" pitchFamily="2" charset="0"/>
              </a:rPr>
              <a:t>اهميت </a:t>
            </a:r>
            <a:r>
              <a:rPr lang="fa-IR" altLang="en-US" sz="2400">
                <a:solidFill>
                  <a:srgbClr val="FF3399"/>
                </a:solidFill>
                <a:cs typeface="Zar" pitchFamily="2" charset="0"/>
              </a:rPr>
              <a:t>تشويق</a:t>
            </a:r>
            <a:r>
              <a:rPr lang="ar-SA" altLang="en-US" sz="2400">
                <a:solidFill>
                  <a:srgbClr val="FF3399"/>
                </a:solidFill>
                <a:cs typeface="Zar" pitchFamily="2" charset="0"/>
              </a:rPr>
              <a:t>.</a:t>
            </a:r>
            <a:r>
              <a:rPr lang="ar-SA" altLang="en-US" sz="2400">
                <a:cs typeface="Zar" pitchFamily="2" charset="0"/>
              </a:rPr>
              <a:t> اهميت تشويق در مورد فراگرفتن مهارتها كودك نه تنها به موقعيت و فرصت مناسب نيازمند است بلكه به تشويق نيز احتياج دارد.</a:t>
            </a:r>
            <a:r>
              <a:rPr lang="en-US" altLang="en-US" sz="2400">
                <a:cs typeface="Zar" pitchFamily="2" charset="0"/>
              </a:rPr>
              <a:t> </a:t>
            </a:r>
          </a:p>
        </p:txBody>
      </p:sp>
      <p:sp>
        <p:nvSpPr>
          <p:cNvPr id="115716"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3893"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3894"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6739" name="Rectangle 3"/>
          <p:cNvSpPr>
            <a:spLocks noChangeArrowheads="1"/>
          </p:cNvSpPr>
          <p:nvPr/>
        </p:nvSpPr>
        <p:spPr bwMode="auto">
          <a:xfrm>
            <a:off x="1187450" y="2038350"/>
            <a:ext cx="6913563"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مهارت هاي حركتي </a:t>
            </a:r>
          </a:p>
          <a:p>
            <a:pPr algn="justLow" rtl="1">
              <a:lnSpc>
                <a:spcPct val="150000"/>
              </a:lnSpc>
              <a:spcBef>
                <a:spcPct val="50000"/>
              </a:spcBef>
              <a:buFontTx/>
              <a:buNone/>
            </a:pPr>
            <a:r>
              <a:rPr lang="en-US" altLang="en-US" sz="2400">
                <a:cs typeface="Zar" pitchFamily="2" charset="0"/>
              </a:rPr>
              <a:t> </a:t>
            </a:r>
            <a:r>
              <a:rPr lang="fa-IR" altLang="en-US" sz="2400">
                <a:solidFill>
                  <a:srgbClr val="FF3399"/>
                </a:solidFill>
                <a:cs typeface="Zar" pitchFamily="2" charset="0"/>
              </a:rPr>
              <a:t>تفاوتهاي جنسي</a:t>
            </a:r>
            <a:r>
              <a:rPr lang="ar-SA" altLang="en-US" sz="2400">
                <a:solidFill>
                  <a:srgbClr val="FF3399"/>
                </a:solidFill>
                <a:cs typeface="Zar" pitchFamily="2" charset="0"/>
              </a:rPr>
              <a:t>.</a:t>
            </a:r>
            <a:r>
              <a:rPr lang="ar-SA" altLang="en-US" sz="2400">
                <a:cs typeface="Zar" pitchFamily="2" charset="0"/>
              </a:rPr>
              <a:t> اگردر طى دوران كودكى پسران و دختران تحت تعليمات يكسان قرا گيرند در نوع  مهارتها و قدرت فرا گرفتن آنها كمتر تفاوت بينشان ديده مى‏شود. ولى عوامل اجتماعى و فرهنگى بتدريج پسران و دختران را به جانب مهارتهاى گوناگون سوق مى‏دهند. </a:t>
            </a:r>
            <a:endParaRPr lang="en-US" altLang="en-US" sz="2400">
              <a:cs typeface="Zar" pitchFamily="2" charset="0"/>
            </a:endParaRPr>
          </a:p>
        </p:txBody>
      </p:sp>
      <p:sp>
        <p:nvSpPr>
          <p:cNvPr id="116740"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4917"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4918"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2"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7763" name="Rectangle 3"/>
          <p:cNvSpPr>
            <a:spLocks noChangeArrowheads="1"/>
          </p:cNvSpPr>
          <p:nvPr/>
        </p:nvSpPr>
        <p:spPr bwMode="auto">
          <a:xfrm>
            <a:off x="1187450" y="2038350"/>
            <a:ext cx="6913563"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انواع مهارتها </a:t>
            </a:r>
          </a:p>
          <a:p>
            <a:pPr algn="r" rtl="1">
              <a:lnSpc>
                <a:spcPct val="150000"/>
              </a:lnSpc>
              <a:spcBef>
                <a:spcPct val="50000"/>
              </a:spcBef>
              <a:buFontTx/>
              <a:buNone/>
            </a:pPr>
            <a:r>
              <a:rPr lang="en-US" altLang="en-US" sz="2400">
                <a:cs typeface="Zar" pitchFamily="2" charset="0"/>
              </a:rPr>
              <a:t> </a:t>
            </a:r>
            <a:r>
              <a:rPr lang="ar-SA" altLang="en-US" sz="2400">
                <a:cs typeface="Zar" pitchFamily="2" charset="0"/>
              </a:rPr>
              <a:t>حد متوسط مهارتهاى دست‏</a:t>
            </a:r>
            <a:endParaRPr lang="en-US" altLang="en-US" sz="2400">
              <a:cs typeface="Zar" pitchFamily="2" charset="0"/>
            </a:endParaRPr>
          </a:p>
          <a:p>
            <a:pPr algn="just" rtl="1" eaLnBrk="1" hangingPunct="1">
              <a:lnSpc>
                <a:spcPct val="150000"/>
              </a:lnSpc>
              <a:spcBef>
                <a:spcPct val="0"/>
              </a:spcBef>
              <a:buFontTx/>
              <a:buNone/>
            </a:pPr>
            <a:r>
              <a:rPr lang="en-US" altLang="en-US" sz="2400">
                <a:cs typeface="Zar" pitchFamily="2" charset="0"/>
              </a:rPr>
              <a:t> </a:t>
            </a:r>
            <a:r>
              <a:rPr lang="ar-SA" altLang="en-US" sz="2400">
                <a:cs typeface="Zar" pitchFamily="2" charset="0"/>
              </a:rPr>
              <a:t>تستهاى هوش و رشد و تكامل حركتى نشان داده‏اند كه در كودكان سالم چه مهارتهاى دستى را در سنهاى مختلف مى‏توان انتظار داشت.</a:t>
            </a:r>
            <a:r>
              <a:rPr lang="en-US" altLang="en-US" sz="2400">
                <a:cs typeface="Zar" pitchFamily="2" charset="0"/>
              </a:rPr>
              <a:t> </a:t>
            </a:r>
            <a:endParaRPr lang="fa-IR" altLang="en-US" sz="2400">
              <a:cs typeface="Zar" pitchFamily="2" charset="0"/>
            </a:endParaRPr>
          </a:p>
          <a:p>
            <a:pPr algn="just" rtl="1" eaLnBrk="1" hangingPunct="1">
              <a:lnSpc>
                <a:spcPct val="150000"/>
              </a:lnSpc>
              <a:spcBef>
                <a:spcPct val="0"/>
              </a:spcBef>
              <a:buFontTx/>
              <a:buNone/>
            </a:pPr>
            <a:r>
              <a:rPr lang="en-US" altLang="en-US" sz="2400">
                <a:cs typeface="Zar" pitchFamily="2" charset="0"/>
              </a:rPr>
              <a:t> </a:t>
            </a:r>
            <a:r>
              <a:rPr lang="ar-SA" altLang="en-US" sz="2400">
                <a:cs typeface="Zar" pitchFamily="2" charset="0"/>
              </a:rPr>
              <a:t>چپ‏دستى و راست دستى</a:t>
            </a:r>
            <a:r>
              <a:rPr lang="en-US" altLang="en-US" sz="2400">
                <a:cs typeface="Zar" pitchFamily="2" charset="0"/>
              </a:rPr>
              <a:t> </a:t>
            </a:r>
            <a:endParaRPr lang="fa-IR" altLang="en-US" sz="2400">
              <a:cs typeface="Zar" pitchFamily="2" charset="0"/>
            </a:endParaRPr>
          </a:p>
          <a:p>
            <a:pPr algn="just" rtl="1" eaLnBrk="1" hangingPunct="1">
              <a:lnSpc>
                <a:spcPct val="150000"/>
              </a:lnSpc>
              <a:spcBef>
                <a:spcPct val="0"/>
              </a:spcBef>
              <a:buFontTx/>
              <a:buNone/>
            </a:pPr>
            <a:r>
              <a:rPr lang="en-US" altLang="en-US" sz="2400">
                <a:cs typeface="Zar" pitchFamily="2" charset="0"/>
              </a:rPr>
              <a:t> </a:t>
            </a:r>
          </a:p>
        </p:txBody>
      </p:sp>
      <p:sp>
        <p:nvSpPr>
          <p:cNvPr id="117764"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594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5942"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8787" name="Rectangle 3"/>
          <p:cNvSpPr>
            <a:spLocks noChangeArrowheads="1"/>
          </p:cNvSpPr>
          <p:nvPr/>
        </p:nvSpPr>
        <p:spPr bwMode="auto">
          <a:xfrm>
            <a:off x="1187450" y="2038350"/>
            <a:ext cx="6913563"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انواع مهارتها </a:t>
            </a:r>
          </a:p>
          <a:p>
            <a:pPr algn="r" rtl="1">
              <a:lnSpc>
                <a:spcPct val="150000"/>
              </a:lnSpc>
              <a:spcBef>
                <a:spcPct val="50000"/>
              </a:spcBef>
              <a:buFontTx/>
              <a:buNone/>
            </a:pPr>
            <a:r>
              <a:rPr lang="ar-SA" altLang="en-US" sz="2400">
                <a:cs typeface="Zar" pitchFamily="2" charset="0"/>
              </a:rPr>
              <a:t>شيوع و عموميت راست‏دستى‏</a:t>
            </a:r>
            <a:r>
              <a:rPr lang="en-US" altLang="en-US" sz="2400">
                <a:cs typeface="Zar" pitchFamily="2" charset="0"/>
              </a:rPr>
              <a:t> </a:t>
            </a:r>
            <a:endParaRPr lang="fa-IR" altLang="en-US" sz="2400">
              <a:cs typeface="Zar" pitchFamily="2" charset="0"/>
            </a:endParaRPr>
          </a:p>
          <a:p>
            <a:pPr algn="just" rtl="1" eaLnBrk="1" hangingPunct="1">
              <a:lnSpc>
                <a:spcPct val="150000"/>
              </a:lnSpc>
              <a:spcBef>
                <a:spcPct val="0"/>
              </a:spcBef>
              <a:buFontTx/>
              <a:buNone/>
            </a:pPr>
            <a:r>
              <a:rPr lang="ar-SA" altLang="en-US" sz="2400">
                <a:cs typeface="Zar" pitchFamily="2" charset="0"/>
              </a:rPr>
              <a:t>بارى همانطور كه گفته شد اكثر مردم راست دست هستند در بين بزرگسالان نيز چپ‏دستها كمتر از راست‏دستها اصرار دارند دست قويتر و اصلى خود را به كار برند. </a:t>
            </a:r>
            <a:endParaRPr lang="en-US" altLang="en-US" sz="2400">
              <a:cs typeface="Zar" pitchFamily="2" charset="0"/>
            </a:endParaRPr>
          </a:p>
        </p:txBody>
      </p:sp>
      <p:sp>
        <p:nvSpPr>
          <p:cNvPr id="118788"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696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6966"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19811" name="Rectangle 3"/>
          <p:cNvSpPr>
            <a:spLocks noChangeArrowheads="1"/>
          </p:cNvSpPr>
          <p:nvPr/>
        </p:nvSpPr>
        <p:spPr bwMode="auto">
          <a:xfrm>
            <a:off x="1187450" y="2038350"/>
            <a:ext cx="6913563"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1500" indent="-5715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24574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30289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36004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41719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46291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50863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55435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60007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انواع مهارتها </a:t>
            </a:r>
          </a:p>
          <a:p>
            <a:pPr algn="r" rtl="1">
              <a:lnSpc>
                <a:spcPct val="150000"/>
              </a:lnSpc>
              <a:spcBef>
                <a:spcPct val="50000"/>
              </a:spcBef>
              <a:buFontTx/>
              <a:buNone/>
            </a:pPr>
            <a:r>
              <a:rPr lang="ar-SA" altLang="en-US" sz="2400">
                <a:cs typeface="Zar" pitchFamily="2" charset="0"/>
              </a:rPr>
              <a:t>رشد و تكامل راست و يا چپ‏دستى‏</a:t>
            </a:r>
            <a:endParaRPr lang="en-US" altLang="en-US" sz="2400">
              <a:cs typeface="Zar" pitchFamily="2" charset="0"/>
            </a:endParaRPr>
          </a:p>
          <a:p>
            <a:pPr algn="r" eaLnBrk="1" hangingPunct="1">
              <a:lnSpc>
                <a:spcPct val="150000"/>
              </a:lnSpc>
              <a:spcBef>
                <a:spcPct val="0"/>
              </a:spcBef>
              <a:buFontTx/>
              <a:buNone/>
            </a:pPr>
            <a:r>
              <a:rPr lang="en-US" altLang="en-US" sz="2400">
                <a:cs typeface="Zar" pitchFamily="2" charset="0"/>
              </a:rPr>
              <a:t> </a:t>
            </a:r>
            <a:r>
              <a:rPr lang="ar-SA" altLang="en-US" sz="2400">
                <a:cs typeface="Zar" pitchFamily="2" charset="0"/>
              </a:rPr>
              <a:t>نوزاد انسان نه راست دست و نه چپ دست است ولى در ماههاى اول زندگى كم‏كم به يكى از دستها تمايل بيشتر نشان مى‏دهد.</a:t>
            </a:r>
            <a:r>
              <a:rPr lang="en-US" altLang="en-US" sz="2400">
                <a:cs typeface="Zar" pitchFamily="2" charset="0"/>
              </a:rPr>
              <a:t> </a:t>
            </a:r>
          </a:p>
        </p:txBody>
      </p:sp>
      <p:sp>
        <p:nvSpPr>
          <p:cNvPr id="119812"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99013"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99014"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04800" y="304800"/>
            <a:ext cx="8382000" cy="641350"/>
          </a:xfrm>
          <a:prstGeom prst="rect">
            <a:avLst/>
          </a:prstGeom>
          <a:gradFill rotWithShape="0">
            <a:gsLst>
              <a:gs pos="0">
                <a:schemeClr val="accent1"/>
              </a:gs>
              <a:gs pos="100000">
                <a:schemeClr val="accent1">
                  <a:gamma/>
                  <a:tint val="36471"/>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fa-IR" altLang="fa-IR" sz="3600"/>
              <a:t>ابعاد رشد و تكامل </a:t>
            </a:r>
            <a:endParaRPr lang="en-US" altLang="fa-IR" sz="3600"/>
          </a:p>
        </p:txBody>
      </p:sp>
      <p:sp>
        <p:nvSpPr>
          <p:cNvPr id="7171" name="Text Box 3"/>
          <p:cNvSpPr txBox="1">
            <a:spLocks noChangeArrowheads="1"/>
          </p:cNvSpPr>
          <p:nvPr/>
        </p:nvSpPr>
        <p:spPr bwMode="auto">
          <a:xfrm>
            <a:off x="0" y="1700213"/>
            <a:ext cx="9144000" cy="3994150"/>
          </a:xfrm>
          <a:prstGeom prst="rect">
            <a:avLst/>
          </a:prstGeom>
          <a:gradFill rotWithShape="0">
            <a:gsLst>
              <a:gs pos="0">
                <a:schemeClr val="accent1"/>
              </a:gs>
              <a:gs pos="100000">
                <a:schemeClr val="accent1">
                  <a:gamma/>
                  <a:tint val="42353"/>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defRPr/>
            </a:pPr>
            <a:r>
              <a:rPr lang="fa-IR" altLang="fa-IR" sz="3200" smtClean="0">
                <a:cs typeface="Zar" pitchFamily="2" charset="0"/>
              </a:rPr>
              <a:t>ميدان روان شناسي رشد به سه بعد ظاهرا جداگانه تقسيم ميشود:</a:t>
            </a:r>
          </a:p>
          <a:p>
            <a:pPr algn="r" eaLnBrk="1" hangingPunct="1">
              <a:defRPr/>
            </a:pPr>
            <a:endParaRPr lang="fa-IR" altLang="fa-IR" sz="3200" smtClean="0">
              <a:cs typeface="Zar" pitchFamily="2" charset="0"/>
            </a:endParaRPr>
          </a:p>
          <a:p>
            <a:pPr algn="r" eaLnBrk="1" hangingPunct="1">
              <a:defRPr/>
            </a:pPr>
            <a:r>
              <a:rPr lang="fa-IR" altLang="fa-IR" sz="3200" i="1" smtClean="0">
                <a:solidFill>
                  <a:srgbClr val="FF5050"/>
                </a:solidFill>
                <a:cs typeface="Zar" pitchFamily="2" charset="0"/>
              </a:rPr>
              <a:t>1. رشد و نمو بدني، شامل تغييرات بدني و رشد حركتي،</a:t>
            </a:r>
          </a:p>
          <a:p>
            <a:pPr algn="r" eaLnBrk="1" hangingPunct="1">
              <a:lnSpc>
                <a:spcPct val="150000"/>
              </a:lnSpc>
              <a:defRPr/>
            </a:pPr>
            <a:r>
              <a:rPr lang="fa-IR" altLang="fa-IR" sz="3200" i="1" smtClean="0">
                <a:solidFill>
                  <a:srgbClr val="FF5050"/>
                </a:solidFill>
                <a:cs typeface="Zar" pitchFamily="2" charset="0"/>
              </a:rPr>
              <a:t>2. رشد و تكامل شناختي، شامل تفكر و زبان </a:t>
            </a:r>
          </a:p>
          <a:p>
            <a:pPr algn="r" eaLnBrk="1" hangingPunct="1">
              <a:lnSpc>
                <a:spcPct val="150000"/>
              </a:lnSpc>
              <a:defRPr/>
            </a:pPr>
            <a:r>
              <a:rPr lang="fa-IR" altLang="fa-IR" sz="3200" i="1" smtClean="0">
                <a:solidFill>
                  <a:srgbClr val="FF5050"/>
                </a:solidFill>
                <a:cs typeface="Zar" pitchFamily="2" charset="0"/>
              </a:rPr>
              <a:t>3. رشد و تكامل اجتماعي – عاطفي، شامل شخصيت و روابط با اشخاص ديگر.</a:t>
            </a:r>
            <a:endParaRPr lang="en-US" altLang="fa-IR" sz="3200" i="1" smtClean="0">
              <a:solidFill>
                <a:srgbClr val="FF5050"/>
              </a:solidFill>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20835" name="Rectangle 3"/>
          <p:cNvSpPr>
            <a:spLocks noChangeArrowheads="1"/>
          </p:cNvSpPr>
          <p:nvPr/>
        </p:nvSpPr>
        <p:spPr bwMode="auto">
          <a:xfrm>
            <a:off x="1187450" y="2038350"/>
            <a:ext cx="6913563"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1500" indent="-5715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24574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30289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36004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41719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46291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50863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55435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60007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انواع مهارتها </a:t>
            </a:r>
          </a:p>
          <a:p>
            <a:pPr algn="r" rtl="1">
              <a:lnSpc>
                <a:spcPct val="150000"/>
              </a:lnSpc>
              <a:spcBef>
                <a:spcPct val="50000"/>
              </a:spcBef>
              <a:buFontTx/>
              <a:buNone/>
            </a:pPr>
            <a:r>
              <a:rPr lang="en-US" altLang="en-US" sz="2400">
                <a:cs typeface="Zar" pitchFamily="2" charset="0"/>
              </a:rPr>
              <a:t> </a:t>
            </a:r>
            <a:r>
              <a:rPr lang="ar-SA" altLang="en-US" sz="2400">
                <a:cs typeface="Zar" pitchFamily="2" charset="0"/>
              </a:rPr>
              <a:t>برقرارى تفوق دست‏</a:t>
            </a:r>
            <a:endParaRPr lang="en-US" altLang="en-US" sz="2400">
              <a:cs typeface="Zar" pitchFamily="2" charset="0"/>
            </a:endParaRPr>
          </a:p>
          <a:p>
            <a:pPr algn="just" rtl="1" eaLnBrk="1" hangingPunct="1">
              <a:lnSpc>
                <a:spcPct val="150000"/>
              </a:lnSpc>
              <a:spcBef>
                <a:spcPct val="0"/>
              </a:spcBef>
              <a:buFontTx/>
              <a:buNone/>
            </a:pPr>
            <a:r>
              <a:rPr lang="en-US" altLang="en-US" sz="2400">
                <a:cs typeface="Zar" pitchFamily="2" charset="0"/>
              </a:rPr>
              <a:t> </a:t>
            </a:r>
            <a:r>
              <a:rPr lang="ar-SA" altLang="en-US" sz="2400">
                <a:cs typeface="Zar" pitchFamily="2" charset="0"/>
              </a:rPr>
              <a:t>چنانچه گفته شد در ظرف سال اول عمر، كودك قطعاً نه چپ دست و نه راست دست است.</a:t>
            </a:r>
            <a:r>
              <a:rPr lang="en-US" altLang="en-US" sz="2400">
                <a:cs typeface="Zar" pitchFamily="2" charset="0"/>
              </a:rPr>
              <a:t> </a:t>
            </a:r>
          </a:p>
        </p:txBody>
      </p:sp>
      <p:sp>
        <p:nvSpPr>
          <p:cNvPr id="120836"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00037"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0038"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21859" name="Rectangle 3"/>
          <p:cNvSpPr>
            <a:spLocks noChangeArrowheads="1"/>
          </p:cNvSpPr>
          <p:nvPr/>
        </p:nvSpPr>
        <p:spPr bwMode="auto">
          <a:xfrm>
            <a:off x="1187450" y="2038350"/>
            <a:ext cx="6913563"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1500" indent="-5715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24574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30289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36004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41719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46291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50863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55435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60007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انواع مهارتها </a:t>
            </a:r>
          </a:p>
          <a:p>
            <a:pPr algn="r" rtl="1">
              <a:lnSpc>
                <a:spcPct val="150000"/>
              </a:lnSpc>
              <a:spcBef>
                <a:spcPct val="50000"/>
              </a:spcBef>
              <a:buFontTx/>
              <a:buNone/>
            </a:pPr>
            <a:r>
              <a:rPr lang="en-US" altLang="en-US" sz="2400">
                <a:cs typeface="Zar" pitchFamily="2" charset="0"/>
              </a:rPr>
              <a:t> </a:t>
            </a:r>
            <a:r>
              <a:rPr lang="ar-SA" altLang="en-US" sz="2400">
                <a:cs typeface="Zar" pitchFamily="2" charset="0"/>
              </a:rPr>
              <a:t>راست دستى و چپ دستى‏</a:t>
            </a:r>
            <a:endParaRPr lang="en-US" altLang="en-US" sz="2400">
              <a:cs typeface="Zar" pitchFamily="2" charset="0"/>
            </a:endParaRPr>
          </a:p>
          <a:p>
            <a:pPr algn="r" eaLnBrk="1" hangingPunct="1">
              <a:lnSpc>
                <a:spcPct val="150000"/>
              </a:lnSpc>
              <a:spcBef>
                <a:spcPct val="0"/>
              </a:spcBef>
              <a:buFontTx/>
              <a:buNone/>
            </a:pPr>
            <a:r>
              <a:rPr lang="en-US" altLang="en-US" sz="2400">
                <a:cs typeface="Zar" pitchFamily="2" charset="0"/>
              </a:rPr>
              <a:t> </a:t>
            </a:r>
            <a:r>
              <a:rPr lang="ar-SA" altLang="en-US" sz="2400">
                <a:cs typeface="Zar" pitchFamily="2" charset="0"/>
              </a:rPr>
              <a:t>اينكه كودك راست دست و يا چپ دست مى‏شود بهتر از اين است كه كودك در تغيير دست ترديد كند. </a:t>
            </a:r>
            <a:endParaRPr lang="en-US" altLang="en-US" sz="2400">
              <a:cs typeface="Zar" pitchFamily="2" charset="0"/>
            </a:endParaRPr>
          </a:p>
        </p:txBody>
      </p:sp>
      <p:sp>
        <p:nvSpPr>
          <p:cNvPr id="121860"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0106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1062"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22883" name="Rectangle 3"/>
          <p:cNvSpPr>
            <a:spLocks noChangeArrowheads="1"/>
          </p:cNvSpPr>
          <p:nvPr/>
        </p:nvSpPr>
        <p:spPr bwMode="auto">
          <a:xfrm>
            <a:off x="1187450" y="2038350"/>
            <a:ext cx="6913563"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71500" indent="-5715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24574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30289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36004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41719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46291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50863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55435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60007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انواع مهارتها </a:t>
            </a:r>
          </a:p>
          <a:p>
            <a:pPr algn="r" eaLnBrk="1" hangingPunct="1">
              <a:lnSpc>
                <a:spcPct val="150000"/>
              </a:lnSpc>
              <a:spcBef>
                <a:spcPct val="0"/>
              </a:spcBef>
              <a:buFontTx/>
              <a:buNone/>
            </a:pPr>
            <a:r>
              <a:rPr lang="en-US" altLang="en-US" sz="2400">
                <a:cs typeface="Zar" pitchFamily="2" charset="0"/>
              </a:rPr>
              <a:t> </a:t>
            </a:r>
            <a:r>
              <a:rPr lang="ar-SA" altLang="en-US" sz="2400">
                <a:cs typeface="Zar" pitchFamily="2" charset="0"/>
              </a:rPr>
              <a:t>تغيير چپ‏دستى‏</a:t>
            </a:r>
            <a:endParaRPr lang="en-US" altLang="en-US" sz="2400">
              <a:cs typeface="Zar" pitchFamily="2" charset="0"/>
            </a:endParaRPr>
          </a:p>
          <a:p>
            <a:pPr algn="r" eaLnBrk="1" hangingPunct="1">
              <a:lnSpc>
                <a:spcPct val="150000"/>
              </a:lnSpc>
              <a:spcBef>
                <a:spcPct val="0"/>
              </a:spcBef>
              <a:buFontTx/>
              <a:buNone/>
            </a:pPr>
            <a:r>
              <a:rPr lang="en-US" altLang="en-US" sz="2400">
                <a:cs typeface="Zar" pitchFamily="2" charset="0"/>
              </a:rPr>
              <a:t> </a:t>
            </a:r>
            <a:r>
              <a:rPr lang="ar-SA" altLang="en-US" sz="2400">
                <a:cs typeface="Zar" pitchFamily="2" charset="0"/>
              </a:rPr>
              <a:t>تمام تحقيقاتى كه در خصوص موضوع راست و چپ‏دستى به عمل آمده‏اند نشان مى‏دهند كه كودك از طريق يادگيرى چپ‏دست و راست دست مى‏شود و هيچ‏گونه منشأ ارثى و فطرى براى آن وجود ندارد.</a:t>
            </a:r>
            <a:r>
              <a:rPr lang="en-US" altLang="en-US" sz="2400">
                <a:cs typeface="Zar" pitchFamily="2" charset="0"/>
              </a:rPr>
              <a:t> </a:t>
            </a:r>
          </a:p>
        </p:txBody>
      </p:sp>
      <p:sp>
        <p:nvSpPr>
          <p:cNvPr id="122884"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0208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2086"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23907"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23908" name="WordArt 4"/>
          <p:cNvSpPr>
            <a:spLocks noChangeArrowheads="1" noChangeShapeType="1" noTextEdit="1"/>
          </p:cNvSpPr>
          <p:nvPr/>
        </p:nvSpPr>
        <p:spPr bwMode="auto">
          <a:xfrm>
            <a:off x="611188" y="4221163"/>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هفتم</a:t>
            </a:r>
          </a:p>
        </p:txBody>
      </p:sp>
    </p:spTree>
  </p:cSld>
  <p:clrMapOvr>
    <a:masterClrMapping/>
  </p:clrMapOvr>
  <p:transition spd="slow">
    <p:random/>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24931"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24932"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24933" name="Text Box 5"/>
          <p:cNvSpPr txBox="1">
            <a:spLocks noChangeArrowheads="1"/>
          </p:cNvSpPr>
          <p:nvPr/>
        </p:nvSpPr>
        <p:spPr bwMode="auto">
          <a:xfrm>
            <a:off x="395288" y="2708275"/>
            <a:ext cx="8382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buFontTx/>
              <a:buNone/>
            </a:pPr>
            <a:endParaRPr lang="fa-IR" altLang="fa-IR" sz="2400">
              <a:solidFill>
                <a:schemeClr val="accent2"/>
              </a:solidFill>
              <a:cs typeface="B Lotus" panose="00000400000000000000" pitchFamily="2" charset="-78"/>
            </a:endParaRPr>
          </a:p>
          <a:p>
            <a:pPr algn="r" rtl="1" eaLnBrk="1" hangingPunct="1">
              <a:spcBef>
                <a:spcPct val="50000"/>
              </a:spcBef>
              <a:buFontTx/>
              <a:buNone/>
            </a:pPr>
            <a:r>
              <a:rPr lang="fa-IR" altLang="fa-IR" sz="2400">
                <a:solidFill>
                  <a:schemeClr val="accent2"/>
                </a:solidFill>
                <a:cs typeface="B Lotus" panose="00000400000000000000" pitchFamily="2" charset="-78"/>
              </a:rPr>
              <a:t>			</a:t>
            </a:r>
            <a:r>
              <a:rPr lang="fa-IR" altLang="fa-IR" sz="2400">
                <a:solidFill>
                  <a:srgbClr val="FF0066"/>
                </a:solidFill>
                <a:cs typeface="B Lotus" panose="00000400000000000000" pitchFamily="2" charset="-78"/>
              </a:rPr>
              <a:t>هدفهاي كلي </a:t>
            </a:r>
          </a:p>
          <a:p>
            <a:pPr algn="r" rtl="1" eaLnBrk="1" hangingPunct="1">
              <a:spcBef>
                <a:spcPct val="50000"/>
              </a:spcBef>
              <a:buFontTx/>
              <a:buNone/>
            </a:pPr>
            <a:r>
              <a:rPr lang="fa-IR" altLang="fa-IR" sz="2400">
                <a:cs typeface="B Lotus" panose="00000400000000000000" pitchFamily="2" charset="-78"/>
              </a:rPr>
              <a:t>			1. آشنايي با چگونگي رشد و تكامل شناختي </a:t>
            </a:r>
          </a:p>
          <a:p>
            <a:pPr algn="r" rtl="1" eaLnBrk="1" hangingPunct="1">
              <a:spcBef>
                <a:spcPct val="50000"/>
              </a:spcBef>
              <a:buFontTx/>
              <a:buNone/>
            </a:pPr>
            <a:r>
              <a:rPr lang="fa-IR" altLang="fa-IR" sz="2400">
                <a:cs typeface="B Lotus" panose="00000400000000000000" pitchFamily="2" charset="-78"/>
              </a:rPr>
              <a:t>			2. آشنايي با كم و كيف رشد و تكامل گويايي </a:t>
            </a:r>
          </a:p>
          <a:p>
            <a:pPr algn="r" rtl="1" eaLnBrk="1" hangingPunct="1">
              <a:spcBef>
                <a:spcPct val="50000"/>
              </a:spcBef>
              <a:buFontTx/>
              <a:buNone/>
            </a:pPr>
            <a:r>
              <a:rPr lang="fa-IR" altLang="fa-IR" sz="2400">
                <a:cs typeface="B Lotus" panose="00000400000000000000" pitchFamily="2" charset="-78"/>
              </a:rPr>
              <a:t>			3. آشنايي با اختلالات گويايي و علل پيدايش آنها </a:t>
            </a:r>
            <a:endParaRPr lang="en-US" altLang="fa-IR" sz="2400">
              <a:cs typeface="B Lotus" panose="00000400000000000000" pitchFamily="2" charset="-78"/>
            </a:endParaRPr>
          </a:p>
        </p:txBody>
      </p:sp>
      <p:sp>
        <p:nvSpPr>
          <p:cNvPr id="305160" name="AutoShape 8"/>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5161" name="Text Box 9"/>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25955"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25956"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25957" name="Text Box 5"/>
          <p:cNvSpPr txBox="1">
            <a:spLocks noChangeArrowheads="1"/>
          </p:cNvSpPr>
          <p:nvPr/>
        </p:nvSpPr>
        <p:spPr bwMode="auto">
          <a:xfrm>
            <a:off x="1619250" y="2997200"/>
            <a:ext cx="6265863"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en-US" altLang="fa-IR"/>
              <a:t> </a:t>
            </a:r>
            <a:r>
              <a:rPr lang="ar-SA" altLang="fa-IR">
                <a:solidFill>
                  <a:srgbClr val="FF0066"/>
                </a:solidFill>
              </a:rPr>
              <a:t>عوامل مؤثر در رشد و تكامل شناختى‏</a:t>
            </a:r>
            <a:endParaRPr lang="fa-IR" altLang="fa-IR">
              <a:solidFill>
                <a:srgbClr val="FF0066"/>
              </a:solidFill>
            </a:endParaRPr>
          </a:p>
          <a:p>
            <a:pPr eaLnBrk="1" hangingPunct="1">
              <a:lnSpc>
                <a:spcPct val="150000"/>
              </a:lnSpc>
            </a:pPr>
            <a:r>
              <a:rPr lang="fa-IR" altLang="fa-IR"/>
              <a:t> 	1. </a:t>
            </a:r>
            <a:r>
              <a:rPr lang="ar-SA" altLang="fa-IR"/>
              <a:t>يادگيرى و نضج‏</a:t>
            </a:r>
            <a:r>
              <a:rPr lang="fa-IR" altLang="fa-IR"/>
              <a:t>    	</a:t>
            </a:r>
          </a:p>
          <a:p>
            <a:pPr rtl="1" eaLnBrk="1" hangingPunct="1">
              <a:lnSpc>
                <a:spcPct val="150000"/>
              </a:lnSpc>
            </a:pPr>
            <a:r>
              <a:rPr lang="fa-IR" altLang="fa-IR"/>
              <a:t>       2. </a:t>
            </a:r>
            <a:r>
              <a:rPr lang="ar-SA" altLang="fa-IR"/>
              <a:t>نقش مفاهيم</a:t>
            </a:r>
            <a:r>
              <a:rPr lang="fa-IR" altLang="fa-IR"/>
              <a:t>		</a:t>
            </a:r>
            <a:endParaRPr lang="en-US" altLang="fa-IR"/>
          </a:p>
        </p:txBody>
      </p:sp>
      <p:sp>
        <p:nvSpPr>
          <p:cNvPr id="306182"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6183"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26979"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26980"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26981"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07206"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7207"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26984" name="Text Box 8"/>
          <p:cNvSpPr txBox="1">
            <a:spLocks noChangeArrowheads="1"/>
          </p:cNvSpPr>
          <p:nvPr/>
        </p:nvSpPr>
        <p:spPr bwMode="auto">
          <a:xfrm>
            <a:off x="1116013" y="2924175"/>
            <a:ext cx="7488237"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spcBef>
                <a:spcPct val="50000"/>
              </a:spcBef>
              <a:buFontTx/>
              <a:buNone/>
            </a:pPr>
            <a:r>
              <a:rPr lang="fa-IR" altLang="fa-IR" sz="2400">
                <a:solidFill>
                  <a:srgbClr val="FF0066"/>
                </a:solidFill>
                <a:cs typeface="Zar" pitchFamily="2" charset="0"/>
              </a:rPr>
              <a:t>سخن گفتن</a:t>
            </a:r>
            <a:r>
              <a:rPr lang="fa-IR" altLang="fa-IR" sz="2400">
                <a:cs typeface="Zar" pitchFamily="2" charset="0"/>
              </a:rPr>
              <a:t> </a:t>
            </a:r>
          </a:p>
          <a:p>
            <a:pPr algn="just" rtl="1" eaLnBrk="1" hangingPunct="1">
              <a:spcBef>
                <a:spcPct val="50000"/>
              </a:spcBef>
              <a:buFontTx/>
              <a:buNone/>
            </a:pPr>
            <a:r>
              <a:rPr lang="ar-SA" altLang="fa-IR" sz="2400">
                <a:cs typeface="Zar" pitchFamily="2" charset="0"/>
              </a:rPr>
              <a:t>آثار گويايى كودك را در رشد سازگارهايهاى شخصى و اجتماعى او</a:t>
            </a:r>
            <a:endParaRPr lang="fa-IR" altLang="fa-IR" sz="2400">
              <a:cs typeface="Zar" pitchFamily="2" charset="0"/>
            </a:endParaRPr>
          </a:p>
          <a:p>
            <a:pPr algn="just" rtl="1" eaLnBrk="1" hangingPunct="1">
              <a:spcBef>
                <a:spcPct val="50000"/>
              </a:spcBef>
              <a:buFontTx/>
              <a:buNone/>
            </a:pPr>
            <a:r>
              <a:rPr lang="ar-SA" altLang="fa-IR" sz="2400">
                <a:cs typeface="Zar" pitchFamily="2" charset="0"/>
              </a:rPr>
              <a:t> مى‏توان چنين خلاصه كرد</a:t>
            </a:r>
            <a:r>
              <a:rPr lang="en-US" altLang="fa-IR" sz="2400">
                <a:cs typeface="Zar" pitchFamily="2" charset="0"/>
              </a:rPr>
              <a:t>:</a:t>
            </a:r>
            <a:endParaRPr lang="fa-IR" altLang="fa-IR" sz="2400">
              <a:cs typeface="Zar" pitchFamily="2" charset="0"/>
            </a:endParaRPr>
          </a:p>
          <a:p>
            <a:pPr algn="just" rtl="1" eaLnBrk="1" hangingPunct="1">
              <a:spcBef>
                <a:spcPct val="50000"/>
              </a:spcBef>
              <a:buFontTx/>
              <a:buNone/>
            </a:pPr>
            <a:r>
              <a:rPr lang="fa-IR" altLang="fa-IR" sz="2400">
                <a:cs typeface="Zar" pitchFamily="2" charset="0"/>
              </a:rPr>
              <a:t>1. </a:t>
            </a:r>
            <a:r>
              <a:rPr lang="ar-SA" altLang="fa-IR" sz="2400">
                <a:cs typeface="Zar" pitchFamily="2" charset="0"/>
              </a:rPr>
              <a:t>ارضاى نيازها و خواسته‏ها</a:t>
            </a:r>
            <a:r>
              <a:rPr lang="en-US" altLang="fa-IR" sz="2400">
                <a:cs typeface="Zar" pitchFamily="2" charset="0"/>
              </a:rPr>
              <a:t> </a:t>
            </a:r>
            <a:endParaRPr lang="fa-IR" altLang="fa-IR" sz="2400">
              <a:cs typeface="Zar" pitchFamily="2" charset="0"/>
            </a:endParaRPr>
          </a:p>
          <a:p>
            <a:pPr algn="just" rtl="1" eaLnBrk="1" hangingPunct="1">
              <a:spcBef>
                <a:spcPct val="50000"/>
              </a:spcBef>
              <a:buFontTx/>
              <a:buNone/>
            </a:pPr>
            <a:r>
              <a:rPr lang="fa-IR" altLang="fa-IR" sz="2400">
                <a:cs typeface="Zar" pitchFamily="2" charset="0"/>
              </a:rPr>
              <a:t>2. </a:t>
            </a:r>
            <a:r>
              <a:rPr lang="ar-SA" altLang="fa-IR" sz="2400">
                <a:cs typeface="Zar" pitchFamily="2" charset="0"/>
              </a:rPr>
              <a:t>جلب توجه ديگران</a:t>
            </a:r>
            <a:r>
              <a:rPr lang="en-US" altLang="fa-IR" sz="2400">
                <a:cs typeface="Zar" pitchFamily="2" charset="0"/>
              </a:rPr>
              <a:t> </a:t>
            </a:r>
            <a:endParaRPr lang="fa-IR" altLang="fa-IR" sz="2400">
              <a:cs typeface="Zar" pitchFamily="2" charset="0"/>
            </a:endParaRPr>
          </a:p>
          <a:p>
            <a:pPr algn="just" rtl="1" eaLnBrk="1" hangingPunct="1">
              <a:spcBef>
                <a:spcPct val="50000"/>
              </a:spcBef>
              <a:buFontTx/>
              <a:buNone/>
            </a:pPr>
            <a:r>
              <a:rPr lang="fa-IR" altLang="fa-IR" sz="2400">
                <a:cs typeface="Zar" pitchFamily="2" charset="0"/>
              </a:rPr>
              <a:t>3. </a:t>
            </a:r>
            <a:r>
              <a:rPr lang="ar-SA" altLang="fa-IR" sz="2400">
                <a:cs typeface="Zar" pitchFamily="2" charset="0"/>
              </a:rPr>
              <a:t>روابط اجتماعى</a:t>
            </a:r>
            <a:r>
              <a:rPr lang="en-US" altLang="fa-IR" sz="2400">
                <a:cs typeface="Zar" pitchFamily="2" charset="0"/>
              </a:rPr>
              <a:t> </a:t>
            </a:r>
          </a:p>
        </p:txBody>
      </p:sp>
      <p:sp>
        <p:nvSpPr>
          <p:cNvPr id="126985" name="AutoShape 10">
            <a:hlinkClick r:id="" action="ppaction://hlinkshowjump?jump=nextslide" highlightClick="1"/>
          </p:cNvPr>
          <p:cNvSpPr>
            <a:spLocks noChangeArrowheads="1"/>
          </p:cNvSpPr>
          <p:nvPr/>
        </p:nvSpPr>
        <p:spPr bwMode="auto">
          <a:xfrm>
            <a:off x="755650" y="6237288"/>
            <a:ext cx="576263" cy="404812"/>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28003"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28004"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28005"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08230"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8231"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28008" name="Text Box 8"/>
          <p:cNvSpPr txBox="1">
            <a:spLocks noChangeArrowheads="1"/>
          </p:cNvSpPr>
          <p:nvPr/>
        </p:nvSpPr>
        <p:spPr bwMode="auto">
          <a:xfrm>
            <a:off x="1116013" y="2924175"/>
            <a:ext cx="7488237"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r>
              <a:rPr lang="fa-IR" altLang="fa-IR"/>
              <a:t>4. </a:t>
            </a:r>
            <a:r>
              <a:rPr lang="ar-SA" altLang="fa-IR"/>
              <a:t>ارزشيابيهاى اجتماعى</a:t>
            </a:r>
            <a:r>
              <a:rPr lang="en-US" altLang="fa-IR"/>
              <a:t> </a:t>
            </a:r>
            <a:endParaRPr lang="fa-IR" altLang="fa-IR"/>
          </a:p>
          <a:p>
            <a:pPr eaLnBrk="1" hangingPunct="1">
              <a:spcBef>
                <a:spcPct val="50000"/>
              </a:spcBef>
            </a:pPr>
            <a:r>
              <a:rPr lang="fa-IR" altLang="fa-IR"/>
              <a:t>5. </a:t>
            </a:r>
            <a:r>
              <a:rPr lang="ar-SA" altLang="fa-IR"/>
              <a:t>ارزشيابى شخصى</a:t>
            </a:r>
            <a:r>
              <a:rPr lang="en-US" altLang="fa-IR"/>
              <a:t> </a:t>
            </a:r>
            <a:endParaRPr lang="fa-IR" altLang="fa-IR"/>
          </a:p>
          <a:p>
            <a:pPr eaLnBrk="1" hangingPunct="1">
              <a:spcBef>
                <a:spcPct val="50000"/>
              </a:spcBef>
            </a:pPr>
            <a:r>
              <a:rPr lang="fa-IR" altLang="fa-IR"/>
              <a:t>6. پيشرفت تحصيلي </a:t>
            </a:r>
          </a:p>
          <a:p>
            <a:pPr eaLnBrk="1" hangingPunct="1">
              <a:spcBef>
                <a:spcPct val="50000"/>
              </a:spcBef>
            </a:pPr>
            <a:r>
              <a:rPr lang="fa-IR" altLang="fa-IR"/>
              <a:t>7. </a:t>
            </a:r>
            <a:r>
              <a:rPr lang="ar-SA" altLang="fa-IR"/>
              <a:t>تأثير و نفود در افكار و احساسات ديگران</a:t>
            </a:r>
            <a:r>
              <a:rPr lang="en-US" altLang="fa-IR"/>
              <a:t> </a:t>
            </a:r>
            <a:endParaRPr lang="fa-IR" altLang="fa-IR"/>
          </a:p>
          <a:p>
            <a:pPr eaLnBrk="1" hangingPunct="1">
              <a:spcBef>
                <a:spcPct val="50000"/>
              </a:spcBef>
            </a:pPr>
            <a:r>
              <a:rPr lang="fa-IR" altLang="fa-IR"/>
              <a:t>8. تاثير در رفتار ديگران </a:t>
            </a:r>
            <a:endParaRPr lang="en-US" altLang="fa-IR"/>
          </a:p>
        </p:txBody>
      </p:sp>
    </p:spTree>
  </p:cSld>
  <p:clrMapOvr>
    <a:masterClrMapping/>
  </p:clrMapOvr>
  <p:transition spd="slow">
    <p:random/>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29027"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29028"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29029"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09254"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9255"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29032" name="Text Box 8"/>
          <p:cNvSpPr txBox="1">
            <a:spLocks noChangeArrowheads="1"/>
          </p:cNvSpPr>
          <p:nvPr/>
        </p:nvSpPr>
        <p:spPr bwMode="auto">
          <a:xfrm>
            <a:off x="1116013" y="2924175"/>
            <a:ext cx="74882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spcBef>
                <a:spcPct val="50000"/>
              </a:spcBef>
              <a:buFontTx/>
              <a:buNone/>
            </a:pPr>
            <a:r>
              <a:rPr lang="en-US" altLang="fa-IR" sz="2400">
                <a:cs typeface="Zar" pitchFamily="2" charset="0"/>
              </a:rPr>
              <a:t> </a:t>
            </a:r>
            <a:r>
              <a:rPr lang="ar-SA" altLang="fa-IR" sz="2400">
                <a:solidFill>
                  <a:srgbClr val="FF0066"/>
                </a:solidFill>
                <a:cs typeface="Zar" pitchFamily="2" charset="0"/>
              </a:rPr>
              <a:t>معيارهاى سخن‏گويى</a:t>
            </a:r>
            <a:r>
              <a:rPr lang="en-US" altLang="fa-IR" sz="2400">
                <a:cs typeface="Zar" pitchFamily="2" charset="0"/>
              </a:rPr>
              <a:t> </a:t>
            </a:r>
            <a:endParaRPr lang="fa-IR" altLang="fa-IR" sz="2400">
              <a:cs typeface="Zar" pitchFamily="2" charset="0"/>
            </a:endParaRPr>
          </a:p>
          <a:p>
            <a:pPr algn="just" rtl="1" eaLnBrk="1" hangingPunct="1">
              <a:spcBef>
                <a:spcPct val="50000"/>
              </a:spcBef>
              <a:buFontTx/>
              <a:buNone/>
            </a:pPr>
            <a:r>
              <a:rPr lang="fa-IR" altLang="fa-IR" sz="2400">
                <a:cs typeface="Zar" pitchFamily="2" charset="0"/>
              </a:rPr>
              <a:t>1. </a:t>
            </a:r>
            <a:r>
              <a:rPr lang="ar-SA" altLang="fa-IR" sz="2400">
                <a:cs typeface="Zar" pitchFamily="2" charset="0"/>
              </a:rPr>
              <a:t>كودك بايد لغات را طورى تلفظ كند كه براى عموم قابل فهم </a:t>
            </a:r>
            <a:r>
              <a:rPr lang="fa-IR" altLang="fa-IR" sz="2400">
                <a:cs typeface="Zar" pitchFamily="2" charset="0"/>
              </a:rPr>
              <a:t>با</a:t>
            </a:r>
            <a:r>
              <a:rPr lang="ar-SA" altLang="fa-IR" sz="2400">
                <a:cs typeface="Zar" pitchFamily="2" charset="0"/>
              </a:rPr>
              <a:t>شند</a:t>
            </a:r>
            <a:r>
              <a:rPr lang="fa-IR" altLang="fa-IR" sz="2400">
                <a:cs typeface="Zar" pitchFamily="2" charset="0"/>
              </a:rPr>
              <a:t>.</a:t>
            </a:r>
            <a:r>
              <a:rPr lang="en-US" altLang="fa-IR" sz="2400">
                <a:cs typeface="Zar" pitchFamily="2" charset="0"/>
              </a:rPr>
              <a:t> </a:t>
            </a:r>
            <a:endParaRPr lang="fa-IR" altLang="fa-IR" sz="2400">
              <a:cs typeface="Zar" pitchFamily="2" charset="0"/>
            </a:endParaRPr>
          </a:p>
          <a:p>
            <a:pPr algn="just" rtl="1" eaLnBrk="1" hangingPunct="1">
              <a:spcBef>
                <a:spcPct val="50000"/>
              </a:spcBef>
              <a:buFontTx/>
              <a:buNone/>
            </a:pPr>
            <a:r>
              <a:rPr lang="fa-IR" altLang="fa-IR" sz="2400">
                <a:cs typeface="Zar" pitchFamily="2" charset="0"/>
              </a:rPr>
              <a:t>2. </a:t>
            </a:r>
            <a:r>
              <a:rPr lang="ar-SA" altLang="fa-IR" sz="2400">
                <a:cs typeface="Zar" pitchFamily="2" charset="0"/>
              </a:rPr>
              <a:t>كودك بايد معناى لغاتى را كه بكار مى‏برد بداند و آنها را با اصل اشيا مربوط كند</a:t>
            </a:r>
            <a:r>
              <a:rPr lang="en-US" altLang="fa-IR" sz="2400">
                <a:cs typeface="Zar" pitchFamily="2" charset="0"/>
              </a:rPr>
              <a:t>.</a:t>
            </a:r>
          </a:p>
        </p:txBody>
      </p:sp>
    </p:spTree>
  </p:cSld>
  <p:clrMapOvr>
    <a:masterClrMapping/>
  </p:clrMapOvr>
  <p:transition spd="slow">
    <p:random/>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0051"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0052"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0053"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10278"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0279"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0056" name="Text Box 8"/>
          <p:cNvSpPr txBox="1">
            <a:spLocks noChangeArrowheads="1"/>
          </p:cNvSpPr>
          <p:nvPr/>
        </p:nvSpPr>
        <p:spPr bwMode="auto">
          <a:xfrm>
            <a:off x="1116013" y="2924175"/>
            <a:ext cx="74882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 rtl="1" eaLnBrk="1" hangingPunct="1">
              <a:lnSpc>
                <a:spcPct val="150000"/>
              </a:lnSpc>
              <a:spcBef>
                <a:spcPct val="50000"/>
              </a:spcBef>
            </a:pPr>
            <a:r>
              <a:rPr lang="ar-SA" altLang="fa-IR">
                <a:solidFill>
                  <a:srgbClr val="FF0066"/>
                </a:solidFill>
              </a:rPr>
              <a:t>مقدمات سخن‏گويى</a:t>
            </a:r>
            <a:r>
              <a:rPr lang="en-US" altLang="fa-IR"/>
              <a:t> </a:t>
            </a:r>
            <a:endParaRPr lang="fa-IR" altLang="fa-IR"/>
          </a:p>
          <a:p>
            <a:pPr algn="just" rtl="1" eaLnBrk="1" hangingPunct="1">
              <a:lnSpc>
                <a:spcPct val="150000"/>
              </a:lnSpc>
            </a:pPr>
            <a:r>
              <a:rPr lang="en-US" altLang="fa-IR"/>
              <a:t> </a:t>
            </a:r>
            <a:r>
              <a:rPr lang="ar-SA" altLang="fa-IR"/>
              <a:t>شيوه‏هاى پيش از تكلم. كودك پيش از تكلم از سه شيوه براى فهماندن فرض و منظور خود استفاده مى‏كند. اين شيوه‏ها عبارتند از</a:t>
            </a:r>
            <a:r>
              <a:rPr lang="en-US" altLang="fa-IR"/>
              <a:t>: </a:t>
            </a:r>
            <a:r>
              <a:rPr lang="fa-IR" altLang="fa-IR"/>
              <a:t> </a:t>
            </a:r>
            <a:r>
              <a:rPr lang="en-US" altLang="fa-IR"/>
              <a:t>   </a:t>
            </a:r>
            <a:r>
              <a:rPr lang="fa-IR" altLang="fa-IR"/>
              <a:t>1. </a:t>
            </a:r>
            <a:r>
              <a:rPr lang="en-US" altLang="fa-IR"/>
              <a:t> </a:t>
            </a:r>
            <a:r>
              <a:rPr lang="ar-SA" altLang="fa-IR"/>
              <a:t>گريه و فرياد</a:t>
            </a:r>
            <a:endParaRPr lang="en-US" altLang="fa-IR"/>
          </a:p>
          <a:p>
            <a:pPr algn="just" rtl="1" eaLnBrk="1" hangingPunct="1">
              <a:lnSpc>
                <a:spcPct val="150000"/>
              </a:lnSpc>
            </a:pPr>
            <a:r>
              <a:rPr lang="en-US" altLang="fa-IR"/>
              <a:t>    </a:t>
            </a:r>
            <a:r>
              <a:rPr lang="fa-IR" altLang="fa-IR"/>
              <a:t>2. </a:t>
            </a:r>
            <a:r>
              <a:rPr lang="en-US" altLang="fa-IR"/>
              <a:t> </a:t>
            </a:r>
            <a:r>
              <a:rPr lang="ar-SA" altLang="fa-IR"/>
              <a:t>اداى صداهاى نامشخص‏</a:t>
            </a:r>
            <a:endParaRPr lang="en-US" altLang="fa-IR"/>
          </a:p>
          <a:p>
            <a:pPr algn="just" rtl="1" eaLnBrk="1" hangingPunct="1">
              <a:lnSpc>
                <a:spcPct val="150000"/>
              </a:lnSpc>
            </a:pPr>
            <a:r>
              <a:rPr lang="en-US" altLang="fa-IR"/>
              <a:t>    </a:t>
            </a:r>
            <a:r>
              <a:rPr lang="fa-IR" altLang="fa-IR"/>
              <a:t>3. </a:t>
            </a:r>
            <a:r>
              <a:rPr lang="en-US" altLang="fa-IR"/>
              <a:t> </a:t>
            </a:r>
            <a:r>
              <a:rPr lang="ar-SA" altLang="fa-IR"/>
              <a:t>اشارات‏</a:t>
            </a:r>
            <a:endParaRPr lang="en-US" altLang="fa-IR"/>
          </a:p>
        </p:txBody>
      </p:sp>
    </p:spTree>
  </p:cSld>
  <p:clrMapOvr>
    <a:masterClrMapping/>
  </p:clrMapOvr>
  <p:transition spd="slow">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WordArt 3"/>
          <p:cNvSpPr>
            <a:spLocks noChangeArrowheads="1" noChangeShapeType="1" noTextEdit="1"/>
          </p:cNvSpPr>
          <p:nvPr/>
        </p:nvSpPr>
        <p:spPr bwMode="auto">
          <a:xfrm>
            <a:off x="1187450" y="333375"/>
            <a:ext cx="6781800" cy="1582738"/>
          </a:xfrm>
          <a:prstGeom prst="rect">
            <a:avLst/>
          </a:prstGeom>
        </p:spPr>
        <p:txBody>
          <a:bodyPr wrap="none" fromWordArt="1">
            <a:prstTxWarp prst="textPlain">
              <a:avLst>
                <a:gd name="adj" fmla="val 49440"/>
              </a:avLst>
            </a:prstTxWarp>
          </a:bodyPr>
          <a:lstStyle/>
          <a:p>
            <a:pPr algn="ctr" rtl="1"/>
            <a:r>
              <a:rPr lang="fa-IR" sz="3600" kern="10">
                <a:ln w="12700">
                  <a:solidFill>
                    <a:srgbClr val="EAEAEA"/>
                  </a:solidFill>
                  <a:round/>
                  <a:headEnd/>
                  <a:tailEnd/>
                </a:ln>
                <a:gradFill rotWithShape="1">
                  <a:gsLst>
                    <a:gs pos="0">
                      <a:schemeClr val="accent2"/>
                    </a:gs>
                    <a:gs pos="100000">
                      <a:srgbClr val="1F1F7C"/>
                    </a:gs>
                  </a:gsLst>
                  <a:lin ang="2700000" scaled="1"/>
                </a:gradFill>
                <a:effectLst>
                  <a:outerShdw dist="35921" dir="2700000" sy="50000" kx="2115830" algn="bl" rotWithShape="0">
                    <a:srgbClr val="C0C0C0"/>
                  </a:outerShdw>
                </a:effectLst>
                <a:latin typeface="Zar"/>
              </a:rPr>
              <a:t>علل رشد و تكامل </a:t>
            </a:r>
          </a:p>
        </p:txBody>
      </p:sp>
      <p:sp>
        <p:nvSpPr>
          <p:cNvPr id="8196" name="Text Box 4"/>
          <p:cNvSpPr txBox="1">
            <a:spLocks noChangeArrowheads="1"/>
          </p:cNvSpPr>
          <p:nvPr/>
        </p:nvSpPr>
        <p:spPr bwMode="auto">
          <a:xfrm>
            <a:off x="201613" y="2060575"/>
            <a:ext cx="8763000" cy="4575175"/>
          </a:xfrm>
          <a:prstGeom prst="rect">
            <a:avLst/>
          </a:prstGeom>
          <a:gradFill rotWithShape="0">
            <a:gsLst>
              <a:gs pos="0">
                <a:schemeClr val="accent2"/>
              </a:gs>
              <a:gs pos="100000">
                <a:schemeClr val="accent2">
                  <a:gamma/>
                  <a:tint val="902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lnSpc>
                <a:spcPct val="150000"/>
              </a:lnSpc>
              <a:defRPr/>
            </a:pPr>
            <a:r>
              <a:rPr lang="fa-IR" altLang="fa-IR" sz="2800">
                <a:solidFill>
                  <a:srgbClr val="FF5050"/>
                </a:solidFill>
              </a:rPr>
              <a:t>*</a:t>
            </a:r>
            <a:r>
              <a:rPr lang="fa-IR" altLang="fa-IR" sz="2800"/>
              <a:t> آيا</a:t>
            </a:r>
            <a:r>
              <a:rPr lang="fa-IR" altLang="fa-IR" sz="3200"/>
              <a:t> رشد و نمو از نيروهاي فطري و دروني يعني « طبيعت » ناشي مي شود؟</a:t>
            </a:r>
          </a:p>
          <a:p>
            <a:pPr algn="r" eaLnBrk="1" hangingPunct="1">
              <a:lnSpc>
                <a:spcPct val="150000"/>
              </a:lnSpc>
              <a:defRPr/>
            </a:pPr>
            <a:r>
              <a:rPr lang="fa-IR" altLang="fa-IR" sz="3200">
                <a:solidFill>
                  <a:srgbClr val="FF5050"/>
                </a:solidFill>
              </a:rPr>
              <a:t>*</a:t>
            </a:r>
            <a:r>
              <a:rPr lang="fa-IR" altLang="fa-IR" sz="3200"/>
              <a:t> يا معلول و محصول نيروهاي محيطي يا بيروني يعني پرورش است؟</a:t>
            </a:r>
            <a:endParaRPr lang="en-US" altLang="fa-IR" sz="3200"/>
          </a:p>
          <a:p>
            <a:pPr algn="r" eaLnBrk="1" hangingPunct="1">
              <a:lnSpc>
                <a:spcPct val="150000"/>
              </a:lnSpc>
              <a:defRPr/>
            </a:pPr>
            <a:r>
              <a:rPr lang="fa-IR" altLang="fa-IR" sz="3200">
                <a:solidFill>
                  <a:srgbClr val="FF5050"/>
                </a:solidFill>
              </a:rPr>
              <a:t>*</a:t>
            </a:r>
            <a:r>
              <a:rPr lang="fa-IR" altLang="fa-IR" sz="3200"/>
              <a:t> و يا رشد و نمو از تعامل نيروهاي دروني ( فطري ) و بيروني ( محيطي ) نتيجه ميشود؟</a:t>
            </a:r>
            <a:r>
              <a:rPr lang="en-US" altLang="fa-IR" sz="3600"/>
              <a:t> </a:t>
            </a:r>
          </a:p>
        </p:txBody>
      </p:sp>
    </p:spTree>
  </p:cSld>
  <p:clrMapOvr>
    <a:masterClrMapping/>
  </p:clrMapOvr>
  <p:transition spd="slow">
    <p:random/>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1075"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1076"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1077"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11302"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1303"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1080" name="Text Box 8"/>
          <p:cNvSpPr txBox="1">
            <a:spLocks noChangeArrowheads="1"/>
          </p:cNvSpPr>
          <p:nvPr/>
        </p:nvSpPr>
        <p:spPr bwMode="auto">
          <a:xfrm>
            <a:off x="900113" y="2708275"/>
            <a:ext cx="77041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spcBef>
                <a:spcPct val="50000"/>
              </a:spcBef>
              <a:buFontTx/>
              <a:buNone/>
            </a:pPr>
            <a:r>
              <a:rPr lang="fa-IR" altLang="fa-IR" sz="2400">
                <a:solidFill>
                  <a:srgbClr val="FF0066"/>
                </a:solidFill>
                <a:cs typeface="Zar" pitchFamily="2" charset="0"/>
              </a:rPr>
              <a:t>امور مهم در رشد و تكامل گويايي </a:t>
            </a:r>
          </a:p>
          <a:p>
            <a:pPr algn="just" rtl="1" eaLnBrk="1" hangingPunct="1">
              <a:lnSpc>
                <a:spcPct val="150000"/>
              </a:lnSpc>
              <a:spcBef>
                <a:spcPct val="50000"/>
              </a:spcBef>
              <a:buFontTx/>
              <a:buNone/>
            </a:pPr>
            <a:r>
              <a:rPr lang="ar-SA" altLang="fa-IR" sz="2400">
                <a:cs typeface="Zar" pitchFamily="2" charset="0"/>
              </a:rPr>
              <a:t>كودك براى آنكه بتواند صحبت كند بايد از چهار مرحله بگذرد. اين مراحل همه با هم مربوط هستند و موفقيت در يكى از آنها كمكى براى پيروزى در ديگرى است. آنها عبارتند از</a:t>
            </a:r>
            <a:r>
              <a:rPr lang="en-US" altLang="fa-IR" sz="2400">
                <a:cs typeface="Zar" pitchFamily="2" charset="0"/>
              </a:rPr>
              <a:t>:</a:t>
            </a:r>
            <a:endParaRPr lang="fa-IR" altLang="fa-IR" sz="2400">
              <a:cs typeface="Zar" pitchFamily="2" charset="0"/>
            </a:endParaRPr>
          </a:p>
        </p:txBody>
      </p:sp>
      <p:sp>
        <p:nvSpPr>
          <p:cNvPr id="131081" name="AutoShape 9">
            <a:hlinkClick r:id="" action="ppaction://hlinkshowjump?jump=nextslide" highlightClick="1"/>
          </p:cNvPr>
          <p:cNvSpPr>
            <a:spLocks noChangeArrowheads="1"/>
          </p:cNvSpPr>
          <p:nvPr/>
        </p:nvSpPr>
        <p:spPr bwMode="auto">
          <a:xfrm>
            <a:off x="755650" y="6237288"/>
            <a:ext cx="576263" cy="404812"/>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2099"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2100"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2101" name="Text Box 5"/>
          <p:cNvSpPr txBox="1">
            <a:spLocks noChangeArrowheads="1"/>
          </p:cNvSpPr>
          <p:nvPr/>
        </p:nvSpPr>
        <p:spPr bwMode="auto">
          <a:xfrm>
            <a:off x="2916238" y="3141663"/>
            <a:ext cx="5256212"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fa-IR" altLang="fa-IR"/>
              <a:t>1. </a:t>
            </a:r>
            <a:r>
              <a:rPr lang="ar-SA" altLang="fa-IR"/>
              <a:t>فهميدن سخنان ديگران‏</a:t>
            </a:r>
            <a:r>
              <a:rPr lang="en-US" altLang="fa-IR"/>
              <a:t> </a:t>
            </a:r>
            <a:endParaRPr lang="fa-IR" altLang="fa-IR"/>
          </a:p>
          <a:p>
            <a:pPr eaLnBrk="1" hangingPunct="1">
              <a:lnSpc>
                <a:spcPct val="150000"/>
              </a:lnSpc>
            </a:pPr>
            <a:r>
              <a:rPr lang="fa-IR" altLang="fa-IR"/>
              <a:t>2. </a:t>
            </a:r>
            <a:r>
              <a:rPr lang="ar-SA" altLang="fa-IR"/>
              <a:t>قدرت ساختن لغات</a:t>
            </a:r>
            <a:r>
              <a:rPr lang="en-US" altLang="fa-IR"/>
              <a:t> </a:t>
            </a:r>
            <a:endParaRPr lang="fa-IR" altLang="fa-IR"/>
          </a:p>
          <a:p>
            <a:pPr eaLnBrk="1" hangingPunct="1">
              <a:lnSpc>
                <a:spcPct val="150000"/>
              </a:lnSpc>
            </a:pPr>
            <a:r>
              <a:rPr lang="fa-IR" altLang="fa-IR"/>
              <a:t>3. </a:t>
            </a:r>
            <a:r>
              <a:rPr lang="ar-SA" altLang="fa-IR"/>
              <a:t>مربوط كردن لغات با يكديگر و جمله‏سازى‏</a:t>
            </a:r>
            <a:r>
              <a:rPr lang="en-US" altLang="fa-IR"/>
              <a:t> </a:t>
            </a:r>
            <a:endParaRPr lang="fa-IR" altLang="fa-IR"/>
          </a:p>
          <a:p>
            <a:pPr eaLnBrk="1" hangingPunct="1">
              <a:lnSpc>
                <a:spcPct val="150000"/>
              </a:lnSpc>
            </a:pPr>
            <a:r>
              <a:rPr lang="fa-IR" altLang="fa-IR"/>
              <a:t>4. </a:t>
            </a:r>
            <a:r>
              <a:rPr lang="ar-SA" altLang="fa-IR"/>
              <a:t>تلفظ</a:t>
            </a:r>
            <a:endParaRPr lang="en-US" altLang="fa-IR" sz="3600">
              <a:solidFill>
                <a:schemeClr val="accent2"/>
              </a:solidFill>
              <a:cs typeface="B Lotus" panose="00000400000000000000" pitchFamily="2" charset="-78"/>
            </a:endParaRPr>
          </a:p>
        </p:txBody>
      </p:sp>
      <p:sp>
        <p:nvSpPr>
          <p:cNvPr id="312326"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2327"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2104" name="Text Box 8"/>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Tree>
  </p:cSld>
  <p:clrMapOvr>
    <a:masterClrMapping/>
  </p:clrMapOvr>
  <p:transition spd="slow">
    <p:random/>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3123"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3124"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3125" name="Text Box 5"/>
          <p:cNvSpPr txBox="1">
            <a:spLocks noChangeArrowheads="1"/>
          </p:cNvSpPr>
          <p:nvPr/>
        </p:nvSpPr>
        <p:spPr bwMode="auto">
          <a:xfrm>
            <a:off x="395288" y="2997200"/>
            <a:ext cx="838200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spcBef>
                <a:spcPct val="50000"/>
              </a:spcBef>
            </a:pPr>
            <a:r>
              <a:rPr lang="en-US" altLang="fa-IR"/>
              <a:t> </a:t>
            </a:r>
            <a:r>
              <a:rPr lang="ar-SA" altLang="fa-IR">
                <a:solidFill>
                  <a:srgbClr val="FF0066"/>
                </a:solidFill>
              </a:rPr>
              <a:t>اصول يادگيرى زبان</a:t>
            </a:r>
            <a:endParaRPr lang="fa-IR" altLang="fa-IR">
              <a:solidFill>
                <a:srgbClr val="FF0066"/>
              </a:solidFill>
            </a:endParaRPr>
          </a:p>
          <a:p>
            <a:pPr algn="just" rtl="1" eaLnBrk="1" hangingPunct="1">
              <a:lnSpc>
                <a:spcPct val="150000"/>
              </a:lnSpc>
              <a:spcBef>
                <a:spcPct val="50000"/>
              </a:spcBef>
            </a:pPr>
            <a:r>
              <a:rPr lang="fa-IR" altLang="fa-IR">
                <a:solidFill>
                  <a:srgbClr val="FF0000"/>
                </a:solidFill>
              </a:rPr>
              <a:t>		</a:t>
            </a:r>
            <a:r>
              <a:rPr lang="fa-IR" altLang="fa-IR"/>
              <a:t>1.</a:t>
            </a:r>
            <a:r>
              <a:rPr lang="fa-IR" altLang="fa-IR">
                <a:solidFill>
                  <a:srgbClr val="FF0000"/>
                </a:solidFill>
              </a:rPr>
              <a:t> </a:t>
            </a:r>
            <a:r>
              <a:rPr lang="ar-SA" altLang="fa-IR"/>
              <a:t>آمادگى بدنى</a:t>
            </a:r>
            <a:r>
              <a:rPr lang="en-US" altLang="fa-IR"/>
              <a:t> </a:t>
            </a:r>
            <a:r>
              <a:rPr lang="fa-IR" altLang="fa-IR"/>
              <a:t>		4. </a:t>
            </a:r>
            <a:r>
              <a:rPr lang="ar-SA" altLang="fa-IR"/>
              <a:t>فرصتهاى تمرين</a:t>
            </a:r>
            <a:r>
              <a:rPr lang="en-US" altLang="fa-IR"/>
              <a:t> </a:t>
            </a:r>
            <a:endParaRPr lang="fa-IR" altLang="fa-IR"/>
          </a:p>
          <a:p>
            <a:pPr algn="just" rtl="1" eaLnBrk="1" hangingPunct="1">
              <a:lnSpc>
                <a:spcPct val="150000"/>
              </a:lnSpc>
              <a:spcBef>
                <a:spcPct val="50000"/>
              </a:spcBef>
            </a:pPr>
            <a:r>
              <a:rPr lang="fa-IR" altLang="fa-IR"/>
              <a:t>		2. </a:t>
            </a:r>
            <a:r>
              <a:rPr lang="ar-SA" altLang="fa-IR"/>
              <a:t>آمادگى ذهنى</a:t>
            </a:r>
            <a:r>
              <a:rPr lang="en-US" altLang="fa-IR"/>
              <a:t> </a:t>
            </a:r>
            <a:r>
              <a:rPr lang="fa-IR" altLang="fa-IR"/>
              <a:t>		5. </a:t>
            </a:r>
            <a:r>
              <a:rPr lang="ar-SA" altLang="fa-IR"/>
              <a:t>انگيزش</a:t>
            </a:r>
            <a:r>
              <a:rPr lang="en-US" altLang="fa-IR"/>
              <a:t> </a:t>
            </a:r>
            <a:endParaRPr lang="fa-IR" altLang="fa-IR"/>
          </a:p>
          <a:p>
            <a:pPr algn="just" rtl="1" eaLnBrk="1" hangingPunct="1">
              <a:lnSpc>
                <a:spcPct val="150000"/>
              </a:lnSpc>
              <a:spcBef>
                <a:spcPct val="50000"/>
              </a:spcBef>
            </a:pPr>
            <a:r>
              <a:rPr lang="fa-IR" altLang="fa-IR"/>
              <a:t>   		3. </a:t>
            </a:r>
            <a:r>
              <a:rPr lang="ar-SA" altLang="fa-IR"/>
              <a:t>سرمشق خوب براى تقليد</a:t>
            </a:r>
            <a:r>
              <a:rPr lang="en-US" altLang="fa-IR"/>
              <a:t> </a:t>
            </a:r>
            <a:endParaRPr lang="fa-IR" altLang="fa-IR"/>
          </a:p>
        </p:txBody>
      </p:sp>
      <p:sp>
        <p:nvSpPr>
          <p:cNvPr id="313350"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3351"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3128" name="Text Box 8"/>
          <p:cNvSpPr txBox="1">
            <a:spLocks noChangeArrowheads="1"/>
          </p:cNvSpPr>
          <p:nvPr/>
        </p:nvSpPr>
        <p:spPr bwMode="auto">
          <a:xfrm>
            <a:off x="5724525" y="3043238"/>
            <a:ext cx="287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Tree>
  </p:cSld>
  <p:clrMapOvr>
    <a:masterClrMapping/>
  </p:clrMapOvr>
  <p:transition spd="slow">
    <p:random/>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4147"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4148"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4149"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14374"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4375"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4152" name="Text Box 8"/>
          <p:cNvSpPr txBox="1">
            <a:spLocks noChangeArrowheads="1"/>
          </p:cNvSpPr>
          <p:nvPr/>
        </p:nvSpPr>
        <p:spPr bwMode="auto">
          <a:xfrm>
            <a:off x="1116013" y="2924175"/>
            <a:ext cx="74882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r>
              <a:rPr lang="en-US" altLang="fa-IR"/>
              <a:t> </a:t>
            </a:r>
            <a:r>
              <a:rPr lang="ar-SA" altLang="fa-IR">
                <a:solidFill>
                  <a:srgbClr val="FF0066"/>
                </a:solidFill>
              </a:rPr>
              <a:t>انواع اختلالات گويايى‏</a:t>
            </a:r>
            <a:endParaRPr lang="fa-IR" altLang="fa-IR">
              <a:solidFill>
                <a:srgbClr val="FF0066"/>
              </a:solidFill>
            </a:endParaRPr>
          </a:p>
          <a:p>
            <a:pPr rtl="1" eaLnBrk="1" hangingPunct="1">
              <a:lnSpc>
                <a:spcPct val="150000"/>
              </a:lnSpc>
            </a:pPr>
            <a:r>
              <a:rPr lang="en-US" altLang="fa-IR"/>
              <a:t> </a:t>
            </a:r>
            <a:r>
              <a:rPr lang="ar-SA" altLang="fa-IR"/>
              <a:t>اختلالات گويايى را روى هم رفته مى‏توان به دو بخش تقسيم كرد</a:t>
            </a:r>
            <a:r>
              <a:rPr lang="en-US" altLang="fa-IR"/>
              <a:t>:</a:t>
            </a:r>
          </a:p>
          <a:p>
            <a:pPr rtl="1" eaLnBrk="1" hangingPunct="1">
              <a:lnSpc>
                <a:spcPct val="150000"/>
              </a:lnSpc>
            </a:pPr>
            <a:r>
              <a:rPr lang="fa-IR" altLang="fa-IR"/>
              <a:t>	</a:t>
            </a:r>
            <a:r>
              <a:rPr lang="ar-SA" altLang="fa-IR">
                <a:solidFill>
                  <a:srgbClr val="FF0066"/>
                </a:solidFill>
              </a:rPr>
              <a:t>ا</a:t>
            </a:r>
            <a:r>
              <a:rPr lang="fa-IR" altLang="fa-IR">
                <a:solidFill>
                  <a:srgbClr val="FF0066"/>
                </a:solidFill>
              </a:rPr>
              <a:t>. ا</a:t>
            </a:r>
            <a:r>
              <a:rPr lang="ar-SA" altLang="fa-IR">
                <a:solidFill>
                  <a:srgbClr val="FF0066"/>
                </a:solidFill>
              </a:rPr>
              <a:t>شتباهات</a:t>
            </a:r>
            <a:r>
              <a:rPr lang="ar-SA" altLang="fa-IR"/>
              <a:t>‏</a:t>
            </a:r>
            <a:endParaRPr lang="en-US" altLang="fa-IR"/>
          </a:p>
          <a:p>
            <a:pPr rtl="1" eaLnBrk="1" hangingPunct="1">
              <a:lnSpc>
                <a:spcPct val="150000"/>
              </a:lnSpc>
            </a:pPr>
            <a:r>
              <a:rPr lang="fa-IR" altLang="fa-IR">
                <a:solidFill>
                  <a:srgbClr val="FF0066"/>
                </a:solidFill>
              </a:rPr>
              <a:t>			2. </a:t>
            </a:r>
            <a:r>
              <a:rPr lang="ar-SA" altLang="fa-IR">
                <a:solidFill>
                  <a:srgbClr val="FF0066"/>
                </a:solidFill>
              </a:rPr>
              <a:t>نقصها</a:t>
            </a:r>
            <a:endParaRPr lang="en-US" altLang="fa-IR">
              <a:solidFill>
                <a:srgbClr val="FF0066"/>
              </a:solidFill>
            </a:endParaRPr>
          </a:p>
        </p:txBody>
      </p:sp>
    </p:spTree>
  </p:cSld>
  <p:clrMapOvr>
    <a:masterClrMapping/>
  </p:clrMapOvr>
  <p:transition spd="slow">
    <p:random/>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5171"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5172"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5173"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15398"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5399"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5176" name="Text Box 8"/>
          <p:cNvSpPr txBox="1">
            <a:spLocks noChangeArrowheads="1"/>
          </p:cNvSpPr>
          <p:nvPr/>
        </p:nvSpPr>
        <p:spPr bwMode="auto">
          <a:xfrm>
            <a:off x="1116013" y="2924175"/>
            <a:ext cx="7488237"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ar-SA" altLang="fa-IR">
                <a:solidFill>
                  <a:srgbClr val="FF0066"/>
                </a:solidFill>
              </a:rPr>
              <a:t>نقصهاى گويايى</a:t>
            </a:r>
            <a:endParaRPr lang="en-US" altLang="fa-IR">
              <a:solidFill>
                <a:srgbClr val="FF0066"/>
              </a:solidFill>
            </a:endParaRPr>
          </a:p>
          <a:p>
            <a:pPr eaLnBrk="1" hangingPunct="1">
              <a:lnSpc>
                <a:spcPct val="150000"/>
              </a:lnSpc>
            </a:pPr>
            <a:r>
              <a:rPr lang="ar-SA" altLang="fa-IR"/>
              <a:t>الف. له كردن كلمات</a:t>
            </a:r>
            <a:r>
              <a:rPr lang="fa-IR" altLang="fa-IR"/>
              <a:t>		</a:t>
            </a:r>
            <a:endParaRPr lang="en-US" altLang="fa-IR"/>
          </a:p>
          <a:p>
            <a:pPr eaLnBrk="1" hangingPunct="1">
              <a:lnSpc>
                <a:spcPct val="150000"/>
              </a:lnSpc>
            </a:pPr>
            <a:r>
              <a:rPr lang="en-US" altLang="fa-IR"/>
              <a:t>    </a:t>
            </a:r>
            <a:r>
              <a:rPr lang="ar-SA" altLang="fa-IR"/>
              <a:t>ب. لكنت زبان</a:t>
            </a:r>
            <a:r>
              <a:rPr lang="fa-IR" altLang="fa-IR"/>
              <a:t>				</a:t>
            </a:r>
            <a:endParaRPr lang="en-US" altLang="fa-IR"/>
          </a:p>
        </p:txBody>
      </p:sp>
    </p:spTree>
  </p:cSld>
  <p:clrMapOvr>
    <a:masterClrMapping/>
  </p:clrMapOvr>
  <p:transition spd="slow">
    <p:random/>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6195"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6196"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6197"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16422"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6423"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6200" name="Text Box 8"/>
          <p:cNvSpPr txBox="1">
            <a:spLocks noChangeArrowheads="1"/>
          </p:cNvSpPr>
          <p:nvPr/>
        </p:nvSpPr>
        <p:spPr bwMode="auto">
          <a:xfrm>
            <a:off x="755650" y="2924175"/>
            <a:ext cx="78486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en-US" altLang="fa-IR" sz="2800">
                <a:solidFill>
                  <a:srgbClr val="FF0066"/>
                </a:solidFill>
              </a:rPr>
              <a:t> </a:t>
            </a:r>
            <a:r>
              <a:rPr lang="ar-SA" altLang="fa-IR" sz="2800">
                <a:solidFill>
                  <a:srgbClr val="FF0066"/>
                </a:solidFill>
              </a:rPr>
              <a:t>شيوع لكنت‏</a:t>
            </a:r>
            <a:endParaRPr lang="en-US" altLang="fa-IR" sz="2800">
              <a:solidFill>
                <a:srgbClr val="FF0066"/>
              </a:solidFill>
            </a:endParaRPr>
          </a:p>
          <a:p>
            <a:pPr eaLnBrk="1" hangingPunct="1">
              <a:lnSpc>
                <a:spcPct val="150000"/>
              </a:lnSpc>
            </a:pPr>
            <a:r>
              <a:rPr lang="en-US" altLang="fa-IR"/>
              <a:t> </a:t>
            </a:r>
            <a:r>
              <a:rPr lang="fa-IR" altLang="fa-IR"/>
              <a:t>          </a:t>
            </a:r>
            <a:r>
              <a:rPr lang="ar-SA" altLang="fa-IR"/>
              <a:t>تقريباً تمام كودكان پيش از دوران تحصيل مدتى به لكنت زبان مبتلا مى‏شوند و اين زمان بيشتر از</a:t>
            </a:r>
            <a:r>
              <a:rPr lang="fa-IR" altLang="fa-IR"/>
              <a:t> 5/2</a:t>
            </a:r>
            <a:r>
              <a:rPr lang="ar-SA" altLang="fa-IR"/>
              <a:t> تا </a:t>
            </a:r>
            <a:r>
              <a:rPr lang="fa-IR" altLang="fa-IR"/>
              <a:t>5/3</a:t>
            </a:r>
            <a:r>
              <a:rPr lang="ar-SA" altLang="fa-IR"/>
              <a:t> است</a:t>
            </a:r>
            <a:r>
              <a:rPr lang="fa-IR" altLang="fa-IR"/>
              <a:t>. </a:t>
            </a:r>
            <a:r>
              <a:rPr lang="en-US" altLang="fa-IR"/>
              <a:t>. </a:t>
            </a:r>
          </a:p>
        </p:txBody>
      </p:sp>
    </p:spTree>
  </p:cSld>
  <p:clrMapOvr>
    <a:masterClrMapping/>
  </p:clrMapOvr>
  <p:transition spd="slow">
    <p:random/>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7219"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7220"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7221"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17446"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7447"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7224" name="Text Box 8"/>
          <p:cNvSpPr txBox="1">
            <a:spLocks noChangeArrowheads="1"/>
          </p:cNvSpPr>
          <p:nvPr/>
        </p:nvSpPr>
        <p:spPr bwMode="auto">
          <a:xfrm>
            <a:off x="1116013" y="2924175"/>
            <a:ext cx="7488237"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 rtl="1" eaLnBrk="1" hangingPunct="1">
              <a:lnSpc>
                <a:spcPct val="150000"/>
              </a:lnSpc>
            </a:pPr>
            <a:r>
              <a:rPr lang="ar-SA" altLang="fa-IR"/>
              <a:t>در آغاز دوران تحصيل لكنت غالباً نتيجه دشوارى و اشكال سازگار شدن با محيط است، چه كودك در اين هنگام، محيط محدود خانواده را با محيط گسترده مدرسه تبديل مى‏كند. مدرسه رفتن براى كودك يك نوع از شير گرفتن عاطفى است. مكيدن شست و ساير عادات عصبى نشانه كشمكيهاى عاطفى در اين موقع است</a:t>
            </a:r>
            <a:r>
              <a:rPr lang="en-US" altLang="fa-IR"/>
              <a:t>. </a:t>
            </a:r>
          </a:p>
        </p:txBody>
      </p:sp>
    </p:spTree>
  </p:cSld>
  <p:clrMapOvr>
    <a:masterClrMapping/>
  </p:clrMapOvr>
  <p:transition spd="slow">
    <p:random/>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38243"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8244"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138245" name="Text Box 5"/>
          <p:cNvSpPr txBox="1">
            <a:spLocks noChangeArrowheads="1"/>
          </p:cNvSpPr>
          <p:nvPr/>
        </p:nvSpPr>
        <p:spPr bwMode="auto">
          <a:xfrm>
            <a:off x="395288" y="36449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spcBef>
                <a:spcPct val="50000"/>
              </a:spcBef>
            </a:pPr>
            <a:endParaRPr lang="fa-IR" altLang="fa-IR" sz="3600">
              <a:solidFill>
                <a:schemeClr val="accent2"/>
              </a:solidFill>
              <a:cs typeface="B Lotus" panose="00000400000000000000" pitchFamily="2" charset="-78"/>
            </a:endParaRPr>
          </a:p>
        </p:txBody>
      </p:sp>
      <p:sp>
        <p:nvSpPr>
          <p:cNvPr id="318470"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18471" name="Text Box 7"/>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گويايي زبان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38248" name="Text Box 8"/>
          <p:cNvSpPr txBox="1">
            <a:spLocks noChangeArrowheads="1"/>
          </p:cNvSpPr>
          <p:nvPr/>
        </p:nvSpPr>
        <p:spPr bwMode="auto">
          <a:xfrm>
            <a:off x="827088" y="2781300"/>
            <a:ext cx="74882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en-US" altLang="fa-IR"/>
              <a:t> </a:t>
            </a:r>
            <a:r>
              <a:rPr lang="ar-SA" altLang="fa-IR">
                <a:solidFill>
                  <a:srgbClr val="FF0066"/>
                </a:solidFill>
              </a:rPr>
              <a:t>علل لكنت</a:t>
            </a:r>
            <a:r>
              <a:rPr lang="en-US" altLang="fa-IR"/>
              <a:t> </a:t>
            </a:r>
            <a:endParaRPr lang="en-US" altLang="fa-IR">
              <a:solidFill>
                <a:srgbClr val="FF0066"/>
              </a:solidFill>
            </a:endParaRPr>
          </a:p>
          <a:p>
            <a:pPr algn="just" rtl="1" eaLnBrk="1" hangingPunct="1">
              <a:lnSpc>
                <a:spcPct val="150000"/>
              </a:lnSpc>
            </a:pPr>
            <a:r>
              <a:rPr lang="ar-SA" altLang="fa-IR"/>
              <a:t>در خانواده كودكان مبتلا به لكنت ديده شده است كه پدران و مادران اين كودكان بسيار سختگير و خودرأى هستند و به سلامت كودك خود بى‏اندازه توجه مى‏كنند. اين چنين محيطى كودكان را عصبانى و نگران مى‏كند و اين شرايطى است كه موجب لكنت زبان مى‏شوند و مدت آن را طولانى مى‏گردانند</a:t>
            </a:r>
            <a:r>
              <a:rPr lang="en-US" altLang="fa-IR"/>
              <a:t>. </a:t>
            </a:r>
          </a:p>
        </p:txBody>
      </p:sp>
    </p:spTree>
  </p:cSld>
  <p:clrMapOvr>
    <a:masterClrMapping/>
  </p:clrMapOvr>
  <p:transition spd="slow">
    <p:random/>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39267"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39268" name="WordArt 4"/>
          <p:cNvSpPr>
            <a:spLocks noChangeArrowheads="1" noChangeShapeType="1" noTextEdit="1"/>
          </p:cNvSpPr>
          <p:nvPr/>
        </p:nvSpPr>
        <p:spPr bwMode="auto">
          <a:xfrm>
            <a:off x="611188" y="4221163"/>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هشتم</a:t>
            </a:r>
          </a:p>
        </p:txBody>
      </p:sp>
    </p:spTree>
  </p:cSld>
  <p:clrMapOvr>
    <a:masterClrMapping/>
  </p:clrMapOvr>
  <p:transition spd="slow">
    <p:random/>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eaLnBrk="1" hangingPunct="1"/>
            <a:endParaRPr lang="fa-IR" altLang="fa-IR" smtClean="0"/>
          </a:p>
        </p:txBody>
      </p:sp>
      <p:sp>
        <p:nvSpPr>
          <p:cNvPr id="140291" name="Rectangle 3"/>
          <p:cNvSpPr>
            <a:spLocks noGrp="1" noChangeArrowheads="1"/>
          </p:cNvSpPr>
          <p:nvPr>
            <p:ph type="body" idx="1"/>
          </p:nvPr>
        </p:nvSpPr>
        <p:spPr/>
        <p:txBody>
          <a:bodyPr/>
          <a:lstStyle/>
          <a:p>
            <a:pPr eaLnBrk="1" hangingPunct="1"/>
            <a:endParaRPr lang="fa-IR" altLang="fa-IR" smtClean="0"/>
          </a:p>
        </p:txBody>
      </p:sp>
      <p:sp>
        <p:nvSpPr>
          <p:cNvPr id="140292"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24613"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24614"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0295" name="Text Box 7"/>
          <p:cNvSpPr txBox="1">
            <a:spLocks noChangeArrowheads="1"/>
          </p:cNvSpPr>
          <p:nvPr/>
        </p:nvSpPr>
        <p:spPr bwMode="auto">
          <a:xfrm>
            <a:off x="827088" y="2276475"/>
            <a:ext cx="74882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fa-IR" altLang="fa-IR" sz="2400">
                <a:solidFill>
                  <a:srgbClr val="FF0066"/>
                </a:solidFill>
                <a:cs typeface="Zar" pitchFamily="2" charset="0"/>
              </a:rPr>
              <a:t>هدفهاي كلي </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ar-SA" altLang="fa-IR" sz="2400">
                <a:cs typeface="Zar" pitchFamily="2" charset="0"/>
              </a:rPr>
              <a:t>آشنايى با چگونگى رشد و تكامل هيجانى و عاطفى‏</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2. </a:t>
            </a:r>
            <a:r>
              <a:rPr lang="ar-SA" altLang="fa-IR" sz="2400">
                <a:cs typeface="Zar" pitchFamily="2" charset="0"/>
              </a:rPr>
              <a:t>آشنايى با الگوهاى عاطفى كودكان‏</a:t>
            </a:r>
            <a:r>
              <a:rPr lang="en-US" altLang="fa-IR" sz="2400">
                <a:cs typeface="Zar" pitchFamily="2" charset="0"/>
              </a:rPr>
              <a:t> </a:t>
            </a:r>
            <a:endParaRPr lang="fa-IR" altLang="fa-IR" sz="2400">
              <a:cs typeface="Zar" pitchFamily="2" charset="0"/>
            </a:endParaRPr>
          </a:p>
          <a:p>
            <a:pPr algn="r" rtl="1" eaLnBrk="1" hangingPunct="1">
              <a:lnSpc>
                <a:spcPct val="150000"/>
              </a:lnSpc>
              <a:spcBef>
                <a:spcPct val="0"/>
              </a:spcBef>
              <a:buFontTx/>
              <a:buNone/>
            </a:pPr>
            <a:r>
              <a:rPr lang="fa-IR" altLang="fa-IR" sz="2400">
                <a:cs typeface="Zar" pitchFamily="2" charset="0"/>
              </a:rPr>
              <a:t>      3. </a:t>
            </a:r>
            <a:r>
              <a:rPr lang="ar-SA" altLang="fa-IR" sz="2400">
                <a:cs typeface="Zar" pitchFamily="2" charset="0"/>
              </a:rPr>
              <a:t>آشنايى با عوامل مؤثر در رشد و تكامل هيجانى و عاطفى‏</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7" name="AutoShape 5"/>
          <p:cNvSpPr>
            <a:spLocks noChangeArrowheads="1"/>
          </p:cNvSpPr>
          <p:nvPr/>
        </p:nvSpPr>
        <p:spPr bwMode="auto">
          <a:xfrm>
            <a:off x="304800" y="228600"/>
            <a:ext cx="8610600" cy="990600"/>
          </a:xfrm>
          <a:prstGeom prst="flowChartOffpageConnector">
            <a:avLst/>
          </a:prstGeom>
          <a:gradFill rotWithShape="0">
            <a:gsLst>
              <a:gs pos="0">
                <a:schemeClr val="accent1"/>
              </a:gs>
              <a:gs pos="100000">
                <a:schemeClr val="accent1">
                  <a:gamma/>
                  <a:tint val="0"/>
                  <a:invGamma/>
                </a:schemeClr>
              </a:gs>
            </a:gsLst>
            <a:path path="rect">
              <a:fillToRect r="100000" b="10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1507" name="AutoShape 4"/>
          <p:cNvSpPr>
            <a:spLocks noChangeArrowheads="1"/>
          </p:cNvSpPr>
          <p:nvPr/>
        </p:nvSpPr>
        <p:spPr bwMode="auto">
          <a:xfrm>
            <a:off x="468313" y="1295400"/>
            <a:ext cx="8382000" cy="5302250"/>
          </a:xfrm>
          <a:prstGeom prst="flowChartMagneticDisk">
            <a:avLst/>
          </a:prstGeom>
          <a:gradFill rotWithShape="0">
            <a:gsLst>
              <a:gs pos="0">
                <a:srgbClr val="66FFCC"/>
              </a:gs>
              <a:gs pos="100000">
                <a:srgbClr val="FFFFFF"/>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28674" name="Text Box 2"/>
          <p:cNvSpPr txBox="1">
            <a:spLocks noChangeArrowheads="1"/>
          </p:cNvSpPr>
          <p:nvPr/>
        </p:nvSpPr>
        <p:spPr bwMode="auto">
          <a:xfrm>
            <a:off x="304800" y="228600"/>
            <a:ext cx="8534400" cy="641350"/>
          </a:xfrm>
          <a:prstGeom prst="rect">
            <a:avLst/>
          </a:prstGeom>
          <a:gradFill rotWithShape="0">
            <a:gsLst>
              <a:gs pos="0">
                <a:schemeClr val="accent1"/>
              </a:gs>
              <a:gs pos="100000">
                <a:schemeClr val="accent1">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fa-IR" altLang="fa-IR" sz="3600">
                <a:effectLst>
                  <a:outerShdw blurRad="38100" dist="38100" dir="2700000" algn="tl">
                    <a:srgbClr val="FFFFFF"/>
                  </a:outerShdw>
                </a:effectLst>
              </a:rPr>
              <a:t>پيش نگري</a:t>
            </a:r>
            <a:r>
              <a:rPr lang="fa-IR" altLang="fa-IR" sz="3600"/>
              <a:t> </a:t>
            </a:r>
            <a:endParaRPr lang="en-US" altLang="fa-IR" sz="3600"/>
          </a:p>
        </p:txBody>
      </p:sp>
      <p:sp>
        <p:nvSpPr>
          <p:cNvPr id="28675" name="Text Box 3"/>
          <p:cNvSpPr txBox="1">
            <a:spLocks noChangeArrowheads="1"/>
          </p:cNvSpPr>
          <p:nvPr/>
        </p:nvSpPr>
        <p:spPr bwMode="auto">
          <a:xfrm>
            <a:off x="684213" y="3213100"/>
            <a:ext cx="7848600" cy="272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20000"/>
              </a:lnSpc>
              <a:spcBef>
                <a:spcPct val="50000"/>
              </a:spcBef>
              <a:defRPr/>
            </a:pPr>
            <a:r>
              <a:rPr lang="fa-IR" altLang="fa-IR" sz="3600">
                <a:effectLst>
                  <a:outerShdw blurRad="38100" dist="38100" dir="2700000" algn="tl">
                    <a:srgbClr val="FFFFFF"/>
                  </a:outerShdw>
                </a:effectLst>
              </a:rPr>
              <a:t>روان</a:t>
            </a:r>
            <a:r>
              <a:rPr lang="fa-IR" altLang="fa-IR" sz="3600"/>
              <a:t> </a:t>
            </a:r>
            <a:r>
              <a:rPr lang="fa-IR" altLang="fa-IR" sz="3600">
                <a:effectLst>
                  <a:outerShdw blurRad="38100" dist="38100" dir="2700000" algn="tl">
                    <a:srgbClr val="FFFFFF"/>
                  </a:outerShdw>
                </a:effectLst>
              </a:rPr>
              <a:t>شناسان رشد پرسشهايي را مطالعه ميكنند كه عملا سودمندند و مستلزم چالش هاي فكري ميباشند. اين روان شناسان هم تدريس ميكنند و هم زياد ياد مي گيرند.</a:t>
            </a:r>
            <a:endParaRPr lang="en-US" altLang="fa-IR" sz="3600"/>
          </a:p>
        </p:txBody>
      </p:sp>
      <p:sp>
        <p:nvSpPr>
          <p:cNvPr id="28678" name="Text Box 6"/>
          <p:cNvSpPr txBox="1">
            <a:spLocks noChangeArrowheads="1"/>
          </p:cNvSpPr>
          <p:nvPr/>
        </p:nvSpPr>
        <p:spPr bwMode="auto">
          <a:xfrm>
            <a:off x="1116013" y="1690688"/>
            <a:ext cx="66960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defRPr/>
            </a:pPr>
            <a:r>
              <a:rPr lang="fa-IR" altLang="fa-IR" sz="3200">
                <a:effectLst>
                  <a:outerShdw blurRad="38100" dist="38100" dir="2700000" algn="tl">
                    <a:srgbClr val="FFFFFF"/>
                  </a:outerShdw>
                </a:effectLst>
              </a:rPr>
              <a:t>روان شناسي رشد اكنون يكي از حوزه هاي زنده و مهم تحقيق و مطالعه است.</a:t>
            </a:r>
            <a:endParaRPr lang="en-US" altLang="fa-IR" sz="3200">
              <a:effectLst>
                <a:outerShdw blurRad="38100" dist="38100" dir="2700000" algn="tl">
                  <a:srgbClr val="FFFFFF"/>
                </a:outerShdw>
              </a:effectLst>
            </a:endParaRPr>
          </a:p>
        </p:txBody>
      </p:sp>
    </p:spTree>
  </p:cSld>
  <p:clrMapOvr>
    <a:masterClrMapping/>
  </p:clrMapOvr>
  <p:transition spd="slow">
    <p:random/>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eaLnBrk="1" hangingPunct="1"/>
            <a:endParaRPr lang="fa-IR" altLang="fa-IR" smtClean="0"/>
          </a:p>
        </p:txBody>
      </p:sp>
      <p:sp>
        <p:nvSpPr>
          <p:cNvPr id="141315" name="Rectangle 3"/>
          <p:cNvSpPr>
            <a:spLocks noGrp="1" noChangeArrowheads="1"/>
          </p:cNvSpPr>
          <p:nvPr>
            <p:ph type="body" idx="1"/>
          </p:nvPr>
        </p:nvSpPr>
        <p:spPr/>
        <p:txBody>
          <a:bodyPr/>
          <a:lstStyle/>
          <a:p>
            <a:pPr eaLnBrk="1" hangingPunct="1"/>
            <a:endParaRPr lang="fa-IR" altLang="fa-IR" smtClean="0"/>
          </a:p>
        </p:txBody>
      </p:sp>
      <p:sp>
        <p:nvSpPr>
          <p:cNvPr id="141316"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25637"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25638"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1319" name="Text Box 7"/>
          <p:cNvSpPr txBox="1">
            <a:spLocks noChangeArrowheads="1"/>
          </p:cNvSpPr>
          <p:nvPr/>
        </p:nvSpPr>
        <p:spPr bwMode="auto">
          <a:xfrm>
            <a:off x="827088" y="2276475"/>
            <a:ext cx="7488237"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fa-IR" altLang="fa-IR" sz="2400">
                <a:solidFill>
                  <a:srgbClr val="FF0066"/>
                </a:solidFill>
                <a:cs typeface="Zar" pitchFamily="2" charset="0"/>
              </a:rPr>
              <a:t>رشد عاطفي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در زندگى آدمى عموماً و در زندگى كودك خصوصاً هيجانها و عواطف نقش بسيار مهمى بازى مى‏كند.</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ar-SA" altLang="fa-IR" sz="2400">
                <a:cs typeface="Zar" pitchFamily="2" charset="0"/>
              </a:rPr>
              <a:t>به طور كلى، چگونگى تأثير هيجانها و عواطف را در سازگاريهاى شخصى و اجتماعى كودكان مى‏توان چنين خلاصه كرد</a:t>
            </a:r>
            <a:r>
              <a:rPr lang="en-US" altLang="fa-IR" sz="2400">
                <a:cs typeface="Zar" pitchFamily="2" charset="0"/>
              </a:rPr>
              <a:t>:</a:t>
            </a:r>
          </a:p>
        </p:txBody>
      </p:sp>
      <p:sp>
        <p:nvSpPr>
          <p:cNvPr id="141320" name="AutoShape 8">
            <a:hlinkClick r:id="" action="ppaction://hlinkshowjump?jump=nextslide" highlightClick="1"/>
          </p:cNvPr>
          <p:cNvSpPr>
            <a:spLocks noChangeArrowheads="1"/>
          </p:cNvSpPr>
          <p:nvPr/>
        </p:nvSpPr>
        <p:spPr bwMode="auto">
          <a:xfrm>
            <a:off x="179388" y="6165850"/>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eaLnBrk="1" hangingPunct="1"/>
            <a:endParaRPr lang="fa-IR" altLang="fa-IR" smtClean="0"/>
          </a:p>
        </p:txBody>
      </p:sp>
      <p:sp>
        <p:nvSpPr>
          <p:cNvPr id="142339" name="Rectangle 3"/>
          <p:cNvSpPr>
            <a:spLocks noGrp="1" noChangeArrowheads="1"/>
          </p:cNvSpPr>
          <p:nvPr>
            <p:ph type="body" idx="1"/>
          </p:nvPr>
        </p:nvSpPr>
        <p:spPr/>
        <p:txBody>
          <a:bodyPr/>
          <a:lstStyle/>
          <a:p>
            <a:pPr eaLnBrk="1" hangingPunct="1"/>
            <a:endParaRPr lang="fa-IR" altLang="fa-IR" smtClean="0"/>
          </a:p>
        </p:txBody>
      </p:sp>
      <p:sp>
        <p:nvSpPr>
          <p:cNvPr id="142340"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26661"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26662"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2343" name="Text Box 7"/>
          <p:cNvSpPr txBox="1">
            <a:spLocks noChangeArrowheads="1"/>
          </p:cNvSpPr>
          <p:nvPr/>
        </p:nvSpPr>
        <p:spPr bwMode="auto">
          <a:xfrm>
            <a:off x="323850" y="2276475"/>
            <a:ext cx="799147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لذت‏بخش شدن تجربه‏هاى روزانه</a:t>
            </a:r>
            <a:r>
              <a:rPr lang="en-US" altLang="fa-IR" sz="2400">
                <a:cs typeface="Zar" pitchFamily="2" charset="0"/>
              </a:rPr>
              <a:t>.</a:t>
            </a: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ar-SA" altLang="fa-IR" sz="2400">
                <a:cs typeface="Zar" pitchFamily="2" charset="0"/>
              </a:rPr>
              <a:t> </a:t>
            </a:r>
            <a:r>
              <a:rPr lang="fa-IR" altLang="fa-IR" sz="2400">
                <a:cs typeface="Zar" pitchFamily="2" charset="0"/>
              </a:rPr>
              <a:t> </a:t>
            </a:r>
            <a:r>
              <a:rPr lang="ar-SA" altLang="fa-IR" sz="2400">
                <a:solidFill>
                  <a:srgbClr val="990099"/>
                </a:solidFill>
                <a:cs typeface="Zar" pitchFamily="2" charset="0"/>
              </a:rPr>
              <a:t>آماده ساختن بدن براى فعاليت</a:t>
            </a:r>
            <a:r>
              <a:rPr lang="en-US" altLang="fa-IR" sz="2400">
                <a:solidFill>
                  <a:srgbClr val="990099"/>
                </a:solidFill>
                <a:cs typeface="Zar" pitchFamily="2" charset="0"/>
              </a:rPr>
              <a:t>.</a:t>
            </a:r>
            <a:r>
              <a:rPr lang="en-US" altLang="fa-IR" sz="2400">
                <a:cs typeface="Zar" pitchFamily="2" charset="0"/>
              </a:rPr>
              <a:t> </a:t>
            </a:r>
            <a:endParaRPr lang="ar-SA"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ar-SA" altLang="fa-IR" sz="2400">
                <a:cs typeface="Zar" pitchFamily="2" charset="0"/>
              </a:rPr>
              <a:t> </a:t>
            </a:r>
            <a:r>
              <a:rPr lang="fa-IR" altLang="fa-IR" sz="2400">
                <a:cs typeface="Zar" pitchFamily="2" charset="0"/>
              </a:rPr>
              <a:t> </a:t>
            </a:r>
            <a:r>
              <a:rPr lang="ar-SA" altLang="fa-IR" sz="2400">
                <a:cs typeface="Zar" pitchFamily="2" charset="0"/>
              </a:rPr>
              <a:t>تنش هيجانى مهارتهاى حركتى را مختل مى‏كند</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 </a:t>
            </a:r>
            <a:r>
              <a:rPr lang="ar-SA" altLang="fa-IR" sz="2400">
                <a:solidFill>
                  <a:srgbClr val="FF0000"/>
                </a:solidFill>
                <a:cs typeface="Zar" pitchFamily="2" charset="0"/>
              </a:rPr>
              <a:t>هيجانها و عواطف به عنوان شكلى از ارتباط به كار مى‏روند</a:t>
            </a:r>
            <a:r>
              <a:rPr lang="en-US" altLang="fa-IR" sz="2400">
                <a:solidFill>
                  <a:srgbClr val="FF0000"/>
                </a:solidFill>
                <a:cs typeface="Zar" pitchFamily="2" charset="0"/>
              </a:rPr>
              <a:t>. </a:t>
            </a: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ar-SA" altLang="fa-IR" sz="2400">
                <a:cs typeface="Zar" pitchFamily="2" charset="0"/>
              </a:rPr>
              <a:t> </a:t>
            </a:r>
            <a:r>
              <a:rPr lang="fa-IR" altLang="fa-IR" sz="2400">
                <a:cs typeface="Zar" pitchFamily="2" charset="0"/>
              </a:rPr>
              <a:t> </a:t>
            </a:r>
            <a:r>
              <a:rPr lang="ar-SA" altLang="fa-IR" sz="2400">
                <a:cs typeface="Zar" pitchFamily="2" charset="0"/>
              </a:rPr>
              <a:t>هيجانها در فعاليتهاى ذهنى مداخله مى‏كنند</a:t>
            </a:r>
            <a:r>
              <a:rPr lang="en-US" altLang="fa-IR" sz="2400">
                <a:cs typeface="Zar" pitchFamily="2" charset="0"/>
              </a:rPr>
              <a:t>. </a:t>
            </a:r>
          </a:p>
          <a:p>
            <a:pPr algn="just" rtl="1" eaLnBrk="1" hangingPunct="1">
              <a:lnSpc>
                <a:spcPct val="150000"/>
              </a:lnSpc>
              <a:spcBef>
                <a:spcPct val="0"/>
              </a:spcBef>
              <a:buFontTx/>
              <a:buNone/>
            </a:pPr>
            <a:r>
              <a:rPr lang="en-US" altLang="fa-IR" sz="2400">
                <a:cs typeface="Zar" pitchFamily="2" charset="0"/>
              </a:rPr>
              <a:t> * </a:t>
            </a:r>
            <a:r>
              <a:rPr lang="ar-SA" altLang="fa-IR" sz="2400">
                <a:solidFill>
                  <a:schemeClr val="accent2"/>
                </a:solidFill>
                <a:cs typeface="Zar" pitchFamily="2" charset="0"/>
              </a:rPr>
              <a:t>هيجانها و عواطف، نظرگاه كودكان را به زندگى رنگ مى‏بخشند</a:t>
            </a:r>
            <a:r>
              <a:rPr lang="en-US" altLang="fa-IR" sz="2400">
                <a:solidFill>
                  <a:schemeClr val="accent2"/>
                </a:solidFill>
                <a:cs typeface="Zar" pitchFamily="2" charset="0"/>
              </a:rPr>
              <a:t>. </a:t>
            </a:r>
          </a:p>
        </p:txBody>
      </p:sp>
      <p:sp>
        <p:nvSpPr>
          <p:cNvPr id="142344" name="AutoShape 8">
            <a:hlinkClick r:id="" action="ppaction://hlinkshowjump?jump=nextslide" highlightClick="1"/>
          </p:cNvPr>
          <p:cNvSpPr>
            <a:spLocks noChangeArrowheads="1"/>
          </p:cNvSpPr>
          <p:nvPr/>
        </p:nvSpPr>
        <p:spPr bwMode="auto">
          <a:xfrm>
            <a:off x="179388" y="6165850"/>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eaLnBrk="1" hangingPunct="1"/>
            <a:endParaRPr lang="fa-IR" altLang="fa-IR" smtClean="0"/>
          </a:p>
        </p:txBody>
      </p:sp>
      <p:sp>
        <p:nvSpPr>
          <p:cNvPr id="143363" name="Rectangle 3"/>
          <p:cNvSpPr>
            <a:spLocks noGrp="1" noChangeArrowheads="1"/>
          </p:cNvSpPr>
          <p:nvPr>
            <p:ph type="body" idx="1"/>
          </p:nvPr>
        </p:nvSpPr>
        <p:spPr/>
        <p:txBody>
          <a:bodyPr/>
          <a:lstStyle/>
          <a:p>
            <a:pPr eaLnBrk="1" hangingPunct="1"/>
            <a:endParaRPr lang="fa-IR" altLang="fa-IR" smtClean="0"/>
          </a:p>
        </p:txBody>
      </p:sp>
      <p:sp>
        <p:nvSpPr>
          <p:cNvPr id="143364"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27685"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27686"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3367" name="Text Box 7"/>
          <p:cNvSpPr txBox="1">
            <a:spLocks noChangeArrowheads="1"/>
          </p:cNvSpPr>
          <p:nvPr/>
        </p:nvSpPr>
        <p:spPr bwMode="auto">
          <a:xfrm>
            <a:off x="539750" y="2636838"/>
            <a:ext cx="7488238"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هيجانها و عواطف در تعاملهاى اجتماعى اثر مى‏گذارند</a:t>
            </a:r>
            <a:r>
              <a:rPr lang="en-US" altLang="fa-IR" sz="2400">
                <a:cs typeface="Zar" pitchFamily="2" charset="0"/>
              </a:rPr>
              <a:t>. </a:t>
            </a:r>
          </a:p>
          <a:p>
            <a:pPr algn="r"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ar-SA" altLang="fa-IR" sz="2400">
                <a:cs typeface="Zar" pitchFamily="2" charset="0"/>
              </a:rPr>
              <a:t> </a:t>
            </a:r>
            <a:r>
              <a:rPr lang="ar-SA" altLang="fa-IR" sz="2400">
                <a:solidFill>
                  <a:schemeClr val="accent2"/>
                </a:solidFill>
                <a:cs typeface="Zar" pitchFamily="2" charset="0"/>
              </a:rPr>
              <a:t>هيجانها و عواطف روى حالات چهره علامت مى‏گذارند</a:t>
            </a:r>
            <a:r>
              <a:rPr lang="en-US" altLang="fa-IR" sz="2400">
                <a:solidFill>
                  <a:schemeClr val="accent2"/>
                </a:solidFill>
                <a:cs typeface="Zar" pitchFamily="2" charset="0"/>
              </a:rPr>
              <a:t>. </a:t>
            </a: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 </a:t>
            </a:r>
            <a:r>
              <a:rPr lang="ar-SA" altLang="fa-IR" sz="2400">
                <a:cs typeface="Zar" pitchFamily="2" charset="0"/>
              </a:rPr>
              <a:t>هيجانها و عواطف در جوّ روان‏شناختى اثر مى‏گذارند</a:t>
            </a:r>
            <a:r>
              <a:rPr lang="en-US" altLang="fa-IR" sz="2400">
                <a:cs typeface="Zar" pitchFamily="2" charset="0"/>
              </a:rPr>
              <a:t>. </a:t>
            </a: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 </a:t>
            </a:r>
            <a:r>
              <a:rPr lang="ar-SA" altLang="fa-IR" sz="2400">
                <a:solidFill>
                  <a:srgbClr val="FF0000"/>
                </a:solidFill>
                <a:cs typeface="Zar" pitchFamily="2" charset="0"/>
              </a:rPr>
              <a:t>تكرار پاسخهاى هيجانى و عاطفى سبب رشد عادات مى‏شود</a:t>
            </a:r>
            <a:r>
              <a:rPr lang="en-US" altLang="fa-IR" sz="2400">
                <a:solidFill>
                  <a:srgbClr val="FF0000"/>
                </a:solidFill>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eaLnBrk="1" hangingPunct="1"/>
            <a:endParaRPr lang="fa-IR" altLang="fa-IR" smtClean="0"/>
          </a:p>
        </p:txBody>
      </p:sp>
      <p:sp>
        <p:nvSpPr>
          <p:cNvPr id="144387" name="Rectangle 3"/>
          <p:cNvSpPr>
            <a:spLocks noGrp="1" noChangeArrowheads="1"/>
          </p:cNvSpPr>
          <p:nvPr>
            <p:ph type="body" idx="1"/>
          </p:nvPr>
        </p:nvSpPr>
        <p:spPr/>
        <p:txBody>
          <a:bodyPr/>
          <a:lstStyle/>
          <a:p>
            <a:pPr eaLnBrk="1" hangingPunct="1"/>
            <a:endParaRPr lang="fa-IR" altLang="fa-IR" smtClean="0"/>
          </a:p>
        </p:txBody>
      </p:sp>
      <p:sp>
        <p:nvSpPr>
          <p:cNvPr id="144388"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28709"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28710"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4391" name="Text Box 7"/>
          <p:cNvSpPr txBox="1">
            <a:spLocks noChangeArrowheads="1"/>
          </p:cNvSpPr>
          <p:nvPr/>
        </p:nvSpPr>
        <p:spPr bwMode="auto">
          <a:xfrm>
            <a:off x="827088" y="2276475"/>
            <a:ext cx="7488237"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ar-SA" altLang="fa-IR" sz="2400">
                <a:cs typeface="Zar" pitchFamily="2" charset="0"/>
              </a:rPr>
              <a:t>خصايص حالات عاطفى كودك</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ar-SA" altLang="fa-IR" sz="2400">
                <a:cs typeface="Zar" pitchFamily="2" charset="0"/>
              </a:rPr>
              <a:t>عواطف طفل </a:t>
            </a:r>
            <a:r>
              <a:rPr lang="ar-SA" altLang="fa-IR" sz="2400">
                <a:solidFill>
                  <a:srgbClr val="FF0000"/>
                </a:solidFill>
                <a:cs typeface="Zar" pitchFamily="2" charset="0"/>
              </a:rPr>
              <a:t>زودگذرند</a:t>
            </a:r>
            <a:r>
              <a:rPr lang="en-US" altLang="fa-IR" sz="2400">
                <a:solidFill>
                  <a:srgbClr val="FF0000"/>
                </a:solidFill>
                <a:cs typeface="Zar" pitchFamily="2" charset="0"/>
              </a:rPr>
              <a:t> </a:t>
            </a:r>
            <a:r>
              <a:rPr lang="ar-SA" altLang="fa-IR" sz="2400">
                <a:solidFill>
                  <a:srgbClr val="FF0000"/>
                </a:solidFill>
                <a:cs typeface="Zar" pitchFamily="2" charset="0"/>
              </a:rPr>
              <a:t>‏</a:t>
            </a:r>
            <a:endParaRPr lang="fa-IR" altLang="fa-IR" sz="2400">
              <a:solidFill>
                <a:srgbClr val="FF0000"/>
              </a:solidFill>
              <a:cs typeface="Zar" pitchFamily="2" charset="0"/>
            </a:endParaRPr>
          </a:p>
          <a:p>
            <a:pPr algn="just" rtl="1" eaLnBrk="1" hangingPunct="1">
              <a:lnSpc>
                <a:spcPct val="150000"/>
              </a:lnSpc>
              <a:spcBef>
                <a:spcPct val="0"/>
              </a:spcBef>
              <a:buFontTx/>
              <a:buNone/>
            </a:pPr>
            <a:r>
              <a:rPr lang="fa-IR" altLang="fa-IR" sz="2400">
                <a:cs typeface="Zar" pitchFamily="2" charset="0"/>
              </a:rPr>
              <a:t>	2. </a:t>
            </a:r>
            <a:r>
              <a:rPr lang="ar-SA" altLang="fa-IR" sz="2400">
                <a:cs typeface="Zar" pitchFamily="2" charset="0"/>
              </a:rPr>
              <a:t>عواطف كودكان </a:t>
            </a:r>
            <a:r>
              <a:rPr lang="ar-SA" altLang="fa-IR" sz="2400">
                <a:solidFill>
                  <a:schemeClr val="accent2"/>
                </a:solidFill>
                <a:cs typeface="Zar" pitchFamily="2" charset="0"/>
              </a:rPr>
              <a:t>شديدند</a:t>
            </a:r>
            <a:r>
              <a:rPr lang="en-US" altLang="fa-IR" sz="2400">
                <a:solidFill>
                  <a:schemeClr val="accent2"/>
                </a:solidFill>
                <a:cs typeface="Zar" pitchFamily="2" charset="0"/>
              </a:rPr>
              <a:t> </a:t>
            </a:r>
            <a:endParaRPr lang="fa-IR" altLang="fa-IR" sz="2400">
              <a:solidFill>
                <a:schemeClr val="accent2"/>
              </a:solidFill>
              <a:cs typeface="Zar" pitchFamily="2" charset="0"/>
            </a:endParaRPr>
          </a:p>
          <a:p>
            <a:pPr algn="r" rtl="1" eaLnBrk="1" hangingPunct="1">
              <a:lnSpc>
                <a:spcPct val="150000"/>
              </a:lnSpc>
              <a:spcBef>
                <a:spcPct val="0"/>
              </a:spcBef>
              <a:buFontTx/>
              <a:buNone/>
            </a:pPr>
            <a:r>
              <a:rPr lang="fa-IR" altLang="fa-IR" sz="2400">
                <a:cs typeface="Zar" pitchFamily="2" charset="0"/>
              </a:rPr>
              <a:t>      3. </a:t>
            </a:r>
            <a:r>
              <a:rPr lang="ar-SA" altLang="fa-IR" sz="2400">
                <a:cs typeface="Zar" pitchFamily="2" charset="0"/>
              </a:rPr>
              <a:t>عواطف كودكان </a:t>
            </a:r>
            <a:r>
              <a:rPr lang="ar-SA" altLang="fa-IR" sz="2400">
                <a:solidFill>
                  <a:srgbClr val="006600"/>
                </a:solidFill>
                <a:cs typeface="Zar" pitchFamily="2" charset="0"/>
              </a:rPr>
              <a:t>ناپايدارند</a:t>
            </a:r>
            <a:r>
              <a:rPr lang="en-US" altLang="fa-IR" sz="2400">
                <a:solidFill>
                  <a:srgbClr val="006600"/>
                </a:solidFill>
                <a:cs typeface="Zar" pitchFamily="2" charset="0"/>
              </a:rPr>
              <a:t> </a:t>
            </a:r>
            <a:r>
              <a:rPr lang="ar-SA" altLang="fa-IR" sz="2400">
                <a:solidFill>
                  <a:srgbClr val="006600"/>
                </a:solidFill>
                <a:cs typeface="Zar" pitchFamily="2" charset="0"/>
              </a:rPr>
              <a:t>‏</a:t>
            </a:r>
            <a:endParaRPr lang="fa-IR" altLang="fa-IR" sz="2400">
              <a:solidFill>
                <a:srgbClr val="006600"/>
              </a:solidFill>
              <a:cs typeface="Zar" pitchFamily="2" charset="0"/>
            </a:endParaRPr>
          </a:p>
          <a:p>
            <a:pPr algn="r" rtl="1" eaLnBrk="1" hangingPunct="1">
              <a:lnSpc>
                <a:spcPct val="150000"/>
              </a:lnSpc>
              <a:spcBef>
                <a:spcPct val="0"/>
              </a:spcBef>
              <a:buFontTx/>
              <a:buNone/>
            </a:pPr>
            <a:r>
              <a:rPr lang="fa-IR" altLang="fa-IR" sz="2400">
                <a:cs typeface="Zar" pitchFamily="2" charset="0"/>
              </a:rPr>
              <a:t>      4. </a:t>
            </a:r>
            <a:r>
              <a:rPr lang="ar-SA" altLang="fa-IR" sz="2400">
                <a:cs typeface="Zar" pitchFamily="2" charset="0"/>
              </a:rPr>
              <a:t>عواطف كودكان </a:t>
            </a:r>
            <a:r>
              <a:rPr lang="ar-SA" altLang="fa-IR" sz="2400">
                <a:solidFill>
                  <a:srgbClr val="FF0000"/>
                </a:solidFill>
                <a:cs typeface="Zar" pitchFamily="2" charset="0"/>
              </a:rPr>
              <a:t>فراوانند</a:t>
            </a:r>
            <a:r>
              <a:rPr lang="en-US" altLang="fa-IR" sz="2400">
                <a:solidFill>
                  <a:srgbClr val="FF0000"/>
                </a:solidFill>
                <a:cs typeface="Zar" pitchFamily="2" charset="0"/>
              </a:rPr>
              <a:t> </a:t>
            </a:r>
          </a:p>
        </p:txBody>
      </p:sp>
      <p:sp>
        <p:nvSpPr>
          <p:cNvPr id="144392" name="AutoShape 8">
            <a:hlinkClick r:id="" action="ppaction://hlinkshowjump?jump=nextslide" highlightClick="1"/>
          </p:cNvPr>
          <p:cNvSpPr>
            <a:spLocks noChangeArrowheads="1"/>
          </p:cNvSpPr>
          <p:nvPr/>
        </p:nvSpPr>
        <p:spPr bwMode="auto">
          <a:xfrm>
            <a:off x="179388" y="6165850"/>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endParaRPr lang="fa-IR" altLang="fa-IR" smtClean="0"/>
          </a:p>
        </p:txBody>
      </p:sp>
      <p:sp>
        <p:nvSpPr>
          <p:cNvPr id="145411" name="Rectangle 3"/>
          <p:cNvSpPr>
            <a:spLocks noGrp="1" noChangeArrowheads="1"/>
          </p:cNvSpPr>
          <p:nvPr>
            <p:ph type="body" idx="1"/>
          </p:nvPr>
        </p:nvSpPr>
        <p:spPr/>
        <p:txBody>
          <a:bodyPr/>
          <a:lstStyle/>
          <a:p>
            <a:pPr eaLnBrk="1" hangingPunct="1"/>
            <a:endParaRPr lang="fa-IR" altLang="fa-IR" smtClean="0"/>
          </a:p>
        </p:txBody>
      </p:sp>
      <p:sp>
        <p:nvSpPr>
          <p:cNvPr id="145412"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5877"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5878"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5415" name="Text Box 7"/>
          <p:cNvSpPr txBox="1">
            <a:spLocks noChangeArrowheads="1"/>
          </p:cNvSpPr>
          <p:nvPr/>
        </p:nvSpPr>
        <p:spPr bwMode="auto">
          <a:xfrm>
            <a:off x="827088" y="2276475"/>
            <a:ext cx="7488237"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ar-SA" altLang="fa-IR" sz="2400">
                <a:cs typeface="Zar" pitchFamily="2" charset="0"/>
              </a:rPr>
              <a:t>خصايص حالات عاطفى كودك</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5. </a:t>
            </a:r>
            <a:r>
              <a:rPr lang="ar-SA" altLang="fa-IR" sz="2400">
                <a:solidFill>
                  <a:srgbClr val="FF0000"/>
                </a:solidFill>
                <a:cs typeface="Zar" pitchFamily="2" charset="0"/>
              </a:rPr>
              <a:t>پاسخهاى</a:t>
            </a:r>
            <a:r>
              <a:rPr lang="ar-SA" altLang="fa-IR" sz="2400">
                <a:cs typeface="Zar" pitchFamily="2" charset="0"/>
              </a:rPr>
              <a:t> عاطفى كودكان </a:t>
            </a:r>
            <a:r>
              <a:rPr lang="ar-SA" altLang="fa-IR" sz="2400">
                <a:solidFill>
                  <a:srgbClr val="FF0000"/>
                </a:solidFill>
                <a:cs typeface="Zar" pitchFamily="2" charset="0"/>
              </a:rPr>
              <a:t>متفاوتند</a:t>
            </a:r>
            <a:r>
              <a:rPr lang="en-US" altLang="fa-IR" sz="2400">
                <a:cs typeface="Zar" pitchFamily="2" charset="0"/>
              </a:rPr>
              <a:t> </a:t>
            </a:r>
            <a:r>
              <a:rPr lang="ar-SA" altLang="fa-IR" sz="2400">
                <a:solidFill>
                  <a:srgbClr val="FF0000"/>
                </a:solidFill>
                <a:cs typeface="Zar" pitchFamily="2" charset="0"/>
              </a:rPr>
              <a:t>‏</a:t>
            </a:r>
            <a:endParaRPr lang="fa-IR" altLang="fa-IR" sz="2400">
              <a:solidFill>
                <a:srgbClr val="FF0000"/>
              </a:solidFill>
              <a:cs typeface="Zar" pitchFamily="2" charset="0"/>
            </a:endParaRPr>
          </a:p>
          <a:p>
            <a:pPr algn="just" rtl="1" eaLnBrk="1" hangingPunct="1">
              <a:lnSpc>
                <a:spcPct val="150000"/>
              </a:lnSpc>
              <a:spcBef>
                <a:spcPct val="0"/>
              </a:spcBef>
              <a:buFontTx/>
              <a:buNone/>
            </a:pPr>
            <a:r>
              <a:rPr lang="fa-IR" altLang="fa-IR" sz="2400">
                <a:cs typeface="Zar" pitchFamily="2" charset="0"/>
              </a:rPr>
              <a:t>	6. </a:t>
            </a:r>
            <a:r>
              <a:rPr lang="ar-SA" altLang="fa-IR" sz="2400">
                <a:cs typeface="Zar" pitchFamily="2" charset="0"/>
              </a:rPr>
              <a:t>عواطف كودكان را مى‏توان با </a:t>
            </a:r>
            <a:r>
              <a:rPr lang="ar-SA" altLang="fa-IR" sz="2400">
                <a:solidFill>
                  <a:srgbClr val="FF0000"/>
                </a:solidFill>
                <a:cs typeface="Zar" pitchFamily="2" charset="0"/>
              </a:rPr>
              <a:t>علايم رفتار</a:t>
            </a:r>
            <a:r>
              <a:rPr lang="ar-SA" altLang="fa-IR" sz="2400">
                <a:cs typeface="Zar" pitchFamily="2" charset="0"/>
              </a:rPr>
              <a:t> تشخيص داد. </a:t>
            </a:r>
            <a:endParaRPr lang="fa-IR" altLang="fa-IR" sz="2400">
              <a:solidFill>
                <a:schemeClr val="accent2"/>
              </a:solidFill>
              <a:cs typeface="Zar" pitchFamily="2" charset="0"/>
            </a:endParaRPr>
          </a:p>
          <a:p>
            <a:pPr algn="r" rtl="1" eaLnBrk="1" hangingPunct="1">
              <a:lnSpc>
                <a:spcPct val="150000"/>
              </a:lnSpc>
              <a:spcBef>
                <a:spcPct val="0"/>
              </a:spcBef>
              <a:buFontTx/>
              <a:buNone/>
            </a:pPr>
            <a:r>
              <a:rPr lang="fa-IR" altLang="fa-IR" sz="2400">
                <a:cs typeface="Zar" pitchFamily="2" charset="0"/>
              </a:rPr>
              <a:t>      7. </a:t>
            </a:r>
            <a:r>
              <a:rPr lang="ar-SA" altLang="fa-IR" sz="2400">
                <a:cs typeface="Zar" pitchFamily="2" charset="0"/>
              </a:rPr>
              <a:t>نيروى </a:t>
            </a:r>
            <a:r>
              <a:rPr lang="ar-SA" altLang="fa-IR" sz="2400">
                <a:solidFill>
                  <a:srgbClr val="FF0000"/>
                </a:solidFill>
                <a:cs typeface="Zar" pitchFamily="2" charset="0"/>
              </a:rPr>
              <a:t>عواطف</a:t>
            </a:r>
            <a:r>
              <a:rPr lang="ar-SA" altLang="fa-IR" sz="2400">
                <a:cs typeface="Zar" pitchFamily="2" charset="0"/>
              </a:rPr>
              <a:t> </a:t>
            </a:r>
            <a:r>
              <a:rPr lang="ar-SA" altLang="fa-IR" sz="2400">
                <a:solidFill>
                  <a:srgbClr val="FF0000"/>
                </a:solidFill>
                <a:cs typeface="Zar" pitchFamily="2" charset="0"/>
              </a:rPr>
              <a:t>تغيير مى‏يابد</a:t>
            </a:r>
            <a:r>
              <a:rPr lang="en-US" altLang="fa-IR" sz="2400">
                <a:cs typeface="Zar" pitchFamily="2" charset="0"/>
              </a:rPr>
              <a:t> </a:t>
            </a:r>
            <a:r>
              <a:rPr lang="ar-SA" altLang="fa-IR" sz="2400">
                <a:solidFill>
                  <a:srgbClr val="006600"/>
                </a:solidFill>
                <a:cs typeface="Zar" pitchFamily="2" charset="0"/>
              </a:rPr>
              <a:t>‏</a:t>
            </a:r>
            <a:endParaRPr lang="fa-IR" altLang="fa-IR" sz="2400">
              <a:solidFill>
                <a:srgbClr val="006600"/>
              </a:solidFill>
              <a:cs typeface="Zar" pitchFamily="2" charset="0"/>
            </a:endParaRPr>
          </a:p>
          <a:p>
            <a:pPr algn="r" rtl="1" eaLnBrk="1" hangingPunct="1">
              <a:lnSpc>
                <a:spcPct val="150000"/>
              </a:lnSpc>
              <a:spcBef>
                <a:spcPct val="0"/>
              </a:spcBef>
              <a:buFontTx/>
              <a:buNone/>
            </a:pPr>
            <a:r>
              <a:rPr lang="fa-IR" altLang="fa-IR" sz="2400">
                <a:cs typeface="Zar" pitchFamily="2" charset="0"/>
              </a:rPr>
              <a:t>      8. </a:t>
            </a:r>
            <a:r>
              <a:rPr lang="ar-SA" altLang="fa-IR" sz="2400">
                <a:solidFill>
                  <a:srgbClr val="FF0000"/>
                </a:solidFill>
                <a:cs typeface="Zar" pitchFamily="2" charset="0"/>
              </a:rPr>
              <a:t>شيوه‏هاى تعبير و بيان</a:t>
            </a:r>
            <a:r>
              <a:rPr lang="ar-SA" altLang="fa-IR" sz="2400">
                <a:cs typeface="Zar" pitchFamily="2" charset="0"/>
              </a:rPr>
              <a:t> عواطف </a:t>
            </a:r>
            <a:r>
              <a:rPr lang="ar-SA" altLang="fa-IR" sz="2400">
                <a:solidFill>
                  <a:srgbClr val="FF0000"/>
                </a:solidFill>
                <a:cs typeface="Zar" pitchFamily="2" charset="0"/>
              </a:rPr>
              <a:t>تغيير مى‏يابند</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endParaRPr lang="fa-IR" altLang="fa-IR" smtClean="0"/>
          </a:p>
        </p:txBody>
      </p:sp>
      <p:sp>
        <p:nvSpPr>
          <p:cNvPr id="146435" name="Rectangle 3"/>
          <p:cNvSpPr>
            <a:spLocks noGrp="1" noChangeArrowheads="1"/>
          </p:cNvSpPr>
          <p:nvPr>
            <p:ph type="body" idx="1"/>
          </p:nvPr>
        </p:nvSpPr>
        <p:spPr/>
        <p:txBody>
          <a:bodyPr/>
          <a:lstStyle/>
          <a:p>
            <a:pPr eaLnBrk="1" hangingPunct="1"/>
            <a:endParaRPr lang="fa-IR" altLang="fa-IR" smtClean="0"/>
          </a:p>
        </p:txBody>
      </p:sp>
      <p:sp>
        <p:nvSpPr>
          <p:cNvPr id="146436"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0757"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0758"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6439" name="Text Box 7"/>
          <p:cNvSpPr txBox="1">
            <a:spLocks noChangeArrowheads="1"/>
          </p:cNvSpPr>
          <p:nvPr/>
        </p:nvSpPr>
        <p:spPr bwMode="auto">
          <a:xfrm>
            <a:off x="827088" y="2276475"/>
            <a:ext cx="7488237"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ar-SA" altLang="fa-IR" sz="2400">
                <a:cs typeface="Zar" pitchFamily="2" charset="0"/>
              </a:rPr>
              <a:t>الگوهاى عاطفى مشترك و همگانى كودكان</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ar-SA" altLang="fa-IR" sz="2400">
                <a:solidFill>
                  <a:srgbClr val="FF0000"/>
                </a:solidFill>
                <a:cs typeface="Zar" pitchFamily="2" charset="0"/>
              </a:rPr>
              <a:t>ترس</a:t>
            </a:r>
            <a:r>
              <a:rPr lang="ar-SA" altLang="fa-IR" sz="2400">
                <a:cs typeface="Zar" pitchFamily="2" charset="0"/>
              </a:rPr>
              <a:t>‏</a:t>
            </a:r>
            <a:r>
              <a:rPr lang="en-US" altLang="fa-IR" sz="2400">
                <a:cs typeface="Zar" pitchFamily="2" charset="0"/>
              </a:rPr>
              <a:t> </a:t>
            </a:r>
            <a:r>
              <a:rPr lang="fa-IR" altLang="fa-IR" sz="2400">
                <a:cs typeface="Zar" pitchFamily="2" charset="0"/>
              </a:rPr>
              <a:t>                                   5. </a:t>
            </a:r>
            <a:r>
              <a:rPr lang="fa-IR" altLang="fa-IR" sz="2400">
                <a:solidFill>
                  <a:srgbClr val="CC0099"/>
                </a:solidFill>
                <a:cs typeface="Zar" pitchFamily="2" charset="0"/>
              </a:rPr>
              <a:t>لذت و خوشي </a:t>
            </a:r>
          </a:p>
          <a:p>
            <a:pPr algn="just" rtl="1" eaLnBrk="1" hangingPunct="1">
              <a:lnSpc>
                <a:spcPct val="150000"/>
              </a:lnSpc>
              <a:spcBef>
                <a:spcPct val="0"/>
              </a:spcBef>
              <a:buFontTx/>
              <a:buNone/>
            </a:pPr>
            <a:r>
              <a:rPr lang="fa-IR" altLang="fa-IR" sz="2400">
                <a:cs typeface="Zar" pitchFamily="2" charset="0"/>
              </a:rPr>
              <a:t>	2</a:t>
            </a:r>
            <a:r>
              <a:rPr lang="fa-IR" altLang="fa-IR" sz="2400">
                <a:solidFill>
                  <a:srgbClr val="FF6600"/>
                </a:solidFill>
                <a:cs typeface="Zar" pitchFamily="2" charset="0"/>
              </a:rPr>
              <a:t>. نگراني</a:t>
            </a:r>
            <a:r>
              <a:rPr lang="fa-IR" altLang="fa-IR" sz="2400">
                <a:cs typeface="Zar" pitchFamily="2" charset="0"/>
              </a:rPr>
              <a:t> </a:t>
            </a:r>
            <a:r>
              <a:rPr lang="ar-SA" altLang="fa-IR" sz="2400">
                <a:cs typeface="Zar" pitchFamily="2" charset="0"/>
              </a:rPr>
              <a:t>‏</a:t>
            </a:r>
            <a:r>
              <a:rPr lang="en-US" altLang="fa-IR" sz="2400">
                <a:cs typeface="Zar" pitchFamily="2" charset="0"/>
              </a:rPr>
              <a:t> </a:t>
            </a:r>
            <a:r>
              <a:rPr lang="fa-IR" altLang="fa-IR" sz="2400">
                <a:cs typeface="Zar" pitchFamily="2" charset="0"/>
              </a:rPr>
              <a:t>                               6. </a:t>
            </a:r>
            <a:r>
              <a:rPr lang="fa-IR" altLang="fa-IR" sz="2400">
                <a:solidFill>
                  <a:srgbClr val="006600"/>
                </a:solidFill>
                <a:cs typeface="Zar" pitchFamily="2" charset="0"/>
              </a:rPr>
              <a:t>محبت</a:t>
            </a:r>
          </a:p>
          <a:p>
            <a:pPr algn="r" rtl="1" eaLnBrk="1" hangingPunct="1">
              <a:lnSpc>
                <a:spcPct val="150000"/>
              </a:lnSpc>
              <a:spcBef>
                <a:spcPct val="0"/>
              </a:spcBef>
              <a:buFontTx/>
              <a:buNone/>
            </a:pPr>
            <a:r>
              <a:rPr lang="fa-IR" altLang="fa-IR" sz="2400">
                <a:cs typeface="Zar" pitchFamily="2" charset="0"/>
              </a:rPr>
              <a:t>      3. </a:t>
            </a:r>
            <a:r>
              <a:rPr lang="fa-IR" altLang="fa-IR" sz="2400">
                <a:solidFill>
                  <a:schemeClr val="accent2"/>
                </a:solidFill>
                <a:cs typeface="Zar" pitchFamily="2" charset="0"/>
              </a:rPr>
              <a:t>خشم</a:t>
            </a:r>
            <a:r>
              <a:rPr lang="fa-IR" altLang="fa-IR" sz="2400">
                <a:cs typeface="Zar" pitchFamily="2" charset="0"/>
              </a:rPr>
              <a:t>                                    7</a:t>
            </a:r>
            <a:r>
              <a:rPr lang="fa-IR" altLang="fa-IR" sz="2400">
                <a:solidFill>
                  <a:srgbClr val="FF0066"/>
                </a:solidFill>
                <a:cs typeface="Zar" pitchFamily="2" charset="0"/>
              </a:rPr>
              <a:t>. كنجكاوي</a:t>
            </a:r>
            <a:r>
              <a:rPr lang="fa-IR" altLang="fa-IR" sz="2400">
                <a:solidFill>
                  <a:srgbClr val="990099"/>
                </a:solidFill>
                <a:cs typeface="Zar" pitchFamily="2" charset="0"/>
              </a:rPr>
              <a:t> </a:t>
            </a:r>
          </a:p>
          <a:p>
            <a:pPr algn="r" rtl="1" eaLnBrk="1" hangingPunct="1">
              <a:lnSpc>
                <a:spcPct val="150000"/>
              </a:lnSpc>
              <a:spcBef>
                <a:spcPct val="0"/>
              </a:spcBef>
              <a:buFontTx/>
              <a:buNone/>
            </a:pPr>
            <a:r>
              <a:rPr lang="fa-IR" altLang="fa-IR" sz="2400">
                <a:cs typeface="Zar" pitchFamily="2" charset="0"/>
              </a:rPr>
              <a:t>      4. </a:t>
            </a:r>
            <a:r>
              <a:rPr lang="fa-IR" altLang="fa-IR" sz="2400">
                <a:solidFill>
                  <a:srgbClr val="990099"/>
                </a:solidFill>
                <a:cs typeface="Zar" pitchFamily="2" charset="0"/>
              </a:rPr>
              <a:t>حسد</a:t>
            </a:r>
            <a:endParaRPr lang="en-US" altLang="fa-IR" sz="2400">
              <a:solidFill>
                <a:srgbClr val="990099"/>
              </a:solidFill>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eaLnBrk="1" hangingPunct="1"/>
            <a:endParaRPr lang="fa-IR" altLang="fa-IR" smtClean="0"/>
          </a:p>
        </p:txBody>
      </p:sp>
      <p:sp>
        <p:nvSpPr>
          <p:cNvPr id="147459" name="Rectangle 3"/>
          <p:cNvSpPr>
            <a:spLocks noGrp="1" noChangeArrowheads="1"/>
          </p:cNvSpPr>
          <p:nvPr>
            <p:ph type="body" idx="1"/>
          </p:nvPr>
        </p:nvSpPr>
        <p:spPr/>
        <p:txBody>
          <a:bodyPr/>
          <a:lstStyle/>
          <a:p>
            <a:pPr eaLnBrk="1" hangingPunct="1"/>
            <a:endParaRPr lang="fa-IR" altLang="fa-IR" smtClean="0"/>
          </a:p>
        </p:txBody>
      </p:sp>
      <p:sp>
        <p:nvSpPr>
          <p:cNvPr id="147460"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1781"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1782"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7463" name="Text Box 7"/>
          <p:cNvSpPr txBox="1">
            <a:spLocks noChangeArrowheads="1"/>
          </p:cNvSpPr>
          <p:nvPr/>
        </p:nvSpPr>
        <p:spPr bwMode="auto">
          <a:xfrm>
            <a:off x="1187450" y="3133725"/>
            <a:ext cx="619125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fa-IR" altLang="fa-IR" sz="2400">
                <a:solidFill>
                  <a:srgbClr val="FF0066"/>
                </a:solidFill>
                <a:cs typeface="Zar" pitchFamily="2" charset="0"/>
              </a:rPr>
              <a:t>منشا ترس  </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اساس ترسها را اعم از اينكه معقول باشند يا بى‏دليل بايد در تجارب خود كودك جستجو كرد.</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endParaRPr lang="fa-IR" altLang="fa-IR" smtClean="0"/>
          </a:p>
        </p:txBody>
      </p:sp>
      <p:sp>
        <p:nvSpPr>
          <p:cNvPr id="148483" name="Rectangle 3"/>
          <p:cNvSpPr>
            <a:spLocks noGrp="1" noChangeArrowheads="1"/>
          </p:cNvSpPr>
          <p:nvPr>
            <p:ph type="body" idx="1"/>
          </p:nvPr>
        </p:nvSpPr>
        <p:spPr/>
        <p:txBody>
          <a:bodyPr/>
          <a:lstStyle/>
          <a:p>
            <a:pPr eaLnBrk="1" hangingPunct="1"/>
            <a:endParaRPr lang="fa-IR" altLang="fa-IR" smtClean="0"/>
          </a:p>
        </p:txBody>
      </p:sp>
      <p:sp>
        <p:nvSpPr>
          <p:cNvPr id="148484"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2805"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2806"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8487" name="Text Box 7"/>
          <p:cNvSpPr txBox="1">
            <a:spLocks noChangeArrowheads="1"/>
          </p:cNvSpPr>
          <p:nvPr/>
        </p:nvSpPr>
        <p:spPr bwMode="auto">
          <a:xfrm>
            <a:off x="827088" y="2276475"/>
            <a:ext cx="74882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fa-IR" altLang="fa-IR" sz="2400">
                <a:solidFill>
                  <a:srgbClr val="FF0066"/>
                </a:solidFill>
                <a:cs typeface="Zar" pitchFamily="2" charset="0"/>
              </a:rPr>
              <a:t>علل تفاوت ترسهاي كودكان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fa-IR" altLang="fa-IR" sz="2400">
                <a:solidFill>
                  <a:srgbClr val="FF0066"/>
                </a:solidFill>
                <a:cs typeface="Zar" pitchFamily="2" charset="0"/>
              </a:rPr>
              <a:t>هوش  </a:t>
            </a:r>
            <a:r>
              <a:rPr lang="fa-IR" altLang="fa-IR" sz="2400">
                <a:cs typeface="Zar" pitchFamily="2" charset="0"/>
              </a:rPr>
              <a:t>                                         6. </a:t>
            </a:r>
            <a:r>
              <a:rPr lang="fa-IR" altLang="fa-IR" sz="2400">
                <a:solidFill>
                  <a:schemeClr val="accent2"/>
                </a:solidFill>
                <a:cs typeface="Zar" pitchFamily="2" charset="0"/>
              </a:rPr>
              <a:t>جايگاه تربيتي</a:t>
            </a:r>
            <a:r>
              <a:rPr lang="fa-IR" altLang="fa-IR" sz="2400">
                <a:cs typeface="Zar" pitchFamily="2" charset="0"/>
              </a:rPr>
              <a:t> </a:t>
            </a:r>
          </a:p>
          <a:p>
            <a:pPr algn="just" rtl="1" eaLnBrk="1" hangingPunct="1">
              <a:lnSpc>
                <a:spcPct val="150000"/>
              </a:lnSpc>
              <a:spcBef>
                <a:spcPct val="0"/>
              </a:spcBef>
              <a:buFontTx/>
              <a:buNone/>
            </a:pPr>
            <a:r>
              <a:rPr lang="fa-IR" altLang="fa-IR" sz="2400">
                <a:cs typeface="Zar" pitchFamily="2" charset="0"/>
              </a:rPr>
              <a:t>	2. </a:t>
            </a:r>
            <a:r>
              <a:rPr lang="fa-IR" altLang="fa-IR" sz="2400">
                <a:solidFill>
                  <a:schemeClr val="accent2"/>
                </a:solidFill>
                <a:cs typeface="Zar" pitchFamily="2" charset="0"/>
              </a:rPr>
              <a:t>جنس</a:t>
            </a:r>
            <a:r>
              <a:rPr lang="ar-SA" altLang="fa-IR" sz="2400">
                <a:cs typeface="Zar" pitchFamily="2" charset="0"/>
              </a:rPr>
              <a:t>‏</a:t>
            </a:r>
            <a:r>
              <a:rPr lang="en-US" altLang="fa-IR" sz="2400">
                <a:cs typeface="Zar" pitchFamily="2" charset="0"/>
              </a:rPr>
              <a:t> </a:t>
            </a:r>
            <a:r>
              <a:rPr lang="fa-IR" altLang="fa-IR" sz="2400">
                <a:cs typeface="Zar" pitchFamily="2" charset="0"/>
              </a:rPr>
              <a:t>                                          7. </a:t>
            </a:r>
            <a:r>
              <a:rPr lang="fa-IR" altLang="fa-IR" sz="2400">
                <a:solidFill>
                  <a:srgbClr val="FF0066"/>
                </a:solidFill>
                <a:cs typeface="Zar" pitchFamily="2" charset="0"/>
              </a:rPr>
              <a:t>شخصيت</a:t>
            </a:r>
            <a:r>
              <a:rPr lang="fa-IR" altLang="fa-IR" sz="2400">
                <a:solidFill>
                  <a:srgbClr val="CC3300"/>
                </a:solidFill>
                <a:cs typeface="Zar" pitchFamily="2" charset="0"/>
              </a:rPr>
              <a:t> </a:t>
            </a:r>
          </a:p>
          <a:p>
            <a:pPr algn="r" rtl="1" eaLnBrk="1" hangingPunct="1">
              <a:lnSpc>
                <a:spcPct val="150000"/>
              </a:lnSpc>
              <a:spcBef>
                <a:spcPct val="0"/>
              </a:spcBef>
              <a:buFontTx/>
              <a:buNone/>
            </a:pPr>
            <a:r>
              <a:rPr lang="fa-IR" altLang="fa-IR" sz="2400">
                <a:cs typeface="Zar" pitchFamily="2" charset="0"/>
              </a:rPr>
              <a:t>      3. </a:t>
            </a:r>
            <a:r>
              <a:rPr lang="fa-IR" altLang="fa-IR" sz="2400">
                <a:solidFill>
                  <a:srgbClr val="006600"/>
                </a:solidFill>
                <a:cs typeface="Zar" pitchFamily="2" charset="0"/>
              </a:rPr>
              <a:t>وضع اجتماعي اقتصادي</a:t>
            </a:r>
            <a:r>
              <a:rPr lang="fa-IR" altLang="fa-IR" sz="2400">
                <a:cs typeface="Zar" pitchFamily="2" charset="0"/>
              </a:rPr>
              <a:t> </a:t>
            </a:r>
          </a:p>
          <a:p>
            <a:pPr algn="r" rtl="1" eaLnBrk="1" hangingPunct="1">
              <a:lnSpc>
                <a:spcPct val="150000"/>
              </a:lnSpc>
              <a:spcBef>
                <a:spcPct val="0"/>
              </a:spcBef>
              <a:buFontTx/>
              <a:buNone/>
            </a:pPr>
            <a:r>
              <a:rPr lang="fa-IR" altLang="fa-IR" sz="2400">
                <a:cs typeface="Zar" pitchFamily="2" charset="0"/>
              </a:rPr>
              <a:t>      4. </a:t>
            </a:r>
            <a:r>
              <a:rPr lang="fa-IR" altLang="fa-IR" sz="2400">
                <a:solidFill>
                  <a:schemeClr val="accent2"/>
                </a:solidFill>
                <a:cs typeface="Zar" pitchFamily="2" charset="0"/>
              </a:rPr>
              <a:t>شرايط بدني</a:t>
            </a:r>
            <a:r>
              <a:rPr lang="fa-IR" altLang="fa-IR" sz="2400">
                <a:cs typeface="Zar" pitchFamily="2" charset="0"/>
              </a:rPr>
              <a:t> </a:t>
            </a:r>
          </a:p>
          <a:p>
            <a:pPr algn="r" rtl="1" eaLnBrk="1" hangingPunct="1">
              <a:lnSpc>
                <a:spcPct val="150000"/>
              </a:lnSpc>
              <a:spcBef>
                <a:spcPct val="0"/>
              </a:spcBef>
              <a:buFontTx/>
              <a:buNone/>
            </a:pPr>
            <a:r>
              <a:rPr lang="fa-IR" altLang="fa-IR" sz="2400">
                <a:cs typeface="Zar" pitchFamily="2" charset="0"/>
              </a:rPr>
              <a:t>      5. </a:t>
            </a:r>
            <a:r>
              <a:rPr lang="fa-IR" altLang="fa-IR" sz="2400">
                <a:solidFill>
                  <a:srgbClr val="FF0066"/>
                </a:solidFill>
                <a:cs typeface="Zar" pitchFamily="2" charset="0"/>
              </a:rPr>
              <a:t>تماسهاي اجتماعي</a:t>
            </a:r>
            <a:r>
              <a:rPr lang="fa-IR" altLang="fa-IR" sz="2400">
                <a:cs typeface="Zar" pitchFamily="2" charset="0"/>
              </a:rPr>
              <a:t> </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endParaRPr lang="fa-IR" altLang="fa-IR" smtClean="0"/>
          </a:p>
        </p:txBody>
      </p:sp>
      <p:sp>
        <p:nvSpPr>
          <p:cNvPr id="149507" name="Rectangle 3"/>
          <p:cNvSpPr>
            <a:spLocks noGrp="1" noChangeArrowheads="1"/>
          </p:cNvSpPr>
          <p:nvPr>
            <p:ph type="body" idx="1"/>
          </p:nvPr>
        </p:nvSpPr>
        <p:spPr/>
        <p:txBody>
          <a:bodyPr/>
          <a:lstStyle/>
          <a:p>
            <a:pPr eaLnBrk="1" hangingPunct="1"/>
            <a:endParaRPr lang="fa-IR" altLang="fa-IR" smtClean="0"/>
          </a:p>
        </p:txBody>
      </p:sp>
      <p:sp>
        <p:nvSpPr>
          <p:cNvPr id="149508" name="AutoShape 4"/>
          <p:cNvSpPr>
            <a:spLocks noChangeArrowheads="1"/>
          </p:cNvSpPr>
          <p:nvPr/>
        </p:nvSpPr>
        <p:spPr bwMode="auto">
          <a:xfrm>
            <a:off x="142875" y="1916113"/>
            <a:ext cx="8893175" cy="4681537"/>
          </a:xfrm>
          <a:prstGeom prst="foldedCorner">
            <a:avLst>
              <a:gd name="adj" fmla="val 12500"/>
            </a:avLst>
          </a:prstGeom>
          <a:solidFill>
            <a:srgbClr val="EBEB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3829"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3830" name="Text Box 6"/>
          <p:cNvSpPr txBox="1">
            <a:spLocks noChangeArrowheads="1"/>
          </p:cNvSpPr>
          <p:nvPr/>
        </p:nvSpPr>
        <p:spPr bwMode="auto">
          <a:xfrm>
            <a:off x="1547813" y="765175"/>
            <a:ext cx="6696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هيجاني و عاطفي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49511" name="Text Box 7"/>
          <p:cNvSpPr txBox="1">
            <a:spLocks noChangeArrowheads="1"/>
          </p:cNvSpPr>
          <p:nvPr/>
        </p:nvSpPr>
        <p:spPr bwMode="auto">
          <a:xfrm>
            <a:off x="827088" y="2276475"/>
            <a:ext cx="74882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fa-IR" altLang="fa-IR" sz="2400">
                <a:solidFill>
                  <a:srgbClr val="FF0066"/>
                </a:solidFill>
                <a:cs typeface="Zar" pitchFamily="2" charset="0"/>
              </a:rPr>
              <a:t>عوامل موثر در عواطف  </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خستگي </a:t>
            </a:r>
            <a:r>
              <a:rPr lang="ar-SA" altLang="fa-IR" sz="2400">
                <a:cs typeface="Zar" pitchFamily="2" charset="0"/>
              </a:rPr>
              <a:t>‏</a:t>
            </a:r>
            <a:r>
              <a:rPr lang="fa-IR" altLang="fa-IR" sz="2400">
                <a:cs typeface="Zar" pitchFamily="2" charset="0"/>
              </a:rPr>
              <a:t>                                        6. روابط خانوادگي </a:t>
            </a:r>
          </a:p>
          <a:p>
            <a:pPr algn="just" rtl="1" eaLnBrk="1" hangingPunct="1">
              <a:lnSpc>
                <a:spcPct val="150000"/>
              </a:lnSpc>
              <a:spcBef>
                <a:spcPct val="0"/>
              </a:spcBef>
              <a:buFontTx/>
              <a:buNone/>
            </a:pPr>
            <a:r>
              <a:rPr lang="fa-IR" altLang="fa-IR" sz="2400">
                <a:cs typeface="Zar" pitchFamily="2" charset="0"/>
              </a:rPr>
              <a:t>	2. ناتندرستي يا فقر بهداشتي </a:t>
            </a:r>
            <a:r>
              <a:rPr lang="ar-SA" altLang="fa-IR" sz="2400">
                <a:cs typeface="Zar" pitchFamily="2" charset="0"/>
              </a:rPr>
              <a:t>‏</a:t>
            </a:r>
            <a:r>
              <a:rPr lang="en-US" altLang="fa-IR" sz="2400">
                <a:cs typeface="Zar" pitchFamily="2" charset="0"/>
              </a:rPr>
              <a:t> </a:t>
            </a:r>
            <a:r>
              <a:rPr lang="fa-IR" altLang="fa-IR" sz="2400">
                <a:cs typeface="Zar" pitchFamily="2" charset="0"/>
              </a:rPr>
              <a:t>            7. سطح آرزوها و انتظارات</a:t>
            </a:r>
          </a:p>
          <a:p>
            <a:pPr algn="r" rtl="1" eaLnBrk="1" hangingPunct="1">
              <a:lnSpc>
                <a:spcPct val="150000"/>
              </a:lnSpc>
              <a:spcBef>
                <a:spcPct val="0"/>
              </a:spcBef>
              <a:buFontTx/>
              <a:buNone/>
            </a:pPr>
            <a:r>
              <a:rPr lang="fa-IR" altLang="fa-IR" sz="2400">
                <a:cs typeface="Zar" pitchFamily="2" charset="0"/>
              </a:rPr>
              <a:t>      3. موقع روز </a:t>
            </a:r>
          </a:p>
          <a:p>
            <a:pPr algn="r" rtl="1" eaLnBrk="1" hangingPunct="1">
              <a:lnSpc>
                <a:spcPct val="150000"/>
              </a:lnSpc>
              <a:spcBef>
                <a:spcPct val="0"/>
              </a:spcBef>
              <a:buFontTx/>
              <a:buNone/>
            </a:pPr>
            <a:r>
              <a:rPr lang="fa-IR" altLang="fa-IR" sz="2400">
                <a:cs typeface="Zar" pitchFamily="2" charset="0"/>
              </a:rPr>
              <a:t>      4. هوش</a:t>
            </a:r>
          </a:p>
          <a:p>
            <a:pPr algn="r" rtl="1" eaLnBrk="1" hangingPunct="1">
              <a:lnSpc>
                <a:spcPct val="150000"/>
              </a:lnSpc>
              <a:spcBef>
                <a:spcPct val="0"/>
              </a:spcBef>
              <a:buFontTx/>
              <a:buNone/>
            </a:pPr>
            <a:r>
              <a:rPr lang="fa-IR" altLang="fa-IR" sz="2400">
                <a:cs typeface="Zar" pitchFamily="2" charset="0"/>
              </a:rPr>
              <a:t>      5. محيط اجتماعي </a:t>
            </a:r>
            <a:r>
              <a:rPr lang="ar-SA" altLang="fa-IR" sz="2400">
                <a:cs typeface="Zar" pitchFamily="2" charset="0"/>
              </a:rPr>
              <a:t>‏</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50531"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50532" name="WordArt 4"/>
          <p:cNvSpPr>
            <a:spLocks noChangeArrowheads="1" noChangeShapeType="1" noTextEdit="1"/>
          </p:cNvSpPr>
          <p:nvPr/>
        </p:nvSpPr>
        <p:spPr bwMode="auto">
          <a:xfrm>
            <a:off x="611188" y="4221163"/>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نهم</a:t>
            </a:r>
          </a:p>
        </p:txBody>
      </p:sp>
    </p:spTree>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22531"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22532" name="WordArt 4"/>
          <p:cNvSpPr>
            <a:spLocks noChangeArrowheads="1" noChangeShapeType="1" noTextEdit="1"/>
          </p:cNvSpPr>
          <p:nvPr/>
        </p:nvSpPr>
        <p:spPr bwMode="auto">
          <a:xfrm>
            <a:off x="609600" y="4229100"/>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دوم</a:t>
            </a:r>
          </a:p>
        </p:txBody>
      </p:sp>
    </p:spTree>
  </p:cSld>
  <p:clrMapOvr>
    <a:masterClrMapping/>
  </p:clrMapOvr>
  <p:transition spd="slow">
    <p:random/>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endParaRPr lang="fa-IR" altLang="fa-IR" smtClean="0"/>
          </a:p>
        </p:txBody>
      </p:sp>
      <p:sp>
        <p:nvSpPr>
          <p:cNvPr id="151555" name="Rectangle 3"/>
          <p:cNvSpPr>
            <a:spLocks noGrp="1" noChangeArrowheads="1"/>
          </p:cNvSpPr>
          <p:nvPr>
            <p:ph type="body" idx="1"/>
          </p:nvPr>
        </p:nvSpPr>
        <p:spPr/>
        <p:txBody>
          <a:bodyPr/>
          <a:lstStyle/>
          <a:p>
            <a:pPr eaLnBrk="1" hangingPunct="1"/>
            <a:endParaRPr lang="fa-IR" altLang="fa-IR" smtClean="0"/>
          </a:p>
        </p:txBody>
      </p:sp>
      <p:sp>
        <p:nvSpPr>
          <p:cNvPr id="151556"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6901"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6902"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1559" name="Text Box 7"/>
          <p:cNvSpPr txBox="1">
            <a:spLocks noChangeArrowheads="1"/>
          </p:cNvSpPr>
          <p:nvPr/>
        </p:nvSpPr>
        <p:spPr bwMode="auto">
          <a:xfrm>
            <a:off x="827088" y="2565400"/>
            <a:ext cx="7488237"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fa-IR" altLang="fa-IR" sz="2400">
                <a:solidFill>
                  <a:srgbClr val="FF0066"/>
                </a:solidFill>
                <a:cs typeface="Zar" pitchFamily="2" charset="0"/>
              </a:rPr>
              <a:t>هدفهاي كلي </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ar-SA" altLang="fa-IR" sz="2400">
                <a:cs typeface="Zar" pitchFamily="2" charset="0"/>
              </a:rPr>
              <a:t>آشنايى با چگونگى رشد و تكامل </a:t>
            </a:r>
            <a:r>
              <a:rPr lang="fa-IR" altLang="fa-IR" sz="2400">
                <a:cs typeface="Zar" pitchFamily="2" charset="0"/>
              </a:rPr>
              <a:t>اجتماعي </a:t>
            </a:r>
            <a:r>
              <a:rPr lang="ar-SA" altLang="fa-IR" sz="2400">
                <a:cs typeface="Zar" pitchFamily="2" charset="0"/>
              </a:rPr>
              <a:t>‏</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2. </a:t>
            </a:r>
            <a:r>
              <a:rPr lang="ar-SA" altLang="fa-IR" sz="2400">
                <a:cs typeface="Zar" pitchFamily="2" charset="0"/>
              </a:rPr>
              <a:t>آشنايى </a:t>
            </a:r>
            <a:r>
              <a:rPr lang="fa-IR" altLang="fa-IR" sz="2400">
                <a:cs typeface="Zar" pitchFamily="2" charset="0"/>
              </a:rPr>
              <a:t>با چگونگي سازگاري اجتماعي و مشكلات احتمالي آن </a:t>
            </a:r>
            <a:r>
              <a:rPr lang="ar-SA" altLang="fa-IR" sz="2400">
                <a:cs typeface="Zar" pitchFamily="2" charset="0"/>
              </a:rPr>
              <a:t>‏</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eaLnBrk="1" hangingPunct="1"/>
            <a:endParaRPr lang="fa-IR" altLang="fa-IR" smtClean="0"/>
          </a:p>
        </p:txBody>
      </p:sp>
      <p:sp>
        <p:nvSpPr>
          <p:cNvPr id="152579" name="Rectangle 3"/>
          <p:cNvSpPr>
            <a:spLocks noGrp="1" noChangeArrowheads="1"/>
          </p:cNvSpPr>
          <p:nvPr>
            <p:ph type="body" idx="1"/>
          </p:nvPr>
        </p:nvSpPr>
        <p:spPr/>
        <p:txBody>
          <a:bodyPr/>
          <a:lstStyle/>
          <a:p>
            <a:pPr eaLnBrk="1" hangingPunct="1"/>
            <a:endParaRPr lang="fa-IR" altLang="fa-IR" smtClean="0"/>
          </a:p>
        </p:txBody>
      </p:sp>
      <p:sp>
        <p:nvSpPr>
          <p:cNvPr id="152580"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7925"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7926"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2583" name="Text Box 7"/>
          <p:cNvSpPr txBox="1">
            <a:spLocks noChangeArrowheads="1"/>
          </p:cNvSpPr>
          <p:nvPr/>
        </p:nvSpPr>
        <p:spPr bwMode="auto">
          <a:xfrm>
            <a:off x="827088" y="2565400"/>
            <a:ext cx="74882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فرايندهاى </a:t>
            </a:r>
            <a:r>
              <a:rPr lang="ar-SA" altLang="fa-IR" sz="2400">
                <a:solidFill>
                  <a:srgbClr val="CC3300"/>
                </a:solidFill>
                <a:cs typeface="Zar" pitchFamily="2" charset="0"/>
              </a:rPr>
              <a:t>«اجتماعى شدن»</a:t>
            </a:r>
            <a:r>
              <a:rPr lang="ar-SA" altLang="fa-IR" sz="2400">
                <a:cs typeface="Zar" pitchFamily="2" charset="0"/>
              </a:rPr>
              <a:t> را مى‏توان چنين خلاصه كرد</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1.</a:t>
            </a:r>
            <a:r>
              <a:rPr lang="en-US" altLang="fa-IR" sz="2400">
                <a:cs typeface="Zar" pitchFamily="2" charset="0"/>
              </a:rPr>
              <a:t> </a:t>
            </a:r>
            <a:r>
              <a:rPr lang="ar-SA" altLang="fa-IR" sz="2400">
                <a:cs typeface="Zar" pitchFamily="2" charset="0"/>
              </a:rPr>
              <a:t>يادگيرى رفتار به شيوه‏هاى اجتماعى مصوب و مورد تأييد</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2.</a:t>
            </a:r>
            <a:r>
              <a:rPr lang="en-US" altLang="fa-IR" sz="2400">
                <a:cs typeface="Zar" pitchFamily="2" charset="0"/>
              </a:rPr>
              <a:t> </a:t>
            </a:r>
            <a:r>
              <a:rPr lang="ar-SA" altLang="fa-IR" sz="2400">
                <a:cs typeface="Zar" pitchFamily="2" charset="0"/>
              </a:rPr>
              <a:t>ايفاى نقشهاى اجتماعى تأييد شده‏</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 </a:t>
            </a:r>
            <a:r>
              <a:rPr lang="en-US" altLang="fa-IR" sz="2400">
                <a:cs typeface="Zar" pitchFamily="2" charset="0"/>
              </a:rPr>
              <a:t> </a:t>
            </a:r>
            <a:r>
              <a:rPr lang="fa-IR" altLang="fa-IR" sz="2400">
                <a:cs typeface="Zar" pitchFamily="2" charset="0"/>
              </a:rPr>
              <a:t>3.</a:t>
            </a:r>
            <a:r>
              <a:rPr lang="en-US" altLang="fa-IR" sz="2400">
                <a:cs typeface="Zar" pitchFamily="2" charset="0"/>
              </a:rPr>
              <a:t>  </a:t>
            </a:r>
            <a:r>
              <a:rPr lang="ar-SA" altLang="fa-IR" sz="2400">
                <a:cs typeface="Zar" pitchFamily="2" charset="0"/>
              </a:rPr>
              <a:t>رشد و گسترش گرايشهاى اجتماعى‏</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eaLnBrk="1" hangingPunct="1"/>
            <a:endParaRPr lang="fa-IR" altLang="fa-IR" smtClean="0"/>
          </a:p>
        </p:txBody>
      </p:sp>
      <p:sp>
        <p:nvSpPr>
          <p:cNvPr id="153603" name="Rectangle 3"/>
          <p:cNvSpPr>
            <a:spLocks noGrp="1" noChangeArrowheads="1"/>
          </p:cNvSpPr>
          <p:nvPr>
            <p:ph type="body" idx="1"/>
          </p:nvPr>
        </p:nvSpPr>
        <p:spPr/>
        <p:txBody>
          <a:bodyPr/>
          <a:lstStyle/>
          <a:p>
            <a:pPr eaLnBrk="1" hangingPunct="1"/>
            <a:endParaRPr lang="fa-IR" altLang="fa-IR" smtClean="0"/>
          </a:p>
        </p:txBody>
      </p:sp>
      <p:sp>
        <p:nvSpPr>
          <p:cNvPr id="153604"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8949"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8950"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3607" name="Text Box 7"/>
          <p:cNvSpPr txBox="1">
            <a:spLocks noChangeArrowheads="1"/>
          </p:cNvSpPr>
          <p:nvPr/>
        </p:nvSpPr>
        <p:spPr bwMode="auto">
          <a:xfrm>
            <a:off x="827088" y="2565400"/>
            <a:ext cx="7488237"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fa-IR" altLang="fa-IR" sz="2400">
                <a:cs typeface="Zar" pitchFamily="2" charset="0"/>
              </a:rPr>
              <a:t>آثار نخستين تجربه هاي اجتماعي را مي توان چنين خلاصه كرد:</a:t>
            </a:r>
            <a:r>
              <a:rPr lang="fa-IR" altLang="fa-IR" sz="2400">
                <a:solidFill>
                  <a:srgbClr val="FF0066"/>
                </a:solidFill>
                <a:cs typeface="Zar" pitchFamily="2" charset="0"/>
              </a:rPr>
              <a:t>  </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fa-IR" altLang="fa-IR" sz="2400">
                <a:solidFill>
                  <a:srgbClr val="0000FF"/>
                </a:solidFill>
                <a:cs typeface="Zar" pitchFamily="2" charset="0"/>
              </a:rPr>
              <a:t>ثبات رفتار اجتماعي </a:t>
            </a:r>
          </a:p>
          <a:p>
            <a:pPr algn="just" rtl="1" eaLnBrk="1" hangingPunct="1">
              <a:lnSpc>
                <a:spcPct val="150000"/>
              </a:lnSpc>
              <a:spcBef>
                <a:spcPct val="0"/>
              </a:spcBef>
              <a:buFontTx/>
              <a:buNone/>
            </a:pPr>
            <a:r>
              <a:rPr lang="fa-IR" altLang="fa-IR" sz="2400">
                <a:cs typeface="Zar" pitchFamily="2" charset="0"/>
              </a:rPr>
              <a:t>      2. </a:t>
            </a:r>
            <a:r>
              <a:rPr lang="ar-SA" altLang="fa-IR" sz="2400">
                <a:cs typeface="Zar" pitchFamily="2" charset="0"/>
              </a:rPr>
              <a:t>همسانى گرايشهاى اجتماعى</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3. </a:t>
            </a:r>
            <a:r>
              <a:rPr lang="ar-SA" altLang="fa-IR" sz="2400">
                <a:solidFill>
                  <a:srgbClr val="0000FF"/>
                </a:solidFill>
                <a:cs typeface="Zar" pitchFamily="2" charset="0"/>
              </a:rPr>
              <a:t>تأثير در مشاركت اجتماعى</a:t>
            </a:r>
            <a:r>
              <a:rPr lang="en-US" altLang="fa-IR" sz="2400">
                <a:cs typeface="Zar" pitchFamily="2" charset="0"/>
              </a:rPr>
              <a:t> </a:t>
            </a:r>
            <a:r>
              <a:rPr lang="fa-IR" altLang="fa-IR" sz="2400">
                <a:cs typeface="Zar" pitchFamily="2" charset="0"/>
              </a:rPr>
              <a:t> </a:t>
            </a:r>
            <a:r>
              <a:rPr lang="ar-SA" altLang="fa-IR" sz="2400">
                <a:cs typeface="Zar" pitchFamily="2" charset="0"/>
              </a:rPr>
              <a:t>‏</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4. </a:t>
            </a:r>
            <a:r>
              <a:rPr lang="ar-SA" altLang="fa-IR" sz="2400">
                <a:cs typeface="Zar" pitchFamily="2" charset="0"/>
              </a:rPr>
              <a:t>تأثير در پذيرش اجتماعى</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5. </a:t>
            </a:r>
            <a:r>
              <a:rPr lang="ar-SA" altLang="fa-IR" sz="2400">
                <a:solidFill>
                  <a:srgbClr val="0000FF"/>
                </a:solidFill>
                <a:cs typeface="Zar" pitchFamily="2" charset="0"/>
              </a:rPr>
              <a:t>تأثير در الگوهاى ويژگى رفتار با نخستين تجربه‏هاى اجتماعى</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6. تاثير در شخصيت </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eaLnBrk="1" hangingPunct="1"/>
            <a:endParaRPr lang="fa-IR" altLang="fa-IR" smtClean="0"/>
          </a:p>
        </p:txBody>
      </p:sp>
      <p:sp>
        <p:nvSpPr>
          <p:cNvPr id="154627" name="Rectangle 3"/>
          <p:cNvSpPr>
            <a:spLocks noGrp="1" noChangeArrowheads="1"/>
          </p:cNvSpPr>
          <p:nvPr>
            <p:ph type="body" idx="1"/>
          </p:nvPr>
        </p:nvSpPr>
        <p:spPr/>
        <p:txBody>
          <a:bodyPr/>
          <a:lstStyle/>
          <a:p>
            <a:pPr eaLnBrk="1" hangingPunct="1"/>
            <a:endParaRPr lang="fa-IR" altLang="fa-IR" smtClean="0"/>
          </a:p>
        </p:txBody>
      </p:sp>
      <p:sp>
        <p:nvSpPr>
          <p:cNvPr id="154628"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39973"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39974"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4631" name="Text Box 7"/>
          <p:cNvSpPr txBox="1">
            <a:spLocks noChangeArrowheads="1"/>
          </p:cNvSpPr>
          <p:nvPr/>
        </p:nvSpPr>
        <p:spPr bwMode="auto">
          <a:xfrm>
            <a:off x="827088" y="2205038"/>
            <a:ext cx="7488237"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ar-SA" altLang="fa-IR" sz="2800">
                <a:solidFill>
                  <a:srgbClr val="FF0066"/>
                </a:solidFill>
                <a:cs typeface="Zar" pitchFamily="2" charset="0"/>
              </a:rPr>
              <a:t>رفتار و گرايشها</a:t>
            </a:r>
            <a:endParaRPr lang="en-US" altLang="fa-IR" sz="2800">
              <a:solidFill>
                <a:srgbClr val="FF0066"/>
              </a:solidFill>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رفتار و گرايشهاى اجتماعى كودك حتى پس از آنكه دوره‏هاى خردسالى را پشت سر مى‏گذارند و با مردم تماس بيشتر پيدا مى‏كند نمودار طرز رفتارى است كه در خانواده او رواج داشته است و در سنين بچگى كه محيط اجتماعيش به خانواده محدود بوده پى ريزى شده است تغيير اين رفتار و گرايشها در آينده اگر چه محال نيست ولى به آسانى صورت نمى‏گيرد</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eaLnBrk="1" hangingPunct="1"/>
            <a:endParaRPr lang="fa-IR" altLang="fa-IR" smtClean="0"/>
          </a:p>
        </p:txBody>
      </p:sp>
      <p:sp>
        <p:nvSpPr>
          <p:cNvPr id="155651" name="Rectangle 3"/>
          <p:cNvSpPr>
            <a:spLocks noGrp="1" noChangeArrowheads="1"/>
          </p:cNvSpPr>
          <p:nvPr>
            <p:ph type="body" idx="1"/>
          </p:nvPr>
        </p:nvSpPr>
        <p:spPr/>
        <p:txBody>
          <a:bodyPr/>
          <a:lstStyle/>
          <a:p>
            <a:pPr eaLnBrk="1" hangingPunct="1"/>
            <a:endParaRPr lang="fa-IR" altLang="fa-IR" smtClean="0"/>
          </a:p>
        </p:txBody>
      </p:sp>
      <p:sp>
        <p:nvSpPr>
          <p:cNvPr id="155652"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40997"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40998"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5655" name="Text Box 7"/>
          <p:cNvSpPr txBox="1">
            <a:spLocks noChangeArrowheads="1"/>
          </p:cNvSpPr>
          <p:nvPr/>
        </p:nvSpPr>
        <p:spPr bwMode="auto">
          <a:xfrm>
            <a:off x="468313" y="2060575"/>
            <a:ext cx="7847012"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رفتار منفى در هر سن به شكلى ديگر ظاهر مى‏شود از جم</a:t>
            </a:r>
            <a:r>
              <a:rPr lang="fa-IR" altLang="fa-IR" sz="2400">
                <a:cs typeface="Zar" pitchFamily="2" charset="0"/>
              </a:rPr>
              <a:t>له :</a:t>
            </a:r>
          </a:p>
          <a:p>
            <a:pPr algn="just" rtl="1" eaLnBrk="1" hangingPunct="1">
              <a:lnSpc>
                <a:spcPct val="150000"/>
              </a:lnSpc>
              <a:spcBef>
                <a:spcPct val="0"/>
              </a:spcBef>
              <a:buFontTx/>
              <a:buNone/>
            </a:pPr>
            <a:r>
              <a:rPr lang="fa-IR" altLang="fa-IR" sz="2400">
                <a:cs typeface="Zar" pitchFamily="2" charset="0"/>
              </a:rPr>
              <a:t>	1. </a:t>
            </a:r>
            <a:r>
              <a:rPr lang="ar-SA" altLang="fa-IR" sz="2400">
                <a:cs typeface="Zar" pitchFamily="2" charset="0"/>
              </a:rPr>
              <a:t>امتناع در انجام تقاضاى بزرگتر</a:t>
            </a:r>
            <a:r>
              <a:rPr lang="fa-IR" altLang="fa-IR" sz="2400">
                <a:cs typeface="Zar" pitchFamily="2" charset="0"/>
              </a:rPr>
              <a:t>ان </a:t>
            </a:r>
          </a:p>
          <a:p>
            <a:pPr algn="just" rtl="1" eaLnBrk="1" hangingPunct="1">
              <a:lnSpc>
                <a:spcPct val="150000"/>
              </a:lnSpc>
              <a:spcBef>
                <a:spcPct val="0"/>
              </a:spcBef>
              <a:buFontTx/>
              <a:buNone/>
            </a:pPr>
            <a:r>
              <a:rPr lang="fa-IR" altLang="fa-IR" sz="2400">
                <a:cs typeface="Zar" pitchFamily="2" charset="0"/>
              </a:rPr>
              <a:t>	2 . </a:t>
            </a:r>
            <a:r>
              <a:rPr lang="en-US" altLang="fa-IR" sz="2400">
                <a:cs typeface="Zar" pitchFamily="2" charset="0"/>
              </a:rPr>
              <a:t> </a:t>
            </a:r>
            <a:r>
              <a:rPr lang="ar-SA" altLang="fa-IR" sz="2400">
                <a:cs typeface="Zar" pitchFamily="2" charset="0"/>
              </a:rPr>
              <a:t>خود را به نشنيدن و نفهميدن زدن‏</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 </a:t>
            </a:r>
            <a:r>
              <a:rPr lang="fa-IR" altLang="fa-IR" sz="2400">
                <a:cs typeface="Zar" pitchFamily="2" charset="0"/>
              </a:rPr>
              <a:t>3. </a:t>
            </a:r>
            <a:r>
              <a:rPr lang="en-US" altLang="fa-IR" sz="2400">
                <a:cs typeface="Zar" pitchFamily="2" charset="0"/>
              </a:rPr>
              <a:t> </a:t>
            </a:r>
            <a:r>
              <a:rPr lang="ar-SA" altLang="fa-IR" sz="2400">
                <a:cs typeface="Zar" pitchFamily="2" charset="0"/>
              </a:rPr>
              <a:t>خوددارى از انجام امور ضرورى روزانه مانند غذا </a:t>
            </a:r>
            <a:r>
              <a:rPr lang="fa-IR" altLang="fa-IR" sz="2400">
                <a:cs typeface="Zar" pitchFamily="2" charset="0"/>
              </a:rPr>
              <a:t>	</a:t>
            </a:r>
            <a:r>
              <a:rPr lang="ar-SA" altLang="fa-IR" sz="2400">
                <a:cs typeface="Zar" pitchFamily="2" charset="0"/>
              </a:rPr>
              <a:t>خوردن و توالت رفتن و اعمال حاكى از خودنمايى و اظهار </a:t>
            </a:r>
            <a:r>
              <a:rPr lang="fa-IR" altLang="fa-IR" sz="2400">
                <a:cs typeface="Zar" pitchFamily="2" charset="0"/>
              </a:rPr>
              <a:t>	</a:t>
            </a:r>
            <a:r>
              <a:rPr lang="ar-SA" altLang="fa-IR" sz="2400">
                <a:cs typeface="Zar" pitchFamily="2" charset="0"/>
              </a:rPr>
              <a:t>وجود از قبيل امر و نهى، و پنهان شدن وقتى كه او را صدا </a:t>
            </a:r>
            <a:r>
              <a:rPr lang="fa-IR" altLang="fa-IR" sz="2400">
                <a:cs typeface="Zar" pitchFamily="2" charset="0"/>
              </a:rPr>
              <a:t>	</a:t>
            </a:r>
            <a:r>
              <a:rPr lang="ar-SA" altLang="fa-IR" sz="2400">
                <a:cs typeface="Zar" pitchFamily="2" charset="0"/>
              </a:rPr>
              <a:t>مى‏زنند</a:t>
            </a:r>
            <a:r>
              <a:rPr lang="fa-IR" altLang="fa-IR" sz="2400">
                <a:cs typeface="Zar" pitchFamily="2" charset="0"/>
              </a:rPr>
              <a:t>.</a:t>
            </a:r>
            <a:endParaRPr lang="en-US" altLang="fa-IR" sz="2400">
              <a:cs typeface="Zar" pitchFamily="2" charset="0"/>
            </a:endParaRPr>
          </a:p>
        </p:txBody>
      </p:sp>
      <p:sp>
        <p:nvSpPr>
          <p:cNvPr id="155656" name="AutoShape 8">
            <a:hlinkClick r:id="" action="ppaction://hlinkshowjump?jump=nextslide" highlightClick="1"/>
          </p:cNvPr>
          <p:cNvSpPr>
            <a:spLocks noChangeArrowheads="1"/>
          </p:cNvSpPr>
          <p:nvPr/>
        </p:nvSpPr>
        <p:spPr bwMode="auto">
          <a:xfrm>
            <a:off x="179388" y="6165850"/>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endParaRPr lang="fa-IR" altLang="fa-IR" smtClean="0"/>
          </a:p>
        </p:txBody>
      </p:sp>
      <p:sp>
        <p:nvSpPr>
          <p:cNvPr id="156675" name="Rectangle 3"/>
          <p:cNvSpPr>
            <a:spLocks noGrp="1" noChangeArrowheads="1"/>
          </p:cNvSpPr>
          <p:nvPr>
            <p:ph type="body" idx="1"/>
          </p:nvPr>
        </p:nvSpPr>
        <p:spPr/>
        <p:txBody>
          <a:bodyPr/>
          <a:lstStyle/>
          <a:p>
            <a:pPr eaLnBrk="1" hangingPunct="1"/>
            <a:endParaRPr lang="fa-IR" altLang="fa-IR" smtClean="0"/>
          </a:p>
        </p:txBody>
      </p:sp>
      <p:sp>
        <p:nvSpPr>
          <p:cNvPr id="156676"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42021"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42022"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6679" name="Text Box 7"/>
          <p:cNvSpPr txBox="1">
            <a:spLocks noChangeArrowheads="1"/>
          </p:cNvSpPr>
          <p:nvPr/>
        </p:nvSpPr>
        <p:spPr bwMode="auto">
          <a:xfrm>
            <a:off x="827088" y="2565400"/>
            <a:ext cx="7488237"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 </a:t>
            </a:r>
            <a:r>
              <a:rPr lang="fa-IR" altLang="fa-IR" sz="2400">
                <a:cs typeface="Zar" pitchFamily="2" charset="0"/>
              </a:rPr>
              <a:t>4.</a:t>
            </a:r>
            <a:r>
              <a:rPr lang="en-US" altLang="fa-IR" sz="2400">
                <a:cs typeface="Zar" pitchFamily="2" charset="0"/>
              </a:rPr>
              <a:t> </a:t>
            </a:r>
            <a:r>
              <a:rPr lang="ar-SA" altLang="fa-IR" sz="2400">
                <a:cs typeface="Zar" pitchFamily="2" charset="0"/>
              </a:rPr>
              <a:t>از نزد بزرگتر دور شدن‏</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   </a:t>
            </a:r>
            <a:r>
              <a:rPr lang="fa-IR" altLang="fa-IR" sz="2400">
                <a:cs typeface="Zar" pitchFamily="2" charset="0"/>
              </a:rPr>
              <a:t>5. </a:t>
            </a:r>
            <a:r>
              <a:rPr lang="en-US" altLang="fa-IR" sz="2400">
                <a:cs typeface="Zar" pitchFamily="2" charset="0"/>
              </a:rPr>
              <a:t> </a:t>
            </a:r>
            <a:r>
              <a:rPr lang="ar-SA" altLang="fa-IR" sz="2400">
                <a:cs typeface="Zar" pitchFamily="2" charset="0"/>
              </a:rPr>
              <a:t>بى‏اعتنايى به كسى كه او را صدا مى‏كند</a:t>
            </a:r>
            <a:r>
              <a:rPr lang="fa-IR" altLang="fa-IR" sz="2400">
                <a:cs typeface="Zar" pitchFamily="2" charset="0"/>
              </a:rPr>
              <a:t>.</a:t>
            </a:r>
            <a:endParaRPr lang="en-US" altLang="fa-IR" sz="2400">
              <a:cs typeface="Zar" pitchFamily="2" charset="0"/>
            </a:endParaRPr>
          </a:p>
          <a:p>
            <a:pPr algn="just" rtl="1" eaLnBrk="1" hangingPunct="1">
              <a:lnSpc>
                <a:spcPct val="150000"/>
              </a:lnSpc>
              <a:spcBef>
                <a:spcPct val="0"/>
              </a:spcBef>
              <a:buFontTx/>
              <a:buNone/>
            </a:pPr>
            <a:endParaRPr lang="fa-IR"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در برخى از كودكان اين كيفيت به حدى مى‏رسد كه از حد اداره كرده نيز خارج مى‏شوند</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algn="r" rtl="1" eaLnBrk="1" hangingPunct="1">
              <a:lnSpc>
                <a:spcPct val="150000"/>
              </a:lnSpc>
            </a:pPr>
            <a:endParaRPr lang="fa-IR" altLang="fa-IR" smtClean="0"/>
          </a:p>
        </p:txBody>
      </p:sp>
      <p:sp>
        <p:nvSpPr>
          <p:cNvPr id="157699" name="Rectangle 3"/>
          <p:cNvSpPr>
            <a:spLocks noGrp="1" noChangeArrowheads="1"/>
          </p:cNvSpPr>
          <p:nvPr>
            <p:ph type="body" idx="1"/>
          </p:nvPr>
        </p:nvSpPr>
        <p:spPr/>
        <p:txBody>
          <a:bodyPr/>
          <a:lstStyle/>
          <a:p>
            <a:pPr algn="r" rtl="1" eaLnBrk="1" hangingPunct="1">
              <a:lnSpc>
                <a:spcPct val="150000"/>
              </a:lnSpc>
            </a:pPr>
            <a:endParaRPr lang="fa-IR" altLang="fa-IR" smtClean="0"/>
          </a:p>
        </p:txBody>
      </p:sp>
      <p:sp>
        <p:nvSpPr>
          <p:cNvPr id="157700" name="AutoShape 4"/>
          <p:cNvSpPr>
            <a:spLocks noChangeArrowheads="1"/>
          </p:cNvSpPr>
          <p:nvPr/>
        </p:nvSpPr>
        <p:spPr bwMode="auto">
          <a:xfrm>
            <a:off x="179388"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lnSpc>
                <a:spcPct val="150000"/>
              </a:lnSpc>
            </a:pPr>
            <a:endParaRPr lang="en-US" altLang="en-US" b="0">
              <a:cs typeface="Times New Roman" panose="02020603050405020304" pitchFamily="18" charset="0"/>
            </a:endParaRPr>
          </a:p>
        </p:txBody>
      </p:sp>
      <p:sp>
        <p:nvSpPr>
          <p:cNvPr id="343045"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43046" name="Text Box 6"/>
          <p:cNvSpPr txBox="1">
            <a:spLocks noChangeArrowheads="1"/>
          </p:cNvSpPr>
          <p:nvPr/>
        </p:nvSpPr>
        <p:spPr bwMode="auto">
          <a:xfrm>
            <a:off x="323850" y="620713"/>
            <a:ext cx="85693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1" hangingPunct="1">
              <a:lnSpc>
                <a:spcPct val="150000"/>
              </a:lnSpc>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7703" name="Text Box 7"/>
          <p:cNvSpPr txBox="1">
            <a:spLocks noChangeArrowheads="1"/>
          </p:cNvSpPr>
          <p:nvPr/>
        </p:nvSpPr>
        <p:spPr bwMode="auto">
          <a:xfrm>
            <a:off x="539750" y="2060575"/>
            <a:ext cx="777557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دسته يا گروه از چهار طريق در تربيت كودك مؤثر واقع مى‏شوند</a:t>
            </a:r>
            <a:r>
              <a:rPr lang="en-US" altLang="fa-IR" sz="2400">
                <a:cs typeface="Zar" pitchFamily="2" charset="0"/>
              </a:rPr>
              <a:t>:</a:t>
            </a:r>
          </a:p>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1.</a:t>
            </a:r>
            <a:r>
              <a:rPr lang="en-US" altLang="fa-IR" sz="2400">
                <a:cs typeface="Zar" pitchFamily="2" charset="0"/>
              </a:rPr>
              <a:t> </a:t>
            </a:r>
            <a:r>
              <a:rPr lang="ar-SA" altLang="fa-IR" sz="2400">
                <a:cs typeface="Zar" pitchFamily="2" charset="0"/>
              </a:rPr>
              <a:t>سلوك و مدارا با ديگران و طرز برخورد با رفتار را به او مى‏آموزند</a:t>
            </a:r>
            <a:r>
              <a:rPr lang="en-US" altLang="fa-IR" sz="2400">
                <a:cs typeface="Zar" pitchFamily="2" charset="0"/>
              </a:rPr>
              <a:t>.</a:t>
            </a:r>
            <a:endParaRPr lang="fa-IR"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2.</a:t>
            </a:r>
            <a:r>
              <a:rPr lang="en-US" altLang="fa-IR" sz="2400">
                <a:cs typeface="Zar" pitchFamily="2" charset="0"/>
              </a:rPr>
              <a:t> </a:t>
            </a:r>
            <a:r>
              <a:rPr lang="ar-SA" altLang="fa-IR" sz="2400">
                <a:cs typeface="Zar" pitchFamily="2" charset="0"/>
              </a:rPr>
              <a:t>معيار نيك و بدى كه در خانواده با روش تسلط و انضباط به او قبولانده شده است جاى خود را به معيارها و ارزشهايى مى‏دهد كه كودك از روى ادراك و تعقل از گروه خود فرا گرفته است</a:t>
            </a:r>
            <a:r>
              <a:rPr lang="en-US" altLang="fa-IR" sz="2400">
                <a:cs typeface="Zar" pitchFamily="2" charset="0"/>
              </a:rPr>
              <a:t>.</a:t>
            </a:r>
          </a:p>
        </p:txBody>
      </p:sp>
      <p:sp>
        <p:nvSpPr>
          <p:cNvPr id="157704" name="AutoShape 8">
            <a:hlinkClick r:id="" action="ppaction://hlinkshowjump?jump=nextslide" highlightClick="1"/>
          </p:cNvPr>
          <p:cNvSpPr>
            <a:spLocks noChangeArrowheads="1"/>
          </p:cNvSpPr>
          <p:nvPr/>
        </p:nvSpPr>
        <p:spPr bwMode="auto">
          <a:xfrm>
            <a:off x="179388" y="6165850"/>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eaLnBrk="1" hangingPunct="1"/>
            <a:endParaRPr lang="fa-IR" altLang="fa-IR" smtClean="0"/>
          </a:p>
        </p:txBody>
      </p:sp>
      <p:sp>
        <p:nvSpPr>
          <p:cNvPr id="158723" name="Rectangle 3"/>
          <p:cNvSpPr>
            <a:spLocks noGrp="1" noChangeArrowheads="1"/>
          </p:cNvSpPr>
          <p:nvPr>
            <p:ph type="body" idx="1"/>
          </p:nvPr>
        </p:nvSpPr>
        <p:spPr/>
        <p:txBody>
          <a:bodyPr/>
          <a:lstStyle/>
          <a:p>
            <a:pPr eaLnBrk="1" hangingPunct="1"/>
            <a:endParaRPr lang="fa-IR" altLang="fa-IR" smtClean="0"/>
          </a:p>
        </p:txBody>
      </p:sp>
      <p:sp>
        <p:nvSpPr>
          <p:cNvPr id="158724"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44069"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44070"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8727" name="Text Box 7"/>
          <p:cNvSpPr txBox="1">
            <a:spLocks noChangeArrowheads="1"/>
          </p:cNvSpPr>
          <p:nvPr/>
        </p:nvSpPr>
        <p:spPr bwMode="auto">
          <a:xfrm>
            <a:off x="827088" y="2565400"/>
            <a:ext cx="7488237"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3.</a:t>
            </a:r>
            <a:r>
              <a:rPr lang="en-US" altLang="fa-IR" sz="2400">
                <a:cs typeface="Zar" pitchFamily="2" charset="0"/>
              </a:rPr>
              <a:t> </a:t>
            </a:r>
            <a:r>
              <a:rPr lang="ar-SA" altLang="fa-IR" sz="2400">
                <a:cs typeface="Zar" pitchFamily="2" charset="0"/>
              </a:rPr>
              <a:t>شيوه دوستى با مردم و لذت بردن از زندگى گروهى و فعاليتهاى دسته‏جمعى را به او ياد مى‏دهد</a:t>
            </a:r>
            <a:r>
              <a:rPr lang="en-US" altLang="fa-IR" sz="2400">
                <a:cs typeface="Zar" pitchFamily="2" charset="0"/>
              </a:rPr>
              <a:t>.</a:t>
            </a:r>
          </a:p>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4.</a:t>
            </a:r>
            <a:r>
              <a:rPr lang="en-US" altLang="fa-IR" sz="2400">
                <a:cs typeface="Zar" pitchFamily="2" charset="0"/>
              </a:rPr>
              <a:t> </a:t>
            </a:r>
            <a:r>
              <a:rPr lang="ar-SA" altLang="fa-IR" sz="2400">
                <a:cs typeface="Zar" pitchFamily="2" charset="0"/>
              </a:rPr>
              <a:t>كودك به جاى اينكه براى ارضاى تمايلات خود مانند گذشته به پدر و مادر محتاج باشد رضايت خاطر خود را از دوستى با ديگران بدست مى‏آورد و به اين طريق به سوى استقلال فردى مى‏رود</a:t>
            </a:r>
            <a:r>
              <a:rPr lang="en-US" altLang="fa-IR" sz="2400">
                <a:cs typeface="Zar" pitchFamily="2" charset="0"/>
              </a:rPr>
              <a:t>.</a:t>
            </a:r>
          </a:p>
        </p:txBody>
      </p:sp>
    </p:spTree>
  </p:cSld>
  <p:clrMapOvr>
    <a:masterClrMapping/>
  </p:clrMapOvr>
  <p:transition spd="slow">
    <p:random/>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endParaRPr lang="fa-IR" altLang="fa-IR" smtClean="0"/>
          </a:p>
        </p:txBody>
      </p:sp>
      <p:sp>
        <p:nvSpPr>
          <p:cNvPr id="159747" name="Rectangle 3"/>
          <p:cNvSpPr>
            <a:spLocks noGrp="1" noChangeArrowheads="1"/>
          </p:cNvSpPr>
          <p:nvPr>
            <p:ph type="body" idx="1"/>
          </p:nvPr>
        </p:nvSpPr>
        <p:spPr/>
        <p:txBody>
          <a:bodyPr/>
          <a:lstStyle/>
          <a:p>
            <a:pPr eaLnBrk="1" hangingPunct="1"/>
            <a:endParaRPr lang="fa-IR" altLang="fa-IR" smtClean="0"/>
          </a:p>
        </p:txBody>
      </p:sp>
      <p:sp>
        <p:nvSpPr>
          <p:cNvPr id="159748" name="AutoShape 4"/>
          <p:cNvSpPr>
            <a:spLocks noChangeArrowheads="1"/>
          </p:cNvSpPr>
          <p:nvPr/>
        </p:nvSpPr>
        <p:spPr bwMode="auto">
          <a:xfrm>
            <a:off x="142875" y="1916113"/>
            <a:ext cx="8893175" cy="4681537"/>
          </a:xfrm>
          <a:prstGeom prst="foldedCorner">
            <a:avLst>
              <a:gd name="adj" fmla="val 125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45093"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45094"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اجتماعي و مسائل سازگاري اجتماعي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59751" name="Text Box 7"/>
          <p:cNvSpPr txBox="1">
            <a:spLocks noChangeArrowheads="1"/>
          </p:cNvSpPr>
          <p:nvPr/>
        </p:nvSpPr>
        <p:spPr bwMode="auto">
          <a:xfrm>
            <a:off x="323850" y="2060575"/>
            <a:ext cx="799147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ar-SA" altLang="fa-IR" sz="2400">
                <a:cs typeface="Zar" pitchFamily="2" charset="0"/>
              </a:rPr>
              <a:t>روان‏شناسان دريافته‏اند كه كودكان وقتى بزرگ مى‏شوند معناى دوستى برايشان تغيير مى‏يابد</a:t>
            </a:r>
            <a:r>
              <a:rPr lang="en-US" altLang="fa-IR" sz="2400">
                <a:cs typeface="Zar" pitchFamily="2" charset="0"/>
              </a:rPr>
              <a:t>. </a:t>
            </a:r>
            <a:endParaRPr lang="fa-IR"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1.</a:t>
            </a:r>
            <a:r>
              <a:rPr lang="en-US" altLang="fa-IR" sz="2400">
                <a:cs typeface="Zar" pitchFamily="2" charset="0"/>
              </a:rPr>
              <a:t> </a:t>
            </a:r>
            <a:r>
              <a:rPr lang="ar-SA" altLang="fa-IR" sz="2400">
                <a:cs typeface="Zar" pitchFamily="2" charset="0"/>
              </a:rPr>
              <a:t>دوستان، كودكان ديگرند كه كودك غالباً با آنها بازى مى‏كند</a:t>
            </a:r>
            <a:r>
              <a:rPr lang="en-US" altLang="fa-IR" sz="2400">
                <a:cs typeface="Zar" pitchFamily="2" charset="0"/>
              </a:rPr>
              <a:t>. </a:t>
            </a:r>
            <a:endParaRPr lang="fa-IR"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2.</a:t>
            </a:r>
            <a:r>
              <a:rPr lang="en-US" altLang="fa-IR" sz="2400">
                <a:cs typeface="Zar" pitchFamily="2" charset="0"/>
              </a:rPr>
              <a:t> </a:t>
            </a:r>
            <a:r>
              <a:rPr lang="ar-SA" altLang="fa-IR" sz="2400">
                <a:cs typeface="Zar" pitchFamily="2" charset="0"/>
              </a:rPr>
              <a:t>علاقه‏مندى به كمك كردن به كسى كه به كمك كودك نياز دارد.</a:t>
            </a:r>
            <a:r>
              <a:rPr lang="en-US" altLang="fa-IR" sz="2400">
                <a:cs typeface="Zar" pitchFamily="2" charset="0"/>
              </a:rPr>
              <a:t> </a:t>
            </a:r>
            <a:endParaRPr lang="fa-IR"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3.</a:t>
            </a:r>
            <a:r>
              <a:rPr lang="en-US" altLang="fa-IR" sz="2400">
                <a:cs typeface="Zar" pitchFamily="2" charset="0"/>
              </a:rPr>
              <a:t> </a:t>
            </a:r>
            <a:r>
              <a:rPr lang="ar-SA" altLang="fa-IR" sz="2400">
                <a:cs typeface="Zar" pitchFamily="2" charset="0"/>
              </a:rPr>
              <a:t>در سطح سوم، كه دوران نوجوانى را در بر مى‏گيرد، فرد با اشخاصى دوست مى‏شود كه تمايلات و ارزشهاى مشترك با آنها دارد.</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0771"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60772" name="WordArt 4"/>
          <p:cNvSpPr>
            <a:spLocks noChangeArrowheads="1" noChangeShapeType="1" noTextEdit="1"/>
          </p:cNvSpPr>
          <p:nvPr/>
        </p:nvSpPr>
        <p:spPr bwMode="auto">
          <a:xfrm>
            <a:off x="611188" y="4221163"/>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دهم</a:t>
            </a:r>
          </a:p>
        </p:txBody>
      </p:sp>
    </p:spTree>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23850" y="260350"/>
            <a:ext cx="8458200" cy="762000"/>
          </a:xfrm>
          <a:prstGeom prst="rect">
            <a:avLst/>
          </a:prstGeom>
          <a:gradFill rotWithShape="0">
            <a:gsLst>
              <a:gs pos="0">
                <a:srgbClr val="FFCC00"/>
              </a:gs>
              <a:gs pos="100000">
                <a:srgbClr val="FFCC00">
                  <a:gamma/>
                  <a:tint val="30196"/>
                  <a:invGamma/>
                </a:srgb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endParaRPr lang="fa-IR" altLang="fa-IR" sz="4400">
              <a:effectLst>
                <a:outerShdw blurRad="38100" dist="38100" dir="2700000" algn="tl">
                  <a:srgbClr val="FFFFFF"/>
                </a:outerShdw>
              </a:effectLst>
              <a:cs typeface="Times New Roman" panose="02020603050405020304" pitchFamily="18" charset="0"/>
            </a:endParaRPr>
          </a:p>
        </p:txBody>
      </p:sp>
      <p:sp>
        <p:nvSpPr>
          <p:cNvPr id="11267" name="Text Box 3"/>
          <p:cNvSpPr txBox="1">
            <a:spLocks noChangeArrowheads="1"/>
          </p:cNvSpPr>
          <p:nvPr/>
        </p:nvSpPr>
        <p:spPr bwMode="auto">
          <a:xfrm>
            <a:off x="323850" y="1373188"/>
            <a:ext cx="8134350" cy="4554537"/>
          </a:xfrm>
          <a:prstGeom prst="rect">
            <a:avLst/>
          </a:prstGeom>
          <a:gradFill rotWithShape="0">
            <a:gsLst>
              <a:gs pos="0">
                <a:schemeClr val="accent1"/>
              </a:gs>
              <a:gs pos="100000">
                <a:schemeClr val="accent1">
                  <a:gamma/>
                  <a:tint val="27451"/>
                  <a:invGamma/>
                </a:schemeClr>
              </a:gs>
            </a:gsLst>
            <a:path path="rect">
              <a:fillToRect r="100000" b="100000"/>
            </a:path>
          </a:gra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defRPr/>
            </a:pPr>
            <a:r>
              <a:rPr lang="en-US" altLang="fa-IR" sz="3600"/>
              <a:t> </a:t>
            </a:r>
            <a:r>
              <a:rPr lang="ar-SA" altLang="fa-IR" sz="2800">
                <a:solidFill>
                  <a:srgbClr val="FF0000"/>
                </a:solidFill>
              </a:rPr>
              <a:t>روشهاى مطالعه رشد و تكامل آدمى</a:t>
            </a:r>
            <a:r>
              <a:rPr lang="en-US" altLang="fa-IR" sz="3600"/>
              <a:t> </a:t>
            </a:r>
            <a:endParaRPr lang="fa-IR" altLang="fa-IR" sz="3600"/>
          </a:p>
          <a:p>
            <a:pPr algn="justLow" rtl="1" eaLnBrk="1" hangingPunct="1">
              <a:spcBef>
                <a:spcPct val="50000"/>
              </a:spcBef>
              <a:defRPr/>
            </a:pPr>
            <a:r>
              <a:rPr lang="ar-SA" altLang="fa-IR" sz="3200">
                <a:solidFill>
                  <a:schemeClr val="accent2"/>
                </a:solidFill>
              </a:rPr>
              <a:t>روش مشاهده</a:t>
            </a:r>
            <a:r>
              <a:rPr lang="ar-SA" altLang="fa-IR" sz="3200"/>
              <a:t>‏</a:t>
            </a:r>
            <a:r>
              <a:rPr lang="en-US" altLang="fa-IR" sz="3200"/>
              <a:t> </a:t>
            </a:r>
            <a:endParaRPr lang="fa-IR" altLang="fa-IR" sz="3200"/>
          </a:p>
          <a:p>
            <a:pPr algn="justLow" rtl="1" eaLnBrk="1" hangingPunct="1">
              <a:lnSpc>
                <a:spcPct val="150000"/>
              </a:lnSpc>
              <a:spcBef>
                <a:spcPct val="50000"/>
              </a:spcBef>
              <a:defRPr/>
            </a:pPr>
            <a:r>
              <a:rPr lang="ar-SA" altLang="fa-IR" sz="3200"/>
              <a:t>مشاهده شامل </a:t>
            </a:r>
            <a:r>
              <a:rPr lang="ar-SA" altLang="fa-IR" sz="3200">
                <a:solidFill>
                  <a:srgbClr val="FF5050"/>
                </a:solidFill>
              </a:rPr>
              <a:t>ادراك حسى</a:t>
            </a:r>
            <a:r>
              <a:rPr lang="ar-SA" altLang="fa-IR" sz="3200"/>
              <a:t> است</a:t>
            </a:r>
            <a:r>
              <a:rPr lang="ar-SA" altLang="fa-IR" sz="3200">
                <a:solidFill>
                  <a:schemeClr val="accent2"/>
                </a:solidFill>
              </a:rPr>
              <a:t>: </a:t>
            </a:r>
            <a:r>
              <a:rPr lang="ar-SA" altLang="fa-IR" sz="3200" i="1">
                <a:solidFill>
                  <a:schemeClr val="accent2"/>
                </a:solidFill>
              </a:rPr>
              <a:t>ديدن</a:t>
            </a:r>
            <a:r>
              <a:rPr lang="ar-SA" altLang="fa-IR" sz="3200" i="1"/>
              <a:t>، </a:t>
            </a:r>
            <a:r>
              <a:rPr lang="ar-SA" altLang="fa-IR" sz="3200" i="1">
                <a:solidFill>
                  <a:schemeClr val="accent2"/>
                </a:solidFill>
              </a:rPr>
              <a:t>شنيدن</a:t>
            </a:r>
            <a:r>
              <a:rPr lang="ar-SA" altLang="fa-IR" sz="3200" i="1"/>
              <a:t>،</a:t>
            </a:r>
            <a:r>
              <a:rPr lang="ar-SA" altLang="fa-IR" sz="3200" i="1">
                <a:solidFill>
                  <a:schemeClr val="accent2"/>
                </a:solidFill>
              </a:rPr>
              <a:t> لمس</a:t>
            </a:r>
            <a:r>
              <a:rPr lang="ar-SA" altLang="fa-IR" sz="3200" i="1"/>
              <a:t> </a:t>
            </a:r>
            <a:r>
              <a:rPr lang="ar-SA" altLang="fa-IR" sz="3200" i="1">
                <a:solidFill>
                  <a:schemeClr val="accent2"/>
                </a:solidFill>
              </a:rPr>
              <a:t>كردن</a:t>
            </a:r>
            <a:r>
              <a:rPr lang="ar-SA" altLang="fa-IR" sz="3200" i="1"/>
              <a:t>، يا </a:t>
            </a:r>
            <a:r>
              <a:rPr lang="ar-SA" altLang="fa-IR" sz="3200" i="1">
                <a:solidFill>
                  <a:schemeClr val="accent2"/>
                </a:solidFill>
              </a:rPr>
              <a:t>بوئيدن</a:t>
            </a:r>
            <a:r>
              <a:rPr lang="ar-SA" altLang="fa-IR" sz="3200"/>
              <a:t>. همچنين، استفاده از وسايل گوناگون براى مشاهده را در برمى‏گيرد. مشاهده دقيق از ضروريات هر تحقيق علمى است. </a:t>
            </a:r>
            <a:endParaRPr lang="en-US" altLang="fa-IR" sz="3600"/>
          </a:p>
        </p:txBody>
      </p:sp>
      <p:sp>
        <p:nvSpPr>
          <p:cNvPr id="23556" name="WordArt 4"/>
          <p:cNvSpPr>
            <a:spLocks noChangeArrowheads="1" noChangeShapeType="1" noTextEdit="1"/>
          </p:cNvSpPr>
          <p:nvPr/>
        </p:nvSpPr>
        <p:spPr bwMode="auto">
          <a:xfrm>
            <a:off x="2843213" y="260350"/>
            <a:ext cx="3744912" cy="1030288"/>
          </a:xfrm>
          <a:prstGeom prst="rect">
            <a:avLst/>
          </a:prstGeom>
        </p:spPr>
        <p:txBody>
          <a:bodyPr wrap="none" fromWordArt="1">
            <a:prstTxWarp prst="textWave1">
              <a:avLst>
                <a:gd name="adj1" fmla="val 13005"/>
                <a:gd name="adj2" fmla="val 0"/>
              </a:avLst>
            </a:prstTxWarp>
          </a:bodyPr>
          <a:lstStyle/>
          <a:p>
            <a:pPr algn="ctr" rtl="1"/>
            <a:r>
              <a:rPr lang="fa-IR" sz="3600" kern="10">
                <a:ln w="9525">
                  <a:solidFill>
                    <a:srgbClr val="FF0000"/>
                  </a:solidFill>
                  <a:round/>
                  <a:headEnd/>
                  <a:tailEnd/>
                </a:ln>
                <a:solidFill>
                  <a:srgbClr val="0000FF"/>
                </a:solidFill>
                <a:effectLst>
                  <a:outerShdw dist="53882" dir="2700000" algn="ctr" rotWithShape="0">
                    <a:srgbClr val="C0C0C0">
                      <a:alpha val="79999"/>
                    </a:srgbClr>
                  </a:outerShdw>
                </a:effectLst>
                <a:latin typeface="Zar"/>
              </a:rPr>
              <a:t>روشهاي مطالعه رشد</a:t>
            </a:r>
          </a:p>
        </p:txBody>
      </p:sp>
    </p:spTree>
  </p:cSld>
  <p:clrMapOvr>
    <a:masterClrMapping/>
  </p:clrMapOvr>
  <p:transition spd="slow">
    <p:random/>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794"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1795"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1796"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48166"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48167" name="Text Box 7"/>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1799" name="Text Box 8"/>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1800" name="Text Box 10"/>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1801" name="Text Box 11"/>
          <p:cNvSpPr txBox="1">
            <a:spLocks noChangeArrowheads="1"/>
          </p:cNvSpPr>
          <p:nvPr/>
        </p:nvSpPr>
        <p:spPr bwMode="auto">
          <a:xfrm>
            <a:off x="827088" y="2565400"/>
            <a:ext cx="7488237"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fa-IR" altLang="fa-IR" sz="2400">
                <a:solidFill>
                  <a:srgbClr val="FF0066"/>
                </a:solidFill>
                <a:cs typeface="Zar" pitchFamily="2" charset="0"/>
              </a:rPr>
              <a:t>هدفهاي كلي </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ar-SA" altLang="fa-IR" sz="2400">
                <a:cs typeface="Zar" pitchFamily="2" charset="0"/>
              </a:rPr>
              <a:t>آشنايى با چگونگى رشد </a:t>
            </a:r>
            <a:r>
              <a:rPr lang="fa-IR" altLang="fa-IR" sz="2400">
                <a:cs typeface="Zar" pitchFamily="2" charset="0"/>
              </a:rPr>
              <a:t>شناختي ( ذهني )  </a:t>
            </a:r>
            <a:r>
              <a:rPr lang="ar-SA" altLang="fa-IR" sz="2400">
                <a:cs typeface="Zar" pitchFamily="2" charset="0"/>
              </a:rPr>
              <a:t>‏</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2. </a:t>
            </a:r>
            <a:r>
              <a:rPr lang="ar-SA" altLang="fa-IR" sz="2400">
                <a:cs typeface="Zar" pitchFamily="2" charset="0"/>
              </a:rPr>
              <a:t>آشنايى </a:t>
            </a:r>
            <a:r>
              <a:rPr lang="fa-IR" altLang="fa-IR" sz="2400">
                <a:cs typeface="Zar" pitchFamily="2" charset="0"/>
              </a:rPr>
              <a:t>با چگونگي تشكيل مفاهيم در كودكان </a:t>
            </a:r>
          </a:p>
          <a:p>
            <a:pPr algn="just" rtl="1" eaLnBrk="1" hangingPunct="1">
              <a:lnSpc>
                <a:spcPct val="150000"/>
              </a:lnSpc>
              <a:spcBef>
                <a:spcPct val="0"/>
              </a:spcBef>
              <a:buFontTx/>
              <a:buNone/>
            </a:pPr>
            <a:r>
              <a:rPr lang="fa-IR" altLang="fa-IR" sz="2400">
                <a:cs typeface="Zar" pitchFamily="2" charset="0"/>
              </a:rPr>
              <a:t>      3. آشنايي با عوامل موثر در رشد ذهني و تشكيل مفاهيم  </a:t>
            </a:r>
            <a:r>
              <a:rPr lang="ar-SA" altLang="fa-IR" sz="2400">
                <a:cs typeface="Zar" pitchFamily="2" charset="0"/>
              </a:rPr>
              <a:t>‏</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2819"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2820"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51237"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51238" name="Text Box 6"/>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2823" name="Text Box 7"/>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2824" name="Text Box 8"/>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2825" name="Text Box 9"/>
          <p:cNvSpPr txBox="1">
            <a:spLocks noChangeArrowheads="1"/>
          </p:cNvSpPr>
          <p:nvPr/>
        </p:nvSpPr>
        <p:spPr bwMode="auto">
          <a:xfrm>
            <a:off x="755650" y="2349500"/>
            <a:ext cx="7559675"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fa-IR" altLang="fa-IR" sz="2800">
                <a:solidFill>
                  <a:srgbClr val="FF0066"/>
                </a:solidFill>
                <a:cs typeface="Zar" pitchFamily="2" charset="0"/>
              </a:rPr>
              <a:t>مفاهيم كودكان</a:t>
            </a:r>
          </a:p>
          <a:p>
            <a:pPr algn="just" rtl="1" eaLnBrk="1" hangingPunct="1">
              <a:lnSpc>
                <a:spcPct val="150000"/>
              </a:lnSpc>
              <a:spcBef>
                <a:spcPct val="0"/>
              </a:spcBef>
              <a:buFontTx/>
              <a:buNone/>
            </a:pPr>
            <a:r>
              <a:rPr lang="fa-IR" altLang="fa-IR" sz="2400">
                <a:cs typeface="Zar" pitchFamily="2" charset="0"/>
              </a:rPr>
              <a:t> مفاهيم را نبايد با احساسهايي كه مستقيما از محيط مادي به ذهن ميرسند يكي دانست. مفاهيم هر فرد به تجارب قبلي او بستگي دارند، تجربه هايي كه از طريق حواس دريافت شده و با هم در آميخته اند. اين مفهوم ممكن است به اشياء و موقعيتهاي گذشته مربوط باشند يا به اشيا‍ء و موقعيتهايي كه در حال حاضر و پاسخ دادن موجودند. </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3843"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3844"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5226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52262" name="Text Box 6"/>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3847" name="Text Box 7"/>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3848" name="Text Box 8"/>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3849" name="Text Box 9"/>
          <p:cNvSpPr txBox="1">
            <a:spLocks noChangeArrowheads="1"/>
          </p:cNvSpPr>
          <p:nvPr/>
        </p:nvSpPr>
        <p:spPr bwMode="auto">
          <a:xfrm>
            <a:off x="827088" y="2420938"/>
            <a:ext cx="7704137" cy="338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000">
                <a:cs typeface="Zar" pitchFamily="2" charset="0"/>
              </a:rPr>
              <a:t> </a:t>
            </a:r>
            <a:r>
              <a:rPr lang="fa-IR" altLang="fa-IR" sz="2400">
                <a:solidFill>
                  <a:srgbClr val="FF0066"/>
                </a:solidFill>
                <a:cs typeface="Zar" pitchFamily="2" charset="0"/>
              </a:rPr>
              <a:t>علل مفاهيم نادرست </a:t>
            </a:r>
          </a:p>
          <a:p>
            <a:pPr algn="just" rtl="1" eaLnBrk="1" hangingPunct="1">
              <a:lnSpc>
                <a:spcPct val="150000"/>
              </a:lnSpc>
              <a:spcBef>
                <a:spcPct val="0"/>
              </a:spcBef>
              <a:buFontTx/>
              <a:buNone/>
            </a:pPr>
            <a:r>
              <a:rPr lang="fa-IR" altLang="fa-IR" sz="2000">
                <a:cs typeface="Zar" pitchFamily="2" charset="0"/>
              </a:rPr>
              <a:t> از مهمترين عللي كه براي مفاهيم غلط مي توان نام برد: </a:t>
            </a:r>
          </a:p>
          <a:p>
            <a:pPr algn="just" rtl="1" eaLnBrk="1" hangingPunct="1">
              <a:lnSpc>
                <a:spcPct val="150000"/>
              </a:lnSpc>
              <a:spcBef>
                <a:spcPct val="0"/>
              </a:spcBef>
              <a:buFontTx/>
              <a:buNone/>
            </a:pPr>
            <a:r>
              <a:rPr lang="fa-IR" altLang="fa-IR" sz="2000">
                <a:cs typeface="Zar" pitchFamily="2" charset="0"/>
              </a:rPr>
              <a:t>	1.اطلاعات علطي كه كودك از زبان كسي شنيده يا جايي خوانده باشد.</a:t>
            </a:r>
          </a:p>
          <a:p>
            <a:pPr algn="just" rtl="1" eaLnBrk="1" hangingPunct="1">
              <a:lnSpc>
                <a:spcPct val="150000"/>
              </a:lnSpc>
              <a:spcBef>
                <a:spcPct val="0"/>
              </a:spcBef>
              <a:buFontTx/>
              <a:buNone/>
            </a:pPr>
            <a:r>
              <a:rPr lang="fa-IR" altLang="fa-IR" sz="2000">
                <a:cs typeface="Zar" pitchFamily="2" charset="0"/>
              </a:rPr>
              <a:t>	2. استدلال غلط كودك دو كلمه يا دو شيء را كه از بعضي جهات همانند باشند عين هم تصور مي كند و يكي را به جاي ديگري مي گيرد.</a:t>
            </a:r>
          </a:p>
          <a:p>
            <a:pPr algn="just" rtl="1" eaLnBrk="1" hangingPunct="1">
              <a:lnSpc>
                <a:spcPct val="150000"/>
              </a:lnSpc>
              <a:spcBef>
                <a:spcPct val="0"/>
              </a:spcBef>
              <a:buFontTx/>
              <a:buNone/>
            </a:pPr>
            <a:r>
              <a:rPr lang="fa-IR" altLang="fa-IR" sz="2000">
                <a:cs typeface="Zar" pitchFamily="2" charset="0"/>
              </a:rPr>
              <a:t>	3. تخيلات قوي به شكل خيال بافي يا روياي بيدار به نتايجي منجر مي شود كه با داده هاي معتبر مطابقت ندارند. </a:t>
            </a:r>
            <a:endParaRPr lang="en-US" altLang="fa-IR" sz="20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6"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4867"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4868"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5328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53286" name="Text Box 6"/>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4871" name="Text Box 7"/>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4872" name="Text Box 8"/>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4873" name="Text Box 9"/>
          <p:cNvSpPr txBox="1">
            <a:spLocks noChangeArrowheads="1"/>
          </p:cNvSpPr>
          <p:nvPr/>
        </p:nvSpPr>
        <p:spPr bwMode="auto">
          <a:xfrm>
            <a:off x="755650" y="2492375"/>
            <a:ext cx="7559675" cy="347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fa-IR" altLang="fa-IR" sz="2800">
                <a:solidFill>
                  <a:srgbClr val="FF0066"/>
                </a:solidFill>
                <a:cs typeface="Zar" pitchFamily="2" charset="0"/>
              </a:rPr>
              <a:t>برخي از مفاهيم مشترك كودكان </a:t>
            </a:r>
          </a:p>
          <a:p>
            <a:pPr algn="just" rtl="1" eaLnBrk="1" hangingPunct="1">
              <a:lnSpc>
                <a:spcPct val="150000"/>
              </a:lnSpc>
              <a:spcBef>
                <a:spcPct val="0"/>
              </a:spcBef>
              <a:buFontTx/>
              <a:buNone/>
            </a:pPr>
            <a:r>
              <a:rPr lang="fa-IR" altLang="fa-IR" sz="2400">
                <a:cs typeface="Zar" pitchFamily="2" charset="0"/>
              </a:rPr>
              <a:t> 1. مفاهيمي از زندگي </a:t>
            </a:r>
          </a:p>
          <a:p>
            <a:pPr algn="just" rtl="1" eaLnBrk="1" hangingPunct="1">
              <a:lnSpc>
                <a:spcPct val="150000"/>
              </a:lnSpc>
              <a:spcBef>
                <a:spcPct val="0"/>
              </a:spcBef>
              <a:buFontTx/>
              <a:buNone/>
            </a:pPr>
            <a:r>
              <a:rPr lang="fa-IR" altLang="fa-IR" sz="2400">
                <a:cs typeface="Zar" pitchFamily="2" charset="0"/>
              </a:rPr>
              <a:t>2. مفاهيم علت و معلول ( عليت )</a:t>
            </a:r>
          </a:p>
          <a:p>
            <a:pPr algn="just" rtl="1" eaLnBrk="1" hangingPunct="1">
              <a:lnSpc>
                <a:spcPct val="150000"/>
              </a:lnSpc>
              <a:spcBef>
                <a:spcPct val="0"/>
              </a:spcBef>
              <a:buFontTx/>
              <a:buNone/>
            </a:pPr>
            <a:r>
              <a:rPr lang="fa-IR" altLang="fa-IR" sz="2400">
                <a:cs typeface="Zar" pitchFamily="2" charset="0"/>
              </a:rPr>
              <a:t>3. مفاهيم مربوط به مكان (‌يا فضا ) </a:t>
            </a:r>
          </a:p>
          <a:p>
            <a:pPr algn="just" rtl="1" eaLnBrk="1" hangingPunct="1">
              <a:lnSpc>
                <a:spcPct val="150000"/>
              </a:lnSpc>
              <a:spcBef>
                <a:spcPct val="0"/>
              </a:spcBef>
              <a:buFontTx/>
              <a:buNone/>
            </a:pPr>
            <a:r>
              <a:rPr lang="fa-IR" altLang="fa-IR" sz="2400">
                <a:cs typeface="Zar" pitchFamily="2" charset="0"/>
              </a:rPr>
              <a:t>4. مفاهيم وزن تشخيص درست وزنها از يك طرف به تشخيص اندازه و از سوي ديگر به آكاهي از وزن اجسام مختلف بستگي دارد. </a:t>
            </a:r>
            <a:endParaRPr lang="en-US" altLang="fa-IR" sz="2400">
              <a:cs typeface="Zar" pitchFamily="2" charset="0"/>
            </a:endParaRPr>
          </a:p>
        </p:txBody>
      </p:sp>
      <p:sp>
        <p:nvSpPr>
          <p:cNvPr id="164874" name="AutoShape 10">
            <a:hlinkClick r:id="" action="ppaction://hlinkshowjump?jump=nextslide" highlightClick="1"/>
          </p:cNvPr>
          <p:cNvSpPr>
            <a:spLocks noChangeArrowheads="1"/>
          </p:cNvSpPr>
          <p:nvPr/>
        </p:nvSpPr>
        <p:spPr bwMode="auto">
          <a:xfrm>
            <a:off x="827088" y="6237288"/>
            <a:ext cx="576262" cy="404812"/>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5891"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5892"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54309"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54310" name="Text Box 6"/>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5895" name="Text Box 7"/>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5896" name="Text Box 8"/>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5897" name="Text Box 9"/>
          <p:cNvSpPr txBox="1">
            <a:spLocks noChangeArrowheads="1"/>
          </p:cNvSpPr>
          <p:nvPr/>
        </p:nvSpPr>
        <p:spPr bwMode="auto">
          <a:xfrm>
            <a:off x="755650" y="3284538"/>
            <a:ext cx="7920038"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5. مفاهيم عدد طفل پس از آنكه به حرف زدن آغاز كرد كليمات مربوط به اعداد را بر زبان مي آورد بدون اينكه معناي آنها را بفهمد. </a:t>
            </a:r>
          </a:p>
          <a:p>
            <a:pPr algn="just" rtl="1" eaLnBrk="1" hangingPunct="1">
              <a:lnSpc>
                <a:spcPct val="150000"/>
              </a:lnSpc>
              <a:spcBef>
                <a:spcPct val="0"/>
              </a:spcBef>
              <a:buFontTx/>
              <a:buNone/>
            </a:pPr>
            <a:r>
              <a:rPr lang="fa-IR" altLang="fa-IR" sz="2400">
                <a:cs typeface="Zar" pitchFamily="2" charset="0"/>
              </a:rPr>
              <a:t>6. مفاهيم پول. پول تنها وقتي براي بچه معنا پيدا مي كند كه بتوان آن را بكار ببرد.</a:t>
            </a:r>
          </a:p>
        </p:txBody>
      </p:sp>
      <p:sp>
        <p:nvSpPr>
          <p:cNvPr id="165898" name="AutoShape 10">
            <a:hlinkClick r:id="" action="ppaction://hlinkshowjump?jump=nextslide" highlightClick="1"/>
          </p:cNvPr>
          <p:cNvSpPr>
            <a:spLocks noChangeArrowheads="1"/>
          </p:cNvSpPr>
          <p:nvPr/>
        </p:nvSpPr>
        <p:spPr bwMode="auto">
          <a:xfrm>
            <a:off x="827088" y="6237288"/>
            <a:ext cx="576262" cy="404812"/>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4"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6915"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6916"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55333"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55334" name="Text Box 6"/>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6919" name="Text Box 7"/>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6920" name="Text Box 8"/>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6921" name="Text Box 9"/>
          <p:cNvSpPr txBox="1">
            <a:spLocks noChangeArrowheads="1"/>
          </p:cNvSpPr>
          <p:nvPr/>
        </p:nvSpPr>
        <p:spPr bwMode="auto">
          <a:xfrm>
            <a:off x="755650" y="2349500"/>
            <a:ext cx="755967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7. مفاهيم زمان. اداراك زمان در بزرگسالان چندان دقيق نيست تا چه رسد به خردسالان از اينجا معلوم مي شود چرا بچه ها با همه تاكيدي كه به آنها مي شود در ساعتي كه مقرر شده است به خانه بر نمي گردند. </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8. مفاهيمي مربوط به خويشتن </a:t>
            </a:r>
            <a:endParaRPr lang="en-US" altLang="fa-IR" sz="2400">
              <a:cs typeface="Zar" pitchFamily="2" charset="0"/>
            </a:endParaRPr>
          </a:p>
        </p:txBody>
      </p:sp>
      <p:sp>
        <p:nvSpPr>
          <p:cNvPr id="166922" name="AutoShape 11">
            <a:hlinkClick r:id="" action="ppaction://hlinkshowjump?jump=nextslide" highlightClick="1"/>
          </p:cNvPr>
          <p:cNvSpPr>
            <a:spLocks noChangeArrowheads="1"/>
          </p:cNvSpPr>
          <p:nvPr/>
        </p:nvSpPr>
        <p:spPr bwMode="auto">
          <a:xfrm>
            <a:off x="827088" y="6237288"/>
            <a:ext cx="576262" cy="404812"/>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8"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7939"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7940"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5738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57382" name="Text Box 6"/>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7943" name="Text Box 7"/>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7944" name="Text Box 8"/>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7945" name="Text Box 9"/>
          <p:cNvSpPr txBox="1">
            <a:spLocks noChangeArrowheads="1"/>
          </p:cNvSpPr>
          <p:nvPr/>
        </p:nvSpPr>
        <p:spPr bwMode="auto">
          <a:xfrm>
            <a:off x="755650" y="2349500"/>
            <a:ext cx="7559675"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مؤلفه هاي همگاني و مشترك خودپنداري عبارتند از: </a:t>
            </a:r>
          </a:p>
          <a:p>
            <a:pPr algn="just" rtl="1" eaLnBrk="1" hangingPunct="1">
              <a:lnSpc>
                <a:spcPct val="150000"/>
              </a:lnSpc>
              <a:spcBef>
                <a:spcPct val="0"/>
              </a:spcBef>
              <a:buFontTx/>
              <a:buNone/>
            </a:pPr>
            <a:r>
              <a:rPr lang="fa-IR" altLang="fa-IR" sz="2400">
                <a:cs typeface="Zar" pitchFamily="2" charset="0"/>
              </a:rPr>
              <a:t>	* تفاوتهاي جنسي </a:t>
            </a:r>
          </a:p>
          <a:p>
            <a:pPr algn="just" rtl="1" eaLnBrk="1" hangingPunct="1">
              <a:lnSpc>
                <a:spcPct val="150000"/>
              </a:lnSpc>
              <a:spcBef>
                <a:spcPct val="0"/>
              </a:spcBef>
              <a:buFontTx/>
              <a:buNone/>
            </a:pPr>
            <a:r>
              <a:rPr lang="fa-IR" altLang="fa-IR" sz="2400">
                <a:cs typeface="Zar" pitchFamily="2" charset="0"/>
              </a:rPr>
              <a:t>	* نقشهاي جنسي </a:t>
            </a:r>
          </a:p>
          <a:p>
            <a:pPr algn="just" rtl="1" eaLnBrk="1" hangingPunct="1">
              <a:lnSpc>
                <a:spcPct val="150000"/>
              </a:lnSpc>
              <a:spcBef>
                <a:spcPct val="0"/>
              </a:spcBef>
              <a:buFontTx/>
              <a:buNone/>
            </a:pPr>
            <a:r>
              <a:rPr lang="fa-IR" altLang="fa-IR" sz="2400">
                <a:cs typeface="Zar" pitchFamily="2" charset="0"/>
              </a:rPr>
              <a:t>	* تفاوتهاي نژادي </a:t>
            </a:r>
          </a:p>
          <a:p>
            <a:pPr algn="just" rtl="1" eaLnBrk="1" hangingPunct="1">
              <a:lnSpc>
                <a:spcPct val="150000"/>
              </a:lnSpc>
              <a:spcBef>
                <a:spcPct val="0"/>
              </a:spcBef>
              <a:buFontTx/>
              <a:buNone/>
            </a:pPr>
            <a:r>
              <a:rPr lang="fa-IR" altLang="fa-IR" sz="2400">
                <a:cs typeface="Zar" pitchFamily="2" charset="0"/>
              </a:rPr>
              <a:t>	* تفاوتهاي طبقات اجتماعي </a:t>
            </a:r>
          </a:p>
          <a:p>
            <a:pPr algn="just" rtl="1" eaLnBrk="1" hangingPunct="1">
              <a:lnSpc>
                <a:spcPct val="150000"/>
              </a:lnSpc>
              <a:spcBef>
                <a:spcPct val="0"/>
              </a:spcBef>
              <a:buFontTx/>
              <a:buNone/>
            </a:pPr>
            <a:r>
              <a:rPr lang="fa-IR" altLang="fa-IR" sz="2400">
                <a:cs typeface="Zar" pitchFamily="2" charset="0"/>
              </a:rPr>
              <a:t>	* تاثير مفهوم كودك درباره خويشتن </a:t>
            </a:r>
            <a:endParaRPr lang="en-US" altLang="fa-IR" sz="2400">
              <a:cs typeface="Zar" pitchFamily="2" charset="0"/>
            </a:endParaRPr>
          </a:p>
        </p:txBody>
      </p:sp>
      <p:sp>
        <p:nvSpPr>
          <p:cNvPr id="167946" name="AutoShape 10">
            <a:hlinkClick r:id="" action="ppaction://hlinkshowjump?jump=nextslide" highlightClick="1"/>
          </p:cNvPr>
          <p:cNvSpPr>
            <a:spLocks noChangeArrowheads="1"/>
          </p:cNvSpPr>
          <p:nvPr/>
        </p:nvSpPr>
        <p:spPr bwMode="auto">
          <a:xfrm>
            <a:off x="827088" y="6308725"/>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Text Box 2"/>
          <p:cNvSpPr txBox="1">
            <a:spLocks noChangeArrowheads="1"/>
          </p:cNvSpPr>
          <p:nvPr/>
        </p:nvSpPr>
        <p:spPr bwMode="auto">
          <a:xfrm>
            <a:off x="4114800" y="1295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ar-SA" altLang="fa-IR" b="0">
                <a:cs typeface="Times New Roman" panose="02020603050405020304" pitchFamily="18" charset="0"/>
              </a:rPr>
              <a:t> </a:t>
            </a:r>
            <a:endParaRPr lang="en-US" altLang="fa-IR" b="0">
              <a:cs typeface="Times New Roman" panose="02020603050405020304" pitchFamily="18" charset="0"/>
            </a:endParaRPr>
          </a:p>
        </p:txBody>
      </p:sp>
      <p:sp>
        <p:nvSpPr>
          <p:cNvPr id="168963" name="Text Box 3"/>
          <p:cNvSpPr txBox="1">
            <a:spLocks noChangeArrowheads="1"/>
          </p:cNvSpPr>
          <p:nvPr/>
        </p:nvSpPr>
        <p:spPr bwMode="auto">
          <a:xfrm>
            <a:off x="304800" y="2971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8964" name="AutoShape 4"/>
          <p:cNvSpPr>
            <a:spLocks noChangeArrowheads="1"/>
          </p:cNvSpPr>
          <p:nvPr/>
        </p:nvSpPr>
        <p:spPr bwMode="auto">
          <a:xfrm>
            <a:off x="141288" y="1916113"/>
            <a:ext cx="8751887" cy="4941887"/>
          </a:xfrm>
          <a:prstGeom prst="horizontalScroll">
            <a:avLst>
              <a:gd name="adj" fmla="val 12500"/>
            </a:avLst>
          </a:prstGeom>
          <a:solidFill>
            <a:srgbClr val="FFFFCC"/>
          </a:solidFill>
          <a:ln w="317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a:p>
        </p:txBody>
      </p:sp>
      <p:sp>
        <p:nvSpPr>
          <p:cNvPr id="35840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58406" name="Text Box 6"/>
          <p:cNvSpPr txBox="1">
            <a:spLocks noChangeArrowheads="1"/>
          </p:cNvSpPr>
          <p:nvPr/>
        </p:nvSpPr>
        <p:spPr bwMode="auto">
          <a:xfrm>
            <a:off x="684213" y="765175"/>
            <a:ext cx="7559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عقلي (ذهني ) يا شناختي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8967" name="Text Box 7"/>
          <p:cNvSpPr txBox="1">
            <a:spLocks noChangeArrowheads="1"/>
          </p:cNvSpPr>
          <p:nvPr/>
        </p:nvSpPr>
        <p:spPr bwMode="auto">
          <a:xfrm>
            <a:off x="1116013" y="2924175"/>
            <a:ext cx="7488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8968" name="Text Box 8"/>
          <p:cNvSpPr txBox="1">
            <a:spLocks noChangeArrowheads="1"/>
          </p:cNvSpPr>
          <p:nvPr/>
        </p:nvSpPr>
        <p:spPr bwMode="auto">
          <a:xfrm>
            <a:off x="1116013" y="3141663"/>
            <a:ext cx="7272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168969" name="Text Box 9"/>
          <p:cNvSpPr txBox="1">
            <a:spLocks noChangeArrowheads="1"/>
          </p:cNvSpPr>
          <p:nvPr/>
        </p:nvSpPr>
        <p:spPr bwMode="auto">
          <a:xfrm>
            <a:off x="755650" y="3284538"/>
            <a:ext cx="7345363" cy="173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cs typeface="Zar" pitchFamily="2" charset="0"/>
              </a:rPr>
              <a:t>9.  مفاهيم اجتماعي </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10. مفاهيم زيبايي </a:t>
            </a:r>
          </a:p>
          <a:p>
            <a:pPr algn="just" rtl="1" eaLnBrk="1" hangingPunct="1">
              <a:lnSpc>
                <a:spcPct val="150000"/>
              </a:lnSpc>
              <a:spcBef>
                <a:spcPct val="0"/>
              </a:spcBef>
              <a:buFontTx/>
              <a:buNone/>
            </a:pPr>
            <a:r>
              <a:rPr lang="fa-IR" altLang="fa-IR" sz="2400">
                <a:cs typeface="Zar" pitchFamily="2" charset="0"/>
              </a:rPr>
              <a:t>11. مفاهيم خنده دار </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69987"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69988" name="WordArt 4"/>
          <p:cNvSpPr>
            <a:spLocks noChangeArrowheads="1" noChangeShapeType="1" noTextEdit="1"/>
          </p:cNvSpPr>
          <p:nvPr/>
        </p:nvSpPr>
        <p:spPr bwMode="auto">
          <a:xfrm>
            <a:off x="611188" y="4221163"/>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يازدهم</a:t>
            </a:r>
          </a:p>
        </p:txBody>
      </p:sp>
    </p:spTree>
  </p:cSld>
  <p:clrMapOvr>
    <a:masterClrMapping/>
  </p:clrMapOvr>
  <p:transition spd="slow">
    <p:random/>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71011" name="Rectangle 3"/>
          <p:cNvSpPr>
            <a:spLocks noChangeArrowheads="1"/>
          </p:cNvSpPr>
          <p:nvPr/>
        </p:nvSpPr>
        <p:spPr bwMode="auto">
          <a:xfrm>
            <a:off x="304800" y="2133600"/>
            <a:ext cx="8593138"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r>
              <a:rPr lang="en-US" altLang="fa-IR"/>
              <a:t> </a:t>
            </a:r>
            <a:r>
              <a:rPr lang="fa-IR" altLang="fa-IR">
                <a:solidFill>
                  <a:srgbClr val="FF0066"/>
                </a:solidFill>
              </a:rPr>
              <a:t>هدفهاي كلي </a:t>
            </a:r>
            <a:r>
              <a:rPr lang="en-US" altLang="fa-IR"/>
              <a:t> </a:t>
            </a:r>
            <a:endParaRPr lang="fa-IR" altLang="fa-IR"/>
          </a:p>
          <a:p>
            <a:pPr eaLnBrk="1" hangingPunct="1"/>
            <a:endParaRPr lang="en-US" altLang="fa-IR">
              <a:solidFill>
                <a:srgbClr val="FF0066"/>
              </a:solidFill>
            </a:endParaRPr>
          </a:p>
          <a:p>
            <a:pPr eaLnBrk="1" hangingPunct="1">
              <a:lnSpc>
                <a:spcPct val="150000"/>
              </a:lnSpc>
            </a:pPr>
            <a:r>
              <a:rPr lang="fa-IR" altLang="fa-IR"/>
              <a:t>	1. </a:t>
            </a:r>
            <a:r>
              <a:rPr lang="ar-SA" altLang="fa-IR"/>
              <a:t>آشنا شدن با آثار بدنى و روان‏شناختى بازى براى كودكان</a:t>
            </a:r>
            <a:r>
              <a:rPr lang="en-US" altLang="fa-IR"/>
              <a:t> </a:t>
            </a:r>
          </a:p>
          <a:p>
            <a:pPr eaLnBrk="1" hangingPunct="1">
              <a:lnSpc>
                <a:spcPct val="150000"/>
              </a:lnSpc>
            </a:pPr>
            <a:r>
              <a:rPr lang="fa-IR" altLang="fa-IR"/>
              <a:t>2. </a:t>
            </a:r>
            <a:r>
              <a:rPr lang="ar-SA" altLang="fa-IR"/>
              <a:t>آشنايى با خلاقيت و مظاهر آن در كودكان‏</a:t>
            </a:r>
            <a:endParaRPr lang="en-US" altLang="fa-IR"/>
          </a:p>
        </p:txBody>
      </p:sp>
      <p:sp>
        <p:nvSpPr>
          <p:cNvPr id="171012"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60454"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60455"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بازي و خلاقيت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42875" y="1557338"/>
            <a:ext cx="8893175" cy="3946525"/>
          </a:xfrm>
          <a:prstGeom prst="rect">
            <a:avLst/>
          </a:prstGeom>
          <a:gradFill rotWithShape="0">
            <a:gsLst>
              <a:gs pos="0">
                <a:srgbClr val="66FFFF"/>
              </a:gs>
              <a:gs pos="100000">
                <a:srgbClr val="66FFFF">
                  <a:gamma/>
                  <a:tint val="30196"/>
                  <a:invGamma/>
                </a:srgbClr>
              </a:gs>
            </a:gsLst>
            <a:path path="rect">
              <a:fillToRect t="100000" r="100000"/>
            </a:path>
          </a:gra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defRPr/>
            </a:pPr>
            <a:r>
              <a:rPr lang="ar-SA" altLang="fa-IR" sz="3600">
                <a:effectLst>
                  <a:outerShdw blurRad="38100" dist="38100" dir="2700000" algn="tl">
                    <a:srgbClr val="FFFFFF"/>
                  </a:outerShdw>
                </a:effectLst>
              </a:rPr>
              <a:t>الف. اعضاى حسى طبيعى و سالم</a:t>
            </a:r>
            <a:endParaRPr lang="en-US" altLang="fa-IR" sz="3600">
              <a:effectLst>
                <a:outerShdw blurRad="38100" dist="38100" dir="2700000" algn="tl">
                  <a:srgbClr val="FFFFFF"/>
                </a:outerShdw>
              </a:effectLst>
            </a:endParaRPr>
          </a:p>
          <a:p>
            <a:pPr algn="r" eaLnBrk="1" hangingPunct="1">
              <a:spcBef>
                <a:spcPct val="50000"/>
              </a:spcBef>
              <a:defRPr/>
            </a:pPr>
            <a:r>
              <a:rPr lang="en-US" altLang="fa-IR" sz="3600"/>
              <a:t> </a:t>
            </a:r>
            <a:r>
              <a:rPr lang="ar-SA" altLang="fa-IR" sz="3600"/>
              <a:t>ب. باليدگى ذهنى</a:t>
            </a:r>
            <a:r>
              <a:rPr lang="en-US" altLang="fa-IR" sz="3600"/>
              <a:t>  </a:t>
            </a:r>
          </a:p>
          <a:p>
            <a:pPr algn="r" eaLnBrk="1" hangingPunct="1">
              <a:spcBef>
                <a:spcPct val="50000"/>
              </a:spcBef>
              <a:defRPr/>
            </a:pPr>
            <a:r>
              <a:rPr lang="en-US" altLang="fa-IR" sz="3600"/>
              <a:t> </a:t>
            </a:r>
            <a:r>
              <a:rPr lang="ar-SA" altLang="fa-IR" sz="3600"/>
              <a:t>پ. كمك ابزارهاى فيزيكى</a:t>
            </a:r>
            <a:r>
              <a:rPr lang="en-US" altLang="fa-IR" sz="3600"/>
              <a:t> </a:t>
            </a:r>
          </a:p>
          <a:p>
            <a:pPr algn="r" eaLnBrk="1" hangingPunct="1">
              <a:spcBef>
                <a:spcPct val="50000"/>
              </a:spcBef>
              <a:defRPr/>
            </a:pPr>
            <a:r>
              <a:rPr lang="ar-SA" altLang="fa-IR" sz="3600"/>
              <a:t>ت. شرايط خاص شخصى، زمانى و مكانى براى مشاهده</a:t>
            </a:r>
            <a:r>
              <a:rPr lang="en-US" altLang="fa-IR" sz="3600"/>
              <a:t> </a:t>
            </a:r>
          </a:p>
          <a:p>
            <a:pPr algn="r" eaLnBrk="1" hangingPunct="1">
              <a:spcBef>
                <a:spcPct val="50000"/>
              </a:spcBef>
              <a:defRPr/>
            </a:pPr>
            <a:r>
              <a:rPr lang="ar-SA" altLang="fa-IR" sz="3600"/>
              <a:t>ث. شناخت ميدان</a:t>
            </a:r>
            <a:endParaRPr lang="en-US" altLang="fa-IR" sz="3600"/>
          </a:p>
        </p:txBody>
      </p:sp>
      <p:sp>
        <p:nvSpPr>
          <p:cNvPr id="24579" name="Text Box 5"/>
          <p:cNvSpPr txBox="1">
            <a:spLocks noChangeArrowheads="1"/>
          </p:cNvSpPr>
          <p:nvPr/>
        </p:nvSpPr>
        <p:spPr bwMode="auto">
          <a:xfrm>
            <a:off x="468313" y="322263"/>
            <a:ext cx="82073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Low" rtl="1" eaLnBrk="1" hangingPunct="1">
              <a:lnSpc>
                <a:spcPct val="150000"/>
              </a:lnSpc>
              <a:spcBef>
                <a:spcPct val="50000"/>
              </a:spcBef>
            </a:pPr>
            <a:r>
              <a:rPr lang="ar-SA" altLang="fa-IR" sz="3600"/>
              <a:t>شرايط لازم اينگونه مشاهده از اين قرارند</a:t>
            </a:r>
            <a:r>
              <a:rPr lang="en-US" altLang="fa-IR" sz="3600"/>
              <a:t>:</a:t>
            </a:r>
          </a:p>
          <a:p>
            <a:pPr eaLnBrk="1" hangingPunct="1">
              <a:spcBef>
                <a:spcPct val="50000"/>
              </a:spcBef>
            </a:pPr>
            <a:endParaRPr lang="en-US" altLang="fa-IR" sz="3600"/>
          </a:p>
        </p:txBody>
      </p:sp>
    </p:spTree>
  </p:cSld>
  <p:clrMapOvr>
    <a:masterClrMapping/>
  </p:clrMapOvr>
  <p:transition spd="slow">
    <p:random/>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72035" name="Rectangle 3"/>
          <p:cNvSpPr>
            <a:spLocks noChangeArrowheads="1"/>
          </p:cNvSpPr>
          <p:nvPr/>
        </p:nvSpPr>
        <p:spPr bwMode="auto">
          <a:xfrm>
            <a:off x="304800" y="2133600"/>
            <a:ext cx="8593138"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en-US" altLang="fa-IR"/>
              <a:t> </a:t>
            </a:r>
            <a:r>
              <a:rPr lang="ar-SA" altLang="fa-IR">
                <a:solidFill>
                  <a:srgbClr val="FF0066"/>
                </a:solidFill>
              </a:rPr>
              <a:t>نظريات بازى‏</a:t>
            </a:r>
            <a:endParaRPr lang="en-US" altLang="fa-IR">
              <a:solidFill>
                <a:srgbClr val="FF0066"/>
              </a:solidFill>
            </a:endParaRPr>
          </a:p>
          <a:p>
            <a:pPr rtl="1" eaLnBrk="1" hangingPunct="1">
              <a:lnSpc>
                <a:spcPct val="150000"/>
              </a:lnSpc>
            </a:pPr>
            <a:r>
              <a:rPr lang="en-US" altLang="fa-IR"/>
              <a:t> </a:t>
            </a:r>
            <a:r>
              <a:rPr lang="ar-SA" altLang="fa-IR"/>
              <a:t>نظريه پردازان در باره ماهيت و اهميت بازى عقايد گوناگونى اظهار كرده‏اند كه به اختصار عبارتنداز</a:t>
            </a:r>
            <a:r>
              <a:rPr lang="fa-IR" altLang="fa-IR"/>
              <a:t>:</a:t>
            </a:r>
          </a:p>
          <a:p>
            <a:pPr rtl="1" eaLnBrk="1" hangingPunct="1">
              <a:lnSpc>
                <a:spcPct val="150000"/>
              </a:lnSpc>
            </a:pPr>
            <a:r>
              <a:rPr lang="fa-IR" altLang="fa-IR">
                <a:solidFill>
                  <a:srgbClr val="FF0066"/>
                </a:solidFill>
              </a:rPr>
              <a:t>	گروس</a:t>
            </a:r>
            <a:r>
              <a:rPr lang="fa-IR" altLang="fa-IR"/>
              <a:t>: ارزش انطباقي بازي </a:t>
            </a:r>
          </a:p>
          <a:p>
            <a:pPr rtl="1" eaLnBrk="1" hangingPunct="1">
              <a:lnSpc>
                <a:spcPct val="150000"/>
              </a:lnSpc>
            </a:pPr>
            <a:r>
              <a:rPr lang="fa-IR" altLang="fa-IR">
                <a:solidFill>
                  <a:srgbClr val="0000FF"/>
                </a:solidFill>
              </a:rPr>
              <a:t>	فرويد</a:t>
            </a:r>
            <a:r>
              <a:rPr lang="fa-IR" altLang="fa-IR"/>
              <a:t>: بازي وسيله اي است براي كامروايي </a:t>
            </a:r>
          </a:p>
          <a:p>
            <a:pPr rtl="1" eaLnBrk="1" hangingPunct="1">
              <a:lnSpc>
                <a:spcPct val="150000"/>
              </a:lnSpc>
            </a:pPr>
            <a:r>
              <a:rPr lang="fa-IR" altLang="fa-IR">
                <a:solidFill>
                  <a:srgbClr val="FF0066"/>
                </a:solidFill>
              </a:rPr>
              <a:t>	اريكسن</a:t>
            </a:r>
            <a:r>
              <a:rPr lang="fa-IR" altLang="fa-IR"/>
              <a:t>: بازي به عنوان درمان </a:t>
            </a:r>
          </a:p>
          <a:p>
            <a:pPr rtl="1" eaLnBrk="1" hangingPunct="1">
              <a:lnSpc>
                <a:spcPct val="150000"/>
              </a:lnSpc>
            </a:pPr>
            <a:r>
              <a:rPr lang="fa-IR" altLang="fa-IR">
                <a:solidFill>
                  <a:srgbClr val="0000FF"/>
                </a:solidFill>
              </a:rPr>
              <a:t>	پياژه</a:t>
            </a:r>
            <a:r>
              <a:rPr lang="fa-IR" altLang="fa-IR"/>
              <a:t> : بازي چون درون سازي و تحكيم </a:t>
            </a:r>
            <a:endParaRPr lang="en-US" altLang="fa-IR"/>
          </a:p>
        </p:txBody>
      </p:sp>
      <p:sp>
        <p:nvSpPr>
          <p:cNvPr id="172036"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61477"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61478"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بازي و خلاقيت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3058"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73059" name="Rectangle 3"/>
          <p:cNvSpPr>
            <a:spLocks noChangeArrowheads="1"/>
          </p:cNvSpPr>
          <p:nvPr/>
        </p:nvSpPr>
        <p:spPr bwMode="auto">
          <a:xfrm>
            <a:off x="304800" y="2133600"/>
            <a:ext cx="8593138"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fa-IR" altLang="fa-IR" sz="2800">
                <a:solidFill>
                  <a:srgbClr val="FF0066"/>
                </a:solidFill>
              </a:rPr>
              <a:t>خصايص بازي در كودكان</a:t>
            </a:r>
            <a:r>
              <a:rPr lang="fa-IR" altLang="fa-IR"/>
              <a:t> </a:t>
            </a:r>
            <a:endParaRPr lang="en-US" altLang="fa-IR">
              <a:solidFill>
                <a:srgbClr val="FF0066"/>
              </a:solidFill>
            </a:endParaRPr>
          </a:p>
          <a:p>
            <a:pPr rtl="1" eaLnBrk="1" hangingPunct="1">
              <a:lnSpc>
                <a:spcPct val="150000"/>
              </a:lnSpc>
            </a:pPr>
            <a:r>
              <a:rPr lang="fa-IR" altLang="fa-IR">
                <a:solidFill>
                  <a:schemeClr val="accent2"/>
                </a:solidFill>
              </a:rPr>
              <a:t>	</a:t>
            </a:r>
            <a:r>
              <a:rPr lang="fa-IR" altLang="fa-IR">
                <a:solidFill>
                  <a:srgbClr val="0000FF"/>
                </a:solidFill>
              </a:rPr>
              <a:t>1. مرحله كاوشي</a:t>
            </a:r>
          </a:p>
          <a:p>
            <a:pPr rtl="1" eaLnBrk="1" hangingPunct="1">
              <a:lnSpc>
                <a:spcPct val="150000"/>
              </a:lnSpc>
            </a:pPr>
            <a:r>
              <a:rPr lang="fa-IR" altLang="fa-IR">
                <a:solidFill>
                  <a:srgbClr val="FF00FF"/>
                </a:solidFill>
              </a:rPr>
              <a:t>	2. مرحله اسباب بازي</a:t>
            </a:r>
          </a:p>
          <a:p>
            <a:pPr rtl="1" eaLnBrk="1" hangingPunct="1">
              <a:lnSpc>
                <a:spcPct val="150000"/>
              </a:lnSpc>
            </a:pPr>
            <a:r>
              <a:rPr lang="fa-IR" altLang="fa-IR">
                <a:solidFill>
                  <a:srgbClr val="FF0066"/>
                </a:solidFill>
              </a:rPr>
              <a:t>	3.  مرحله بازي حركتي و نمايشي </a:t>
            </a:r>
            <a:r>
              <a:rPr lang="fa-IR" altLang="fa-IR"/>
              <a:t> </a:t>
            </a:r>
          </a:p>
          <a:p>
            <a:pPr rtl="1" eaLnBrk="1" hangingPunct="1">
              <a:lnSpc>
                <a:spcPct val="150000"/>
              </a:lnSpc>
            </a:pPr>
            <a:r>
              <a:rPr lang="fa-IR" altLang="fa-IR">
                <a:solidFill>
                  <a:srgbClr val="0000FF"/>
                </a:solidFill>
              </a:rPr>
              <a:t>	4. مرحله بازي رؤيايي </a:t>
            </a:r>
            <a:endParaRPr lang="en-US" altLang="fa-IR"/>
          </a:p>
        </p:txBody>
      </p:sp>
      <p:sp>
        <p:nvSpPr>
          <p:cNvPr id="173060"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6250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62502"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بازي و خلاقيت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74083" name="Rectangle 3"/>
          <p:cNvSpPr>
            <a:spLocks noChangeArrowheads="1"/>
          </p:cNvSpPr>
          <p:nvPr/>
        </p:nvSpPr>
        <p:spPr bwMode="auto">
          <a:xfrm>
            <a:off x="304800" y="2133600"/>
            <a:ext cx="8593138"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fa-IR" altLang="fa-IR" sz="2800">
                <a:solidFill>
                  <a:srgbClr val="FF0066"/>
                </a:solidFill>
              </a:rPr>
              <a:t>رشد و تكامل خلاقيت </a:t>
            </a:r>
            <a:r>
              <a:rPr lang="fa-IR" altLang="fa-IR"/>
              <a:t> </a:t>
            </a:r>
            <a:endParaRPr lang="en-US" altLang="fa-IR">
              <a:solidFill>
                <a:srgbClr val="FF0066"/>
              </a:solidFill>
            </a:endParaRPr>
          </a:p>
          <a:p>
            <a:pPr rtl="1" eaLnBrk="1" hangingPunct="1">
              <a:lnSpc>
                <a:spcPct val="150000"/>
              </a:lnSpc>
            </a:pPr>
            <a:r>
              <a:rPr lang="fa-IR" altLang="fa-IR">
                <a:solidFill>
                  <a:schemeClr val="accent2"/>
                </a:solidFill>
              </a:rPr>
              <a:t>	</a:t>
            </a:r>
            <a:r>
              <a:rPr lang="fa-IR" altLang="fa-IR">
                <a:solidFill>
                  <a:srgbClr val="0000FF"/>
                </a:solidFill>
              </a:rPr>
              <a:t>1. وقت                                 </a:t>
            </a:r>
            <a:r>
              <a:rPr lang="fa-IR" altLang="fa-IR">
                <a:solidFill>
                  <a:srgbClr val="FF00FF"/>
                </a:solidFill>
              </a:rPr>
              <a:t>5. محيط محرك</a:t>
            </a:r>
          </a:p>
          <a:p>
            <a:pPr rtl="1" eaLnBrk="1" hangingPunct="1">
              <a:lnSpc>
                <a:spcPct val="150000"/>
              </a:lnSpc>
            </a:pPr>
            <a:r>
              <a:rPr lang="fa-IR" altLang="fa-IR">
                <a:solidFill>
                  <a:srgbClr val="FF00FF"/>
                </a:solidFill>
              </a:rPr>
              <a:t>	2. خلوت و تنهايي                 </a:t>
            </a:r>
            <a:r>
              <a:rPr lang="fa-IR" altLang="fa-IR">
                <a:solidFill>
                  <a:srgbClr val="0000FF"/>
                </a:solidFill>
              </a:rPr>
              <a:t>6. روابط غير انحصاري والدين _ كودك</a:t>
            </a:r>
          </a:p>
          <a:p>
            <a:pPr rtl="1" eaLnBrk="1" hangingPunct="1">
              <a:lnSpc>
                <a:spcPct val="150000"/>
              </a:lnSpc>
            </a:pPr>
            <a:r>
              <a:rPr lang="fa-IR" altLang="fa-IR">
                <a:solidFill>
                  <a:srgbClr val="FF0066"/>
                </a:solidFill>
              </a:rPr>
              <a:t>	</a:t>
            </a:r>
            <a:r>
              <a:rPr lang="fa-IR" altLang="fa-IR">
                <a:solidFill>
                  <a:srgbClr val="0000FF"/>
                </a:solidFill>
              </a:rPr>
              <a:t>3.  ترغيب و تشويق</a:t>
            </a:r>
            <a:r>
              <a:rPr lang="fa-IR" altLang="fa-IR">
                <a:solidFill>
                  <a:srgbClr val="FF0066"/>
                </a:solidFill>
              </a:rPr>
              <a:t>  </a:t>
            </a:r>
            <a:r>
              <a:rPr lang="fa-IR" altLang="fa-IR"/>
              <a:t>             </a:t>
            </a:r>
            <a:r>
              <a:rPr lang="fa-IR" altLang="fa-IR">
                <a:solidFill>
                  <a:srgbClr val="FF00FF"/>
                </a:solidFill>
              </a:rPr>
              <a:t>7. روشهاي پرورش كودك</a:t>
            </a:r>
            <a:r>
              <a:rPr lang="fa-IR" altLang="fa-IR"/>
              <a:t> </a:t>
            </a:r>
          </a:p>
          <a:p>
            <a:pPr rtl="1" eaLnBrk="1" hangingPunct="1">
              <a:lnSpc>
                <a:spcPct val="150000"/>
              </a:lnSpc>
            </a:pPr>
            <a:r>
              <a:rPr lang="fa-IR" altLang="fa-IR">
                <a:solidFill>
                  <a:srgbClr val="0000FF"/>
                </a:solidFill>
              </a:rPr>
              <a:t>	4. مواد                                 8. فرصت كسب معلومات </a:t>
            </a:r>
            <a:endParaRPr lang="en-US" altLang="fa-IR">
              <a:solidFill>
                <a:srgbClr val="0000FF"/>
              </a:solidFill>
            </a:endParaRPr>
          </a:p>
        </p:txBody>
      </p:sp>
      <p:sp>
        <p:nvSpPr>
          <p:cNvPr id="174084"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64549"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64550"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بازي و خلاقيت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75107" name="Rectangle 3"/>
          <p:cNvSpPr>
            <a:spLocks noChangeArrowheads="1"/>
          </p:cNvSpPr>
          <p:nvPr/>
        </p:nvSpPr>
        <p:spPr bwMode="auto">
          <a:xfrm>
            <a:off x="304800" y="2133600"/>
            <a:ext cx="8593138"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fa-IR" altLang="fa-IR" sz="2800">
                <a:solidFill>
                  <a:srgbClr val="FF0066"/>
                </a:solidFill>
              </a:rPr>
              <a:t>رشد و تكامل خلاقيت </a:t>
            </a:r>
            <a:r>
              <a:rPr lang="fa-IR" altLang="fa-IR"/>
              <a:t> </a:t>
            </a:r>
            <a:endParaRPr lang="en-US" altLang="fa-IR">
              <a:solidFill>
                <a:srgbClr val="FF0066"/>
              </a:solidFill>
            </a:endParaRPr>
          </a:p>
          <a:p>
            <a:pPr rtl="1" eaLnBrk="1" hangingPunct="1">
              <a:lnSpc>
                <a:spcPct val="150000"/>
              </a:lnSpc>
            </a:pPr>
            <a:r>
              <a:rPr lang="fa-IR" altLang="fa-IR">
                <a:solidFill>
                  <a:srgbClr val="0000FF"/>
                </a:solidFill>
              </a:rPr>
              <a:t>	</a:t>
            </a:r>
            <a:r>
              <a:rPr lang="fa-IR" altLang="fa-IR"/>
              <a:t>1. جاندار پنداري                                 5. دروغهاي مصلحت آميز </a:t>
            </a:r>
          </a:p>
          <a:p>
            <a:pPr rtl="1" eaLnBrk="1" hangingPunct="1">
              <a:lnSpc>
                <a:spcPct val="150000"/>
              </a:lnSpc>
            </a:pPr>
            <a:r>
              <a:rPr lang="fa-IR" altLang="fa-IR"/>
              <a:t>	2. بازي                	                    6. شوخي سازي </a:t>
            </a:r>
          </a:p>
          <a:p>
            <a:pPr rtl="1" eaLnBrk="1" hangingPunct="1">
              <a:lnSpc>
                <a:spcPct val="150000"/>
              </a:lnSpc>
            </a:pPr>
            <a:r>
              <a:rPr lang="fa-IR" altLang="fa-IR"/>
              <a:t>	3.  دوستان خيالي                                7. داستانگويي </a:t>
            </a:r>
          </a:p>
          <a:p>
            <a:pPr rtl="1" eaLnBrk="1" hangingPunct="1">
              <a:lnSpc>
                <a:spcPct val="150000"/>
              </a:lnSpc>
            </a:pPr>
            <a:r>
              <a:rPr lang="fa-IR" altLang="fa-IR"/>
              <a:t>	4رؤياي بيداري                                  8. مفهوم خودآرماني</a:t>
            </a:r>
            <a:r>
              <a:rPr lang="fa-IR" altLang="fa-IR">
                <a:solidFill>
                  <a:srgbClr val="0000FF"/>
                </a:solidFill>
              </a:rPr>
              <a:t>  </a:t>
            </a:r>
            <a:endParaRPr lang="en-US" altLang="fa-IR">
              <a:solidFill>
                <a:srgbClr val="0000FF"/>
              </a:solidFill>
            </a:endParaRPr>
          </a:p>
        </p:txBody>
      </p:sp>
      <p:sp>
        <p:nvSpPr>
          <p:cNvPr id="175108"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366597"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66598"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بازي و خلاقيت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0"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76131"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76132" name="WordArt 4"/>
          <p:cNvSpPr>
            <a:spLocks noChangeArrowheads="1" noChangeShapeType="1" noTextEdit="1"/>
          </p:cNvSpPr>
          <p:nvPr/>
        </p:nvSpPr>
        <p:spPr bwMode="auto">
          <a:xfrm>
            <a:off x="611188" y="4221163"/>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دوازدهم</a:t>
            </a:r>
          </a:p>
        </p:txBody>
      </p:sp>
    </p:spTree>
  </p:cSld>
  <p:clrMapOvr>
    <a:masterClrMapping/>
  </p:clrMapOvr>
  <p:transition spd="slow">
    <p:random/>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eaLnBrk="1" hangingPunct="1"/>
            <a:endParaRPr lang="fa-IR" altLang="fa-IR" smtClean="0"/>
          </a:p>
        </p:txBody>
      </p:sp>
      <p:sp>
        <p:nvSpPr>
          <p:cNvPr id="177155" name="Rectangle 3"/>
          <p:cNvSpPr>
            <a:spLocks noGrp="1" noChangeArrowheads="1"/>
          </p:cNvSpPr>
          <p:nvPr>
            <p:ph type="body" idx="1"/>
          </p:nvPr>
        </p:nvSpPr>
        <p:spPr/>
        <p:txBody>
          <a:bodyPr/>
          <a:lstStyle/>
          <a:p>
            <a:pPr eaLnBrk="1" hangingPunct="1"/>
            <a:endParaRPr lang="fa-IR" altLang="fa-IR" smtClean="0"/>
          </a:p>
        </p:txBody>
      </p:sp>
      <p:sp>
        <p:nvSpPr>
          <p:cNvPr id="177156" name="AutoShape 4"/>
          <p:cNvSpPr>
            <a:spLocks noChangeArrowheads="1"/>
          </p:cNvSpPr>
          <p:nvPr/>
        </p:nvSpPr>
        <p:spPr bwMode="auto">
          <a:xfrm>
            <a:off x="142875" y="1916113"/>
            <a:ext cx="8893175" cy="4681537"/>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69669"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69670"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77159" name="Text Box 7"/>
          <p:cNvSpPr txBox="1">
            <a:spLocks noChangeArrowheads="1"/>
          </p:cNvSpPr>
          <p:nvPr/>
        </p:nvSpPr>
        <p:spPr bwMode="auto">
          <a:xfrm>
            <a:off x="827088" y="2565400"/>
            <a:ext cx="7488237"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0"/>
              </a:spcBef>
              <a:buFontTx/>
              <a:buNone/>
            </a:pPr>
            <a:r>
              <a:rPr lang="en-US" altLang="fa-IR" sz="2400">
                <a:cs typeface="Zar" pitchFamily="2" charset="0"/>
              </a:rPr>
              <a:t> </a:t>
            </a:r>
            <a:r>
              <a:rPr lang="fa-IR" altLang="fa-IR" sz="2400">
                <a:solidFill>
                  <a:srgbClr val="FF0066"/>
                </a:solidFill>
                <a:cs typeface="Zar" pitchFamily="2" charset="0"/>
              </a:rPr>
              <a:t>هدفهاي كلي </a:t>
            </a:r>
            <a:r>
              <a:rPr lang="en-US" altLang="fa-IR" sz="2400">
                <a:cs typeface="Zar" pitchFamily="2" charset="0"/>
              </a:rPr>
              <a:t> </a:t>
            </a:r>
            <a:endParaRPr lang="en-US" altLang="fa-IR" sz="2400">
              <a:solidFill>
                <a:srgbClr val="FF0066"/>
              </a:solidFill>
              <a:cs typeface="Zar" pitchFamily="2" charset="0"/>
            </a:endParaRPr>
          </a:p>
          <a:p>
            <a:pPr algn="just" rtl="1" eaLnBrk="1" hangingPunct="1">
              <a:lnSpc>
                <a:spcPct val="150000"/>
              </a:lnSpc>
              <a:spcBef>
                <a:spcPct val="0"/>
              </a:spcBef>
              <a:buFontTx/>
              <a:buNone/>
            </a:pPr>
            <a:r>
              <a:rPr lang="fa-IR" altLang="fa-IR" sz="2400">
                <a:cs typeface="Zar" pitchFamily="2" charset="0"/>
              </a:rPr>
              <a:t>	1. </a:t>
            </a:r>
            <a:r>
              <a:rPr lang="ar-SA" altLang="fa-IR" sz="2400">
                <a:cs typeface="Zar" pitchFamily="2" charset="0"/>
              </a:rPr>
              <a:t>آشنايى با چگونگى رشد و تكامل </a:t>
            </a:r>
            <a:r>
              <a:rPr lang="fa-IR" altLang="fa-IR" sz="2400">
                <a:cs typeface="Zar" pitchFamily="2" charset="0"/>
              </a:rPr>
              <a:t>اخلاقي  </a:t>
            </a:r>
            <a:r>
              <a:rPr lang="ar-SA" altLang="fa-IR" sz="2400">
                <a:cs typeface="Zar" pitchFamily="2" charset="0"/>
              </a:rPr>
              <a:t>‏</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2. </a:t>
            </a:r>
            <a:r>
              <a:rPr lang="ar-SA" altLang="fa-IR" sz="2400">
                <a:cs typeface="Zar" pitchFamily="2" charset="0"/>
              </a:rPr>
              <a:t>آشنايى </a:t>
            </a:r>
            <a:r>
              <a:rPr lang="fa-IR" altLang="fa-IR" sz="2400">
                <a:cs typeface="Zar" pitchFamily="2" charset="0"/>
              </a:rPr>
              <a:t>با اصول اخلاقي  </a:t>
            </a:r>
            <a:r>
              <a:rPr lang="ar-SA" altLang="fa-IR" sz="2400">
                <a:cs typeface="Zar" pitchFamily="2" charset="0"/>
              </a:rPr>
              <a:t>‏</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eaLnBrk="1" hangingPunct="1"/>
            <a:endParaRPr lang="fa-IR" altLang="fa-IR" smtClean="0"/>
          </a:p>
        </p:txBody>
      </p:sp>
      <p:sp>
        <p:nvSpPr>
          <p:cNvPr id="178179" name="Rectangle 3"/>
          <p:cNvSpPr>
            <a:spLocks noGrp="1" noChangeArrowheads="1"/>
          </p:cNvSpPr>
          <p:nvPr>
            <p:ph type="body" idx="1"/>
          </p:nvPr>
        </p:nvSpPr>
        <p:spPr/>
        <p:txBody>
          <a:bodyPr/>
          <a:lstStyle/>
          <a:p>
            <a:pPr eaLnBrk="1" hangingPunct="1"/>
            <a:endParaRPr lang="fa-IR" altLang="fa-IR" smtClean="0"/>
          </a:p>
        </p:txBody>
      </p:sp>
      <p:sp>
        <p:nvSpPr>
          <p:cNvPr id="178180" name="AutoShape 4"/>
          <p:cNvSpPr>
            <a:spLocks noChangeArrowheads="1"/>
          </p:cNvSpPr>
          <p:nvPr/>
        </p:nvSpPr>
        <p:spPr bwMode="auto">
          <a:xfrm>
            <a:off x="142875" y="1916113"/>
            <a:ext cx="8893175" cy="4681537"/>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70693"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0694"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78183" name="Text Box 7"/>
          <p:cNvSpPr txBox="1">
            <a:spLocks noChangeArrowheads="1"/>
          </p:cNvSpPr>
          <p:nvPr/>
        </p:nvSpPr>
        <p:spPr bwMode="auto">
          <a:xfrm>
            <a:off x="827088" y="2205038"/>
            <a:ext cx="74882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رشد و تكامل اخلاق در انسان‏</a:t>
            </a:r>
            <a:endParaRPr lang="fa-IR"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اصطلاح «رفتار اخلاقى» معمولاً به رفتارى اطلاق مى‏شود كه</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الف. در زندگى اجتماعى از شخص سر مى‏زند</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ب. آگاهانه است‏</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پ. ارادى است‏</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p>
        </p:txBody>
      </p:sp>
      <p:sp>
        <p:nvSpPr>
          <p:cNvPr id="178184" name="AutoShape 8">
            <a:hlinkClick r:id="" action="ppaction://hlinkshowjump?jump=nextslide" highlightClick="1"/>
          </p:cNvPr>
          <p:cNvSpPr>
            <a:spLocks noChangeArrowheads="1"/>
          </p:cNvSpPr>
          <p:nvPr/>
        </p:nvSpPr>
        <p:spPr bwMode="auto">
          <a:xfrm>
            <a:off x="179388" y="6192838"/>
            <a:ext cx="576262" cy="404812"/>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eaLnBrk="1" hangingPunct="1"/>
            <a:endParaRPr lang="fa-IR" altLang="fa-IR" smtClean="0"/>
          </a:p>
        </p:txBody>
      </p:sp>
      <p:sp>
        <p:nvSpPr>
          <p:cNvPr id="179203" name="Rectangle 3"/>
          <p:cNvSpPr>
            <a:spLocks noGrp="1" noChangeArrowheads="1"/>
          </p:cNvSpPr>
          <p:nvPr>
            <p:ph type="body" idx="1"/>
          </p:nvPr>
        </p:nvSpPr>
        <p:spPr/>
        <p:txBody>
          <a:bodyPr/>
          <a:lstStyle/>
          <a:p>
            <a:pPr eaLnBrk="1" hangingPunct="1"/>
            <a:endParaRPr lang="fa-IR" altLang="fa-IR" smtClean="0"/>
          </a:p>
        </p:txBody>
      </p:sp>
      <p:sp>
        <p:nvSpPr>
          <p:cNvPr id="179204" name="AutoShape 4"/>
          <p:cNvSpPr>
            <a:spLocks noChangeArrowheads="1"/>
          </p:cNvSpPr>
          <p:nvPr/>
        </p:nvSpPr>
        <p:spPr bwMode="auto">
          <a:xfrm>
            <a:off x="142875" y="1916113"/>
            <a:ext cx="8893175" cy="4681537"/>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71717"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1718"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79207" name="Text Box 7"/>
          <p:cNvSpPr txBox="1">
            <a:spLocks noChangeArrowheads="1"/>
          </p:cNvSpPr>
          <p:nvPr/>
        </p:nvSpPr>
        <p:spPr bwMode="auto">
          <a:xfrm>
            <a:off x="827088" y="2205038"/>
            <a:ext cx="7488237" cy="283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fa-IR" altLang="fa-IR" sz="2400">
                <a:cs typeface="Zar" pitchFamily="2" charset="0"/>
              </a:rPr>
              <a:t>     </a:t>
            </a:r>
            <a:r>
              <a:rPr lang="ar-SA" altLang="fa-IR" sz="2400">
                <a:cs typeface="Zar" pitchFamily="2" charset="0"/>
              </a:rPr>
              <a:t>ت. با معيارهاى مصوب جامعه قابل ارزشيابى است‏</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ث. پيامدهايش قابل پيش‏بينى است‏</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ج. خصايص آن برحسب شرايط زمان و مكان در هر جامعه فرق مى‏كنند</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چ. مسئوليت شخصى دارد</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eaLnBrk="1" hangingPunct="1"/>
            <a:endParaRPr lang="fa-IR" altLang="fa-IR" smtClean="0"/>
          </a:p>
        </p:txBody>
      </p:sp>
      <p:sp>
        <p:nvSpPr>
          <p:cNvPr id="180227" name="Rectangle 3"/>
          <p:cNvSpPr>
            <a:spLocks noGrp="1" noChangeArrowheads="1"/>
          </p:cNvSpPr>
          <p:nvPr>
            <p:ph type="body" idx="1"/>
          </p:nvPr>
        </p:nvSpPr>
        <p:spPr/>
        <p:txBody>
          <a:bodyPr/>
          <a:lstStyle/>
          <a:p>
            <a:pPr eaLnBrk="1" hangingPunct="1"/>
            <a:endParaRPr lang="fa-IR" altLang="fa-IR" smtClean="0"/>
          </a:p>
        </p:txBody>
      </p:sp>
      <p:sp>
        <p:nvSpPr>
          <p:cNvPr id="180228" name="AutoShape 4"/>
          <p:cNvSpPr>
            <a:spLocks noChangeArrowheads="1"/>
          </p:cNvSpPr>
          <p:nvPr/>
        </p:nvSpPr>
        <p:spPr bwMode="auto">
          <a:xfrm>
            <a:off x="142875" y="1916113"/>
            <a:ext cx="8893175" cy="4681537"/>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372741"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2742"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0231" name="Text Box 7"/>
          <p:cNvSpPr txBox="1">
            <a:spLocks noChangeArrowheads="1"/>
          </p:cNvSpPr>
          <p:nvPr/>
        </p:nvSpPr>
        <p:spPr bwMode="auto">
          <a:xfrm>
            <a:off x="827088" y="2205038"/>
            <a:ext cx="7488237" cy="392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ar-SA" altLang="fa-IR" sz="2400">
                <a:cs typeface="Zar" pitchFamily="2" charset="0"/>
              </a:rPr>
              <a:t>در آموختن «اخلاقى شدن» چهار عنصر يا مؤلفه اصلى وجود دارد از اين قرار</a:t>
            </a:r>
            <a:r>
              <a:rPr lang="en-US" altLang="fa-IR" sz="2400">
                <a:cs typeface="Zar" pitchFamily="2" charset="0"/>
              </a:rPr>
              <a:t>:</a:t>
            </a:r>
          </a:p>
          <a:p>
            <a:pPr algn="just" rtl="1" eaLnBrk="1" hangingPunct="1">
              <a:lnSpc>
                <a:spcPct val="150000"/>
              </a:lnSpc>
              <a:spcBef>
                <a:spcPct val="0"/>
              </a:spcBef>
              <a:buFontTx/>
              <a:buNone/>
            </a:pPr>
            <a:r>
              <a:rPr lang="fa-IR" altLang="fa-IR" sz="2400">
                <a:cs typeface="Zar" pitchFamily="2" charset="0"/>
              </a:rPr>
              <a:t>      1.</a:t>
            </a:r>
            <a:r>
              <a:rPr lang="en-US" altLang="fa-IR" sz="2400">
                <a:cs typeface="Zar" pitchFamily="2" charset="0"/>
              </a:rPr>
              <a:t> </a:t>
            </a:r>
            <a:r>
              <a:rPr lang="ar-SA" altLang="fa-IR" sz="2400">
                <a:cs typeface="Zar" pitchFamily="2" charset="0"/>
              </a:rPr>
              <a:t>يادگيرى انتظارات گروهى اجتماعى از اعضايش، كه معمولاً از آنها با عنوانهاى قانون، آداب و رسوم، يا قواعد يا مقررات تعبير مى‏شود</a:t>
            </a:r>
            <a:r>
              <a:rPr lang="en-US" altLang="fa-IR" sz="2400">
                <a:cs typeface="Zar" pitchFamily="2" charset="0"/>
              </a:rPr>
              <a:t>.</a:t>
            </a:r>
          </a:p>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  2.</a:t>
            </a:r>
            <a:r>
              <a:rPr lang="en-US" altLang="fa-IR" sz="2400">
                <a:cs typeface="Zar" pitchFamily="2" charset="0"/>
              </a:rPr>
              <a:t> </a:t>
            </a:r>
            <a:r>
              <a:rPr lang="ar-SA" altLang="fa-IR" sz="2400">
                <a:cs typeface="Zar" pitchFamily="2" charset="0"/>
              </a:rPr>
              <a:t>رشد و تكامل وجدان‏</a:t>
            </a: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p>
        </p:txBody>
      </p:sp>
      <p:sp>
        <p:nvSpPr>
          <p:cNvPr id="180232" name="AutoShape 8">
            <a:hlinkClick r:id="" action="ppaction://hlinkshowjump?jump=nextslide" highlightClick="1"/>
          </p:cNvPr>
          <p:cNvSpPr>
            <a:spLocks noChangeArrowheads="1"/>
          </p:cNvSpPr>
          <p:nvPr/>
        </p:nvSpPr>
        <p:spPr bwMode="auto">
          <a:xfrm>
            <a:off x="179388" y="6165850"/>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endParaRPr lang="fa-IR" altLang="fa-IR" smtClean="0"/>
          </a:p>
        </p:txBody>
      </p:sp>
      <p:sp>
        <p:nvSpPr>
          <p:cNvPr id="181251" name="AutoShape 4"/>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r>
              <a:rPr lang="fa-IR" altLang="en-US"/>
              <a:t>      3</a:t>
            </a:r>
            <a:r>
              <a:rPr lang="fa-IR" altLang="en-US" b="0"/>
              <a:t>.</a:t>
            </a:r>
            <a:r>
              <a:rPr lang="en-US" altLang="en-US" b="0"/>
              <a:t> </a:t>
            </a:r>
            <a:r>
              <a:rPr lang="ar-SA" altLang="en-US" b="0"/>
              <a:t>يادگيرى تجربه كردن گناه و شرم هنگامى كه رفتار فرد با انتظارات گروه نمى‏خواند</a:t>
            </a:r>
            <a:r>
              <a:rPr lang="en-US" altLang="en-US" b="0"/>
              <a:t>.</a:t>
            </a:r>
          </a:p>
          <a:p>
            <a:pPr rtl="1" eaLnBrk="1" hangingPunct="1">
              <a:lnSpc>
                <a:spcPct val="150000"/>
              </a:lnSpc>
            </a:pPr>
            <a:r>
              <a:rPr lang="fa-IR" altLang="en-US" b="0"/>
              <a:t>  </a:t>
            </a:r>
            <a:r>
              <a:rPr lang="en-US" altLang="en-US" b="0"/>
              <a:t>    </a:t>
            </a:r>
            <a:r>
              <a:rPr lang="fa-IR" altLang="en-US" b="0"/>
              <a:t>4. </a:t>
            </a:r>
            <a:r>
              <a:rPr lang="en-US" altLang="en-US" b="0"/>
              <a:t> </a:t>
            </a:r>
            <a:r>
              <a:rPr lang="ar-SA" altLang="en-US" b="0"/>
              <a:t>داشتن فرصتهاى تعامل اجتماعى و يادگرفتن انتظارات را اعضاى گروه</a:t>
            </a:r>
            <a:r>
              <a:rPr lang="en-US" altLang="en-US" b="0"/>
              <a:t>.</a:t>
            </a:r>
          </a:p>
        </p:txBody>
      </p:sp>
      <p:sp>
        <p:nvSpPr>
          <p:cNvPr id="373765" name="AutoShape 5"/>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3766" name="Text Box 6"/>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AutoShape 4"/>
          <p:cNvSpPr>
            <a:spLocks noChangeArrowheads="1"/>
          </p:cNvSpPr>
          <p:nvPr/>
        </p:nvSpPr>
        <p:spPr bwMode="auto">
          <a:xfrm>
            <a:off x="0" y="388938"/>
            <a:ext cx="9144000" cy="2895600"/>
          </a:xfrm>
          <a:prstGeom prst="bevel">
            <a:avLst>
              <a:gd name="adj" fmla="val 390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3314" name="Text Box 2"/>
          <p:cNvSpPr txBox="1">
            <a:spLocks noChangeArrowheads="1"/>
          </p:cNvSpPr>
          <p:nvPr/>
        </p:nvSpPr>
        <p:spPr bwMode="auto">
          <a:xfrm>
            <a:off x="250825" y="504825"/>
            <a:ext cx="8534400" cy="2563813"/>
          </a:xfrm>
          <a:prstGeom prst="rect">
            <a:avLst/>
          </a:prstGeom>
          <a:gradFill rotWithShape="0">
            <a:gsLst>
              <a:gs pos="0">
                <a:schemeClr val="accent1"/>
              </a:gs>
              <a:gs pos="100000">
                <a:schemeClr val="accent1">
                  <a:gamma/>
                  <a:tint val="51373"/>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lnSpc>
                <a:spcPct val="150000"/>
              </a:lnSpc>
              <a:spcBef>
                <a:spcPct val="50000"/>
              </a:spcBef>
              <a:defRPr/>
            </a:pPr>
            <a:r>
              <a:rPr lang="fa-IR" altLang="fa-IR" sz="3600"/>
              <a:t>فنون مشاهده اي كه غالبا مورد استفاده محققان رشد و نمو قرار مي گيرند و هر كدام نقاط قوي و ضعيف خاصي دارد سه گونه اند از اين قرار: </a:t>
            </a:r>
            <a:endParaRPr lang="en-US" altLang="fa-IR" sz="3600"/>
          </a:p>
        </p:txBody>
      </p:sp>
      <p:sp>
        <p:nvSpPr>
          <p:cNvPr id="25604" name="AutoShape 5"/>
          <p:cNvSpPr>
            <a:spLocks noChangeArrowheads="1"/>
          </p:cNvSpPr>
          <p:nvPr/>
        </p:nvSpPr>
        <p:spPr bwMode="auto">
          <a:xfrm>
            <a:off x="0" y="3282950"/>
            <a:ext cx="9144000" cy="3962400"/>
          </a:xfrm>
          <a:prstGeom prst="flowChartPredefinedProcess">
            <a:avLst/>
          </a:prstGeom>
          <a:gradFill rotWithShape="0">
            <a:gsLst>
              <a:gs pos="0">
                <a:srgbClr val="66FFCC"/>
              </a:gs>
              <a:gs pos="100000">
                <a:srgbClr val="E3FFF6"/>
              </a:gs>
            </a:gsLst>
            <a:path path="rect">
              <a:fillToRect r="100000" b="10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25605" name="Text Box 6"/>
          <p:cNvSpPr txBox="1">
            <a:spLocks noChangeArrowheads="1"/>
          </p:cNvSpPr>
          <p:nvPr/>
        </p:nvSpPr>
        <p:spPr bwMode="auto">
          <a:xfrm>
            <a:off x="323850" y="2971800"/>
            <a:ext cx="8820150" cy="3878263"/>
          </a:xfrm>
          <a:prstGeom prst="rect">
            <a:avLst/>
          </a:prstGeom>
          <a:noFill/>
          <a:ln w="3175">
            <a:solidFill>
              <a:srgbClr val="00FF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endParaRPr lang="fa-IR" altLang="fa-IR" sz="3200"/>
          </a:p>
          <a:p>
            <a:pPr algn="ctr" eaLnBrk="1" hangingPunct="1">
              <a:spcBef>
                <a:spcPct val="50000"/>
              </a:spcBef>
            </a:pPr>
            <a:r>
              <a:rPr lang="ar-SA" altLang="fa-IR" sz="3200">
                <a:solidFill>
                  <a:srgbClr val="660033"/>
                </a:solidFill>
              </a:rPr>
              <a:t>الف. مشاهده رفتار و عادات يا كردار شناختى</a:t>
            </a:r>
            <a:r>
              <a:rPr lang="en-US" altLang="fa-IR" sz="3600">
                <a:solidFill>
                  <a:srgbClr val="660033"/>
                </a:solidFill>
              </a:rPr>
              <a:t> </a:t>
            </a:r>
            <a:endParaRPr lang="fa-IR" altLang="fa-IR" sz="3600">
              <a:solidFill>
                <a:srgbClr val="660033"/>
              </a:solidFill>
            </a:endParaRPr>
          </a:p>
          <a:p>
            <a:pPr algn="ctr" eaLnBrk="1" hangingPunct="1">
              <a:spcBef>
                <a:spcPct val="50000"/>
              </a:spcBef>
            </a:pPr>
            <a:r>
              <a:rPr lang="ar-SA" altLang="fa-IR" sz="3600">
                <a:solidFill>
                  <a:srgbClr val="660033"/>
                </a:solidFill>
              </a:rPr>
              <a:t>ب. روش بالينى مشاهده</a:t>
            </a:r>
            <a:r>
              <a:rPr lang="en-US" altLang="fa-IR" sz="3600">
                <a:solidFill>
                  <a:srgbClr val="660033"/>
                </a:solidFill>
              </a:rPr>
              <a:t> </a:t>
            </a:r>
            <a:endParaRPr lang="fa-IR" altLang="fa-IR" sz="3600">
              <a:solidFill>
                <a:srgbClr val="660033"/>
              </a:solidFill>
            </a:endParaRPr>
          </a:p>
          <a:p>
            <a:pPr algn="ctr" eaLnBrk="1" hangingPunct="1">
              <a:spcBef>
                <a:spcPct val="50000"/>
              </a:spcBef>
            </a:pPr>
            <a:r>
              <a:rPr lang="ar-SA" altLang="fa-IR" sz="3600">
                <a:solidFill>
                  <a:srgbClr val="660033"/>
                </a:solidFill>
              </a:rPr>
              <a:t>پ. مشاهده كنترل شده</a:t>
            </a:r>
            <a:endParaRPr lang="fa-IR" altLang="fa-IR" sz="3600"/>
          </a:p>
          <a:p>
            <a:pPr algn="ctr" eaLnBrk="1" hangingPunct="1">
              <a:spcBef>
                <a:spcPct val="50000"/>
              </a:spcBef>
            </a:pPr>
            <a:endParaRPr lang="en-US" altLang="fa-IR" sz="3600"/>
          </a:p>
        </p:txBody>
      </p:sp>
    </p:spTree>
  </p:cSld>
  <p:clrMapOvr>
    <a:masterClrMapping/>
  </p:clrMapOvr>
  <p:transition spd="slow">
    <p:random/>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endParaRPr lang="fa-IR" altLang="fa-IR" smtClean="0"/>
          </a:p>
        </p:txBody>
      </p:sp>
      <p:sp>
        <p:nvSpPr>
          <p:cNvPr id="182275"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74788"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4789" name="Text Box 5"/>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2278" name="Text Box 6"/>
          <p:cNvSpPr txBox="1">
            <a:spLocks noChangeArrowheads="1"/>
          </p:cNvSpPr>
          <p:nvPr/>
        </p:nvSpPr>
        <p:spPr bwMode="auto">
          <a:xfrm>
            <a:off x="684213" y="2349500"/>
            <a:ext cx="7991475"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spcBef>
                <a:spcPct val="50000"/>
              </a:spcBef>
            </a:pPr>
            <a:r>
              <a:rPr lang="ar-SA" altLang="fa-IR"/>
              <a:t>روشهاى آموختن رفتار اخلاقى</a:t>
            </a:r>
            <a:r>
              <a:rPr lang="en-US" altLang="fa-IR"/>
              <a:t> </a:t>
            </a:r>
            <a:endParaRPr lang="fa-IR" altLang="fa-IR"/>
          </a:p>
          <a:p>
            <a:pPr rtl="1" eaLnBrk="1" hangingPunct="1">
              <a:lnSpc>
                <a:spcPct val="150000"/>
              </a:lnSpc>
              <a:spcBef>
                <a:spcPct val="50000"/>
              </a:spcBef>
            </a:pPr>
            <a:r>
              <a:rPr lang="fa-IR" altLang="fa-IR"/>
              <a:t>	1. </a:t>
            </a:r>
            <a:r>
              <a:rPr lang="ar-SA" altLang="fa-IR"/>
              <a:t>يادگيرى آزمايش و لغزش</a:t>
            </a:r>
            <a:r>
              <a:rPr lang="en-US" altLang="fa-IR"/>
              <a:t>. </a:t>
            </a:r>
            <a:endParaRPr lang="fa-IR" altLang="fa-IR"/>
          </a:p>
          <a:p>
            <a:pPr rtl="1" eaLnBrk="1" hangingPunct="1">
              <a:lnSpc>
                <a:spcPct val="150000"/>
              </a:lnSpc>
              <a:spcBef>
                <a:spcPct val="50000"/>
              </a:spcBef>
            </a:pPr>
            <a:r>
              <a:rPr lang="fa-IR" altLang="fa-IR"/>
              <a:t>	2. </a:t>
            </a:r>
            <a:r>
              <a:rPr lang="ar-SA" altLang="fa-IR"/>
              <a:t>آموزش مستقيم. </a:t>
            </a:r>
            <a:endParaRPr lang="fa-IR" altLang="fa-IR"/>
          </a:p>
          <a:p>
            <a:pPr rtl="1" eaLnBrk="1" hangingPunct="1">
              <a:lnSpc>
                <a:spcPct val="150000"/>
              </a:lnSpc>
              <a:spcBef>
                <a:spcPct val="50000"/>
              </a:spcBef>
            </a:pPr>
            <a:r>
              <a:rPr lang="fa-IR" altLang="fa-IR"/>
              <a:t>	3. همانند سازي. </a:t>
            </a:r>
            <a:endParaRPr lang="en-US" altLang="fa-IR"/>
          </a:p>
        </p:txBody>
      </p:sp>
    </p:spTree>
  </p:cSld>
  <p:clrMapOvr>
    <a:masterClrMapping/>
  </p:clrMapOvr>
  <p:transition spd="slow">
    <p:random/>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endParaRPr lang="fa-IR" altLang="fa-IR" smtClean="0"/>
          </a:p>
        </p:txBody>
      </p:sp>
      <p:sp>
        <p:nvSpPr>
          <p:cNvPr id="183299"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75812"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5813" name="Text Box 5"/>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3302" name="Text Box 6"/>
          <p:cNvSpPr txBox="1">
            <a:spLocks noChangeArrowheads="1"/>
          </p:cNvSpPr>
          <p:nvPr/>
        </p:nvSpPr>
        <p:spPr bwMode="auto">
          <a:xfrm>
            <a:off x="684213" y="2349500"/>
            <a:ext cx="7991475"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50000"/>
              </a:spcBef>
              <a:buFontTx/>
              <a:buNone/>
            </a:pPr>
            <a:r>
              <a:rPr lang="fa-IR" altLang="fa-IR" sz="2400">
                <a:cs typeface="Zar" pitchFamily="2" charset="0"/>
              </a:rPr>
              <a:t>الگو و چگونگي رشد اخلاقي </a:t>
            </a:r>
          </a:p>
          <a:p>
            <a:pPr algn="r" eaLnBrk="1" hangingPunct="1">
              <a:lnSpc>
                <a:spcPct val="150000"/>
              </a:lnSpc>
              <a:spcBef>
                <a:spcPct val="50000"/>
              </a:spcBef>
              <a:buFontTx/>
              <a:buNone/>
            </a:pPr>
            <a:r>
              <a:rPr lang="en-US" altLang="fa-IR" sz="2400">
                <a:cs typeface="Zar" pitchFamily="2" charset="0"/>
              </a:rPr>
              <a:t> </a:t>
            </a:r>
            <a:r>
              <a:rPr lang="ar-SA" altLang="fa-IR" sz="2400">
                <a:solidFill>
                  <a:srgbClr val="FF6600"/>
                </a:solidFill>
                <a:cs typeface="Zar" pitchFamily="2" charset="0"/>
              </a:rPr>
              <a:t>اول</a:t>
            </a:r>
            <a:r>
              <a:rPr lang="ar-SA" altLang="fa-IR" sz="2400">
                <a:cs typeface="Zar" pitchFamily="2" charset="0"/>
              </a:rPr>
              <a:t>. نظريه پياژه درباره چگونگى رشد اخلاق‏</a:t>
            </a:r>
            <a:endParaRPr lang="fa-IR" altLang="fa-IR" sz="2400">
              <a:cs typeface="Zar" pitchFamily="2" charset="0"/>
            </a:endParaRPr>
          </a:p>
          <a:p>
            <a:pPr algn="r" rtl="1" eaLnBrk="1" hangingPunct="1">
              <a:lnSpc>
                <a:spcPct val="150000"/>
              </a:lnSpc>
              <a:spcBef>
                <a:spcPct val="50000"/>
              </a:spcBef>
              <a:buFontTx/>
              <a:buNone/>
            </a:pPr>
            <a:r>
              <a:rPr lang="fa-IR" altLang="fa-IR" sz="2400">
                <a:cs typeface="Zar" pitchFamily="2" charset="0"/>
              </a:rPr>
              <a:t>1. </a:t>
            </a:r>
            <a:r>
              <a:rPr lang="ar-SA" altLang="fa-IR" sz="2400">
                <a:cs typeface="Zar" pitchFamily="2" charset="0"/>
              </a:rPr>
              <a:t>مرحله اخلاق دگر پيروى</a:t>
            </a:r>
            <a:r>
              <a:rPr lang="en-US" altLang="fa-IR" sz="2400">
                <a:cs typeface="Zar" pitchFamily="2" charset="0"/>
              </a:rPr>
              <a:t>  </a:t>
            </a:r>
            <a:r>
              <a:rPr lang="ar-SA" altLang="fa-IR" sz="2400">
                <a:cs typeface="Zar" pitchFamily="2" charset="0"/>
              </a:rPr>
              <a:t>يا </a:t>
            </a:r>
            <a:r>
              <a:rPr lang="ar-SA" altLang="fa-IR" sz="2400">
                <a:solidFill>
                  <a:srgbClr val="FF0066"/>
                </a:solidFill>
                <a:cs typeface="Zar" pitchFamily="2" charset="0"/>
              </a:rPr>
              <a:t>«اخلاق فشار</a:t>
            </a:r>
            <a:r>
              <a:rPr lang="fa-IR" altLang="fa-IR" sz="2400">
                <a:solidFill>
                  <a:srgbClr val="FF0066"/>
                </a:solidFill>
                <a:cs typeface="Zar" pitchFamily="2" charset="0"/>
              </a:rPr>
              <a:t>»</a:t>
            </a:r>
          </a:p>
          <a:p>
            <a:pPr algn="r" rtl="1" eaLnBrk="1" hangingPunct="1">
              <a:lnSpc>
                <a:spcPct val="150000"/>
              </a:lnSpc>
              <a:spcBef>
                <a:spcPct val="50000"/>
              </a:spcBef>
              <a:buFontTx/>
              <a:buNone/>
            </a:pPr>
            <a:r>
              <a:rPr lang="fa-IR" altLang="fa-IR" sz="2400">
                <a:cs typeface="Zar" pitchFamily="2" charset="0"/>
              </a:rPr>
              <a:t>2. </a:t>
            </a:r>
            <a:r>
              <a:rPr lang="ar-SA" altLang="fa-IR" sz="2400">
                <a:cs typeface="Zar" pitchFamily="2" charset="0"/>
              </a:rPr>
              <a:t>مرحله خود پيروى يا «اخلاق تعاون» </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endParaRPr lang="fa-IR" altLang="fa-IR" smtClean="0"/>
          </a:p>
        </p:txBody>
      </p:sp>
      <p:sp>
        <p:nvSpPr>
          <p:cNvPr id="184323"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76836"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6837" name="Text Box 5"/>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4326" name="Text Box 6"/>
          <p:cNvSpPr txBox="1">
            <a:spLocks noChangeArrowheads="1"/>
          </p:cNvSpPr>
          <p:nvPr/>
        </p:nvSpPr>
        <p:spPr bwMode="auto">
          <a:xfrm>
            <a:off x="684213" y="2349500"/>
            <a:ext cx="7991475"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50000"/>
              </a:spcBef>
              <a:buFontTx/>
              <a:buNone/>
            </a:pPr>
            <a:r>
              <a:rPr lang="fa-IR" altLang="fa-IR" sz="2400">
                <a:cs typeface="Zar" pitchFamily="2" charset="0"/>
              </a:rPr>
              <a:t>الگو و چگونگي رشد اخلاقي </a:t>
            </a:r>
          </a:p>
          <a:p>
            <a:pPr algn="r" eaLnBrk="1" hangingPunct="1">
              <a:lnSpc>
                <a:spcPct val="150000"/>
              </a:lnSpc>
              <a:spcBef>
                <a:spcPct val="50000"/>
              </a:spcBef>
              <a:buFontTx/>
              <a:buNone/>
            </a:pPr>
            <a:r>
              <a:rPr lang="en-US" altLang="fa-IR" sz="2400">
                <a:cs typeface="Zar" pitchFamily="2" charset="0"/>
              </a:rPr>
              <a:t> </a:t>
            </a:r>
            <a:r>
              <a:rPr lang="fa-IR" altLang="fa-IR" sz="2400">
                <a:solidFill>
                  <a:srgbClr val="FF6600"/>
                </a:solidFill>
                <a:cs typeface="Zar" pitchFamily="2" charset="0"/>
              </a:rPr>
              <a:t>دوم</a:t>
            </a:r>
            <a:r>
              <a:rPr lang="ar-SA" altLang="fa-IR" sz="2400">
                <a:cs typeface="Zar" pitchFamily="2" charset="0"/>
              </a:rPr>
              <a:t>. نظريه سلمان و نقش‏گيرى</a:t>
            </a:r>
            <a:r>
              <a:rPr lang="en-US" altLang="fa-IR" sz="2400">
                <a:cs typeface="Zar" pitchFamily="2" charset="0"/>
              </a:rPr>
              <a:t> </a:t>
            </a:r>
            <a:r>
              <a:rPr lang="ar-SA" altLang="fa-IR" sz="2400">
                <a:cs typeface="Zar" pitchFamily="2" charset="0"/>
              </a:rPr>
              <a:t>‏</a:t>
            </a:r>
            <a:endParaRPr lang="fa-IR" altLang="fa-IR" sz="2400">
              <a:cs typeface="Zar" pitchFamily="2" charset="0"/>
            </a:endParaRPr>
          </a:p>
          <a:p>
            <a:pPr algn="r" rtl="1" eaLnBrk="1" hangingPunct="1">
              <a:lnSpc>
                <a:spcPct val="150000"/>
              </a:lnSpc>
              <a:spcBef>
                <a:spcPct val="50000"/>
              </a:spcBef>
              <a:buFontTx/>
              <a:buNone/>
            </a:pPr>
            <a:r>
              <a:rPr lang="fa-IR" altLang="fa-IR" sz="2400">
                <a:cs typeface="Zar" pitchFamily="2" charset="0"/>
              </a:rPr>
              <a:t>1. </a:t>
            </a:r>
            <a:r>
              <a:rPr lang="ar-SA" altLang="fa-IR" sz="2400">
                <a:cs typeface="Zar" pitchFamily="2" charset="0"/>
              </a:rPr>
              <a:t>مرحله صفر (حدود 4 تا 6 سالگى)</a:t>
            </a:r>
            <a:r>
              <a:rPr lang="en-US" altLang="fa-IR" sz="2400">
                <a:cs typeface="Zar" pitchFamily="2" charset="0"/>
              </a:rPr>
              <a:t> </a:t>
            </a:r>
            <a:endParaRPr lang="fa-IR" altLang="fa-IR" sz="2400">
              <a:solidFill>
                <a:srgbClr val="FF0066"/>
              </a:solidFill>
              <a:cs typeface="Zar" pitchFamily="2" charset="0"/>
            </a:endParaRPr>
          </a:p>
          <a:p>
            <a:pPr algn="r" rtl="1" eaLnBrk="1" hangingPunct="1">
              <a:lnSpc>
                <a:spcPct val="150000"/>
              </a:lnSpc>
              <a:spcBef>
                <a:spcPct val="50000"/>
              </a:spcBef>
              <a:buFontTx/>
              <a:buNone/>
            </a:pPr>
            <a:r>
              <a:rPr lang="fa-IR" altLang="fa-IR" sz="2400">
                <a:cs typeface="Zar" pitchFamily="2" charset="0"/>
              </a:rPr>
              <a:t>2. </a:t>
            </a:r>
            <a:r>
              <a:rPr lang="ar-SA" altLang="fa-IR" sz="2400">
                <a:cs typeface="Zar" pitchFamily="2" charset="0"/>
              </a:rPr>
              <a:t>مرحله اول از حدود 6 تا 8 سالگى</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eaLnBrk="1" hangingPunct="1"/>
            <a:endParaRPr lang="fa-IR" altLang="fa-IR" smtClean="0"/>
          </a:p>
        </p:txBody>
      </p:sp>
      <p:sp>
        <p:nvSpPr>
          <p:cNvPr id="185347"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77860"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7861" name="Text Box 5"/>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5350" name="Text Box 6"/>
          <p:cNvSpPr txBox="1">
            <a:spLocks noChangeArrowheads="1"/>
          </p:cNvSpPr>
          <p:nvPr/>
        </p:nvSpPr>
        <p:spPr bwMode="auto">
          <a:xfrm>
            <a:off x="684213" y="2349500"/>
            <a:ext cx="7991475"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50000"/>
              </a:spcBef>
              <a:buFontTx/>
              <a:buNone/>
            </a:pPr>
            <a:r>
              <a:rPr lang="fa-IR" altLang="fa-IR" sz="2400">
                <a:cs typeface="Zar" pitchFamily="2" charset="0"/>
              </a:rPr>
              <a:t>3. </a:t>
            </a:r>
            <a:r>
              <a:rPr lang="ar-SA" altLang="fa-IR" sz="2400">
                <a:cs typeface="Zar" pitchFamily="2" charset="0"/>
              </a:rPr>
              <a:t>مرحله دوم از 8 تا 10 سالگى</a:t>
            </a:r>
            <a:endParaRPr lang="fa-IR" altLang="fa-IR" sz="2400">
              <a:solidFill>
                <a:srgbClr val="FF0066"/>
              </a:solidFill>
              <a:cs typeface="Zar" pitchFamily="2" charset="0"/>
            </a:endParaRPr>
          </a:p>
          <a:p>
            <a:pPr algn="r" rtl="1" eaLnBrk="1" hangingPunct="1">
              <a:lnSpc>
                <a:spcPct val="150000"/>
              </a:lnSpc>
              <a:spcBef>
                <a:spcPct val="50000"/>
              </a:spcBef>
              <a:buFontTx/>
              <a:buNone/>
            </a:pPr>
            <a:r>
              <a:rPr lang="fa-IR" altLang="fa-IR" sz="2400">
                <a:cs typeface="Zar" pitchFamily="2" charset="0"/>
              </a:rPr>
              <a:t>4. </a:t>
            </a:r>
            <a:r>
              <a:rPr lang="ar-SA" altLang="fa-IR" sz="2400">
                <a:cs typeface="Zar" pitchFamily="2" charset="0"/>
              </a:rPr>
              <a:t>مرحله سوم از حدود 10 تا 12 سالگى</a:t>
            </a:r>
            <a:r>
              <a:rPr lang="en-US" altLang="fa-IR" sz="2400">
                <a:cs typeface="Zar" pitchFamily="2" charset="0"/>
              </a:rPr>
              <a:t> </a:t>
            </a:r>
            <a:endParaRPr lang="fa-IR" altLang="fa-IR" sz="2400">
              <a:cs typeface="Zar" pitchFamily="2" charset="0"/>
            </a:endParaRPr>
          </a:p>
          <a:p>
            <a:pPr algn="r" rtl="1" eaLnBrk="1" hangingPunct="1">
              <a:lnSpc>
                <a:spcPct val="150000"/>
              </a:lnSpc>
              <a:spcBef>
                <a:spcPct val="50000"/>
              </a:spcBef>
              <a:buFontTx/>
              <a:buNone/>
            </a:pPr>
            <a:r>
              <a:rPr lang="fa-IR" altLang="fa-IR" sz="2400">
                <a:cs typeface="Zar" pitchFamily="2" charset="0"/>
              </a:rPr>
              <a:t>5. </a:t>
            </a:r>
            <a:r>
              <a:rPr lang="ar-SA" altLang="fa-IR" sz="2400">
                <a:cs typeface="Zar" pitchFamily="2" charset="0"/>
              </a:rPr>
              <a:t>مرحله چهارم كه دوران نوجوانى را شامل مى‏شود</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endParaRPr lang="fa-IR" altLang="fa-IR" smtClean="0"/>
          </a:p>
        </p:txBody>
      </p:sp>
      <p:sp>
        <p:nvSpPr>
          <p:cNvPr id="186371"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78884"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8885" name="Text Box 5"/>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6374" name="Text Box 6"/>
          <p:cNvSpPr txBox="1">
            <a:spLocks noChangeArrowheads="1"/>
          </p:cNvSpPr>
          <p:nvPr/>
        </p:nvSpPr>
        <p:spPr bwMode="auto">
          <a:xfrm>
            <a:off x="684213" y="1989138"/>
            <a:ext cx="7991475"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50000"/>
              </a:lnSpc>
              <a:spcBef>
                <a:spcPct val="50000"/>
              </a:spcBef>
              <a:buFontTx/>
              <a:buNone/>
            </a:pPr>
            <a:r>
              <a:rPr lang="fa-IR" altLang="fa-IR" sz="2400">
                <a:solidFill>
                  <a:srgbClr val="FF6600"/>
                </a:solidFill>
                <a:cs typeface="Zar" pitchFamily="2" charset="0"/>
              </a:rPr>
              <a:t>سوم. </a:t>
            </a:r>
            <a:r>
              <a:rPr lang="fa-IR" altLang="fa-IR" sz="2400">
                <a:solidFill>
                  <a:srgbClr val="FF0066"/>
                </a:solidFill>
                <a:cs typeface="Zar" pitchFamily="2" charset="0"/>
              </a:rPr>
              <a:t>نظريه گلبرگ</a:t>
            </a:r>
            <a:r>
              <a:rPr lang="fa-IR" altLang="fa-IR" sz="2400">
                <a:cs typeface="Zar" pitchFamily="2" charset="0"/>
              </a:rPr>
              <a:t> </a:t>
            </a:r>
            <a:endParaRPr lang="en-US" altLang="fa-IR" sz="2400">
              <a:solidFill>
                <a:srgbClr val="FF6600"/>
              </a:solidFill>
              <a:cs typeface="Zar" pitchFamily="2" charset="0"/>
            </a:endParaRPr>
          </a:p>
        </p:txBody>
      </p:sp>
      <p:sp>
        <p:nvSpPr>
          <p:cNvPr id="186375" name="Text Box 7"/>
          <p:cNvSpPr txBox="1">
            <a:spLocks noChangeArrowheads="1"/>
          </p:cNvSpPr>
          <p:nvPr/>
        </p:nvSpPr>
        <p:spPr bwMode="auto">
          <a:xfrm>
            <a:off x="827088" y="2681288"/>
            <a:ext cx="7777162" cy="319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buFontTx/>
              <a:buNone/>
            </a:pPr>
            <a:r>
              <a:rPr lang="en-US" altLang="fa-IR" sz="2400">
                <a:cs typeface="Zar" pitchFamily="2" charset="0"/>
              </a:rPr>
              <a:t> </a:t>
            </a:r>
            <a:r>
              <a:rPr lang="ar-SA" altLang="fa-IR" sz="2400">
                <a:cs typeface="Zar" pitchFamily="2" charset="0"/>
              </a:rPr>
              <a:t>اول. سطح اخلاقى پيش‏عرفى يا پيش قراردادى (4 تا 10 سالگى</a:t>
            </a:r>
            <a:r>
              <a:rPr lang="fa-IR" altLang="fa-IR" sz="2400">
                <a:cs typeface="Zar" pitchFamily="2" charset="0"/>
              </a:rPr>
              <a:t>)</a:t>
            </a:r>
          </a:p>
          <a:p>
            <a:pPr algn="r" rtl="1" eaLnBrk="1" hangingPunct="1">
              <a:spcBef>
                <a:spcPct val="50000"/>
              </a:spcBef>
              <a:buFontTx/>
              <a:buNone/>
            </a:pPr>
            <a:r>
              <a:rPr lang="fa-IR" altLang="fa-IR" sz="2400">
                <a:cs typeface="Zar" pitchFamily="2" charset="0"/>
              </a:rPr>
              <a:t>1. </a:t>
            </a:r>
            <a:r>
              <a:rPr lang="ar-SA" altLang="fa-IR" sz="2400">
                <a:cs typeface="Zar" pitchFamily="2" charset="0"/>
              </a:rPr>
              <a:t>مرحله جهت‏گيرى به سوى تنبيه يا اطاعت </a:t>
            </a:r>
            <a:endParaRPr lang="fa-IR" altLang="fa-IR" sz="2400">
              <a:cs typeface="Zar" pitchFamily="2" charset="0"/>
            </a:endParaRPr>
          </a:p>
          <a:p>
            <a:pPr algn="r" rtl="1" eaLnBrk="1" hangingPunct="1">
              <a:spcBef>
                <a:spcPct val="50000"/>
              </a:spcBef>
              <a:buFontTx/>
              <a:buNone/>
            </a:pPr>
            <a:r>
              <a:rPr lang="fa-IR" altLang="fa-IR" sz="2400">
                <a:cs typeface="Zar" pitchFamily="2" charset="0"/>
              </a:rPr>
              <a:t>2. </a:t>
            </a:r>
            <a:r>
              <a:rPr lang="ar-SA" altLang="fa-IR" sz="2400">
                <a:cs typeface="Zar" pitchFamily="2" charset="0"/>
              </a:rPr>
              <a:t>مرحله غايت ابزارى و مبادله</a:t>
            </a:r>
            <a:r>
              <a:rPr lang="en-US" altLang="fa-IR" sz="2400">
                <a:cs typeface="Zar" pitchFamily="2" charset="0"/>
              </a:rPr>
              <a:t> </a:t>
            </a:r>
            <a:endParaRPr lang="fa-IR" altLang="fa-IR" sz="2400">
              <a:cs typeface="Zar" pitchFamily="2" charset="0"/>
            </a:endParaRPr>
          </a:p>
          <a:p>
            <a:pPr algn="r" rtl="1" eaLnBrk="1" hangingPunct="1">
              <a:spcBef>
                <a:spcPct val="50000"/>
              </a:spcBef>
              <a:buFontTx/>
              <a:buNone/>
            </a:pPr>
            <a:r>
              <a:rPr lang="fa-IR" altLang="fa-IR" sz="2400">
                <a:cs typeface="Zar" pitchFamily="2" charset="0"/>
              </a:rPr>
              <a:t>دوم. </a:t>
            </a:r>
            <a:r>
              <a:rPr lang="ar-SA" altLang="fa-IR" sz="2400">
                <a:cs typeface="Zar" pitchFamily="2" charset="0"/>
              </a:rPr>
              <a:t>سطح اخلاق عرفى يا قراردادى (از 10 تا 13 سالگى</a:t>
            </a:r>
            <a:r>
              <a:rPr lang="en-US" altLang="fa-IR" sz="2400">
                <a:cs typeface="Zar" pitchFamily="2" charset="0"/>
              </a:rPr>
              <a:t> </a:t>
            </a:r>
            <a:r>
              <a:rPr lang="fa-IR" altLang="fa-IR" sz="2400">
                <a:cs typeface="Zar" pitchFamily="2" charset="0"/>
              </a:rPr>
              <a:t>)</a:t>
            </a:r>
          </a:p>
          <a:p>
            <a:pPr algn="r" rtl="1" eaLnBrk="1" hangingPunct="1">
              <a:spcBef>
                <a:spcPct val="50000"/>
              </a:spcBef>
              <a:buFontTx/>
              <a:buNone/>
            </a:pPr>
            <a:r>
              <a:rPr lang="fa-IR" altLang="fa-IR" sz="2400">
                <a:cs typeface="Zar" pitchFamily="2" charset="0"/>
              </a:rPr>
              <a:t>3. مرحله هنجارهاي اجتماعي </a:t>
            </a:r>
          </a:p>
          <a:p>
            <a:pPr algn="r" rtl="1" eaLnBrk="1" hangingPunct="1">
              <a:spcBef>
                <a:spcPct val="50000"/>
              </a:spcBef>
              <a:buFontTx/>
              <a:buNone/>
            </a:pPr>
            <a:r>
              <a:rPr lang="fa-IR" altLang="fa-IR" sz="2400">
                <a:cs typeface="Zar" pitchFamily="2" charset="0"/>
              </a:rPr>
              <a:t>4. مرحله نظام اجتماعي وجدان </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endParaRPr lang="fa-IR" altLang="fa-IR" smtClean="0"/>
          </a:p>
        </p:txBody>
      </p:sp>
      <p:sp>
        <p:nvSpPr>
          <p:cNvPr id="187395"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79908"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79909" name="Text Box 5"/>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7398" name="Text Box 7"/>
          <p:cNvSpPr txBox="1">
            <a:spLocks noChangeArrowheads="1"/>
          </p:cNvSpPr>
          <p:nvPr/>
        </p:nvSpPr>
        <p:spPr bwMode="auto">
          <a:xfrm>
            <a:off x="827088" y="2997200"/>
            <a:ext cx="7777162"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buFontTx/>
              <a:buNone/>
            </a:pPr>
            <a:r>
              <a:rPr lang="en-US" altLang="fa-IR" sz="2400">
                <a:cs typeface="Zar" pitchFamily="2" charset="0"/>
              </a:rPr>
              <a:t> </a:t>
            </a:r>
            <a:r>
              <a:rPr lang="fa-IR" altLang="fa-IR" sz="2400">
                <a:cs typeface="Zar" pitchFamily="2" charset="0"/>
              </a:rPr>
              <a:t>سوم</a:t>
            </a:r>
            <a:r>
              <a:rPr lang="ar-SA" altLang="fa-IR" sz="2400">
                <a:cs typeface="Zar" pitchFamily="2" charset="0"/>
              </a:rPr>
              <a:t>. سطح اخلاقى پيش‏عرفى يا پيش قراردادى (</a:t>
            </a:r>
            <a:r>
              <a:rPr lang="fa-IR" altLang="fa-IR" sz="2400">
                <a:cs typeface="Zar" pitchFamily="2" charset="0"/>
              </a:rPr>
              <a:t>از 13 سالگي به بعد)</a:t>
            </a:r>
          </a:p>
          <a:p>
            <a:pPr algn="r" rtl="1" eaLnBrk="1" hangingPunct="1">
              <a:spcBef>
                <a:spcPct val="50000"/>
              </a:spcBef>
              <a:buFontTx/>
              <a:buNone/>
            </a:pPr>
            <a:r>
              <a:rPr lang="fa-IR" altLang="fa-IR" sz="2400">
                <a:cs typeface="Zar" pitchFamily="2" charset="0"/>
              </a:rPr>
              <a:t>5. حقوق اجتماعي در برابر حقوق فرد.</a:t>
            </a:r>
            <a:r>
              <a:rPr lang="ar-SA" altLang="fa-IR" sz="2400">
                <a:cs typeface="Zar" pitchFamily="2" charset="0"/>
              </a:rPr>
              <a:t> </a:t>
            </a:r>
            <a:endParaRPr lang="fa-IR" altLang="fa-IR" sz="2400">
              <a:cs typeface="Zar" pitchFamily="2" charset="0"/>
            </a:endParaRPr>
          </a:p>
          <a:p>
            <a:pPr algn="r" rtl="1" eaLnBrk="1" hangingPunct="1">
              <a:spcBef>
                <a:spcPct val="50000"/>
              </a:spcBef>
              <a:buFontTx/>
              <a:buNone/>
            </a:pPr>
            <a:r>
              <a:rPr lang="fa-IR" altLang="fa-IR" sz="2400">
                <a:cs typeface="Zar" pitchFamily="2" charset="0"/>
              </a:rPr>
              <a:t>6. مرحله اصول اخلاقي همگاني </a:t>
            </a:r>
          </a:p>
          <a:p>
            <a:pPr algn="r" rtl="1" eaLnBrk="1" hangingPunct="1">
              <a:spcBef>
                <a:spcPct val="50000"/>
              </a:spcBef>
              <a:buFontTx/>
              <a:buNone/>
            </a:pPr>
            <a:r>
              <a:rPr lang="fa-IR" altLang="fa-IR" sz="2400">
                <a:cs typeface="Zar" pitchFamily="2" charset="0"/>
              </a:rPr>
              <a:t>چهارم. نظريه يادگيري اجتماعي </a:t>
            </a:r>
          </a:p>
        </p:txBody>
      </p:sp>
    </p:spTree>
  </p:cSld>
  <p:clrMapOvr>
    <a:masterClrMapping/>
  </p:clrMapOvr>
  <p:transition spd="slow">
    <p:random/>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endParaRPr lang="fa-IR" altLang="fa-IR" smtClean="0"/>
          </a:p>
        </p:txBody>
      </p:sp>
      <p:sp>
        <p:nvSpPr>
          <p:cNvPr id="188419"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0932"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0933" name="Text Box 5"/>
          <p:cNvSpPr txBox="1">
            <a:spLocks noChangeArrowheads="1"/>
          </p:cNvSpPr>
          <p:nvPr/>
        </p:nvSpPr>
        <p:spPr bwMode="auto">
          <a:xfrm>
            <a:off x="323850" y="620713"/>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solidFill>
                  <a:srgbClr val="FF0066"/>
                </a:solidFill>
                <a:effectLst>
                  <a:outerShdw blurRad="38100" dist="38100" dir="2700000" algn="tl">
                    <a:srgbClr val="000000"/>
                  </a:outerShdw>
                </a:effectLst>
              </a:rPr>
              <a:t>رشد و تكامل اخلاقي     </a:t>
            </a:r>
            <a:r>
              <a:rPr lang="fa-IR" altLang="fa-IR" sz="3600">
                <a:effectLst>
                  <a:outerShdw blurRad="38100" dist="38100" dir="2700000" algn="tl">
                    <a:srgbClr val="FFFFFF"/>
                  </a:outerShdw>
                </a:effectLst>
              </a:rPr>
              <a:t> </a:t>
            </a:r>
            <a:r>
              <a:rPr lang="fa-IR" altLang="fa-IR" sz="3600">
                <a:effectLst>
                  <a:outerShdw blurRad="38100" dist="38100" dir="2700000" algn="tl">
                    <a:srgbClr val="FFFFFF"/>
                  </a:outerShdw>
                </a:effectLst>
                <a:cs typeface="Times New Roman" panose="02020603050405020304" pitchFamily="18" charset="0"/>
              </a:rPr>
              <a:t> </a:t>
            </a:r>
            <a:endParaRPr lang="en-US" altLang="fa-IR" sz="3600">
              <a:effectLst>
                <a:outerShdw blurRad="38100" dist="38100" dir="2700000" algn="tl">
                  <a:srgbClr val="FFFFFF"/>
                </a:outerShdw>
              </a:effectLst>
              <a:cs typeface="Times New Roman" panose="02020603050405020304" pitchFamily="18" charset="0"/>
            </a:endParaRPr>
          </a:p>
        </p:txBody>
      </p:sp>
      <p:sp>
        <p:nvSpPr>
          <p:cNvPr id="188422" name="Text Box 6"/>
          <p:cNvSpPr txBox="1">
            <a:spLocks noChangeArrowheads="1"/>
          </p:cNvSpPr>
          <p:nvPr/>
        </p:nvSpPr>
        <p:spPr bwMode="auto">
          <a:xfrm>
            <a:off x="755650" y="2492375"/>
            <a:ext cx="7777163" cy="186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buFontTx/>
              <a:buNone/>
            </a:pPr>
            <a:r>
              <a:rPr lang="en-US" altLang="fa-IR" sz="2800">
                <a:cs typeface="Zar" pitchFamily="2" charset="0"/>
              </a:rPr>
              <a:t> </a:t>
            </a:r>
            <a:r>
              <a:rPr lang="fa-IR" altLang="fa-IR">
                <a:solidFill>
                  <a:srgbClr val="FF0066"/>
                </a:solidFill>
                <a:cs typeface="Zar" pitchFamily="2" charset="0"/>
              </a:rPr>
              <a:t>اصول انضباط</a:t>
            </a:r>
            <a:r>
              <a:rPr lang="fa-IR" altLang="fa-IR">
                <a:cs typeface="Zar" pitchFamily="2" charset="0"/>
              </a:rPr>
              <a:t> </a:t>
            </a:r>
          </a:p>
          <a:p>
            <a:pPr algn="r" rtl="1" eaLnBrk="1" hangingPunct="1">
              <a:spcBef>
                <a:spcPct val="50000"/>
              </a:spcBef>
              <a:buFontTx/>
              <a:buNone/>
            </a:pPr>
            <a:r>
              <a:rPr lang="fa-IR" altLang="fa-IR" sz="2800">
                <a:cs typeface="Zar" pitchFamily="2" charset="0"/>
              </a:rPr>
              <a:t>			1. قواعد مقررات </a:t>
            </a:r>
          </a:p>
          <a:p>
            <a:pPr algn="r" rtl="1" eaLnBrk="1" hangingPunct="1">
              <a:spcBef>
                <a:spcPct val="50000"/>
              </a:spcBef>
              <a:buFontTx/>
              <a:buNone/>
            </a:pPr>
            <a:r>
              <a:rPr lang="fa-IR" altLang="fa-IR" sz="2800">
                <a:cs typeface="Zar" pitchFamily="2" charset="0"/>
              </a:rPr>
              <a:t>			2. تنبيه </a:t>
            </a:r>
          </a:p>
        </p:txBody>
      </p:sp>
    </p:spTree>
  </p:cSld>
  <p:clrMapOvr>
    <a:masterClrMapping/>
  </p:clrMapOvr>
  <p:transition spd="slow">
    <p:random/>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89443"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1956"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1957"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89446" name="Text Box 6"/>
          <p:cNvSpPr txBox="1">
            <a:spLocks noChangeArrowheads="1"/>
          </p:cNvSpPr>
          <p:nvPr/>
        </p:nvSpPr>
        <p:spPr bwMode="auto">
          <a:xfrm>
            <a:off x="468313" y="2492375"/>
            <a:ext cx="83518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اصول تنبيه خوب عبارتند از</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تنبيه بايد با گناه متناسب باشد و بيدرنگ پس از ارتكاب گناه انجام گيرد</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تنبيه بايد ثابت باشد و كودك بداند كه در صورت رعايت نكردن </a:t>
            </a:r>
            <a:r>
              <a:rPr lang="fa-IR" altLang="fa-IR" sz="2400">
                <a:cs typeface="Zar" pitchFamily="2" charset="0"/>
              </a:rPr>
              <a:t> </a:t>
            </a:r>
            <a:br>
              <a:rPr lang="fa-IR" altLang="fa-IR" sz="2400">
                <a:cs typeface="Zar" pitchFamily="2" charset="0"/>
              </a:rPr>
            </a:br>
            <a:r>
              <a:rPr lang="fa-IR" altLang="fa-IR" sz="2400">
                <a:cs typeface="Zar" pitchFamily="2" charset="0"/>
              </a:rPr>
              <a:t>        </a:t>
            </a:r>
            <a:r>
              <a:rPr lang="ar-SA" altLang="fa-IR" sz="2400">
                <a:cs typeface="Zar" pitchFamily="2" charset="0"/>
              </a:rPr>
              <a:t>مقررات، آن تنبيه اجتناب ناپذير است</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تنبيه به هر شكل كه باشد بايد غير شخصى باشد به طورى كه كودك از </a:t>
            </a:r>
            <a:r>
              <a:rPr lang="fa-IR" altLang="fa-IR" sz="2400">
                <a:cs typeface="Zar" pitchFamily="2" charset="0"/>
              </a:rPr>
              <a:t/>
            </a:r>
            <a:br>
              <a:rPr lang="fa-IR" altLang="fa-IR" sz="2400">
                <a:cs typeface="Zar" pitchFamily="2" charset="0"/>
              </a:rPr>
            </a:br>
            <a:r>
              <a:rPr lang="fa-IR" altLang="fa-IR" sz="2400">
                <a:cs typeface="Zar" pitchFamily="2" charset="0"/>
              </a:rPr>
              <a:t>       </a:t>
            </a:r>
            <a:r>
              <a:rPr lang="ar-SA" altLang="fa-IR" sz="2400">
                <a:cs typeface="Zar" pitchFamily="2" charset="0"/>
              </a:rPr>
              <a:t>آن تعبير و برداشت پستى شخصى نكند</a:t>
            </a:r>
            <a:r>
              <a:rPr lang="en-US" altLang="fa-IR" sz="2400">
                <a:cs typeface="Zar" pitchFamily="2" charset="0"/>
              </a:rPr>
              <a:t>.</a:t>
            </a:r>
          </a:p>
        </p:txBody>
      </p:sp>
      <p:sp>
        <p:nvSpPr>
          <p:cNvPr id="189447" name="AutoShape 7">
            <a:hlinkClick r:id="" action="ppaction://hlinkshowjump?jump=nextslide" highlightClick="1"/>
          </p:cNvPr>
          <p:cNvSpPr>
            <a:spLocks noChangeArrowheads="1"/>
          </p:cNvSpPr>
          <p:nvPr/>
        </p:nvSpPr>
        <p:spPr bwMode="auto">
          <a:xfrm>
            <a:off x="395288" y="6092825"/>
            <a:ext cx="576262" cy="404813"/>
          </a:xfrm>
          <a:prstGeom prst="actionButtonBackPrevious">
            <a:avLst/>
          </a:prstGeom>
          <a:solidFill>
            <a:srgbClr val="CC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Tree>
  </p:cSld>
  <p:clrMapOvr>
    <a:masterClrMapping/>
  </p:clrMapOvr>
  <p:transition spd="slow">
    <p:random/>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0467"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2980"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2981"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0470" name="Text Box 6"/>
          <p:cNvSpPr txBox="1">
            <a:spLocks noChangeArrowheads="1"/>
          </p:cNvSpPr>
          <p:nvPr/>
        </p:nvSpPr>
        <p:spPr bwMode="auto">
          <a:xfrm>
            <a:off x="468313" y="2133600"/>
            <a:ext cx="8351837"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    </a:t>
            </a:r>
            <a:r>
              <a:rPr lang="ar-SA" altLang="fa-IR" sz="2400">
                <a:cs typeface="Zar" pitchFamily="2" charset="0"/>
              </a:rPr>
              <a:t>تنبيه بايد آن چنان سازنده باشد كه كودك را در آينده به رفتار مورد </a:t>
            </a:r>
            <a:r>
              <a:rPr lang="fa-IR" altLang="fa-IR" sz="2400">
                <a:cs typeface="Zar" pitchFamily="2" charset="0"/>
              </a:rPr>
              <a:t>  </a:t>
            </a:r>
            <a:br>
              <a:rPr lang="fa-IR" altLang="fa-IR" sz="2400">
                <a:cs typeface="Zar" pitchFamily="2" charset="0"/>
              </a:rPr>
            </a:br>
            <a:r>
              <a:rPr lang="fa-IR" altLang="fa-IR" sz="2400">
                <a:cs typeface="Zar" pitchFamily="2" charset="0"/>
              </a:rPr>
              <a:t>        </a:t>
            </a:r>
            <a:r>
              <a:rPr lang="ar-SA" altLang="fa-IR" sz="2400">
                <a:cs typeface="Zar" pitchFamily="2" charset="0"/>
              </a:rPr>
              <a:t>تأييد</a:t>
            </a:r>
            <a:r>
              <a:rPr lang="fa-IR" altLang="fa-IR" sz="2400">
                <a:cs typeface="Zar" pitchFamily="2" charset="0"/>
              </a:rPr>
              <a:t> </a:t>
            </a:r>
            <a:r>
              <a:rPr lang="ar-SA" altLang="fa-IR" sz="2400">
                <a:cs typeface="Zar" pitchFamily="2" charset="0"/>
              </a:rPr>
              <a:t>اجتماعى برانگيرد</a:t>
            </a:r>
            <a:r>
              <a:rPr lang="en-US" altLang="fa-IR" sz="2400">
                <a:cs typeface="Zar" pitchFamily="2" charset="0"/>
              </a:rPr>
              <a:t>.</a:t>
            </a:r>
          </a:p>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تنبيه با استدلال همراه باشد به‏طورى كه كودك آن را بى‏طرفانه و </a:t>
            </a:r>
            <a:r>
              <a:rPr lang="fa-IR" altLang="fa-IR" sz="2400">
                <a:cs typeface="Zar" pitchFamily="2" charset="0"/>
              </a:rPr>
              <a:t/>
            </a:r>
            <a:br>
              <a:rPr lang="fa-IR" altLang="fa-IR" sz="2400">
                <a:cs typeface="Zar" pitchFamily="2" charset="0"/>
              </a:rPr>
            </a:br>
            <a:r>
              <a:rPr lang="fa-IR" altLang="fa-IR" sz="2400">
                <a:cs typeface="Zar" pitchFamily="2" charset="0"/>
              </a:rPr>
              <a:t>        </a:t>
            </a:r>
            <a:r>
              <a:rPr lang="ar-SA" altLang="fa-IR" sz="2400">
                <a:cs typeface="Zar" pitchFamily="2" charset="0"/>
              </a:rPr>
              <a:t>عادلانه تلقى كند</a:t>
            </a:r>
            <a:r>
              <a:rPr lang="en-US" altLang="fa-IR" sz="2400">
                <a:cs typeface="Zar" pitchFamily="2" charset="0"/>
              </a:rPr>
              <a:t>.</a:t>
            </a:r>
          </a:p>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تنبيه بايد به ساخت وجدان بينجامد تا كنترل درونى رفتار را تضمين </a:t>
            </a:r>
            <a:r>
              <a:rPr lang="fa-IR" altLang="fa-IR" sz="2400">
                <a:cs typeface="Zar" pitchFamily="2" charset="0"/>
              </a:rPr>
              <a:t/>
            </a:r>
            <a:br>
              <a:rPr lang="fa-IR" altLang="fa-IR" sz="2400">
                <a:cs typeface="Zar" pitchFamily="2" charset="0"/>
              </a:rPr>
            </a:br>
            <a:r>
              <a:rPr lang="fa-IR" altLang="fa-IR" sz="2400">
                <a:cs typeface="Zar" pitchFamily="2" charset="0"/>
              </a:rPr>
              <a:t>       </a:t>
            </a:r>
            <a:r>
              <a:rPr lang="ar-SA" altLang="fa-IR" sz="2400">
                <a:cs typeface="Zar" pitchFamily="2" charset="0"/>
              </a:rPr>
              <a:t>كند</a:t>
            </a:r>
            <a:r>
              <a:rPr lang="en-US" altLang="fa-IR" sz="2400">
                <a:cs typeface="Zar" pitchFamily="2" charset="0"/>
              </a:rPr>
              <a:t>.</a:t>
            </a:r>
          </a:p>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تنبيه نبايد كودك را تحقير كند و خشم او را برانگيزد</a:t>
            </a:r>
            <a:r>
              <a:rPr lang="en-US" altLang="fa-IR" sz="2400">
                <a:cs typeface="Zar" pitchFamily="2" charset="0"/>
              </a:rPr>
              <a:t>.</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1491"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4004"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4005"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1494" name="Text Box 6"/>
          <p:cNvSpPr txBox="1">
            <a:spLocks noChangeArrowheads="1"/>
          </p:cNvSpPr>
          <p:nvPr/>
        </p:nvSpPr>
        <p:spPr bwMode="auto">
          <a:xfrm>
            <a:off x="468313" y="2133600"/>
            <a:ext cx="83518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ar-SA" altLang="fa-IR" sz="2400">
                <a:cs typeface="Zar" pitchFamily="2" charset="0"/>
              </a:rPr>
              <a:t>فنون انضباط</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1. </a:t>
            </a:r>
            <a:r>
              <a:rPr lang="en-US" altLang="fa-IR" sz="2400">
                <a:cs typeface="Zar" pitchFamily="2" charset="0"/>
              </a:rPr>
              <a:t> </a:t>
            </a:r>
            <a:r>
              <a:rPr lang="ar-SA" altLang="fa-IR" sz="2400">
                <a:cs typeface="Zar" pitchFamily="2" charset="0"/>
              </a:rPr>
              <a:t>فنون انضباطى قدرت طلب.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2. </a:t>
            </a:r>
            <a:r>
              <a:rPr lang="ar-SA" altLang="fa-IR" sz="2400">
                <a:cs typeface="Zar" pitchFamily="2" charset="0"/>
              </a:rPr>
              <a:t>فنون انضباطى آسانگير. انضباط آسانگير، در واقع، انضباط نيست و معمولاً </a:t>
            </a:r>
            <a:r>
              <a:rPr lang="fa-IR" altLang="fa-IR" sz="2400">
                <a:cs typeface="Zar" pitchFamily="2" charset="0"/>
              </a:rPr>
              <a:t/>
            </a:r>
            <a:br>
              <a:rPr lang="fa-IR" altLang="fa-IR" sz="2400">
                <a:cs typeface="Zar" pitchFamily="2" charset="0"/>
              </a:rPr>
            </a:br>
            <a:r>
              <a:rPr lang="fa-IR" altLang="fa-IR" sz="2400">
                <a:cs typeface="Zar" pitchFamily="2" charset="0"/>
              </a:rPr>
              <a:t>     </a:t>
            </a:r>
            <a:r>
              <a:rPr lang="ar-SA" altLang="fa-IR" sz="2400">
                <a:cs typeface="Zar" pitchFamily="2" charset="0"/>
              </a:rPr>
              <a:t>كودك را به رفتار مورد تأييد جامعه يا گروه هدايت نمى‏كند</a:t>
            </a:r>
            <a:r>
              <a:rPr lang="en-US" altLang="fa-IR" sz="2400">
                <a:cs typeface="Zar" pitchFamily="2" charset="0"/>
              </a:rPr>
              <a:t> </a:t>
            </a:r>
            <a:r>
              <a:rPr lang="fa-IR" altLang="fa-IR" sz="2400">
                <a:cs typeface="Zar" pitchFamily="2" charset="0"/>
              </a:rPr>
              <a:t/>
            </a:r>
            <a:br>
              <a:rPr lang="fa-IR" altLang="fa-IR" sz="2400">
                <a:cs typeface="Zar" pitchFamily="2" charset="0"/>
              </a:rPr>
            </a:br>
            <a:r>
              <a:rPr lang="fa-IR" altLang="fa-IR" sz="2400">
                <a:cs typeface="Zar" pitchFamily="2" charset="0"/>
              </a:rPr>
              <a:t>3. </a:t>
            </a:r>
            <a:r>
              <a:rPr lang="ar-SA" altLang="fa-IR" sz="2400">
                <a:cs typeface="Zar" pitchFamily="2" charset="0"/>
              </a:rPr>
              <a:t>فنون انضباطى دموكراتيك. </a:t>
            </a:r>
            <a:endParaRPr lang="fa-IR" altLang="fa-IR" sz="2400">
              <a:cs typeface="Zar" pitchFamily="2" charset="0"/>
            </a:endParaRPr>
          </a:p>
          <a:p>
            <a:pPr algn="just" rtl="1" eaLnBrk="1" hangingPunct="1">
              <a:lnSpc>
                <a:spcPct val="150000"/>
              </a:lnSpc>
              <a:spcBef>
                <a:spcPct val="0"/>
              </a:spcBef>
              <a:buFontTx/>
              <a:buNone/>
            </a:pP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04800" y="3048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r>
              <a:rPr lang="ar-SA" altLang="fa-IR" sz="3600">
                <a:solidFill>
                  <a:srgbClr val="FF0000"/>
                </a:solidFill>
              </a:rPr>
              <a:t>به همين منظور از چند روش استفاده مى‏شود </a:t>
            </a:r>
            <a:r>
              <a:rPr lang="fa-IR" altLang="fa-IR" sz="3600">
                <a:solidFill>
                  <a:srgbClr val="FF0000"/>
                </a:solidFill>
              </a:rPr>
              <a:t>:</a:t>
            </a:r>
            <a:endParaRPr lang="en-US" altLang="fa-IR" sz="3600">
              <a:solidFill>
                <a:srgbClr val="FF0000"/>
              </a:solidFill>
            </a:endParaRPr>
          </a:p>
        </p:txBody>
      </p:sp>
      <p:sp>
        <p:nvSpPr>
          <p:cNvPr id="26627" name="Text Box 3"/>
          <p:cNvSpPr txBox="1">
            <a:spLocks noChangeArrowheads="1"/>
          </p:cNvSpPr>
          <p:nvPr/>
        </p:nvSpPr>
        <p:spPr bwMode="auto">
          <a:xfrm>
            <a:off x="4716463" y="2057400"/>
            <a:ext cx="3817937"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ar-SA" altLang="fa-IR">
                <a:solidFill>
                  <a:schemeClr val="accent2"/>
                </a:solidFill>
              </a:rPr>
              <a:t>(1)</a:t>
            </a:r>
          </a:p>
          <a:p>
            <a:pPr algn="just" rtl="1" eaLnBrk="1" hangingPunct="1">
              <a:spcBef>
                <a:spcPct val="50000"/>
              </a:spcBef>
            </a:pPr>
            <a:r>
              <a:rPr lang="ar-SA" altLang="fa-IR">
                <a:solidFill>
                  <a:schemeClr val="accent2"/>
                </a:solidFill>
              </a:rPr>
              <a:t>عمل مشاهده را به عهده محققى غير از محقق طراح تحقيق واگذار مى‏كنند</a:t>
            </a:r>
            <a:r>
              <a:rPr lang="en-US" altLang="fa-IR">
                <a:solidFill>
                  <a:schemeClr val="accent2"/>
                </a:solidFill>
              </a:rPr>
              <a:t> </a:t>
            </a:r>
            <a:r>
              <a:rPr lang="fa-IR" altLang="fa-IR">
                <a:solidFill>
                  <a:schemeClr val="accent2"/>
                </a:solidFill>
              </a:rPr>
              <a:t>.</a:t>
            </a:r>
            <a:endParaRPr lang="en-US" altLang="fa-IR">
              <a:solidFill>
                <a:schemeClr val="accent2"/>
              </a:solidFill>
            </a:endParaRPr>
          </a:p>
        </p:txBody>
      </p:sp>
      <p:sp>
        <p:nvSpPr>
          <p:cNvPr id="26628" name="Text Box 4"/>
          <p:cNvSpPr txBox="1">
            <a:spLocks noChangeArrowheads="1"/>
          </p:cNvSpPr>
          <p:nvPr/>
        </p:nvSpPr>
        <p:spPr bwMode="auto">
          <a:xfrm>
            <a:off x="0" y="1600200"/>
            <a:ext cx="3924300"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ar-SA" altLang="fa-IR">
                <a:solidFill>
                  <a:schemeClr val="accent2"/>
                </a:solidFill>
              </a:rPr>
              <a:t>(2)</a:t>
            </a:r>
          </a:p>
          <a:p>
            <a:pPr algn="just" rtl="1" eaLnBrk="1" hangingPunct="1">
              <a:spcBef>
                <a:spcPct val="50000"/>
              </a:spcBef>
            </a:pPr>
            <a:r>
              <a:rPr lang="ar-SA" altLang="fa-IR">
                <a:solidFill>
                  <a:schemeClr val="accent2"/>
                </a:solidFill>
              </a:rPr>
              <a:t>محقق رفتارى را كه مى‏خواهد مشاهده‏گر (محقق دوم) يادداشت كند دقيقاً براى او تعريف مى‏كند تا او بر حسب اين تعريف خاص به مشاهده بپردازد</a:t>
            </a:r>
            <a:r>
              <a:rPr lang="fa-IR" altLang="fa-IR">
                <a:solidFill>
                  <a:schemeClr val="accent2"/>
                </a:solidFill>
              </a:rPr>
              <a:t>.</a:t>
            </a:r>
            <a:endParaRPr lang="en-US" altLang="fa-IR" sz="3600">
              <a:solidFill>
                <a:schemeClr val="accent2"/>
              </a:solidFill>
            </a:endParaRPr>
          </a:p>
        </p:txBody>
      </p:sp>
      <p:sp>
        <p:nvSpPr>
          <p:cNvPr id="26629" name="Text Box 5"/>
          <p:cNvSpPr txBox="1">
            <a:spLocks noChangeArrowheads="1"/>
          </p:cNvSpPr>
          <p:nvPr/>
        </p:nvSpPr>
        <p:spPr bwMode="auto">
          <a:xfrm>
            <a:off x="684213" y="4437063"/>
            <a:ext cx="7775575" cy="195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ar-SA" altLang="fa-IR">
                <a:solidFill>
                  <a:schemeClr val="accent2"/>
                </a:solidFill>
              </a:rPr>
              <a:t>(3)</a:t>
            </a:r>
          </a:p>
          <a:p>
            <a:pPr algn="ctr" eaLnBrk="1" hangingPunct="1">
              <a:spcBef>
                <a:spcPct val="50000"/>
              </a:spcBef>
            </a:pPr>
            <a:r>
              <a:rPr lang="ar-SA" altLang="fa-IR" sz="2800">
                <a:solidFill>
                  <a:schemeClr val="accent2"/>
                </a:solidFill>
              </a:rPr>
              <a:t>براى مشاهده يك رفتار از دو نفر مشاهده‏گر استفاده مى‏شود و سپس يادداشتهاى آنها را درباره رفتار مورد تحقيق با هم مقايسه مى‏كنند</a:t>
            </a:r>
            <a:r>
              <a:rPr lang="fa-IR" altLang="fa-IR" sz="2800">
                <a:solidFill>
                  <a:schemeClr val="accent2"/>
                </a:solidFill>
              </a:rPr>
              <a:t>.</a:t>
            </a:r>
            <a:endParaRPr lang="en-US" altLang="fa-IR" sz="2800">
              <a:solidFill>
                <a:schemeClr val="accent2"/>
              </a:solidFill>
            </a:endParaRPr>
          </a:p>
        </p:txBody>
      </p:sp>
    </p:spTree>
  </p:cSld>
  <p:clrMapOvr>
    <a:masterClrMapping/>
  </p:clrMapOvr>
  <p:transition spd="slow">
    <p:random/>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2515"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5028"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5029"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2518" name="Text Box 6"/>
          <p:cNvSpPr txBox="1">
            <a:spLocks noChangeArrowheads="1"/>
          </p:cNvSpPr>
          <p:nvPr/>
        </p:nvSpPr>
        <p:spPr bwMode="auto">
          <a:xfrm>
            <a:off x="468313" y="2133600"/>
            <a:ext cx="8351837" cy="347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ar-SA" altLang="fa-IR" sz="2800">
                <a:solidFill>
                  <a:srgbClr val="FF0066"/>
                </a:solidFill>
                <a:cs typeface="Zar" pitchFamily="2" charset="0"/>
              </a:rPr>
              <a:t>عوامل مؤثر در انتخاب فنون انضباطى</a:t>
            </a:r>
            <a:endParaRPr lang="en-US" altLang="fa-IR" sz="2800">
              <a:solidFill>
                <a:srgbClr val="FF0066"/>
              </a:solidFill>
              <a:cs typeface="Zar" pitchFamily="2" charset="0"/>
            </a:endParaRPr>
          </a:p>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همانندى با انضباط مورد استفاده والدينها. </a:t>
            </a: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هماهنگى با فنون مصوب گروه. </a:t>
            </a: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 </a:t>
            </a:r>
            <a:r>
              <a:rPr lang="en-US" altLang="fa-IR" sz="2400">
                <a:cs typeface="Zar" pitchFamily="2" charset="0"/>
              </a:rPr>
              <a:t>   </a:t>
            </a:r>
            <a:r>
              <a:rPr lang="fa-IR" altLang="fa-IR" sz="2400">
                <a:cs typeface="Zar" pitchFamily="2" charset="0"/>
              </a:rPr>
              <a:t>سن والدينها يا معلمان </a:t>
            </a:r>
            <a:r>
              <a:rPr lang="en-US" altLang="fa-IR" sz="2400">
                <a:cs typeface="Zar" pitchFamily="2" charset="0"/>
              </a:rPr>
              <a:t>  </a:t>
            </a:r>
            <a:r>
              <a:rPr lang="fa-IR" altLang="fa-IR" sz="2400">
                <a:cs typeface="Zar" pitchFamily="2" charset="0"/>
              </a:rPr>
              <a:t> </a:t>
            </a: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تربيت و آمادگى براى والدينى و تدريس. </a:t>
            </a: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endParaRPr lang="ar-SA"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3539"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92196"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92197"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3542" name="Text Box 6"/>
          <p:cNvSpPr txBox="1">
            <a:spLocks noChangeArrowheads="1"/>
          </p:cNvSpPr>
          <p:nvPr/>
        </p:nvSpPr>
        <p:spPr bwMode="auto">
          <a:xfrm>
            <a:off x="468313" y="2133600"/>
            <a:ext cx="83518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fa-IR" altLang="fa-IR" sz="2400">
                <a:cs typeface="Zar" pitchFamily="2" charset="0"/>
              </a:rPr>
              <a:t>  </a:t>
            </a:r>
            <a:r>
              <a:rPr lang="ar-SA" altLang="fa-IR" sz="2400">
                <a:cs typeface="Zar" pitchFamily="2" charset="0"/>
              </a:rPr>
              <a:t>جنس اهل انضباط. </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 * </a:t>
            </a:r>
            <a:r>
              <a:rPr lang="ar-SA" altLang="fa-IR" sz="2400">
                <a:cs typeface="Zar" pitchFamily="2" charset="0"/>
              </a:rPr>
              <a:t>وضع اجتماعى اقتصادى. </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fa-IR" altLang="fa-IR" sz="2400">
                <a:cs typeface="Zar" pitchFamily="2" charset="0"/>
              </a:rPr>
              <a:t> </a:t>
            </a:r>
            <a:r>
              <a:rPr lang="ar-SA" altLang="fa-IR" sz="2400">
                <a:cs typeface="Zar" pitchFamily="2" charset="0"/>
              </a:rPr>
              <a:t>مفهوم نقش بزرگسالان. </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fa-IR" altLang="fa-IR" sz="2400">
                <a:cs typeface="Zar" pitchFamily="2" charset="0"/>
              </a:rPr>
              <a:t> </a:t>
            </a:r>
            <a:r>
              <a:rPr lang="ar-SA" altLang="fa-IR" sz="2400">
                <a:cs typeface="Zar" pitchFamily="2" charset="0"/>
              </a:rPr>
              <a:t>جنس كودك.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 </a:t>
            </a:r>
            <a:r>
              <a:rPr lang="fa-IR" altLang="fa-IR" sz="2400">
                <a:cs typeface="Zar" pitchFamily="2" charset="0"/>
              </a:rPr>
              <a:t> </a:t>
            </a:r>
            <a:r>
              <a:rPr lang="ar-SA" altLang="fa-IR" sz="2400">
                <a:cs typeface="Zar" pitchFamily="2" charset="0"/>
              </a:rPr>
              <a:t>سن كودك. </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a:t>
            </a:r>
            <a:r>
              <a:rPr lang="en-US" altLang="fa-IR" sz="2400">
                <a:cs typeface="Zar" pitchFamily="2" charset="0"/>
              </a:rPr>
              <a:t>*</a:t>
            </a:r>
            <a:r>
              <a:rPr lang="fa-IR" altLang="fa-IR" sz="2400">
                <a:cs typeface="Zar" pitchFamily="2" charset="0"/>
              </a:rPr>
              <a:t> </a:t>
            </a:r>
            <a:r>
              <a:rPr lang="ar-SA" altLang="fa-IR" sz="2400">
                <a:cs typeface="Zar" pitchFamily="2" charset="0"/>
              </a:rPr>
              <a:t>موقعيت انضباطى.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4563"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6052"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6053"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4566" name="Text Box 6"/>
          <p:cNvSpPr txBox="1">
            <a:spLocks noChangeArrowheads="1"/>
          </p:cNvSpPr>
          <p:nvPr/>
        </p:nvSpPr>
        <p:spPr bwMode="auto">
          <a:xfrm>
            <a:off x="468313" y="2133600"/>
            <a:ext cx="8351837"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solidFill>
                  <a:srgbClr val="FF0066"/>
                </a:solidFill>
                <a:cs typeface="Zar" pitchFamily="2" charset="0"/>
              </a:rPr>
              <a:t>خطرهاي احتمالي رشد اخلاقي را مي توان چنين خلاصه كرد: </a:t>
            </a:r>
          </a:p>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1. </a:t>
            </a:r>
            <a:r>
              <a:rPr lang="en-US" altLang="fa-IR" sz="2400">
                <a:cs typeface="Zar" pitchFamily="2" charset="0"/>
              </a:rPr>
              <a:t> </a:t>
            </a:r>
            <a:r>
              <a:rPr lang="fa-IR" altLang="fa-IR" sz="2400">
                <a:cs typeface="Zar" pitchFamily="2" charset="0"/>
              </a:rPr>
              <a:t>اعتقاد به اينكه انضباط و تنبيه مترادفند. </a:t>
            </a:r>
          </a:p>
          <a:p>
            <a:pPr algn="just" rtl="1" eaLnBrk="1" hangingPunct="1">
              <a:lnSpc>
                <a:spcPct val="150000"/>
              </a:lnSpc>
              <a:spcBef>
                <a:spcPct val="0"/>
              </a:spcBef>
              <a:buFontTx/>
              <a:buNone/>
            </a:pPr>
            <a:r>
              <a:rPr lang="fa-IR" altLang="fa-IR" sz="2400">
                <a:cs typeface="Zar" pitchFamily="2" charset="0"/>
              </a:rPr>
              <a:t> 2. مشكلات يادگيري مفاهيم اخلاقي.</a:t>
            </a:r>
          </a:p>
          <a:p>
            <a:pPr algn="just" rtl="1" eaLnBrk="1" hangingPunct="1">
              <a:lnSpc>
                <a:spcPct val="150000"/>
              </a:lnSpc>
              <a:spcBef>
                <a:spcPct val="0"/>
              </a:spcBef>
              <a:buFontTx/>
              <a:buNone/>
            </a:pPr>
            <a:r>
              <a:rPr lang="fa-IR" altLang="fa-IR" sz="2400">
                <a:cs typeface="Zar" pitchFamily="2" charset="0"/>
              </a:rPr>
              <a:t>	</a:t>
            </a:r>
            <a:r>
              <a:rPr lang="fa-IR" altLang="fa-IR" sz="2400">
                <a:solidFill>
                  <a:srgbClr val="008000"/>
                </a:solidFill>
                <a:cs typeface="Zar" pitchFamily="2" charset="0"/>
              </a:rPr>
              <a:t>الف. رشد ذهني كودك</a:t>
            </a:r>
            <a:r>
              <a:rPr lang="fa-IR" altLang="fa-IR" sz="2400">
                <a:cs typeface="Zar" pitchFamily="2" charset="0"/>
              </a:rPr>
              <a:t>		  </a:t>
            </a:r>
            <a:r>
              <a:rPr lang="fa-IR" altLang="fa-IR" sz="2400">
                <a:solidFill>
                  <a:srgbClr val="FF0000"/>
                </a:solidFill>
                <a:cs typeface="Zar" pitchFamily="2" charset="0"/>
              </a:rPr>
              <a:t>ت. رموز اخلاقي متفاوت </a:t>
            </a:r>
          </a:p>
          <a:p>
            <a:pPr algn="just" rtl="1" eaLnBrk="1" hangingPunct="1">
              <a:lnSpc>
                <a:spcPct val="150000"/>
              </a:lnSpc>
              <a:spcBef>
                <a:spcPct val="0"/>
              </a:spcBef>
              <a:buFontTx/>
              <a:buNone/>
            </a:pPr>
            <a:r>
              <a:rPr lang="fa-IR" altLang="fa-IR" sz="2400">
                <a:cs typeface="Zar" pitchFamily="2" charset="0"/>
              </a:rPr>
              <a:t>	</a:t>
            </a:r>
            <a:r>
              <a:rPr lang="fa-IR" altLang="fa-IR" sz="2400">
                <a:solidFill>
                  <a:schemeClr val="accent2"/>
                </a:solidFill>
                <a:cs typeface="Zar" pitchFamily="2" charset="0"/>
              </a:rPr>
              <a:t>ب. نوع آموزش</a:t>
            </a:r>
            <a:r>
              <a:rPr lang="fa-IR" altLang="fa-IR" sz="2400">
                <a:cs typeface="Zar" pitchFamily="2" charset="0"/>
              </a:rPr>
              <a:t>			  </a:t>
            </a:r>
            <a:r>
              <a:rPr lang="fa-IR" altLang="fa-IR" sz="2400">
                <a:solidFill>
                  <a:schemeClr val="accent2"/>
                </a:solidFill>
                <a:cs typeface="Zar" pitchFamily="2" charset="0"/>
              </a:rPr>
              <a:t>ث. تغيير با موقعيت متفاوت </a:t>
            </a:r>
          </a:p>
          <a:p>
            <a:pPr algn="just" rtl="1" eaLnBrk="1" hangingPunct="1">
              <a:lnSpc>
                <a:spcPct val="150000"/>
              </a:lnSpc>
              <a:spcBef>
                <a:spcPct val="0"/>
              </a:spcBef>
              <a:buFontTx/>
              <a:buNone/>
            </a:pPr>
            <a:r>
              <a:rPr lang="fa-IR" altLang="fa-IR" sz="2400">
                <a:cs typeface="Zar" pitchFamily="2" charset="0"/>
              </a:rPr>
              <a:t>	</a:t>
            </a:r>
            <a:r>
              <a:rPr lang="fa-IR" altLang="fa-IR" sz="2400">
                <a:solidFill>
                  <a:srgbClr val="FF0000"/>
                </a:solidFill>
                <a:cs typeface="Zar" pitchFamily="2" charset="0"/>
              </a:rPr>
              <a:t>پ. تغيير در ارزشهاي اجتماعي</a:t>
            </a:r>
            <a:r>
              <a:rPr lang="fa-IR" altLang="fa-IR" sz="2400">
                <a:cs typeface="Zar" pitchFamily="2" charset="0"/>
              </a:rPr>
              <a:t> 	  </a:t>
            </a:r>
            <a:r>
              <a:rPr lang="fa-IR" altLang="fa-IR" sz="2400">
                <a:solidFill>
                  <a:srgbClr val="008000"/>
                </a:solidFill>
                <a:cs typeface="Zar" pitchFamily="2" charset="0"/>
              </a:rPr>
              <a:t>ج. تعارض با فشارهاي اجتماعي</a:t>
            </a:r>
            <a:r>
              <a:rPr lang="fa-IR" altLang="fa-IR" sz="2400">
                <a:cs typeface="Zar" pitchFamily="2" charset="0"/>
              </a:rPr>
              <a:t> </a:t>
            </a:r>
          </a:p>
          <a:p>
            <a:pPr algn="just" rtl="1" eaLnBrk="1" hangingPunct="1">
              <a:lnSpc>
                <a:spcPct val="150000"/>
              </a:lnSpc>
              <a:spcBef>
                <a:spcPct val="0"/>
              </a:spcBef>
              <a:buFontTx/>
              <a:buNone/>
            </a:pP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5587"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7076"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7077"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5590" name="Text Box 6"/>
          <p:cNvSpPr txBox="1">
            <a:spLocks noChangeArrowheads="1"/>
          </p:cNvSpPr>
          <p:nvPr/>
        </p:nvSpPr>
        <p:spPr bwMode="auto">
          <a:xfrm>
            <a:off x="468313" y="2133600"/>
            <a:ext cx="8351837"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	3. ناهمساني در انضباط</a:t>
            </a:r>
          </a:p>
          <a:p>
            <a:pPr algn="just" rtl="1" eaLnBrk="1" hangingPunct="1">
              <a:lnSpc>
                <a:spcPct val="150000"/>
              </a:lnSpc>
              <a:spcBef>
                <a:spcPct val="0"/>
              </a:spcBef>
              <a:buFontTx/>
              <a:buNone/>
            </a:pPr>
            <a:r>
              <a:rPr lang="fa-IR" altLang="fa-IR" sz="2400">
                <a:cs typeface="Zar" pitchFamily="2" charset="0"/>
              </a:rPr>
              <a:t>	4. كاربرد رشوت </a:t>
            </a:r>
          </a:p>
          <a:p>
            <a:pPr algn="just" rtl="1" eaLnBrk="1" hangingPunct="1">
              <a:lnSpc>
                <a:spcPct val="150000"/>
              </a:lnSpc>
              <a:spcBef>
                <a:spcPct val="0"/>
              </a:spcBef>
              <a:buFontTx/>
              <a:buNone/>
            </a:pPr>
            <a:r>
              <a:rPr lang="fa-IR" altLang="fa-IR" sz="2400">
                <a:cs typeface="Zar" pitchFamily="2" charset="0"/>
              </a:rPr>
              <a:t>	5. ناهمخواني ميان مفاهيم اخلاقي و رفتار اخلاقي </a:t>
            </a:r>
          </a:p>
          <a:p>
            <a:pPr algn="just" rtl="1" eaLnBrk="1" hangingPunct="1">
              <a:lnSpc>
                <a:spcPct val="150000"/>
              </a:lnSpc>
              <a:spcBef>
                <a:spcPct val="0"/>
              </a:spcBef>
              <a:buFontTx/>
              <a:buNone/>
            </a:pPr>
            <a:r>
              <a:rPr lang="fa-IR" altLang="fa-IR" sz="2400">
                <a:cs typeface="Zar" pitchFamily="2" charset="0"/>
              </a:rPr>
              <a:t>		الف. گم گشتي</a:t>
            </a:r>
          </a:p>
          <a:p>
            <a:pPr algn="just" rtl="1" eaLnBrk="1" hangingPunct="1">
              <a:lnSpc>
                <a:spcPct val="150000"/>
              </a:lnSpc>
              <a:spcBef>
                <a:spcPct val="0"/>
              </a:spcBef>
              <a:buFontTx/>
              <a:buNone/>
            </a:pPr>
            <a:r>
              <a:rPr lang="fa-IR" altLang="fa-IR" sz="2400">
                <a:cs typeface="Zar" pitchFamily="2" charset="0"/>
              </a:rPr>
              <a:t>		ب. عوامل هيجاني و عاطفي </a:t>
            </a:r>
          </a:p>
          <a:p>
            <a:pPr algn="just" rtl="1" eaLnBrk="1" hangingPunct="1">
              <a:lnSpc>
                <a:spcPct val="150000"/>
              </a:lnSpc>
              <a:spcBef>
                <a:spcPct val="0"/>
              </a:spcBef>
              <a:buFontTx/>
              <a:buNone/>
            </a:pPr>
            <a:r>
              <a:rPr lang="fa-IR" altLang="fa-IR" sz="2400">
                <a:cs typeface="Zar" pitchFamily="2" charset="0"/>
              </a:rPr>
              <a:t>		پ. عوامل انگيزشي </a:t>
            </a:r>
          </a:p>
          <a:p>
            <a:pPr algn="just" rtl="1" eaLnBrk="1" hangingPunct="1">
              <a:lnSpc>
                <a:spcPct val="150000"/>
              </a:lnSpc>
              <a:spcBef>
                <a:spcPct val="0"/>
              </a:spcBef>
              <a:buFontTx/>
              <a:buNone/>
            </a:pP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6611"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8100"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8101"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6614" name="Text Box 6"/>
          <p:cNvSpPr txBox="1">
            <a:spLocks noChangeArrowheads="1"/>
          </p:cNvSpPr>
          <p:nvPr/>
        </p:nvSpPr>
        <p:spPr bwMode="auto">
          <a:xfrm>
            <a:off x="468313" y="2133600"/>
            <a:ext cx="83518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cs typeface="Zar" pitchFamily="2" charset="0"/>
              </a:rPr>
              <a:t>6. خلاف و شيطنت </a:t>
            </a:r>
          </a:p>
          <a:p>
            <a:pPr algn="just" rtl="1" eaLnBrk="1" hangingPunct="1">
              <a:lnSpc>
                <a:spcPct val="150000"/>
              </a:lnSpc>
              <a:spcBef>
                <a:spcPct val="0"/>
              </a:spcBef>
              <a:buFontTx/>
              <a:buNone/>
            </a:pPr>
            <a:r>
              <a:rPr lang="fa-IR" altLang="fa-IR" sz="2400">
                <a:cs typeface="Zar" pitchFamily="2" charset="0"/>
              </a:rPr>
              <a:t>	* دروغگويي </a:t>
            </a:r>
          </a:p>
          <a:p>
            <a:pPr algn="just" rtl="1" eaLnBrk="1" hangingPunct="1">
              <a:lnSpc>
                <a:spcPct val="150000"/>
              </a:lnSpc>
              <a:spcBef>
                <a:spcPct val="0"/>
              </a:spcBef>
              <a:buFontTx/>
              <a:buNone/>
            </a:pPr>
            <a:r>
              <a:rPr lang="fa-IR" altLang="fa-IR" sz="2400">
                <a:cs typeface="Zar" pitchFamily="2" charset="0"/>
              </a:rPr>
              <a:t>	* تقلب </a:t>
            </a:r>
          </a:p>
          <a:p>
            <a:pPr algn="just" rtl="1" eaLnBrk="1" hangingPunct="1">
              <a:lnSpc>
                <a:spcPct val="150000"/>
              </a:lnSpc>
              <a:spcBef>
                <a:spcPct val="0"/>
              </a:spcBef>
              <a:buFontTx/>
              <a:buNone/>
            </a:pPr>
            <a:r>
              <a:rPr lang="fa-IR" altLang="fa-IR" sz="2400">
                <a:cs typeface="Zar" pitchFamily="2" charset="0"/>
              </a:rPr>
              <a:t>عوامل موثر در شيطنت كودكان را مي توان چنين خلاصه كرد: </a:t>
            </a:r>
          </a:p>
          <a:p>
            <a:pPr algn="r" rtl="1" eaLnBrk="1" hangingPunct="1">
              <a:lnSpc>
                <a:spcPct val="150000"/>
              </a:lnSpc>
              <a:spcBef>
                <a:spcPct val="0"/>
              </a:spcBef>
              <a:buFontTx/>
              <a:buNone/>
            </a:pPr>
            <a:r>
              <a:rPr lang="en-US" altLang="fa-IR" sz="2400">
                <a:cs typeface="Zar" pitchFamily="2" charset="0"/>
              </a:rPr>
              <a:t> * </a:t>
            </a:r>
            <a:r>
              <a:rPr lang="fa-IR" altLang="fa-IR" sz="2400">
                <a:cs typeface="Zar" pitchFamily="2" charset="0"/>
              </a:rPr>
              <a:t>   </a:t>
            </a:r>
            <a:r>
              <a:rPr lang="ar-SA" altLang="fa-IR" sz="2400">
                <a:cs typeface="Zar" pitchFamily="2" charset="0"/>
              </a:rPr>
              <a:t>ناتوانى در جلب توجه اطرافيان همسالان‏</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نامساعد بودن جوّ خانه يا مدرسه‏</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7635"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89124"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89125"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7638" name="Text Box 6"/>
          <p:cNvSpPr txBox="1">
            <a:spLocks noChangeArrowheads="1"/>
          </p:cNvSpPr>
          <p:nvPr/>
        </p:nvSpPr>
        <p:spPr bwMode="auto">
          <a:xfrm>
            <a:off x="468313" y="2133600"/>
            <a:ext cx="8351837"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تقويت آگاهانه يا ناآگاهانه شيطنت‏</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تنبيه بى‏جا بى‏موقع يا غيرمنطقى‏</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ناكامى در تحصيل و فعاليتهاى مثبت‏</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انتظارات غيرمنطقى والدين از كودك‏</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خستگى‏</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انتقام‏جويى‏</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eaLnBrk="1" hangingPunct="1"/>
            <a:endParaRPr lang="fa-IR" altLang="fa-IR" sz="2400" smtClean="0">
              <a:cs typeface="Zar" pitchFamily="2" charset="0"/>
            </a:endParaRPr>
          </a:p>
        </p:txBody>
      </p:sp>
      <p:sp>
        <p:nvSpPr>
          <p:cNvPr id="198659" name="AutoShape 3"/>
          <p:cNvSpPr>
            <a:spLocks noChangeArrowheads="1"/>
          </p:cNvSpPr>
          <p:nvPr/>
        </p:nvSpPr>
        <p:spPr bwMode="auto">
          <a:xfrm>
            <a:off x="395288" y="2133600"/>
            <a:ext cx="8424862" cy="4391025"/>
          </a:xfrm>
          <a:prstGeom prst="foldedCorner">
            <a:avLst>
              <a:gd name="adj" fmla="val 12500"/>
            </a:avLst>
          </a:prstGeom>
          <a:solidFill>
            <a:srgbClr val="CCE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endParaRPr lang="en-US" altLang="en-US" b="0"/>
          </a:p>
        </p:txBody>
      </p:sp>
      <p:sp>
        <p:nvSpPr>
          <p:cNvPr id="390148" name="AutoShape 4"/>
          <p:cNvSpPr>
            <a:spLocks noChangeArrowheads="1"/>
          </p:cNvSpPr>
          <p:nvPr/>
        </p:nvSpPr>
        <p:spPr bwMode="auto">
          <a:xfrm>
            <a:off x="250825" y="188913"/>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90149" name="Text Box 5"/>
          <p:cNvSpPr txBox="1">
            <a:spLocks noChangeArrowheads="1"/>
          </p:cNvSpPr>
          <p:nvPr/>
        </p:nvSpPr>
        <p:spPr bwMode="auto">
          <a:xfrm>
            <a:off x="323850" y="620713"/>
            <a:ext cx="856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a:solidFill>
                  <a:srgbClr val="FF0066"/>
                </a:solidFill>
                <a:effectLst>
                  <a:outerShdw blurRad="38100" dist="38100" dir="2700000" algn="tl">
                    <a:srgbClr val="000000"/>
                  </a:outerShdw>
                </a:effectLst>
              </a:rPr>
              <a:t>رشد و تكامل اخلاقي     </a:t>
            </a:r>
            <a:r>
              <a:rPr lang="fa-IR" altLang="fa-IR">
                <a:effectLst>
                  <a:outerShdw blurRad="38100" dist="38100" dir="2700000" algn="tl">
                    <a:srgbClr val="FFFFFF"/>
                  </a:outerShdw>
                </a:effectLst>
              </a:rPr>
              <a:t>  </a:t>
            </a:r>
            <a:endParaRPr lang="en-US" altLang="fa-IR">
              <a:effectLst>
                <a:outerShdw blurRad="38100" dist="38100" dir="2700000" algn="tl">
                  <a:srgbClr val="FFFFFF"/>
                </a:outerShdw>
              </a:effectLst>
            </a:endParaRPr>
          </a:p>
        </p:txBody>
      </p:sp>
      <p:sp>
        <p:nvSpPr>
          <p:cNvPr id="198662" name="Text Box 6"/>
          <p:cNvSpPr txBox="1">
            <a:spLocks noChangeArrowheads="1"/>
          </p:cNvSpPr>
          <p:nvPr/>
        </p:nvSpPr>
        <p:spPr bwMode="auto">
          <a:xfrm>
            <a:off x="468313" y="2133600"/>
            <a:ext cx="8351837"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 </a:t>
            </a:r>
            <a:r>
              <a:rPr lang="fa-IR" altLang="fa-IR" sz="2400">
                <a:cs typeface="Zar" pitchFamily="2" charset="0"/>
              </a:rPr>
              <a:t>   </a:t>
            </a:r>
            <a:r>
              <a:rPr lang="ar-SA" altLang="fa-IR" sz="2400">
                <a:cs typeface="Zar" pitchFamily="2" charset="0"/>
              </a:rPr>
              <a:t>رقابت با بعضى از همسالان‏</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تقليد از قهرمانان راديويى و تلويزيونى‏</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استفاده نكردن در والدين‏ها و معلمان از فنون درست انضباط</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احساس ظلم و تبعيض‏</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دائماً كودك را بد و شيطان خواندن‏</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 </a:t>
            </a:r>
            <a:r>
              <a:rPr lang="ar-SA" altLang="fa-IR" sz="2400">
                <a:cs typeface="Zar" pitchFamily="2" charset="0"/>
              </a:rPr>
              <a:t>پيش ديگران از شيطنت كودك سخن گفتن و او را شيطان معرفى </a:t>
            </a:r>
            <a:r>
              <a:rPr lang="fa-IR" altLang="fa-IR" sz="2400">
                <a:cs typeface="Zar" pitchFamily="2" charset="0"/>
              </a:rPr>
              <a:t/>
            </a:r>
            <a:br>
              <a:rPr lang="fa-IR" altLang="fa-IR" sz="2400">
                <a:cs typeface="Zar" pitchFamily="2" charset="0"/>
              </a:rPr>
            </a:br>
            <a:r>
              <a:rPr lang="fa-IR" altLang="fa-IR" sz="2400">
                <a:cs typeface="Zar" pitchFamily="2" charset="0"/>
              </a:rPr>
              <a:t>       </a:t>
            </a:r>
            <a:r>
              <a:rPr lang="ar-SA" altLang="fa-IR" sz="2400">
                <a:cs typeface="Zar" pitchFamily="2" charset="0"/>
              </a:rPr>
              <a:t>كردن‏</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04800" y="228600"/>
            <a:ext cx="8610600" cy="641350"/>
          </a:xfrm>
          <a:prstGeom prst="rect">
            <a:avLst/>
          </a:prstGeom>
          <a:gradFill rotWithShape="0">
            <a:gsLst>
              <a:gs pos="0">
                <a:schemeClr val="accent1"/>
              </a:gs>
              <a:gs pos="100000">
                <a:schemeClr val="accent1">
                  <a:gamma/>
                  <a:tint val="21176"/>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1" hangingPunct="1">
              <a:spcBef>
                <a:spcPct val="50000"/>
              </a:spcBef>
              <a:defRPr/>
            </a:pPr>
            <a:r>
              <a:rPr lang="en-US" altLang="fa-IR" sz="3600"/>
              <a:t> </a:t>
            </a:r>
            <a:r>
              <a:rPr lang="fa-IR" altLang="fa-IR" sz="3600"/>
              <a:t>2.</a:t>
            </a:r>
            <a:r>
              <a:rPr lang="en-US" altLang="fa-IR" sz="3600">
                <a:effectLst>
                  <a:outerShdw blurRad="38100" dist="38100" dir="2700000" algn="tl">
                    <a:srgbClr val="FFFFFF"/>
                  </a:outerShdw>
                </a:effectLst>
              </a:rPr>
              <a:t> </a:t>
            </a:r>
            <a:r>
              <a:rPr lang="ar-SA" altLang="fa-IR" sz="3600">
                <a:effectLst>
                  <a:outerShdw blurRad="38100" dist="38100" dir="2700000" algn="tl">
                    <a:srgbClr val="FFFFFF"/>
                  </a:outerShdw>
                </a:effectLst>
              </a:rPr>
              <a:t>روش مصاحبه و پرسشنامه</a:t>
            </a:r>
            <a:r>
              <a:rPr lang="en-US" altLang="fa-IR" sz="3600"/>
              <a:t> </a:t>
            </a:r>
          </a:p>
        </p:txBody>
      </p:sp>
      <p:sp>
        <p:nvSpPr>
          <p:cNvPr id="25603" name="Text Box 3"/>
          <p:cNvSpPr txBox="1">
            <a:spLocks noChangeArrowheads="1"/>
          </p:cNvSpPr>
          <p:nvPr/>
        </p:nvSpPr>
        <p:spPr bwMode="auto">
          <a:xfrm>
            <a:off x="354013" y="908050"/>
            <a:ext cx="8610600" cy="2830513"/>
          </a:xfrm>
          <a:prstGeom prst="rect">
            <a:avLst/>
          </a:prstGeom>
          <a:gradFill rotWithShape="1">
            <a:gsLst>
              <a:gs pos="0">
                <a:srgbClr val="CCFFCC"/>
              </a:gs>
              <a:gs pos="50000">
                <a:srgbClr val="CCFFCC">
                  <a:gamma/>
                  <a:shade val="46275"/>
                  <a:invGamma/>
                </a:srgbClr>
              </a:gs>
              <a:gs pos="100000">
                <a:srgbClr val="CCFF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lnSpc>
                <a:spcPct val="150000"/>
              </a:lnSpc>
              <a:spcBef>
                <a:spcPct val="50000"/>
              </a:spcBef>
              <a:defRPr/>
            </a:pPr>
            <a:r>
              <a:rPr lang="ar-SA" altLang="fa-IR">
                <a:effectLst>
                  <a:outerShdw blurRad="38100" dist="38100" dir="2700000" algn="tl">
                    <a:srgbClr val="FFFFFF"/>
                  </a:outerShdw>
                </a:effectLst>
              </a:rPr>
              <a:t>محقق به وسيله مصاحبه‏ها و پرسشنامه‏ها عقايد، افكار، تواناييها، و انگيزه‏هاى كودكان و بزرگسالان را فعالانه وارسى مى‏كند؛ و داده‏هاى خود را به شكل كلمات تنظيم مى‏كند. مصاحبه با كودكان مستلزم حساسيت و مهارت خاصى است زيرا تعبير و تفسير پاسخهاى ايشان دشوار است. مصاحبه را مى‏توان از بسيار ناساخت‏دار تا بسيار ساخت دار</a:t>
            </a:r>
            <a:r>
              <a:rPr lang="en-US" altLang="fa-IR">
                <a:effectLst>
                  <a:outerShdw blurRad="38100" dist="38100" dir="2700000" algn="tl">
                    <a:srgbClr val="FFFFFF"/>
                  </a:outerShdw>
                </a:effectLst>
              </a:rPr>
              <a:t>  </a:t>
            </a:r>
            <a:r>
              <a:rPr lang="ar-SA" altLang="fa-IR">
                <a:effectLst>
                  <a:outerShdw blurRad="38100" dist="38100" dir="2700000" algn="tl">
                    <a:srgbClr val="FFFFFF"/>
                  </a:outerShdw>
                </a:effectLst>
              </a:rPr>
              <a:t>مرتب كرد</a:t>
            </a:r>
            <a:r>
              <a:rPr lang="en-US" altLang="fa-IR">
                <a:effectLst>
                  <a:outerShdw blurRad="38100" dist="38100" dir="2700000" algn="tl">
                    <a:srgbClr val="FFFFFF"/>
                  </a:outerShdw>
                </a:effectLst>
              </a:rPr>
              <a:t>.</a:t>
            </a:r>
            <a:r>
              <a:rPr lang="en-US" altLang="fa-IR"/>
              <a:t> </a:t>
            </a:r>
          </a:p>
        </p:txBody>
      </p:sp>
      <p:sp>
        <p:nvSpPr>
          <p:cNvPr id="25606" name="Text Box 6"/>
          <p:cNvSpPr txBox="1">
            <a:spLocks noChangeArrowheads="1"/>
          </p:cNvSpPr>
          <p:nvPr/>
        </p:nvSpPr>
        <p:spPr bwMode="auto">
          <a:xfrm>
            <a:off x="395288" y="4149725"/>
            <a:ext cx="835342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1" hangingPunct="1">
              <a:spcBef>
                <a:spcPct val="50000"/>
              </a:spcBef>
              <a:defRPr/>
            </a:pPr>
            <a:r>
              <a:rPr lang="fa-IR" altLang="fa-IR" sz="3600"/>
              <a:t>3.</a:t>
            </a:r>
            <a:r>
              <a:rPr lang="en-US" altLang="fa-IR" sz="3600">
                <a:effectLst>
                  <a:outerShdw blurRad="38100" dist="38100" dir="2700000" algn="tl">
                    <a:srgbClr val="FFFFFF"/>
                  </a:outerShdw>
                </a:effectLst>
              </a:rPr>
              <a:t> </a:t>
            </a:r>
            <a:r>
              <a:rPr lang="ar-SA" altLang="fa-IR" sz="3600">
                <a:effectLst>
                  <a:outerShdw blurRad="38100" dist="38100" dir="2700000" algn="tl">
                    <a:srgbClr val="FFFFFF"/>
                  </a:outerShdw>
                </a:effectLst>
              </a:rPr>
              <a:t>روش </a:t>
            </a:r>
            <a:r>
              <a:rPr lang="fa-IR" altLang="fa-IR" sz="3600">
                <a:effectLst>
                  <a:outerShdw blurRad="38100" dist="38100" dir="2700000" algn="tl">
                    <a:srgbClr val="FFFFFF"/>
                  </a:outerShdw>
                </a:effectLst>
              </a:rPr>
              <a:t>كاربرد آزمونهاي ميزان شده </a:t>
            </a:r>
          </a:p>
          <a:p>
            <a:pPr algn="r" rtl="1" eaLnBrk="1" hangingPunct="1">
              <a:spcBef>
                <a:spcPct val="50000"/>
              </a:spcBef>
              <a:defRPr/>
            </a:pPr>
            <a:r>
              <a:rPr lang="fa-IR" altLang="fa-IR" sz="3600">
                <a:effectLst>
                  <a:outerShdw blurRad="38100" dist="38100" dir="2700000" algn="tl">
                    <a:srgbClr val="FFFFFF"/>
                  </a:outerShdw>
                </a:effectLst>
              </a:rPr>
              <a:t>4. مطالعه حالت و روش باليني </a:t>
            </a:r>
            <a:r>
              <a:rPr lang="en-US" altLang="fa-IR" sz="3600"/>
              <a:t> </a:t>
            </a:r>
          </a:p>
          <a:p>
            <a:pPr algn="r" eaLnBrk="1" hangingPunct="1">
              <a:spcBef>
                <a:spcPct val="50000"/>
              </a:spcBef>
              <a:defRPr/>
            </a:pPr>
            <a:endParaRPr lang="en-US" altLang="fa-IR" sz="3600"/>
          </a:p>
        </p:txBody>
      </p:sp>
    </p:spTree>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0243" name="WordArt 4"/>
          <p:cNvSpPr>
            <a:spLocks noChangeArrowheads="1" noChangeShapeType="1" noTextEdit="1"/>
          </p:cNvSpPr>
          <p:nvPr/>
        </p:nvSpPr>
        <p:spPr bwMode="auto">
          <a:xfrm>
            <a:off x="1066800" y="1219200"/>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0244" name="WordArt 6"/>
          <p:cNvSpPr>
            <a:spLocks noChangeArrowheads="1" noChangeShapeType="1" noTextEdit="1"/>
          </p:cNvSpPr>
          <p:nvPr/>
        </p:nvSpPr>
        <p:spPr bwMode="auto">
          <a:xfrm>
            <a:off x="609600" y="4229100"/>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اول</a:t>
            </a:r>
          </a:p>
        </p:txBody>
      </p:sp>
    </p:spTree>
  </p:cSld>
  <p:clrMapOvr>
    <a:masterClrMapping/>
  </p:clrMapOvr>
  <p:transition spd="slow">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32" name="AutoShape 8"/>
          <p:cNvSpPr>
            <a:spLocks noChangeArrowheads="1"/>
          </p:cNvSpPr>
          <p:nvPr/>
        </p:nvSpPr>
        <p:spPr bwMode="auto">
          <a:xfrm>
            <a:off x="228600" y="620713"/>
            <a:ext cx="8686800" cy="1368425"/>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6626" name="Text Box 2"/>
          <p:cNvSpPr txBox="1">
            <a:spLocks noChangeArrowheads="1"/>
          </p:cNvSpPr>
          <p:nvPr/>
        </p:nvSpPr>
        <p:spPr bwMode="auto">
          <a:xfrm>
            <a:off x="381000" y="836613"/>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3600">
                <a:effectLst>
                  <a:outerShdw blurRad="38100" dist="38100" dir="2700000" algn="tl">
                    <a:srgbClr val="FFFFFF"/>
                  </a:outerShdw>
                </a:effectLst>
              </a:rPr>
              <a:t>راهبردهاي ( استراتژي هاي ) طرح تحقيق</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26629" name="Text Box 5"/>
          <p:cNvSpPr txBox="1">
            <a:spLocks noChangeArrowheads="1"/>
          </p:cNvSpPr>
          <p:nvPr/>
        </p:nvSpPr>
        <p:spPr bwMode="auto">
          <a:xfrm>
            <a:off x="304800" y="2133600"/>
            <a:ext cx="8515350" cy="448786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defRPr/>
            </a:pPr>
            <a:r>
              <a:rPr lang="fa-IR" altLang="fa-IR" sz="3600" smtClean="0">
                <a:effectLst>
                  <a:outerShdw blurRad="38100" dist="38100" dir="2700000" algn="tl">
                    <a:srgbClr val="FFFFFF"/>
                  </a:outerShdw>
                </a:effectLst>
                <a:cs typeface="Zar" pitchFamily="2" charset="0"/>
              </a:rPr>
              <a:t>1. </a:t>
            </a:r>
            <a:r>
              <a:rPr lang="ar-SA" altLang="fa-IR" sz="3600" smtClean="0">
                <a:effectLst>
                  <a:outerShdw blurRad="38100" dist="38100" dir="2700000" algn="tl">
                    <a:srgbClr val="FFFFFF"/>
                  </a:outerShdw>
                </a:effectLst>
                <a:cs typeface="Zar" pitchFamily="2" charset="0"/>
              </a:rPr>
              <a:t>راهبرد آزمايش</a:t>
            </a:r>
            <a:endParaRPr lang="fa-IR" altLang="fa-IR" sz="3600" smtClean="0">
              <a:cs typeface="Zar" pitchFamily="2" charset="0"/>
            </a:endParaRPr>
          </a:p>
          <a:p>
            <a:pPr algn="just" rtl="1" eaLnBrk="1" hangingPunct="1">
              <a:lnSpc>
                <a:spcPct val="130000"/>
              </a:lnSpc>
              <a:spcBef>
                <a:spcPct val="50000"/>
              </a:spcBef>
              <a:defRPr/>
            </a:pPr>
            <a:r>
              <a:rPr lang="en-US" altLang="fa-IR" sz="3600" smtClean="0">
                <a:cs typeface="Zar" pitchFamily="2" charset="0"/>
              </a:rPr>
              <a:t> </a:t>
            </a:r>
            <a:r>
              <a:rPr lang="ar-SA" altLang="fa-IR" sz="3600" smtClean="0">
                <a:cs typeface="Zar" pitchFamily="2" charset="0"/>
              </a:rPr>
              <a:t>آزمايش فعال روش اصلى كشف علّى و بررسى و اثبات است. آزمايش متضمن دستكارى و كنترل است. در حالى كه مشاهده و كوشش و خطا، كه ظاهراً به طور وسيع بكار مى‏روند، محدوديتهايى دارد</a:t>
            </a:r>
            <a:r>
              <a:rPr lang="en-US" altLang="fa-IR" sz="3600" smtClean="0">
                <a:cs typeface="Zar" pitchFamily="2" charset="0"/>
              </a:rPr>
              <a:t>.</a:t>
            </a:r>
          </a:p>
        </p:txBody>
      </p:sp>
    </p:spTree>
  </p:cSld>
  <p:clrMapOvr>
    <a:masterClrMapping/>
  </p:clrMapOvr>
  <p:transition spd="slow">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701675"/>
          </a:xfrm>
          <a:prstGeom prst="rect">
            <a:avLst/>
          </a:prstGeom>
          <a:solidFill>
            <a:srgbClr val="66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endParaRPr lang="fa-IR" altLang="fa-IR" sz="4000">
              <a:effectLst>
                <a:outerShdw blurRad="38100" dist="38100" dir="2700000" algn="tl">
                  <a:srgbClr val="FFFFFF"/>
                </a:outerShdw>
              </a:effectLst>
              <a:cs typeface="Times New Roman" panose="02020603050405020304" pitchFamily="18" charset="0"/>
            </a:endParaRPr>
          </a:p>
        </p:txBody>
      </p:sp>
      <p:sp>
        <p:nvSpPr>
          <p:cNvPr id="27651" name="Text Box 3"/>
          <p:cNvSpPr txBox="1">
            <a:spLocks noChangeArrowheads="1"/>
          </p:cNvSpPr>
          <p:nvPr/>
        </p:nvSpPr>
        <p:spPr bwMode="auto">
          <a:xfrm>
            <a:off x="0" y="1219200"/>
            <a:ext cx="9144000" cy="641350"/>
          </a:xfrm>
          <a:prstGeom prst="rect">
            <a:avLst/>
          </a:prstGeom>
          <a:solidFill>
            <a:srgbClr val="66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fa-IR" altLang="fa-IR" sz="3600">
                <a:effectLst>
                  <a:outerShdw blurRad="38100" dist="38100" dir="2700000" algn="tl">
                    <a:srgbClr val="FFFFFF"/>
                  </a:outerShdw>
                </a:effectLst>
              </a:rPr>
              <a:t>2. </a:t>
            </a:r>
            <a:r>
              <a:rPr lang="ar-SA" altLang="fa-IR" sz="3600">
                <a:effectLst>
                  <a:outerShdw blurRad="38100" dist="38100" dir="2700000" algn="tl">
                    <a:srgbClr val="FFFFFF"/>
                  </a:outerShdw>
                </a:effectLst>
              </a:rPr>
              <a:t>راهبرد آمارى</a:t>
            </a:r>
            <a:r>
              <a:rPr lang="en-US" altLang="fa-IR" sz="3600"/>
              <a:t> </a:t>
            </a:r>
          </a:p>
        </p:txBody>
      </p:sp>
      <p:sp>
        <p:nvSpPr>
          <p:cNvPr id="27652" name="Text Box 4"/>
          <p:cNvSpPr txBox="1">
            <a:spLocks noChangeArrowheads="1"/>
          </p:cNvSpPr>
          <p:nvPr/>
        </p:nvSpPr>
        <p:spPr bwMode="auto">
          <a:xfrm>
            <a:off x="0" y="2492375"/>
            <a:ext cx="9144000" cy="1739900"/>
          </a:xfrm>
          <a:prstGeom prst="rect">
            <a:avLst/>
          </a:prstGeom>
          <a:gradFill rotWithShape="0">
            <a:gsLst>
              <a:gs pos="0">
                <a:schemeClr val="hlink"/>
              </a:gs>
              <a:gs pos="100000">
                <a:schemeClr val="hlink">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50000"/>
              </a:lnSpc>
              <a:spcBef>
                <a:spcPct val="50000"/>
              </a:spcBef>
              <a:defRPr/>
            </a:pPr>
            <a:r>
              <a:rPr lang="en-US" altLang="fa-IR" sz="3600"/>
              <a:t> </a:t>
            </a:r>
            <a:r>
              <a:rPr lang="ar-SA" altLang="fa-IR" sz="3600">
                <a:effectLst>
                  <a:outerShdw blurRad="38100" dist="38100" dir="2700000" algn="tl">
                    <a:srgbClr val="FFFFFF"/>
                  </a:outerShdw>
                </a:effectLst>
              </a:rPr>
              <a:t>اصطلاح «علم آمار» به علم </a:t>
            </a:r>
            <a:r>
              <a:rPr lang="ar-SA" altLang="fa-IR" sz="3600">
                <a:solidFill>
                  <a:schemeClr val="accent2"/>
                </a:solidFill>
                <a:effectLst>
                  <a:outerShdw blurRad="38100" dist="38100" dir="2700000" algn="tl">
                    <a:srgbClr val="000000"/>
                  </a:outerShdw>
                </a:effectLst>
              </a:rPr>
              <a:t>گردآورى، تحليل، و طبقه‏بندى داده‏ها</a:t>
            </a:r>
            <a:r>
              <a:rPr lang="ar-SA" altLang="fa-IR" sz="3600">
                <a:effectLst>
                  <a:outerShdw blurRad="38100" dist="38100" dir="2700000" algn="tl">
                    <a:srgbClr val="FFFFFF"/>
                  </a:outerShdw>
                </a:effectLst>
              </a:rPr>
              <a:t> به عنوان پايه استقرار اطلاق</a:t>
            </a:r>
            <a:r>
              <a:rPr lang="fa-IR" altLang="fa-IR" sz="3600">
                <a:effectLst>
                  <a:outerShdw blurRad="38100" dist="38100" dir="2700000" algn="tl">
                    <a:srgbClr val="FFFFFF"/>
                  </a:outerShdw>
                </a:effectLst>
              </a:rPr>
              <a:t> ميشود.</a:t>
            </a:r>
            <a:r>
              <a:rPr lang="en-US" altLang="fa-IR" sz="3600"/>
              <a:t> </a:t>
            </a:r>
          </a:p>
        </p:txBody>
      </p:sp>
      <p:sp>
        <p:nvSpPr>
          <p:cNvPr id="27653" name="Text Box 5"/>
          <p:cNvSpPr txBox="1">
            <a:spLocks noChangeArrowheads="1"/>
          </p:cNvSpPr>
          <p:nvPr/>
        </p:nvSpPr>
        <p:spPr bwMode="auto">
          <a:xfrm>
            <a:off x="0" y="5867400"/>
            <a:ext cx="9144000" cy="457200"/>
          </a:xfrm>
          <a:prstGeom prst="rect">
            <a:avLst/>
          </a:prstGeom>
          <a:gradFill rotWithShape="0">
            <a:gsLst>
              <a:gs pos="0">
                <a:schemeClr val="accent1"/>
              </a:gs>
              <a:gs pos="100000">
                <a:schemeClr val="accent1">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endParaRPr lang="fa-IR" altLang="fa-IR">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641350"/>
          </a:xfrm>
          <a:prstGeom prst="rect">
            <a:avLst/>
          </a:prstGeom>
          <a:gradFill rotWithShape="0">
            <a:gsLst>
              <a:gs pos="0">
                <a:srgbClr val="CCECFF"/>
              </a:gs>
              <a:gs pos="100000">
                <a:srgbClr val="CCECFF">
                  <a:gamma/>
                  <a:tint val="0"/>
                  <a:invGamma/>
                </a:srgb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endParaRPr lang="fa-IR" altLang="fa-IR" sz="3600">
              <a:effectLst>
                <a:outerShdw blurRad="38100" dist="38100" dir="2700000" algn="tl">
                  <a:srgbClr val="FFFFFF"/>
                </a:outerShdw>
              </a:effectLst>
              <a:cs typeface="Times New Roman" panose="02020603050405020304" pitchFamily="18" charset="0"/>
            </a:endParaRPr>
          </a:p>
        </p:txBody>
      </p:sp>
      <p:sp>
        <p:nvSpPr>
          <p:cNvPr id="29701" name="Text Box 5"/>
          <p:cNvSpPr txBox="1">
            <a:spLocks noChangeArrowheads="1"/>
          </p:cNvSpPr>
          <p:nvPr/>
        </p:nvSpPr>
        <p:spPr bwMode="auto">
          <a:xfrm>
            <a:off x="0" y="1219200"/>
            <a:ext cx="9144000" cy="641350"/>
          </a:xfrm>
          <a:prstGeom prst="rect">
            <a:avLst/>
          </a:prstGeom>
          <a:solidFill>
            <a:srgbClr val="66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fa-IR" altLang="fa-IR" sz="3600">
                <a:effectLst>
                  <a:outerShdw blurRad="38100" dist="38100" dir="2700000" algn="tl">
                    <a:srgbClr val="FFFFFF"/>
                  </a:outerShdw>
                </a:effectLst>
              </a:rPr>
              <a:t>2. </a:t>
            </a:r>
            <a:r>
              <a:rPr lang="ar-SA" altLang="fa-IR" sz="3600">
                <a:effectLst>
                  <a:outerShdw blurRad="38100" dist="38100" dir="2700000" algn="tl">
                    <a:srgbClr val="FFFFFF"/>
                  </a:outerShdw>
                </a:effectLst>
              </a:rPr>
              <a:t>راهبرد آمارى</a:t>
            </a:r>
            <a:r>
              <a:rPr lang="en-US" altLang="fa-IR" sz="3600"/>
              <a:t> </a:t>
            </a:r>
          </a:p>
        </p:txBody>
      </p:sp>
      <p:sp>
        <p:nvSpPr>
          <p:cNvPr id="29702" name="Text Box 6"/>
          <p:cNvSpPr txBox="1">
            <a:spLocks noChangeArrowheads="1"/>
          </p:cNvSpPr>
          <p:nvPr/>
        </p:nvSpPr>
        <p:spPr bwMode="auto">
          <a:xfrm>
            <a:off x="0" y="2492375"/>
            <a:ext cx="9144000" cy="4211638"/>
          </a:xfrm>
          <a:prstGeom prst="rect">
            <a:avLst/>
          </a:prstGeom>
          <a:gradFill rotWithShape="0">
            <a:gsLst>
              <a:gs pos="0">
                <a:schemeClr val="hlink"/>
              </a:gs>
              <a:gs pos="100000">
                <a:schemeClr val="hlink">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50000"/>
              </a:lnSpc>
              <a:spcBef>
                <a:spcPct val="50000"/>
              </a:spcBef>
              <a:defRPr/>
            </a:pPr>
            <a:r>
              <a:rPr lang="en-US" altLang="fa-IR" sz="3600"/>
              <a:t>  </a:t>
            </a:r>
            <a:r>
              <a:rPr lang="ar-SA" altLang="fa-IR" sz="3600">
                <a:effectLst>
                  <a:outerShdw blurRad="38100" dist="38100" dir="2700000" algn="tl">
                    <a:srgbClr val="FFFFFF"/>
                  </a:outerShdw>
                </a:effectLst>
              </a:rPr>
              <a:t>روشى كه از علم آمار در روان‏شناسى بيشتر بكار مى‏رود و شهرت دارد روش همبستگى است و</a:t>
            </a:r>
            <a:r>
              <a:rPr lang="fa-IR" altLang="fa-IR" sz="3600">
                <a:effectLst>
                  <a:outerShdw blurRad="38100" dist="38100" dir="2700000" algn="tl">
                    <a:srgbClr val="FFFFFF"/>
                  </a:outerShdw>
                </a:effectLst>
              </a:rPr>
              <a:t> </a:t>
            </a:r>
            <a:r>
              <a:rPr lang="ar-SA" altLang="fa-IR" sz="3600">
                <a:effectLst>
                  <a:outerShdw blurRad="38100" dist="38100" dir="2700000" algn="tl">
                    <a:srgbClr val="FFFFFF"/>
                  </a:outerShdw>
                </a:effectLst>
              </a:rPr>
              <a:t>هنگامى مورد استفاده قرار مى‏گيرد كه محقق مى‏خواهد چگونگى رابطه ميان دو يا چند عامل را كشف كند، و معمولاً به صورت پرسش مطرح مى‏شود</a:t>
            </a:r>
            <a:r>
              <a:rPr lang="fa-IR" altLang="fa-IR" sz="3600">
                <a:effectLst>
                  <a:outerShdw blurRad="38100" dist="38100" dir="2700000" algn="tl">
                    <a:srgbClr val="FFFFFF"/>
                  </a:outerShdw>
                </a:effectLst>
              </a:rPr>
              <a:t>.</a:t>
            </a:r>
            <a:endParaRPr lang="en-US" altLang="fa-IR" sz="3600"/>
          </a:p>
        </p:txBody>
      </p:sp>
    </p:spTree>
  </p:cSld>
  <p:clrMapOvr>
    <a:masterClrMapping/>
  </p:clrMapOvr>
  <p:transition spd="slow">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0" name="Text Box 2"/>
          <p:cNvSpPr txBox="1">
            <a:spLocks noChangeArrowheads="1"/>
          </p:cNvSpPr>
          <p:nvPr/>
        </p:nvSpPr>
        <p:spPr bwMode="auto">
          <a:xfrm>
            <a:off x="0" y="0"/>
            <a:ext cx="9144000" cy="701675"/>
          </a:xfrm>
          <a:prstGeom prst="rect">
            <a:avLst/>
          </a:prstGeom>
          <a:solidFill>
            <a:srgbClr val="66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endParaRPr lang="fa-IR" altLang="fa-IR" sz="4000">
              <a:effectLst>
                <a:outerShdw blurRad="38100" dist="38100" dir="2700000" algn="tl">
                  <a:srgbClr val="FFFFFF"/>
                </a:outerShdw>
              </a:effectLst>
              <a:cs typeface="Times New Roman" panose="02020603050405020304" pitchFamily="18" charset="0"/>
            </a:endParaRPr>
          </a:p>
        </p:txBody>
      </p:sp>
      <p:sp>
        <p:nvSpPr>
          <p:cNvPr id="155651" name="Text Box 3"/>
          <p:cNvSpPr txBox="1">
            <a:spLocks noChangeArrowheads="1"/>
          </p:cNvSpPr>
          <p:nvPr/>
        </p:nvSpPr>
        <p:spPr bwMode="auto">
          <a:xfrm>
            <a:off x="0" y="836613"/>
            <a:ext cx="9144000" cy="641350"/>
          </a:xfrm>
          <a:prstGeom prst="rect">
            <a:avLst/>
          </a:prstGeom>
          <a:solidFill>
            <a:srgbClr val="66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defRPr/>
            </a:pPr>
            <a:r>
              <a:rPr lang="en-US" altLang="fa-IR" sz="3600"/>
              <a:t> </a:t>
            </a:r>
            <a:r>
              <a:rPr lang="ar-SA" altLang="fa-IR" sz="3600">
                <a:effectLst>
                  <a:outerShdw blurRad="38100" dist="38100" dir="2700000" algn="tl">
                    <a:srgbClr val="FFFFFF"/>
                  </a:outerShdw>
                </a:effectLst>
              </a:rPr>
              <a:t>همبستگى بين عوامل ممكن است به دو صورت باشد</a:t>
            </a:r>
            <a:r>
              <a:rPr lang="fa-IR" altLang="fa-IR" sz="3600">
                <a:effectLst>
                  <a:outerShdw blurRad="38100" dist="38100" dir="2700000" algn="tl">
                    <a:srgbClr val="FFFFFF"/>
                  </a:outerShdw>
                </a:effectLst>
              </a:rPr>
              <a:t>:</a:t>
            </a:r>
            <a:endParaRPr lang="en-US" altLang="fa-IR" sz="3600"/>
          </a:p>
        </p:txBody>
      </p:sp>
      <p:sp>
        <p:nvSpPr>
          <p:cNvPr id="155652" name="Text Box 4"/>
          <p:cNvSpPr txBox="1">
            <a:spLocks noChangeArrowheads="1"/>
          </p:cNvSpPr>
          <p:nvPr/>
        </p:nvSpPr>
        <p:spPr bwMode="auto">
          <a:xfrm>
            <a:off x="0" y="1916113"/>
            <a:ext cx="9144000" cy="5310187"/>
          </a:xfrm>
          <a:prstGeom prst="rect">
            <a:avLst/>
          </a:prstGeom>
          <a:gradFill rotWithShape="0">
            <a:gsLst>
              <a:gs pos="0">
                <a:schemeClr val="hlink"/>
              </a:gs>
              <a:gs pos="100000">
                <a:schemeClr val="hlink">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defRPr/>
            </a:pPr>
            <a:r>
              <a:rPr lang="en-US" altLang="fa-IR" sz="3600"/>
              <a:t> </a:t>
            </a:r>
            <a:r>
              <a:rPr lang="ar-SA" altLang="fa-IR" sz="3600">
                <a:effectLst>
                  <a:outerShdw blurRad="38100" dist="38100" dir="2700000" algn="tl">
                    <a:srgbClr val="FFFFFF"/>
                  </a:outerShdw>
                </a:effectLst>
              </a:rPr>
              <a:t>الف. همبستگى مثبت</a:t>
            </a:r>
            <a:r>
              <a:rPr lang="fa-IR" altLang="fa-IR" sz="3600">
                <a:effectLst>
                  <a:outerShdw blurRad="38100" dist="38100" dir="2700000" algn="tl">
                    <a:srgbClr val="FFFFFF"/>
                  </a:outerShdw>
                </a:effectLst>
              </a:rPr>
              <a:t> ،</a:t>
            </a:r>
          </a:p>
          <a:p>
            <a:pPr algn="r" eaLnBrk="1" hangingPunct="1">
              <a:spcBef>
                <a:spcPct val="50000"/>
              </a:spcBef>
              <a:defRPr/>
            </a:pPr>
            <a:r>
              <a:rPr lang="ar-SA" altLang="fa-IR" sz="3600">
                <a:effectLst>
                  <a:outerShdw blurRad="38100" dist="38100" dir="2700000" algn="tl">
                    <a:srgbClr val="FFFFFF"/>
                  </a:outerShdw>
                </a:effectLst>
              </a:rPr>
              <a:t>ب. همبستگى منفى</a:t>
            </a:r>
            <a:r>
              <a:rPr lang="fa-IR" altLang="fa-IR" sz="3600">
                <a:effectLst>
                  <a:outerShdw blurRad="38100" dist="38100" dir="2700000" algn="tl">
                    <a:srgbClr val="FFFFFF"/>
                  </a:outerShdw>
                </a:effectLst>
              </a:rPr>
              <a:t>،</a:t>
            </a:r>
          </a:p>
          <a:p>
            <a:pPr algn="r" eaLnBrk="1" hangingPunct="1">
              <a:lnSpc>
                <a:spcPct val="150000"/>
              </a:lnSpc>
              <a:spcBef>
                <a:spcPct val="50000"/>
              </a:spcBef>
              <a:defRPr/>
            </a:pPr>
            <a:r>
              <a:rPr lang="en-US" altLang="fa-IR" sz="3600"/>
              <a:t> </a:t>
            </a:r>
            <a:r>
              <a:rPr lang="ar-SA" altLang="fa-IR" sz="3600">
                <a:effectLst>
                  <a:outerShdw blurRad="38100" dist="38100" dir="2700000" algn="tl">
                    <a:srgbClr val="FFFFFF"/>
                  </a:outerShdw>
                </a:effectLst>
              </a:rPr>
              <a:t>علاوه بر راهبردهاى طرح تحقيقى نامبرده، دو راهبرد (استراتژى) طرح تحقيقى ديگرى براى مطالعه رشد و تكامل در افراد آدمى بكار برده مى‏شوند كه عبارتند از</a:t>
            </a:r>
            <a:r>
              <a:rPr lang="fa-IR" altLang="fa-IR" sz="3600">
                <a:effectLst>
                  <a:outerShdw blurRad="38100" dist="38100" dir="2700000" algn="tl">
                    <a:srgbClr val="FFFFFF"/>
                  </a:outerShdw>
                </a:effectLst>
              </a:rPr>
              <a:t>:</a:t>
            </a:r>
            <a:endParaRPr lang="fa-IR" altLang="fa-IR" sz="3600"/>
          </a:p>
          <a:p>
            <a:pPr algn="r" eaLnBrk="1" hangingPunct="1">
              <a:lnSpc>
                <a:spcPct val="150000"/>
              </a:lnSpc>
              <a:spcBef>
                <a:spcPct val="50000"/>
              </a:spcBef>
              <a:defRPr/>
            </a:pPr>
            <a:endParaRPr lang="en-US" altLang="fa-IR" sz="3600"/>
          </a:p>
        </p:txBody>
      </p:sp>
    </p:spTree>
  </p:cSld>
  <p:clrMapOvr>
    <a:masterClrMapping/>
  </p:clrMapOvr>
  <p:transition spd="slow">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8" name="Text Box 2"/>
          <p:cNvSpPr txBox="1">
            <a:spLocks noChangeArrowheads="1"/>
          </p:cNvSpPr>
          <p:nvPr/>
        </p:nvSpPr>
        <p:spPr bwMode="auto">
          <a:xfrm>
            <a:off x="0" y="0"/>
            <a:ext cx="9144000" cy="641350"/>
          </a:xfrm>
          <a:prstGeom prst="rect">
            <a:avLst/>
          </a:prstGeom>
          <a:gradFill rotWithShape="0">
            <a:gsLst>
              <a:gs pos="0">
                <a:srgbClr val="CCECFF"/>
              </a:gs>
              <a:gs pos="100000">
                <a:srgbClr val="CCECFF">
                  <a:gamma/>
                  <a:tint val="0"/>
                  <a:invGamma/>
                </a:srgb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endParaRPr lang="fa-IR" altLang="fa-IR" sz="3600">
              <a:effectLst>
                <a:outerShdw blurRad="38100" dist="38100" dir="2700000" algn="tl">
                  <a:srgbClr val="FFFFFF"/>
                </a:outerShdw>
              </a:effectLst>
              <a:cs typeface="Times New Roman" panose="02020603050405020304" pitchFamily="18" charset="0"/>
            </a:endParaRPr>
          </a:p>
        </p:txBody>
      </p:sp>
      <p:sp>
        <p:nvSpPr>
          <p:cNvPr id="32771" name="Text Box 3"/>
          <p:cNvSpPr txBox="1">
            <a:spLocks noChangeArrowheads="1"/>
          </p:cNvSpPr>
          <p:nvPr/>
        </p:nvSpPr>
        <p:spPr bwMode="auto">
          <a:xfrm>
            <a:off x="0" y="1219200"/>
            <a:ext cx="8820150" cy="579438"/>
          </a:xfrm>
          <a:prstGeom prst="rect">
            <a:avLst/>
          </a:prstGeom>
          <a:solidFill>
            <a:srgbClr val="66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r>
              <a:rPr lang="ar-SA" altLang="fa-IR" sz="3200"/>
              <a:t>راهبرد سرگذشت نگارى (بيوگرافى – اتوبيوگرافى</a:t>
            </a:r>
            <a:r>
              <a:rPr lang="fa-IR" altLang="fa-IR" sz="3200"/>
              <a:t> ).</a:t>
            </a:r>
            <a:r>
              <a:rPr lang="en-US" altLang="fa-IR" sz="3200"/>
              <a:t> </a:t>
            </a:r>
            <a:r>
              <a:rPr lang="fa-IR" altLang="fa-IR" sz="3200"/>
              <a:t>1.</a:t>
            </a:r>
            <a:endParaRPr lang="en-US" altLang="fa-IR" sz="3200"/>
          </a:p>
        </p:txBody>
      </p:sp>
      <p:sp>
        <p:nvSpPr>
          <p:cNvPr id="157700" name="Text Box 4"/>
          <p:cNvSpPr txBox="1">
            <a:spLocks noChangeArrowheads="1"/>
          </p:cNvSpPr>
          <p:nvPr/>
        </p:nvSpPr>
        <p:spPr bwMode="auto">
          <a:xfrm>
            <a:off x="0" y="2492375"/>
            <a:ext cx="9144000" cy="3387725"/>
          </a:xfrm>
          <a:prstGeom prst="rect">
            <a:avLst/>
          </a:prstGeom>
          <a:gradFill rotWithShape="0">
            <a:gsLst>
              <a:gs pos="0">
                <a:schemeClr val="hlink"/>
              </a:gs>
              <a:gs pos="100000">
                <a:schemeClr val="hlink">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lnSpc>
                <a:spcPct val="150000"/>
              </a:lnSpc>
              <a:spcBef>
                <a:spcPct val="50000"/>
              </a:spcBef>
              <a:defRPr/>
            </a:pPr>
            <a:r>
              <a:rPr lang="fa-IR" altLang="fa-IR" sz="3600"/>
              <a:t>2. </a:t>
            </a:r>
            <a:r>
              <a:rPr lang="ar-SA" altLang="fa-IR" sz="3600"/>
              <a:t>راهبرد طولى و روش عرضى. در راهبرد طولى عده كمى از كودكان را به تفضيل مورد مطالعه قرار مى‏دهند و ماه به ماه، و سال به سال تغييرات رشدى آنها را مشاهده مى‏كنند</a:t>
            </a:r>
            <a:r>
              <a:rPr lang="en-US" altLang="fa-IR" sz="3600"/>
              <a:t>. </a:t>
            </a:r>
          </a:p>
        </p:txBody>
      </p:sp>
    </p:spTree>
  </p:cSld>
  <p:clrMapOvr>
    <a:masterClrMapping/>
  </p:clrMapOvr>
  <p:transition spd="slow">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33795"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33796" name="WordArt 4"/>
          <p:cNvSpPr>
            <a:spLocks noChangeArrowheads="1" noChangeShapeType="1" noTextEdit="1"/>
          </p:cNvSpPr>
          <p:nvPr/>
        </p:nvSpPr>
        <p:spPr bwMode="auto">
          <a:xfrm>
            <a:off x="611188" y="4221163"/>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سوم</a:t>
            </a:r>
          </a:p>
        </p:txBody>
      </p:sp>
    </p:spTree>
  </p:cSld>
  <p:clrMapOvr>
    <a:masterClrMapping/>
  </p:clrMapOvr>
  <p:transition spd="slow">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AutoShape 2"/>
          <p:cNvSpPr>
            <a:spLocks noChangeArrowheads="1"/>
          </p:cNvSpPr>
          <p:nvPr/>
        </p:nvSpPr>
        <p:spPr bwMode="auto">
          <a:xfrm>
            <a:off x="1619250" y="2743200"/>
            <a:ext cx="5834063" cy="2895600"/>
          </a:xfrm>
          <a:prstGeom prst="roundRect">
            <a:avLst>
              <a:gd name="adj" fmla="val 16667"/>
            </a:avLst>
          </a:prstGeom>
          <a:gradFill rotWithShape="0">
            <a:gsLst>
              <a:gs pos="0">
                <a:srgbClr val="CCFFFF"/>
              </a:gs>
              <a:gs pos="100000">
                <a:srgbClr val="99FF66"/>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34819" name="AutoShape 3"/>
          <p:cNvSpPr>
            <a:spLocks noChangeArrowheads="1"/>
          </p:cNvSpPr>
          <p:nvPr/>
        </p:nvSpPr>
        <p:spPr bwMode="auto">
          <a:xfrm>
            <a:off x="1835150" y="549275"/>
            <a:ext cx="4800600" cy="1223963"/>
          </a:xfrm>
          <a:prstGeom prst="downArrowCallout">
            <a:avLst>
              <a:gd name="adj1" fmla="val 98054"/>
              <a:gd name="adj2" fmla="val 98054"/>
              <a:gd name="adj3" fmla="val 16667"/>
              <a:gd name="adj4" fmla="val 66667"/>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61796" name="Text Box 4"/>
          <p:cNvSpPr txBox="1">
            <a:spLocks noChangeArrowheads="1"/>
          </p:cNvSpPr>
          <p:nvPr/>
        </p:nvSpPr>
        <p:spPr bwMode="auto">
          <a:xfrm>
            <a:off x="2700338" y="765175"/>
            <a:ext cx="464820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2800">
                <a:solidFill>
                  <a:srgbClr val="FF0000"/>
                </a:solidFill>
                <a:effectLst>
                  <a:outerShdw blurRad="38100" dist="38100" dir="2700000" algn="tl">
                    <a:srgbClr val="000000"/>
                  </a:outerShdw>
                </a:effectLst>
              </a:rPr>
              <a:t>               اصول رشد و تكامل آدمي</a:t>
            </a:r>
            <a:r>
              <a:rPr lang="fa-IR" altLang="fa-IR">
                <a:solidFill>
                  <a:srgbClr val="FF0000"/>
                </a:solidFill>
                <a:cs typeface="Times New Roman" panose="02020603050405020304" pitchFamily="18" charset="0"/>
              </a:rPr>
              <a:t> </a:t>
            </a:r>
            <a:r>
              <a:rPr lang="en-US" altLang="fa-IR">
                <a:solidFill>
                  <a:srgbClr val="FF0000"/>
                </a:solidFill>
                <a:cs typeface="Times New Roman" panose="02020603050405020304" pitchFamily="18" charset="0"/>
              </a:rPr>
              <a:t>     </a:t>
            </a:r>
          </a:p>
        </p:txBody>
      </p:sp>
      <p:sp>
        <p:nvSpPr>
          <p:cNvPr id="34821" name="Text Box 5"/>
          <p:cNvSpPr txBox="1">
            <a:spLocks noChangeArrowheads="1"/>
          </p:cNvSpPr>
          <p:nvPr/>
        </p:nvSpPr>
        <p:spPr bwMode="auto">
          <a:xfrm>
            <a:off x="2195513" y="3141663"/>
            <a:ext cx="5113337" cy="166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10000"/>
              </a:lnSpc>
              <a:spcBef>
                <a:spcPct val="50000"/>
              </a:spcBef>
              <a:buFontTx/>
              <a:buNone/>
            </a:pPr>
            <a:r>
              <a:rPr lang="fa-IR" altLang="fa-IR" sz="2400">
                <a:solidFill>
                  <a:schemeClr val="accent2"/>
                </a:solidFill>
                <a:cs typeface="Zar" pitchFamily="2" charset="0"/>
              </a:rPr>
              <a:t>1. آشنايي با اصول كلي رشد</a:t>
            </a:r>
          </a:p>
          <a:p>
            <a:pPr algn="r" rtl="1" eaLnBrk="1" hangingPunct="1">
              <a:lnSpc>
                <a:spcPct val="110000"/>
              </a:lnSpc>
              <a:spcBef>
                <a:spcPct val="50000"/>
              </a:spcBef>
              <a:buFontTx/>
              <a:buNone/>
            </a:pPr>
            <a:r>
              <a:rPr lang="fa-IR" altLang="fa-IR" sz="2400">
                <a:solidFill>
                  <a:schemeClr val="accent2"/>
                </a:solidFill>
                <a:cs typeface="Zar" pitchFamily="2" charset="0"/>
              </a:rPr>
              <a:t>2. آشنايي با خصايص عمومي رشد </a:t>
            </a:r>
          </a:p>
          <a:p>
            <a:pPr algn="r" rtl="1" eaLnBrk="1" hangingPunct="1">
              <a:lnSpc>
                <a:spcPct val="110000"/>
              </a:lnSpc>
              <a:spcBef>
                <a:spcPct val="50000"/>
              </a:spcBef>
              <a:buFontTx/>
              <a:buNone/>
            </a:pPr>
            <a:r>
              <a:rPr lang="fa-IR" altLang="fa-IR" sz="2400">
                <a:solidFill>
                  <a:schemeClr val="accent2"/>
                </a:solidFill>
                <a:cs typeface="Zar" pitchFamily="2" charset="0"/>
              </a:rPr>
              <a:t>3. آشنايي با عوامل موثر در رشد </a:t>
            </a:r>
            <a:endParaRPr lang="en-US" altLang="fa-IR" sz="2400">
              <a:solidFill>
                <a:schemeClr val="accent2"/>
              </a:solidFill>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6281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2820" name="Text Box 4"/>
          <p:cNvSpPr txBox="1">
            <a:spLocks noChangeArrowheads="1"/>
          </p:cNvSpPr>
          <p:nvPr/>
        </p:nvSpPr>
        <p:spPr bwMode="auto">
          <a:xfrm>
            <a:off x="144463" y="2133600"/>
            <a:ext cx="8820150" cy="40624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defRPr/>
            </a:pPr>
            <a:r>
              <a:rPr lang="fa-IR" altLang="fa-IR" sz="3600" i="1" u="sng" smtClean="0">
                <a:effectLst>
                  <a:outerShdw blurRad="38100" dist="38100" dir="2700000" algn="tl">
                    <a:srgbClr val="FFFFFF"/>
                  </a:outerShdw>
                </a:effectLst>
                <a:cs typeface="Zar" pitchFamily="2" charset="0"/>
              </a:rPr>
              <a:t>1</a:t>
            </a:r>
            <a:r>
              <a:rPr lang="fa-IR" altLang="fa-IR" sz="2800" i="1" u="sng" smtClean="0">
                <a:effectLst>
                  <a:outerShdw blurRad="38100" dist="38100" dir="2700000" algn="tl">
                    <a:srgbClr val="FFFFFF"/>
                  </a:outerShdw>
                </a:effectLst>
                <a:cs typeface="Zar" pitchFamily="2" charset="0"/>
              </a:rPr>
              <a:t>. رشد و تكامل متضمن تغييرات است. </a:t>
            </a:r>
          </a:p>
          <a:p>
            <a:pPr algn="r" rtl="1" eaLnBrk="1" hangingPunct="1">
              <a:spcBef>
                <a:spcPct val="50000"/>
              </a:spcBef>
              <a:defRPr/>
            </a:pPr>
            <a:r>
              <a:rPr lang="fa-IR" altLang="fa-IR" sz="2800" smtClean="0">
                <a:effectLst>
                  <a:outerShdw blurRad="38100" dist="38100" dir="2700000" algn="tl">
                    <a:srgbClr val="FFFFFF"/>
                  </a:outerShdw>
                </a:effectLst>
                <a:cs typeface="Zar" pitchFamily="2" charset="0"/>
              </a:rPr>
              <a:t>بايد دانست كه هرگونه تعيير رشد و تكاملي داراي خصايص زير است: </a:t>
            </a:r>
          </a:p>
          <a:p>
            <a:pPr algn="r" rtl="1" eaLnBrk="1" hangingPunct="1">
              <a:spcBef>
                <a:spcPct val="50000"/>
              </a:spcBef>
              <a:defRPr/>
            </a:pPr>
            <a:r>
              <a:rPr lang="fa-IR" altLang="fa-IR" sz="2800" smtClean="0">
                <a:cs typeface="Zar" pitchFamily="2" charset="0"/>
              </a:rPr>
              <a:t>الف: هدفدار است.</a:t>
            </a:r>
          </a:p>
          <a:p>
            <a:pPr algn="r" rtl="1" eaLnBrk="1" hangingPunct="1">
              <a:spcBef>
                <a:spcPct val="50000"/>
              </a:spcBef>
              <a:defRPr/>
            </a:pPr>
            <a:r>
              <a:rPr lang="fa-IR" altLang="fa-IR" sz="2800" smtClean="0">
                <a:cs typeface="Zar" pitchFamily="2" charset="0"/>
              </a:rPr>
              <a:t>ب: تغيير رشدي هميشه به پيش متوجه است و برگشت ندارد.</a:t>
            </a:r>
          </a:p>
          <a:p>
            <a:pPr algn="r" rtl="1" eaLnBrk="1" hangingPunct="1">
              <a:lnSpc>
                <a:spcPct val="150000"/>
              </a:lnSpc>
              <a:spcBef>
                <a:spcPct val="50000"/>
              </a:spcBef>
              <a:defRPr/>
            </a:pPr>
            <a:r>
              <a:rPr lang="fa-IR" altLang="fa-IR" sz="2800" smtClean="0">
                <a:cs typeface="Zar" pitchFamily="2" charset="0"/>
              </a:rPr>
              <a:t>پ: تغييرات رشد و تكامل انسان به چند نوع انجام ميگيرند كه از لحظه باروري و مرگ ادامه دارند.</a:t>
            </a:r>
            <a:endParaRPr lang="en-US" altLang="fa-IR" sz="2800" smtClean="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6" name="AutoShape 6"/>
          <p:cNvSpPr>
            <a:spLocks noChangeArrowheads="1"/>
          </p:cNvSpPr>
          <p:nvPr/>
        </p:nvSpPr>
        <p:spPr bwMode="auto">
          <a:xfrm>
            <a:off x="1403350" y="2420938"/>
            <a:ext cx="5761038" cy="3671887"/>
          </a:xfrm>
          <a:prstGeom prst="foldedCorner">
            <a:avLst>
              <a:gd name="adj" fmla="val 12500"/>
            </a:avLst>
          </a:prstGeom>
          <a:gradFill rotWithShape="0">
            <a:gsLst>
              <a:gs pos="0">
                <a:schemeClr val="accent1"/>
              </a:gs>
              <a:gs pos="100000">
                <a:schemeClr val="accent1">
                  <a:gamma/>
                  <a:tint val="0"/>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0725" name="AutoShape 5"/>
          <p:cNvSpPr>
            <a:spLocks noChangeArrowheads="1"/>
          </p:cNvSpPr>
          <p:nvPr/>
        </p:nvSpPr>
        <p:spPr bwMode="auto">
          <a:xfrm>
            <a:off x="250825" y="609600"/>
            <a:ext cx="8588375" cy="1019175"/>
          </a:xfrm>
          <a:prstGeom prst="roundRect">
            <a:avLst>
              <a:gd name="adj" fmla="val 16667"/>
            </a:avLst>
          </a:prstGeom>
          <a:gradFill rotWithShape="0">
            <a:gsLst>
              <a:gs pos="0">
                <a:schemeClr val="hlink"/>
              </a:gs>
              <a:gs pos="100000">
                <a:schemeClr val="hlink">
                  <a:gamma/>
                  <a:tint val="0"/>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36868" name="Text Box 9"/>
          <p:cNvSpPr txBox="1">
            <a:spLocks noChangeArrowheads="1"/>
          </p:cNvSpPr>
          <p:nvPr/>
        </p:nvSpPr>
        <p:spPr bwMode="auto">
          <a:xfrm>
            <a:off x="0" y="908050"/>
            <a:ext cx="8820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r>
              <a:rPr lang="fa-IR" altLang="fa-IR" sz="2800"/>
              <a:t>بعضي از رشد شناسان نيز اين تغييرات را به چهار گروه تقسيم ميكنند:</a:t>
            </a:r>
            <a:r>
              <a:rPr lang="fa-IR" altLang="fa-IR"/>
              <a:t> </a:t>
            </a:r>
            <a:endParaRPr lang="en-US" altLang="fa-IR"/>
          </a:p>
        </p:txBody>
      </p:sp>
      <p:sp>
        <p:nvSpPr>
          <p:cNvPr id="36869" name="Text Box 10"/>
          <p:cNvSpPr txBox="1">
            <a:spLocks noChangeArrowheads="1"/>
          </p:cNvSpPr>
          <p:nvPr/>
        </p:nvSpPr>
        <p:spPr bwMode="auto">
          <a:xfrm>
            <a:off x="1619250" y="2565400"/>
            <a:ext cx="5257800"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r>
              <a:rPr lang="fa-IR" altLang="fa-IR" sz="2800"/>
              <a:t>1. تغيير اندازه </a:t>
            </a:r>
          </a:p>
          <a:p>
            <a:pPr eaLnBrk="1" hangingPunct="1">
              <a:spcBef>
                <a:spcPct val="50000"/>
              </a:spcBef>
            </a:pPr>
            <a:r>
              <a:rPr lang="fa-IR" altLang="fa-IR" sz="2800"/>
              <a:t>2. تغيير نسبت</a:t>
            </a:r>
          </a:p>
          <a:p>
            <a:pPr eaLnBrk="1" hangingPunct="1">
              <a:spcBef>
                <a:spcPct val="50000"/>
              </a:spcBef>
            </a:pPr>
            <a:r>
              <a:rPr lang="fa-IR" altLang="fa-IR" sz="2800"/>
              <a:t>3. ناپديد شدن خصايص قديمي </a:t>
            </a:r>
          </a:p>
          <a:p>
            <a:pPr eaLnBrk="1" hangingPunct="1">
              <a:spcBef>
                <a:spcPct val="50000"/>
              </a:spcBef>
            </a:pPr>
            <a:r>
              <a:rPr lang="fa-IR" altLang="fa-IR" sz="2800"/>
              <a:t>4. كسب مشخصات تازه </a:t>
            </a:r>
            <a:endParaRPr lang="en-US" altLang="fa-IR" sz="2800"/>
          </a:p>
        </p:txBody>
      </p:sp>
    </p:spTree>
  </p:cSld>
  <p:clrMapOvr>
    <a:masterClrMapping/>
  </p:clrMapOvr>
  <p:transition spd="slow">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Oval 2"/>
          <p:cNvSpPr>
            <a:spLocks noChangeArrowheads="1"/>
          </p:cNvSpPr>
          <p:nvPr/>
        </p:nvSpPr>
        <p:spPr bwMode="auto">
          <a:xfrm>
            <a:off x="250825" y="260350"/>
            <a:ext cx="8515350" cy="18002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37891" name="Text Box 3"/>
          <p:cNvSpPr txBox="1">
            <a:spLocks noChangeArrowheads="1"/>
          </p:cNvSpPr>
          <p:nvPr/>
        </p:nvSpPr>
        <p:spPr bwMode="auto">
          <a:xfrm>
            <a:off x="539750" y="620713"/>
            <a:ext cx="76327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fa-IR" altLang="fa-IR" sz="2800">
                <a:solidFill>
                  <a:srgbClr val="FF3300"/>
                </a:solidFill>
              </a:rPr>
              <a:t>گرايش كودك نسبت به تغيير اعم از مساعد و نامساعد از عوامل متعددي متاثر ميشود:</a:t>
            </a:r>
            <a:r>
              <a:rPr lang="fa-IR" altLang="fa-IR" sz="2800">
                <a:solidFill>
                  <a:srgbClr val="FF3300"/>
                </a:solidFill>
                <a:cs typeface="Times New Roman" panose="02020603050405020304" pitchFamily="18" charset="0"/>
              </a:rPr>
              <a:t>‌</a:t>
            </a:r>
            <a:endParaRPr lang="en-US" altLang="fa-IR" sz="2800">
              <a:solidFill>
                <a:srgbClr val="FF3300"/>
              </a:solidFill>
            </a:endParaRPr>
          </a:p>
        </p:txBody>
      </p:sp>
      <p:sp>
        <p:nvSpPr>
          <p:cNvPr id="37892" name="Text Box 6"/>
          <p:cNvSpPr txBox="1">
            <a:spLocks noChangeArrowheads="1"/>
          </p:cNvSpPr>
          <p:nvPr/>
        </p:nvSpPr>
        <p:spPr bwMode="auto">
          <a:xfrm>
            <a:off x="250825" y="2276475"/>
            <a:ext cx="8642350"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lnSpc>
                <a:spcPct val="130000"/>
              </a:lnSpc>
              <a:spcBef>
                <a:spcPct val="50000"/>
              </a:spcBef>
              <a:buFontTx/>
              <a:buNone/>
            </a:pPr>
            <a:r>
              <a:rPr lang="fa-IR" altLang="fa-IR" sz="2800">
                <a:cs typeface="Zar" pitchFamily="2" charset="0"/>
              </a:rPr>
              <a:t>1. آگاهي كودك از تغيير  </a:t>
            </a:r>
          </a:p>
          <a:p>
            <a:pPr algn="r" eaLnBrk="1" hangingPunct="1">
              <a:lnSpc>
                <a:spcPct val="130000"/>
              </a:lnSpc>
              <a:spcBef>
                <a:spcPct val="50000"/>
              </a:spcBef>
              <a:buFontTx/>
              <a:buNone/>
            </a:pPr>
            <a:r>
              <a:rPr lang="fa-IR" altLang="fa-IR" sz="2800">
                <a:cs typeface="Zar" pitchFamily="2" charset="0"/>
              </a:rPr>
              <a:t>2. چگونگي تاثير تغيير در رفتار</a:t>
            </a:r>
          </a:p>
          <a:p>
            <a:pPr algn="r" eaLnBrk="1" hangingPunct="1">
              <a:lnSpc>
                <a:spcPct val="130000"/>
              </a:lnSpc>
              <a:spcBef>
                <a:spcPct val="50000"/>
              </a:spcBef>
              <a:buFontTx/>
              <a:buNone/>
            </a:pPr>
            <a:r>
              <a:rPr lang="fa-IR" altLang="fa-IR" sz="2800">
                <a:cs typeface="Zar" pitchFamily="2" charset="0"/>
              </a:rPr>
              <a:t>3.تاثيرات گرايشهاي اجتماعي</a:t>
            </a:r>
          </a:p>
          <a:p>
            <a:pPr algn="r" eaLnBrk="1" hangingPunct="1">
              <a:lnSpc>
                <a:spcPct val="130000"/>
              </a:lnSpc>
              <a:spcBef>
                <a:spcPct val="50000"/>
              </a:spcBef>
              <a:buFontTx/>
              <a:buNone/>
            </a:pPr>
            <a:r>
              <a:rPr lang="fa-IR" altLang="fa-IR" sz="2800">
                <a:cs typeface="Zar" pitchFamily="2" charset="0"/>
              </a:rPr>
              <a:t>4.تاثير چگونگي تغيير اندام ظاهري كودك در گرايشهاي اجتماعي </a:t>
            </a:r>
          </a:p>
          <a:p>
            <a:pPr algn="r" eaLnBrk="1" hangingPunct="1">
              <a:lnSpc>
                <a:spcPct val="130000"/>
              </a:lnSpc>
              <a:spcBef>
                <a:spcPct val="50000"/>
              </a:spcBef>
              <a:buFontTx/>
              <a:buNone/>
            </a:pPr>
            <a:r>
              <a:rPr lang="fa-IR" altLang="fa-IR" sz="2800">
                <a:cs typeface="Zar" pitchFamily="2" charset="0"/>
              </a:rPr>
              <a:t>5. تاثير گرايشهاي فرهنگي در شيوه برخورد مردم با كودكاني كه در ظاهر و رفتار خود تغييرات رشد و تكاملي پيدا ميكنند. </a:t>
            </a:r>
            <a:endParaRPr lang="en-US" altLang="fa-IR" sz="28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827088" y="692150"/>
            <a:ext cx="68087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r>
              <a:rPr lang="fa-IR" altLang="fa-IR" sz="4000">
                <a:solidFill>
                  <a:srgbClr val="003300"/>
                </a:solidFill>
              </a:rPr>
              <a:t>فرآيند و مسائل روز در رشد و تكامل</a:t>
            </a:r>
            <a:endParaRPr lang="en-US" altLang="fa-IR" sz="4000">
              <a:solidFill>
                <a:srgbClr val="003300"/>
              </a:solidFill>
            </a:endParaRPr>
          </a:p>
        </p:txBody>
      </p:sp>
      <p:sp>
        <p:nvSpPr>
          <p:cNvPr id="4101" name="Text Box 5"/>
          <p:cNvSpPr txBox="1">
            <a:spLocks noChangeArrowheads="1"/>
          </p:cNvSpPr>
          <p:nvPr/>
        </p:nvSpPr>
        <p:spPr bwMode="auto">
          <a:xfrm>
            <a:off x="611188" y="2276475"/>
            <a:ext cx="79930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defRPr/>
            </a:pPr>
            <a:endParaRPr lang="fa-IR" altLang="fa-IR" sz="4000">
              <a:effectLst>
                <a:outerShdw blurRad="38100" dist="38100" dir="2700000" algn="tl">
                  <a:srgbClr val="FFFFFF"/>
                </a:outerShdw>
              </a:effectLst>
              <a:cs typeface="Times New Roman" panose="02020603050405020304" pitchFamily="18" charset="0"/>
            </a:endParaRPr>
          </a:p>
        </p:txBody>
      </p:sp>
      <p:sp>
        <p:nvSpPr>
          <p:cNvPr id="4103" name="Text Box 7"/>
          <p:cNvSpPr txBox="1">
            <a:spLocks noChangeArrowheads="1"/>
          </p:cNvSpPr>
          <p:nvPr/>
        </p:nvSpPr>
        <p:spPr bwMode="auto">
          <a:xfrm>
            <a:off x="250825" y="2276475"/>
            <a:ext cx="8642350" cy="375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eaLnBrk="1" hangingPunct="1">
              <a:defRPr/>
            </a:pPr>
            <a:r>
              <a:rPr lang="fa-IR" altLang="fa-IR" sz="3600" smtClean="0">
                <a:solidFill>
                  <a:srgbClr val="003300"/>
                </a:solidFill>
                <a:cs typeface="Zar" pitchFamily="2" charset="0"/>
              </a:rPr>
              <a:t>هدفهاي كلي </a:t>
            </a:r>
          </a:p>
          <a:p>
            <a:pPr algn="r" eaLnBrk="1" hangingPunct="1">
              <a:defRPr/>
            </a:pPr>
            <a:endParaRPr lang="fa-IR" altLang="fa-IR" sz="3600" smtClean="0">
              <a:solidFill>
                <a:srgbClr val="003300"/>
              </a:solidFill>
              <a:cs typeface="Zar" pitchFamily="2" charset="0"/>
            </a:endParaRPr>
          </a:p>
          <a:p>
            <a:pPr algn="r" eaLnBrk="1" hangingPunct="1">
              <a:lnSpc>
                <a:spcPct val="150000"/>
              </a:lnSpc>
              <a:defRPr/>
            </a:pPr>
            <a:r>
              <a:rPr lang="fa-IR" altLang="fa-IR" sz="3600" smtClean="0">
                <a:solidFill>
                  <a:srgbClr val="003300"/>
                </a:solidFill>
                <a:cs typeface="Zar" pitchFamily="2" charset="0"/>
              </a:rPr>
              <a:t>1.آشنايي با تعريف، موضوع، هدف روان شناسي رشد</a:t>
            </a:r>
          </a:p>
          <a:p>
            <a:pPr algn="r" rtl="1" eaLnBrk="1" hangingPunct="1">
              <a:lnSpc>
                <a:spcPct val="150000"/>
              </a:lnSpc>
              <a:defRPr/>
            </a:pPr>
            <a:r>
              <a:rPr lang="fa-IR" altLang="fa-IR" sz="3600" smtClean="0">
                <a:solidFill>
                  <a:srgbClr val="003300"/>
                </a:solidFill>
                <a:cs typeface="Zar" pitchFamily="2" charset="0"/>
              </a:rPr>
              <a:t>2.آشنايي با تعريف مفاهيم رشد، نمو، و نضج.</a:t>
            </a:r>
          </a:p>
          <a:p>
            <a:pPr algn="r" eaLnBrk="1" hangingPunct="1">
              <a:lnSpc>
                <a:spcPct val="150000"/>
              </a:lnSpc>
              <a:defRPr/>
            </a:pPr>
            <a:r>
              <a:rPr lang="fa-IR" altLang="fa-IR" sz="3600" smtClean="0">
                <a:solidFill>
                  <a:srgbClr val="003300"/>
                </a:solidFill>
                <a:cs typeface="Zar" pitchFamily="2" charset="0"/>
              </a:rPr>
              <a:t>3.آشنايي با سرگذشت و تئوريهاي روان شناسي رشد.</a:t>
            </a:r>
            <a:r>
              <a:rPr lang="fa-IR" altLang="fa-IR" sz="4000" smtClean="0">
                <a:solidFill>
                  <a:srgbClr val="003300"/>
                </a:solidFill>
                <a:effectLst>
                  <a:outerShdw blurRad="38100" dist="38100" dir="2700000" algn="tl">
                    <a:srgbClr val="000000"/>
                  </a:outerShdw>
                </a:effectLst>
              </a:rPr>
              <a:t> </a:t>
            </a:r>
            <a:endParaRPr lang="en-US" altLang="fa-IR" sz="4000" smtClean="0">
              <a:solidFill>
                <a:srgbClr val="003300"/>
              </a:solidFill>
              <a:effectLst>
                <a:outerShdw blurRad="38100" dist="38100" dir="2700000" algn="tl">
                  <a:srgbClr val="000000"/>
                </a:outerShdw>
              </a:effectLst>
            </a:endParaRPr>
          </a:p>
        </p:txBody>
      </p:sp>
    </p:spTree>
  </p:cSld>
  <p:clrMapOvr>
    <a:masterClrMapping/>
  </p:clrMapOvr>
  <p:transition spd="slow">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6589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5892" name="Text Box 4"/>
          <p:cNvSpPr txBox="1">
            <a:spLocks noChangeArrowheads="1"/>
          </p:cNvSpPr>
          <p:nvPr/>
        </p:nvSpPr>
        <p:spPr bwMode="auto">
          <a:xfrm>
            <a:off x="250825" y="2692400"/>
            <a:ext cx="8281988" cy="166846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50000"/>
              </a:spcBef>
              <a:defRPr/>
            </a:pPr>
            <a:r>
              <a:rPr lang="fa-IR" altLang="fa-IR" sz="4000" i="1" u="sng" smtClean="0">
                <a:effectLst>
                  <a:outerShdw blurRad="38100" dist="38100" dir="2700000" algn="tl">
                    <a:srgbClr val="FFFFFF"/>
                  </a:outerShdw>
                </a:effectLst>
                <a:cs typeface="Zar" pitchFamily="2" charset="0"/>
              </a:rPr>
              <a:t>2</a:t>
            </a:r>
            <a:r>
              <a:rPr lang="fa-IR" altLang="fa-IR" sz="2900" i="1" u="sng" smtClean="0">
                <a:effectLst>
                  <a:outerShdw blurRad="38100" dist="38100" dir="2700000" algn="tl">
                    <a:srgbClr val="FFFFFF"/>
                  </a:outerShdw>
                </a:effectLst>
                <a:cs typeface="Zar" pitchFamily="2" charset="0"/>
              </a:rPr>
              <a:t>. رشد و تكامل اوليه بسيار بارزتر و بحراني تر از رشد و تكامل بعدي است.  </a:t>
            </a:r>
          </a:p>
        </p:txBody>
      </p:sp>
    </p:spTree>
  </p:cSld>
  <p:clrMapOvr>
    <a:masterClrMapping/>
  </p:clrMapOvr>
  <p:transition spd="slow">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5" name="Text Box 3"/>
          <p:cNvSpPr txBox="1">
            <a:spLocks noChangeArrowheads="1"/>
          </p:cNvSpPr>
          <p:nvPr/>
        </p:nvSpPr>
        <p:spPr bwMode="auto">
          <a:xfrm>
            <a:off x="1476375" y="2492375"/>
            <a:ext cx="5832475" cy="3205163"/>
          </a:xfrm>
          <a:prstGeom prst="rect">
            <a:avLst/>
          </a:prstGeom>
          <a:gradFill rotWithShape="0">
            <a:gsLst>
              <a:gs pos="0">
                <a:schemeClr val="accent2"/>
              </a:gs>
              <a:gs pos="100000">
                <a:schemeClr val="accent2">
                  <a:gamma/>
                  <a:tint val="902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lnSpc>
                <a:spcPct val="150000"/>
              </a:lnSpc>
              <a:defRPr/>
            </a:pPr>
            <a:r>
              <a:rPr lang="fa-IR" altLang="fa-IR" sz="2800">
                <a:solidFill>
                  <a:srgbClr val="FF5050"/>
                </a:solidFill>
              </a:rPr>
              <a:t>*</a:t>
            </a:r>
            <a:r>
              <a:rPr lang="fa-IR" altLang="fa-IR" sz="2800"/>
              <a:t> روابط اجتماعي مساعد</a:t>
            </a:r>
            <a:endParaRPr lang="fa-IR" altLang="fa-IR" sz="3200"/>
          </a:p>
          <a:p>
            <a:pPr algn="r" eaLnBrk="1" hangingPunct="1">
              <a:lnSpc>
                <a:spcPct val="150000"/>
              </a:lnSpc>
              <a:defRPr/>
            </a:pPr>
            <a:r>
              <a:rPr lang="fa-IR" altLang="fa-IR" sz="3200">
                <a:solidFill>
                  <a:srgbClr val="FF5050"/>
                </a:solidFill>
              </a:rPr>
              <a:t>*</a:t>
            </a:r>
            <a:r>
              <a:rPr lang="fa-IR" altLang="fa-IR" sz="3200"/>
              <a:t> </a:t>
            </a:r>
            <a:r>
              <a:rPr lang="fa-IR" altLang="fa-IR" sz="2800"/>
              <a:t>حالات هيجاني و عاطفي</a:t>
            </a:r>
            <a:endParaRPr lang="en-US" altLang="fa-IR" sz="2800"/>
          </a:p>
          <a:p>
            <a:pPr algn="r" eaLnBrk="1" hangingPunct="1">
              <a:lnSpc>
                <a:spcPct val="150000"/>
              </a:lnSpc>
              <a:defRPr/>
            </a:pPr>
            <a:r>
              <a:rPr lang="fa-IR" altLang="fa-IR" sz="2800">
                <a:solidFill>
                  <a:srgbClr val="FF5050"/>
                </a:solidFill>
              </a:rPr>
              <a:t>*</a:t>
            </a:r>
            <a:r>
              <a:rPr lang="fa-IR" altLang="fa-IR" sz="2800"/>
              <a:t> نقش گزاري اوليه </a:t>
            </a:r>
          </a:p>
          <a:p>
            <a:pPr algn="r" eaLnBrk="1" hangingPunct="1">
              <a:defRPr/>
            </a:pPr>
            <a:r>
              <a:rPr lang="fa-IR" altLang="fa-IR" sz="2800">
                <a:solidFill>
                  <a:srgbClr val="FF5050"/>
                </a:solidFill>
              </a:rPr>
              <a:t>*</a:t>
            </a:r>
            <a:r>
              <a:rPr lang="fa-IR" altLang="fa-IR" sz="2800"/>
              <a:t> تحريك محيطي</a:t>
            </a:r>
            <a:r>
              <a:rPr lang="fa-IR" altLang="fa-IR" sz="3600"/>
              <a:t> </a:t>
            </a:r>
          </a:p>
          <a:p>
            <a:pPr algn="r" eaLnBrk="1" hangingPunct="1">
              <a:defRPr/>
            </a:pPr>
            <a:r>
              <a:rPr lang="en-US" altLang="fa-IR" sz="3600"/>
              <a:t> </a:t>
            </a:r>
          </a:p>
        </p:txBody>
      </p:sp>
      <p:sp>
        <p:nvSpPr>
          <p:cNvPr id="39939" name="Rectangle 5"/>
          <p:cNvSpPr>
            <a:spLocks noChangeArrowheads="1"/>
          </p:cNvSpPr>
          <p:nvPr/>
        </p:nvSpPr>
        <p:spPr bwMode="auto">
          <a:xfrm>
            <a:off x="250825" y="260350"/>
            <a:ext cx="8497888" cy="17287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66916" name="Text Box 4"/>
          <p:cNvSpPr txBox="1">
            <a:spLocks noChangeArrowheads="1"/>
          </p:cNvSpPr>
          <p:nvPr/>
        </p:nvSpPr>
        <p:spPr bwMode="auto">
          <a:xfrm>
            <a:off x="250825" y="260350"/>
            <a:ext cx="8497888" cy="1647825"/>
          </a:xfrm>
          <a:prstGeom prst="rect">
            <a:avLst/>
          </a:prstGeom>
          <a:gradFill rotWithShape="1">
            <a:gsLst>
              <a:gs pos="0">
                <a:schemeClr val="accent1"/>
              </a:gs>
              <a:gs pos="100000">
                <a:schemeClr val="accent1">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lnSpc>
                <a:spcPct val="150000"/>
              </a:lnSpc>
              <a:spcBef>
                <a:spcPct val="50000"/>
              </a:spcBef>
              <a:defRPr/>
            </a:pPr>
            <a:r>
              <a:rPr lang="fa-IR" altLang="fa-IR" sz="3200"/>
              <a:t>عوامل و شرايطي كه در پايه هاي اوليه رشد و تكامل آدمي اثر مي گذارند به اختصار عبارتند از:</a:t>
            </a:r>
            <a:r>
              <a:rPr lang="fa-IR" altLang="fa-IR" sz="3600"/>
              <a:t> </a:t>
            </a:r>
            <a:endParaRPr lang="en-US" altLang="fa-IR" sz="3600"/>
          </a:p>
        </p:txBody>
      </p:sp>
    </p:spTree>
  </p:cSld>
  <p:clrMapOvr>
    <a:masterClrMapping/>
  </p:clrMapOvr>
  <p:transition spd="slow">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ext Box 4"/>
          <p:cNvSpPr txBox="1">
            <a:spLocks noChangeArrowheads="1"/>
          </p:cNvSpPr>
          <p:nvPr/>
        </p:nvSpPr>
        <p:spPr bwMode="auto">
          <a:xfrm>
            <a:off x="323850" y="2205038"/>
            <a:ext cx="8569325" cy="429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Low" rtl="1" eaLnBrk="1" hangingPunct="1">
              <a:spcBef>
                <a:spcPct val="50000"/>
              </a:spcBef>
            </a:pPr>
            <a:r>
              <a:rPr lang="fa-IR" altLang="fa-IR" b="0"/>
              <a:t>1</a:t>
            </a:r>
            <a:r>
              <a:rPr lang="fa-IR" altLang="fa-IR"/>
              <a:t>. يادگيري و تجربه در رشد و بزرگ شدن كودك، نقش مهمي دارند وگرايشهاي او عمدتا تحت تاثير آنها قرار دارند.</a:t>
            </a:r>
          </a:p>
          <a:p>
            <a:pPr algn="justLow" rtl="1" eaLnBrk="1" hangingPunct="1">
              <a:spcBef>
                <a:spcPct val="50000"/>
              </a:spcBef>
            </a:pPr>
            <a:r>
              <a:rPr lang="fa-IR" altLang="fa-IR">
                <a:solidFill>
                  <a:srgbClr val="333300"/>
                </a:solidFill>
              </a:rPr>
              <a:t>2. </a:t>
            </a:r>
            <a:r>
              <a:rPr lang="ar-SA" altLang="fa-IR"/>
              <a:t>به اين سبب كه همين پايه‏هاى اوليه منشأ پيدايش و رشد الگوهاى عادى (عادتها) مى‏باشند كه در سازگاريهاى شخصى و اجتماعى كودكان در طول زندگى اثر مى‏گذارند</a:t>
            </a:r>
            <a:r>
              <a:rPr lang="en-US" altLang="fa-IR"/>
              <a:t>.</a:t>
            </a:r>
            <a:endParaRPr lang="fa-IR" altLang="fa-IR"/>
          </a:p>
          <a:p>
            <a:pPr algn="justLow" rtl="1" eaLnBrk="1" hangingPunct="1">
              <a:spcBef>
                <a:spcPct val="50000"/>
              </a:spcBef>
            </a:pPr>
            <a:r>
              <a:rPr lang="fa-IR" altLang="fa-IR"/>
              <a:t>3. </a:t>
            </a:r>
            <a:r>
              <a:rPr lang="ar-SA" altLang="fa-IR"/>
              <a:t>به اين دليل كه الگوهاى گرايشى و رفتارى، اعم از خوب و بد در دوران كودكى پى‏ريزى مى‏شوند و برخلاف عقيده عامه، تقريباً پايدار خواهند بود</a:t>
            </a:r>
            <a:r>
              <a:rPr lang="en-US" altLang="fa-IR"/>
              <a:t>.</a:t>
            </a:r>
            <a:endParaRPr lang="fa-IR" altLang="fa-IR"/>
          </a:p>
          <a:p>
            <a:pPr algn="justLow" rtl="1" eaLnBrk="1" hangingPunct="1">
              <a:spcBef>
                <a:spcPct val="50000"/>
              </a:spcBef>
            </a:pPr>
            <a:r>
              <a:rPr lang="fa-IR" altLang="fa-IR"/>
              <a:t>4. </a:t>
            </a:r>
            <a:r>
              <a:rPr lang="ar-SA" altLang="fa-IR"/>
              <a:t>بديهى است كه هرگونه تغيير در آغاز زندگى آسانتر از ساير مراحل آن است بنابراين، شخصيت مربيان اوليه (والدين، معلمان) كودك بسيار مهم است. اين نيز اهميت مسئوليت سنگين مراكز تربيت مربى يا معلم را روشن مى‏كند</a:t>
            </a:r>
            <a:r>
              <a:rPr lang="en-US" altLang="fa-IR"/>
              <a:t>. </a:t>
            </a:r>
          </a:p>
        </p:txBody>
      </p:sp>
      <p:sp>
        <p:nvSpPr>
          <p:cNvPr id="40963" name="Oval 7"/>
          <p:cNvSpPr>
            <a:spLocks noChangeArrowheads="1"/>
          </p:cNvSpPr>
          <p:nvPr/>
        </p:nvSpPr>
        <p:spPr bwMode="auto">
          <a:xfrm>
            <a:off x="395288" y="333375"/>
            <a:ext cx="8280400" cy="1655763"/>
          </a:xfrm>
          <a:prstGeom prst="ellipse">
            <a:avLst/>
          </a:prstGeom>
          <a:gradFill rotWithShape="1">
            <a:gsLst>
              <a:gs pos="0">
                <a:srgbClr val="CCFFFF"/>
              </a:gs>
              <a:gs pos="100000">
                <a:srgbClr val="5E7676"/>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40964" name="Text Box 8"/>
          <p:cNvSpPr txBox="1">
            <a:spLocks noChangeArrowheads="1"/>
          </p:cNvSpPr>
          <p:nvPr/>
        </p:nvSpPr>
        <p:spPr bwMode="auto">
          <a:xfrm>
            <a:off x="755650" y="825500"/>
            <a:ext cx="7632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r>
              <a:rPr lang="fa-IR" altLang="fa-IR" sz="3200"/>
              <a:t>چرا پايه هاي نخستين رشد و تكامل آدمي مهم است؟</a:t>
            </a:r>
            <a:endParaRPr lang="en-US" altLang="fa-IR" sz="3200"/>
          </a:p>
        </p:txBody>
      </p:sp>
    </p:spTree>
  </p:cSld>
  <p:clrMapOvr>
    <a:masterClrMapping/>
  </p:clrMapOvr>
  <p:transition spd="slow">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6793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7940" name="Text Box 4"/>
          <p:cNvSpPr txBox="1">
            <a:spLocks noChangeArrowheads="1"/>
          </p:cNvSpPr>
          <p:nvPr/>
        </p:nvSpPr>
        <p:spPr bwMode="auto">
          <a:xfrm>
            <a:off x="144463" y="2349500"/>
            <a:ext cx="8820150" cy="30226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defRPr/>
            </a:pPr>
            <a:r>
              <a:rPr lang="fa-IR" altLang="fa-IR" sz="3600" i="1" u="sng" smtClean="0">
                <a:effectLst>
                  <a:outerShdw blurRad="38100" dist="38100" dir="2700000" algn="tl">
                    <a:srgbClr val="FFFFFF"/>
                  </a:outerShdw>
                </a:effectLst>
                <a:cs typeface="Zar" pitchFamily="2" charset="0"/>
              </a:rPr>
              <a:t>3</a:t>
            </a:r>
            <a:r>
              <a:rPr lang="fa-IR" altLang="fa-IR" sz="2800" i="1" u="sng" smtClean="0">
                <a:effectLst>
                  <a:outerShdw blurRad="38100" dist="38100" dir="2700000" algn="tl">
                    <a:srgbClr val="FFFFFF"/>
                  </a:outerShdw>
                </a:effectLst>
                <a:cs typeface="Zar" pitchFamily="2" charset="0"/>
              </a:rPr>
              <a:t>. رشد و تكامل محصول و نتيجه نضج و يادگيري است. </a:t>
            </a:r>
          </a:p>
          <a:p>
            <a:pPr algn="r" rtl="1" eaLnBrk="1" hangingPunct="1">
              <a:lnSpc>
                <a:spcPct val="150000"/>
              </a:lnSpc>
              <a:spcBef>
                <a:spcPct val="50000"/>
              </a:spcBef>
              <a:defRPr/>
            </a:pPr>
            <a:r>
              <a:rPr lang="en-US" altLang="fa-IR" sz="3600" smtClean="0">
                <a:cs typeface="Zar" pitchFamily="2" charset="0"/>
              </a:rPr>
              <a:t> </a:t>
            </a:r>
            <a:r>
              <a:rPr lang="ar-SA" altLang="fa-IR" sz="2800" i="1" smtClean="0">
                <a:effectLst>
                  <a:outerShdw blurRad="38100" dist="38100" dir="2700000" algn="tl">
                    <a:srgbClr val="FFFFFF"/>
                  </a:outerShdw>
                </a:effectLst>
                <a:cs typeface="Zar" pitchFamily="2" charset="0"/>
              </a:rPr>
              <a:t>منظور از «نضج» يك رشته منظم تغييرات ژنى است كه در طول زندگى ظاهر مى‏شوند يا</a:t>
            </a:r>
            <a:r>
              <a:rPr lang="en-US" altLang="fa-IR" sz="2800" smtClean="0">
                <a:cs typeface="Zar" pitchFamily="2" charset="0"/>
              </a:rPr>
              <a:t> </a:t>
            </a:r>
            <a:r>
              <a:rPr lang="ar-SA" altLang="fa-IR" sz="2800" smtClean="0">
                <a:cs typeface="Zar" pitchFamily="2" charset="0"/>
              </a:rPr>
              <a:t>پيدايش تدريجى خصايص سرشتى و ناآموخته كه پايه ژنتيك دارند</a:t>
            </a:r>
            <a:r>
              <a:rPr lang="en-US" altLang="fa-IR" sz="2800" smtClean="0">
                <a:cs typeface="Zar" pitchFamily="2" charset="0"/>
              </a:rPr>
              <a:t>.</a:t>
            </a:r>
            <a:endParaRPr lang="fa-IR" altLang="fa-IR" sz="2800" smtClean="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68963"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8964" name="Text Box 4"/>
          <p:cNvSpPr txBox="1">
            <a:spLocks noChangeArrowheads="1"/>
          </p:cNvSpPr>
          <p:nvPr/>
        </p:nvSpPr>
        <p:spPr bwMode="auto">
          <a:xfrm>
            <a:off x="144463" y="2349500"/>
            <a:ext cx="8820150" cy="447833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defRPr/>
            </a:pPr>
            <a:r>
              <a:rPr lang="fa-IR" altLang="fa-IR" sz="3600" i="1" u="sng" smtClean="0">
                <a:effectLst>
                  <a:outerShdw blurRad="38100" dist="38100" dir="2700000" algn="tl">
                    <a:srgbClr val="FFFFFF"/>
                  </a:outerShdw>
                </a:effectLst>
                <a:cs typeface="Zar" pitchFamily="2" charset="0"/>
              </a:rPr>
              <a:t>    تعامل </a:t>
            </a:r>
            <a:r>
              <a:rPr lang="ar-SA" altLang="fa-IR" sz="3600" i="1" u="sng" smtClean="0">
                <a:effectLst>
                  <a:outerShdw blurRad="38100" dist="38100" dir="2700000" algn="tl">
                    <a:srgbClr val="FFFFFF"/>
                  </a:outerShdw>
                </a:effectLst>
                <a:cs typeface="Zar" pitchFamily="2" charset="0"/>
              </a:rPr>
              <a:t> (تفاعل) نضج و يادگيرى</a:t>
            </a:r>
            <a:r>
              <a:rPr lang="en-US" altLang="fa-IR" sz="3600" smtClean="0">
                <a:cs typeface="Zar" pitchFamily="2" charset="0"/>
              </a:rPr>
              <a:t> </a:t>
            </a:r>
            <a:endParaRPr lang="fa-IR" altLang="fa-IR" sz="2800" i="1" u="sng" smtClean="0">
              <a:effectLst>
                <a:outerShdw blurRad="38100" dist="38100" dir="2700000" algn="tl">
                  <a:srgbClr val="FFFFFF"/>
                </a:outerShdw>
              </a:effectLst>
              <a:cs typeface="Zar" pitchFamily="2" charset="0"/>
            </a:endParaRPr>
          </a:p>
          <a:p>
            <a:pPr algn="justLow" rtl="1" eaLnBrk="1" hangingPunct="1">
              <a:lnSpc>
                <a:spcPct val="150000"/>
              </a:lnSpc>
              <a:spcBef>
                <a:spcPct val="50000"/>
              </a:spcBef>
              <a:defRPr/>
            </a:pPr>
            <a:r>
              <a:rPr lang="en-US" altLang="fa-IR" sz="3600" smtClean="0">
                <a:cs typeface="Zar" pitchFamily="2" charset="0"/>
              </a:rPr>
              <a:t> </a:t>
            </a:r>
            <a:r>
              <a:rPr lang="ar-SA" altLang="fa-IR" smtClean="0">
                <a:cs typeface="Zar" pitchFamily="2" charset="0"/>
              </a:rPr>
              <a:t>نضج و يادگيرى رابطه متقابل دارند و تقريباً همه رشدشناسان بر اين باورند كه آن دو با يكديگر «تعامل» دارند و اين تعامل به حدى است كه تعيين تأثير هر يك از آنها در يك رفتار غالباً غيرممكن است و اين تعامل از لحظه انعقاد نطفه آغاز مى‏شود و تا دم مرگ ادامه دارد. تنها مى‏توان گفت كه رشد و نمو دوران پيش از تولد عمدتاً از نضج سرچشمه مى‏گيرد و بسيار كم به فعاليت بستگى دارد</a:t>
            </a:r>
            <a:r>
              <a:rPr lang="en-US" altLang="fa-IR" smtClean="0">
                <a:cs typeface="Zar" pitchFamily="2" charset="0"/>
              </a:rPr>
              <a:t>. </a:t>
            </a:r>
            <a:endParaRPr lang="fa-IR" altLang="fa-IR" smtClean="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6998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69988" name="Text Box 4"/>
          <p:cNvSpPr txBox="1">
            <a:spLocks noChangeArrowheads="1"/>
          </p:cNvSpPr>
          <p:nvPr/>
        </p:nvSpPr>
        <p:spPr bwMode="auto">
          <a:xfrm>
            <a:off x="144463" y="2349500"/>
            <a:ext cx="8820150"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50000"/>
              </a:spcBef>
              <a:defRPr/>
            </a:pPr>
            <a:r>
              <a:rPr lang="fa-IR" altLang="fa-IR" i="1" u="sng" smtClean="0">
                <a:effectLst>
                  <a:outerShdw blurRad="38100" dist="38100" dir="2700000" algn="tl">
                    <a:srgbClr val="FFFFFF"/>
                  </a:outerShdw>
                </a:effectLst>
                <a:cs typeface="Zar" pitchFamily="2" charset="0"/>
              </a:rPr>
              <a:t>    آثار رابطه متقابل نضج و يادگيري را ميتوان چنين خلاصه كرد: </a:t>
            </a:r>
            <a:r>
              <a:rPr lang="en-US" altLang="fa-IR" smtClean="0">
                <a:cs typeface="Zar" pitchFamily="2" charset="0"/>
              </a:rPr>
              <a:t> </a:t>
            </a:r>
            <a:endParaRPr lang="fa-IR" altLang="fa-IR" i="1" u="sng" smtClean="0">
              <a:effectLst>
                <a:outerShdw blurRad="38100" dist="38100" dir="2700000" algn="tl">
                  <a:srgbClr val="FFFFFF"/>
                </a:outerShdw>
              </a:effectLst>
              <a:cs typeface="Zar" pitchFamily="2" charset="0"/>
            </a:endParaRPr>
          </a:p>
          <a:p>
            <a:pPr algn="r" eaLnBrk="1" hangingPunct="1">
              <a:lnSpc>
                <a:spcPct val="150000"/>
              </a:lnSpc>
              <a:defRPr/>
            </a:pPr>
            <a:r>
              <a:rPr lang="en-US" altLang="fa-IR" smtClean="0">
                <a:cs typeface="Zar" pitchFamily="2" charset="0"/>
              </a:rPr>
              <a:t> </a:t>
            </a:r>
            <a:r>
              <a:rPr lang="fa-IR" altLang="fa-IR" smtClean="0">
                <a:solidFill>
                  <a:srgbClr val="FF5050"/>
                </a:solidFill>
                <a:cs typeface="Zar" pitchFamily="2" charset="0"/>
              </a:rPr>
              <a:t>*</a:t>
            </a:r>
            <a:r>
              <a:rPr lang="fa-IR" altLang="fa-IR" smtClean="0">
                <a:cs typeface="Zar" pitchFamily="2" charset="0"/>
              </a:rPr>
              <a:t> </a:t>
            </a:r>
            <a:r>
              <a:rPr lang="ar-SA" altLang="fa-IR" smtClean="0">
                <a:cs typeface="Zar" pitchFamily="2" charset="0"/>
              </a:rPr>
              <a:t>تجربه‏هاى محيطى گوناگون كودك در الگوى رشد و نمو او اثر مى‏گذارد</a:t>
            </a:r>
            <a:r>
              <a:rPr lang="fa-IR" altLang="fa-IR" smtClean="0">
                <a:cs typeface="Zar" pitchFamily="2" charset="0"/>
              </a:rPr>
              <a:t>.    </a:t>
            </a:r>
            <a:r>
              <a:rPr lang="fa-IR" altLang="fa-IR" smtClean="0">
                <a:solidFill>
                  <a:srgbClr val="FF5050"/>
                </a:solidFill>
                <a:cs typeface="Zar" pitchFamily="2" charset="0"/>
              </a:rPr>
              <a:t>*</a:t>
            </a:r>
            <a:r>
              <a:rPr lang="fa-IR" altLang="fa-IR" smtClean="0">
                <a:cs typeface="Zar" pitchFamily="2" charset="0"/>
              </a:rPr>
              <a:t> </a:t>
            </a:r>
            <a:r>
              <a:rPr lang="ar-SA" altLang="fa-IR" smtClean="0">
                <a:cs typeface="Zar" pitchFamily="2" charset="0"/>
              </a:rPr>
              <a:t>نضج و چگونگى آن براى رشد و تكامل فرد و محدوديتهايى ايجاد مى‏كند</a:t>
            </a:r>
            <a:r>
              <a:rPr lang="fa-IR" altLang="fa-IR" smtClean="0">
                <a:cs typeface="Zar" pitchFamily="2" charset="0"/>
              </a:rPr>
              <a:t>.</a:t>
            </a:r>
            <a:endParaRPr lang="en-US" altLang="fa-IR" smtClean="0">
              <a:cs typeface="Zar" pitchFamily="2" charset="0"/>
            </a:endParaRPr>
          </a:p>
          <a:p>
            <a:pPr algn="r" eaLnBrk="1" hangingPunct="1">
              <a:lnSpc>
                <a:spcPct val="150000"/>
              </a:lnSpc>
              <a:defRPr/>
            </a:pPr>
            <a:r>
              <a:rPr lang="fa-IR" altLang="fa-IR" smtClean="0">
                <a:solidFill>
                  <a:srgbClr val="FF5050"/>
                </a:solidFill>
                <a:cs typeface="Zar" pitchFamily="2" charset="0"/>
              </a:rPr>
              <a:t>*</a:t>
            </a:r>
            <a:r>
              <a:rPr lang="fa-IR" altLang="fa-IR" smtClean="0">
                <a:cs typeface="Zar" pitchFamily="2" charset="0"/>
              </a:rPr>
              <a:t> </a:t>
            </a:r>
            <a:r>
              <a:rPr lang="ar-SA" altLang="fa-IR" smtClean="0">
                <a:cs typeface="Zar" pitchFamily="2" charset="0"/>
              </a:rPr>
              <a:t>محروميت از فرصتهاى يادگيرى، رشد و تكامل را محدود مى‏كند</a:t>
            </a:r>
            <a:r>
              <a:rPr lang="fa-IR" altLang="fa-IR" smtClean="0">
                <a:cs typeface="Zar" pitchFamily="2" charset="0"/>
              </a:rPr>
              <a:t>.</a:t>
            </a:r>
          </a:p>
          <a:p>
            <a:pPr algn="r" eaLnBrk="1" hangingPunct="1">
              <a:lnSpc>
                <a:spcPct val="150000"/>
              </a:lnSpc>
              <a:defRPr/>
            </a:pPr>
            <a:r>
              <a:rPr lang="fa-IR" altLang="fa-IR" smtClean="0">
                <a:solidFill>
                  <a:srgbClr val="FF5050"/>
                </a:solidFill>
                <a:cs typeface="Zar" pitchFamily="2" charset="0"/>
              </a:rPr>
              <a:t>*</a:t>
            </a:r>
            <a:r>
              <a:rPr lang="fa-IR" altLang="fa-IR" smtClean="0">
                <a:cs typeface="Zar" pitchFamily="2" charset="0"/>
              </a:rPr>
              <a:t> </a:t>
            </a:r>
            <a:r>
              <a:rPr lang="ar-SA" altLang="fa-IR" smtClean="0">
                <a:cs typeface="Zar" pitchFamily="2" charset="0"/>
              </a:rPr>
              <a:t>تحريك يا انگيزش از جمله عوامل بسيار اساسى براى رشد و تكامل كامل است</a:t>
            </a:r>
            <a:r>
              <a:rPr lang="fa-IR" altLang="fa-IR" smtClean="0">
                <a:cs typeface="Zar" pitchFamily="2" charset="0"/>
              </a:rPr>
              <a:t>.</a:t>
            </a:r>
            <a:r>
              <a:rPr lang="en-US" altLang="fa-IR" smtClean="0">
                <a:cs typeface="Zar" pitchFamily="2" charset="0"/>
              </a:rPr>
              <a:t> </a:t>
            </a:r>
          </a:p>
          <a:p>
            <a:pPr algn="r" eaLnBrk="1" hangingPunct="1">
              <a:lnSpc>
                <a:spcPct val="150000"/>
              </a:lnSpc>
              <a:defRPr/>
            </a:pPr>
            <a:r>
              <a:rPr lang="fa-IR" altLang="fa-IR" smtClean="0">
                <a:solidFill>
                  <a:srgbClr val="FF5050"/>
                </a:solidFill>
                <a:cs typeface="Zar" pitchFamily="2" charset="0"/>
              </a:rPr>
              <a:t>*</a:t>
            </a:r>
            <a:r>
              <a:rPr lang="fa-IR" altLang="fa-IR" smtClean="0">
                <a:cs typeface="Zar" pitchFamily="2" charset="0"/>
              </a:rPr>
              <a:t> </a:t>
            </a:r>
            <a:r>
              <a:rPr lang="ar-SA" altLang="fa-IR" smtClean="0">
                <a:cs typeface="Zar" pitchFamily="2" charset="0"/>
              </a:rPr>
              <a:t>اثر بخشى يادگيرى به زمان خاص بستگى دارد</a:t>
            </a:r>
            <a:r>
              <a:rPr lang="fa-IR" altLang="fa-IR" smtClean="0">
                <a:cs typeface="Zar" pitchFamily="2" charset="0"/>
              </a:rPr>
              <a:t>.</a:t>
            </a:r>
          </a:p>
        </p:txBody>
      </p:sp>
    </p:spTree>
  </p:cSld>
  <p:clrMapOvr>
    <a:masterClrMapping/>
  </p:clrMapOvr>
  <p:transition spd="slow">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101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71012" name="Text Box 4"/>
          <p:cNvSpPr txBox="1">
            <a:spLocks noChangeArrowheads="1"/>
          </p:cNvSpPr>
          <p:nvPr/>
        </p:nvSpPr>
        <p:spPr bwMode="auto">
          <a:xfrm>
            <a:off x="144463" y="2349500"/>
            <a:ext cx="8820150" cy="319563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50000"/>
              </a:spcBef>
              <a:defRPr/>
            </a:pPr>
            <a:r>
              <a:rPr lang="fa-IR" altLang="fa-IR" smtClean="0">
                <a:effectLst>
                  <a:outerShdw blurRad="38100" dist="38100" dir="2700000" algn="tl">
                    <a:srgbClr val="FFFFFF"/>
                  </a:outerShdw>
                </a:effectLst>
                <a:cs typeface="Zar" pitchFamily="2" charset="0"/>
              </a:rPr>
              <a:t>هاويك هرست</a:t>
            </a:r>
            <a:r>
              <a:rPr lang="fa-IR" altLang="fa-IR" smtClean="0">
                <a:cs typeface="Zar" pitchFamily="2" charset="0"/>
              </a:rPr>
              <a:t> آمادگي نضجي را</a:t>
            </a:r>
            <a:r>
              <a:rPr lang="fa-IR" altLang="fa-IR" smtClean="0">
                <a:solidFill>
                  <a:srgbClr val="FF5050"/>
                </a:solidFill>
                <a:cs typeface="Zar" pitchFamily="2" charset="0"/>
              </a:rPr>
              <a:t> </a:t>
            </a:r>
            <a:r>
              <a:rPr lang="fa-IR" altLang="fa-IR" smtClean="0">
                <a:solidFill>
                  <a:srgbClr val="FF0066"/>
                </a:solidFill>
                <a:cs typeface="Zar" pitchFamily="2" charset="0"/>
              </a:rPr>
              <a:t>« لحظه آموزش پذيري »</a:t>
            </a:r>
            <a:r>
              <a:rPr lang="fa-IR" altLang="fa-IR" smtClean="0">
                <a:solidFill>
                  <a:srgbClr val="FF5050"/>
                </a:solidFill>
                <a:cs typeface="Zar" pitchFamily="2" charset="0"/>
              </a:rPr>
              <a:t> </a:t>
            </a:r>
            <a:r>
              <a:rPr lang="fa-IR" altLang="fa-IR" smtClean="0">
                <a:cs typeface="Zar" pitchFamily="2" charset="0"/>
              </a:rPr>
              <a:t>مي نامد. </a:t>
            </a:r>
          </a:p>
          <a:p>
            <a:pPr algn="r" rtl="1" eaLnBrk="1" hangingPunct="1">
              <a:lnSpc>
                <a:spcPct val="150000"/>
              </a:lnSpc>
              <a:spcBef>
                <a:spcPct val="50000"/>
              </a:spcBef>
              <a:defRPr/>
            </a:pPr>
            <a:r>
              <a:rPr lang="fa-IR" altLang="fa-IR" smtClean="0">
                <a:cs typeface="Zar" pitchFamily="2" charset="0"/>
              </a:rPr>
              <a:t>معيارهاي تعيين آمادگي يادگيري عبارتند از: </a:t>
            </a:r>
          </a:p>
          <a:p>
            <a:pPr algn="r" rtl="1" eaLnBrk="1" hangingPunct="1">
              <a:lnSpc>
                <a:spcPct val="150000"/>
              </a:lnSpc>
              <a:spcBef>
                <a:spcPct val="50000"/>
              </a:spcBef>
              <a:defRPr/>
            </a:pPr>
            <a:r>
              <a:rPr lang="fa-IR" altLang="fa-IR" smtClean="0">
                <a:cs typeface="Zar" pitchFamily="2" charset="0"/>
              </a:rPr>
              <a:t>1. </a:t>
            </a:r>
            <a:r>
              <a:rPr lang="fa-IR" altLang="fa-IR" smtClean="0">
                <a:solidFill>
                  <a:srgbClr val="FF0066"/>
                </a:solidFill>
                <a:cs typeface="Zar" pitchFamily="2" charset="0"/>
              </a:rPr>
              <a:t>رغبت به يادگيري،</a:t>
            </a:r>
            <a:r>
              <a:rPr lang="fa-IR" altLang="fa-IR" smtClean="0">
                <a:cs typeface="Zar" pitchFamily="2" charset="0"/>
              </a:rPr>
              <a:t> يا اظهار علاقه كودك به آموختن.</a:t>
            </a:r>
            <a:r>
              <a:rPr lang="fa-IR" altLang="fa-IR" smtClean="0">
                <a:solidFill>
                  <a:srgbClr val="FF5050"/>
                </a:solidFill>
                <a:cs typeface="Zar" pitchFamily="2" charset="0"/>
              </a:rPr>
              <a:t> </a:t>
            </a:r>
          </a:p>
          <a:p>
            <a:pPr algn="r" eaLnBrk="1" hangingPunct="1">
              <a:lnSpc>
                <a:spcPct val="150000"/>
              </a:lnSpc>
              <a:defRPr/>
            </a:pPr>
            <a:r>
              <a:rPr lang="fa-IR" altLang="fa-IR" smtClean="0">
                <a:cs typeface="Zar" pitchFamily="2" charset="0"/>
              </a:rPr>
              <a:t>2. </a:t>
            </a:r>
            <a:r>
              <a:rPr lang="ar-SA" altLang="fa-IR" smtClean="0">
                <a:solidFill>
                  <a:srgbClr val="FF0066"/>
                </a:solidFill>
                <a:cs typeface="Zar" pitchFamily="2" charset="0"/>
              </a:rPr>
              <a:t>ادامه رغبت</a:t>
            </a:r>
            <a:r>
              <a:rPr lang="fa-IR" altLang="fa-IR" smtClean="0">
                <a:solidFill>
                  <a:srgbClr val="FF0066"/>
                </a:solidFill>
                <a:cs typeface="Zar" pitchFamily="2" charset="0"/>
              </a:rPr>
              <a:t>،</a:t>
            </a:r>
            <a:r>
              <a:rPr lang="ar-SA" altLang="fa-IR" smtClean="0">
                <a:cs typeface="Zar" pitchFamily="2" charset="0"/>
              </a:rPr>
              <a:t> يا اصرار كودك به اينكه مرتباً آموزش ببيند</a:t>
            </a:r>
            <a:r>
              <a:rPr lang="fa-IR" altLang="fa-IR" smtClean="0">
                <a:cs typeface="Zar" pitchFamily="2" charset="0"/>
              </a:rPr>
              <a:t>.</a:t>
            </a:r>
            <a:endParaRPr lang="en-US" altLang="fa-IR" smtClean="0">
              <a:cs typeface="Zar" pitchFamily="2" charset="0"/>
            </a:endParaRPr>
          </a:p>
          <a:p>
            <a:pPr algn="r" eaLnBrk="1" hangingPunct="1">
              <a:lnSpc>
                <a:spcPct val="150000"/>
              </a:lnSpc>
              <a:defRPr/>
            </a:pPr>
            <a:r>
              <a:rPr lang="fa-IR" altLang="fa-IR" smtClean="0">
                <a:cs typeface="Zar" pitchFamily="2" charset="0"/>
              </a:rPr>
              <a:t>3. </a:t>
            </a:r>
            <a:r>
              <a:rPr lang="ar-SA" altLang="fa-IR" smtClean="0">
                <a:solidFill>
                  <a:srgbClr val="FF0066"/>
                </a:solidFill>
                <a:cs typeface="Zar" pitchFamily="2" charset="0"/>
              </a:rPr>
              <a:t>بهبود </a:t>
            </a:r>
            <a:r>
              <a:rPr lang="fa-IR" altLang="fa-IR" smtClean="0">
                <a:solidFill>
                  <a:srgbClr val="FF0066"/>
                </a:solidFill>
                <a:cs typeface="Zar" pitchFamily="2" charset="0"/>
              </a:rPr>
              <a:t>،</a:t>
            </a:r>
            <a:r>
              <a:rPr lang="ar-SA" altLang="fa-IR" smtClean="0">
                <a:cs typeface="Zar" pitchFamily="2" charset="0"/>
              </a:rPr>
              <a:t> يا نشان دادن پيشرفت و بهبود تدريجى در آموختن</a:t>
            </a:r>
            <a:r>
              <a:rPr lang="fa-IR" altLang="fa-IR" smtClean="0">
                <a:cs typeface="Zar" pitchFamily="2" charset="0"/>
              </a:rPr>
              <a:t>.</a:t>
            </a:r>
          </a:p>
        </p:txBody>
      </p:sp>
    </p:spTree>
  </p:cSld>
  <p:clrMapOvr>
    <a:masterClrMapping/>
  </p:clrMapOvr>
  <p:transition spd="slow">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2035"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72036" name="Text Box 4"/>
          <p:cNvSpPr txBox="1">
            <a:spLocks noChangeArrowheads="1"/>
          </p:cNvSpPr>
          <p:nvPr/>
        </p:nvSpPr>
        <p:spPr bwMode="auto">
          <a:xfrm>
            <a:off x="144463" y="2349500"/>
            <a:ext cx="8820150" cy="28352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defRPr/>
            </a:pPr>
            <a:r>
              <a:rPr lang="fa-IR" altLang="fa-IR" sz="3600" i="1" u="sng" smtClean="0">
                <a:effectLst>
                  <a:outerShdw blurRad="38100" dist="38100" dir="2700000" algn="tl">
                    <a:srgbClr val="FFFFFF"/>
                  </a:outerShdw>
                </a:effectLst>
                <a:cs typeface="Zar" pitchFamily="2" charset="0"/>
              </a:rPr>
              <a:t>4</a:t>
            </a:r>
            <a:r>
              <a:rPr lang="fa-IR" altLang="fa-IR" sz="2800" i="1" u="sng" smtClean="0">
                <a:effectLst>
                  <a:outerShdw blurRad="38100" dist="38100" dir="2700000" algn="tl">
                    <a:srgbClr val="FFFFFF"/>
                  </a:outerShdw>
                </a:effectLst>
                <a:cs typeface="Zar" pitchFamily="2" charset="0"/>
              </a:rPr>
              <a:t>. الگوي رشد و تكامل قابل پيش بيني است  </a:t>
            </a:r>
          </a:p>
          <a:p>
            <a:pPr algn="r" rtl="1" eaLnBrk="1" hangingPunct="1">
              <a:lnSpc>
                <a:spcPct val="150000"/>
              </a:lnSpc>
              <a:spcBef>
                <a:spcPct val="50000"/>
              </a:spcBef>
              <a:defRPr/>
            </a:pPr>
            <a:r>
              <a:rPr lang="en-US" altLang="fa-IR" sz="3600" smtClean="0">
                <a:cs typeface="Zar" pitchFamily="2" charset="0"/>
              </a:rPr>
              <a:t> </a:t>
            </a:r>
            <a:r>
              <a:rPr lang="ar-SA" altLang="fa-IR" smtClean="0">
                <a:cs typeface="Zar" pitchFamily="2" charset="0"/>
              </a:rPr>
              <a:t>هر نوع حيوانى الگوى خاص رشد و تكامل را دارد انسان نيز از الگوى رشد و تكامل ويژه نوع خود پيروى مى‏كند و اين الگو كمتر تحت تأثير تجربه قرار مى‏گيرد.</a:t>
            </a:r>
            <a:r>
              <a:rPr lang="en-US" altLang="fa-IR" smtClean="0">
                <a:cs typeface="Zar" pitchFamily="2" charset="0"/>
              </a:rPr>
              <a:t> </a:t>
            </a:r>
            <a:endParaRPr lang="fa-IR" altLang="fa-IR" smtClean="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305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305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73060" name="Text Box 4"/>
          <p:cNvSpPr txBox="1">
            <a:spLocks noChangeArrowheads="1"/>
          </p:cNvSpPr>
          <p:nvPr/>
        </p:nvSpPr>
        <p:spPr bwMode="auto">
          <a:xfrm>
            <a:off x="144463" y="2349500"/>
            <a:ext cx="8820150" cy="25638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defRPr/>
            </a:pPr>
            <a:r>
              <a:rPr lang="fa-IR" altLang="fa-IR" sz="3600" i="1" u="sng" smtClean="0">
                <a:effectLst>
                  <a:outerShdw blurRad="38100" dist="38100" dir="2700000" algn="tl">
                    <a:srgbClr val="FFFFFF"/>
                  </a:outerShdw>
                </a:effectLst>
                <a:cs typeface="Zar" pitchFamily="2" charset="0"/>
              </a:rPr>
              <a:t>5</a:t>
            </a:r>
            <a:r>
              <a:rPr lang="fa-IR" altLang="fa-IR" sz="2800" i="1" u="sng" smtClean="0">
                <a:effectLst>
                  <a:outerShdw blurRad="38100" dist="38100" dir="2700000" algn="tl">
                    <a:srgbClr val="FFFFFF"/>
                  </a:outerShdw>
                </a:effectLst>
                <a:cs typeface="Zar" pitchFamily="2" charset="0"/>
              </a:rPr>
              <a:t>. در رشد و تكامل آدمي تفاوتهاي فردي وجود دارند  </a:t>
            </a:r>
          </a:p>
          <a:p>
            <a:pPr algn="r" rtl="1" eaLnBrk="1" hangingPunct="1">
              <a:lnSpc>
                <a:spcPct val="150000"/>
              </a:lnSpc>
              <a:spcBef>
                <a:spcPct val="50000"/>
              </a:spcBef>
              <a:defRPr/>
            </a:pPr>
            <a:r>
              <a:rPr lang="en-US" altLang="fa-IR" sz="3600" smtClean="0">
                <a:cs typeface="Zar" pitchFamily="2" charset="0"/>
              </a:rPr>
              <a:t> </a:t>
            </a:r>
            <a:r>
              <a:rPr lang="ar-SA" altLang="fa-IR" smtClean="0">
                <a:cs typeface="Zar" pitchFamily="2" charset="0"/>
              </a:rPr>
              <a:t>به گفته يكى از دانشمندان «در حقيقت، هر شخص از لحاظ بيولوژيك و ژنتيك با ديگران متفاوت است».</a:t>
            </a:r>
            <a:r>
              <a:rPr lang="en-US" altLang="fa-IR" sz="3600" smtClean="0">
                <a:cs typeface="Zar" pitchFamily="2" charset="0"/>
              </a:rPr>
              <a:t> </a:t>
            </a:r>
            <a:endParaRPr lang="fa-IR" altLang="fa-IR" sz="3600" smtClean="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4083"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48132" name="Text Box 4"/>
          <p:cNvSpPr txBox="1">
            <a:spLocks noChangeArrowheads="1"/>
          </p:cNvSpPr>
          <p:nvPr/>
        </p:nvSpPr>
        <p:spPr bwMode="auto">
          <a:xfrm>
            <a:off x="144463" y="2349500"/>
            <a:ext cx="8820150" cy="410845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spcBef>
                <a:spcPct val="50000"/>
              </a:spcBef>
              <a:buFontTx/>
              <a:buNone/>
            </a:pPr>
            <a:r>
              <a:rPr lang="en-US" altLang="fa-IR" sz="2400">
                <a:cs typeface="Zar" pitchFamily="2" charset="0"/>
              </a:rPr>
              <a:t> </a:t>
            </a:r>
            <a:r>
              <a:rPr lang="ar-SA" altLang="fa-IR" sz="2400">
                <a:cs typeface="Zar" pitchFamily="2" charset="0"/>
              </a:rPr>
              <a:t>ارزش عملى تفاوتهاى فردى</a:t>
            </a:r>
            <a:r>
              <a:rPr lang="en-US" altLang="fa-IR" sz="2400">
                <a:cs typeface="Zar" pitchFamily="2" charset="0"/>
              </a:rPr>
              <a:t> </a:t>
            </a:r>
            <a:endParaRPr lang="fa-IR" altLang="fa-IR" sz="2400">
              <a:cs typeface="Zar" pitchFamily="2" charset="0"/>
            </a:endParaRPr>
          </a:p>
          <a:p>
            <a:pPr algn="r" rtl="1" eaLnBrk="1" hangingPunct="1">
              <a:spcBef>
                <a:spcPct val="0"/>
              </a:spcBef>
              <a:buFontTx/>
              <a:buNone/>
            </a:pPr>
            <a:r>
              <a:rPr lang="en-US" altLang="fa-IR" sz="2400">
                <a:cs typeface="Zar" pitchFamily="2" charset="0"/>
              </a:rPr>
              <a:t>  </a:t>
            </a:r>
            <a:endParaRPr lang="fa-IR" altLang="fa-IR" sz="2400">
              <a:cs typeface="Zar" pitchFamily="2" charset="0"/>
            </a:endParaRPr>
          </a:p>
          <a:p>
            <a:pPr algn="r" rtl="1" eaLnBrk="1" hangingPunct="1">
              <a:lnSpc>
                <a:spcPct val="150000"/>
              </a:lnSpc>
              <a:spcBef>
                <a:spcPct val="0"/>
              </a:spcBef>
              <a:buFontTx/>
              <a:buNone/>
            </a:pPr>
            <a:r>
              <a:rPr lang="ar-SA" altLang="fa-IR" sz="2400">
                <a:cs typeface="Zar" pitchFamily="2" charset="0"/>
              </a:rPr>
              <a:t>پذيرفتن وجود تفاوتهاى فردى در الگوهاى رشد و تكامل سبب مى‏شود كه والدينها و معلمان</a:t>
            </a:r>
            <a:r>
              <a:rPr lang="en-US" altLang="fa-IR" sz="2400">
                <a:cs typeface="Zar" pitchFamily="2" charset="0"/>
              </a:rPr>
              <a:t>:</a:t>
            </a:r>
          </a:p>
          <a:p>
            <a:pPr algn="r" rtl="1" eaLnBrk="1" hangingPunct="1">
              <a:lnSpc>
                <a:spcPct val="150000"/>
              </a:lnSpc>
              <a:spcBef>
                <a:spcPct val="0"/>
              </a:spcBef>
              <a:buFontTx/>
              <a:buNone/>
            </a:pPr>
            <a:r>
              <a:rPr lang="fa-IR" altLang="fa-IR" sz="2400">
                <a:cs typeface="Zar" pitchFamily="2" charset="0"/>
              </a:rPr>
              <a:t>1</a:t>
            </a:r>
            <a:r>
              <a:rPr lang="en-US" altLang="fa-IR" sz="2400">
                <a:cs typeface="Zar" pitchFamily="2" charset="0"/>
              </a:rPr>
              <a:t>    - </a:t>
            </a:r>
            <a:r>
              <a:rPr lang="ar-SA" altLang="fa-IR" sz="2400">
                <a:cs typeface="Zar" pitchFamily="2" charset="0"/>
              </a:rPr>
              <a:t>كودكان را با يكديگر مقايسه نكنند</a:t>
            </a:r>
            <a:r>
              <a:rPr lang="en-US" altLang="fa-IR" sz="2400">
                <a:cs typeface="Zar" pitchFamily="2" charset="0"/>
              </a:rPr>
              <a:t>.</a:t>
            </a:r>
          </a:p>
          <a:p>
            <a:pPr algn="r" rtl="1" eaLnBrk="1" hangingPunct="1">
              <a:lnSpc>
                <a:spcPct val="150000"/>
              </a:lnSpc>
              <a:spcBef>
                <a:spcPct val="0"/>
              </a:spcBef>
              <a:buFontTx/>
              <a:buNone/>
            </a:pPr>
            <a:r>
              <a:rPr lang="fa-IR" altLang="fa-IR" sz="2400">
                <a:cs typeface="Zar" pitchFamily="2" charset="0"/>
              </a:rPr>
              <a:t>2</a:t>
            </a:r>
            <a:r>
              <a:rPr lang="en-US" altLang="fa-IR" sz="2400">
                <a:cs typeface="Zar" pitchFamily="2" charset="0"/>
              </a:rPr>
              <a:t>    - </a:t>
            </a:r>
            <a:r>
              <a:rPr lang="ar-SA" altLang="fa-IR" sz="2400">
                <a:cs typeface="Zar" pitchFamily="2" charset="0"/>
              </a:rPr>
              <a:t>از هر كودك در حد توانايى او انتظار داشته باشند</a:t>
            </a:r>
            <a:r>
              <a:rPr lang="en-US" altLang="fa-IR" sz="2400">
                <a:cs typeface="Zar" pitchFamily="2" charset="0"/>
              </a:rPr>
              <a:t>.</a:t>
            </a:r>
          </a:p>
          <a:p>
            <a:pPr algn="r" rtl="1" eaLnBrk="1" hangingPunct="1">
              <a:lnSpc>
                <a:spcPct val="150000"/>
              </a:lnSpc>
              <a:spcBef>
                <a:spcPct val="0"/>
              </a:spcBef>
              <a:buFontTx/>
              <a:buNone/>
            </a:pPr>
            <a:r>
              <a:rPr lang="fa-IR" altLang="fa-IR" sz="2400">
                <a:cs typeface="Zar" pitchFamily="2" charset="0"/>
              </a:rPr>
              <a:t>3</a:t>
            </a:r>
            <a:r>
              <a:rPr lang="en-US" altLang="fa-IR" sz="2400">
                <a:cs typeface="Zar" pitchFamily="2" charset="0"/>
              </a:rPr>
              <a:t>    - </a:t>
            </a:r>
            <a:r>
              <a:rPr lang="ar-SA" altLang="fa-IR" sz="2400">
                <a:cs typeface="Zar" pitchFamily="2" charset="0"/>
              </a:rPr>
              <a:t>رفتار يا برخورد خود را با شخصيت هر كودك سازگار كنند</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381000" y="982663"/>
            <a:ext cx="8458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endParaRPr lang="fa-IR" altLang="fa-IR" sz="6000" b="0">
              <a:cs typeface="Times New Roman" panose="02020603050405020304" pitchFamily="18" charset="0"/>
            </a:endParaRPr>
          </a:p>
        </p:txBody>
      </p:sp>
      <p:sp>
        <p:nvSpPr>
          <p:cNvPr id="5124" name="Text Box 4"/>
          <p:cNvSpPr txBox="1">
            <a:spLocks noChangeArrowheads="1"/>
          </p:cNvSpPr>
          <p:nvPr/>
        </p:nvSpPr>
        <p:spPr bwMode="auto">
          <a:xfrm>
            <a:off x="304800" y="677863"/>
            <a:ext cx="8534400" cy="701675"/>
          </a:xfrm>
          <a:prstGeom prst="rect">
            <a:avLst/>
          </a:prstGeom>
          <a:gradFill rotWithShape="1">
            <a:gsLst>
              <a:gs pos="0">
                <a:srgbClr val="00FFFF">
                  <a:gamma/>
                  <a:shade val="46275"/>
                  <a:invGamma/>
                </a:srgbClr>
              </a:gs>
              <a:gs pos="50000">
                <a:srgbClr val="00FFFF"/>
              </a:gs>
              <a:gs pos="100000">
                <a:srgbClr val="00FFFF">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fa-IR" altLang="fa-IR" sz="4000"/>
              <a:t>فرآيندهاي رشد و تكامل</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126" name="Text Box 6"/>
          <p:cNvSpPr txBox="1">
            <a:spLocks noChangeArrowheads="1"/>
          </p:cNvSpPr>
          <p:nvPr/>
        </p:nvSpPr>
        <p:spPr bwMode="auto">
          <a:xfrm>
            <a:off x="533400" y="1989138"/>
            <a:ext cx="8001000" cy="3749675"/>
          </a:xfrm>
          <a:prstGeom prst="rect">
            <a:avLst/>
          </a:prstGeom>
          <a:gradFill rotWithShape="1">
            <a:gsLst>
              <a:gs pos="0">
                <a:schemeClr val="hlink">
                  <a:gamma/>
                  <a:shade val="46275"/>
                  <a:invGamma/>
                </a:schemeClr>
              </a:gs>
              <a:gs pos="50000">
                <a:schemeClr val="hlink"/>
              </a:gs>
              <a:gs pos="100000">
                <a:schemeClr val="hlink">
                  <a:gamma/>
                  <a:shade val="46275"/>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spcBef>
                <a:spcPct val="50000"/>
              </a:spcBef>
              <a:defRPr/>
            </a:pPr>
            <a:r>
              <a:rPr lang="en-US" altLang="fa-IR" sz="4000" dirty="0">
                <a:effectLst>
                  <a:outerShdw blurRad="38100" dist="38100" dir="2700000" algn="tl">
                    <a:srgbClr val="FFFFFF"/>
                  </a:outerShdw>
                </a:effectLst>
                <a:cs typeface="Times New Roman" panose="02020603050405020304" pitchFamily="18" charset="0"/>
              </a:rPr>
              <a:t> </a:t>
            </a:r>
            <a:r>
              <a:rPr lang="fa-IR" altLang="fa-IR" sz="4000" dirty="0"/>
              <a:t>هر يك از ما فردي است بي همتا. افكار، احساسات، و رفتارهاي يك فرد به خودش اختصاص دارند و اگر چه شبيه همسالانش به نظر مي رسد. زيرا داراي همان دستگاههاي زيستي است كه ديگران دارند يعني مغز، چشم، قلب و ... دارد</a:t>
            </a:r>
            <a:r>
              <a:rPr lang="en-US" altLang="fa-IR" sz="4000" dirty="0"/>
              <a:t>.</a:t>
            </a:r>
            <a:r>
              <a:rPr lang="en-US" altLang="fa-IR" sz="4000" dirty="0">
                <a:effectLst>
                  <a:outerShdw blurRad="38100" dist="38100" dir="2700000" algn="tl">
                    <a:srgbClr val="FFFFFF"/>
                  </a:outerShdw>
                </a:effectLst>
              </a:rPr>
              <a:t> </a:t>
            </a:r>
          </a:p>
        </p:txBody>
      </p:sp>
    </p:spTree>
  </p:cSld>
  <p:clrMapOvr>
    <a:masterClrMapping/>
  </p:clrMapOvr>
  <p:transition spd="slow">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510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49156" name="Text Box 4"/>
          <p:cNvSpPr txBox="1">
            <a:spLocks noChangeArrowheads="1"/>
          </p:cNvSpPr>
          <p:nvPr/>
        </p:nvSpPr>
        <p:spPr bwMode="auto">
          <a:xfrm>
            <a:off x="144463" y="2349500"/>
            <a:ext cx="8820150" cy="410845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spcBef>
                <a:spcPct val="0"/>
              </a:spcBef>
              <a:buFontTx/>
              <a:buNone/>
            </a:pPr>
            <a:r>
              <a:rPr lang="ar-SA" altLang="fa-IR" sz="2400">
                <a:cs typeface="Zar" pitchFamily="2" charset="0"/>
              </a:rPr>
              <a:t>ارزش عملى تفاوتهاى فردى</a:t>
            </a:r>
            <a:r>
              <a:rPr lang="en-US" altLang="fa-IR" sz="2400">
                <a:cs typeface="Zar" pitchFamily="2" charset="0"/>
              </a:rPr>
              <a:t> </a:t>
            </a:r>
            <a:endParaRPr lang="fa-IR" altLang="fa-IR" sz="2400">
              <a:cs typeface="Zar" pitchFamily="2" charset="0"/>
            </a:endParaRPr>
          </a:p>
          <a:p>
            <a:pPr algn="r" eaLnBrk="1" hangingPunct="1">
              <a:spcBef>
                <a:spcPct val="0"/>
              </a:spcBef>
              <a:buFontTx/>
              <a:buNone/>
            </a:pPr>
            <a:r>
              <a:rPr lang="en-US" altLang="fa-IR" sz="2400">
                <a:cs typeface="Zar" pitchFamily="2" charset="0"/>
              </a:rPr>
              <a:t>  </a:t>
            </a:r>
            <a:endParaRPr lang="fa-IR" altLang="fa-IR" sz="2400">
              <a:cs typeface="Zar" pitchFamily="2" charset="0"/>
            </a:endParaRPr>
          </a:p>
          <a:p>
            <a:pPr algn="r" eaLnBrk="1" hangingPunct="1">
              <a:lnSpc>
                <a:spcPct val="150000"/>
              </a:lnSpc>
              <a:spcBef>
                <a:spcPct val="0"/>
              </a:spcBef>
              <a:buFontTx/>
              <a:buNone/>
            </a:pPr>
            <a:r>
              <a:rPr lang="en-US" altLang="fa-IR" sz="2400">
                <a:cs typeface="Zar" pitchFamily="2" charset="0"/>
              </a:rPr>
              <a:t> </a:t>
            </a:r>
            <a:r>
              <a:rPr lang="fa-IR" altLang="fa-IR" sz="2400">
                <a:cs typeface="Zar" pitchFamily="2" charset="0"/>
              </a:rPr>
              <a:t>4- </a:t>
            </a:r>
            <a:r>
              <a:rPr lang="ar-SA" altLang="fa-IR" sz="2400">
                <a:cs typeface="Zar" pitchFamily="2" charset="0"/>
              </a:rPr>
              <a:t>تشويق و تنبيه هر كودك را با شخصيت و يا الگوهاى رشد و تكامل خاص او سازگار كنند</a:t>
            </a:r>
            <a:r>
              <a:rPr lang="fa-IR" altLang="fa-IR" sz="2400">
                <a:cs typeface="Zar" pitchFamily="2" charset="0"/>
              </a:rPr>
              <a:t>.</a:t>
            </a:r>
            <a:endParaRPr lang="en-US" altLang="fa-IR" sz="2400">
              <a:cs typeface="Zar" pitchFamily="2" charset="0"/>
            </a:endParaRPr>
          </a:p>
          <a:p>
            <a:pPr algn="r" rtl="1" eaLnBrk="1" hangingPunct="1">
              <a:lnSpc>
                <a:spcPct val="150000"/>
              </a:lnSpc>
              <a:spcBef>
                <a:spcPct val="0"/>
              </a:spcBef>
              <a:buFontTx/>
              <a:buNone/>
            </a:pPr>
            <a:r>
              <a:rPr lang="fa-IR" altLang="fa-IR" sz="2400">
                <a:cs typeface="Zar" pitchFamily="2" charset="0"/>
              </a:rPr>
              <a:t>5</a:t>
            </a:r>
            <a:r>
              <a:rPr lang="en-US" altLang="fa-IR" sz="2400">
                <a:cs typeface="Zar" pitchFamily="2" charset="0"/>
              </a:rPr>
              <a:t> - </a:t>
            </a:r>
            <a:r>
              <a:rPr lang="ar-SA" altLang="fa-IR" sz="2400">
                <a:cs typeface="Zar" pitchFamily="2" charset="0"/>
              </a:rPr>
              <a:t>آموزش را تا حد امكان انفرادى كنند</a:t>
            </a:r>
            <a:r>
              <a:rPr lang="en-US" altLang="fa-IR" sz="2400">
                <a:cs typeface="Zar" pitchFamily="2" charset="0"/>
              </a:rPr>
              <a:t>.</a:t>
            </a:r>
          </a:p>
          <a:p>
            <a:pPr algn="r" eaLnBrk="1" hangingPunct="1">
              <a:lnSpc>
                <a:spcPct val="150000"/>
              </a:lnSpc>
              <a:spcBef>
                <a:spcPct val="0"/>
              </a:spcBef>
              <a:buFontTx/>
              <a:buNone/>
            </a:pPr>
            <a:r>
              <a:rPr lang="en-US" altLang="fa-IR" sz="2400">
                <a:cs typeface="Zar" pitchFamily="2" charset="0"/>
              </a:rPr>
              <a:t>    - </a:t>
            </a:r>
            <a:r>
              <a:rPr lang="fa-IR" altLang="fa-IR" sz="2400">
                <a:cs typeface="Zar" pitchFamily="2" charset="0"/>
              </a:rPr>
              <a:t>6- </a:t>
            </a:r>
            <a:r>
              <a:rPr lang="ar-SA" altLang="fa-IR" sz="2400">
                <a:cs typeface="Zar" pitchFamily="2" charset="0"/>
              </a:rPr>
              <a:t>در نظر داشته باشند كه اگرچه پيش بينى چگونگى واكنش شخص «متوسط» در يك موقعيت معين امكان پذير است، لكن پيش‏بينى چگونگى واكنش شخص معين امكان ندارد.</a:t>
            </a: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613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76132" name="Text Box 4"/>
          <p:cNvSpPr txBox="1">
            <a:spLocks noChangeArrowheads="1"/>
          </p:cNvSpPr>
          <p:nvPr/>
        </p:nvSpPr>
        <p:spPr bwMode="auto">
          <a:xfrm>
            <a:off x="144463" y="2349500"/>
            <a:ext cx="8820150" cy="356076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50000"/>
              </a:spcBef>
              <a:defRPr/>
            </a:pPr>
            <a:r>
              <a:rPr lang="fa-IR" altLang="fa-IR" i="1" u="sng" smtClean="0">
                <a:effectLst>
                  <a:outerShdw blurRad="38100" dist="38100" dir="2700000" algn="tl">
                    <a:srgbClr val="FFFFFF"/>
                  </a:outerShdw>
                </a:effectLst>
                <a:cs typeface="Zar" pitchFamily="2" charset="0"/>
              </a:rPr>
              <a:t>6. </a:t>
            </a:r>
            <a:r>
              <a:rPr lang="ar-SA" altLang="fa-IR" i="1" u="sng" smtClean="0">
                <a:effectLst>
                  <a:outerShdw blurRad="38100" dist="38100" dir="2700000" algn="tl">
                    <a:srgbClr val="FFFFFF"/>
                  </a:outerShdw>
                </a:effectLst>
                <a:cs typeface="Zar" pitchFamily="2" charset="0"/>
              </a:rPr>
              <a:t>الگوى رشد و تكامل آدمى مراحلى دارد</a:t>
            </a:r>
            <a:r>
              <a:rPr lang="en-US" altLang="fa-IR" smtClean="0">
                <a:cs typeface="Zar" pitchFamily="2" charset="0"/>
              </a:rPr>
              <a:t> </a:t>
            </a:r>
            <a:endParaRPr lang="fa-IR" altLang="fa-IR" i="1" u="sng" smtClean="0">
              <a:effectLst>
                <a:outerShdw blurRad="38100" dist="38100" dir="2700000" algn="tl">
                  <a:srgbClr val="FFFFFF"/>
                </a:outerShdw>
              </a:effectLst>
              <a:cs typeface="Zar" pitchFamily="2" charset="0"/>
            </a:endParaRPr>
          </a:p>
          <a:p>
            <a:pPr algn="r" rtl="1" eaLnBrk="1" hangingPunct="1">
              <a:lnSpc>
                <a:spcPct val="150000"/>
              </a:lnSpc>
              <a:spcBef>
                <a:spcPct val="50000"/>
              </a:spcBef>
              <a:defRPr/>
            </a:pPr>
            <a:r>
              <a:rPr lang="en-US" altLang="fa-IR" smtClean="0">
                <a:cs typeface="Zar" pitchFamily="2" charset="0"/>
              </a:rPr>
              <a:t> </a:t>
            </a:r>
            <a:r>
              <a:rPr lang="ar-SA" altLang="fa-IR" smtClean="0">
                <a:cs typeface="Zar" pitchFamily="2" charset="0"/>
              </a:rPr>
              <a:t>فراخناى زندگى به هشت مرحله تقسيم مى‏شود</a:t>
            </a:r>
            <a:r>
              <a:rPr lang="en-US" altLang="fa-IR" smtClean="0">
                <a:cs typeface="Zar" pitchFamily="2" charset="0"/>
              </a:rPr>
              <a:t>:</a:t>
            </a:r>
            <a:endParaRPr lang="fa-IR" altLang="fa-IR" smtClean="0">
              <a:cs typeface="Zar" pitchFamily="2" charset="0"/>
            </a:endParaRPr>
          </a:p>
          <a:p>
            <a:pPr algn="r" rtl="1" eaLnBrk="1" hangingPunct="1">
              <a:lnSpc>
                <a:spcPct val="150000"/>
              </a:lnSpc>
              <a:defRPr/>
            </a:pPr>
            <a:r>
              <a:rPr lang="fa-IR" altLang="fa-IR" smtClean="0">
                <a:cs typeface="Zar" pitchFamily="2" charset="0"/>
              </a:rPr>
              <a:t>    </a:t>
            </a:r>
            <a:r>
              <a:rPr lang="en-US" altLang="fa-IR" smtClean="0">
                <a:cs typeface="Zar" pitchFamily="2" charset="0"/>
              </a:rPr>
              <a:t> </a:t>
            </a:r>
            <a:r>
              <a:rPr lang="fa-IR" altLang="fa-IR" smtClean="0">
                <a:cs typeface="Zar" pitchFamily="2" charset="0"/>
              </a:rPr>
              <a:t>1.</a:t>
            </a:r>
            <a:r>
              <a:rPr lang="en-US" altLang="fa-IR" smtClean="0">
                <a:cs typeface="Zar" pitchFamily="2" charset="0"/>
              </a:rPr>
              <a:t> </a:t>
            </a:r>
            <a:r>
              <a:rPr lang="ar-SA" altLang="fa-IR" smtClean="0">
                <a:cs typeface="Zar" pitchFamily="2" charset="0"/>
              </a:rPr>
              <a:t>پيش از تولد</a:t>
            </a:r>
            <a:r>
              <a:rPr lang="fa-IR" altLang="fa-IR" smtClean="0">
                <a:cs typeface="Zar" pitchFamily="2" charset="0"/>
              </a:rPr>
              <a:t>                                                 </a:t>
            </a:r>
            <a:endParaRPr lang="en-US" altLang="fa-IR" smtClean="0">
              <a:cs typeface="Zar" pitchFamily="2" charset="0"/>
            </a:endParaRPr>
          </a:p>
          <a:p>
            <a:pPr algn="r" rtl="1" eaLnBrk="1" hangingPunct="1">
              <a:lnSpc>
                <a:spcPct val="150000"/>
              </a:lnSpc>
              <a:defRPr/>
            </a:pPr>
            <a:r>
              <a:rPr lang="en-US" altLang="fa-IR" smtClean="0">
                <a:cs typeface="Zar" pitchFamily="2" charset="0"/>
              </a:rPr>
              <a:t>    </a:t>
            </a:r>
            <a:r>
              <a:rPr lang="fa-IR" altLang="fa-IR" smtClean="0">
                <a:cs typeface="Zar" pitchFamily="2" charset="0"/>
              </a:rPr>
              <a:t>2.</a:t>
            </a:r>
            <a:r>
              <a:rPr lang="en-US" altLang="fa-IR" smtClean="0">
                <a:cs typeface="Zar" pitchFamily="2" charset="0"/>
              </a:rPr>
              <a:t> </a:t>
            </a:r>
            <a:r>
              <a:rPr lang="ar-SA" altLang="fa-IR" smtClean="0">
                <a:cs typeface="Zar" pitchFamily="2" charset="0"/>
              </a:rPr>
              <a:t>شيرخوارگى و نوپايى</a:t>
            </a:r>
            <a:r>
              <a:rPr lang="en-US" altLang="fa-IR" smtClean="0">
                <a:cs typeface="Zar" pitchFamily="2" charset="0"/>
              </a:rPr>
              <a:t>    </a:t>
            </a:r>
          </a:p>
          <a:p>
            <a:pPr algn="r" rtl="1" eaLnBrk="1" hangingPunct="1">
              <a:lnSpc>
                <a:spcPct val="150000"/>
              </a:lnSpc>
              <a:defRPr/>
            </a:pPr>
            <a:r>
              <a:rPr lang="en-US" altLang="fa-IR" smtClean="0">
                <a:cs typeface="Zar" pitchFamily="2" charset="0"/>
              </a:rPr>
              <a:t>    </a:t>
            </a:r>
            <a:r>
              <a:rPr lang="fa-IR" altLang="fa-IR" smtClean="0">
                <a:cs typeface="Zar" pitchFamily="2" charset="0"/>
              </a:rPr>
              <a:t>3.</a:t>
            </a:r>
            <a:r>
              <a:rPr lang="en-US" altLang="fa-IR" smtClean="0">
                <a:cs typeface="Zar" pitchFamily="2" charset="0"/>
              </a:rPr>
              <a:t> </a:t>
            </a:r>
            <a:r>
              <a:rPr lang="ar-SA" altLang="fa-IR" smtClean="0">
                <a:cs typeface="Zar" pitchFamily="2" charset="0"/>
              </a:rPr>
              <a:t>كودكى اوليه‏</a:t>
            </a:r>
            <a:endParaRPr lang="fa-IR" altLang="fa-IR" smtClean="0">
              <a:cs typeface="Zar" pitchFamily="2" charset="0"/>
            </a:endParaRPr>
          </a:p>
          <a:p>
            <a:pPr algn="r" rtl="1" eaLnBrk="1" hangingPunct="1">
              <a:lnSpc>
                <a:spcPct val="150000"/>
              </a:lnSpc>
              <a:defRPr/>
            </a:pPr>
            <a:r>
              <a:rPr lang="fa-IR" altLang="fa-IR" smtClean="0">
                <a:cs typeface="Zar" pitchFamily="2" charset="0"/>
              </a:rPr>
              <a:t>    4.</a:t>
            </a:r>
            <a:r>
              <a:rPr lang="en-US" altLang="fa-IR" smtClean="0">
                <a:cs typeface="Zar" pitchFamily="2" charset="0"/>
              </a:rPr>
              <a:t> </a:t>
            </a:r>
            <a:r>
              <a:rPr lang="ar-SA" altLang="fa-IR" smtClean="0">
                <a:cs typeface="Zar" pitchFamily="2" charset="0"/>
              </a:rPr>
              <a:t>كودكى ميانه</a:t>
            </a:r>
            <a:endParaRPr lang="en-US" altLang="fa-IR" smtClean="0">
              <a:cs typeface="Zar" pitchFamily="2" charset="0"/>
            </a:endParaRPr>
          </a:p>
        </p:txBody>
      </p:sp>
      <p:sp>
        <p:nvSpPr>
          <p:cNvPr id="50181" name="Text Box 6"/>
          <p:cNvSpPr txBox="1">
            <a:spLocks noChangeArrowheads="1"/>
          </p:cNvSpPr>
          <p:nvPr/>
        </p:nvSpPr>
        <p:spPr bwMode="auto">
          <a:xfrm>
            <a:off x="1042988" y="3644900"/>
            <a:ext cx="3241675"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eaLnBrk="1" hangingPunct="1">
              <a:lnSpc>
                <a:spcPct val="150000"/>
              </a:lnSpc>
            </a:pPr>
            <a:r>
              <a:rPr lang="ar-SA" altLang="fa-IR"/>
              <a:t>‏</a:t>
            </a:r>
            <a:r>
              <a:rPr lang="en-US" altLang="fa-IR"/>
              <a:t>    </a:t>
            </a:r>
            <a:r>
              <a:rPr lang="fa-IR" altLang="fa-IR"/>
              <a:t>5.</a:t>
            </a:r>
            <a:r>
              <a:rPr lang="en-US" altLang="fa-IR"/>
              <a:t> </a:t>
            </a:r>
            <a:r>
              <a:rPr lang="ar-SA" altLang="fa-IR"/>
              <a:t>نوجوانى‏</a:t>
            </a:r>
            <a:endParaRPr lang="en-US" altLang="fa-IR"/>
          </a:p>
          <a:p>
            <a:pPr rtl="1" eaLnBrk="1" hangingPunct="1">
              <a:lnSpc>
                <a:spcPct val="150000"/>
              </a:lnSpc>
            </a:pPr>
            <a:r>
              <a:rPr lang="en-US" altLang="fa-IR"/>
              <a:t>    </a:t>
            </a:r>
            <a:r>
              <a:rPr lang="fa-IR" altLang="fa-IR"/>
              <a:t>6.</a:t>
            </a:r>
            <a:r>
              <a:rPr lang="en-US" altLang="fa-IR"/>
              <a:t> </a:t>
            </a:r>
            <a:r>
              <a:rPr lang="ar-SA" altLang="fa-IR"/>
              <a:t>بزرگسالى جوان‏</a:t>
            </a:r>
            <a:endParaRPr lang="en-US" altLang="fa-IR"/>
          </a:p>
          <a:p>
            <a:pPr rtl="1" eaLnBrk="1" hangingPunct="1">
              <a:lnSpc>
                <a:spcPct val="150000"/>
              </a:lnSpc>
            </a:pPr>
            <a:r>
              <a:rPr lang="en-US" altLang="fa-IR"/>
              <a:t>    </a:t>
            </a:r>
            <a:r>
              <a:rPr lang="fa-IR" altLang="fa-IR"/>
              <a:t>7.</a:t>
            </a:r>
            <a:r>
              <a:rPr lang="en-US" altLang="fa-IR"/>
              <a:t> </a:t>
            </a:r>
            <a:r>
              <a:rPr lang="ar-SA" altLang="fa-IR"/>
              <a:t>ميان سالى‏</a:t>
            </a:r>
            <a:endParaRPr lang="en-US" altLang="fa-IR"/>
          </a:p>
          <a:p>
            <a:pPr rtl="1" eaLnBrk="1" hangingPunct="1">
              <a:lnSpc>
                <a:spcPct val="150000"/>
              </a:lnSpc>
            </a:pPr>
            <a:r>
              <a:rPr lang="en-US" altLang="fa-IR"/>
              <a:t>    </a:t>
            </a:r>
            <a:r>
              <a:rPr lang="fa-IR" altLang="fa-IR"/>
              <a:t>8.</a:t>
            </a:r>
            <a:r>
              <a:rPr lang="en-US" altLang="fa-IR"/>
              <a:t> </a:t>
            </a:r>
            <a:r>
              <a:rPr lang="ar-SA" altLang="fa-IR"/>
              <a:t>بزرگسالى بعدى‏</a:t>
            </a:r>
            <a:endParaRPr lang="fa-IR" altLang="fa-IR"/>
          </a:p>
          <a:p>
            <a:pPr rtl="1" eaLnBrk="1" hangingPunct="1">
              <a:lnSpc>
                <a:spcPct val="150000"/>
              </a:lnSpc>
              <a:spcBef>
                <a:spcPct val="50000"/>
              </a:spcBef>
            </a:pPr>
            <a:endParaRPr lang="en-US" altLang="fa-IR"/>
          </a:p>
        </p:txBody>
      </p:sp>
    </p:spTree>
  </p:cSld>
  <p:clrMapOvr>
    <a:masterClrMapping/>
  </p:clrMapOvr>
  <p:transition spd="slow">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7155"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77156" name="Text Box 4"/>
          <p:cNvSpPr txBox="1">
            <a:spLocks noChangeArrowheads="1"/>
          </p:cNvSpPr>
          <p:nvPr/>
        </p:nvSpPr>
        <p:spPr bwMode="auto">
          <a:xfrm>
            <a:off x="144463" y="2133600"/>
            <a:ext cx="8820150" cy="465613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50000"/>
              </a:spcBef>
              <a:defRPr/>
            </a:pPr>
            <a:r>
              <a:rPr lang="fa-IR" altLang="fa-IR" i="1" u="sng" smtClean="0">
                <a:effectLst>
                  <a:outerShdw blurRad="38100" dist="38100" dir="2700000" algn="tl">
                    <a:srgbClr val="FFFFFF"/>
                  </a:outerShdw>
                </a:effectLst>
                <a:cs typeface="Zar" pitchFamily="2" charset="0"/>
              </a:rPr>
              <a:t>7. </a:t>
            </a:r>
            <a:r>
              <a:rPr lang="ar-SA" altLang="fa-IR" i="1" u="sng" smtClean="0">
                <a:effectLst>
                  <a:outerShdw blurRad="38100" dist="38100" dir="2700000" algn="tl">
                    <a:srgbClr val="FFFFFF"/>
                  </a:outerShdw>
                </a:effectLst>
                <a:cs typeface="Zar" pitchFamily="2" charset="0"/>
              </a:rPr>
              <a:t>هر مرحله رشد را انتظارات اجتماعى خاص است</a:t>
            </a:r>
            <a:endParaRPr lang="fa-IR" altLang="fa-IR" i="1" u="sng" smtClean="0">
              <a:effectLst>
                <a:outerShdw blurRad="38100" dist="38100" dir="2700000" algn="tl">
                  <a:srgbClr val="FFFFFF"/>
                </a:outerShdw>
              </a:effectLst>
              <a:cs typeface="Zar" pitchFamily="2" charset="0"/>
            </a:endParaRPr>
          </a:p>
          <a:p>
            <a:pPr algn="just" rtl="1" eaLnBrk="1" hangingPunct="1">
              <a:lnSpc>
                <a:spcPct val="150000"/>
              </a:lnSpc>
              <a:spcBef>
                <a:spcPct val="50000"/>
              </a:spcBef>
              <a:defRPr/>
            </a:pPr>
            <a:r>
              <a:rPr lang="en-US" altLang="fa-IR" smtClean="0">
                <a:cs typeface="Zar" pitchFamily="2" charset="0"/>
              </a:rPr>
              <a:t> </a:t>
            </a:r>
            <a:r>
              <a:rPr lang="ar-SA" altLang="fa-IR" i="1" smtClean="0">
                <a:effectLst>
                  <a:outerShdw blurRad="38100" dist="38100" dir="2700000" algn="tl">
                    <a:srgbClr val="FFFFFF"/>
                  </a:outerShdw>
                </a:effectLst>
                <a:cs typeface="Zar" pitchFamily="2" charset="0"/>
              </a:rPr>
              <a:t>انتظارات اجتماعى را در روان شناسى رشد «وظايف يا تكاليف رشدى» مى‏نامند كه آنها</a:t>
            </a:r>
            <a:r>
              <a:rPr lang="en-US" altLang="fa-IR" smtClean="0">
                <a:cs typeface="Zar" pitchFamily="2" charset="0"/>
              </a:rPr>
              <a:t> </a:t>
            </a:r>
            <a:r>
              <a:rPr lang="ar-SA" altLang="fa-IR" smtClean="0">
                <a:cs typeface="Zar" pitchFamily="2" charset="0"/>
              </a:rPr>
              <a:t>را هاويگ هرست چنين تعريف مى‏كند «تكليف رشدى در يك مرحله يا حدود مرحله معين در زندگى يك فرد رخ مى‏دهد و ظاهر مى‏شود، كه موفقيت در آن باعث خشنودى او و پيشرفت و موفقيت در تكاليف بعدى خواهد شد، در صورتى كه شكست به ناخرسندى فرد خواهد انجاميد، مورد تأييد جامعه قرار نخواهد گرفت، و به مشكلاتى در تكاليف بعدى منجر خواهد شد.»</a:t>
            </a:r>
            <a:endParaRPr lang="en-US" altLang="fa-IR" smtClean="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79203"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179204" name="Text Box 4"/>
          <p:cNvSpPr txBox="1">
            <a:spLocks noChangeArrowheads="1"/>
          </p:cNvSpPr>
          <p:nvPr/>
        </p:nvSpPr>
        <p:spPr bwMode="auto">
          <a:xfrm>
            <a:off x="144463" y="2133600"/>
            <a:ext cx="8820150" cy="30130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cs typeface="Times New Roman" panose="02020603050405020304" pitchFamily="18" charset="0"/>
              </a:defRPr>
            </a:lvl1pPr>
            <a:lvl2pPr marL="914400" indent="-457200" algn="l">
              <a:defRPr sz="2400">
                <a:solidFill>
                  <a:schemeClr val="tx1"/>
                </a:solidFill>
                <a:latin typeface="Times New Roman" panose="02020603050405020304" pitchFamily="18" charset="0"/>
                <a:cs typeface="Times New Roman" panose="02020603050405020304" pitchFamily="18" charset="0"/>
              </a:defRPr>
            </a:lvl2pPr>
            <a:lvl3pPr marL="1371600" indent="-457200" algn="l">
              <a:defRPr sz="2400">
                <a:solidFill>
                  <a:schemeClr val="tx1"/>
                </a:solidFill>
                <a:latin typeface="Times New Roman" panose="02020603050405020304" pitchFamily="18" charset="0"/>
                <a:cs typeface="Times New Roman" panose="02020603050405020304" pitchFamily="18" charset="0"/>
              </a:defRPr>
            </a:lvl3pPr>
            <a:lvl4pPr marL="1828800" indent="-457200" algn="l">
              <a:defRPr sz="2400">
                <a:solidFill>
                  <a:schemeClr val="tx1"/>
                </a:solidFill>
                <a:latin typeface="Times New Roman" panose="02020603050405020304" pitchFamily="18" charset="0"/>
                <a:cs typeface="Times New Roman" panose="02020603050405020304" pitchFamily="18" charset="0"/>
              </a:defRPr>
            </a:lvl4pPr>
            <a:lvl5pPr marL="2286000" indent="-457200" algn="l">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50000"/>
              </a:spcBef>
              <a:defRPr/>
            </a:pPr>
            <a:r>
              <a:rPr lang="fa-IR" altLang="fa-IR" smtClean="0">
                <a:effectLst>
                  <a:outerShdw blurRad="38100" dist="38100" dir="2700000" algn="tl">
                    <a:srgbClr val="FFFFFF"/>
                  </a:outerShdw>
                </a:effectLst>
                <a:cs typeface="Zar" pitchFamily="2" charset="0"/>
              </a:rPr>
              <a:t>خصايص رشد و تكامل انسان</a:t>
            </a:r>
            <a:r>
              <a:rPr lang="fa-IR" altLang="fa-IR" smtClean="0">
                <a:cs typeface="Zar" pitchFamily="2" charset="0"/>
              </a:rPr>
              <a:t> </a:t>
            </a:r>
          </a:p>
          <a:p>
            <a:pPr algn="just" rtl="1" eaLnBrk="1" hangingPunct="1">
              <a:lnSpc>
                <a:spcPct val="150000"/>
              </a:lnSpc>
              <a:spcBef>
                <a:spcPct val="50000"/>
              </a:spcBef>
              <a:defRPr/>
            </a:pPr>
            <a:r>
              <a:rPr lang="ar-SA" altLang="fa-IR" smtClean="0">
                <a:cs typeface="Zar" pitchFamily="2" charset="0"/>
              </a:rPr>
              <a:t>مطالعه دقيق ماهيت رشد و تكامل آدمى پايه اصلى شناخت امر مهم آموزش و يادگيرى است زيرا تا محصل (دانش‏آموز و دانشجو) خصايص لازم را دارا نشود نمى‏تواند در يادگيرى رسمى (مدرسه‏اى) توفيق يابد و معلم نيز از موفقيت در آموزش و پرورش او محروم خواهد شد.</a:t>
            </a:r>
            <a:r>
              <a:rPr lang="en-US" altLang="fa-IR" smtClean="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8022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3252" name="Text Box 4"/>
          <p:cNvSpPr txBox="1">
            <a:spLocks noChangeArrowheads="1"/>
          </p:cNvSpPr>
          <p:nvPr/>
        </p:nvSpPr>
        <p:spPr bwMode="auto">
          <a:xfrm>
            <a:off x="144463" y="2133600"/>
            <a:ext cx="8820150" cy="42910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fa-IR" altLang="fa-IR" sz="2400">
                <a:cs typeface="Zar" pitchFamily="2" charset="0"/>
              </a:rPr>
              <a:t>1. </a:t>
            </a:r>
            <a:r>
              <a:rPr lang="ar-SA" altLang="fa-IR" sz="2400">
                <a:cs typeface="Zar" pitchFamily="2" charset="0"/>
              </a:rPr>
              <a:t>رشد و تكامل آدمى خصايصى دارد كه در كم و كيف آن مؤثرند. اين خصايص، كه به بعضى از آنها در بحث از اصول رشد و تكامل اشاره كرديم، عبارتند از</a:t>
            </a:r>
            <a:r>
              <a:rPr lang="en-US" altLang="fa-IR" sz="2400">
                <a:cs typeface="Zar" pitchFamily="2" charset="0"/>
              </a:rPr>
              <a:t>:</a:t>
            </a:r>
            <a:endParaRPr lang="fa-IR" altLang="fa-IR" sz="2400">
              <a:cs typeface="Zar" pitchFamily="2" charset="0"/>
            </a:endParaRPr>
          </a:p>
          <a:p>
            <a:pPr algn="justLow" rtl="1" eaLnBrk="1" hangingPunct="1">
              <a:lnSpc>
                <a:spcPct val="150000"/>
              </a:lnSpc>
              <a:spcBef>
                <a:spcPct val="50000"/>
              </a:spcBef>
              <a:buFontTx/>
              <a:buNone/>
            </a:pPr>
            <a:r>
              <a:rPr lang="ar-SA" altLang="fa-IR" sz="2400">
                <a:cs typeface="Zar" pitchFamily="2" charset="0"/>
              </a:rPr>
              <a:t>رشد و تكامل از يك الگو يا قالب پيروى مى‏كند.</a:t>
            </a:r>
            <a:r>
              <a:rPr lang="en-US" altLang="fa-IR" sz="2400">
                <a:cs typeface="Zar" pitchFamily="2" charset="0"/>
              </a:rPr>
              <a:t> </a:t>
            </a:r>
            <a:endParaRPr lang="fa-IR" altLang="fa-IR" sz="2400">
              <a:cs typeface="Zar" pitchFamily="2" charset="0"/>
            </a:endParaRPr>
          </a:p>
          <a:p>
            <a:pPr algn="justLow" rtl="1" eaLnBrk="1" hangingPunct="1">
              <a:lnSpc>
                <a:spcPct val="150000"/>
              </a:lnSpc>
              <a:spcBef>
                <a:spcPct val="50000"/>
              </a:spcBef>
              <a:buFontTx/>
              <a:buNone/>
            </a:pPr>
            <a:r>
              <a:rPr lang="ar-SA" altLang="fa-IR" sz="2400">
                <a:cs typeface="Zar" pitchFamily="2" charset="0"/>
              </a:rPr>
              <a:t>در سال پنجم زندگى از لحاظ ذهنى يا عقلى كاملاً رشد كرده است، بدون بريدگى و مكث سخن مى‏گويد و مى‏تواند يك داستان نسبتاً طولانى را بازگو كند، و بازيهاى گروهى را ترجيح مى‏دهد</a:t>
            </a:r>
            <a:r>
              <a:rPr lang="en-US" altLang="fa-IR" sz="2400">
                <a:cs typeface="Zar" pitchFamily="2" charset="0"/>
              </a:rPr>
              <a:t>.</a:t>
            </a:r>
          </a:p>
        </p:txBody>
      </p:sp>
    </p:spTree>
  </p:cSld>
  <p:clrMapOvr>
    <a:masterClrMapping/>
  </p:clrMapOvr>
  <p:transition spd="slow">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125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8125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4276" name="Text Box 4"/>
          <p:cNvSpPr txBox="1">
            <a:spLocks noChangeArrowheads="1"/>
          </p:cNvSpPr>
          <p:nvPr/>
        </p:nvSpPr>
        <p:spPr bwMode="auto">
          <a:xfrm>
            <a:off x="144463" y="2133600"/>
            <a:ext cx="8820150" cy="201136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fa-IR" altLang="fa-IR" sz="2400">
                <a:cs typeface="Zar" pitchFamily="2" charset="0"/>
              </a:rPr>
              <a:t>2. </a:t>
            </a:r>
            <a:r>
              <a:rPr lang="ar-SA" altLang="fa-IR" sz="2400">
                <a:cs typeface="Zar" pitchFamily="2" charset="0"/>
              </a:rPr>
              <a:t>رشد و تكامل از پاسخهاى عام به پاسخهاى خاص پيش مى‏رود. پاسخهاى كودك در همه مراحل رشد و تكامل حركتى و ذهنى ابتدا حالت خاص دارند و سپس به صورت خاص درمى‏آيند.</a:t>
            </a:r>
            <a:r>
              <a:rPr lang="en-US" altLang="fa-IR" sz="3600">
                <a:cs typeface="Zar" pitchFamily="2" charset="0"/>
              </a:rPr>
              <a:t> </a:t>
            </a:r>
            <a:endParaRPr lang="fa-IR" altLang="fa-IR" sz="36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4"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82275"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5300" name="Text Box 4"/>
          <p:cNvSpPr txBox="1">
            <a:spLocks noChangeArrowheads="1"/>
          </p:cNvSpPr>
          <p:nvPr/>
        </p:nvSpPr>
        <p:spPr bwMode="auto">
          <a:xfrm>
            <a:off x="144463" y="2133600"/>
            <a:ext cx="8820150" cy="465613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fa-IR" altLang="fa-IR" sz="2400">
                <a:cs typeface="Zar" pitchFamily="2" charset="0"/>
              </a:rPr>
              <a:t>3. </a:t>
            </a:r>
            <a:r>
              <a:rPr lang="ar-SA" altLang="fa-IR" sz="2400">
                <a:cs typeface="Zar" pitchFamily="2" charset="0"/>
              </a:rPr>
              <a:t>رشد و تكامل مداوم است.</a:t>
            </a:r>
            <a:r>
              <a:rPr lang="en-US" altLang="fa-IR" sz="2400">
                <a:cs typeface="Zar" pitchFamily="2" charset="0"/>
              </a:rPr>
              <a:t> </a:t>
            </a:r>
            <a:endParaRPr lang="fa-IR" altLang="fa-IR" sz="2400">
              <a:cs typeface="Zar" pitchFamily="2" charset="0"/>
            </a:endParaRPr>
          </a:p>
          <a:p>
            <a:pPr algn="justLow" rtl="1" eaLnBrk="1" hangingPunct="1">
              <a:lnSpc>
                <a:spcPct val="150000"/>
              </a:lnSpc>
              <a:spcBef>
                <a:spcPct val="50000"/>
              </a:spcBef>
              <a:buFontTx/>
              <a:buNone/>
            </a:pPr>
            <a:r>
              <a:rPr lang="ar-SA" altLang="fa-IR" sz="2400">
                <a:cs typeface="Zar" pitchFamily="2" charset="0"/>
              </a:rPr>
              <a:t>به همين سبب، يك كودك چند نوع «سن» دارد كه هر كدام از آنها جنبه‏اى از شخصيت طفل را نشان مى‏دهد از قبيل</a:t>
            </a:r>
            <a:r>
              <a:rPr lang="en-US" altLang="fa-IR" sz="2400">
                <a:cs typeface="Zar" pitchFamily="2" charset="0"/>
              </a:rPr>
              <a:t>:</a:t>
            </a:r>
            <a:endParaRPr lang="fa-IR"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سن </a:t>
            </a:r>
            <a:r>
              <a:rPr lang="ar-SA" altLang="fa-IR" sz="2400">
                <a:solidFill>
                  <a:srgbClr val="FF0066"/>
                </a:solidFill>
                <a:cs typeface="Zar" pitchFamily="2" charset="0"/>
              </a:rPr>
              <a:t>زمانى</a:t>
            </a:r>
            <a:r>
              <a:rPr lang="en-US" altLang="fa-IR" sz="2400">
                <a:cs typeface="Zar" pitchFamily="2" charset="0"/>
              </a:rPr>
              <a:t> (C.A = chronological Age) </a:t>
            </a:r>
            <a:r>
              <a:rPr lang="ar-SA" altLang="fa-IR" sz="2400">
                <a:cs typeface="Zar" pitchFamily="2" charset="0"/>
              </a:rPr>
              <a:t>كه نمايانگر طول عمر شخص است،</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سن </a:t>
            </a:r>
            <a:r>
              <a:rPr lang="ar-SA" altLang="fa-IR" sz="2400">
                <a:solidFill>
                  <a:srgbClr val="FF0066"/>
                </a:solidFill>
                <a:cs typeface="Zar" pitchFamily="2" charset="0"/>
              </a:rPr>
              <a:t>عقلى</a:t>
            </a:r>
            <a:r>
              <a:rPr lang="en-US" altLang="fa-IR" sz="2400">
                <a:cs typeface="Zar" pitchFamily="2" charset="0"/>
              </a:rPr>
              <a:t> (M.A = Mental Age) </a:t>
            </a:r>
            <a:r>
              <a:rPr lang="ar-SA" altLang="fa-IR" sz="2400">
                <a:cs typeface="Zar" pitchFamily="2" charset="0"/>
              </a:rPr>
              <a:t>كه ميزان فهم و درك كودك را نسبت به سن خود نشان مى‏دهد، سن بدنى</a:t>
            </a:r>
            <a:r>
              <a:rPr lang="en-US" altLang="fa-IR" sz="2400">
                <a:cs typeface="Zar" pitchFamily="2" charset="0"/>
              </a:rPr>
              <a:t> (P.A = Physical Age) </a:t>
            </a:r>
            <a:r>
              <a:rPr lang="ar-SA" altLang="fa-IR" sz="2400">
                <a:cs typeface="Zar" pitchFamily="2" charset="0"/>
              </a:rPr>
              <a:t>كه معلوم مى‏دارد آيا كودك از لحاظ بدنى رشد لازم و متناسب سن خود را كرده است يا نه‏</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2"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84323"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6324" name="Text Box 4"/>
          <p:cNvSpPr txBox="1">
            <a:spLocks noChangeArrowheads="1"/>
          </p:cNvSpPr>
          <p:nvPr/>
        </p:nvSpPr>
        <p:spPr bwMode="auto">
          <a:xfrm>
            <a:off x="144463" y="2133600"/>
            <a:ext cx="8820150"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سن </a:t>
            </a:r>
            <a:r>
              <a:rPr lang="ar-SA" altLang="fa-IR" sz="2400">
                <a:solidFill>
                  <a:srgbClr val="FF0066"/>
                </a:solidFill>
                <a:cs typeface="Zar" pitchFamily="2" charset="0"/>
              </a:rPr>
              <a:t>اجتماعى</a:t>
            </a:r>
            <a:r>
              <a:rPr lang="en-US" altLang="fa-IR" sz="2400">
                <a:cs typeface="Zar" pitchFamily="2" charset="0"/>
              </a:rPr>
              <a:t> (S.A = Social Age) </a:t>
            </a:r>
            <a:r>
              <a:rPr lang="ar-SA" altLang="fa-IR" sz="2400">
                <a:cs typeface="Zar" pitchFamily="2" charset="0"/>
              </a:rPr>
              <a:t>كه از چگونگى رشد و تكامل اجتماعى كودك حكايت مى‏كند،</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سن </a:t>
            </a:r>
            <a:r>
              <a:rPr lang="ar-SA" altLang="fa-IR" sz="2400">
                <a:solidFill>
                  <a:srgbClr val="FF0066"/>
                </a:solidFill>
                <a:cs typeface="Zar" pitchFamily="2" charset="0"/>
              </a:rPr>
              <a:t>عاطفى</a:t>
            </a:r>
            <a:r>
              <a:rPr lang="en-US" altLang="fa-IR" sz="2400">
                <a:cs typeface="Zar" pitchFamily="2" charset="0"/>
              </a:rPr>
              <a:t> (E.A = Emotion Age) </a:t>
            </a:r>
            <a:r>
              <a:rPr lang="ar-SA" altLang="fa-IR" sz="2400">
                <a:cs typeface="Zar" pitchFamily="2" charset="0"/>
              </a:rPr>
              <a:t>كه نشان دهنده ميزان رشد و تكامل هيجانى و عاطفى كودك است</a:t>
            </a:r>
            <a:r>
              <a:rPr lang="en-US" altLang="fa-IR" sz="2400">
                <a:cs typeface="Zar" pitchFamily="2" charset="0"/>
              </a:rPr>
              <a:t>.</a:t>
            </a: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سن </a:t>
            </a:r>
            <a:r>
              <a:rPr lang="ar-SA" altLang="fa-IR" sz="2400">
                <a:solidFill>
                  <a:srgbClr val="FF0066"/>
                </a:solidFill>
                <a:cs typeface="Zar" pitchFamily="2" charset="0"/>
              </a:rPr>
              <a:t>تحصيلى</a:t>
            </a:r>
            <a:r>
              <a:rPr lang="en-US" altLang="fa-IR" sz="2400">
                <a:cs typeface="Zar" pitchFamily="2" charset="0"/>
              </a:rPr>
              <a:t> (A.A = Achievement Age) </a:t>
            </a:r>
            <a:r>
              <a:rPr lang="ar-SA" altLang="fa-IR" sz="2400">
                <a:cs typeface="Zar" pitchFamily="2" charset="0"/>
              </a:rPr>
              <a:t>كه از روى آن مى‏توان به كم و كيف تحصيلى كودك در مدرسه پى برد، و</a:t>
            </a: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329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8329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7348" name="Text Box 4"/>
          <p:cNvSpPr txBox="1">
            <a:spLocks noChangeArrowheads="1"/>
          </p:cNvSpPr>
          <p:nvPr/>
        </p:nvSpPr>
        <p:spPr bwMode="auto">
          <a:xfrm>
            <a:off x="144463" y="2133600"/>
            <a:ext cx="8820150" cy="30130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fa-IR" altLang="fa-IR" sz="2400">
                <a:cs typeface="Zar" pitchFamily="2" charset="0"/>
              </a:rPr>
              <a:t>4. </a:t>
            </a:r>
            <a:r>
              <a:rPr lang="ar-SA" altLang="fa-IR" sz="2400">
                <a:cs typeface="Zar" pitchFamily="2" charset="0"/>
              </a:rPr>
              <a:t>تفاوتهاى فردى در ميزان رشد و تكامل ثابت مى‏مانند. </a:t>
            </a:r>
            <a:endParaRPr lang="fa-IR" altLang="fa-IR" sz="2400">
              <a:cs typeface="Zar" pitchFamily="2" charset="0"/>
            </a:endParaRPr>
          </a:p>
          <a:p>
            <a:pPr algn="justLow" rtl="1" eaLnBrk="1" hangingPunct="1">
              <a:lnSpc>
                <a:spcPct val="150000"/>
              </a:lnSpc>
              <a:spcBef>
                <a:spcPct val="50000"/>
              </a:spcBef>
              <a:buFontTx/>
              <a:buNone/>
            </a:pPr>
            <a:r>
              <a:rPr lang="ar-SA" altLang="fa-IR" sz="2400">
                <a:cs typeface="Zar" pitchFamily="2" charset="0"/>
              </a:rPr>
              <a:t>اعتقاد عام بر اين است كه كودكى كه رشد بدنى يا عقلى او به حد معمول و متوسط نرسيده است پس از چندى مى‏تواند آن را جبران كند و به حد متوسط برسد. اين اعتقاد مورد تأييد دليلهاى علمى نيست بلكه برعكس، شواهد و دليلهاى فراوانى داريم كه نشان مى‏دهند ميزان رشد و نمو ثابت مى‏ماند.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8534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8372" name="Text Box 4"/>
          <p:cNvSpPr txBox="1">
            <a:spLocks noChangeArrowheads="1"/>
          </p:cNvSpPr>
          <p:nvPr/>
        </p:nvSpPr>
        <p:spPr bwMode="auto">
          <a:xfrm>
            <a:off x="144463" y="2133600"/>
            <a:ext cx="8820150" cy="228282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ar-SA" altLang="fa-IR" sz="2400">
                <a:cs typeface="Zar" pitchFamily="2" charset="0"/>
              </a:rPr>
              <a:t>نوزادانى كه در ابتدا به سرعت رشد مى‏كنند در مراحل بعدى نيز به همين ترتيب، به رشد سريع خود ادامه مى‏دهند، درحاليكه نوزادان كند رشد بعدها نيز به كندى رشد مى‏كنند. نمودارهاى رشد قد نشان داده‏اند كه كودكانى كه در نخستين سالهاى عمر كوتاه قد بوده‏اند بعدها نيز كوتاه‏قد مى‏مانند.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755650" y="908050"/>
            <a:ext cx="7848600" cy="44831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1" hangingPunct="1">
              <a:lnSpc>
                <a:spcPct val="150000"/>
              </a:lnSpc>
              <a:spcBef>
                <a:spcPct val="50000"/>
              </a:spcBef>
              <a:defRPr/>
            </a:pPr>
            <a:r>
              <a:rPr lang="fa-IR" altLang="fa-IR" sz="3200" dirty="0"/>
              <a:t>همچنين، هر فرد مانند اشخاص ديگر ذهني دارد، ميانديشد و استدلال مي كند و به ياد مي آورد. و نيز مانند ديگران تجربه هاي اجتماعي با مردم دارد. همه ما در خانواده بزرگ شده ايم و با همسالان و دوستان خود روابطي داريم، و اكثر ما سالهاي زيادي از عمرش را در مدرسه گذرانده است.</a:t>
            </a:r>
            <a:r>
              <a:rPr lang="fa-IR" altLang="fa-IR" sz="3200" dirty="0">
                <a:effectLst>
                  <a:outerShdw blurRad="38100" dist="38100" dir="2700000" algn="tl">
                    <a:srgbClr val="FFFFFF"/>
                  </a:outerShdw>
                </a:effectLst>
                <a:cs typeface="Times New Roman" panose="02020603050405020304" pitchFamily="18" charset="0"/>
              </a:rPr>
              <a:t> </a:t>
            </a:r>
            <a:endParaRPr lang="en-US" altLang="fa-IR" sz="3200" dirty="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149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149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59396" name="Text Box 4"/>
          <p:cNvSpPr txBox="1">
            <a:spLocks noChangeArrowheads="1"/>
          </p:cNvSpPr>
          <p:nvPr/>
        </p:nvSpPr>
        <p:spPr bwMode="auto">
          <a:xfrm>
            <a:off x="144463" y="2133600"/>
            <a:ext cx="8820150" cy="465613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fa-IR" altLang="fa-IR" sz="2400">
                <a:cs typeface="Zar" pitchFamily="2" charset="0"/>
              </a:rPr>
              <a:t>5. رشد و تكامل بخشهاي مختلف بدن به ميزانهاي متفاوت انجام ميكيرد. </a:t>
            </a:r>
          </a:p>
          <a:p>
            <a:pPr algn="justLow" rtl="1" eaLnBrk="1" hangingPunct="1">
              <a:lnSpc>
                <a:spcPct val="150000"/>
              </a:lnSpc>
              <a:spcBef>
                <a:spcPct val="50000"/>
              </a:spcBef>
              <a:buFontTx/>
              <a:buNone/>
            </a:pPr>
            <a:r>
              <a:rPr lang="fa-IR" altLang="fa-IR" sz="2400">
                <a:cs typeface="Zar" pitchFamily="2" charset="0"/>
              </a:rPr>
              <a:t>6. </a:t>
            </a:r>
            <a:r>
              <a:rPr lang="ar-SA" altLang="fa-IR" sz="2400">
                <a:cs typeface="Zar" pitchFamily="2" charset="0"/>
              </a:rPr>
              <a:t>بيشتر خصايص در رشد و تكامل با همديگر بستگى دارند.</a:t>
            </a:r>
            <a:r>
              <a:rPr lang="en-US" altLang="fa-IR" sz="2400">
                <a:cs typeface="Zar" pitchFamily="2" charset="0"/>
              </a:rPr>
              <a:t> </a:t>
            </a:r>
            <a:endParaRPr lang="fa-IR" altLang="fa-IR" sz="2400">
              <a:cs typeface="Zar" pitchFamily="2" charset="0"/>
            </a:endParaRPr>
          </a:p>
          <a:p>
            <a:pPr algn="justLow" rtl="1" eaLnBrk="1" hangingPunct="1">
              <a:lnSpc>
                <a:spcPct val="150000"/>
              </a:lnSpc>
              <a:spcBef>
                <a:spcPct val="50000"/>
              </a:spcBef>
              <a:buFontTx/>
              <a:buNone/>
            </a:pPr>
            <a:r>
              <a:rPr lang="fa-IR" altLang="fa-IR" sz="2400">
                <a:cs typeface="Zar" pitchFamily="2" charset="0"/>
              </a:rPr>
              <a:t>7. </a:t>
            </a:r>
            <a:r>
              <a:rPr lang="ar-SA" altLang="fa-IR" sz="2400">
                <a:cs typeface="Zar" pitchFamily="2" charset="0"/>
              </a:rPr>
              <a:t>رشد و تكامل قابل پيش‏بينى است.</a:t>
            </a:r>
            <a:r>
              <a:rPr lang="en-US" altLang="fa-IR" sz="2400">
                <a:cs typeface="Zar" pitchFamily="2" charset="0"/>
              </a:rPr>
              <a:t> </a:t>
            </a:r>
            <a:endParaRPr lang="fa-IR" altLang="fa-IR" sz="2400">
              <a:cs typeface="Zar" pitchFamily="2" charset="0"/>
            </a:endParaRPr>
          </a:p>
          <a:p>
            <a:pPr algn="justLow" rtl="1" eaLnBrk="1" hangingPunct="1">
              <a:lnSpc>
                <a:spcPct val="150000"/>
              </a:lnSpc>
              <a:spcBef>
                <a:spcPct val="50000"/>
              </a:spcBef>
              <a:buFontTx/>
              <a:buNone/>
            </a:pPr>
            <a:r>
              <a:rPr lang="fa-IR" altLang="fa-IR" sz="2400">
                <a:cs typeface="Zar" pitchFamily="2" charset="0"/>
              </a:rPr>
              <a:t>8. </a:t>
            </a:r>
            <a:r>
              <a:rPr lang="ar-SA" altLang="fa-IR" sz="2400">
                <a:cs typeface="Zar" pitchFamily="2" charset="0"/>
              </a:rPr>
              <a:t>هر مرحله رشدى ويژگى مختص خود دارد. </a:t>
            </a:r>
            <a:endParaRPr lang="fa-IR" altLang="fa-IR" sz="2400">
              <a:cs typeface="Zar" pitchFamily="2" charset="0"/>
            </a:endParaRPr>
          </a:p>
          <a:p>
            <a:pPr algn="justLow" rtl="1" eaLnBrk="1" hangingPunct="1">
              <a:lnSpc>
                <a:spcPct val="150000"/>
              </a:lnSpc>
              <a:spcBef>
                <a:spcPct val="50000"/>
              </a:spcBef>
              <a:buFontTx/>
              <a:buNone/>
            </a:pPr>
            <a:r>
              <a:rPr lang="ar-SA" altLang="fa-IR" sz="2400">
                <a:cs typeface="Zar" pitchFamily="2" charset="0"/>
              </a:rPr>
              <a:t>مثلاً كودك در دو سالگى به كشف و شناخت محيط خود تلاش مى‏كند و بيشتر روى اين تلاش متمركز است، مى‏كوشد كنترل بدنش را بدست بگيرد و سخن گفتن را فراگيرد.</a:t>
            </a: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046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0420" name="Text Box 4"/>
          <p:cNvSpPr txBox="1">
            <a:spLocks noChangeArrowheads="1"/>
          </p:cNvSpPr>
          <p:nvPr/>
        </p:nvSpPr>
        <p:spPr bwMode="auto">
          <a:xfrm>
            <a:off x="144463" y="2492375"/>
            <a:ext cx="8820150" cy="19177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en-US" altLang="fa-IR" sz="2400">
                <a:cs typeface="Zar" pitchFamily="2" charset="0"/>
              </a:rPr>
              <a:t> </a:t>
            </a:r>
            <a:r>
              <a:rPr lang="fa-IR" altLang="fa-IR" sz="2400">
                <a:cs typeface="Zar" pitchFamily="2" charset="0"/>
              </a:rPr>
              <a:t>9-</a:t>
            </a:r>
            <a:r>
              <a:rPr lang="en-US" altLang="fa-IR" sz="2400">
                <a:cs typeface="Zar" pitchFamily="2" charset="0"/>
              </a:rPr>
              <a:t> </a:t>
            </a:r>
            <a:r>
              <a:rPr lang="ar-SA" altLang="fa-IR" sz="2400">
                <a:cs typeface="Zar" pitchFamily="2" charset="0"/>
              </a:rPr>
              <a:t>بيشتر شكلهاى رفتار كه «رفتار دشوار» خواهنده مى‏شوند در سنى كه رخ مى‏دهند رفتار عادى «طبيعى هستند.</a:t>
            </a:r>
            <a:r>
              <a:rPr lang="en-US" altLang="fa-IR" sz="2400">
                <a:cs typeface="Zar" pitchFamily="2" charset="0"/>
              </a:rPr>
              <a:t> </a:t>
            </a:r>
            <a:endParaRPr lang="fa-IR" altLang="fa-IR" sz="2400">
              <a:cs typeface="Zar" pitchFamily="2" charset="0"/>
            </a:endParaRPr>
          </a:p>
          <a:p>
            <a:pPr algn="justLow" rtl="1" eaLnBrk="1" hangingPunct="1">
              <a:lnSpc>
                <a:spcPct val="150000"/>
              </a:lnSpc>
              <a:spcBef>
                <a:spcPct val="50000"/>
              </a:spcBef>
              <a:buFontTx/>
              <a:buNone/>
            </a:pPr>
            <a:r>
              <a:rPr lang="fa-IR" altLang="fa-IR" sz="2400">
                <a:cs typeface="Zar" pitchFamily="2" charset="0"/>
              </a:rPr>
              <a:t>10- </a:t>
            </a:r>
            <a:r>
              <a:rPr lang="ar-SA" altLang="fa-IR" sz="2400">
                <a:cs typeface="Zar" pitchFamily="2" charset="0"/>
              </a:rPr>
              <a:t>هر فرد معمولاً و طبيعتاً مراحل مهم رشد و تكامل را مى‏پيمايد.</a:t>
            </a:r>
            <a:r>
              <a:rPr lang="en-US" altLang="fa-IR" sz="2400">
                <a:cs typeface="Zar" pitchFamily="2" charset="0"/>
              </a:rPr>
              <a:t> </a:t>
            </a:r>
            <a:r>
              <a:rPr lang="ar-SA"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2"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89443"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1444" name="Text Box 4"/>
          <p:cNvSpPr txBox="1">
            <a:spLocks noChangeArrowheads="1"/>
          </p:cNvSpPr>
          <p:nvPr/>
        </p:nvSpPr>
        <p:spPr bwMode="auto">
          <a:xfrm>
            <a:off x="144463" y="2133600"/>
            <a:ext cx="8820150" cy="219392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50000"/>
              </a:spcBef>
              <a:buFontTx/>
              <a:buNone/>
            </a:pPr>
            <a:r>
              <a:rPr lang="en-US" altLang="fa-IR" sz="3600">
                <a:cs typeface="Zar" pitchFamily="2" charset="0"/>
              </a:rPr>
              <a:t> </a:t>
            </a:r>
            <a:r>
              <a:rPr lang="ar-SA" altLang="fa-IR" sz="2400">
                <a:cs typeface="Zar" pitchFamily="2" charset="0"/>
              </a:rPr>
              <a:t>عوامل مؤثر در رشد و تكامل</a:t>
            </a:r>
            <a:r>
              <a:rPr lang="en-US" altLang="fa-IR" sz="2400">
                <a:cs typeface="Zar" pitchFamily="2" charset="0"/>
              </a:rPr>
              <a:t> </a:t>
            </a:r>
          </a:p>
          <a:p>
            <a:pPr algn="justLow" rtl="1" eaLnBrk="1" hangingPunct="1">
              <a:lnSpc>
                <a:spcPct val="150000"/>
              </a:lnSpc>
              <a:spcBef>
                <a:spcPct val="50000"/>
              </a:spcBef>
              <a:buFontTx/>
              <a:buNone/>
            </a:pPr>
            <a:r>
              <a:rPr lang="ar-SA" altLang="fa-IR" sz="2400">
                <a:cs typeface="Zar" pitchFamily="2" charset="0"/>
              </a:rPr>
              <a:t>روان‏شناسى را هم مى‏توان در مطالعه دو پديده اساسى و عمقى رشد و يادگيرى خلاصه كرد</a:t>
            </a:r>
            <a:r>
              <a:rPr lang="en-US" altLang="fa-IR" sz="240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4"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2515"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2468" name="Text Box 4"/>
          <p:cNvSpPr txBox="1">
            <a:spLocks noChangeArrowheads="1"/>
          </p:cNvSpPr>
          <p:nvPr/>
        </p:nvSpPr>
        <p:spPr bwMode="auto">
          <a:xfrm>
            <a:off x="144463" y="2133600"/>
            <a:ext cx="8820150" cy="210026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spcBef>
                <a:spcPct val="0"/>
              </a:spcBef>
              <a:buFontTx/>
              <a:buNone/>
            </a:pPr>
            <a:r>
              <a:rPr lang="fa-IR" altLang="fa-IR" sz="2400">
                <a:cs typeface="Zar" pitchFamily="2" charset="0"/>
              </a:rPr>
              <a:t>1. </a:t>
            </a:r>
            <a:r>
              <a:rPr lang="ar-SA" altLang="fa-IR" sz="2400">
                <a:cs typeface="Zar" pitchFamily="2" charset="0"/>
              </a:rPr>
              <a:t>وراثت يا ميراث شخص - كليدى براى رشد و تكامل‏</a:t>
            </a:r>
            <a:endParaRPr lang="fa-IR" altLang="fa-IR" sz="2400">
              <a:cs typeface="Zar" pitchFamily="2" charset="0"/>
            </a:endParaRPr>
          </a:p>
          <a:p>
            <a:pPr algn="just" rtl="1" eaLnBrk="1" hangingPunct="1">
              <a:lnSpc>
                <a:spcPct val="150000"/>
              </a:lnSpc>
              <a:spcBef>
                <a:spcPct val="0"/>
              </a:spcBef>
              <a:buFontTx/>
              <a:buNone/>
            </a:pPr>
            <a:endParaRPr lang="fa-IR"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وراثت همه عوامل زيستى را در برمى‏گيرد كه از والدين به سلولهاى جنسى منتقل مى‏شوند تا</a:t>
            </a:r>
            <a:r>
              <a:rPr lang="fa-IR" altLang="fa-IR" sz="2400">
                <a:cs typeface="Zar" pitchFamily="2" charset="0"/>
              </a:rPr>
              <a:t> </a:t>
            </a:r>
            <a:r>
              <a:rPr lang="ar-SA" altLang="fa-IR" sz="2400">
                <a:cs typeface="Zar" pitchFamily="2" charset="0"/>
              </a:rPr>
              <a:t>فرزند را تشكيل دهند</a:t>
            </a:r>
            <a:r>
              <a:rPr lang="fa-IR" altLang="fa-IR" sz="2400">
                <a:cs typeface="Zar" pitchFamily="2" charset="0"/>
              </a:rPr>
              <a:t>.</a:t>
            </a:r>
          </a:p>
        </p:txBody>
      </p:sp>
    </p:spTree>
  </p:cSld>
  <p:clrMapOvr>
    <a:masterClrMapping/>
  </p:clrMapOvr>
  <p:transition spd="slow">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353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3492" name="Text Box 4"/>
          <p:cNvSpPr txBox="1">
            <a:spLocks noChangeArrowheads="1"/>
          </p:cNvSpPr>
          <p:nvPr/>
        </p:nvSpPr>
        <p:spPr bwMode="auto">
          <a:xfrm>
            <a:off x="144463" y="2133600"/>
            <a:ext cx="8820150"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eaLnBrk="1" hangingPunct="1">
              <a:lnSpc>
                <a:spcPct val="150000"/>
              </a:lnSpc>
              <a:spcBef>
                <a:spcPct val="0"/>
              </a:spcBef>
              <a:buFontTx/>
              <a:buNone/>
            </a:pPr>
            <a:r>
              <a:rPr lang="ar-SA" altLang="fa-IR" sz="2400">
                <a:cs typeface="Zar" pitchFamily="2" charset="0"/>
              </a:rPr>
              <a:t>ژن بارز و ژن مستور يا ژن غالب و ژن گيرنده</a:t>
            </a:r>
            <a:r>
              <a:rPr lang="en-US" altLang="fa-IR" sz="2400">
                <a:cs typeface="Zar" pitchFamily="2" charset="0"/>
              </a:rPr>
              <a:t>.</a:t>
            </a:r>
          </a:p>
          <a:p>
            <a:pPr algn="justLow"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ژنهايى كه ما از مادر و پدرمان به ارث مى‏بريم به صورت مجموعه‏هاى مرتب تنظيم شده‏اند و در هر جفت كروموزوم مربوط به هر صفت كه، جنين مى‏گيرد يكى از مادر و يكى از پدر است كه آن دو براى ظاهر ساختن صفت متعلق به كروموزوم خود با همديگر رقابت مى‏كنند كه در اين هنگام سه وضع پيش مى‏آيد</a:t>
            </a:r>
            <a:r>
              <a:rPr lang="en-US" altLang="fa-IR" sz="2400">
                <a:cs typeface="Zar" pitchFamily="2" charset="0"/>
              </a:rPr>
              <a:t>:</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58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558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4516" name="Text Box 4"/>
          <p:cNvSpPr txBox="1">
            <a:spLocks noChangeArrowheads="1"/>
          </p:cNvSpPr>
          <p:nvPr/>
        </p:nvSpPr>
        <p:spPr bwMode="auto">
          <a:xfrm>
            <a:off x="1116013" y="2636838"/>
            <a:ext cx="7272337" cy="1735137"/>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fa-IR" altLang="fa-IR" sz="2400">
                <a:cs typeface="Zar" pitchFamily="2" charset="0"/>
              </a:rPr>
              <a:t>1.</a:t>
            </a:r>
            <a:r>
              <a:rPr lang="en-US" altLang="fa-IR" sz="2400">
                <a:cs typeface="Zar" pitchFamily="2" charset="0"/>
              </a:rPr>
              <a:t> </a:t>
            </a:r>
            <a:r>
              <a:rPr lang="ar-SA" altLang="fa-IR" sz="2400">
                <a:cs typeface="Zar" pitchFamily="2" charset="0"/>
              </a:rPr>
              <a:t>هر دو از لحاظ صفت ارثى همسان هستند كه در اين صورت، رقابتى نخواهد بود و آن صفت در بچه ظاهر خواهد شد، و هر دو ژن را «بارز» يا «غالب» خواهيم خواند</a:t>
            </a:r>
            <a:r>
              <a:rPr lang="en-US" altLang="fa-IR" sz="2400">
                <a:cs typeface="Zar" pitchFamily="2" charset="0"/>
              </a:rPr>
              <a:t>.</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661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5540" name="Text Box 4"/>
          <p:cNvSpPr txBox="1">
            <a:spLocks noChangeArrowheads="1"/>
          </p:cNvSpPr>
          <p:nvPr/>
        </p:nvSpPr>
        <p:spPr bwMode="auto">
          <a:xfrm>
            <a:off x="755650" y="2492375"/>
            <a:ext cx="7704138"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cs typeface="Zar" pitchFamily="2" charset="0"/>
              </a:rPr>
              <a:t>2.</a:t>
            </a:r>
            <a:r>
              <a:rPr lang="en-US" altLang="fa-IR" sz="2400">
                <a:cs typeface="Zar" pitchFamily="2" charset="0"/>
              </a:rPr>
              <a:t> </a:t>
            </a:r>
            <a:r>
              <a:rPr lang="ar-SA" altLang="fa-IR" sz="2400">
                <a:cs typeface="Zar" pitchFamily="2" charset="0"/>
              </a:rPr>
              <a:t>هر دو از لحاظ صفت ارثى ناهمسان هستند مثلاً ژن رنگ چشم مادر آبى و ژن رنگ چشم پدر سياه است در اين صورت، هر ژن كه صفت خاص خود را ظاهر سازد «ژن غالب» </a:t>
            </a:r>
            <a:r>
              <a:rPr lang="fa-IR" altLang="fa-IR" sz="2400">
                <a:cs typeface="Zar" pitchFamily="2" charset="0"/>
              </a:rPr>
              <a:t>يا </a:t>
            </a:r>
            <a:r>
              <a:rPr lang="en-US" altLang="fa-IR" sz="2400">
                <a:cs typeface="Zar" pitchFamily="2" charset="0"/>
              </a:rPr>
              <a:t> </a:t>
            </a:r>
            <a:r>
              <a:rPr lang="ar-SA" altLang="fa-IR" sz="2400">
                <a:cs typeface="Zar" pitchFamily="2" charset="0"/>
              </a:rPr>
              <a:t>ژن بارز ناميده خواهد شد و ژنى كه ضعيف بوده و نتوانسته است صفت خاص خود را در بچه ظاهر سازد ژن «گيرنده» يا «ژن مغلوب</a:t>
            </a:r>
            <a:r>
              <a:rPr lang="en-US" altLang="fa-IR" sz="2400">
                <a:cs typeface="Zar" pitchFamily="2" charset="0"/>
              </a:rPr>
              <a:t>»  </a:t>
            </a:r>
            <a:r>
              <a:rPr lang="ar-SA" altLang="fa-IR" sz="2400">
                <a:cs typeface="Zar" pitchFamily="2" charset="0"/>
              </a:rPr>
              <a:t>يا «ژن مستور» خوانده خواهد شد.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4"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7635"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6564" name="Text Box 4"/>
          <p:cNvSpPr txBox="1">
            <a:spLocks noChangeArrowheads="1"/>
          </p:cNvSpPr>
          <p:nvPr/>
        </p:nvSpPr>
        <p:spPr bwMode="auto">
          <a:xfrm>
            <a:off x="971550" y="2420938"/>
            <a:ext cx="7416800"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ar-SA" altLang="fa-IR" sz="2400">
                <a:cs typeface="Zar" pitchFamily="2" charset="0"/>
              </a:rPr>
              <a:t>البته ژن مستور هرگز</a:t>
            </a:r>
            <a:r>
              <a:rPr lang="en-US" altLang="fa-IR" sz="2400">
                <a:cs typeface="Zar" pitchFamily="2" charset="0"/>
              </a:rPr>
              <a:t>  </a:t>
            </a:r>
            <a:r>
              <a:rPr lang="ar-SA" altLang="fa-IR" sz="2400">
                <a:cs typeface="Zar" pitchFamily="2" charset="0"/>
              </a:rPr>
              <a:t>از بين نمى‏رود بلكه از نسلى به نسل بعد منتقل مى‏شود و احتمال دارد حتى در نسلهاى دور به صورت ژن بارز و غالب درآيد و ظاهر شود كه علم هنوز علت اين امر را كشف نكرده است. </a:t>
            </a:r>
            <a:endParaRPr lang="fa-IR" altLang="fa-IR" sz="2400">
              <a:cs typeface="Zar" pitchFamily="2" charset="0"/>
            </a:endParaRPr>
          </a:p>
          <a:p>
            <a:pPr algn="just" rtl="1" eaLnBrk="1" hangingPunct="1">
              <a:lnSpc>
                <a:spcPct val="150000"/>
              </a:lnSpc>
              <a:spcBef>
                <a:spcPct val="0"/>
              </a:spcBef>
              <a:buFontTx/>
              <a:buNone/>
            </a:pPr>
            <a:r>
              <a:rPr lang="ar-SA" altLang="fa-IR" sz="2400">
                <a:cs typeface="Zar" pitchFamily="2" charset="0"/>
              </a:rPr>
              <a:t>اختلاف خصايص يا ويژگيها بين برادران و خواهران در حقيقت، نتيجه همين اختلاف ژنها و رقابت آنهاست</a:t>
            </a:r>
            <a:r>
              <a:rPr lang="en-US" altLang="fa-IR" sz="2400">
                <a:cs typeface="Zar" pitchFamily="2" charset="0"/>
              </a:rPr>
              <a:t>.</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865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7588" name="Text Box 4"/>
          <p:cNvSpPr txBox="1">
            <a:spLocks noChangeArrowheads="1"/>
          </p:cNvSpPr>
          <p:nvPr/>
        </p:nvSpPr>
        <p:spPr bwMode="auto">
          <a:xfrm>
            <a:off x="144463" y="2133600"/>
            <a:ext cx="8820150"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اصول عمده وراثت زيستى‏</a:t>
            </a:r>
            <a:endParaRPr lang="en-US" altLang="fa-IR" sz="2400">
              <a:cs typeface="Zar" pitchFamily="2" charset="0"/>
            </a:endParaRPr>
          </a:p>
          <a:p>
            <a:pPr algn="r"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دانشمندان از مطالعات خود روى وراثت زيستى به اصول زير دست يافته‏اند</a:t>
            </a:r>
            <a:r>
              <a:rPr lang="en-US" altLang="fa-IR" sz="2400">
                <a:cs typeface="Zar" pitchFamily="2" charset="0"/>
              </a:rPr>
              <a:t>:</a:t>
            </a:r>
            <a:endParaRPr lang="fa-IR" altLang="fa-IR" sz="2400">
              <a:cs typeface="Zar" pitchFamily="2" charset="0"/>
            </a:endParaRPr>
          </a:p>
          <a:p>
            <a:pPr algn="r" rtl="1" eaLnBrk="1" hangingPunct="1">
              <a:lnSpc>
                <a:spcPct val="150000"/>
              </a:lnSpc>
              <a:spcBef>
                <a:spcPct val="0"/>
              </a:spcBef>
              <a:buFontTx/>
              <a:buNone/>
            </a:pPr>
            <a:r>
              <a:rPr lang="fa-IR" altLang="fa-IR" sz="2400">
                <a:cs typeface="Zar" pitchFamily="2" charset="0"/>
              </a:rPr>
              <a:t>1. </a:t>
            </a:r>
            <a:r>
              <a:rPr lang="ar-SA" altLang="fa-IR" sz="2400">
                <a:cs typeface="Zar" pitchFamily="2" charset="0"/>
              </a:rPr>
              <a:t>وجود خصايص مشترك در افراد.</a:t>
            </a:r>
            <a:r>
              <a:rPr lang="en-US" altLang="fa-IR" sz="2400">
                <a:cs typeface="Zar" pitchFamily="2" charset="0"/>
              </a:rPr>
              <a:t> </a:t>
            </a:r>
            <a:endParaRPr lang="fa-IR" altLang="fa-IR" sz="2400">
              <a:cs typeface="Zar" pitchFamily="2" charset="0"/>
            </a:endParaRPr>
          </a:p>
          <a:p>
            <a:pPr algn="r" rtl="1" eaLnBrk="1" hangingPunct="1">
              <a:lnSpc>
                <a:spcPct val="150000"/>
              </a:lnSpc>
              <a:spcBef>
                <a:spcPct val="0"/>
              </a:spcBef>
              <a:buFontTx/>
              <a:buNone/>
            </a:pPr>
            <a:r>
              <a:rPr lang="fa-IR" altLang="fa-IR" sz="2400">
                <a:cs typeface="Zar" pitchFamily="2" charset="0"/>
              </a:rPr>
              <a:t>2. </a:t>
            </a:r>
            <a:r>
              <a:rPr lang="ar-SA" altLang="fa-IR" sz="2400">
                <a:cs typeface="Zar" pitchFamily="2" charset="0"/>
              </a:rPr>
              <a:t>ژنهاى موجود در سلولهاى نطفه‏اى پايه‏هاى وراثت هستند</a:t>
            </a:r>
            <a:r>
              <a:rPr lang="fa-IR" altLang="fa-IR" sz="2400">
                <a:cs typeface="Zar" pitchFamily="2" charset="0"/>
              </a:rPr>
              <a:t>.</a:t>
            </a:r>
          </a:p>
          <a:p>
            <a:pPr algn="r" rtl="1" eaLnBrk="1" hangingPunct="1">
              <a:lnSpc>
                <a:spcPct val="150000"/>
              </a:lnSpc>
              <a:spcBef>
                <a:spcPct val="0"/>
              </a:spcBef>
              <a:buFontTx/>
              <a:buNone/>
            </a:pPr>
            <a:r>
              <a:rPr lang="fa-IR" altLang="fa-IR" sz="2400">
                <a:cs typeface="Zar" pitchFamily="2" charset="0"/>
              </a:rPr>
              <a:t>3. </a:t>
            </a:r>
            <a:r>
              <a:rPr lang="ar-SA" altLang="fa-IR" sz="2400">
                <a:cs typeface="Zar" pitchFamily="2" charset="0"/>
              </a:rPr>
              <a:t>نفوذ و تأثير اجدادى. </a:t>
            </a:r>
            <a:endParaRPr lang="fa-IR" altLang="fa-IR" sz="2400">
              <a:cs typeface="Zar" pitchFamily="2" charset="0"/>
            </a:endParaRPr>
          </a:p>
          <a:p>
            <a:pPr algn="r" rtl="1" eaLnBrk="1" hangingPunct="1">
              <a:lnSpc>
                <a:spcPct val="150000"/>
              </a:lnSpc>
              <a:spcBef>
                <a:spcPct val="0"/>
              </a:spcBef>
              <a:buFontTx/>
              <a:buNone/>
            </a:pPr>
            <a:r>
              <a:rPr lang="fa-IR" altLang="fa-IR" sz="2400">
                <a:cs typeface="Zar" pitchFamily="2" charset="0"/>
              </a:rPr>
              <a:t>4. </a:t>
            </a:r>
            <a:r>
              <a:rPr lang="ar-SA" altLang="fa-IR" sz="2400">
                <a:cs typeface="Zar" pitchFamily="2" charset="0"/>
              </a:rPr>
              <a:t>تمايل به سوى متوسط (يا حد وسط).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9682"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199683"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8612" name="Text Box 4"/>
          <p:cNvSpPr txBox="1">
            <a:spLocks noChangeArrowheads="1"/>
          </p:cNvSpPr>
          <p:nvPr/>
        </p:nvSpPr>
        <p:spPr bwMode="auto">
          <a:xfrm>
            <a:off x="144463" y="2133600"/>
            <a:ext cx="8820150" cy="28305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ar-SA" altLang="fa-IR" sz="2400">
                <a:cs typeface="Zar" pitchFamily="2" charset="0"/>
              </a:rPr>
              <a:t>بعضى از خصايص موروثى‏</a:t>
            </a: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برخى از خصايص شخص كه عمدتاً ارثى هستند عبارتند از:</a:t>
            </a:r>
            <a:endParaRPr lang="en-US" altLang="fa-IR" sz="2400">
              <a:cs typeface="Zar" pitchFamily="2" charset="0"/>
            </a:endParaRPr>
          </a:p>
          <a:p>
            <a:pPr algn="just" rtl="1" eaLnBrk="1" hangingPunct="1">
              <a:lnSpc>
                <a:spcPct val="150000"/>
              </a:lnSpc>
              <a:spcBef>
                <a:spcPct val="0"/>
              </a:spcBef>
              <a:buFontTx/>
              <a:buNone/>
            </a:pPr>
            <a:r>
              <a:rPr lang="ar-SA" altLang="fa-IR" sz="2400">
                <a:cs typeface="Zar" pitchFamily="2" charset="0"/>
              </a:rPr>
              <a:t> 1) بلندى بدن</a:t>
            </a:r>
            <a:endParaRPr lang="en-US" altLang="fa-IR" sz="2400">
              <a:cs typeface="Zar" pitchFamily="2" charset="0"/>
            </a:endParaRPr>
          </a:p>
          <a:p>
            <a:pPr algn="just" rtl="1" eaLnBrk="1" hangingPunct="1">
              <a:lnSpc>
                <a:spcPct val="150000"/>
              </a:lnSpc>
              <a:spcBef>
                <a:spcPct val="0"/>
              </a:spcBef>
              <a:buFontTx/>
              <a:buNone/>
            </a:pPr>
            <a:r>
              <a:rPr lang="ar-SA" altLang="fa-IR" sz="2400">
                <a:cs typeface="Zar" pitchFamily="2" charset="0"/>
              </a:rPr>
              <a:t> 2) نوع بدن عموماً</a:t>
            </a:r>
            <a:endParaRPr lang="en-US" altLang="fa-IR" sz="2400">
              <a:cs typeface="Zar" pitchFamily="2" charset="0"/>
            </a:endParaRPr>
          </a:p>
          <a:p>
            <a:pPr algn="just" rtl="1" eaLnBrk="1" hangingPunct="1">
              <a:lnSpc>
                <a:spcPct val="150000"/>
              </a:lnSpc>
              <a:spcBef>
                <a:spcPct val="0"/>
              </a:spcBef>
              <a:buFontTx/>
              <a:buNone/>
            </a:pPr>
            <a:r>
              <a:rPr lang="ar-SA" altLang="fa-IR" sz="2400">
                <a:cs typeface="Zar" pitchFamily="2" charset="0"/>
              </a:rPr>
              <a:t> 3) جنسيت</a:t>
            </a: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AutoShape 7"/>
          <p:cNvSpPr>
            <a:spLocks noChangeArrowheads="1"/>
          </p:cNvSpPr>
          <p:nvPr/>
        </p:nvSpPr>
        <p:spPr bwMode="auto">
          <a:xfrm>
            <a:off x="0" y="1989138"/>
            <a:ext cx="9144000" cy="4437062"/>
          </a:xfrm>
          <a:prstGeom prst="can">
            <a:avLst>
              <a:gd name="adj" fmla="val 29861"/>
            </a:avLst>
          </a:prstGeom>
          <a:gradFill rotWithShape="0">
            <a:gsLst>
              <a:gs pos="0">
                <a:srgbClr val="66FFCC"/>
              </a:gs>
              <a:gs pos="100000">
                <a:srgbClr val="C7FFEC"/>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endParaRPr lang="fa-IR" altLang="fa-IR" sz="4000">
              <a:solidFill>
                <a:srgbClr val="FF3300"/>
              </a:solidFill>
            </a:endParaRPr>
          </a:p>
          <a:p>
            <a:pPr algn="ctr" eaLnBrk="1" hangingPunct="1"/>
            <a:r>
              <a:rPr lang="fa-IR" altLang="fa-IR" sz="4000">
                <a:solidFill>
                  <a:srgbClr val="FF3300"/>
                </a:solidFill>
              </a:rPr>
              <a:t>فرايندهاي زيستي و بدني </a:t>
            </a:r>
          </a:p>
          <a:p>
            <a:pPr algn="ctr" eaLnBrk="1" hangingPunct="1"/>
            <a:r>
              <a:rPr lang="fa-IR" altLang="fa-IR" sz="4000">
                <a:solidFill>
                  <a:srgbClr val="FF3300"/>
                </a:solidFill>
              </a:rPr>
              <a:t>فرايندهاي شناختي </a:t>
            </a:r>
          </a:p>
          <a:p>
            <a:pPr algn="ctr" eaLnBrk="1" hangingPunct="1"/>
            <a:r>
              <a:rPr lang="fa-IR" altLang="fa-IR" sz="4000">
                <a:solidFill>
                  <a:srgbClr val="FF3300"/>
                </a:solidFill>
              </a:rPr>
              <a:t>فرايندهاي اجتماعي و شخصيتي </a:t>
            </a:r>
          </a:p>
          <a:p>
            <a:pPr algn="ctr" eaLnBrk="1" hangingPunct="1"/>
            <a:r>
              <a:rPr lang="fa-IR" altLang="fa-IR" sz="4000">
                <a:solidFill>
                  <a:srgbClr val="FF3300"/>
                </a:solidFill>
              </a:rPr>
              <a:t>فرايندهاي شخصيتي</a:t>
            </a:r>
            <a:endParaRPr lang="en-US" altLang="fa-IR" sz="4000">
              <a:solidFill>
                <a:srgbClr val="FF3300"/>
              </a:solidFill>
            </a:endParaRPr>
          </a:p>
        </p:txBody>
      </p:sp>
      <p:sp>
        <p:nvSpPr>
          <p:cNvPr id="14339" name="AutoShape 4"/>
          <p:cNvSpPr>
            <a:spLocks noChangeArrowheads="1"/>
          </p:cNvSpPr>
          <p:nvPr/>
        </p:nvSpPr>
        <p:spPr bwMode="auto">
          <a:xfrm>
            <a:off x="0" y="115888"/>
            <a:ext cx="9144000" cy="3013075"/>
          </a:xfrm>
          <a:prstGeom prst="downArrowCallout">
            <a:avLst>
              <a:gd name="adj1" fmla="val 26554"/>
              <a:gd name="adj2" fmla="val 43625"/>
              <a:gd name="adj3" fmla="val 17005"/>
              <a:gd name="adj4" fmla="val 70236"/>
            </a:avLst>
          </a:prstGeom>
          <a:gradFill rotWithShape="0">
            <a:gsLst>
              <a:gs pos="0">
                <a:srgbClr val="CCECFF"/>
              </a:gs>
              <a:gs pos="100000">
                <a:srgbClr val="ECF8FF"/>
              </a:gs>
            </a:gsLst>
            <a:path path="rect">
              <a:fillToRect r="100000" b="10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r>
              <a:rPr lang="fa-IR" altLang="fa-IR" sz="4000">
                <a:solidFill>
                  <a:schemeClr val="accent2"/>
                </a:solidFill>
              </a:rPr>
              <a:t>اين فرايندها عبارتند از:</a:t>
            </a:r>
            <a:endParaRPr lang="en-US" altLang="fa-IR" sz="4000">
              <a:solidFill>
                <a:schemeClr val="accent2"/>
              </a:solidFill>
            </a:endParaRPr>
          </a:p>
        </p:txBody>
      </p:sp>
      <p:sp>
        <p:nvSpPr>
          <p:cNvPr id="15362" name="Text Box 2"/>
          <p:cNvSpPr txBox="1">
            <a:spLocks noChangeArrowheads="1"/>
          </p:cNvSpPr>
          <p:nvPr/>
        </p:nvSpPr>
        <p:spPr bwMode="auto">
          <a:xfrm>
            <a:off x="0" y="0"/>
            <a:ext cx="9144000" cy="701675"/>
          </a:xfrm>
          <a:prstGeom prst="rect">
            <a:avLst/>
          </a:prstGeom>
          <a:gradFill rotWithShape="0">
            <a:gsLst>
              <a:gs pos="0">
                <a:schemeClr val="hlink"/>
              </a:gs>
              <a:gs pos="100000">
                <a:schemeClr val="hlink">
                  <a:gamma/>
                  <a:tint val="30196"/>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endParaRPr lang="fa-IR" altLang="fa-IR" sz="4000">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070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69636" name="Text Box 4"/>
          <p:cNvSpPr txBox="1">
            <a:spLocks noChangeArrowheads="1"/>
          </p:cNvSpPr>
          <p:nvPr/>
        </p:nvSpPr>
        <p:spPr bwMode="auto">
          <a:xfrm>
            <a:off x="144463" y="2133600"/>
            <a:ext cx="8820150" cy="28305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ar-SA" altLang="fa-IR" sz="2400">
                <a:cs typeface="Zar" pitchFamily="2" charset="0"/>
              </a:rPr>
              <a:t>4) ساخت كلى ظاهر و سيما مخصوصاً پوست، بافت و رنگ موى سر، شكل و رنگ چشم، شكل بينى، ساخت گوش، شكل سر، همه خصايص خارجى و قابل مشاهده‏اى كه او را از لحاظ ظاهر و سيما يك فرد بى‏مانند مى‏كنند</a:t>
            </a:r>
            <a:r>
              <a:rPr lang="en-US" altLang="fa-IR" sz="2400">
                <a:cs typeface="Zar" pitchFamily="2" charset="0"/>
              </a:rPr>
              <a:t>.</a:t>
            </a:r>
          </a:p>
          <a:p>
            <a:pPr algn="just" rtl="1" eaLnBrk="1" hangingPunct="1">
              <a:lnSpc>
                <a:spcPct val="150000"/>
              </a:lnSpc>
              <a:spcBef>
                <a:spcPct val="0"/>
              </a:spcBef>
              <a:buFontTx/>
              <a:buNone/>
            </a:pPr>
            <a:r>
              <a:rPr lang="ar-SA" altLang="fa-IR" sz="2400">
                <a:cs typeface="Zar" pitchFamily="2" charset="0"/>
              </a:rPr>
              <a:t> 5) ساخت درونى از قبيل شكل عدسيهاى چشم كه در ديد فرد اثر دارد، و شكل قلب</a:t>
            </a:r>
            <a:r>
              <a:rPr lang="en-US" altLang="fa-IR" sz="2400">
                <a:cs typeface="Zar" pitchFamily="2" charset="0"/>
              </a:rPr>
              <a:t>.</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173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0660" name="Text Box 4"/>
          <p:cNvSpPr txBox="1">
            <a:spLocks noChangeArrowheads="1"/>
          </p:cNvSpPr>
          <p:nvPr/>
        </p:nvSpPr>
        <p:spPr bwMode="auto">
          <a:xfrm>
            <a:off x="144463" y="2133600"/>
            <a:ext cx="8820150" cy="44735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علاوه بر ساخت ارثى تمايل به عملكرد يا كنش به شيوه‏هاى خاص نيز ارثى است كه</a:t>
            </a:r>
            <a:r>
              <a:rPr lang="en-US" altLang="fa-IR" sz="2400">
                <a:cs typeface="Zar" pitchFamily="2" charset="0"/>
              </a:rPr>
              <a:t>  </a:t>
            </a:r>
            <a:r>
              <a:rPr lang="ar-SA" altLang="fa-IR" sz="2400">
                <a:cs typeface="Zar" pitchFamily="2" charset="0"/>
              </a:rPr>
              <a:t>شامل كنشهاى زير مى‏باشد</a:t>
            </a:r>
            <a:r>
              <a:rPr lang="en-US" altLang="fa-IR" sz="2400">
                <a:cs typeface="Zar" pitchFamily="2" charset="0"/>
              </a:rPr>
              <a:t>:</a:t>
            </a:r>
          </a:p>
          <a:p>
            <a:pPr algn="just" rtl="1" eaLnBrk="1" hangingPunct="1">
              <a:lnSpc>
                <a:spcPct val="150000"/>
              </a:lnSpc>
              <a:spcBef>
                <a:spcPct val="0"/>
              </a:spcBef>
              <a:buFontTx/>
              <a:buNone/>
            </a:pPr>
            <a:r>
              <a:rPr lang="fa-IR" altLang="fa-IR" sz="2400">
                <a:cs typeface="Zar" pitchFamily="2" charset="0"/>
              </a:rPr>
              <a:t>1. </a:t>
            </a:r>
            <a:r>
              <a:rPr lang="ar-SA" altLang="fa-IR" sz="2400">
                <a:cs typeface="Zar" pitchFamily="2" charset="0"/>
              </a:rPr>
              <a:t>پاسخهاى عصبى؛</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2. كارآيي حواس.</a:t>
            </a:r>
          </a:p>
          <a:p>
            <a:pPr algn="just" rtl="1" eaLnBrk="1" hangingPunct="1">
              <a:lnSpc>
                <a:spcPct val="150000"/>
              </a:lnSpc>
              <a:spcBef>
                <a:spcPct val="0"/>
              </a:spcBef>
              <a:buFontTx/>
              <a:buNone/>
            </a:pPr>
            <a:r>
              <a:rPr lang="fa-IR" altLang="fa-IR" sz="2400">
                <a:cs typeface="Zar" pitchFamily="2" charset="0"/>
              </a:rPr>
              <a:t>3. كار يا عمليات </a:t>
            </a:r>
            <a:r>
              <a:rPr lang="ar-SA" altLang="fa-IR" sz="2400">
                <a:cs typeface="Zar" pitchFamily="2" charset="0"/>
              </a:rPr>
              <a:t>«دستگاه نباتى».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4. </a:t>
            </a:r>
            <a:r>
              <a:rPr lang="ar-SA" altLang="fa-IR" sz="2400">
                <a:cs typeface="Zar" pitchFamily="2" charset="0"/>
              </a:rPr>
              <a:t>عملكرد سيستم غدد داخلى.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5. </a:t>
            </a:r>
            <a:r>
              <a:rPr lang="ar-SA" altLang="fa-IR" sz="2400">
                <a:cs typeface="Zar" pitchFamily="2" charset="0"/>
              </a:rPr>
              <a:t>سرعت رشد بدنى.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6. </a:t>
            </a:r>
            <a:r>
              <a:rPr lang="ar-SA" altLang="fa-IR" sz="2400">
                <a:cs typeface="Zar" pitchFamily="2" charset="0"/>
              </a:rPr>
              <a:t>آمادگى براى بيماريهاى خاص.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2755"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1684" name="Text Box 4"/>
          <p:cNvSpPr txBox="1">
            <a:spLocks noChangeArrowheads="1"/>
          </p:cNvSpPr>
          <p:nvPr/>
        </p:nvSpPr>
        <p:spPr bwMode="auto">
          <a:xfrm>
            <a:off x="144463" y="2133600"/>
            <a:ext cx="8820150" cy="30130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eaLnBrk="1" hangingPunct="1">
              <a:spcBef>
                <a:spcPct val="0"/>
              </a:spcBef>
              <a:buFontTx/>
              <a:buNone/>
            </a:pPr>
            <a:r>
              <a:rPr lang="en-US" altLang="fa-IR" sz="2400">
                <a:cs typeface="Zar" pitchFamily="2" charset="0"/>
              </a:rPr>
              <a:t>  </a:t>
            </a:r>
            <a:r>
              <a:rPr lang="ar-SA" altLang="fa-IR" sz="2400">
                <a:cs typeface="Zar" pitchFamily="2" charset="0"/>
              </a:rPr>
              <a:t>مطالعه وراثت‏</a:t>
            </a:r>
            <a:endParaRPr lang="fa-IR" altLang="fa-IR" sz="2400">
              <a:cs typeface="Zar" pitchFamily="2" charset="0"/>
            </a:endParaRPr>
          </a:p>
          <a:p>
            <a:pPr algn="r" eaLnBrk="1" hangingPunct="1">
              <a:spcBef>
                <a:spcPct val="0"/>
              </a:spcBef>
              <a:buFontTx/>
              <a:buNone/>
            </a:pP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معمولاً براى مطالعه وراثت يا تعيين اينكه آيا صفتى ارثى است يا نه از روش همبستگى استفاده مى‏كنند كه قبلاً درباره‏اش توضيح داديم: فرزندان را با والدين اعضاى خانواده را با يكديگر، و كودكان دو قلو را با همديگر مقايسه و مطالعه مى‏كنند و چنين مطالعه‏اى براى همه ما جالب است.</a:t>
            </a: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77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377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2708" name="Text Box 4"/>
          <p:cNvSpPr txBox="1">
            <a:spLocks noChangeArrowheads="1"/>
          </p:cNvSpPr>
          <p:nvPr/>
        </p:nvSpPr>
        <p:spPr bwMode="auto">
          <a:xfrm>
            <a:off x="144463" y="2133600"/>
            <a:ext cx="8820150" cy="28305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مسأله عليت‏</a:t>
            </a:r>
            <a:endParaRPr lang="en-US" altLang="fa-IR" sz="2400">
              <a:cs typeface="Zar" pitchFamily="2" charset="0"/>
            </a:endParaRPr>
          </a:p>
          <a:p>
            <a:pPr algn="just" rtl="1" eaLnBrk="1" hangingPunct="1">
              <a:lnSpc>
                <a:spcPct val="150000"/>
              </a:lnSpc>
              <a:spcBef>
                <a:spcPct val="0"/>
              </a:spcBef>
              <a:buFontTx/>
              <a:buNone/>
            </a:pPr>
            <a:r>
              <a:rPr lang="en-US" altLang="fa-IR" sz="2400">
                <a:cs typeface="Zar" pitchFamily="2" charset="0"/>
              </a:rPr>
              <a:t> </a:t>
            </a:r>
            <a:r>
              <a:rPr lang="ar-SA" altLang="fa-IR" sz="2400">
                <a:cs typeface="Zar" pitchFamily="2" charset="0"/>
              </a:rPr>
              <a:t>دانشمندان اين حقيقت را دريافته‏اند كه با هم و همزمان اتفاق افتادن دو پديده دليل اين نيست كه ميان آن دو رابطه عليت (يا علت معلولى) وجود دارد. و بنابراين، از هماننديهاى موجود ميان اشخاص نمى‏توان اين نتيجه را گرفت كه آن هماننديها ارثى هستند يا زمينه و ريشه ارثى دارند</a:t>
            </a: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2"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4803"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3732" name="Text Box 4"/>
          <p:cNvSpPr txBox="1">
            <a:spLocks noChangeArrowheads="1"/>
          </p:cNvSpPr>
          <p:nvPr/>
        </p:nvSpPr>
        <p:spPr bwMode="auto">
          <a:xfrm>
            <a:off x="144463" y="2133600"/>
            <a:ext cx="8820150" cy="255905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en-US" altLang="fa-IR" sz="3600">
                <a:cs typeface="Zar" pitchFamily="2" charset="0"/>
              </a:rPr>
              <a:t> </a:t>
            </a:r>
            <a:r>
              <a:rPr lang="ar-SA" altLang="fa-IR" sz="2400">
                <a:cs typeface="Zar" pitchFamily="2" charset="0"/>
              </a:rPr>
              <a:t>دو عامل مؤثر ديگر در رشد و تكامل كودك عبارتند از</a:t>
            </a:r>
            <a:r>
              <a:rPr lang="en-US" altLang="fa-IR" sz="2400">
                <a:cs typeface="Zar" pitchFamily="2" charset="0"/>
              </a:rPr>
              <a:t>:</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1. هوش</a:t>
            </a:r>
          </a:p>
          <a:p>
            <a:pPr algn="just" rtl="1" eaLnBrk="1" hangingPunct="1">
              <a:lnSpc>
                <a:spcPct val="150000"/>
              </a:lnSpc>
              <a:spcBef>
                <a:spcPct val="0"/>
              </a:spcBef>
              <a:buFontTx/>
              <a:buNone/>
            </a:pPr>
            <a:r>
              <a:rPr lang="fa-IR" altLang="fa-IR" sz="2400">
                <a:cs typeface="Zar" pitchFamily="2" charset="0"/>
              </a:rPr>
              <a:t>2. جنس ( جنسيت )</a:t>
            </a:r>
          </a:p>
          <a:p>
            <a:pPr algn="just" rtl="1" eaLnBrk="1" hangingPunct="1">
              <a:lnSpc>
                <a:spcPct val="150000"/>
              </a:lnSpc>
              <a:spcBef>
                <a:spcPct val="0"/>
              </a:spcBef>
              <a:buFontTx/>
              <a:buNone/>
            </a:pPr>
            <a:r>
              <a:rPr lang="fa-IR" altLang="fa-IR" sz="2400">
                <a:cs typeface="Zar" pitchFamily="2" charset="0"/>
              </a:rPr>
              <a:t>3. محيط </a:t>
            </a:r>
          </a:p>
        </p:txBody>
      </p:sp>
    </p:spTree>
  </p:cSld>
  <p:clrMapOvr>
    <a:masterClrMapping/>
  </p:clrMapOvr>
  <p:transition spd="slow">
    <p:rand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6"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582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4756" name="Text Box 4"/>
          <p:cNvSpPr txBox="1">
            <a:spLocks noChangeArrowheads="1"/>
          </p:cNvSpPr>
          <p:nvPr/>
        </p:nvSpPr>
        <p:spPr bwMode="auto">
          <a:xfrm>
            <a:off x="144463" y="2133600"/>
            <a:ext cx="8820150" cy="365442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en-US" altLang="fa-IR" sz="3600">
                <a:cs typeface="Zar" pitchFamily="2" charset="0"/>
              </a:rPr>
              <a:t> </a:t>
            </a:r>
            <a:r>
              <a:rPr lang="ar-SA" altLang="fa-IR" sz="2400">
                <a:cs typeface="Zar" pitchFamily="2" charset="0"/>
              </a:rPr>
              <a:t>مهمترين سازمانها يا نهادهاى اجتماعى مؤثر در رشد و تكامل و رفتار انسان عبارتند از</a:t>
            </a:r>
            <a:r>
              <a:rPr lang="en-US" altLang="fa-IR" sz="2400">
                <a:cs typeface="Zar" pitchFamily="2" charset="0"/>
              </a:rPr>
              <a:t>:</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1. </a:t>
            </a:r>
            <a:r>
              <a:rPr lang="ar-SA" altLang="fa-IR" sz="2400">
                <a:cs typeface="Zar" pitchFamily="2" charset="0"/>
              </a:rPr>
              <a:t>خانواده.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2. </a:t>
            </a:r>
            <a:r>
              <a:rPr lang="ar-SA" altLang="fa-IR" sz="2400">
                <a:cs typeface="Zar" pitchFamily="2" charset="0"/>
              </a:rPr>
              <a:t>مدرسه.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3. </a:t>
            </a:r>
            <a:r>
              <a:rPr lang="ar-SA" altLang="fa-IR" sz="2400">
                <a:cs typeface="Zar" pitchFamily="2" charset="0"/>
              </a:rPr>
              <a:t>جامعه.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4. </a:t>
            </a:r>
            <a:r>
              <a:rPr lang="ar-SA" altLang="fa-IR" sz="2400">
                <a:cs typeface="Zar" pitchFamily="2" charset="0"/>
              </a:rPr>
              <a:t>وسايل ارتباط جمعى.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0"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6851"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5780" name="Text Box 4"/>
          <p:cNvSpPr txBox="1">
            <a:spLocks noChangeArrowheads="1"/>
          </p:cNvSpPr>
          <p:nvPr/>
        </p:nvSpPr>
        <p:spPr bwMode="auto">
          <a:xfrm>
            <a:off x="144463" y="2133600"/>
            <a:ext cx="8820150" cy="228758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en-US" altLang="fa-IR" sz="2400">
                <a:cs typeface="Zar" pitchFamily="2" charset="0"/>
              </a:rPr>
              <a:t>   </a:t>
            </a:r>
            <a:r>
              <a:rPr lang="en-US" altLang="fa-IR" sz="3600">
                <a:cs typeface="Zar" pitchFamily="2" charset="0"/>
              </a:rPr>
              <a:t> </a:t>
            </a:r>
            <a:r>
              <a:rPr lang="ar-SA" altLang="fa-IR" sz="2400">
                <a:cs typeface="Zar" pitchFamily="2" charset="0"/>
              </a:rPr>
              <a:t>علاوه بر عوامل مذكور - كه از درجه اول اهميت برخوردارند - عوامل ديگر نيز در رشد و تكامل كودك مؤثرند كه نسبت به عوامل مذكور در پيش در درجه دوم اهميت هستند. اين عوامل عبارتند از</a:t>
            </a:r>
            <a:r>
              <a:rPr lang="en-US" altLang="fa-IR" sz="2400">
                <a:cs typeface="Zar" pitchFamily="2" charset="0"/>
              </a:rPr>
              <a:t>:</a:t>
            </a:r>
            <a:r>
              <a:rPr lang="en-US" altLang="fa-IR" sz="3600">
                <a:cs typeface="Zar" pitchFamily="2" charset="0"/>
              </a:rPr>
              <a:t> </a:t>
            </a:r>
            <a:endParaRPr lang="fa-IR" altLang="fa-IR" sz="36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7874"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7875"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6804" name="Text Box 4"/>
          <p:cNvSpPr txBox="1">
            <a:spLocks noChangeArrowheads="1"/>
          </p:cNvSpPr>
          <p:nvPr/>
        </p:nvSpPr>
        <p:spPr bwMode="auto">
          <a:xfrm>
            <a:off x="144463" y="2133600"/>
            <a:ext cx="8820150" cy="255905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cs typeface="Zar" pitchFamily="2" charset="0"/>
              </a:rPr>
              <a:t>1.</a:t>
            </a:r>
            <a:r>
              <a:rPr lang="fa-IR" altLang="fa-IR" sz="3600">
                <a:cs typeface="Zar" pitchFamily="2" charset="0"/>
              </a:rPr>
              <a:t> </a:t>
            </a:r>
            <a:r>
              <a:rPr lang="ar-SA" altLang="fa-IR" sz="2400">
                <a:cs typeface="Zar" pitchFamily="2" charset="0"/>
              </a:rPr>
              <a:t>بيمارى و حوادث. </a:t>
            </a:r>
            <a:endParaRPr lang="en-US"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2. </a:t>
            </a:r>
            <a:r>
              <a:rPr lang="ar-SA" altLang="fa-IR" sz="2400">
                <a:cs typeface="Zar" pitchFamily="2" charset="0"/>
              </a:rPr>
              <a:t>هيجانهاى شديد. </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3. </a:t>
            </a:r>
            <a:r>
              <a:rPr lang="ar-SA" altLang="fa-IR" sz="2400">
                <a:cs typeface="Zar" pitchFamily="2" charset="0"/>
              </a:rPr>
              <a:t>زايمان پيش از زمان طبيعى</a:t>
            </a:r>
            <a:endParaRPr lang="fa-IR" altLang="fa-IR" sz="2400">
              <a:cs typeface="Zar" pitchFamily="2" charset="0"/>
            </a:endParaRPr>
          </a:p>
          <a:p>
            <a:pPr algn="just" rtl="1" eaLnBrk="1" hangingPunct="1">
              <a:lnSpc>
                <a:spcPct val="150000"/>
              </a:lnSpc>
              <a:spcBef>
                <a:spcPct val="0"/>
              </a:spcBef>
              <a:buFontTx/>
              <a:buNone/>
            </a:pPr>
            <a:r>
              <a:rPr lang="fa-IR" altLang="fa-IR" sz="2400">
                <a:cs typeface="Zar" pitchFamily="2" charset="0"/>
              </a:rPr>
              <a:t>4. </a:t>
            </a:r>
            <a:r>
              <a:rPr lang="ar-SA" altLang="fa-IR" sz="2400">
                <a:cs typeface="Zar" pitchFamily="2" charset="0"/>
              </a:rPr>
              <a:t>هواى پاكيزه و آفتاب. </a:t>
            </a: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8898" name="AutoShape 2"/>
          <p:cNvSpPr>
            <a:spLocks noChangeArrowheads="1"/>
          </p:cNvSpPr>
          <p:nvPr/>
        </p:nvSpPr>
        <p:spPr bwMode="auto">
          <a:xfrm>
            <a:off x="228600" y="22860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08899"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7828" name="Text Box 4"/>
          <p:cNvSpPr txBox="1">
            <a:spLocks noChangeArrowheads="1"/>
          </p:cNvSpPr>
          <p:nvPr/>
        </p:nvSpPr>
        <p:spPr bwMode="auto">
          <a:xfrm>
            <a:off x="144463" y="2133600"/>
            <a:ext cx="8820150"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ar-SA" altLang="fa-IR" sz="2400">
                <a:cs typeface="Zar" pitchFamily="2" charset="0"/>
              </a:rPr>
              <a:t>تعامل وراثت و محيط</a:t>
            </a:r>
            <a:r>
              <a:rPr lang="en-US" altLang="fa-IR" sz="2400">
                <a:cs typeface="Zar" pitchFamily="2" charset="0"/>
              </a:rPr>
              <a:t> </a:t>
            </a:r>
            <a:endParaRPr lang="fa-IR" altLang="fa-IR" sz="2400">
              <a:cs typeface="Zar" pitchFamily="2" charset="0"/>
            </a:endParaRPr>
          </a:p>
          <a:p>
            <a:pPr algn="just" rtl="1" eaLnBrk="1" hangingPunct="1">
              <a:lnSpc>
                <a:spcPct val="150000"/>
              </a:lnSpc>
              <a:spcBef>
                <a:spcPct val="0"/>
              </a:spcBef>
              <a:buFontTx/>
              <a:buNone/>
            </a:pPr>
            <a:r>
              <a:rPr lang="ar-SA" altLang="fa-IR" sz="2400">
                <a:cs typeface="Zar" pitchFamily="2" charset="0"/>
              </a:rPr>
              <a:t>چنانكه اشاره كرديم مكانيزمهاى ژنتيك (وراثت) پايه رشد و تكامل آدمى هستند لكن اين نيز از مدتها پيش شناخته شده است كه عوامل (تعيين كنندگان) محيطى نه تنها برابر حتى در بعضى موارد مؤثرتر از عوامل زيستى هستند. مثلاً قوانين حاكم بر رفتار اجتماعى كه برحسب فرهنگها متعدد و متنوع هستند در رشد و نمو رفتار كودك مؤثرند</a:t>
            </a:r>
            <a:r>
              <a:rPr lang="en-US" altLang="fa-IR" sz="2400">
                <a:cs typeface="Zar" pitchFamily="2" charset="0"/>
              </a:rPr>
              <a:t>. </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0946" name="AutoShape 2"/>
          <p:cNvSpPr>
            <a:spLocks noChangeArrowheads="1"/>
          </p:cNvSpPr>
          <p:nvPr/>
        </p:nvSpPr>
        <p:spPr bwMode="auto">
          <a:xfrm>
            <a:off x="250825" y="260350"/>
            <a:ext cx="8686800" cy="1760538"/>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10947" name="Text Box 3"/>
          <p:cNvSpPr txBox="1">
            <a:spLocks noChangeArrowheads="1"/>
          </p:cNvSpPr>
          <p:nvPr/>
        </p:nvSpPr>
        <p:spPr bwMode="auto">
          <a:xfrm>
            <a:off x="381000"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اصول رشد و تكامل</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78852" name="Text Box 4"/>
          <p:cNvSpPr txBox="1">
            <a:spLocks noChangeArrowheads="1"/>
          </p:cNvSpPr>
          <p:nvPr/>
        </p:nvSpPr>
        <p:spPr bwMode="auto">
          <a:xfrm>
            <a:off x="144463" y="2133600"/>
            <a:ext cx="8820150" cy="3378200"/>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7155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54305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1145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68605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1432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6004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0576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51485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eaLnBrk="1" hangingPunct="1">
              <a:lnSpc>
                <a:spcPct val="150000"/>
              </a:lnSpc>
              <a:spcBef>
                <a:spcPct val="0"/>
              </a:spcBef>
              <a:buFontTx/>
              <a:buNone/>
            </a:pPr>
            <a:r>
              <a:rPr lang="fa-IR" altLang="fa-IR" sz="2400">
                <a:cs typeface="Zar" pitchFamily="2" charset="0"/>
              </a:rPr>
              <a:t>بنابر اين مي توانيم رشد و تكامل را در اين فرمول خلاصه كنيم: </a:t>
            </a:r>
          </a:p>
          <a:p>
            <a:pPr algn="just" rtl="1" eaLnBrk="1" hangingPunct="1">
              <a:lnSpc>
                <a:spcPct val="150000"/>
              </a:lnSpc>
              <a:spcBef>
                <a:spcPct val="0"/>
              </a:spcBef>
              <a:buFontTx/>
              <a:buNone/>
            </a:pPr>
            <a:endParaRPr lang="fa-IR" altLang="fa-IR" sz="2400">
              <a:cs typeface="Zar" pitchFamily="2" charset="0"/>
            </a:endParaRPr>
          </a:p>
          <a:p>
            <a:pPr algn="ctr" rtl="1" eaLnBrk="1" hangingPunct="1">
              <a:lnSpc>
                <a:spcPct val="150000"/>
              </a:lnSpc>
              <a:spcBef>
                <a:spcPct val="0"/>
              </a:spcBef>
              <a:buFontTx/>
              <a:buNone/>
            </a:pPr>
            <a:r>
              <a:rPr lang="en-US" altLang="fa-IR" sz="2400">
                <a:solidFill>
                  <a:schemeClr val="accent2"/>
                </a:solidFill>
                <a:cs typeface="Zar" pitchFamily="2" charset="0"/>
              </a:rPr>
              <a:t>T</a:t>
            </a:r>
            <a:r>
              <a:rPr lang="en-US" altLang="fa-IR" sz="2400">
                <a:solidFill>
                  <a:schemeClr val="accent2"/>
                </a:solidFill>
              </a:rPr>
              <a:t>×E  × H = O</a:t>
            </a:r>
            <a:endParaRPr lang="fa-IR" altLang="fa-IR" sz="2400">
              <a:solidFill>
                <a:schemeClr val="accent2"/>
              </a:solidFill>
            </a:endParaRPr>
          </a:p>
          <a:p>
            <a:pPr algn="ctr" rtl="1" eaLnBrk="1" hangingPunct="1">
              <a:lnSpc>
                <a:spcPct val="150000"/>
              </a:lnSpc>
              <a:spcBef>
                <a:spcPct val="0"/>
              </a:spcBef>
              <a:buFontTx/>
              <a:buNone/>
            </a:pPr>
            <a:endParaRPr lang="en-US" altLang="fa-IR" sz="2400">
              <a:solidFill>
                <a:schemeClr val="accent2"/>
              </a:solidFill>
            </a:endParaRPr>
          </a:p>
          <a:p>
            <a:pPr algn="ctr" rtl="1" eaLnBrk="1" hangingPunct="1">
              <a:lnSpc>
                <a:spcPct val="150000"/>
              </a:lnSpc>
              <a:spcBef>
                <a:spcPct val="0"/>
              </a:spcBef>
              <a:buFontTx/>
              <a:buNone/>
            </a:pPr>
            <a:r>
              <a:rPr lang="fa-IR" altLang="fa-IR" sz="2400">
                <a:solidFill>
                  <a:schemeClr val="accent2"/>
                </a:solidFill>
                <a:cs typeface="Zar" pitchFamily="2" charset="0"/>
              </a:rPr>
              <a:t>رشد و تكامل رفتار موجود زنده = وراثت </a:t>
            </a:r>
            <a:r>
              <a:rPr lang="en-US" altLang="fa-IR" sz="2400">
                <a:solidFill>
                  <a:schemeClr val="accent2"/>
                </a:solidFill>
                <a:cs typeface="Zar" pitchFamily="2" charset="0"/>
              </a:rPr>
              <a:t>×</a:t>
            </a:r>
            <a:r>
              <a:rPr lang="fa-IR" altLang="fa-IR" sz="2400">
                <a:solidFill>
                  <a:schemeClr val="accent2"/>
                </a:solidFill>
                <a:cs typeface="Zar" pitchFamily="2" charset="0"/>
              </a:rPr>
              <a:t> محيط </a:t>
            </a:r>
            <a:r>
              <a:rPr lang="en-US" altLang="fa-IR" sz="2400">
                <a:solidFill>
                  <a:schemeClr val="accent2"/>
                </a:solidFill>
                <a:cs typeface="Zar" pitchFamily="2" charset="0"/>
              </a:rPr>
              <a:t>×</a:t>
            </a:r>
            <a:r>
              <a:rPr lang="fa-IR" altLang="fa-IR" sz="2400">
                <a:solidFill>
                  <a:schemeClr val="accent2"/>
                </a:solidFill>
                <a:cs typeface="Zar" pitchFamily="2" charset="0"/>
              </a:rPr>
              <a:t> زمان</a:t>
            </a:r>
            <a:r>
              <a:rPr lang="fa-IR" altLang="fa-IR" sz="2400">
                <a:cs typeface="Zar" pitchFamily="2" charset="0"/>
              </a:rPr>
              <a:t> </a:t>
            </a:r>
          </a:p>
          <a:p>
            <a:pPr algn="ctr" rtl="1" eaLnBrk="1" hangingPunct="1">
              <a:lnSpc>
                <a:spcPct val="150000"/>
              </a:lnSpc>
              <a:spcBef>
                <a:spcPct val="0"/>
              </a:spcBef>
              <a:buFontTx/>
              <a:buNone/>
            </a:pPr>
            <a:endParaRPr lang="en-US"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1026"/>
          <p:cNvSpPr txBox="1">
            <a:spLocks noChangeArrowheads="1"/>
          </p:cNvSpPr>
          <p:nvPr/>
        </p:nvSpPr>
        <p:spPr bwMode="auto">
          <a:xfrm>
            <a:off x="0" y="549275"/>
            <a:ext cx="9144000" cy="711200"/>
          </a:xfrm>
          <a:prstGeom prst="rect">
            <a:avLst/>
          </a:prstGeom>
          <a:gradFill rotWithShape="0">
            <a:gsLst>
              <a:gs pos="0">
                <a:srgbClr val="66FFCC"/>
              </a:gs>
              <a:gs pos="100000">
                <a:srgbClr val="66FFCC">
                  <a:gamma/>
                  <a:tint val="39216"/>
                  <a:invGamma/>
                </a:srgbClr>
              </a:gs>
            </a:gsLst>
            <a:path path="rect">
              <a:fillToRect r="100000" b="100000"/>
            </a:path>
          </a:gra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fa-IR" altLang="fa-IR" sz="4000">
                <a:effectLst>
                  <a:outerShdw blurRad="38100" dist="38100" dir="2700000" algn="tl">
                    <a:srgbClr val="FFFFFF"/>
                  </a:outerShdw>
                </a:effectLst>
              </a:rPr>
              <a:t>مسائل روز در رشد و تكامل </a:t>
            </a:r>
            <a:endParaRPr lang="en-US" altLang="fa-IR" sz="4000">
              <a:effectLst>
                <a:outerShdw blurRad="38100" dist="38100" dir="2700000" algn="tl">
                  <a:srgbClr val="FFFFFF"/>
                </a:outerShdw>
              </a:effectLst>
            </a:endParaRPr>
          </a:p>
        </p:txBody>
      </p:sp>
      <p:sp>
        <p:nvSpPr>
          <p:cNvPr id="15363" name="Text Box 1027"/>
          <p:cNvSpPr txBox="1">
            <a:spLocks noChangeArrowheads="1"/>
          </p:cNvSpPr>
          <p:nvPr/>
        </p:nvSpPr>
        <p:spPr bwMode="auto">
          <a:xfrm>
            <a:off x="250825" y="2060575"/>
            <a:ext cx="8497888" cy="3397250"/>
          </a:xfrm>
          <a:prstGeom prst="rect">
            <a:avLst/>
          </a:prstGeom>
          <a:gradFill rotWithShape="0">
            <a:gsLst>
              <a:gs pos="0">
                <a:srgbClr val="00FFFF"/>
              </a:gs>
              <a:gs pos="100000">
                <a:srgbClr val="FFFFFF"/>
              </a:gs>
            </a:gsLst>
            <a:path path="rect">
              <a:fillToRect r="100000" b="100000"/>
            </a:path>
          </a:gra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fa-IR" altLang="fa-IR" sz="3600"/>
              <a:t>پرسش از تغيير كيفي در دوران كودكي </a:t>
            </a:r>
          </a:p>
          <a:p>
            <a:pPr eaLnBrk="1" hangingPunct="1">
              <a:lnSpc>
                <a:spcPct val="150000"/>
              </a:lnSpc>
            </a:pPr>
            <a:r>
              <a:rPr lang="fa-IR" altLang="fa-IR" sz="3600"/>
              <a:t>پرسش از مشكلات يا مسائل مراحل رشد و تكامل </a:t>
            </a:r>
          </a:p>
          <a:p>
            <a:pPr eaLnBrk="1" hangingPunct="1">
              <a:lnSpc>
                <a:spcPct val="150000"/>
              </a:lnSpc>
            </a:pPr>
            <a:r>
              <a:rPr lang="fa-IR" altLang="fa-IR" sz="3600"/>
              <a:t>پرسش درباره پيوستگي و ناپيوستگي در رشد و نمو كه داراي سه بعد است</a:t>
            </a:r>
            <a:endParaRPr lang="en-US" altLang="fa-IR" sz="3600"/>
          </a:p>
        </p:txBody>
      </p:sp>
      <p:sp>
        <p:nvSpPr>
          <p:cNvPr id="15364" name="Text Box 1028"/>
          <p:cNvSpPr txBox="1">
            <a:spLocks noChangeArrowheads="1"/>
          </p:cNvSpPr>
          <p:nvPr/>
        </p:nvSpPr>
        <p:spPr bwMode="auto">
          <a:xfrm>
            <a:off x="0" y="60960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endParaRPr lang="fa-IR" altLang="fa-IR" sz="3200" b="0">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79875" name="WordArt 3"/>
          <p:cNvSpPr>
            <a:spLocks noChangeArrowheads="1" noChangeShapeType="1" noTextEdit="1"/>
          </p:cNvSpPr>
          <p:nvPr/>
        </p:nvSpPr>
        <p:spPr bwMode="auto">
          <a:xfrm>
            <a:off x="1066800" y="1219200"/>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79876" name="WordArt 4"/>
          <p:cNvSpPr>
            <a:spLocks noChangeArrowheads="1" noChangeShapeType="1" noTextEdit="1"/>
          </p:cNvSpPr>
          <p:nvPr/>
        </p:nvSpPr>
        <p:spPr bwMode="auto">
          <a:xfrm>
            <a:off x="609600" y="4229100"/>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چهارم </a:t>
            </a:r>
          </a:p>
        </p:txBody>
      </p:sp>
    </p:spTree>
  </p:cSld>
  <p:clrMapOvr>
    <a:masterClrMapping/>
  </p:clrMapOvr>
  <p:transition spd="slow">
    <p:rand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0899" name="Rectangle 3"/>
          <p:cNvSpPr>
            <a:spLocks noChangeArrowheads="1"/>
          </p:cNvSpPr>
          <p:nvPr/>
        </p:nvSpPr>
        <p:spPr bwMode="auto">
          <a:xfrm>
            <a:off x="304800" y="44450"/>
            <a:ext cx="8593138" cy="477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a:spcBef>
                <a:spcPct val="50000"/>
              </a:spcBef>
            </a:pPr>
            <a:endParaRPr lang="en-US" altLang="ar-SA" sz="2800">
              <a:cs typeface="Times New Roman" panose="02020603050405020304" pitchFamily="18" charset="0"/>
            </a:endParaRPr>
          </a:p>
          <a:p>
            <a:pPr algn="ctr"/>
            <a:endParaRPr lang="en-US" altLang="ar-SA" sz="4000">
              <a:cs typeface="Times New Roman" panose="02020603050405020304" pitchFamily="18" charset="0"/>
            </a:endParaRPr>
          </a:p>
          <a:p>
            <a:pPr algn="just" rtl="1" eaLnBrk="1" hangingPunct="1"/>
            <a:endParaRPr lang="en-US" altLang="en-US"/>
          </a:p>
          <a:p>
            <a:pPr algn="just" rtl="1" eaLnBrk="1" hangingPunct="1"/>
            <a:endParaRPr lang="en-US" altLang="en-US"/>
          </a:p>
          <a:p>
            <a:pPr algn="just" rtl="1" eaLnBrk="1" hangingPunct="1"/>
            <a:endParaRPr lang="en-US" altLang="en-US"/>
          </a:p>
          <a:p>
            <a:pPr algn="just" rtl="1" eaLnBrk="1" hangingPunct="1"/>
            <a:r>
              <a:rPr lang="ar-SA" altLang="en-US"/>
              <a:t>نخستين مرحله زندگى‏</a:t>
            </a:r>
            <a:endParaRPr lang="en-US" altLang="en-US"/>
          </a:p>
          <a:p>
            <a:pPr algn="just" rtl="1" eaLnBrk="1" hangingPunct="1">
              <a:lnSpc>
                <a:spcPct val="150000"/>
              </a:lnSpc>
            </a:pPr>
            <a:r>
              <a:rPr lang="en-US" altLang="en-US"/>
              <a:t> </a:t>
            </a:r>
            <a:r>
              <a:rPr lang="ar-SA" altLang="en-US"/>
              <a:t>زندگى هر موجود زنده در يك لحظه غير قابل پيش‏بينى آغاز مى‏شود، و در يك لحظه غيرقابل پيش‏بينى پايان مى‏يابد كه خود او در هيچ يك از اين دو لحظه اختيارى ندارد و نمى‏داند چه سرنوشتى يا آينده‏اى در پيش دارد. لحظه آغاز زندگى، لحظه انعقاد نطفه در رحم است</a:t>
            </a:r>
            <a:r>
              <a:rPr lang="en-US" altLang="en-US"/>
              <a:t>. </a:t>
            </a:r>
          </a:p>
        </p:txBody>
      </p:sp>
      <p:sp>
        <p:nvSpPr>
          <p:cNvPr id="80900" name="Line 4"/>
          <p:cNvSpPr>
            <a:spLocks noChangeShapeType="1"/>
          </p:cNvSpPr>
          <p:nvPr/>
        </p:nvSpPr>
        <p:spPr bwMode="auto">
          <a:xfrm flipH="1">
            <a:off x="1476375" y="5084763"/>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0901"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12999" name="AutoShape 7"/>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13000" name="Text Box 8"/>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1923" name="Rectangle 3"/>
          <p:cNvSpPr>
            <a:spLocks noChangeArrowheads="1"/>
          </p:cNvSpPr>
          <p:nvPr/>
        </p:nvSpPr>
        <p:spPr bwMode="auto">
          <a:xfrm>
            <a:off x="304800" y="2133600"/>
            <a:ext cx="8593138" cy="344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 rtl="1">
              <a:lnSpc>
                <a:spcPct val="150000"/>
              </a:lnSpc>
              <a:spcBef>
                <a:spcPct val="50000"/>
              </a:spcBef>
            </a:pPr>
            <a:r>
              <a:rPr lang="ar-SA" altLang="ar-SA"/>
              <a:t>اين دوره از زندگى در آدمى معمولاً 279 يا 280 روز طول مى‏كشد كه دو هفته اول آنرا </a:t>
            </a:r>
            <a:r>
              <a:rPr lang="ar-SA" altLang="ar-SA">
                <a:solidFill>
                  <a:srgbClr val="FF0066"/>
                </a:solidFill>
              </a:rPr>
              <a:t>«مرحله بارورى»</a:t>
            </a:r>
            <a:r>
              <a:rPr lang="ar-SA" altLang="ar-SA"/>
              <a:t> يا </a:t>
            </a:r>
            <a:r>
              <a:rPr lang="ar-SA" altLang="ar-SA">
                <a:solidFill>
                  <a:srgbClr val="FF0066"/>
                </a:solidFill>
              </a:rPr>
              <a:t>«مرحله نطفه‏اى»</a:t>
            </a:r>
            <a:r>
              <a:rPr lang="ar-SA" altLang="ar-SA"/>
              <a:t> نامند. مهمترين فرايند رشد و تكاملى در طول اين مرحله تقسيم سلول است</a:t>
            </a:r>
            <a:r>
              <a:rPr lang="en-US" altLang="ar-SA"/>
              <a:t> </a:t>
            </a:r>
            <a:r>
              <a:rPr lang="fa-IR" altLang="ar-SA"/>
              <a:t>.</a:t>
            </a:r>
            <a:endParaRPr lang="en-US" altLang="ar-SA" sz="2800">
              <a:cs typeface="Times New Roman" panose="02020603050405020304" pitchFamily="18" charset="0"/>
            </a:endParaRPr>
          </a:p>
          <a:p>
            <a:pPr algn="ctr"/>
            <a:endParaRPr lang="en-US" altLang="ar-SA" sz="4000">
              <a:cs typeface="Times New Roman" panose="02020603050405020304" pitchFamily="18" charset="0"/>
            </a:endParaRPr>
          </a:p>
          <a:p>
            <a:pPr algn="just" rtl="1" eaLnBrk="1" hangingPunct="1"/>
            <a:endParaRPr lang="en-US" altLang="en-US"/>
          </a:p>
          <a:p>
            <a:pPr algn="just" rtl="1" eaLnBrk="1" hangingPunct="1"/>
            <a:endParaRPr lang="en-US" altLang="en-US"/>
          </a:p>
          <a:p>
            <a:pPr algn="just" rtl="1" eaLnBrk="1" hangingPunct="1"/>
            <a:endParaRPr lang="en-US" altLang="en-US"/>
          </a:p>
        </p:txBody>
      </p:sp>
      <p:sp>
        <p:nvSpPr>
          <p:cNvPr id="81924" name="Line 4"/>
          <p:cNvSpPr>
            <a:spLocks noChangeShapeType="1"/>
          </p:cNvSpPr>
          <p:nvPr/>
        </p:nvSpPr>
        <p:spPr bwMode="auto">
          <a:xfrm flipH="1">
            <a:off x="1476375" y="5084763"/>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25"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14022"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14023"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2947" name="Rectangle 3"/>
          <p:cNvSpPr>
            <a:spLocks noChangeArrowheads="1"/>
          </p:cNvSpPr>
          <p:nvPr/>
        </p:nvSpPr>
        <p:spPr bwMode="auto">
          <a:xfrm>
            <a:off x="304800" y="2133600"/>
            <a:ext cx="8593138"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 rtl="1">
              <a:lnSpc>
                <a:spcPct val="150000"/>
              </a:lnSpc>
              <a:spcBef>
                <a:spcPct val="50000"/>
              </a:spcBef>
            </a:pPr>
            <a:r>
              <a:rPr lang="en-US" altLang="ar-SA"/>
              <a:t> </a:t>
            </a:r>
            <a:r>
              <a:rPr lang="ar-SA" altLang="ar-SA"/>
              <a:t>شش هفته بعد را </a:t>
            </a:r>
            <a:r>
              <a:rPr lang="ar-SA" altLang="ar-SA">
                <a:solidFill>
                  <a:srgbClr val="FF0066"/>
                </a:solidFill>
              </a:rPr>
              <a:t>«مرحله رويانى»</a:t>
            </a:r>
            <a:r>
              <a:rPr lang="ar-SA" altLang="ar-SA"/>
              <a:t> يا </a:t>
            </a:r>
            <a:r>
              <a:rPr lang="ar-SA" altLang="ar-SA">
                <a:solidFill>
                  <a:srgbClr val="FF0066"/>
                </a:solidFill>
              </a:rPr>
              <a:t>«مرحله پيش جنينى»</a:t>
            </a:r>
            <a:r>
              <a:rPr lang="ar-SA" altLang="ar-SA"/>
              <a:t> خوانند كه با تفكيك و اختصاصى‏</a:t>
            </a:r>
            <a:r>
              <a:rPr lang="en-US" altLang="ar-SA"/>
              <a:t> </a:t>
            </a:r>
            <a:r>
              <a:rPr lang="fa-IR" altLang="ar-SA"/>
              <a:t> </a:t>
            </a:r>
            <a:r>
              <a:rPr lang="en-US" altLang="ar-SA"/>
              <a:t> </a:t>
            </a:r>
            <a:r>
              <a:rPr lang="ar-SA" altLang="ar-SA"/>
              <a:t>شدن سلول مشخص مى‏شود. بدين‏معنا كه بعضى از سلولها به صورت بافت عصبى در مى‏آيند، برخى عضله يا استخوان را تشكيل مى‏دهند، و گروهى نيز براى كنشهاى ويژه اختصاص مى‏يابند. </a:t>
            </a:r>
            <a:endParaRPr lang="en-US" altLang="ar-SA" sz="4000">
              <a:cs typeface="Times New Roman" panose="02020603050405020304" pitchFamily="18" charset="0"/>
            </a:endParaRPr>
          </a:p>
          <a:p>
            <a:pPr algn="just" rtl="1" eaLnBrk="1" hangingPunct="1"/>
            <a:endParaRPr lang="en-US" altLang="en-US"/>
          </a:p>
          <a:p>
            <a:pPr algn="just" rtl="1" eaLnBrk="1" hangingPunct="1"/>
            <a:endParaRPr lang="en-US" altLang="en-US"/>
          </a:p>
          <a:p>
            <a:pPr algn="just" rtl="1" eaLnBrk="1" hangingPunct="1"/>
            <a:endParaRPr lang="en-US" altLang="en-US"/>
          </a:p>
        </p:txBody>
      </p:sp>
      <p:sp>
        <p:nvSpPr>
          <p:cNvPr id="82948" name="Line 4"/>
          <p:cNvSpPr>
            <a:spLocks noChangeShapeType="1"/>
          </p:cNvSpPr>
          <p:nvPr/>
        </p:nvSpPr>
        <p:spPr bwMode="auto">
          <a:xfrm flipH="1">
            <a:off x="1476375" y="5084763"/>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2949"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1670"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1671"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3971" name="Rectangle 3"/>
          <p:cNvSpPr>
            <a:spLocks noChangeArrowheads="1"/>
          </p:cNvSpPr>
          <p:nvPr/>
        </p:nvSpPr>
        <p:spPr bwMode="auto">
          <a:xfrm>
            <a:off x="304800" y="2133600"/>
            <a:ext cx="8593138"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 rtl="1">
              <a:lnSpc>
                <a:spcPct val="150000"/>
              </a:lnSpc>
              <a:spcBef>
                <a:spcPct val="50000"/>
              </a:spcBef>
            </a:pPr>
            <a:r>
              <a:rPr lang="ar-SA" altLang="ar-SA"/>
              <a:t>مثلاً سلولهاى عصبى مخصوص دستگاه بينايى از سلولهاى خاص پوست متفاوت مى‏شوند. با پايان يافتن مرحله رويانى، ضربان قلب و كنش مغز (هنوز به شكل بسيار ساده) و مقدمات بسيارى از اندامهاى (سيستمهاى) عضوى ديگر آغاز مى‏شود. هفت ماه پايانى زندگى پيش از تولد را «مرحله جنينى» گويند. اين دوره بيش از آنكه ساختهاى تازه‏اى در جنين بوجود</a:t>
            </a:r>
            <a:r>
              <a:rPr lang="fa-IR" altLang="ar-SA"/>
              <a:t> </a:t>
            </a:r>
            <a:r>
              <a:rPr lang="ar-SA" altLang="ar-SA"/>
              <a:t>آيند زمان نضج و نمو است</a:t>
            </a:r>
            <a:r>
              <a:rPr lang="en-US" altLang="ar-SA"/>
              <a:t>. </a:t>
            </a:r>
            <a:endParaRPr lang="en-US" altLang="ar-SA" sz="4000">
              <a:cs typeface="Times New Roman" panose="02020603050405020304" pitchFamily="18" charset="0"/>
            </a:endParaRPr>
          </a:p>
          <a:p>
            <a:pPr algn="just" rtl="1" eaLnBrk="1" hangingPunct="1"/>
            <a:endParaRPr lang="en-US" altLang="en-US"/>
          </a:p>
          <a:p>
            <a:pPr algn="just" rtl="1" eaLnBrk="1" hangingPunct="1"/>
            <a:endParaRPr lang="en-US" altLang="en-US"/>
          </a:p>
          <a:p>
            <a:pPr algn="just" rtl="1" eaLnBrk="1" hangingPunct="1"/>
            <a:endParaRPr lang="en-US" altLang="en-US"/>
          </a:p>
        </p:txBody>
      </p:sp>
      <p:sp>
        <p:nvSpPr>
          <p:cNvPr id="83972" name="Line 4"/>
          <p:cNvSpPr>
            <a:spLocks noChangeShapeType="1"/>
          </p:cNvSpPr>
          <p:nvPr/>
        </p:nvSpPr>
        <p:spPr bwMode="auto">
          <a:xfrm flipH="1">
            <a:off x="827088" y="5516563"/>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3973"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2694"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2695"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4995" name="Rectangle 3"/>
          <p:cNvSpPr>
            <a:spLocks noChangeArrowheads="1"/>
          </p:cNvSpPr>
          <p:nvPr/>
        </p:nvSpPr>
        <p:spPr bwMode="auto">
          <a:xfrm>
            <a:off x="304800" y="2133600"/>
            <a:ext cx="8593138" cy="587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Low" rtl="1">
              <a:lnSpc>
                <a:spcPct val="150000"/>
              </a:lnSpc>
              <a:spcBef>
                <a:spcPct val="50000"/>
              </a:spcBef>
            </a:pPr>
            <a:r>
              <a:rPr lang="fa-IR" altLang="ar-SA"/>
              <a:t> </a:t>
            </a:r>
            <a:r>
              <a:rPr lang="ar-SA" altLang="ar-SA"/>
              <a:t>خصايص مهم مرحله پيش از تولد را مى‏توان چنين خلاصه كرد</a:t>
            </a:r>
            <a:r>
              <a:rPr lang="en-US" altLang="ar-SA"/>
              <a:t>:</a:t>
            </a:r>
            <a:endParaRPr lang="fa-IR" altLang="ar-SA"/>
          </a:p>
          <a:p>
            <a:pPr algn="justLow" rtl="1">
              <a:lnSpc>
                <a:spcPct val="150000"/>
              </a:lnSpc>
              <a:spcBef>
                <a:spcPct val="50000"/>
              </a:spcBef>
            </a:pPr>
            <a:r>
              <a:rPr lang="fa-IR" altLang="ar-SA"/>
              <a:t>          </a:t>
            </a:r>
            <a:r>
              <a:rPr lang="ar-SA" altLang="ar-SA"/>
              <a:t>استعداد موروثى</a:t>
            </a:r>
            <a:r>
              <a:rPr lang="en-US" altLang="ar-SA"/>
              <a:t> </a:t>
            </a:r>
            <a:endParaRPr lang="fa-IR" altLang="ar-SA"/>
          </a:p>
          <a:p>
            <a:pPr algn="justLow" rtl="1">
              <a:lnSpc>
                <a:spcPct val="150000"/>
              </a:lnSpc>
              <a:spcBef>
                <a:spcPct val="50000"/>
              </a:spcBef>
            </a:pPr>
            <a:r>
              <a:rPr lang="fa-IR" altLang="ar-SA"/>
              <a:t>          </a:t>
            </a:r>
            <a:r>
              <a:rPr lang="ar-SA" altLang="ar-SA"/>
              <a:t>رشد و نمو سريع</a:t>
            </a:r>
            <a:r>
              <a:rPr lang="en-US" altLang="ar-SA"/>
              <a:t> </a:t>
            </a:r>
            <a:endParaRPr lang="fa-IR" altLang="ar-SA"/>
          </a:p>
          <a:p>
            <a:pPr algn="justLow" rtl="1">
              <a:lnSpc>
                <a:spcPct val="150000"/>
              </a:lnSpc>
              <a:spcBef>
                <a:spcPct val="50000"/>
              </a:spcBef>
            </a:pPr>
            <a:r>
              <a:rPr lang="fa-IR" altLang="ar-SA"/>
              <a:t>          </a:t>
            </a:r>
            <a:r>
              <a:rPr lang="ar-SA" altLang="ar-SA"/>
              <a:t>تأثير شرايط در رشد و تكامل پيش از تولد</a:t>
            </a:r>
            <a:r>
              <a:rPr lang="en-US" altLang="ar-SA"/>
              <a:t> </a:t>
            </a:r>
            <a:endParaRPr lang="fa-IR" altLang="ar-SA"/>
          </a:p>
          <a:p>
            <a:pPr algn="justLow" rtl="1">
              <a:lnSpc>
                <a:spcPct val="150000"/>
              </a:lnSpc>
              <a:spcBef>
                <a:spcPct val="50000"/>
              </a:spcBef>
            </a:pPr>
            <a:r>
              <a:rPr lang="fa-IR" altLang="ar-SA"/>
              <a:t>          </a:t>
            </a:r>
            <a:r>
              <a:rPr lang="ar-SA" altLang="ar-SA"/>
              <a:t>گرايش اشخاص مهم</a:t>
            </a:r>
            <a:r>
              <a:rPr lang="en-US" altLang="ar-SA"/>
              <a:t> </a:t>
            </a:r>
            <a:endParaRPr lang="fa-IR" altLang="ar-SA"/>
          </a:p>
          <a:p>
            <a:pPr algn="justLow" rtl="1">
              <a:lnSpc>
                <a:spcPct val="150000"/>
              </a:lnSpc>
              <a:spcBef>
                <a:spcPct val="50000"/>
              </a:spcBef>
            </a:pPr>
            <a:endParaRPr lang="en-US" altLang="ar-SA" sz="4000">
              <a:cs typeface="Times New Roman" panose="02020603050405020304" pitchFamily="18" charset="0"/>
            </a:endParaRPr>
          </a:p>
          <a:p>
            <a:pPr algn="just" rtl="1" eaLnBrk="1" hangingPunct="1"/>
            <a:endParaRPr lang="en-US" altLang="en-US"/>
          </a:p>
          <a:p>
            <a:pPr algn="just" rtl="1" eaLnBrk="1" hangingPunct="1"/>
            <a:endParaRPr lang="en-US" altLang="en-US"/>
          </a:p>
          <a:p>
            <a:pPr algn="just" rtl="1" eaLnBrk="1" hangingPunct="1"/>
            <a:endParaRPr lang="en-US" altLang="en-US"/>
          </a:p>
        </p:txBody>
      </p:sp>
      <p:sp>
        <p:nvSpPr>
          <p:cNvPr id="84996"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3718"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3719"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
        <p:nvSpPr>
          <p:cNvPr id="84999" name="Line 8"/>
          <p:cNvSpPr>
            <a:spLocks noChangeShapeType="1"/>
          </p:cNvSpPr>
          <p:nvPr/>
        </p:nvSpPr>
        <p:spPr bwMode="auto">
          <a:xfrm flipH="1">
            <a:off x="395288" y="5876925"/>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slow">
    <p:random/>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6019" name="Rectangle 3"/>
          <p:cNvSpPr>
            <a:spLocks noChangeArrowheads="1"/>
          </p:cNvSpPr>
          <p:nvPr/>
        </p:nvSpPr>
        <p:spPr bwMode="auto">
          <a:xfrm>
            <a:off x="304800" y="2133600"/>
            <a:ext cx="8593138"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Low" rtl="1">
              <a:lnSpc>
                <a:spcPct val="150000"/>
              </a:lnSpc>
              <a:spcBef>
                <a:spcPct val="50000"/>
              </a:spcBef>
            </a:pPr>
            <a:r>
              <a:rPr lang="en-US" altLang="ar-SA"/>
              <a:t> </a:t>
            </a:r>
            <a:r>
              <a:rPr lang="ar-SA" altLang="ar-SA"/>
              <a:t>عوامل مؤثر در رشد و تكامل پيش از تولد</a:t>
            </a:r>
            <a:endParaRPr lang="fa-IR" altLang="ar-SA"/>
          </a:p>
          <a:p>
            <a:pPr algn="justLow" rtl="1">
              <a:lnSpc>
                <a:spcPct val="150000"/>
              </a:lnSpc>
              <a:spcBef>
                <a:spcPct val="50000"/>
              </a:spcBef>
            </a:pPr>
            <a:r>
              <a:rPr lang="fa-IR" altLang="en-US"/>
              <a:t>      1. </a:t>
            </a:r>
            <a:r>
              <a:rPr lang="ar-SA" altLang="en-US"/>
              <a:t>سن والدين</a:t>
            </a:r>
            <a:r>
              <a:rPr lang="en-US" altLang="en-US"/>
              <a:t> </a:t>
            </a:r>
            <a:r>
              <a:rPr lang="fa-IR" altLang="en-US"/>
              <a:t>        4. اعتياد                            7. </a:t>
            </a:r>
            <a:r>
              <a:rPr lang="en-US" altLang="en-US"/>
              <a:t>RH</a:t>
            </a:r>
            <a:endParaRPr lang="fa-IR" altLang="en-US"/>
          </a:p>
          <a:p>
            <a:pPr algn="justLow" rtl="1">
              <a:lnSpc>
                <a:spcPct val="150000"/>
              </a:lnSpc>
              <a:spcBef>
                <a:spcPct val="50000"/>
              </a:spcBef>
            </a:pPr>
            <a:r>
              <a:rPr lang="fa-IR" altLang="en-US"/>
              <a:t>      2. غذا و تغذيه        5. فشار و ضربه                   8. اشعه </a:t>
            </a:r>
            <a:r>
              <a:rPr lang="en-US" altLang="en-US"/>
              <a:t>X</a:t>
            </a:r>
            <a:r>
              <a:rPr lang="fa-IR" altLang="en-US"/>
              <a:t>  </a:t>
            </a:r>
            <a:r>
              <a:rPr lang="en-US" altLang="en-US"/>
              <a:t> </a:t>
            </a:r>
            <a:r>
              <a:rPr lang="fa-IR" altLang="en-US"/>
              <a:t>و راديوم</a:t>
            </a:r>
            <a:r>
              <a:rPr lang="en-US" altLang="en-US"/>
              <a:t> </a:t>
            </a:r>
            <a:r>
              <a:rPr lang="fa-IR" altLang="en-US"/>
              <a:t> </a:t>
            </a:r>
            <a:r>
              <a:rPr lang="en-US" altLang="en-US"/>
              <a:t>  </a:t>
            </a:r>
            <a:r>
              <a:rPr lang="fa-IR" altLang="en-US"/>
              <a:t> </a:t>
            </a:r>
            <a:r>
              <a:rPr lang="en-US" altLang="en-US"/>
              <a:t>        </a:t>
            </a:r>
            <a:r>
              <a:rPr lang="fa-IR" altLang="en-US"/>
              <a:t>    3. بيماري              6. هيجان و فشار رواني       9. گرايش به مادري </a:t>
            </a:r>
          </a:p>
          <a:p>
            <a:pPr algn="justLow" rtl="1">
              <a:lnSpc>
                <a:spcPct val="150000"/>
              </a:lnSpc>
              <a:spcBef>
                <a:spcPct val="50000"/>
              </a:spcBef>
            </a:pPr>
            <a:endParaRPr lang="en-US" altLang="en-US"/>
          </a:p>
        </p:txBody>
      </p:sp>
      <p:sp>
        <p:nvSpPr>
          <p:cNvPr id="86020" name="Line 4"/>
          <p:cNvSpPr>
            <a:spLocks noChangeShapeType="1"/>
          </p:cNvSpPr>
          <p:nvPr/>
        </p:nvSpPr>
        <p:spPr bwMode="auto">
          <a:xfrm flipH="1">
            <a:off x="1476375" y="5084763"/>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6021"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4742"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4743"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7043" name="Rectangle 3"/>
          <p:cNvSpPr>
            <a:spLocks noChangeArrowheads="1"/>
          </p:cNvSpPr>
          <p:nvPr/>
        </p:nvSpPr>
        <p:spPr bwMode="auto">
          <a:xfrm>
            <a:off x="304800" y="2133600"/>
            <a:ext cx="8593138" cy="383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 rtl="1">
              <a:lnSpc>
                <a:spcPct val="150000"/>
              </a:lnSpc>
              <a:spcBef>
                <a:spcPct val="50000"/>
              </a:spcBef>
              <a:buFontTx/>
              <a:buNone/>
            </a:pPr>
            <a:r>
              <a:rPr lang="fa-IR" altLang="ar-SA" sz="2400">
                <a:cs typeface="Zar" pitchFamily="2" charset="0"/>
              </a:rPr>
              <a:t>شرايط تعيين شده در زمان بارورسازي عبارتند از: </a:t>
            </a:r>
          </a:p>
          <a:p>
            <a:pPr algn="just" rtl="1">
              <a:lnSpc>
                <a:spcPct val="150000"/>
              </a:lnSpc>
              <a:spcBef>
                <a:spcPct val="50000"/>
              </a:spcBef>
              <a:buFontTx/>
              <a:buNone/>
            </a:pPr>
            <a:r>
              <a:rPr lang="fa-IR" altLang="ar-SA" sz="2400">
                <a:cs typeface="Zar" pitchFamily="2" charset="0"/>
              </a:rPr>
              <a:t>1. استعداد موروثي                                  3. عده فرزندان </a:t>
            </a:r>
          </a:p>
          <a:p>
            <a:pPr algn="just" rtl="1">
              <a:lnSpc>
                <a:spcPct val="150000"/>
              </a:lnSpc>
              <a:spcBef>
                <a:spcPct val="50000"/>
              </a:spcBef>
              <a:buFontTx/>
              <a:buNone/>
            </a:pPr>
            <a:r>
              <a:rPr lang="fa-IR" altLang="ar-SA" sz="2400">
                <a:cs typeface="Zar" pitchFamily="2" charset="0"/>
              </a:rPr>
              <a:t>2. تعيين جنس                                        4. وضع تربيتي در خانواده </a:t>
            </a:r>
            <a:endParaRPr lang="en-US" altLang="ar-SA" sz="2400">
              <a:cs typeface="Zar" pitchFamily="2" charset="0"/>
            </a:endParaRPr>
          </a:p>
          <a:p>
            <a:pPr algn="ctr" rtl="1">
              <a:lnSpc>
                <a:spcPct val="150000"/>
              </a:lnSpc>
              <a:spcBef>
                <a:spcPct val="50000"/>
              </a:spcBef>
              <a:buFontTx/>
              <a:buNone/>
            </a:pPr>
            <a:r>
              <a:rPr lang="ar-SA" altLang="ar-SA" sz="2200">
                <a:solidFill>
                  <a:srgbClr val="FF0066"/>
                </a:solidFill>
                <a:cs typeface="Zar" pitchFamily="2" charset="0"/>
              </a:rPr>
              <a:t>همين ترتيب تولد در فراخناى زندگى در رفتار و شخصيت فرد اثر خواهد گذاشت</a:t>
            </a:r>
            <a:r>
              <a:rPr lang="en-US" altLang="ar-SA" sz="2200">
                <a:solidFill>
                  <a:srgbClr val="FF0066"/>
                </a:solidFill>
                <a:cs typeface="Zar" pitchFamily="2" charset="0"/>
              </a:rPr>
              <a:t>.</a:t>
            </a:r>
            <a:endParaRPr lang="fa-IR" altLang="ar-SA" sz="2200">
              <a:solidFill>
                <a:srgbClr val="FF0066"/>
              </a:solidFill>
              <a:cs typeface="Zar" pitchFamily="2" charset="0"/>
            </a:endParaRPr>
          </a:p>
          <a:p>
            <a:pPr algn="just" rtl="1" eaLnBrk="1" hangingPunct="1">
              <a:spcBef>
                <a:spcPct val="0"/>
              </a:spcBef>
              <a:buFontTx/>
              <a:buNone/>
            </a:pPr>
            <a:endParaRPr lang="en-US" altLang="en-US" sz="2200">
              <a:solidFill>
                <a:srgbClr val="FF0066"/>
              </a:solidFill>
              <a:cs typeface="Zar" pitchFamily="2" charset="0"/>
            </a:endParaRPr>
          </a:p>
          <a:p>
            <a:pPr algn="just" rtl="1" eaLnBrk="1" hangingPunct="1">
              <a:spcBef>
                <a:spcPct val="0"/>
              </a:spcBef>
              <a:buFontTx/>
              <a:buNone/>
            </a:pP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p:txBody>
      </p:sp>
      <p:sp>
        <p:nvSpPr>
          <p:cNvPr id="87044" name="Line 4"/>
          <p:cNvSpPr>
            <a:spLocks noChangeShapeType="1"/>
          </p:cNvSpPr>
          <p:nvPr/>
        </p:nvSpPr>
        <p:spPr bwMode="auto">
          <a:xfrm flipH="1">
            <a:off x="1476375" y="5084763"/>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45"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5766"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5767"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8067" name="Rectangle 3"/>
          <p:cNvSpPr>
            <a:spLocks noChangeArrowheads="1"/>
          </p:cNvSpPr>
          <p:nvPr/>
        </p:nvSpPr>
        <p:spPr bwMode="auto">
          <a:xfrm>
            <a:off x="304800" y="2133600"/>
            <a:ext cx="8593138"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a:lnSpc>
                <a:spcPct val="150000"/>
              </a:lnSpc>
              <a:spcBef>
                <a:spcPct val="50000"/>
              </a:spcBef>
              <a:buFontTx/>
              <a:buNone/>
            </a:pPr>
            <a:r>
              <a:rPr lang="en-US" altLang="ar-SA" sz="2400">
                <a:cs typeface="Zar" pitchFamily="2" charset="0"/>
              </a:rPr>
              <a:t> </a:t>
            </a:r>
            <a:r>
              <a:rPr lang="ar-SA" altLang="ar-SA" sz="2400">
                <a:cs typeface="Zar" pitchFamily="2" charset="0"/>
              </a:rPr>
              <a:t>عوامل مؤثر در گرايشهاى والدينى‏</a:t>
            </a:r>
            <a:endParaRPr lang="fa-IR" altLang="ar-SA" sz="2400">
              <a:cs typeface="Zar" pitchFamily="2" charset="0"/>
            </a:endParaRPr>
          </a:p>
          <a:p>
            <a:pPr algn="justLow" rtl="1">
              <a:lnSpc>
                <a:spcPct val="150000"/>
              </a:lnSpc>
              <a:spcBef>
                <a:spcPct val="50000"/>
              </a:spcBef>
              <a:buFontTx/>
              <a:buNone/>
            </a:pPr>
            <a:r>
              <a:rPr lang="fa-IR" altLang="ar-SA" sz="2400">
                <a:cs typeface="Zar" pitchFamily="2" charset="0"/>
              </a:rPr>
              <a:t>		1. آرزوي بچه داشتن</a:t>
            </a:r>
          </a:p>
          <a:p>
            <a:pPr algn="justLow" rtl="1">
              <a:lnSpc>
                <a:spcPct val="150000"/>
              </a:lnSpc>
              <a:spcBef>
                <a:spcPct val="50000"/>
              </a:spcBef>
              <a:buFontTx/>
              <a:buNone/>
            </a:pPr>
            <a:r>
              <a:rPr lang="fa-IR" altLang="ar-SA" sz="2400">
                <a:cs typeface="Zar" pitchFamily="2" charset="0"/>
              </a:rPr>
              <a:t>		2. </a:t>
            </a:r>
            <a:r>
              <a:rPr lang="ar-SA" altLang="ar-SA" sz="2400">
                <a:cs typeface="Zar" pitchFamily="2" charset="0"/>
              </a:rPr>
              <a:t>حالت بدنى در دوران آبستنى</a:t>
            </a:r>
            <a:r>
              <a:rPr lang="en-US" altLang="ar-SA" sz="2400">
                <a:cs typeface="Zar" pitchFamily="2" charset="0"/>
              </a:rPr>
              <a:t> </a:t>
            </a:r>
            <a:endParaRPr lang="fa-IR" altLang="ar-SA" sz="2400">
              <a:cs typeface="Zar" pitchFamily="2" charset="0"/>
            </a:endParaRPr>
          </a:p>
          <a:p>
            <a:pPr algn="justLow" rtl="1">
              <a:lnSpc>
                <a:spcPct val="150000"/>
              </a:lnSpc>
              <a:spcBef>
                <a:spcPct val="50000"/>
              </a:spcBef>
              <a:buFontTx/>
              <a:buNone/>
            </a:pPr>
            <a:r>
              <a:rPr lang="fa-IR" altLang="ar-SA" sz="2400">
                <a:cs typeface="Zar" pitchFamily="2" charset="0"/>
              </a:rPr>
              <a:t>		3. </a:t>
            </a:r>
            <a:r>
              <a:rPr lang="ar-SA" altLang="ar-SA" sz="2400">
                <a:cs typeface="Zar" pitchFamily="2" charset="0"/>
              </a:rPr>
              <a:t>حالت هيجانى در دوران آبستنى</a:t>
            </a:r>
            <a:r>
              <a:rPr lang="en-US" altLang="ar-SA" sz="2400">
                <a:cs typeface="Zar" pitchFamily="2" charset="0"/>
              </a:rPr>
              <a:t> </a:t>
            </a:r>
            <a:endParaRPr lang="fa-IR" altLang="ar-SA" sz="2400">
              <a:cs typeface="Zar" pitchFamily="2" charset="0"/>
            </a:endParaRPr>
          </a:p>
          <a:p>
            <a:pPr algn="justLow" rtl="1">
              <a:lnSpc>
                <a:spcPct val="150000"/>
              </a:lnSpc>
              <a:spcBef>
                <a:spcPct val="50000"/>
              </a:spcBef>
              <a:buFontTx/>
              <a:buNone/>
            </a:pPr>
            <a:r>
              <a:rPr lang="fa-IR" altLang="ar-SA" sz="2400">
                <a:cs typeface="Zar" pitchFamily="2" charset="0"/>
              </a:rPr>
              <a:t>		4. </a:t>
            </a:r>
            <a:r>
              <a:rPr lang="ar-SA" altLang="ar-SA" sz="2400">
                <a:cs typeface="Zar" pitchFamily="2" charset="0"/>
              </a:rPr>
              <a:t>تجارب اوليه با كودكان</a:t>
            </a:r>
            <a:r>
              <a:rPr lang="en-US" altLang="ar-SA" sz="2400">
                <a:cs typeface="Zar" pitchFamily="2" charset="0"/>
              </a:rPr>
              <a:t> </a:t>
            </a:r>
          </a:p>
          <a:p>
            <a:pPr algn="just" rtl="1" eaLnBrk="1" hangingPunct="1">
              <a:spcBef>
                <a:spcPct val="0"/>
              </a:spcBef>
              <a:buFontTx/>
              <a:buNone/>
            </a:pP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p:txBody>
      </p:sp>
      <p:sp>
        <p:nvSpPr>
          <p:cNvPr id="88068"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6790"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6791"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89091" name="Rectangle 3"/>
          <p:cNvSpPr>
            <a:spLocks noChangeArrowheads="1"/>
          </p:cNvSpPr>
          <p:nvPr/>
        </p:nvSpPr>
        <p:spPr bwMode="auto">
          <a:xfrm>
            <a:off x="304800" y="2133600"/>
            <a:ext cx="8593138"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justLow" rtl="1">
              <a:lnSpc>
                <a:spcPct val="150000"/>
              </a:lnSpc>
              <a:spcBef>
                <a:spcPct val="50000"/>
              </a:spcBef>
              <a:buFontTx/>
              <a:buNone/>
            </a:pPr>
            <a:r>
              <a:rPr lang="en-US" altLang="ar-SA" sz="2400">
                <a:cs typeface="Zar" pitchFamily="2" charset="0"/>
              </a:rPr>
              <a:t> </a:t>
            </a:r>
            <a:r>
              <a:rPr lang="ar-SA" altLang="ar-SA" sz="2400">
                <a:cs typeface="Zar" pitchFamily="2" charset="0"/>
              </a:rPr>
              <a:t>عوامل مؤثر در گرايشهاى والدينى‏</a:t>
            </a:r>
            <a:endParaRPr lang="fa-IR" altLang="ar-SA" sz="2400">
              <a:cs typeface="Zar" pitchFamily="2" charset="0"/>
            </a:endParaRPr>
          </a:p>
          <a:p>
            <a:pPr algn="justLow" rtl="1">
              <a:lnSpc>
                <a:spcPct val="150000"/>
              </a:lnSpc>
              <a:spcBef>
                <a:spcPct val="50000"/>
              </a:spcBef>
              <a:buFontTx/>
              <a:buNone/>
            </a:pPr>
            <a:r>
              <a:rPr lang="fa-IR" altLang="ar-SA" sz="2400">
                <a:cs typeface="Zar" pitchFamily="2" charset="0"/>
              </a:rPr>
              <a:t>		5. </a:t>
            </a:r>
            <a:r>
              <a:rPr lang="ar-SA" altLang="ar-SA" sz="2400">
                <a:cs typeface="Zar" pitchFamily="2" charset="0"/>
              </a:rPr>
              <a:t>گرايشها و تجارب دوستان</a:t>
            </a:r>
            <a:r>
              <a:rPr lang="en-US" altLang="ar-SA" sz="2400">
                <a:cs typeface="Zar" pitchFamily="2" charset="0"/>
              </a:rPr>
              <a:t> </a:t>
            </a:r>
            <a:r>
              <a:rPr lang="fa-IR" altLang="ar-SA" sz="2400">
                <a:cs typeface="Zar" pitchFamily="2" charset="0"/>
              </a:rPr>
              <a:t>              9. علايق و آرزوهاي مادري </a:t>
            </a:r>
          </a:p>
          <a:p>
            <a:pPr algn="justLow" rtl="1">
              <a:lnSpc>
                <a:spcPct val="150000"/>
              </a:lnSpc>
              <a:spcBef>
                <a:spcPct val="50000"/>
              </a:spcBef>
              <a:buFontTx/>
              <a:buNone/>
            </a:pPr>
            <a:r>
              <a:rPr lang="fa-IR" altLang="ar-SA" sz="2400">
                <a:cs typeface="Zar" pitchFamily="2" charset="0"/>
              </a:rPr>
              <a:t>		6. </a:t>
            </a:r>
            <a:r>
              <a:rPr lang="ar-SA" altLang="ar-SA" sz="2400">
                <a:cs typeface="Zar" pitchFamily="2" charset="0"/>
              </a:rPr>
              <a:t>مف</a:t>
            </a:r>
            <a:r>
              <a:rPr lang="fa-IR" altLang="ar-SA" sz="2400">
                <a:cs typeface="Zar" pitchFamily="2" charset="0"/>
              </a:rPr>
              <a:t>ه</a:t>
            </a:r>
            <a:r>
              <a:rPr lang="ar-SA" altLang="ar-SA" sz="2400">
                <a:cs typeface="Zar" pitchFamily="2" charset="0"/>
              </a:rPr>
              <a:t>وم «كودك رؤيايى» </a:t>
            </a:r>
            <a:r>
              <a:rPr lang="fa-IR" altLang="ar-SA" sz="2400">
                <a:cs typeface="Zar" pitchFamily="2" charset="0"/>
              </a:rPr>
              <a:t>              10. وسايل ارتباط جمعي </a:t>
            </a:r>
          </a:p>
          <a:p>
            <a:pPr algn="justLow" rtl="1">
              <a:lnSpc>
                <a:spcPct val="150000"/>
              </a:lnSpc>
              <a:spcBef>
                <a:spcPct val="50000"/>
              </a:spcBef>
              <a:buFontTx/>
              <a:buNone/>
            </a:pPr>
            <a:r>
              <a:rPr lang="fa-IR" altLang="ar-SA" sz="2400">
                <a:cs typeface="Zar" pitchFamily="2" charset="0"/>
              </a:rPr>
              <a:t>		7. </a:t>
            </a:r>
            <a:r>
              <a:rPr lang="ar-SA" altLang="ar-SA" sz="2400">
                <a:cs typeface="Zar" pitchFamily="2" charset="0"/>
              </a:rPr>
              <a:t>وضع اقتصادى خانواده</a:t>
            </a:r>
            <a:r>
              <a:rPr lang="en-US" altLang="ar-SA" sz="2400">
                <a:cs typeface="Zar" pitchFamily="2" charset="0"/>
              </a:rPr>
              <a:t> </a:t>
            </a:r>
            <a:endParaRPr lang="fa-IR" altLang="ar-SA" sz="2400">
              <a:cs typeface="Zar" pitchFamily="2" charset="0"/>
            </a:endParaRPr>
          </a:p>
          <a:p>
            <a:pPr algn="justLow" rtl="1">
              <a:lnSpc>
                <a:spcPct val="150000"/>
              </a:lnSpc>
              <a:spcBef>
                <a:spcPct val="50000"/>
              </a:spcBef>
              <a:buFontTx/>
              <a:buNone/>
            </a:pPr>
            <a:r>
              <a:rPr lang="fa-IR" altLang="ar-SA" sz="2400">
                <a:cs typeface="Zar" pitchFamily="2" charset="0"/>
              </a:rPr>
              <a:t>		8. </a:t>
            </a:r>
            <a:r>
              <a:rPr lang="ar-SA" altLang="ar-SA" sz="2400">
                <a:cs typeface="Zar" pitchFamily="2" charset="0"/>
              </a:rPr>
              <a:t>سن والدين</a:t>
            </a:r>
            <a:r>
              <a:rPr lang="en-US" altLang="ar-SA" sz="2400">
                <a:cs typeface="Zar" pitchFamily="2" charset="0"/>
              </a:rPr>
              <a:t> </a:t>
            </a: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p:txBody>
      </p:sp>
      <p:sp>
        <p:nvSpPr>
          <p:cNvPr id="89092"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6112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61126"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0" y="1700213"/>
            <a:ext cx="9144000" cy="4483100"/>
          </a:xfrm>
          <a:prstGeom prst="rect">
            <a:avLst/>
          </a:prstGeom>
          <a:gradFill rotWithShape="0">
            <a:gsLst>
              <a:gs pos="0">
                <a:schemeClr val="accent1"/>
              </a:gs>
              <a:gs pos="100000">
                <a:schemeClr val="accent1">
                  <a:gamma/>
                  <a:tint val="0"/>
                  <a:invGamma/>
                </a:schemeClr>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Low" rtl="1" eaLnBrk="1" hangingPunct="1">
              <a:lnSpc>
                <a:spcPct val="150000"/>
              </a:lnSpc>
              <a:spcBef>
                <a:spcPct val="50000"/>
              </a:spcBef>
              <a:defRPr/>
            </a:pPr>
            <a:r>
              <a:rPr lang="fa-IR" altLang="fa-IR" sz="3200"/>
              <a:t>سالهاست كه مطالعه رشد و تكامل كودك، بيش از اينكه يك امر انتزاعي و نظري محض باشد، به صورت امري اجتماعي در آمده است. و روان شناسان ردش به چگونگي توصيف و تبيين رشد و تكامل اكتفا نمي كنند بلكه مي كوشند اطلاعات زيادي درباره رشد و نمو كودكان بدست آورند، همچنين مي خواهند چگونگي كنترل، تغيير، و بهتر ساختن رشد و نمو را دريابند. </a:t>
            </a:r>
            <a:endParaRPr lang="en-US" altLang="fa-IR" sz="3200"/>
          </a:p>
        </p:txBody>
      </p:sp>
      <p:sp>
        <p:nvSpPr>
          <p:cNvPr id="16387" name="Text Box 7"/>
          <p:cNvSpPr txBox="1">
            <a:spLocks noChangeArrowheads="1"/>
          </p:cNvSpPr>
          <p:nvPr/>
        </p:nvSpPr>
        <p:spPr bwMode="auto">
          <a:xfrm>
            <a:off x="381000" y="4953000"/>
            <a:ext cx="2209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endParaRPr lang="fa-IR" altLang="fa-IR" sz="3200" b="0">
              <a:cs typeface="Times New Roman" panose="02020603050405020304" pitchFamily="18" charset="0"/>
            </a:endParaRPr>
          </a:p>
        </p:txBody>
      </p:sp>
      <p:sp>
        <p:nvSpPr>
          <p:cNvPr id="16388" name="WordArt 9"/>
          <p:cNvSpPr>
            <a:spLocks noChangeArrowheads="1" noChangeShapeType="1" noTextEdit="1"/>
          </p:cNvSpPr>
          <p:nvPr/>
        </p:nvSpPr>
        <p:spPr bwMode="auto">
          <a:xfrm>
            <a:off x="755650" y="260350"/>
            <a:ext cx="7345363" cy="12239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1"/>
            <a:r>
              <a:rPr lang="fa-IR"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Zar"/>
              </a:rPr>
              <a:t>نفوذهاي اجتماعي در مطالعه رشد و تكامل كودك </a:t>
            </a:r>
          </a:p>
        </p:txBody>
      </p:sp>
    </p:spTree>
  </p:cSld>
  <p:clrMapOvr>
    <a:masterClrMapping/>
  </p:clrMapOvr>
  <p:transition spd="slow">
    <p:random/>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90115" name="Rectangle 3"/>
          <p:cNvSpPr>
            <a:spLocks noChangeArrowheads="1"/>
          </p:cNvSpPr>
          <p:nvPr/>
        </p:nvSpPr>
        <p:spPr bwMode="auto">
          <a:xfrm>
            <a:off x="304800" y="2133600"/>
            <a:ext cx="8593138"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just" rtl="1">
              <a:lnSpc>
                <a:spcPct val="150000"/>
              </a:lnSpc>
              <a:spcBef>
                <a:spcPct val="50000"/>
              </a:spcBef>
            </a:pPr>
            <a:r>
              <a:rPr lang="ar-SA" altLang="ar-SA"/>
              <a:t>چگونگى تأثير تولد در رشد و تكامل پس از تولد</a:t>
            </a:r>
            <a:r>
              <a:rPr lang="en-US" altLang="ar-SA"/>
              <a:t> </a:t>
            </a:r>
            <a:endParaRPr lang="fa-IR" altLang="ar-SA"/>
          </a:p>
          <a:p>
            <a:pPr algn="just" rtl="1">
              <a:lnSpc>
                <a:spcPct val="150000"/>
              </a:lnSpc>
              <a:spcBef>
                <a:spcPct val="50000"/>
              </a:spcBef>
            </a:pPr>
            <a:r>
              <a:rPr lang="ar-SA" altLang="ar-SA"/>
              <a:t>نوع تولد</a:t>
            </a:r>
            <a:r>
              <a:rPr lang="en-US" altLang="ar-SA"/>
              <a:t> </a:t>
            </a:r>
            <a:endParaRPr lang="fa-IR" altLang="ar-SA"/>
          </a:p>
          <a:p>
            <a:pPr algn="just" rtl="1">
              <a:lnSpc>
                <a:spcPct val="150000"/>
              </a:lnSpc>
              <a:spcBef>
                <a:spcPct val="50000"/>
              </a:spcBef>
            </a:pPr>
            <a:r>
              <a:rPr lang="ar-SA" altLang="ar-SA"/>
              <a:t>محيط پيش از تولد</a:t>
            </a:r>
            <a:r>
              <a:rPr lang="en-US" altLang="ar-SA"/>
              <a:t> </a:t>
            </a:r>
            <a:endParaRPr lang="fa-IR" altLang="ar-SA"/>
          </a:p>
          <a:p>
            <a:pPr algn="just" rtl="1">
              <a:lnSpc>
                <a:spcPct val="150000"/>
              </a:lnSpc>
              <a:spcBef>
                <a:spcPct val="50000"/>
              </a:spcBef>
            </a:pPr>
            <a:r>
              <a:rPr lang="ar-SA" altLang="ar-SA"/>
              <a:t>گرايش والدين</a:t>
            </a:r>
            <a:r>
              <a:rPr lang="en-US" altLang="ar-SA"/>
              <a:t> </a:t>
            </a:r>
          </a:p>
          <a:p>
            <a:pPr algn="just" rtl="1" eaLnBrk="1" hangingPunct="1"/>
            <a:endParaRPr lang="en-US" altLang="en-US"/>
          </a:p>
          <a:p>
            <a:pPr algn="just" rtl="1" eaLnBrk="1" hangingPunct="1"/>
            <a:endParaRPr lang="en-US" altLang="en-US"/>
          </a:p>
          <a:p>
            <a:pPr algn="just" rtl="1" eaLnBrk="1" hangingPunct="1"/>
            <a:endParaRPr lang="en-US" altLang="en-US"/>
          </a:p>
        </p:txBody>
      </p:sp>
      <p:sp>
        <p:nvSpPr>
          <p:cNvPr id="90116" name="Line 4"/>
          <p:cNvSpPr>
            <a:spLocks noChangeShapeType="1"/>
          </p:cNvSpPr>
          <p:nvPr/>
        </p:nvSpPr>
        <p:spPr bwMode="auto">
          <a:xfrm flipH="1">
            <a:off x="1476375" y="5084763"/>
            <a:ext cx="67056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0117"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7814"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7815"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AutoShape 2"/>
          <p:cNvSpPr>
            <a:spLocks noChangeArrowheads="1"/>
          </p:cNvSpPr>
          <p:nvPr/>
        </p:nvSpPr>
        <p:spPr bwMode="auto">
          <a:xfrm>
            <a:off x="0" y="0"/>
            <a:ext cx="9144000" cy="6096000"/>
          </a:xfrm>
          <a:prstGeom prst="foldedCorner">
            <a:avLst>
              <a:gd name="adj" fmla="val 12500"/>
            </a:avLst>
          </a:prstGeom>
          <a:gradFill rotWithShape="0">
            <a:gsLst>
              <a:gs pos="0">
                <a:srgbClr val="CCFF66"/>
              </a:gs>
              <a:gs pos="100000">
                <a:srgbClr val="FF99FF"/>
              </a:gs>
            </a:gsLst>
            <a:lin ang="189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91139" name="Rectangle 3"/>
          <p:cNvSpPr>
            <a:spLocks noChangeArrowheads="1"/>
          </p:cNvSpPr>
          <p:nvPr/>
        </p:nvSpPr>
        <p:spPr bwMode="auto">
          <a:xfrm>
            <a:off x="304800" y="2133600"/>
            <a:ext cx="8593138"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rtl="1">
              <a:lnSpc>
                <a:spcPct val="150000"/>
              </a:lnSpc>
              <a:spcBef>
                <a:spcPct val="50000"/>
              </a:spcBef>
            </a:pPr>
            <a:r>
              <a:rPr lang="fa-IR" altLang="ar-SA"/>
              <a:t>  </a:t>
            </a:r>
            <a:r>
              <a:rPr lang="ar-SA" altLang="ar-SA"/>
              <a:t>آمار همگانى زودرسى در رشد و تكامل بعدى</a:t>
            </a:r>
            <a:r>
              <a:rPr lang="en-US" altLang="ar-SA"/>
              <a:t> </a:t>
            </a:r>
            <a:endParaRPr lang="fa-IR" altLang="ar-SA"/>
          </a:p>
          <a:p>
            <a:pPr algn="just" rtl="1">
              <a:lnSpc>
                <a:spcPct val="150000"/>
              </a:lnSpc>
              <a:spcBef>
                <a:spcPct val="50000"/>
              </a:spcBef>
            </a:pPr>
            <a:r>
              <a:rPr lang="fa-IR" altLang="ar-SA"/>
              <a:t>		</a:t>
            </a:r>
            <a:r>
              <a:rPr lang="ar-SA" altLang="ar-SA"/>
              <a:t>رشد بدنى</a:t>
            </a:r>
            <a:r>
              <a:rPr lang="en-US" altLang="ar-SA"/>
              <a:t> </a:t>
            </a:r>
            <a:r>
              <a:rPr lang="fa-IR" altLang="ar-SA"/>
              <a:t>			گويايي</a:t>
            </a:r>
          </a:p>
          <a:p>
            <a:pPr algn="just" rtl="1">
              <a:lnSpc>
                <a:spcPct val="150000"/>
              </a:lnSpc>
              <a:spcBef>
                <a:spcPct val="50000"/>
              </a:spcBef>
            </a:pPr>
            <a:r>
              <a:rPr lang="fa-IR" altLang="ar-SA"/>
              <a:t>		</a:t>
            </a:r>
            <a:r>
              <a:rPr lang="ar-SA" altLang="ar-SA"/>
              <a:t>تندرستى</a:t>
            </a:r>
            <a:r>
              <a:rPr lang="en-US" altLang="ar-SA"/>
              <a:t> </a:t>
            </a:r>
            <a:r>
              <a:rPr lang="fa-IR" altLang="ar-SA"/>
              <a:t>			رفتار حسي</a:t>
            </a:r>
          </a:p>
          <a:p>
            <a:pPr algn="just" rtl="1">
              <a:lnSpc>
                <a:spcPct val="150000"/>
              </a:lnSpc>
              <a:spcBef>
                <a:spcPct val="50000"/>
              </a:spcBef>
            </a:pPr>
            <a:r>
              <a:rPr lang="fa-IR" altLang="ar-SA"/>
              <a:t>		</a:t>
            </a:r>
            <a:r>
              <a:rPr lang="ar-SA" altLang="ar-SA"/>
              <a:t>كنترل حركتى</a:t>
            </a:r>
            <a:r>
              <a:rPr lang="en-US" altLang="ar-SA"/>
              <a:t> </a:t>
            </a:r>
            <a:r>
              <a:rPr lang="fa-IR" altLang="ar-SA"/>
              <a:t>			رفتار هيجاني و عاطفي </a:t>
            </a:r>
          </a:p>
          <a:p>
            <a:pPr algn="just" rtl="1">
              <a:lnSpc>
                <a:spcPct val="150000"/>
              </a:lnSpc>
              <a:spcBef>
                <a:spcPct val="50000"/>
              </a:spcBef>
            </a:pPr>
            <a:r>
              <a:rPr lang="fa-IR" altLang="ar-SA"/>
              <a:t>		</a:t>
            </a:r>
            <a:r>
              <a:rPr lang="ar-SA" altLang="ar-SA"/>
              <a:t>هوش</a:t>
            </a:r>
            <a:r>
              <a:rPr lang="en-US" altLang="ar-SA"/>
              <a:t> </a:t>
            </a:r>
            <a:r>
              <a:rPr lang="fa-IR" altLang="ar-SA"/>
              <a:t>				سازگاريهاي اجتماعي </a:t>
            </a:r>
            <a:endParaRPr lang="en-US" altLang="ar-SA"/>
          </a:p>
          <a:p>
            <a:pPr algn="just" rtl="1" eaLnBrk="1" hangingPunct="1"/>
            <a:endParaRPr lang="en-US" altLang="en-US"/>
          </a:p>
          <a:p>
            <a:pPr algn="just" rtl="1" eaLnBrk="1" hangingPunct="1"/>
            <a:endParaRPr lang="en-US" altLang="en-US"/>
          </a:p>
          <a:p>
            <a:pPr algn="just" rtl="1" eaLnBrk="1" hangingPunct="1"/>
            <a:endParaRPr lang="en-US" altLang="en-US"/>
          </a:p>
        </p:txBody>
      </p:sp>
      <p:sp>
        <p:nvSpPr>
          <p:cNvPr id="91140" name="Text Box 5"/>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48838" name="AutoShape 6"/>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48839" name="Text Box 7"/>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مباني الگوي رشد، آغاز زندگي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92163"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92164" name="WordArt 4"/>
          <p:cNvSpPr>
            <a:spLocks noChangeArrowheads="1" noChangeShapeType="1" noTextEdit="1"/>
          </p:cNvSpPr>
          <p:nvPr/>
        </p:nvSpPr>
        <p:spPr bwMode="auto">
          <a:xfrm>
            <a:off x="609600" y="4229100"/>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پنجم</a:t>
            </a:r>
          </a:p>
        </p:txBody>
      </p:sp>
    </p:spTree>
  </p:cSld>
  <p:clrMapOvr>
    <a:masterClrMapping/>
  </p:clrMapOvr>
  <p:transition spd="slow">
    <p:random/>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endParaRPr lang="fa-IR" altLang="fa-IR" smtClean="0"/>
          </a:p>
        </p:txBody>
      </p:sp>
      <p:sp>
        <p:nvSpPr>
          <p:cNvPr id="93187" name="Rectangle 3"/>
          <p:cNvSpPr>
            <a:spLocks noGrp="1" noChangeArrowheads="1"/>
          </p:cNvSpPr>
          <p:nvPr>
            <p:ph type="body" idx="1"/>
          </p:nvPr>
        </p:nvSpPr>
        <p:spPr>
          <a:xfrm>
            <a:off x="6372225" y="2341563"/>
            <a:ext cx="2085975" cy="727075"/>
          </a:xfrm>
        </p:spPr>
        <p:txBody>
          <a:bodyPr/>
          <a:lstStyle/>
          <a:p>
            <a:pPr algn="r" rtl="1" eaLnBrk="1" hangingPunct="1">
              <a:lnSpc>
                <a:spcPct val="150000"/>
              </a:lnSpc>
              <a:buFontTx/>
              <a:buNone/>
            </a:pPr>
            <a:r>
              <a:rPr lang="ar-SA" altLang="fa-IR" sz="2400" b="1" smtClean="0">
                <a:cs typeface="Zar" pitchFamily="2" charset="0"/>
              </a:rPr>
              <a:t>رشد و نمو بد</a:t>
            </a:r>
            <a:r>
              <a:rPr lang="fa-IR" altLang="fa-IR" sz="2400" b="1" smtClean="0">
                <a:cs typeface="Zar" pitchFamily="2" charset="0"/>
              </a:rPr>
              <a:t>ني </a:t>
            </a:r>
          </a:p>
        </p:txBody>
      </p:sp>
      <p:sp>
        <p:nvSpPr>
          <p:cNvPr id="262149"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93189" name="Rectangle 6"/>
          <p:cNvSpPr>
            <a:spLocks noChangeArrowheads="1"/>
          </p:cNvSpPr>
          <p:nvPr/>
        </p:nvSpPr>
        <p:spPr bwMode="auto">
          <a:xfrm>
            <a:off x="4500563" y="2989263"/>
            <a:ext cx="2300287"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ar-SA" altLang="fa-IR" sz="2400">
                <a:solidFill>
                  <a:srgbClr val="FF0066"/>
                </a:solidFill>
                <a:cs typeface="Zar" pitchFamily="2" charset="0"/>
              </a:rPr>
              <a:t>رشد </a:t>
            </a:r>
            <a:r>
              <a:rPr lang="fa-IR" altLang="fa-IR" sz="2400">
                <a:solidFill>
                  <a:srgbClr val="FF0066"/>
                </a:solidFill>
                <a:cs typeface="Zar" pitchFamily="2" charset="0"/>
              </a:rPr>
              <a:t>سيستم عصبي</a:t>
            </a:r>
            <a:r>
              <a:rPr lang="fa-IR" altLang="fa-IR" sz="2400">
                <a:cs typeface="Zar" pitchFamily="2" charset="0"/>
              </a:rPr>
              <a:t>  </a:t>
            </a:r>
          </a:p>
        </p:txBody>
      </p:sp>
      <p:sp>
        <p:nvSpPr>
          <p:cNvPr id="93190" name="Rectangle 7"/>
          <p:cNvSpPr>
            <a:spLocks noChangeArrowheads="1"/>
          </p:cNvSpPr>
          <p:nvPr/>
        </p:nvSpPr>
        <p:spPr bwMode="auto">
          <a:xfrm>
            <a:off x="3276600" y="3565525"/>
            <a:ext cx="1728788"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ar-SA" altLang="fa-IR" sz="2400">
                <a:solidFill>
                  <a:schemeClr val="accent2"/>
                </a:solidFill>
                <a:cs typeface="Zar" pitchFamily="2" charset="0"/>
              </a:rPr>
              <a:t>رشد </a:t>
            </a:r>
            <a:r>
              <a:rPr lang="fa-IR" altLang="fa-IR" sz="2400">
                <a:solidFill>
                  <a:schemeClr val="accent2"/>
                </a:solidFill>
                <a:cs typeface="Zar" pitchFamily="2" charset="0"/>
              </a:rPr>
              <a:t>عضلاني</a:t>
            </a:r>
            <a:r>
              <a:rPr lang="fa-IR" altLang="fa-IR" sz="2400">
                <a:cs typeface="Zar" pitchFamily="2" charset="0"/>
              </a:rPr>
              <a:t>  </a:t>
            </a:r>
          </a:p>
        </p:txBody>
      </p:sp>
      <p:sp>
        <p:nvSpPr>
          <p:cNvPr id="93191" name="Rectangle 8"/>
          <p:cNvSpPr>
            <a:spLocks noChangeArrowheads="1"/>
          </p:cNvSpPr>
          <p:nvPr/>
        </p:nvSpPr>
        <p:spPr bwMode="auto">
          <a:xfrm>
            <a:off x="1258888" y="4357688"/>
            <a:ext cx="2444750"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ar-SA" altLang="fa-IR" sz="2400">
                <a:solidFill>
                  <a:srgbClr val="0066FF"/>
                </a:solidFill>
                <a:cs typeface="Zar" pitchFamily="2" charset="0"/>
              </a:rPr>
              <a:t>رشد و نمو </a:t>
            </a:r>
            <a:r>
              <a:rPr lang="fa-IR" altLang="fa-IR" sz="2400">
                <a:solidFill>
                  <a:srgbClr val="0066FF"/>
                </a:solidFill>
                <a:cs typeface="Zar" pitchFamily="2" charset="0"/>
              </a:rPr>
              <a:t>استخواني</a:t>
            </a:r>
            <a:r>
              <a:rPr lang="fa-IR" altLang="fa-IR" sz="2400">
                <a:solidFill>
                  <a:srgbClr val="CC99FF"/>
                </a:solidFill>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endParaRPr lang="fa-IR" altLang="fa-IR" smtClean="0"/>
          </a:p>
        </p:txBody>
      </p:sp>
      <p:sp>
        <p:nvSpPr>
          <p:cNvPr id="94211" name="Rectangle 3"/>
          <p:cNvSpPr>
            <a:spLocks noGrp="1" noChangeArrowheads="1"/>
          </p:cNvSpPr>
          <p:nvPr>
            <p:ph type="body" idx="1"/>
          </p:nvPr>
        </p:nvSpPr>
        <p:spPr>
          <a:xfrm>
            <a:off x="5219700" y="2341563"/>
            <a:ext cx="3238500" cy="727075"/>
          </a:xfrm>
        </p:spPr>
        <p:txBody>
          <a:bodyPr/>
          <a:lstStyle/>
          <a:p>
            <a:pPr algn="r" rtl="1" eaLnBrk="1" hangingPunct="1">
              <a:lnSpc>
                <a:spcPct val="150000"/>
              </a:lnSpc>
              <a:buFontTx/>
              <a:buNone/>
            </a:pPr>
            <a:r>
              <a:rPr lang="ar-SA" altLang="fa-IR" sz="2400" b="1" smtClean="0">
                <a:cs typeface="Zar" pitchFamily="2" charset="0"/>
              </a:rPr>
              <a:t>رشد و نمو </a:t>
            </a:r>
            <a:r>
              <a:rPr lang="fa-IR" altLang="fa-IR" sz="2400" b="1" smtClean="0">
                <a:cs typeface="Zar" pitchFamily="2" charset="0"/>
              </a:rPr>
              <a:t>استخواني  </a:t>
            </a:r>
          </a:p>
        </p:txBody>
      </p:sp>
      <p:sp>
        <p:nvSpPr>
          <p:cNvPr id="264196" name="AutoShape 4"/>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94213" name="Rectangle 5"/>
          <p:cNvSpPr>
            <a:spLocks noChangeArrowheads="1"/>
          </p:cNvSpPr>
          <p:nvPr/>
        </p:nvSpPr>
        <p:spPr bwMode="auto">
          <a:xfrm>
            <a:off x="4643438" y="2989263"/>
            <a:ext cx="2157412"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FF0066"/>
                </a:solidFill>
                <a:cs typeface="Zar" pitchFamily="2" charset="0"/>
              </a:rPr>
              <a:t>داندانهاي كودك</a:t>
            </a:r>
            <a:r>
              <a:rPr lang="fa-IR" altLang="fa-IR" sz="2400">
                <a:cs typeface="Zar" pitchFamily="2" charset="0"/>
              </a:rPr>
              <a:t>  </a:t>
            </a:r>
          </a:p>
        </p:txBody>
      </p:sp>
      <p:sp>
        <p:nvSpPr>
          <p:cNvPr id="94214" name="Rectangle 6"/>
          <p:cNvSpPr>
            <a:spLocks noChangeArrowheads="1"/>
          </p:cNvSpPr>
          <p:nvPr/>
        </p:nvSpPr>
        <p:spPr bwMode="auto">
          <a:xfrm>
            <a:off x="1042988" y="3565525"/>
            <a:ext cx="3962400"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chemeClr val="accent2"/>
                </a:solidFill>
                <a:cs typeface="Zar" pitchFamily="2" charset="0"/>
              </a:rPr>
              <a:t>اهميت روان شناختي دندانها </a:t>
            </a:r>
            <a:r>
              <a:rPr lang="fa-IR" altLang="fa-IR" sz="2400">
                <a:cs typeface="Zar" pitchFamily="2" charset="0"/>
              </a:rPr>
              <a:t>  </a:t>
            </a:r>
          </a:p>
        </p:txBody>
      </p:sp>
      <p:sp>
        <p:nvSpPr>
          <p:cNvPr id="94215" name="Rectangle 7"/>
          <p:cNvSpPr>
            <a:spLocks noChangeArrowheads="1"/>
          </p:cNvSpPr>
          <p:nvPr/>
        </p:nvSpPr>
        <p:spPr bwMode="auto">
          <a:xfrm>
            <a:off x="468313" y="4357688"/>
            <a:ext cx="3235325"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ar-SA" altLang="fa-IR" sz="2400">
                <a:solidFill>
                  <a:srgbClr val="0066FF"/>
                </a:solidFill>
                <a:cs typeface="Zar" pitchFamily="2" charset="0"/>
              </a:rPr>
              <a:t>رشد </a:t>
            </a:r>
            <a:r>
              <a:rPr lang="fa-IR" altLang="fa-IR" sz="2400">
                <a:solidFill>
                  <a:srgbClr val="0066FF"/>
                </a:solidFill>
                <a:cs typeface="Zar" pitchFamily="2" charset="0"/>
              </a:rPr>
              <a:t>نسبي اعضاي بدن </a:t>
            </a:r>
            <a:r>
              <a:rPr lang="fa-IR" altLang="fa-IR" sz="2400">
                <a:solidFill>
                  <a:srgbClr val="CC99FF"/>
                </a:solidFill>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endParaRPr lang="fa-IR" altLang="fa-IR" smtClean="0"/>
          </a:p>
        </p:txBody>
      </p:sp>
      <p:sp>
        <p:nvSpPr>
          <p:cNvPr id="95235" name="Rectangle 3"/>
          <p:cNvSpPr>
            <a:spLocks noGrp="1" noChangeArrowheads="1"/>
          </p:cNvSpPr>
          <p:nvPr>
            <p:ph type="body" idx="1"/>
          </p:nvPr>
        </p:nvSpPr>
        <p:spPr>
          <a:xfrm>
            <a:off x="6732588" y="2341563"/>
            <a:ext cx="1725612" cy="727075"/>
          </a:xfrm>
        </p:spPr>
        <p:txBody>
          <a:bodyPr/>
          <a:lstStyle/>
          <a:p>
            <a:pPr algn="r" rtl="1" eaLnBrk="1" hangingPunct="1">
              <a:lnSpc>
                <a:spcPct val="150000"/>
              </a:lnSpc>
              <a:buFontTx/>
              <a:buNone/>
            </a:pPr>
            <a:r>
              <a:rPr lang="ar-SA" altLang="fa-IR" sz="2400" b="1" smtClean="0">
                <a:cs typeface="Zar" pitchFamily="2" charset="0"/>
              </a:rPr>
              <a:t>رشد </a:t>
            </a:r>
            <a:r>
              <a:rPr lang="fa-IR" altLang="fa-IR" sz="2400" b="1" smtClean="0">
                <a:cs typeface="Zar" pitchFamily="2" charset="0"/>
              </a:rPr>
              <a:t>نسبي سر </a:t>
            </a:r>
          </a:p>
        </p:txBody>
      </p:sp>
      <p:sp>
        <p:nvSpPr>
          <p:cNvPr id="265220" name="AutoShape 4"/>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95237" name="Rectangle 5"/>
          <p:cNvSpPr>
            <a:spLocks noChangeArrowheads="1"/>
          </p:cNvSpPr>
          <p:nvPr/>
        </p:nvSpPr>
        <p:spPr bwMode="auto">
          <a:xfrm>
            <a:off x="5148263" y="2989263"/>
            <a:ext cx="1652587"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FF0066"/>
                </a:solidFill>
                <a:cs typeface="Zar" pitchFamily="2" charset="0"/>
              </a:rPr>
              <a:t>رشد نسبي تنه </a:t>
            </a:r>
            <a:r>
              <a:rPr lang="fa-IR" altLang="fa-IR" sz="2400">
                <a:cs typeface="Zar" pitchFamily="2" charset="0"/>
              </a:rPr>
              <a:t>  </a:t>
            </a:r>
          </a:p>
        </p:txBody>
      </p:sp>
      <p:sp>
        <p:nvSpPr>
          <p:cNvPr id="95238" name="Rectangle 6"/>
          <p:cNvSpPr>
            <a:spLocks noChangeArrowheads="1"/>
          </p:cNvSpPr>
          <p:nvPr/>
        </p:nvSpPr>
        <p:spPr bwMode="auto">
          <a:xfrm>
            <a:off x="2051050" y="3565525"/>
            <a:ext cx="2954338"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chemeClr val="accent2"/>
                </a:solidFill>
                <a:cs typeface="Zar" pitchFamily="2" charset="0"/>
              </a:rPr>
              <a:t>رشد نسبي دستها و پاها  </a:t>
            </a:r>
            <a:r>
              <a:rPr lang="fa-IR" altLang="fa-IR" sz="2400">
                <a:cs typeface="Zar" pitchFamily="2" charset="0"/>
              </a:rPr>
              <a:t>  </a:t>
            </a:r>
          </a:p>
        </p:txBody>
      </p:sp>
      <p:sp>
        <p:nvSpPr>
          <p:cNvPr id="95239" name="Rectangle 7"/>
          <p:cNvSpPr>
            <a:spLocks noChangeArrowheads="1"/>
          </p:cNvSpPr>
          <p:nvPr/>
        </p:nvSpPr>
        <p:spPr bwMode="auto">
          <a:xfrm>
            <a:off x="468313" y="4357688"/>
            <a:ext cx="3235325"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008000"/>
                </a:solidFill>
                <a:cs typeface="Zar" pitchFamily="2" charset="0"/>
              </a:rPr>
              <a:t>تغييرات اندامهاي دروني    </a:t>
            </a:r>
          </a:p>
        </p:txBody>
      </p:sp>
    </p:spTree>
  </p:cSld>
  <p:clrMapOvr>
    <a:masterClrMapping/>
  </p:clrMapOvr>
  <p:transition spd="slow">
    <p:random/>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endParaRPr lang="fa-IR" altLang="fa-IR" smtClean="0"/>
          </a:p>
        </p:txBody>
      </p:sp>
      <p:sp>
        <p:nvSpPr>
          <p:cNvPr id="266244" name="AutoShape 4"/>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96260" name="Rectangle 7"/>
          <p:cNvSpPr>
            <a:spLocks noChangeArrowheads="1"/>
          </p:cNvSpPr>
          <p:nvPr/>
        </p:nvSpPr>
        <p:spPr bwMode="auto">
          <a:xfrm>
            <a:off x="5219700" y="2492375"/>
            <a:ext cx="32353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cs typeface="Zar" pitchFamily="2" charset="0"/>
              </a:rPr>
              <a:t>تغييرات اندامهاي دروني</a:t>
            </a:r>
            <a:r>
              <a:rPr lang="fa-IR" altLang="fa-IR" sz="2400">
                <a:solidFill>
                  <a:srgbClr val="0066FF"/>
                </a:solidFill>
                <a:cs typeface="Zar" pitchFamily="2" charset="0"/>
              </a:rPr>
              <a:t>  </a:t>
            </a:r>
            <a:r>
              <a:rPr lang="fa-IR" altLang="fa-IR" sz="2400">
                <a:solidFill>
                  <a:srgbClr val="CC99FF"/>
                </a:solidFill>
                <a:cs typeface="Zar" pitchFamily="2" charset="0"/>
              </a:rPr>
              <a:t>  </a:t>
            </a:r>
          </a:p>
        </p:txBody>
      </p:sp>
      <p:sp>
        <p:nvSpPr>
          <p:cNvPr id="96261" name="Rectangle 9"/>
          <p:cNvSpPr>
            <a:spLocks noChangeArrowheads="1"/>
          </p:cNvSpPr>
          <p:nvPr/>
        </p:nvSpPr>
        <p:spPr bwMode="auto">
          <a:xfrm>
            <a:off x="4716463" y="3284538"/>
            <a:ext cx="32353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008000"/>
                </a:solidFill>
                <a:cs typeface="Zar" pitchFamily="2" charset="0"/>
              </a:rPr>
              <a:t>دستگاه تنفس</a:t>
            </a:r>
            <a:r>
              <a:rPr lang="fa-IR" altLang="fa-IR" sz="2400">
                <a:cs typeface="Zar" pitchFamily="2" charset="0"/>
              </a:rPr>
              <a:t> </a:t>
            </a:r>
            <a:r>
              <a:rPr lang="fa-IR" altLang="fa-IR" sz="2400">
                <a:solidFill>
                  <a:srgbClr val="0066FF"/>
                </a:solidFill>
                <a:cs typeface="Zar" pitchFamily="2" charset="0"/>
              </a:rPr>
              <a:t>  </a:t>
            </a:r>
            <a:r>
              <a:rPr lang="fa-IR" altLang="fa-IR" sz="2400">
                <a:solidFill>
                  <a:srgbClr val="CC99FF"/>
                </a:solidFill>
                <a:cs typeface="Zar" pitchFamily="2" charset="0"/>
              </a:rPr>
              <a:t>  </a:t>
            </a:r>
          </a:p>
        </p:txBody>
      </p:sp>
      <p:sp>
        <p:nvSpPr>
          <p:cNvPr id="96262" name="Rectangle 11"/>
          <p:cNvSpPr>
            <a:spLocks noChangeArrowheads="1"/>
          </p:cNvSpPr>
          <p:nvPr/>
        </p:nvSpPr>
        <p:spPr bwMode="auto">
          <a:xfrm>
            <a:off x="4427538" y="4149725"/>
            <a:ext cx="32353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chemeClr val="accent2"/>
                </a:solidFill>
                <a:cs typeface="Zar" pitchFamily="2" charset="0"/>
              </a:rPr>
              <a:t>دستگاه گردش خون</a:t>
            </a:r>
          </a:p>
        </p:txBody>
      </p:sp>
      <p:sp>
        <p:nvSpPr>
          <p:cNvPr id="96263" name="Rectangle 12"/>
          <p:cNvSpPr>
            <a:spLocks noChangeArrowheads="1"/>
          </p:cNvSpPr>
          <p:nvPr/>
        </p:nvSpPr>
        <p:spPr bwMode="auto">
          <a:xfrm>
            <a:off x="3492500" y="4941888"/>
            <a:ext cx="32353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FF5050"/>
                </a:solidFill>
                <a:cs typeface="Zar" pitchFamily="2" charset="0"/>
              </a:rPr>
              <a:t>دستگاه گوارش</a:t>
            </a:r>
            <a:r>
              <a:rPr lang="fa-IR" altLang="fa-IR" sz="2400">
                <a:cs typeface="Zar" pitchFamily="2" charset="0"/>
              </a:rPr>
              <a:t>  </a:t>
            </a:r>
            <a:r>
              <a:rPr lang="fa-IR" altLang="fa-IR" sz="2400">
                <a:solidFill>
                  <a:srgbClr val="0066FF"/>
                </a:solidFill>
                <a:cs typeface="Zar" pitchFamily="2" charset="0"/>
              </a:rPr>
              <a:t>  </a:t>
            </a:r>
            <a:r>
              <a:rPr lang="fa-IR" altLang="fa-IR" sz="2400">
                <a:solidFill>
                  <a:srgbClr val="CC99FF"/>
                </a:solidFill>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endParaRPr lang="fa-IR" altLang="fa-IR" smtClean="0"/>
          </a:p>
        </p:txBody>
      </p:sp>
      <p:sp>
        <p:nvSpPr>
          <p:cNvPr id="267267" name="AutoShape 3"/>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97284" name="Rectangle 4"/>
          <p:cNvSpPr>
            <a:spLocks noChangeArrowheads="1"/>
          </p:cNvSpPr>
          <p:nvPr/>
        </p:nvSpPr>
        <p:spPr bwMode="auto">
          <a:xfrm>
            <a:off x="611188" y="2492375"/>
            <a:ext cx="7843837" cy="388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008000"/>
                </a:solidFill>
                <a:cs typeface="Zar" pitchFamily="2" charset="0"/>
              </a:rPr>
              <a:t>بيماريهاي متداول دوران كودكي </a:t>
            </a:r>
          </a:p>
          <a:p>
            <a:pPr algn="just" rtl="1" eaLnBrk="1" hangingPunct="1">
              <a:lnSpc>
                <a:spcPct val="150000"/>
              </a:lnSpc>
              <a:buFontTx/>
              <a:buNone/>
            </a:pPr>
            <a:r>
              <a:rPr lang="en-US" altLang="fa-IR" sz="2400" b="0">
                <a:cs typeface="Zar" pitchFamily="2" charset="0"/>
              </a:rPr>
              <a:t> </a:t>
            </a:r>
            <a:r>
              <a:rPr lang="ar-SA" altLang="fa-IR" sz="2400">
                <a:cs typeface="Zar" pitchFamily="2" charset="0"/>
              </a:rPr>
              <a:t>اگرچه كودكان ممكن است به تمام بيماريها مبتلا شوند اما بيماريهايى وجود دارند كه بيشتر در دوران كودكى ظاهر مى‏شوند. سرماخوردگى، و سينه‏درد معمولى‏ترين بيماريها در تمام سالهاى عمر است. بيماريهاى واگير مانند سرخك و آبله‏مرغان در سالهاى دبستانى بسيار ديده مى‏شوند. سل، بيماريهاى قلب، تب، رماتيسم، و سرطان كمتر در دوران كودكى پيش مى‏آيند</a:t>
            </a:r>
            <a:r>
              <a:rPr lang="en-US" altLang="fa-IR" sz="2400">
                <a:cs typeface="Zar" pitchFamily="2" charset="0"/>
              </a:rPr>
              <a:t>.</a:t>
            </a:r>
            <a:r>
              <a:rPr lang="en-US" altLang="fa-IR" sz="2400" b="0">
                <a:cs typeface="Zar" pitchFamily="2" charset="0"/>
              </a:rPr>
              <a:t> </a:t>
            </a:r>
            <a:endParaRPr lang="fa-IR" altLang="fa-IR" sz="2400" b="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endParaRPr lang="fa-IR" altLang="fa-IR" smtClean="0"/>
          </a:p>
        </p:txBody>
      </p:sp>
      <p:sp>
        <p:nvSpPr>
          <p:cNvPr id="268291" name="AutoShape 3"/>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98308" name="AutoShape 6"/>
          <p:cNvSpPr>
            <a:spLocks noChangeArrowheads="1"/>
          </p:cNvSpPr>
          <p:nvPr/>
        </p:nvSpPr>
        <p:spPr bwMode="auto">
          <a:xfrm>
            <a:off x="468313" y="3644900"/>
            <a:ext cx="8280400" cy="2808288"/>
          </a:xfrm>
          <a:prstGeom prst="flowChartAlternateProcess">
            <a:avLst/>
          </a:prstGeom>
          <a:gradFill rotWithShape="1">
            <a:gsLst>
              <a:gs pos="0">
                <a:srgbClr val="CCFFFF">
                  <a:alpha val="0"/>
                </a:srgbClr>
              </a:gs>
              <a:gs pos="100000">
                <a:srgbClr val="A7D1D1"/>
              </a:gs>
            </a:gsLst>
            <a:lin ang="5400000" scaled="1"/>
          </a:gradFill>
          <a:ln w="19050">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98309" name="Rectangle 4"/>
          <p:cNvSpPr>
            <a:spLocks noChangeArrowheads="1"/>
          </p:cNvSpPr>
          <p:nvPr/>
        </p:nvSpPr>
        <p:spPr bwMode="auto">
          <a:xfrm>
            <a:off x="611188" y="2492375"/>
            <a:ext cx="7843837"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ar-SA" altLang="fa-IR" sz="2400">
                <a:cs typeface="Zar" pitchFamily="2" charset="0"/>
              </a:rPr>
              <a:t>بعضى از رشد شناسان و روان‏شناسان رشد عوامل مؤثر در پيدايش تفاوتها در اندازه بدن را چنين نام مى‏برند</a:t>
            </a:r>
            <a:r>
              <a:rPr lang="en-US" altLang="fa-IR" sz="2400">
                <a:cs typeface="Zar" pitchFamily="2" charset="0"/>
              </a:rPr>
              <a:t>:</a:t>
            </a:r>
            <a:endParaRPr lang="fa-IR" altLang="fa-IR" sz="2400">
              <a:solidFill>
                <a:srgbClr val="008000"/>
              </a:solidFill>
              <a:cs typeface="Zar" pitchFamily="2" charset="0"/>
            </a:endParaRPr>
          </a:p>
          <a:p>
            <a:pPr algn="just" rtl="1" eaLnBrk="1" hangingPunct="1">
              <a:lnSpc>
                <a:spcPct val="150000"/>
              </a:lnSpc>
              <a:buFontTx/>
              <a:buNone/>
            </a:pPr>
            <a:r>
              <a:rPr lang="fa-IR" altLang="fa-IR" sz="2400">
                <a:cs typeface="Zar" pitchFamily="2" charset="0"/>
              </a:rPr>
              <a:t>1. آثار خانواده</a:t>
            </a:r>
            <a:r>
              <a:rPr lang="fa-IR" altLang="fa-IR" sz="2400" b="0">
                <a:cs typeface="Zar" pitchFamily="2" charset="0"/>
              </a:rPr>
              <a:t> </a:t>
            </a:r>
          </a:p>
          <a:p>
            <a:pPr algn="just" rtl="1" eaLnBrk="1" hangingPunct="1">
              <a:lnSpc>
                <a:spcPct val="150000"/>
              </a:lnSpc>
              <a:buFontTx/>
              <a:buNone/>
            </a:pPr>
            <a:r>
              <a:rPr lang="fa-IR" altLang="fa-IR" sz="2400">
                <a:cs typeface="Zar" pitchFamily="2" charset="0"/>
              </a:rPr>
              <a:t>2. تغذيه </a:t>
            </a:r>
          </a:p>
          <a:p>
            <a:pPr algn="just" rtl="1" eaLnBrk="1" hangingPunct="1">
              <a:lnSpc>
                <a:spcPct val="150000"/>
              </a:lnSpc>
              <a:buFontTx/>
              <a:buNone/>
            </a:pPr>
            <a:r>
              <a:rPr lang="fa-IR" altLang="fa-IR" sz="2400">
                <a:cs typeface="Zar" pitchFamily="2" charset="0"/>
              </a:rPr>
              <a:t>3. آشفتگيهاي ( اختلالهاي ) هيجاني و عاطفي </a:t>
            </a:r>
          </a:p>
          <a:p>
            <a:pPr algn="just" rtl="1" eaLnBrk="1" hangingPunct="1">
              <a:lnSpc>
                <a:spcPct val="150000"/>
              </a:lnSpc>
              <a:buFontTx/>
              <a:buNone/>
            </a:pPr>
            <a:r>
              <a:rPr lang="fa-IR" altLang="fa-IR" sz="2400">
                <a:cs typeface="Zar" pitchFamily="2" charset="0"/>
              </a:rPr>
              <a:t>4. جنس </a:t>
            </a:r>
            <a:r>
              <a:rPr lang="fa-IR" altLang="fa-IR" sz="2400" b="0">
                <a:cs typeface="Zar" pitchFamily="2" charset="0"/>
              </a:rPr>
              <a:t>                                              </a:t>
            </a:r>
          </a:p>
        </p:txBody>
      </p:sp>
    </p:spTree>
  </p:cSld>
  <p:clrMapOvr>
    <a:masterClrMapping/>
  </p:clrMapOvr>
  <p:transition spd="slow">
    <p:random/>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endParaRPr lang="fa-IR" altLang="fa-IR" smtClean="0"/>
          </a:p>
        </p:txBody>
      </p:sp>
      <p:sp>
        <p:nvSpPr>
          <p:cNvPr id="269315" name="AutoShape 3"/>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99332" name="AutoShape 6"/>
          <p:cNvSpPr>
            <a:spLocks noChangeArrowheads="1"/>
          </p:cNvSpPr>
          <p:nvPr/>
        </p:nvSpPr>
        <p:spPr bwMode="auto">
          <a:xfrm>
            <a:off x="468313" y="2205038"/>
            <a:ext cx="8280400" cy="4248150"/>
          </a:xfrm>
          <a:prstGeom prst="flowChartAlternateProcess">
            <a:avLst/>
          </a:prstGeom>
          <a:gradFill rotWithShape="1">
            <a:gsLst>
              <a:gs pos="0">
                <a:srgbClr val="CCFFFF">
                  <a:alpha val="0"/>
                </a:srgbClr>
              </a:gs>
              <a:gs pos="100000">
                <a:srgbClr val="A7D1D1"/>
              </a:gs>
            </a:gsLst>
            <a:lin ang="5400000" scaled="1"/>
          </a:gradFill>
          <a:ln w="19050">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99333" name="Rectangle 7"/>
          <p:cNvSpPr>
            <a:spLocks noChangeArrowheads="1"/>
          </p:cNvSpPr>
          <p:nvPr/>
        </p:nvSpPr>
        <p:spPr bwMode="auto">
          <a:xfrm>
            <a:off x="2051050" y="2498725"/>
            <a:ext cx="631825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lnSpc>
                <a:spcPct val="150000"/>
              </a:lnSpc>
            </a:pPr>
            <a:r>
              <a:rPr lang="fa-IR" altLang="fa-IR"/>
              <a:t>5. قوميت</a:t>
            </a:r>
          </a:p>
          <a:p>
            <a:pPr eaLnBrk="1" hangingPunct="1">
              <a:lnSpc>
                <a:spcPct val="150000"/>
              </a:lnSpc>
            </a:pPr>
            <a:r>
              <a:rPr lang="fa-IR" altLang="fa-IR"/>
              <a:t>6. هوش</a:t>
            </a:r>
          </a:p>
          <a:p>
            <a:pPr eaLnBrk="1" hangingPunct="1">
              <a:lnSpc>
                <a:spcPct val="150000"/>
              </a:lnSpc>
            </a:pPr>
            <a:r>
              <a:rPr lang="fa-IR" altLang="fa-IR"/>
              <a:t>7. وضع اجتماعي اقتصادي </a:t>
            </a:r>
          </a:p>
          <a:p>
            <a:pPr eaLnBrk="1" hangingPunct="1">
              <a:lnSpc>
                <a:spcPct val="150000"/>
              </a:lnSpc>
            </a:pPr>
            <a:r>
              <a:rPr lang="fa-IR" altLang="fa-IR"/>
              <a:t>8. سلامت و تندرستي </a:t>
            </a:r>
          </a:p>
          <a:p>
            <a:pPr eaLnBrk="1" hangingPunct="1">
              <a:lnSpc>
                <a:spcPct val="150000"/>
              </a:lnSpc>
            </a:pPr>
            <a:r>
              <a:rPr lang="fa-IR" altLang="fa-IR"/>
              <a:t>9. كاركرد غدد درون ريز</a:t>
            </a:r>
          </a:p>
          <a:p>
            <a:pPr eaLnBrk="1" hangingPunct="1">
              <a:lnSpc>
                <a:spcPct val="150000"/>
              </a:lnSpc>
            </a:pPr>
            <a:r>
              <a:rPr lang="fa-IR" altLang="fa-IR"/>
              <a:t>10. آثار پيش از تولد</a:t>
            </a:r>
          </a:p>
        </p:txBody>
      </p:sp>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0"/>
          <p:cNvSpPr>
            <a:spLocks noChangeArrowheads="1"/>
          </p:cNvSpPr>
          <p:nvPr/>
        </p:nvSpPr>
        <p:spPr bwMode="auto">
          <a:xfrm>
            <a:off x="5943600" y="1981200"/>
            <a:ext cx="2971800" cy="6858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r>
              <a:rPr lang="fa-IR" altLang="fa-IR" sz="2000"/>
              <a:t>سيستماتيك است نه تصادفي،</a:t>
            </a:r>
            <a:endParaRPr lang="en-US" altLang="fa-IR" sz="2000"/>
          </a:p>
        </p:txBody>
      </p:sp>
      <p:sp>
        <p:nvSpPr>
          <p:cNvPr id="17411" name="Rectangle 21"/>
          <p:cNvSpPr>
            <a:spLocks noChangeArrowheads="1"/>
          </p:cNvSpPr>
          <p:nvPr/>
        </p:nvSpPr>
        <p:spPr bwMode="auto">
          <a:xfrm>
            <a:off x="5943600" y="2971800"/>
            <a:ext cx="2971800" cy="7620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7412" name="Rectangle 22"/>
          <p:cNvSpPr>
            <a:spLocks noChangeArrowheads="1"/>
          </p:cNvSpPr>
          <p:nvPr/>
        </p:nvSpPr>
        <p:spPr bwMode="auto">
          <a:xfrm>
            <a:off x="6019800" y="4038600"/>
            <a:ext cx="2895600" cy="68580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7413" name="Rectangle 23"/>
          <p:cNvSpPr>
            <a:spLocks noChangeArrowheads="1"/>
          </p:cNvSpPr>
          <p:nvPr/>
        </p:nvSpPr>
        <p:spPr bwMode="auto">
          <a:xfrm>
            <a:off x="6019800" y="4953000"/>
            <a:ext cx="2895600" cy="685800"/>
          </a:xfrm>
          <a:prstGeom prst="rect">
            <a:avLst/>
          </a:prstGeom>
          <a:solidFill>
            <a:srgbClr val="00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7414" name="Rectangle 10"/>
          <p:cNvSpPr>
            <a:spLocks noChangeArrowheads="1"/>
          </p:cNvSpPr>
          <p:nvPr/>
        </p:nvSpPr>
        <p:spPr bwMode="auto">
          <a:xfrm>
            <a:off x="228600" y="4652963"/>
            <a:ext cx="2514600" cy="1008062"/>
          </a:xfrm>
          <a:prstGeom prst="rect">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9458" name="Text Box 2"/>
          <p:cNvSpPr txBox="1">
            <a:spLocks noChangeArrowheads="1"/>
          </p:cNvSpPr>
          <p:nvPr/>
        </p:nvSpPr>
        <p:spPr bwMode="auto">
          <a:xfrm>
            <a:off x="0" y="0"/>
            <a:ext cx="9144000" cy="7016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fa-IR" altLang="fa-IR" sz="4000">
                <a:solidFill>
                  <a:schemeClr val="accent2"/>
                </a:solidFill>
                <a:effectLst>
                  <a:outerShdw blurRad="38100" dist="38100" dir="2700000" algn="tl">
                    <a:srgbClr val="000000"/>
                  </a:outerShdw>
                </a:effectLst>
              </a:rPr>
              <a:t>روان شناسان رشد چه چيز را مطالعه مي كنند؟</a:t>
            </a:r>
            <a:endParaRPr lang="en-US" altLang="fa-IR" sz="4000">
              <a:solidFill>
                <a:schemeClr val="accent2"/>
              </a:solidFill>
              <a:effectLst>
                <a:outerShdw blurRad="38100" dist="38100" dir="2700000" algn="tl">
                  <a:srgbClr val="000000"/>
                </a:outerShdw>
              </a:effectLst>
            </a:endParaRPr>
          </a:p>
        </p:txBody>
      </p:sp>
      <p:sp>
        <p:nvSpPr>
          <p:cNvPr id="17416" name="AutoShape 3"/>
          <p:cNvSpPr>
            <a:spLocks noChangeArrowheads="1"/>
          </p:cNvSpPr>
          <p:nvPr/>
        </p:nvSpPr>
        <p:spPr bwMode="auto">
          <a:xfrm>
            <a:off x="3581400" y="3429000"/>
            <a:ext cx="1676400" cy="1828800"/>
          </a:xfrm>
          <a:prstGeom prst="plus">
            <a:avLst>
              <a:gd name="adj" fmla="val 25000"/>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7417" name="Text Box 4"/>
          <p:cNvSpPr txBox="1">
            <a:spLocks noChangeArrowheads="1"/>
          </p:cNvSpPr>
          <p:nvPr/>
        </p:nvSpPr>
        <p:spPr bwMode="auto">
          <a:xfrm>
            <a:off x="3708400" y="3933825"/>
            <a:ext cx="1397000" cy="825500"/>
          </a:xfrm>
          <a:prstGeom prst="rect">
            <a:avLst/>
          </a:prstGeom>
          <a:solidFill>
            <a:srgbClr val="99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fa-IR" altLang="fa-IR" sz="1600"/>
              <a:t>رشد و تكامل تغييري را در بر مي گيرد كه:</a:t>
            </a:r>
            <a:endParaRPr lang="en-US" altLang="fa-IR" sz="1600"/>
          </a:p>
        </p:txBody>
      </p:sp>
      <p:sp>
        <p:nvSpPr>
          <p:cNvPr id="17418" name="Text Box 5"/>
          <p:cNvSpPr txBox="1">
            <a:spLocks noChangeArrowheads="1"/>
          </p:cNvSpPr>
          <p:nvPr/>
        </p:nvSpPr>
        <p:spPr bwMode="auto">
          <a:xfrm>
            <a:off x="228600" y="1916113"/>
            <a:ext cx="2543175" cy="925512"/>
          </a:xfrm>
          <a:prstGeom prst="rect">
            <a:avLst/>
          </a:prstGeom>
          <a:solidFill>
            <a:srgbClr val="00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fa-IR" altLang="fa-IR" sz="1800"/>
              <a:t>در مرحله زماني زندگي يك شخص رخ مي دهد نه در يك ساعت يا در دو نسل،</a:t>
            </a:r>
            <a:endParaRPr lang="en-US" altLang="fa-IR" sz="1800"/>
          </a:p>
        </p:txBody>
      </p:sp>
      <p:sp>
        <p:nvSpPr>
          <p:cNvPr id="17419" name="Rectangle 7"/>
          <p:cNvSpPr>
            <a:spLocks noChangeArrowheads="1"/>
          </p:cNvSpPr>
          <p:nvPr/>
        </p:nvSpPr>
        <p:spPr bwMode="auto">
          <a:xfrm>
            <a:off x="228600" y="3284538"/>
            <a:ext cx="2514600" cy="936625"/>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endParaRPr lang="fa-IR" altLang="fa-IR"/>
          </a:p>
        </p:txBody>
      </p:sp>
      <p:sp>
        <p:nvSpPr>
          <p:cNvPr id="17420" name="Text Box 8"/>
          <p:cNvSpPr txBox="1">
            <a:spLocks noChangeArrowheads="1"/>
          </p:cNvSpPr>
          <p:nvPr/>
        </p:nvSpPr>
        <p:spPr bwMode="auto">
          <a:xfrm>
            <a:off x="395288" y="3429000"/>
            <a:ext cx="2133600" cy="701675"/>
          </a:xfrm>
          <a:prstGeom prst="rect">
            <a:avLst/>
          </a:prstGeom>
          <a:solidFill>
            <a:srgbClr val="FF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fa-IR" altLang="fa-IR" sz="2000"/>
              <a:t>در همه مردم پيدا</a:t>
            </a:r>
            <a:r>
              <a:rPr lang="en-US" altLang="fa-IR" sz="2000"/>
              <a:t> </a:t>
            </a:r>
            <a:r>
              <a:rPr lang="fa-IR" altLang="fa-IR" sz="2000"/>
              <a:t> مي شود نه چند نفر </a:t>
            </a:r>
            <a:endParaRPr lang="en-US" altLang="fa-IR" sz="2000"/>
          </a:p>
        </p:txBody>
      </p:sp>
      <p:sp>
        <p:nvSpPr>
          <p:cNvPr id="17421" name="Text Box 9"/>
          <p:cNvSpPr txBox="1">
            <a:spLocks noChangeArrowheads="1"/>
          </p:cNvSpPr>
          <p:nvPr/>
        </p:nvSpPr>
        <p:spPr bwMode="auto">
          <a:xfrm>
            <a:off x="323850" y="4868863"/>
            <a:ext cx="2362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fa-IR" altLang="fa-IR" sz="2000"/>
              <a:t>به افزايش سن و تجربه به شخص بستگي دارد. </a:t>
            </a:r>
            <a:endParaRPr lang="en-US" altLang="fa-IR" sz="2000"/>
          </a:p>
        </p:txBody>
      </p:sp>
      <p:sp>
        <p:nvSpPr>
          <p:cNvPr id="17422" name="Text Box 16"/>
          <p:cNvSpPr txBox="1">
            <a:spLocks noChangeArrowheads="1"/>
          </p:cNvSpPr>
          <p:nvPr/>
        </p:nvSpPr>
        <p:spPr bwMode="auto">
          <a:xfrm>
            <a:off x="5943600" y="3048000"/>
            <a:ext cx="320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r>
              <a:rPr lang="fa-IR" altLang="fa-IR" sz="2800"/>
              <a:t>پايدار است نه موقت،</a:t>
            </a:r>
            <a:endParaRPr lang="en-US" altLang="fa-IR" sz="2800"/>
          </a:p>
        </p:txBody>
      </p:sp>
      <p:sp>
        <p:nvSpPr>
          <p:cNvPr id="17423" name="Text Box 17"/>
          <p:cNvSpPr txBox="1">
            <a:spLocks noChangeArrowheads="1"/>
          </p:cNvSpPr>
          <p:nvPr/>
        </p:nvSpPr>
        <p:spPr bwMode="auto">
          <a:xfrm>
            <a:off x="5943600" y="3962400"/>
            <a:ext cx="3200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fa-IR" altLang="fa-IR"/>
              <a:t>پيشرو است نه پسرو، يعني پيش مي رود نه عقب</a:t>
            </a:r>
            <a:endParaRPr lang="en-US" altLang="fa-IR"/>
          </a:p>
        </p:txBody>
      </p:sp>
      <p:sp>
        <p:nvSpPr>
          <p:cNvPr id="17424" name="Text Box 18"/>
          <p:cNvSpPr txBox="1">
            <a:spLocks noChangeArrowheads="1"/>
          </p:cNvSpPr>
          <p:nvPr/>
        </p:nvSpPr>
        <p:spPr bwMode="auto">
          <a:xfrm>
            <a:off x="6096000" y="4876800"/>
            <a:ext cx="2590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ctr" eaLnBrk="1" hangingPunct="1">
              <a:spcBef>
                <a:spcPct val="50000"/>
              </a:spcBef>
            </a:pPr>
            <a:r>
              <a:rPr lang="fa-IR" altLang="fa-IR"/>
              <a:t>پيوسته است نه بالا و پايين رونده،</a:t>
            </a:r>
            <a:endParaRPr lang="en-US" altLang="fa-IR"/>
          </a:p>
        </p:txBody>
      </p:sp>
      <p:sp>
        <p:nvSpPr>
          <p:cNvPr id="17425" name="Line 25"/>
          <p:cNvSpPr>
            <a:spLocks noChangeShapeType="1"/>
          </p:cNvSpPr>
          <p:nvPr/>
        </p:nvSpPr>
        <p:spPr bwMode="auto">
          <a:xfrm flipH="1" flipV="1">
            <a:off x="2743200" y="2286000"/>
            <a:ext cx="838200" cy="2057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426" name="Line 26"/>
          <p:cNvSpPr>
            <a:spLocks noChangeShapeType="1"/>
          </p:cNvSpPr>
          <p:nvPr/>
        </p:nvSpPr>
        <p:spPr bwMode="auto">
          <a:xfrm flipH="1" flipV="1">
            <a:off x="2771775" y="3716338"/>
            <a:ext cx="809625" cy="627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427" name="Line 27"/>
          <p:cNvSpPr>
            <a:spLocks noChangeShapeType="1"/>
          </p:cNvSpPr>
          <p:nvPr/>
        </p:nvSpPr>
        <p:spPr bwMode="auto">
          <a:xfrm flipH="1">
            <a:off x="2771775" y="4365625"/>
            <a:ext cx="792163" cy="579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428" name="Line 30"/>
          <p:cNvSpPr>
            <a:spLocks noChangeShapeType="1"/>
          </p:cNvSpPr>
          <p:nvPr/>
        </p:nvSpPr>
        <p:spPr bwMode="auto">
          <a:xfrm flipV="1">
            <a:off x="5257800" y="2362200"/>
            <a:ext cx="685800" cy="1905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429" name="Line 31"/>
          <p:cNvSpPr>
            <a:spLocks noChangeShapeType="1"/>
          </p:cNvSpPr>
          <p:nvPr/>
        </p:nvSpPr>
        <p:spPr bwMode="auto">
          <a:xfrm flipV="1">
            <a:off x="5257800" y="3276600"/>
            <a:ext cx="685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430" name="Line 32"/>
          <p:cNvSpPr>
            <a:spLocks noChangeShapeType="1"/>
          </p:cNvSpPr>
          <p:nvPr/>
        </p:nvSpPr>
        <p:spPr bwMode="auto">
          <a:xfrm>
            <a:off x="5257800" y="4267200"/>
            <a:ext cx="7620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431" name="Line 33"/>
          <p:cNvSpPr>
            <a:spLocks noChangeShapeType="1"/>
          </p:cNvSpPr>
          <p:nvPr/>
        </p:nvSpPr>
        <p:spPr bwMode="auto">
          <a:xfrm>
            <a:off x="5257800" y="4191000"/>
            <a:ext cx="762000" cy="1143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slow">
    <p:random/>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endParaRPr lang="fa-IR" altLang="fa-IR" smtClean="0"/>
          </a:p>
        </p:txBody>
      </p:sp>
      <p:sp>
        <p:nvSpPr>
          <p:cNvPr id="272387" name="AutoShape 3"/>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100356" name="Rectangle 4"/>
          <p:cNvSpPr>
            <a:spLocks noChangeArrowheads="1"/>
          </p:cNvSpPr>
          <p:nvPr/>
        </p:nvSpPr>
        <p:spPr bwMode="auto">
          <a:xfrm>
            <a:off x="539750" y="1916113"/>
            <a:ext cx="7843838" cy="388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008000"/>
                </a:solidFill>
                <a:cs typeface="Zar" pitchFamily="2" charset="0"/>
              </a:rPr>
              <a:t>ا</a:t>
            </a:r>
            <a:r>
              <a:rPr lang="ar-SA" altLang="fa-IR" sz="2400">
                <a:solidFill>
                  <a:srgbClr val="008000"/>
                </a:solidFill>
                <a:cs typeface="Zar" pitchFamily="2" charset="0"/>
              </a:rPr>
              <a:t>هميت روان‏شناختى اندازه بدن‏</a:t>
            </a:r>
            <a:endParaRPr lang="en-US" altLang="fa-IR" sz="2400">
              <a:solidFill>
                <a:srgbClr val="008000"/>
              </a:solidFill>
              <a:cs typeface="Zar" pitchFamily="2" charset="0"/>
            </a:endParaRPr>
          </a:p>
          <a:p>
            <a:pPr algn="just" rtl="1" eaLnBrk="1" hangingPunct="1">
              <a:lnSpc>
                <a:spcPct val="150000"/>
              </a:lnSpc>
              <a:buFontTx/>
              <a:buNone/>
            </a:pPr>
            <a:r>
              <a:rPr lang="ar-SA" altLang="fa-IR" sz="2400">
                <a:cs typeface="Zar" pitchFamily="2" charset="0"/>
              </a:rPr>
              <a:t>اهميت روان‏شناختى اندازه بدن براى كودكان به چگونگى نظر و واكنش اطرافيان، مخصوصاً همگنان، نسبت به آنها بستگى دارد. اكثر كودكان به وضع اندازه بدن خود متوجه نمى‏شوند مگر هنگامى كه احساس مى‏كنند كه با همگنان خود متفاوتند و قد يا وزنشان از آنها كمتر يا بيشتر است. </a:t>
            </a:r>
            <a:endParaRPr lang="fa-IR" altLang="fa-IR" sz="2400" b="0">
              <a:cs typeface="Zar" pitchFamily="2" charset="0"/>
            </a:endParaRPr>
          </a:p>
        </p:txBody>
      </p:sp>
      <p:sp>
        <p:nvSpPr>
          <p:cNvPr id="100357" name="Text Box 5"/>
          <p:cNvSpPr txBox="1">
            <a:spLocks noChangeArrowheads="1"/>
          </p:cNvSpPr>
          <p:nvPr/>
        </p:nvSpPr>
        <p:spPr bwMode="auto">
          <a:xfrm>
            <a:off x="323850" y="5445125"/>
            <a:ext cx="1943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r>
              <a:rPr lang="fa-IR" altLang="fa-IR" sz="2000">
                <a:solidFill>
                  <a:srgbClr val="0066FF"/>
                </a:solidFill>
              </a:rPr>
              <a:t>ادامه صفحه بعد</a:t>
            </a:r>
            <a:r>
              <a:rPr lang="fa-IR" altLang="fa-IR"/>
              <a:t> </a:t>
            </a:r>
            <a:endParaRPr lang="en-US" altLang="fa-IR"/>
          </a:p>
        </p:txBody>
      </p:sp>
      <p:sp>
        <p:nvSpPr>
          <p:cNvPr id="100358" name="Line 6"/>
          <p:cNvSpPr>
            <a:spLocks noChangeShapeType="1"/>
          </p:cNvSpPr>
          <p:nvPr/>
        </p:nvSpPr>
        <p:spPr bwMode="auto">
          <a:xfrm flipH="1">
            <a:off x="611188" y="6021388"/>
            <a:ext cx="1657350" cy="503237"/>
          </a:xfrm>
          <a:prstGeom prst="line">
            <a:avLst/>
          </a:prstGeom>
          <a:noFill/>
          <a:ln w="5715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slow">
    <p:random/>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endParaRPr lang="fa-IR" altLang="fa-IR" smtClean="0"/>
          </a:p>
        </p:txBody>
      </p:sp>
      <p:sp>
        <p:nvSpPr>
          <p:cNvPr id="273411" name="AutoShape 3"/>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fa-IR" altLang="fa-IR" sz="4000">
                <a:solidFill>
                  <a:srgbClr val="FF0066"/>
                </a:solidFill>
                <a:effectLst>
                  <a:outerShdw blurRad="38100" dist="38100" dir="2700000" algn="tl">
                    <a:srgbClr val="000000"/>
                  </a:outerShdw>
                </a:effectLst>
              </a:rPr>
              <a:t>رشد و نمو بدني</a:t>
            </a:r>
            <a:r>
              <a:rPr lang="fa-IR" altLang="fa-IR">
                <a:solidFill>
                  <a:srgbClr val="FF0066"/>
                </a:solidFill>
                <a:effectLst>
                  <a:outerShdw blurRad="38100" dist="38100" dir="2700000" algn="tl">
                    <a:srgbClr val="000000"/>
                  </a:outerShdw>
                </a:effectLst>
              </a:rPr>
              <a:t> </a:t>
            </a:r>
            <a:endParaRPr lang="en-US" altLang="fa-IR">
              <a:solidFill>
                <a:srgbClr val="FF0066"/>
              </a:solidFill>
              <a:effectLst>
                <a:outerShdw blurRad="38100" dist="38100" dir="2700000" algn="tl">
                  <a:srgbClr val="000000"/>
                </a:outerShdw>
              </a:effectLst>
            </a:endParaRPr>
          </a:p>
        </p:txBody>
      </p:sp>
      <p:sp>
        <p:nvSpPr>
          <p:cNvPr id="101380" name="Rectangle 4"/>
          <p:cNvSpPr>
            <a:spLocks noChangeArrowheads="1"/>
          </p:cNvSpPr>
          <p:nvPr/>
        </p:nvSpPr>
        <p:spPr bwMode="auto">
          <a:xfrm>
            <a:off x="539750" y="1916113"/>
            <a:ext cx="7843838" cy="388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r" rtl="1" eaLnBrk="1" hangingPunct="1">
              <a:lnSpc>
                <a:spcPct val="150000"/>
              </a:lnSpc>
              <a:buFontTx/>
              <a:buNone/>
            </a:pPr>
            <a:r>
              <a:rPr lang="fa-IR" altLang="fa-IR" sz="2400">
                <a:solidFill>
                  <a:srgbClr val="008000"/>
                </a:solidFill>
                <a:cs typeface="Zar" pitchFamily="2" charset="0"/>
              </a:rPr>
              <a:t>ا</a:t>
            </a:r>
            <a:r>
              <a:rPr lang="ar-SA" altLang="fa-IR" sz="2400">
                <a:solidFill>
                  <a:srgbClr val="008000"/>
                </a:solidFill>
                <a:cs typeface="Zar" pitchFamily="2" charset="0"/>
              </a:rPr>
              <a:t>هميت روان‏شناختى اندازه بدن‏</a:t>
            </a:r>
            <a:endParaRPr lang="en-US" altLang="fa-IR" sz="2400">
              <a:solidFill>
                <a:srgbClr val="008000"/>
              </a:solidFill>
              <a:cs typeface="Zar" pitchFamily="2" charset="0"/>
            </a:endParaRPr>
          </a:p>
          <a:p>
            <a:pPr algn="just" rtl="1" eaLnBrk="1" hangingPunct="1">
              <a:lnSpc>
                <a:spcPct val="150000"/>
              </a:lnSpc>
              <a:buFontTx/>
              <a:buNone/>
            </a:pPr>
            <a:r>
              <a:rPr lang="ar-SA" altLang="fa-IR" sz="2400">
                <a:cs typeface="Zar" pitchFamily="2" charset="0"/>
              </a:rPr>
              <a:t>در اين صورت است كه نسبت به آن حساس مى‏شوند و تحت‏تأثير نظر و واكنش اطرافيان خود قرار مى‏گيرند. بديهى است كه واكنشهاى همسالان گاهى بيش از بزرگسالان در آنها اثر مى‏گذراند. و اصطلاحات طعنه‏آميز از قبيل </a:t>
            </a:r>
            <a:r>
              <a:rPr lang="ar-SA" altLang="fa-IR" sz="2400">
                <a:solidFill>
                  <a:srgbClr val="008000"/>
                </a:solidFill>
                <a:cs typeface="Zar" pitchFamily="2" charset="0"/>
              </a:rPr>
              <a:t>«كوتوله»</a:t>
            </a:r>
            <a:r>
              <a:rPr lang="ar-SA" altLang="fa-IR" sz="2400">
                <a:cs typeface="Zar" pitchFamily="2" charset="0"/>
              </a:rPr>
              <a:t> يا </a:t>
            </a:r>
            <a:r>
              <a:rPr lang="ar-SA" altLang="fa-IR" sz="2400">
                <a:solidFill>
                  <a:srgbClr val="008000"/>
                </a:solidFill>
                <a:cs typeface="Zar" pitchFamily="2" charset="0"/>
              </a:rPr>
              <a:t>«درازه»</a:t>
            </a:r>
            <a:r>
              <a:rPr lang="ar-SA" altLang="fa-IR" sz="2400">
                <a:cs typeface="Zar" pitchFamily="2" charset="0"/>
              </a:rPr>
              <a:t> يا </a:t>
            </a:r>
            <a:r>
              <a:rPr lang="ar-SA" altLang="fa-IR" sz="2400">
                <a:solidFill>
                  <a:srgbClr val="008000"/>
                </a:solidFill>
                <a:cs typeface="Zar" pitchFamily="2" charset="0"/>
              </a:rPr>
              <a:t>«قلمى»</a:t>
            </a:r>
            <a:r>
              <a:rPr lang="ar-SA" altLang="fa-IR" sz="2400">
                <a:cs typeface="Zar" pitchFamily="2" charset="0"/>
              </a:rPr>
              <a:t> و ... كودك محروم از اندازه بدنى طبيعى را رنج مى‏دهند</a:t>
            </a:r>
            <a:r>
              <a:rPr lang="en-US" altLang="fa-IR" sz="2400">
                <a:cs typeface="Zar" pitchFamily="2" charset="0"/>
              </a:rPr>
              <a:t>.</a:t>
            </a:r>
            <a:endParaRPr lang="fa-IR" altLang="fa-IR" sz="2400">
              <a:cs typeface="Zar" pitchFamily="2" charset="0"/>
            </a:endParaRPr>
          </a:p>
        </p:txBody>
      </p:sp>
    </p:spTree>
  </p:cSld>
  <p:clrMapOvr>
    <a:masterClrMapping/>
  </p:clrMapOvr>
  <p:transition spd="slow">
    <p:random/>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0" y="762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algn="l" eaLnBrk="1" hangingPunct="1">
              <a:spcBef>
                <a:spcPct val="50000"/>
              </a:spcBef>
            </a:pPr>
            <a:endParaRPr lang="fa-IR" altLang="fa-IR" b="0">
              <a:cs typeface="Times New Roman" panose="02020603050405020304" pitchFamily="18" charset="0"/>
            </a:endParaRPr>
          </a:p>
        </p:txBody>
      </p:sp>
      <p:sp>
        <p:nvSpPr>
          <p:cNvPr id="102403" name="WordArt 3"/>
          <p:cNvSpPr>
            <a:spLocks noChangeArrowheads="1" noChangeShapeType="1" noTextEdit="1"/>
          </p:cNvSpPr>
          <p:nvPr/>
        </p:nvSpPr>
        <p:spPr bwMode="auto">
          <a:xfrm>
            <a:off x="1042988" y="1196975"/>
            <a:ext cx="6629400" cy="2533650"/>
          </a:xfrm>
          <a:prstGeom prst="rect">
            <a:avLst/>
          </a:prstGeom>
        </p:spPr>
        <p:txBody>
          <a:bodyPr wrap="none" fromWordArt="1">
            <a:prstTxWarp prst="textPlain">
              <a:avLst>
                <a:gd name="adj" fmla="val 4812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rPr>
              <a:t>Chapter  two</a:t>
            </a:r>
            <a:endParaRPr lang="fa-I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panose="020B0A04020102020204" pitchFamily="34" charset="0"/>
            </a:endParaRPr>
          </a:p>
        </p:txBody>
      </p:sp>
      <p:sp>
        <p:nvSpPr>
          <p:cNvPr id="102404" name="WordArt 4"/>
          <p:cNvSpPr>
            <a:spLocks noChangeArrowheads="1" noChangeShapeType="1" noTextEdit="1"/>
          </p:cNvSpPr>
          <p:nvPr/>
        </p:nvSpPr>
        <p:spPr bwMode="auto">
          <a:xfrm>
            <a:off x="609600" y="4229100"/>
            <a:ext cx="7848600" cy="1866900"/>
          </a:xfrm>
          <a:prstGeom prst="rect">
            <a:avLst/>
          </a:prstGeom>
        </p:spPr>
        <p:txBody>
          <a:bodyPr wrap="none" fromWordArt="1">
            <a:prstTxWarp prst="textPlain">
              <a:avLst>
                <a:gd name="adj" fmla="val 50000"/>
              </a:avLst>
            </a:prstTxWarp>
          </a:bodyPr>
          <a:lstStyle/>
          <a:p>
            <a:pPr algn="ctr" rtl="1"/>
            <a:r>
              <a:rPr lang="fa-IR" sz="3600" kern="10">
                <a:ln w="12700">
                  <a:solidFill>
                    <a:srgbClr val="EAEAEA"/>
                  </a:solidFill>
                  <a:round/>
                  <a:headEnd/>
                  <a:tailEnd/>
                </a:ln>
                <a:solidFill>
                  <a:srgbClr val="CC00FF"/>
                </a:solidFill>
                <a:effectLst>
                  <a:outerShdw dist="35921" dir="2700000" sy="50000" kx="2115830" algn="bl" rotWithShape="0">
                    <a:srgbClr val="C0C0C0"/>
                  </a:outerShdw>
                </a:effectLst>
                <a:latin typeface="Zar"/>
              </a:rPr>
              <a:t>فصل  ششم</a:t>
            </a:r>
          </a:p>
        </p:txBody>
      </p:sp>
    </p:spTree>
  </p:cSld>
  <p:clrMapOvr>
    <a:masterClrMapping/>
  </p:clrMapOvr>
  <p:transition spd="slow">
    <p:random/>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03427" name="Rectangle 3"/>
          <p:cNvSpPr>
            <a:spLocks noChangeArrowheads="1"/>
          </p:cNvSpPr>
          <p:nvPr/>
        </p:nvSpPr>
        <p:spPr bwMode="auto">
          <a:xfrm>
            <a:off x="304800" y="1844675"/>
            <a:ext cx="8593138" cy="538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نظريه هاي رشد و تكاملي ادارك </a:t>
            </a:r>
          </a:p>
          <a:p>
            <a:pPr algn="just" rtl="1">
              <a:lnSpc>
                <a:spcPct val="150000"/>
              </a:lnSpc>
              <a:spcBef>
                <a:spcPct val="50000"/>
              </a:spcBef>
              <a:buFontTx/>
              <a:buNone/>
            </a:pPr>
            <a:r>
              <a:rPr lang="fa-IR" altLang="ar-SA" sz="2400">
                <a:cs typeface="Zar" pitchFamily="2" charset="0"/>
              </a:rPr>
              <a:t>1. ديدگاه اكولوژيك ( بوم شناختي ) گيبسون النور و گيبسون گيمز</a:t>
            </a:r>
            <a:endParaRPr lang="en-US" altLang="ar-SA" sz="2400">
              <a:cs typeface="Zar" pitchFamily="2" charset="0"/>
            </a:endParaRPr>
          </a:p>
          <a:p>
            <a:pPr algn="just" rtl="1" eaLnBrk="1" hangingPunct="1">
              <a:lnSpc>
                <a:spcPct val="150000"/>
              </a:lnSpc>
              <a:spcBef>
                <a:spcPct val="0"/>
              </a:spcBef>
              <a:buFontTx/>
              <a:buNone/>
            </a:pPr>
            <a:r>
              <a:rPr lang="fa-IR" altLang="en-US" sz="2400">
                <a:cs typeface="Zar" pitchFamily="2" charset="0"/>
              </a:rPr>
              <a:t>    كه بر اين باور است جنبه هاي تغيير ناپذير محيط، </a:t>
            </a:r>
            <a:r>
              <a:rPr lang="ar-SA" altLang="en-US" sz="2400">
                <a:cs typeface="Zar" pitchFamily="2" charset="0"/>
              </a:rPr>
              <a:t>اطلاعات لازم را در اختيار نوزاد قرار مى‏دهند. و اين جنبه ها شامل مكانها (اتاق)، اشياء (چهره)، و تصاوير (صورتى</a:t>
            </a:r>
            <a:r>
              <a:rPr lang="fa-IR" altLang="en-US" sz="2400">
                <a:cs typeface="Zar" pitchFamily="2" charset="0"/>
              </a:rPr>
              <a:t> </a:t>
            </a:r>
            <a:r>
              <a:rPr lang="ar-SA" altLang="en-US" sz="2400">
                <a:cs typeface="Zar" pitchFamily="2" charset="0"/>
              </a:rPr>
              <a:t>از يك چهره) هستند. نظريه‏پردازان اكولوژيك معتقدند كه وقتى اين چيزها عملاً در جهان وجود دارند كافى است كه نوزاد به آنها توجه كند و اطلاعات لازم را به دست آورد بدون اينكه به ساختن بازنماييهاى درونى نياز داشته باشد.</a:t>
            </a:r>
            <a:r>
              <a:rPr lang="en-US" altLang="en-US" sz="2400">
                <a:cs typeface="Zar" pitchFamily="2" charset="0"/>
              </a:rPr>
              <a:t> </a:t>
            </a:r>
          </a:p>
          <a:p>
            <a:pPr algn="just" rtl="1" eaLnBrk="1" hangingPunct="1">
              <a:spcBef>
                <a:spcPct val="0"/>
              </a:spcBef>
              <a:buFontTx/>
              <a:buNone/>
            </a:pP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p:txBody>
      </p:sp>
      <p:sp>
        <p:nvSpPr>
          <p:cNvPr id="103428"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7546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75462"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04451" name="Rectangle 3"/>
          <p:cNvSpPr>
            <a:spLocks noChangeArrowheads="1"/>
          </p:cNvSpPr>
          <p:nvPr/>
        </p:nvSpPr>
        <p:spPr bwMode="auto">
          <a:xfrm>
            <a:off x="304800" y="2060575"/>
            <a:ext cx="8593138"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نظريه هاي رشد و تكاملي ادارك </a:t>
            </a:r>
          </a:p>
          <a:p>
            <a:pPr algn="just" rtl="1">
              <a:lnSpc>
                <a:spcPct val="150000"/>
              </a:lnSpc>
              <a:spcBef>
                <a:spcPct val="50000"/>
              </a:spcBef>
              <a:buFontTx/>
              <a:buNone/>
            </a:pPr>
            <a:r>
              <a:rPr lang="fa-IR" altLang="ar-SA" sz="2400">
                <a:cs typeface="Zar" pitchFamily="2" charset="0"/>
              </a:rPr>
              <a:t>2. ديدگاه ساخت گراي پياژه </a:t>
            </a:r>
            <a:endParaRPr lang="en-US" altLang="ar-SA" sz="2400">
              <a:cs typeface="Zar" pitchFamily="2" charset="0"/>
            </a:endParaRPr>
          </a:p>
          <a:p>
            <a:pPr algn="just" rtl="1" eaLnBrk="1" hangingPunct="1">
              <a:lnSpc>
                <a:spcPct val="150000"/>
              </a:lnSpc>
              <a:spcBef>
                <a:spcPct val="0"/>
              </a:spcBef>
              <a:buFontTx/>
              <a:buNone/>
            </a:pPr>
            <a:r>
              <a:rPr lang="fa-IR" altLang="en-US" sz="2400">
                <a:cs typeface="Zar" pitchFamily="2" charset="0"/>
              </a:rPr>
              <a:t>    </a:t>
            </a:r>
            <a:r>
              <a:rPr lang="en-US" altLang="en-US" sz="2400">
                <a:cs typeface="Zar" pitchFamily="2" charset="0"/>
              </a:rPr>
              <a:t> </a:t>
            </a:r>
            <a:r>
              <a:rPr lang="ar-SA" altLang="en-US" sz="2400">
                <a:cs typeface="Zar" pitchFamily="2" charset="0"/>
              </a:rPr>
              <a:t>نظريه «ساخت‏گراى» پياژه برعكس، براين تأكيد مى‏كند كه نوزاد دنيا را تنها با تنظيم محركهاى ثابت موجود در محيط درك نمى‏كند بلكه ادراك يك ساخت ذهنى يا عقلى است كه بر درونداد رسيده از چشم يا ساير گيرندگان حسى به علاوه اطلاعات بازيافته از حافظه مبتنى</a:t>
            </a:r>
            <a:r>
              <a:rPr lang="en-US" altLang="en-US" sz="2400">
                <a:cs typeface="Zar" pitchFamily="2" charset="0"/>
              </a:rPr>
              <a:t> </a:t>
            </a:r>
            <a:r>
              <a:rPr lang="fa-IR" altLang="en-US" sz="2400">
                <a:cs typeface="Zar" pitchFamily="2" charset="0"/>
              </a:rPr>
              <a:t> است . </a:t>
            </a: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p:txBody>
      </p:sp>
      <p:sp>
        <p:nvSpPr>
          <p:cNvPr id="104452"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7648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76486"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05475" name="Rectangle 3"/>
          <p:cNvSpPr>
            <a:spLocks noChangeArrowheads="1"/>
          </p:cNvSpPr>
          <p:nvPr/>
        </p:nvSpPr>
        <p:spPr bwMode="auto">
          <a:xfrm>
            <a:off x="1187450" y="2038350"/>
            <a:ext cx="6913563"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ادراكات بينايي </a:t>
            </a:r>
          </a:p>
          <a:p>
            <a:pPr algn="just" rtl="1">
              <a:lnSpc>
                <a:spcPct val="150000"/>
              </a:lnSpc>
              <a:spcBef>
                <a:spcPct val="50000"/>
              </a:spcBef>
              <a:buFontTx/>
              <a:buNone/>
            </a:pPr>
            <a:r>
              <a:rPr lang="ar-SA" altLang="ar-SA" sz="2400">
                <a:cs typeface="Zar" pitchFamily="2" charset="0"/>
              </a:rPr>
              <a:t>چشمان نوزادان كوچكتر از چشمان بزرگسالان هستند، ساختهاى شبكه هنوز كامل نشده‏اند، و عصب بينايى به رشد و تكامل لازم خود نرسيده است.</a:t>
            </a:r>
            <a:r>
              <a:rPr lang="en-US" altLang="ar-SA" sz="2400">
                <a:cs typeface="Zar" pitchFamily="2" charset="0"/>
              </a:rPr>
              <a:t> </a:t>
            </a:r>
            <a:endParaRPr lang="en-US" altLang="en-US" sz="2400">
              <a:cs typeface="Zar" pitchFamily="2" charset="0"/>
            </a:endParaRPr>
          </a:p>
          <a:p>
            <a:pPr algn="just" rtl="1" eaLnBrk="1" hangingPunct="1">
              <a:spcBef>
                <a:spcPct val="0"/>
              </a:spcBef>
              <a:buFontTx/>
              <a:buNone/>
            </a:pPr>
            <a:endParaRPr lang="en-US" altLang="en-US" sz="2400">
              <a:cs typeface="Zar" pitchFamily="2" charset="0"/>
            </a:endParaRPr>
          </a:p>
        </p:txBody>
      </p:sp>
      <p:sp>
        <p:nvSpPr>
          <p:cNvPr id="105476"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77509"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77510"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06499" name="Rectangle 3"/>
          <p:cNvSpPr>
            <a:spLocks noChangeArrowheads="1"/>
          </p:cNvSpPr>
          <p:nvPr/>
        </p:nvSpPr>
        <p:spPr bwMode="auto">
          <a:xfrm>
            <a:off x="1187450" y="2038350"/>
            <a:ext cx="6913563"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ادراكات شنوايي  </a:t>
            </a:r>
          </a:p>
          <a:p>
            <a:pPr algn="justLow" rtl="1">
              <a:lnSpc>
                <a:spcPct val="150000"/>
              </a:lnSpc>
              <a:spcBef>
                <a:spcPct val="50000"/>
              </a:spcBef>
              <a:buFontTx/>
              <a:buNone/>
            </a:pPr>
            <a:r>
              <a:rPr lang="ar-SA" altLang="en-US" sz="2400">
                <a:cs typeface="Zar" pitchFamily="2" charset="0"/>
              </a:rPr>
              <a:t>نوزادان بيدرنگ پس از تولد مى‏توانند بشنوند هرچند كه آستانه‏هاى حسى آنها تا حدى بالاتر از بزرگسالان هستند. به اين معنا كه محرك شنوايى بايد بلندتر از محرك شنوايى بزرگسالان باشد. نوزاد نه تنها مى‏شنود بلكه احتمالاً جنين نيز مى‏تواند بشنود</a:t>
            </a:r>
            <a:r>
              <a:rPr lang="en-US" altLang="en-US" sz="2400">
                <a:cs typeface="Zar" pitchFamily="2" charset="0"/>
              </a:rPr>
              <a:t>.</a:t>
            </a:r>
          </a:p>
        </p:txBody>
      </p:sp>
      <p:sp>
        <p:nvSpPr>
          <p:cNvPr id="106500"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84677"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84678"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2"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07523" name="Rectangle 3"/>
          <p:cNvSpPr>
            <a:spLocks noChangeArrowheads="1"/>
          </p:cNvSpPr>
          <p:nvPr/>
        </p:nvSpPr>
        <p:spPr bwMode="auto">
          <a:xfrm>
            <a:off x="1187450" y="2038350"/>
            <a:ext cx="6913563"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ادراكات بويايي </a:t>
            </a:r>
          </a:p>
          <a:p>
            <a:pPr algn="just" rtl="1">
              <a:lnSpc>
                <a:spcPct val="150000"/>
              </a:lnSpc>
              <a:spcBef>
                <a:spcPct val="50000"/>
              </a:spcBef>
              <a:buFontTx/>
              <a:buNone/>
            </a:pPr>
            <a:r>
              <a:rPr lang="en-US" altLang="en-US" sz="2400">
                <a:cs typeface="Zar" pitchFamily="2" charset="0"/>
              </a:rPr>
              <a:t> </a:t>
            </a:r>
            <a:r>
              <a:rPr lang="ar-SA" altLang="en-US" sz="2400">
                <a:cs typeface="Zar" pitchFamily="2" charset="0"/>
              </a:rPr>
              <a:t>بچه‏ها پيش از تولد مى‏توانند بو را بفهمند. نوزادان نيز نسبت به بويايى حساسند. </a:t>
            </a:r>
            <a:endParaRPr lang="en-US" altLang="en-US" sz="2400">
              <a:cs typeface="Zar" pitchFamily="2" charset="0"/>
            </a:endParaRPr>
          </a:p>
        </p:txBody>
      </p:sp>
      <p:sp>
        <p:nvSpPr>
          <p:cNvPr id="107524"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85701"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85702"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08547" name="Rectangle 3"/>
          <p:cNvSpPr>
            <a:spLocks noChangeArrowheads="1"/>
          </p:cNvSpPr>
          <p:nvPr/>
        </p:nvSpPr>
        <p:spPr bwMode="auto">
          <a:xfrm>
            <a:off x="1187450" y="2038350"/>
            <a:ext cx="6913563"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ادراكات چشايي </a:t>
            </a:r>
          </a:p>
          <a:p>
            <a:pPr algn="just" rtl="1">
              <a:lnSpc>
                <a:spcPct val="150000"/>
              </a:lnSpc>
              <a:spcBef>
                <a:spcPct val="50000"/>
              </a:spcBef>
              <a:buFontTx/>
              <a:buNone/>
            </a:pPr>
            <a:r>
              <a:rPr lang="ar-SA" altLang="en-US" sz="2400">
                <a:cs typeface="Zar" pitchFamily="2" charset="0"/>
              </a:rPr>
              <a:t>حساسيت به چشايى پيش از تولد وجود دارد بچه نوزاد مى‏تواند دو مزه را از هم تشخيص دهد.</a:t>
            </a:r>
            <a:r>
              <a:rPr lang="en-US" altLang="en-US" sz="2400">
                <a:cs typeface="Zar" pitchFamily="2" charset="0"/>
              </a:rPr>
              <a:t> </a:t>
            </a:r>
          </a:p>
        </p:txBody>
      </p:sp>
      <p:sp>
        <p:nvSpPr>
          <p:cNvPr id="108548"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86725"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86726"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AutoShape 2"/>
          <p:cNvSpPr>
            <a:spLocks noChangeArrowheads="1"/>
          </p:cNvSpPr>
          <p:nvPr/>
        </p:nvSpPr>
        <p:spPr bwMode="auto">
          <a:xfrm>
            <a:off x="142875" y="0"/>
            <a:ext cx="8893175" cy="6597650"/>
          </a:xfrm>
          <a:prstGeom prst="foldedCorner">
            <a:avLst>
              <a:gd name="adj" fmla="val 12500"/>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rtl="1"/>
            <a:endParaRPr lang="en-US" altLang="en-US" b="0">
              <a:cs typeface="Times New Roman" panose="02020603050405020304" pitchFamily="18" charset="0"/>
            </a:endParaRPr>
          </a:p>
        </p:txBody>
      </p:sp>
      <p:sp>
        <p:nvSpPr>
          <p:cNvPr id="109571" name="Rectangle 3"/>
          <p:cNvSpPr>
            <a:spLocks noChangeArrowheads="1"/>
          </p:cNvSpPr>
          <p:nvPr/>
        </p:nvSpPr>
        <p:spPr bwMode="auto">
          <a:xfrm>
            <a:off x="1187450" y="2038350"/>
            <a:ext cx="6913563"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14400" indent="-9144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1485900" indent="-45720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2057400" indent="-4572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26289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3200400" indent="-4572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36576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41148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45720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5029200" indent="-4572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rtl="1">
              <a:lnSpc>
                <a:spcPct val="150000"/>
              </a:lnSpc>
              <a:spcBef>
                <a:spcPct val="50000"/>
              </a:spcBef>
              <a:buFontTx/>
              <a:buNone/>
            </a:pPr>
            <a:r>
              <a:rPr lang="fa-IR" altLang="ar-SA" sz="2400">
                <a:cs typeface="Zar" pitchFamily="2" charset="0"/>
              </a:rPr>
              <a:t>  ادراكات بساوايي </a:t>
            </a:r>
          </a:p>
          <a:p>
            <a:pPr algn="just" rtl="1">
              <a:lnSpc>
                <a:spcPct val="150000"/>
              </a:lnSpc>
              <a:spcBef>
                <a:spcPct val="50000"/>
              </a:spcBef>
              <a:buFontTx/>
              <a:buNone/>
            </a:pPr>
            <a:r>
              <a:rPr lang="ar-SA" altLang="en-US" sz="2400">
                <a:cs typeface="Zar" pitchFamily="2" charset="0"/>
              </a:rPr>
              <a:t>نوزادان همچنان كه نسبت به مزه پاسخ مى‏دهند نسبت به بساوايى نيز واكنش نشان مى‏دهند.</a:t>
            </a:r>
            <a:r>
              <a:rPr lang="en-US" altLang="en-US" sz="2400">
                <a:cs typeface="Zar" pitchFamily="2" charset="0"/>
              </a:rPr>
              <a:t> </a:t>
            </a:r>
          </a:p>
        </p:txBody>
      </p:sp>
      <p:sp>
        <p:nvSpPr>
          <p:cNvPr id="109572" name="Text Box 4"/>
          <p:cNvSpPr txBox="1">
            <a:spLocks noChangeArrowheads="1"/>
          </p:cNvSpPr>
          <p:nvPr/>
        </p:nvSpPr>
        <p:spPr bwMode="auto">
          <a:xfrm>
            <a:off x="2268538" y="450850"/>
            <a:ext cx="4751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2400" b="1">
                <a:solidFill>
                  <a:schemeClr val="tx1"/>
                </a:solidFill>
                <a:latin typeface="Times New Roman" panose="02020603050405020304" pitchFamily="18" charset="0"/>
                <a:cs typeface="Zar" pitchFamily="2" charset="0"/>
              </a:defRPr>
            </a:lvl1pPr>
            <a:lvl2pPr marL="742950" indent="-285750" algn="r">
              <a:defRPr sz="2400" b="1">
                <a:solidFill>
                  <a:schemeClr val="tx1"/>
                </a:solidFill>
                <a:latin typeface="Times New Roman" panose="02020603050405020304" pitchFamily="18" charset="0"/>
                <a:cs typeface="Zar" pitchFamily="2" charset="0"/>
              </a:defRPr>
            </a:lvl2pPr>
            <a:lvl3pPr marL="1143000" indent="-228600" algn="r">
              <a:defRPr sz="2400" b="1">
                <a:solidFill>
                  <a:schemeClr val="tx1"/>
                </a:solidFill>
                <a:latin typeface="Times New Roman" panose="02020603050405020304" pitchFamily="18" charset="0"/>
                <a:cs typeface="Zar" pitchFamily="2" charset="0"/>
              </a:defRPr>
            </a:lvl3pPr>
            <a:lvl4pPr marL="1600200" indent="-228600" algn="r">
              <a:defRPr sz="2400" b="1">
                <a:solidFill>
                  <a:schemeClr val="tx1"/>
                </a:solidFill>
                <a:latin typeface="Times New Roman" panose="02020603050405020304" pitchFamily="18" charset="0"/>
                <a:cs typeface="Zar" pitchFamily="2" charset="0"/>
              </a:defRPr>
            </a:lvl4pPr>
            <a:lvl5pPr marL="2057400" indent="-228600" algn="r">
              <a:defRPr sz="2400" b="1">
                <a:solidFill>
                  <a:schemeClr val="tx1"/>
                </a:solidFill>
                <a:latin typeface="Times New Roman" panose="02020603050405020304" pitchFamily="18" charset="0"/>
                <a:cs typeface="Zar" pitchFamily="2" charset="0"/>
              </a:defRPr>
            </a:lvl5pPr>
            <a:lvl6pPr marL="25146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6pPr>
            <a:lvl7pPr marL="29718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7pPr>
            <a:lvl8pPr marL="34290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8pPr>
            <a:lvl9pPr marL="3886200" indent="-228600" algn="r" eaLnBrk="0" fontAlgn="base" hangingPunct="0">
              <a:spcBef>
                <a:spcPct val="0"/>
              </a:spcBef>
              <a:spcAft>
                <a:spcPct val="0"/>
              </a:spcAft>
              <a:defRPr sz="2400" b="1">
                <a:solidFill>
                  <a:schemeClr val="tx1"/>
                </a:solidFill>
                <a:latin typeface="Times New Roman" panose="02020603050405020304" pitchFamily="18" charset="0"/>
                <a:cs typeface="Zar" pitchFamily="2" charset="0"/>
              </a:defRPr>
            </a:lvl9pPr>
          </a:lstStyle>
          <a:p>
            <a:pPr eaLnBrk="1" hangingPunct="1">
              <a:spcBef>
                <a:spcPct val="50000"/>
              </a:spcBef>
            </a:pPr>
            <a:endParaRPr lang="fa-IR" altLang="fa-IR"/>
          </a:p>
        </p:txBody>
      </p:sp>
      <p:sp>
        <p:nvSpPr>
          <p:cNvPr id="287749" name="AutoShape 5"/>
          <p:cNvSpPr>
            <a:spLocks noChangeArrowheads="1"/>
          </p:cNvSpPr>
          <p:nvPr/>
        </p:nvSpPr>
        <p:spPr bwMode="auto">
          <a:xfrm>
            <a:off x="250825" y="115888"/>
            <a:ext cx="8686800" cy="1760537"/>
          </a:xfrm>
          <a:prstGeom prst="roundRect">
            <a:avLst>
              <a:gd name="adj" fmla="val 16667"/>
            </a:avLst>
          </a:prstGeom>
          <a:gradFill rotWithShape="0">
            <a:gsLst>
              <a:gs pos="0">
                <a:schemeClr val="accent1"/>
              </a:gs>
              <a:gs pos="100000">
                <a:schemeClr val="accent1">
                  <a:gamma/>
                  <a:tint val="5882"/>
                  <a:invGamma/>
                </a:schemeClr>
              </a:gs>
            </a:gsLst>
            <a:path path="rect">
              <a:fillToRect r="100000" b="10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eaLnBrk="1" hangingPunct="1">
              <a:defRPr/>
            </a:pPr>
            <a:endParaRPr lang="fa-IR"/>
          </a:p>
        </p:txBody>
      </p:sp>
      <p:sp>
        <p:nvSpPr>
          <p:cNvPr id="287750" name="Text Box 6"/>
          <p:cNvSpPr txBox="1">
            <a:spLocks noChangeArrowheads="1"/>
          </p:cNvSpPr>
          <p:nvPr/>
        </p:nvSpPr>
        <p:spPr bwMode="auto">
          <a:xfrm>
            <a:off x="236538" y="765175"/>
            <a:ext cx="8382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1" hangingPunct="1">
              <a:spcBef>
                <a:spcPct val="50000"/>
              </a:spcBef>
              <a:defRPr/>
            </a:pPr>
            <a:r>
              <a:rPr lang="fa-IR" altLang="fa-IR" sz="4000">
                <a:solidFill>
                  <a:srgbClr val="FF0066"/>
                </a:solidFill>
                <a:effectLst>
                  <a:outerShdw blurRad="38100" dist="38100" dir="2700000" algn="tl">
                    <a:srgbClr val="000000"/>
                  </a:outerShdw>
                </a:effectLst>
              </a:rPr>
              <a:t>رشد و تكامل حسي – حركتي  </a:t>
            </a:r>
            <a:r>
              <a:rPr lang="fa-IR" altLang="fa-IR" sz="4000">
                <a:effectLst>
                  <a:outerShdw blurRad="38100" dist="38100" dir="2700000" algn="tl">
                    <a:srgbClr val="FFFFFF"/>
                  </a:outerShdw>
                </a:effectLst>
              </a:rPr>
              <a:t> </a:t>
            </a:r>
            <a:r>
              <a:rPr lang="fa-IR" altLang="fa-IR" sz="4000">
                <a:effectLst>
                  <a:outerShdw blurRad="38100" dist="38100" dir="2700000" algn="tl">
                    <a:srgbClr val="FFFFFF"/>
                  </a:outerShdw>
                </a:effectLst>
                <a:cs typeface="Times New Roman" panose="02020603050405020304" pitchFamily="18" charset="0"/>
              </a:rPr>
              <a:t> </a:t>
            </a:r>
            <a:endParaRPr lang="en-US" altLang="fa-IR" sz="4000">
              <a:effectLst>
                <a:outerShdw blurRad="38100" dist="38100" dir="2700000" algn="tl">
                  <a:srgbClr val="FFFFFF"/>
                </a:outerShdw>
              </a:effectLst>
              <a:cs typeface="Times New Roman" panose="02020603050405020304" pitchFamily="18" charset="0"/>
            </a:endParaRPr>
          </a:p>
        </p:txBody>
      </p:sp>
    </p:spTree>
  </p:cSld>
  <p:clrMapOvr>
    <a:masterClrMapping/>
  </p:clrMapOvr>
  <p:transition spd="slow">
    <p:random/>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fa-IR" sz="2400" b="1" i="0" u="none" strike="noStrike" cap="none" normalizeH="0" baseline="0" smtClean="0">
            <a:ln>
              <a:noFill/>
            </a:ln>
            <a:solidFill>
              <a:schemeClr val="tx1"/>
            </a:solidFill>
            <a:effectLst/>
            <a:latin typeface="Times New Roman" panose="02020603050405020304" pitchFamily="18" charset="0"/>
            <a:cs typeface="Zar"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fa-IR" sz="2400" b="1" i="0" u="none" strike="noStrike" cap="none" normalizeH="0" baseline="0" smtClean="0">
            <a:ln>
              <a:noFill/>
            </a:ln>
            <a:solidFill>
              <a:schemeClr val="tx1"/>
            </a:solidFill>
            <a:effectLst/>
            <a:latin typeface="Times New Roman" panose="02020603050405020304" pitchFamily="18" charset="0"/>
            <a:cs typeface="Zar" pitchFamily="2"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2718</TotalTime>
  <Words>8387</Words>
  <Application>Microsoft Office PowerPoint</Application>
  <PresentationFormat>On-screen Show (4:3)</PresentationFormat>
  <Paragraphs>860</Paragraphs>
  <Slides>186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186</vt:i4>
      </vt:variant>
    </vt:vector>
  </HeadingPairs>
  <TitlesOfParts>
    <vt:vector size="194" baseType="lpstr">
      <vt:lpstr>Arial</vt:lpstr>
      <vt:lpstr>Arial Black</vt:lpstr>
      <vt:lpstr>B Lotus</vt:lpstr>
      <vt:lpstr>B Titr</vt:lpstr>
      <vt:lpstr>Tahoma</vt:lpstr>
      <vt:lpstr>Times New Roman</vt:lpstr>
      <vt:lpstr>Zar</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class6</dc:creator>
  <cp:lastModifiedBy>omid arzi</cp:lastModifiedBy>
  <cp:revision>382</cp:revision>
  <dcterms:created xsi:type="dcterms:W3CDTF">2003-05-04T07:39:59Z</dcterms:created>
  <dcterms:modified xsi:type="dcterms:W3CDTF">2022-01-19T07:53:03Z</dcterms:modified>
</cp:coreProperties>
</file>