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9"/>
  </p:notesMasterIdLst>
  <p:sldIdLst>
    <p:sldId id="256" r:id="rId2"/>
    <p:sldId id="286" r:id="rId3"/>
    <p:sldId id="258" r:id="rId4"/>
    <p:sldId id="345" r:id="rId5"/>
    <p:sldId id="290" r:id="rId6"/>
    <p:sldId id="301" r:id="rId7"/>
    <p:sldId id="287" r:id="rId8"/>
    <p:sldId id="259" r:id="rId9"/>
    <p:sldId id="260" r:id="rId10"/>
    <p:sldId id="261" r:id="rId11"/>
    <p:sldId id="262" r:id="rId12"/>
    <p:sldId id="263" r:id="rId13"/>
    <p:sldId id="370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47" r:id="rId24"/>
    <p:sldId id="348" r:id="rId25"/>
    <p:sldId id="349" r:id="rId26"/>
    <p:sldId id="350" r:id="rId27"/>
    <p:sldId id="351" r:id="rId28"/>
    <p:sldId id="312" r:id="rId29"/>
    <p:sldId id="313" r:id="rId30"/>
    <p:sldId id="321" r:id="rId31"/>
    <p:sldId id="346" r:id="rId32"/>
    <p:sldId id="322" r:id="rId33"/>
    <p:sldId id="323" r:id="rId34"/>
    <p:sldId id="340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9" r:id="rId48"/>
    <p:sldId id="366" r:id="rId49"/>
    <p:sldId id="367" r:id="rId50"/>
    <p:sldId id="326" r:id="rId51"/>
    <p:sldId id="327" r:id="rId52"/>
    <p:sldId id="328" r:id="rId53"/>
    <p:sldId id="330" r:id="rId54"/>
    <p:sldId id="331" r:id="rId55"/>
    <p:sldId id="341" r:id="rId56"/>
    <p:sldId id="342" r:id="rId57"/>
    <p:sldId id="368" r:id="rId58"/>
    <p:sldId id="332" r:id="rId59"/>
    <p:sldId id="333" r:id="rId60"/>
    <p:sldId id="334" r:id="rId61"/>
    <p:sldId id="335" r:id="rId62"/>
    <p:sldId id="336" r:id="rId63"/>
    <p:sldId id="337" r:id="rId64"/>
    <p:sldId id="338" r:id="rId65"/>
    <p:sldId id="339" r:id="rId66"/>
    <p:sldId id="344" r:id="rId67"/>
    <p:sldId id="343" r:id="rId6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59D9DE-768D-4591-998F-B2D35E247479}" type="datetimeFigureOut">
              <a:rPr lang="fa-IR" smtClean="0"/>
              <a:pPr/>
              <a:t>11/09/1439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F2FBB7-C0A8-4D9E-BAAB-D4DC7D66C88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088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محمد علی چنارانی، </a:t>
            </a:r>
            <a:r>
              <a:rPr lang="fa-IR" b="1" dirty="0" smtClean="0"/>
              <a:t>رفتار پیامبر(ص) با کودکان و نوجوانان، </a:t>
            </a:r>
            <a:r>
              <a:rPr lang="fa-IR" dirty="0" smtClean="0"/>
              <a:t>مشهد، آستان قدس رضوی، چ2، 1380، ص65.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وافي</a:t>
            </a:r>
            <a:r>
              <a:rPr lang="fa-I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، ج1، ص210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3308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230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mtClean="0"/>
              <a:t>پایان جلسه اول 94/6/15</a:t>
            </a:r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886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2932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88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مباحث باقیمانده: ارتباط با جنس مخالف،</a:t>
            </a:r>
            <a:r>
              <a:rPr lang="fa-IR" baseline="0" dirty="0" smtClean="0"/>
              <a:t> افت تحصیلی و پرخاشگری</a:t>
            </a:r>
            <a:endParaRPr lang="fa-IR" dirty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35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307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9" name="زیر نویس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28" name="نگهدارنده مکان تاری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17" name="نگهدارنده مکان پانویس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تصل کننده مستقی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متصل کننده مستقی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متصل کننده مستقی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متصل کننده مستقی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نگهدارنده مکان شماره اسلاید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8" name="نگهدارنده مکان محتوا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نگهدارنده مکان پانویس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تصل کننده مستقی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تصل کننده مستقی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متصل کننده مستقی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متصل کننده مستقی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متصل کننده مستقی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نگهدارنده مکان محتوا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3" name="نگهدارنده مکان محتوا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2" name="نگهدارنده مکان متن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14" name="نگهدارنده مکان متن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6" name="نگهدارنده مکان تاری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تصل کننده مستقی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8" name="متصل کننده مستقی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تصل کننده مستقی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نگهدارنده مکان محتوا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21" name="نگهدارنده مکان تاری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22" name="نگهدارنده مکان شماره اسلاید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نگهدارنده مکان پانویس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10" name="متصل کننده مستقی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تصل کننده مستقی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متصل کننده مستقی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متصل کننده مستقی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نگهدارنده مکان تاری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18" name="نگهدارنده مکان شماره اسلاید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نگهدارنده مکان پانویس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 trans="23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نگهدارنده مکان 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3" name="نگهدارنده مکان متن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4" name="نگهدارنده مکان تاری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7/21/2018</a:t>
            </a:fld>
            <a:endParaRPr lang="en-US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متصل کننده مستقی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نگهدارنده مکان شماره اسلاید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180528" y="-27384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534400" cy="4495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a-IR" sz="10300" dirty="0">
                <a:solidFill>
                  <a:srgbClr val="FF0000"/>
                </a:solidFill>
                <a:cs typeface="+mj-cs"/>
              </a:rPr>
              <a:t>روان</a:t>
            </a:r>
            <a:r>
              <a:rPr lang="fa-IR" sz="10300" dirty="0" smtClean="0">
                <a:solidFill>
                  <a:srgbClr val="FF0000"/>
                </a:solidFill>
                <a:cs typeface="+mj-cs"/>
              </a:rPr>
              <a:t>‌شناسی نوجوان</a:t>
            </a:r>
          </a:p>
          <a:p>
            <a:pPr algn="ctr"/>
            <a:endParaRPr lang="fa-IR" sz="10300" dirty="0" smtClean="0">
              <a:solidFill>
                <a:srgbClr val="FF0000"/>
              </a:solidFill>
              <a:cs typeface="+mj-cs"/>
            </a:endParaRPr>
          </a:p>
          <a:p>
            <a:pPr algn="ctr"/>
            <a:r>
              <a:rPr lang="fa-IR" sz="9300" b="1" dirty="0" smtClean="0">
                <a:solidFill>
                  <a:srgbClr val="7030A0"/>
                </a:solidFill>
                <a:cs typeface="+mn-cs"/>
              </a:rPr>
              <a:t>ابراهیم اخوی</a:t>
            </a:r>
            <a:endParaRPr lang="fa-IR" sz="9300" b="1" dirty="0">
              <a:solidFill>
                <a:srgbClr val="7030A0"/>
              </a:solidFill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استقلال خواهي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sz="3600" b="1" dirty="0" smtClean="0">
                <a:solidFill>
                  <a:srgbClr val="00B050"/>
                </a:solidFill>
              </a:rPr>
              <a:t>خصوصیات</a:t>
            </a:r>
            <a:r>
              <a:rPr lang="fa-IR" sz="3600" b="1" dirty="0" smtClean="0"/>
              <a:t>:</a:t>
            </a:r>
          </a:p>
          <a:p>
            <a:r>
              <a:rPr lang="fa-IR" sz="3600" b="1" dirty="0" smtClean="0"/>
              <a:t>حرکت به سمت استقلال و قطع وابستگی از دیگران</a:t>
            </a:r>
          </a:p>
          <a:p>
            <a:r>
              <a:rPr lang="fa-IR" sz="3600" b="1" dirty="0" smtClean="0"/>
              <a:t>همانند تاجر نوکیسه</a:t>
            </a:r>
          </a:p>
          <a:p>
            <a:endParaRPr lang="fa-IR" sz="3600" b="1" dirty="0" smtClean="0"/>
          </a:p>
          <a:p>
            <a:pPr>
              <a:buNone/>
            </a:pPr>
            <a:r>
              <a:rPr lang="fa-IR" sz="3600" b="1" dirty="0" smtClean="0">
                <a:solidFill>
                  <a:srgbClr val="00B050"/>
                </a:solidFill>
              </a:rPr>
              <a:t>نقش همراه نوجوان:</a:t>
            </a:r>
          </a:p>
          <a:p>
            <a:pPr lvl="1"/>
            <a:r>
              <a:rPr lang="fa-IR" sz="3200" b="1" dirty="0" smtClean="0"/>
              <a:t>احترام به این روحیه</a:t>
            </a:r>
          </a:p>
          <a:p>
            <a:pPr lvl="1"/>
            <a:r>
              <a:rPr lang="fa-IR" sz="3200" b="1" dirty="0" smtClean="0"/>
              <a:t>تبیین نقشه راه</a:t>
            </a:r>
          </a:p>
          <a:p>
            <a:pPr lvl="1"/>
            <a:r>
              <a:rPr lang="fa-IR" sz="3200" b="1" dirty="0" smtClean="0"/>
              <a:t>پیش‌بینی مشکلات و ارائه راهکار</a:t>
            </a:r>
          </a:p>
          <a:p>
            <a:endParaRPr lang="fa-IR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err="1" smtClean="0"/>
              <a:t>خودیابی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sz="3600" b="1" dirty="0" smtClean="0">
                <a:solidFill>
                  <a:srgbClr val="FF0000"/>
                </a:solidFill>
              </a:rPr>
              <a:t>نشانه‌ها</a:t>
            </a:r>
            <a:r>
              <a:rPr lang="fa-IR" sz="3600" b="1" dirty="0" smtClean="0"/>
              <a:t>:</a:t>
            </a:r>
          </a:p>
          <a:p>
            <a:r>
              <a:rPr lang="fa-IR" sz="3600" b="1" dirty="0" smtClean="0"/>
              <a:t>به هم ریختگی روانی و گم‌گشتگی</a:t>
            </a:r>
          </a:p>
          <a:p>
            <a:r>
              <a:rPr lang="fa-IR" sz="3600" b="1" dirty="0" smtClean="0"/>
              <a:t>به دنبال فکر و روش درست زندگی</a:t>
            </a:r>
          </a:p>
          <a:p>
            <a:r>
              <a:rPr lang="fa-IR" sz="3600" b="1" dirty="0" smtClean="0"/>
              <a:t>در جستجوی جایگاه کنونی خود </a:t>
            </a:r>
          </a:p>
          <a:p>
            <a:r>
              <a:rPr lang="fa-IR" sz="3600" b="1" dirty="0" smtClean="0"/>
              <a:t>تکاپو برای تشخیص درست از نادرست</a:t>
            </a:r>
          </a:p>
          <a:p>
            <a:r>
              <a:rPr lang="fa-IR" sz="3600" b="1" dirty="0" smtClean="0"/>
              <a:t>به دنبال یک تصویر جامع و درست از خویش</a:t>
            </a:r>
            <a:endParaRPr lang="fa-IR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کمک به نوجوان در شناختن بهتر توانایی‌ها و ضعف‌ها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فراهم کردن زمینه مسئولیت‌پذیری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تصحیح برداشت‌های شخصی نوجوان نسبت به خود (ناشی از اظهار نظر دیگران)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باز آفرینی خاطرات موفقیت‌آمیز دوره‌های پیشین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تقویت روحیه مثبت گرایی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پرورش توانایی‌های فردی نوجوان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 تعدیل انتظارات از نوجوان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موضوعات پژوهشی </a:t>
            </a:r>
            <a:r>
              <a:rPr lang="fa-IR" dirty="0" smtClean="0"/>
              <a:t>نوجوان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 smtClean="0">
                <a:solidFill>
                  <a:srgbClr val="00B050"/>
                </a:solidFill>
              </a:rPr>
              <a:t>راهکارهای </a:t>
            </a:r>
            <a:r>
              <a:rPr lang="fa-IR" sz="2800" b="1" dirty="0">
                <a:solidFill>
                  <a:srgbClr val="00B050"/>
                </a:solidFill>
              </a:rPr>
              <a:t>ارتباط موثر با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</a:t>
            </a:r>
            <a:r>
              <a:rPr lang="fa-IR" sz="2800" b="1" dirty="0" err="1">
                <a:solidFill>
                  <a:srgbClr val="00B050"/>
                </a:solidFill>
              </a:rPr>
              <a:t>شبکه‌های</a:t>
            </a:r>
            <a:r>
              <a:rPr lang="fa-IR" sz="2800" b="1" dirty="0">
                <a:solidFill>
                  <a:srgbClr val="00B050"/>
                </a:solidFill>
              </a:rPr>
              <a:t> اجتماعی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گرایش به هنر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مقابله با افسردگی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 و والدین مذهبی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گرایش به سیگار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مدیریت مالی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ارزش </a:t>
            </a:r>
            <a:r>
              <a:rPr lang="fa-IR" sz="2800" b="1" dirty="0" smtClean="0">
                <a:solidFill>
                  <a:srgbClr val="00B050"/>
                </a:solidFill>
              </a:rPr>
              <a:t>ها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7784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نیازهای نوجوان</a:t>
            </a:r>
            <a:endParaRPr lang="fa-IR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سازگاری با تغییرات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نیازهای معنوی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رهایی از حالات کودکانه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تشنه محبت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خودنمایی و مهم جلوه کردن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بهداشت جسمی و روانی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 به الگوی مناسب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 به پرورش اعتماد به نفس</a:t>
            </a:r>
            <a:endParaRPr lang="fa-IR" sz="2800" b="1" dirty="0">
              <a:solidFill>
                <a:schemeClr val="accent6">
                  <a:lumMod val="2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سازگاری با تغییرات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نامتقارن بودن بدن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جوش‌های صورت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وضعیت‌های جدید جنسیتی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نابسامانی روحی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دادن اطلاعات اولیه درباره تغییرات بدنی ناشی از بلوغ</a:t>
            </a:r>
          </a:p>
          <a:p>
            <a:pPr lvl="1"/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در اختیار گذاشتن کتاب‌های مفید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نیازهای معنوی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در جستجوی خداست</a:t>
            </a:r>
          </a:p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احساس گناه با کوچک‌ترین اشتباه</a:t>
            </a:r>
          </a:p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تمایل به فضایل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a-IR" sz="4000" b="1" dirty="0" smtClean="0">
              <a:solidFill>
                <a:srgbClr val="002060"/>
              </a:solidFill>
            </a:endParaRP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افزایش ایمان و تجارب معنوی با ایجاد زمینه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توصیه به اعتدال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ارائه اطلاعات دینی مورد نیاز 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پرهیز از تحمیل و تطویل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تشنه محبت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6000" b="1" dirty="0" smtClean="0">
                <a:solidFill>
                  <a:srgbClr val="002060"/>
                </a:solidFill>
              </a:rPr>
              <a:t>غرور مانع ابراز</a:t>
            </a:r>
          </a:p>
          <a:p>
            <a:r>
              <a:rPr lang="fa-IR" sz="6000" b="1" dirty="0" smtClean="0">
                <a:solidFill>
                  <a:srgbClr val="002060"/>
                </a:solidFill>
              </a:rPr>
              <a:t>تظاهر به بی‌نیازی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فهرست مباحث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1. نوجوان در روایات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2. ویژگی‌های نوجوان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3. نیازهای نوجوان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4. مشکلات نوجوان</a:t>
            </a:r>
          </a:p>
          <a:p>
            <a:pPr lvl="1"/>
            <a:r>
              <a:rPr lang="fa-IR" sz="4500" b="1" dirty="0">
                <a:solidFill>
                  <a:srgbClr val="FF0000"/>
                </a:solidFill>
              </a:rPr>
              <a:t>ارتباط با جنس مخالف</a:t>
            </a:r>
          </a:p>
          <a:p>
            <a:pPr lvl="1"/>
            <a:r>
              <a:rPr lang="fa-IR" sz="4500" b="1" dirty="0" smtClean="0">
                <a:solidFill>
                  <a:srgbClr val="FF0000"/>
                </a:solidFill>
              </a:rPr>
              <a:t>مشکلات جنسی</a:t>
            </a:r>
          </a:p>
          <a:p>
            <a:pPr lvl="1"/>
            <a:r>
              <a:rPr lang="fa-IR" sz="4500" b="1" dirty="0" smtClean="0">
                <a:solidFill>
                  <a:srgbClr val="FF0000"/>
                </a:solidFill>
              </a:rPr>
              <a:t>تلفن همراه</a:t>
            </a:r>
            <a:endParaRPr lang="fa-IR" sz="45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fa-IR" sz="4000" b="1" dirty="0" smtClean="0">
                <a:solidFill>
                  <a:srgbClr val="002060"/>
                </a:solidFill>
              </a:rPr>
              <a:t>تفاوت روش‌های محبت به نوجوان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تحویل گرفتن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احترام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اجرایی شدن برخی از ایده‌ها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بی‌تفاوت نبودن به حالات عاطفی او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تامین حس مقبولیت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خودنمایی و جلوه‌گری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solidFill>
                  <a:srgbClr val="002060"/>
                </a:solidFill>
              </a:rPr>
              <a:t>در پوشش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در اظهار نظرها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مبالغه گویی 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متفاوت بودن</a:t>
            </a:r>
            <a:endParaRPr lang="fa-IR" sz="4800" b="1" dirty="0" smtClean="0">
              <a:solidFill>
                <a:srgbClr val="002060"/>
              </a:solidFill>
            </a:endParaRPr>
          </a:p>
          <a:p>
            <a:endParaRPr lang="fa-IR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ترجمه تازه‌ای از </a:t>
            </a:r>
            <a:r>
              <a:rPr lang="fa-IR" sz="3600" b="1" u="sng" dirty="0" smtClean="0">
                <a:solidFill>
                  <a:srgbClr val="002060"/>
                </a:solidFill>
              </a:rPr>
              <a:t>متفاوت بودن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شناخت تمایلات و توانایی و به کارگیری آن (صدای خوب)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هدایت استعدادها به سمت تعالی و بهره‌وری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دادن فرصت برای تغییر</a:t>
            </a:r>
          </a:p>
          <a:p>
            <a:pPr algn="just">
              <a:buNone/>
            </a:pPr>
            <a:endParaRPr lang="fa-IR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اول 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2103437"/>
            <a:ext cx="5524500" cy="3867150"/>
          </a:xfrm>
        </p:spPr>
      </p:pic>
    </p:spTree>
    <p:extLst>
      <p:ext uri="{BB962C8B-B14F-4D97-AF65-F5344CB8AC3E}">
        <p14:creationId xmlns:p14="http://schemas.microsoft.com/office/powerpoint/2010/main" val="189574444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شهید سعید گلاب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31" y="1600200"/>
            <a:ext cx="3411537" cy="4873625"/>
          </a:xfrm>
        </p:spPr>
      </p:pic>
    </p:spTree>
    <p:extLst>
      <p:ext uri="{BB962C8B-B14F-4D97-AF65-F5344CB8AC3E}">
        <p14:creationId xmlns:p14="http://schemas.microsoft.com/office/powerpoint/2010/main" val="155884923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دوم شهید ناصر شیری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422" y="1600200"/>
            <a:ext cx="3665156" cy="4873625"/>
          </a:xfrm>
        </p:spPr>
      </p:pic>
    </p:spTree>
    <p:extLst>
      <p:ext uri="{BB962C8B-B14F-4D97-AF65-F5344CB8AC3E}">
        <p14:creationId xmlns:p14="http://schemas.microsoft.com/office/powerpoint/2010/main" val="8674635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سوم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55787"/>
            <a:ext cx="5791200" cy="4362450"/>
          </a:xfrm>
        </p:spPr>
      </p:pic>
    </p:spTree>
    <p:extLst>
      <p:ext uri="{BB962C8B-B14F-4D97-AF65-F5344CB8AC3E}">
        <p14:creationId xmlns:p14="http://schemas.microsoft.com/office/powerpoint/2010/main" val="27567989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شهید همت</a:t>
            </a:r>
            <a:endParaRPr lang="fa-IR" dirty="0"/>
          </a:p>
        </p:txBody>
      </p:sp>
      <p:pic>
        <p:nvPicPr>
          <p:cNvPr id="6" name="نگهدارنده مکان محتوا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2449512"/>
            <a:ext cx="5461000" cy="3175000"/>
          </a:xfrm>
        </p:spPr>
      </p:pic>
    </p:spTree>
    <p:extLst>
      <p:ext uri="{BB962C8B-B14F-4D97-AF65-F5344CB8AC3E}">
        <p14:creationId xmlns:p14="http://schemas.microsoft.com/office/powerpoint/2010/main" val="50104846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بهداشت روانی و جسمی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ارائه اطلاعات مورد نیاز نوجوان، عامل جذب و همراهی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احسان علمی، یادگاری برای همه ایام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تشویق نوجوان به </a:t>
            </a:r>
            <a:r>
              <a:rPr lang="fa-IR" sz="3200" b="1" u="sng" dirty="0" smtClean="0">
                <a:solidFill>
                  <a:srgbClr val="002060"/>
                </a:solidFill>
              </a:rPr>
              <a:t>مدیریت خود</a:t>
            </a:r>
            <a:r>
              <a:rPr lang="fa-IR" sz="3200" b="1" dirty="0" smtClean="0">
                <a:solidFill>
                  <a:srgbClr val="002060"/>
                </a:solidFill>
              </a:rPr>
              <a:t> در ابعاد گوناگون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ترغیب به شکوفایی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ارتباط با خانواده برای ایجاد شرایط مناسب‌تر برای نوجوان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ترغیب به مشارکت‌های گروهی در زمینه‌های ورزشی، هنری، مذهبی و ...</a:t>
            </a:r>
            <a:endParaRPr lang="fa-IR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الگوی مناسب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آگاهی از الگوهای فعلی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ایجاد زمینه انس، مقدمه‌ای برای الگوگیری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الگوهای قابل پیروی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معرفی الگوهای والا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تشویق به مطالعه </a:t>
            </a:r>
            <a:r>
              <a:rPr lang="fa-IR" sz="3200" b="1" dirty="0" err="1" smtClean="0">
                <a:solidFill>
                  <a:srgbClr val="002060"/>
                </a:solidFill>
              </a:rPr>
              <a:t>شخصیت‌های</a:t>
            </a:r>
            <a:r>
              <a:rPr lang="fa-IR" sz="3200" b="1" dirty="0" smtClean="0">
                <a:solidFill>
                  <a:srgbClr val="002060"/>
                </a:solidFill>
              </a:rPr>
              <a:t> موفق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معرفی مناسب و جذاب الگو</a:t>
            </a:r>
            <a:endParaRPr lang="fa-IR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سفارش‌های دینی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600" dirty="0" smtClean="0">
                <a:solidFill>
                  <a:srgbClr val="002060"/>
                </a:solidFill>
              </a:rPr>
              <a:t>پیامبر اکرم(ص):«من به شما سفارش می‌کنم که به نوجوانان و جوانان </a:t>
            </a:r>
            <a:r>
              <a:rPr lang="fa-IR" sz="3600" u="sng" dirty="0" smtClean="0">
                <a:solidFill>
                  <a:srgbClr val="002060"/>
                </a:solidFill>
              </a:rPr>
              <a:t>نیکی کنید</a:t>
            </a:r>
            <a:r>
              <a:rPr lang="fa-IR" sz="3600" dirty="0" smtClean="0">
                <a:solidFill>
                  <a:srgbClr val="002060"/>
                </a:solidFill>
              </a:rPr>
              <a:t>، زیرا آنان دلی رقیق‌تر و قلبی فضیلت پذیرتر دارند».</a:t>
            </a:r>
            <a:r>
              <a:rPr lang="en-US" sz="1800" dirty="0" smtClean="0">
                <a:solidFill>
                  <a:srgbClr val="002060"/>
                </a:solidFill>
              </a:rPr>
              <a:t>) </a:t>
            </a:r>
            <a:r>
              <a:rPr lang="fa-IR" sz="1800" b="1" dirty="0" smtClean="0">
                <a:solidFill>
                  <a:srgbClr val="002060"/>
                </a:solidFill>
              </a:rPr>
              <a:t>رفتار پیامبر(ص) با کودکان و نوجوانان،</a:t>
            </a:r>
            <a:r>
              <a:rPr lang="fa-IR" sz="1800" dirty="0" smtClean="0">
                <a:solidFill>
                  <a:srgbClr val="002060"/>
                </a:solidFill>
              </a:rPr>
              <a:t> ص65)</a:t>
            </a:r>
            <a:endParaRPr lang="en-US" sz="36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fa-IR" sz="3600" dirty="0" smtClean="0">
              <a:solidFill>
                <a:srgbClr val="002060"/>
              </a:solidFill>
            </a:endParaRPr>
          </a:p>
          <a:p>
            <a:pPr algn="just"/>
            <a:r>
              <a:rPr lang="fa-IR" sz="3600" dirty="0" smtClean="0">
                <a:solidFill>
                  <a:srgbClr val="002060"/>
                </a:solidFill>
              </a:rPr>
              <a:t>امام صادق(ع):«نوجوانان را </a:t>
            </a:r>
            <a:r>
              <a:rPr lang="fa-IR" sz="3600" u="sng" dirty="0" smtClean="0">
                <a:solidFill>
                  <a:srgbClr val="002060"/>
                </a:solidFill>
              </a:rPr>
              <a:t>دريابيد</a:t>
            </a:r>
            <a:r>
              <a:rPr lang="fa-IR" sz="3600" dirty="0" smtClean="0">
                <a:solidFill>
                  <a:srgbClr val="002060"/>
                </a:solidFill>
              </a:rPr>
              <a:t> زيرا زودتر از ديگران به كارهاي خير روي مي‌آورند».</a:t>
            </a:r>
            <a:r>
              <a:rPr lang="fa-IR" dirty="0" smtClean="0">
                <a:solidFill>
                  <a:srgbClr val="002060"/>
                </a:solidFill>
              </a:rPr>
              <a:t>(</a:t>
            </a:r>
            <a:r>
              <a:rPr lang="fa-IR" b="1" dirty="0" smtClean="0">
                <a:solidFill>
                  <a:srgbClr val="002060"/>
                </a:solidFill>
              </a:rPr>
              <a:t>وافي</a:t>
            </a:r>
            <a:r>
              <a:rPr lang="fa-IR" dirty="0" smtClean="0">
                <a:solidFill>
                  <a:srgbClr val="002060"/>
                </a:solidFill>
              </a:rPr>
              <a:t>، ج1، ص210</a:t>
            </a:r>
            <a:r>
              <a:rPr lang="fa-IR" dirty="0">
                <a:solidFill>
                  <a:srgbClr val="002060"/>
                </a:solidFill>
              </a:rPr>
              <a:t>)</a:t>
            </a:r>
            <a:endParaRPr lang="en-US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tr" pitchFamily="2" charset="-78"/>
              </a:rPr>
              <a:t>نیاز به اعتماد به نفس</a:t>
            </a:r>
            <a:endParaRPr lang="fa-IR" b="1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معنای اعتماد به نفس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نگاه توحیدی به آن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طولانی بودن شکل‌گیری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اکتسابی بودن نه ارثی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000" b="1" dirty="0" smtClean="0">
                <a:solidFill>
                  <a:srgbClr val="0070C0"/>
                </a:solidFill>
                <a:cs typeface="B Mitra" pitchFamily="2" charset="-78"/>
              </a:rPr>
              <a:t>دلایل کاهش خودباوری</a:t>
            </a:r>
            <a:endParaRPr lang="fa-I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محروميت و ناكامي‌ها و بیماری های مداوم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بدبيني راجع به زندگي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سردرگمي به خاطر تعدد مشكلات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وجود تبعيض‌ها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به رخ كشيدن عيب‌ها و ضعف‌ها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زورگویی، سخت‌گیری و مراقبت شديد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0070C0"/>
                </a:solidFill>
                <a:cs typeface="B Mitra" pitchFamily="2" charset="-78"/>
              </a:rPr>
              <a:t>دلایل کاهش خودباوری</a:t>
            </a:r>
            <a:endParaRPr lang="fa-IR" sz="2800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مقايسه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 سرزنش‌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حمایت‌های نابجا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تصور غلط از خود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برترانگاشتن افراطی ديگران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 عدم آموزش استقلال و اتكاي به نفس از سوي خانواده</a:t>
            </a:r>
          </a:p>
          <a:p>
            <a:endParaRPr lang="fa-IR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راهکارهای ارتقای خودباوری</a:t>
            </a:r>
            <a:endParaRPr lang="fa-IR" sz="3200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3600" b="1" dirty="0" err="1" smtClean="0">
                <a:solidFill>
                  <a:srgbClr val="7030A0"/>
                </a:solidFill>
                <a:cs typeface="B Mitra" pitchFamily="2" charset="-78"/>
              </a:rPr>
              <a:t>خودپنداشت</a:t>
            </a:r>
            <a:r>
              <a:rPr lang="fa-IR" sz="3600" b="1" smtClean="0">
                <a:solidFill>
                  <a:srgbClr val="7030A0"/>
                </a:solidFill>
                <a:cs typeface="B Mitra" pitchFamily="2" charset="-78"/>
              </a:rPr>
              <a:t> جدید</a:t>
            </a:r>
            <a:endParaRPr lang="fa-IR" sz="36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ایجاد زمینه برای موفقیت‌های کوچک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جدا کردن برچسب‌های منفی گذشته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دادن حس تازه به نوجوان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روکش شخصیتی جدید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مثبت نگری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تحسین‌های متعادل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دادن حق اشتباه و فرصت جبران</a:t>
            </a:r>
            <a:endParaRPr lang="fa-IR" sz="3600" b="1" dirty="0">
              <a:solidFill>
                <a:srgbClr val="7030A0"/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مشکلات نوجوان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dirty="0" smtClean="0">
                <a:cs typeface="B Mitra" pitchFamily="2" charset="-78"/>
              </a:rPr>
              <a:t>ارتباط </a:t>
            </a:r>
            <a:r>
              <a:rPr lang="fa-IR" sz="4000" dirty="0">
                <a:cs typeface="B Mitra" pitchFamily="2" charset="-78"/>
              </a:rPr>
              <a:t>با جنس مخالف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err="1" smtClean="0">
                <a:cs typeface="B Mitra" pitchFamily="2" charset="-78"/>
              </a:rPr>
              <a:t>دوستی‌های</a:t>
            </a:r>
            <a:r>
              <a:rPr lang="fa-IR" sz="4000" b="1" dirty="0" smtClean="0">
                <a:cs typeface="B Mitra" pitchFamily="2" charset="-78"/>
              </a:rPr>
              <a:t> افراطی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سرپیچی و نافرمانی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پرخاشگری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افت تحصیلی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وابستگی به تلفن همراه</a:t>
            </a:r>
            <a:endParaRPr lang="en-US" sz="4000" b="1" dirty="0" smtClean="0">
              <a:cs typeface="B Mitra" pitchFamily="2" charset="-78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مشکلات جنسی</a:t>
            </a:r>
            <a:endParaRPr lang="en-US" sz="4000" b="1" dirty="0" smtClean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noProof="1" smtClean="0"/>
              <a:t>دوستی پسر و دختر</a:t>
            </a:r>
            <a:endParaRPr lang="fa-IR" sz="4400" noProof="1"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a-IR" sz="16600" dirty="0" smtClean="0">
                <a:solidFill>
                  <a:srgbClr val="0070C0"/>
                </a:solidFill>
                <a:cs typeface="+mj-cs"/>
              </a:rPr>
              <a:t>چرا</a:t>
            </a:r>
            <a:r>
              <a:rPr lang="fa-IR" sz="49500" dirty="0" smtClean="0">
                <a:solidFill>
                  <a:srgbClr val="FF0000"/>
                </a:solidFill>
              </a:rPr>
              <a:t>؟</a:t>
            </a:r>
            <a:endParaRPr lang="fa-IR" dirty="0" smtClean="0">
              <a:solidFill>
                <a:srgbClr val="FF0000"/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06756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/>
              <a:t>1. انگیزه‌های فردی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آرامش جویی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محبت خواهی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ازدواج خیالی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ابراز شخصیت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ناآگاهی از جنس مخالف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تأمین نیازهای جنسی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سرگرمی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2960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2. زمینه‌های خانوادگی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ضعف‌های اخلاقی و معنوی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حریم‌های ارتباطی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کمبود فضای گفتگو و تفاهم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اشتغال والدین و کم‌توجهی به فرزندان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خانه‌های پرمشاجره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بلوغ زودرس، دشواری‌های ازدواج، دوره طولانی تجرد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وجود الگوی ارتباطی نامناسب در اعضای خانواده</a:t>
            </a:r>
            <a:endParaRPr lang="fa-I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7034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/>
              <a:t>3. عوامل دیگر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دوستان مشوق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همه‌گیری اجتماعی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رسانه‌های داخلی و ماهواره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فناوری‌ها و سهولت ارتباط</a:t>
            </a:r>
          </a:p>
          <a:p>
            <a:pPr lvl="1"/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فضای وب</a:t>
            </a:r>
          </a:p>
          <a:p>
            <a:pPr lvl="1"/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تلفن همراه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8124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6000" dirty="0" smtClean="0">
                <a:solidFill>
                  <a:srgbClr val="FF0000"/>
                </a:solidFill>
              </a:rPr>
              <a:t>آسیب‌ها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1.فردی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الف)اخلاقی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ب)روحی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ج)تحصیلی</a:t>
            </a:r>
          </a:p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2.خانوادگی</a:t>
            </a:r>
          </a:p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3.اجتماعی</a:t>
            </a:r>
          </a:p>
          <a:p>
            <a:pPr marL="914400" indent="-914400">
              <a:buAutoNum type="arabicPeriod"/>
            </a:pPr>
            <a:endParaRPr lang="fa-IR" sz="54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11215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نوجوان و مهارت‌های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a-IR" sz="3600" spc="-150" dirty="0" smtClean="0"/>
              <a:t>امام علی علیه‌السلام:</a:t>
            </a:r>
          </a:p>
          <a:p>
            <a:pPr algn="just">
              <a:buNone/>
            </a:pPr>
            <a:r>
              <a:rPr lang="fa-IR" sz="3600" b="1" dirty="0" smtClean="0">
                <a:solidFill>
                  <a:srgbClr val="002060"/>
                </a:solidFill>
                <a:cs typeface="B Davat" pitchFamily="2" charset="-78"/>
              </a:rPr>
              <a:t>اولی الاشیاءِ أن یتعلّمها الأحداثُ ، الاشیاءَ التی اذا صاروا رجالا إحتاجوا الیها؛ </a:t>
            </a:r>
            <a:r>
              <a:rPr lang="fa-IR" sz="3600" b="1" dirty="0" smtClean="0">
                <a:solidFill>
                  <a:srgbClr val="0070C0"/>
                </a:solidFill>
              </a:rPr>
              <a:t>بهترین چیزی که نوجوانان باید فراگیرند، آنهایی است که در بزرگسالی به آنها نیاز خواهند داشت.</a:t>
            </a:r>
          </a:p>
          <a:p>
            <a:pPr algn="l">
              <a:buNone/>
            </a:pPr>
            <a:r>
              <a:rPr lang="fa-IR" sz="3200" b="1" dirty="0" smtClean="0">
                <a:solidFill>
                  <a:schemeClr val="bg2">
                    <a:lumMod val="10000"/>
                  </a:schemeClr>
                </a:solidFill>
                <a:cs typeface="B Davat" pitchFamily="2" charset="-78"/>
              </a:rPr>
              <a:t>حکمت نامه جوان، حدیث 51</a:t>
            </a:r>
            <a:endParaRPr lang="fa-IR" sz="3600" b="1" dirty="0" smtClean="0">
              <a:solidFill>
                <a:schemeClr val="bg2">
                  <a:lumMod val="10000"/>
                </a:schemeClr>
              </a:solidFill>
              <a:cs typeface="B Davat" pitchFamily="2" charset="-78"/>
            </a:endParaRPr>
          </a:p>
          <a:p>
            <a:pPr algn="just">
              <a:buNone/>
            </a:pPr>
            <a:endParaRPr lang="fa-IR" sz="36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الف)آسیب‌های اخلاقی و معنوی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احساس گناه و از دست رفتن زلالی معنوی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کرامت و شرافت انسانی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دوری از خدا و خوبی‌ها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فاصله گرفتن تدریجی از دیگر دستورات دینی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فاصله گرفتن از محیط‌های معنوی 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شکسته شدن قبح گناه و احتمال گناهان بعدی</a:t>
            </a:r>
            <a:endParaRPr lang="fa-I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539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ب)آسیب‌های روحی و روانی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96200" cy="55626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پرخاشگری ناشی از ناکامی و استرس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ایجاد بدبینی نسبت به همه افراد جنس مخالف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تجربه‌های ناموفق و نقش آن در زندگی آینده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وابستگی‌های دراز مدت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سردرگمی نقش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افسردگی ناشی از قطع 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ارتباط و احتمال خودکشی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اضطراب ناشی از کتمان ارتباط </a:t>
            </a:r>
          </a:p>
          <a:p>
            <a:r>
              <a:rPr lang="fa-IR" sz="2800" b="1" dirty="0" err="1" smtClean="0">
                <a:solidFill>
                  <a:schemeClr val="accent3">
                    <a:lumMod val="50000"/>
                  </a:schemeClr>
                </a:solidFill>
              </a:rPr>
              <a:t>بی‌توجهی</a:t>
            </a:r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 به تفاوت دو جنس در ارتباط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خطرات جسمی ناشی از ارتباط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30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ج)آسیب‌های تحصیلی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افت تحصیلی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تمرکز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سردرگمی در هدف‌گذاری تحصیلی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تغییر مسیر ناگهانی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تمایل زودهنگام به پول جهت استقلال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5403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2. آسیب‌های خانوادگی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دوری از خانواده و بی‌اعتمادی به آنها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نزاع دائمی میان ارزش‌های خانواده و خواسته‌ها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استرس ناشی از دور شدن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حمایت‌ خانوادگی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بدگمانی‌ها و تردیدهای پس از ازدواج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دست رفتن اعتبار خانوادگی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بی‌ثباتی خانوادگی و از دست رفتن آرامش جمعی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فزون‌خواهی مالی</a:t>
            </a:r>
            <a:endParaRPr lang="fa-I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6497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3.آسیب‌های اجتماعی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00628"/>
            <a:ext cx="8305800" cy="3579849"/>
          </a:xfrm>
        </p:spPr>
        <p:txBody>
          <a:bodyPr>
            <a:normAutofit fontScale="92500"/>
          </a:bodyPr>
          <a:lstStyle/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گسترش انحرافات اجتماعی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نابودی استعدادهای ارزشمند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تنوع‌خواهی و تخریب زمینه ازدواج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امنیت اجتماعی خصوصا برای دختران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اعتبار اجتماعی</a:t>
            </a:r>
          </a:p>
          <a:p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9932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noProof="1" smtClean="0"/>
              <a:t>دوستی پسر و دختر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ctr">
              <a:buNone/>
            </a:pPr>
            <a:r>
              <a:rPr lang="fa-IR" sz="7200" dirty="0" smtClean="0">
                <a:solidFill>
                  <a:srgbClr val="0070C0"/>
                </a:solidFill>
                <a:cs typeface="+mj-cs"/>
              </a:rPr>
              <a:t>چه باید کرد</a:t>
            </a:r>
            <a:r>
              <a:rPr lang="fa-IR" sz="28600" dirty="0" smtClean="0">
                <a:solidFill>
                  <a:srgbClr val="FF0000"/>
                </a:solidFill>
              </a:rPr>
              <a:t>؟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7153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الف) پیشگیری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839200" cy="54102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مهارت فرزندپروری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تقویت نقش پدری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توجه به نیازهای روان‌شناختی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خودآگاهی نوجوان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معنوی نوجوان</a:t>
            </a:r>
          </a:p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آموزش مدیریت </a:t>
            </a:r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ارتباط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3978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پیشگیری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ارتقای شخصیت با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شکوفاسازی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 استعدادها</a:t>
            </a:r>
          </a:p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تقویت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هدف‌گذاری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آموزش‌های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ایجابی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فقهی : احکام ارتباط</a:t>
            </a: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اخلاقی: تشکیل </a:t>
            </a:r>
            <a:r>
              <a:rPr lang="fa-IR" sz="2400" b="1" dirty="0" err="1">
                <a:solidFill>
                  <a:schemeClr val="accent3">
                    <a:lumMod val="50000"/>
                  </a:schemeClr>
                </a:solidFill>
              </a:rPr>
              <a:t>کلاس‌های</a:t>
            </a:r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 خانوادگی و تربیتی</a:t>
            </a: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آموزش </a:t>
            </a:r>
            <a:r>
              <a:rPr lang="fa-IR" sz="2400" b="1" dirty="0" err="1" smtClean="0">
                <a:solidFill>
                  <a:schemeClr val="accent3">
                    <a:lumMod val="50000"/>
                  </a:schemeClr>
                </a:solidFill>
              </a:rPr>
              <a:t>خانواده‌ها</a:t>
            </a:r>
            <a:endParaRPr lang="fa-I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731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 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تغییر باورهای نادرست 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حاکم ساختن منطق بر احساس با بازگویی آسیب‌ها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تقویت دوستی‌های هدفمند با جنس موافق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تقویت </a:t>
            </a:r>
            <a:r>
              <a:rPr lang="fa-IR" sz="3200" b="1" dirty="0" err="1" smtClean="0">
                <a:solidFill>
                  <a:schemeClr val="accent3">
                    <a:lumMod val="50000"/>
                  </a:schemeClr>
                </a:solidFill>
              </a:rPr>
              <a:t>گروه‌گرایی‌های</a:t>
            </a:r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 سالم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ایجاد محدودیت‌های منطقی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تدارک برنامه‌های سودمند و جذاب </a:t>
            </a:r>
          </a:p>
        </p:txBody>
      </p:sp>
    </p:spTree>
    <p:extLst>
      <p:ext uri="{BB962C8B-B14F-4D97-AF65-F5344CB8AC3E}">
        <p14:creationId xmlns:p14="http://schemas.microsoft.com/office/powerpoint/2010/main" val="59247581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 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شناسایی کمبودها و تلاش برای تأمین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توجه دادن به سود و زیان ارتباط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کلاس عشق و ضرورت صیانت از آن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ارتباطات معنوی جایگزین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تشویق به کامیابی واقعی(ازدواج، پیشرفت) به جای زندگی ذهنی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ارجاع به مشاور(احتمال اختلال‌های جدی مانند شخصیت)</a:t>
            </a:r>
          </a:p>
        </p:txBody>
      </p:sp>
    </p:spTree>
    <p:extLst>
      <p:ext uri="{BB962C8B-B14F-4D97-AF65-F5344CB8AC3E}">
        <p14:creationId xmlns:p14="http://schemas.microsoft.com/office/powerpoint/2010/main" val="89854069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ویژگی‌های نوجوان در کلام امیر(ع)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200" b="1" dirty="0" smtClean="0">
                <a:solidFill>
                  <a:schemeClr val="accent4">
                    <a:lumMod val="50000"/>
                  </a:schemeClr>
                </a:solidFill>
              </a:rPr>
              <a:t>قلب نوجوان مثل زمين مساعدي است كه هر بذري در آن بپاشند، همان را قبول خواهد كرد. 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ar-SA" b="1" spc="-300" dirty="0" smtClean="0">
                <a:solidFill>
                  <a:srgbClr val="002060"/>
                </a:solidFill>
              </a:rPr>
              <a:t>نهج</a:t>
            </a:r>
            <a:r>
              <a:rPr lang="fa-IR" b="1" spc="-300" dirty="0" smtClean="0">
                <a:solidFill>
                  <a:schemeClr val="accent4">
                    <a:lumMod val="50000"/>
                  </a:schemeClr>
                </a:solidFill>
              </a:rPr>
              <a:t>‌</a:t>
            </a:r>
            <a:r>
              <a:rPr lang="ar-SA" b="1" spc="-300" dirty="0" smtClean="0">
                <a:solidFill>
                  <a:srgbClr val="002060"/>
                </a:solidFill>
              </a:rPr>
              <a:t>البلاغه</a:t>
            </a:r>
            <a:r>
              <a:rPr lang="ar-SA" b="1" spc="-300" dirty="0" smtClean="0">
                <a:solidFill>
                  <a:schemeClr val="accent4">
                    <a:lumMod val="50000"/>
                  </a:schemeClr>
                </a:solidFill>
              </a:rPr>
              <a:t>،</a:t>
            </a:r>
            <a:r>
              <a:rPr lang="fa-IR" b="1" spc="-3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b="1" spc="-300" dirty="0" smtClean="0">
                <a:solidFill>
                  <a:schemeClr val="accent4">
                    <a:lumMod val="50000"/>
                  </a:schemeClr>
                </a:solidFill>
              </a:rPr>
              <a:t> نامه 31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fa-IR" sz="3200" b="1" dirty="0" smtClean="0">
                <a:solidFill>
                  <a:schemeClr val="accent4">
                    <a:lumMod val="50000"/>
                  </a:schemeClr>
                </a:solidFill>
              </a:rPr>
              <a:t>پيوسته عقل و حماقت در ضمير نوجوان در ستيزند تا بحران بلوغ را پشت سر بگذارد و به سن هجده سالگي برسد؛ در آن هنگام با غلبه عقل يا حماقت به يك‌سو گرايش مي‌يابد.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بحارالانوار، ج1، ص96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دوستی‌های افراطی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چرا</a:t>
            </a:r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 دوستان ترجیح داده می‌شوند؟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راحت بودن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هم جهت بودن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تحویل گرفتن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فرصت اظهار و ابراز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محرم اسرار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تنوع در ارتباط در قالب‌های درسی، ورزش و ...</a:t>
            </a:r>
          </a:p>
          <a:p>
            <a:pPr lvl="1"/>
            <a:endParaRPr lang="fa-IR" sz="3200" b="1" dirty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سرپیچی و نافرمانی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چرا؟</a:t>
            </a:r>
          </a:p>
          <a:p>
            <a:r>
              <a:rPr lang="fa-IR" sz="3600" b="1" dirty="0" smtClean="0">
                <a:cs typeface="B Mitra" pitchFamily="2" charset="-78"/>
              </a:rPr>
              <a:t>برخورد با کار نه شخصیت</a:t>
            </a:r>
          </a:p>
          <a:p>
            <a:r>
              <a:rPr lang="fa-IR" sz="3600" b="1" dirty="0" smtClean="0">
                <a:cs typeface="B Mitra" pitchFamily="2" charset="-78"/>
              </a:rPr>
              <a:t>شفاف سازی قوانین و تاکید بر اجرایی شدن</a:t>
            </a:r>
          </a:p>
          <a:p>
            <a:r>
              <a:rPr lang="fa-IR" sz="3600" b="1" dirty="0" smtClean="0">
                <a:cs typeface="B Mitra" pitchFamily="2" charset="-78"/>
              </a:rPr>
              <a:t>توجه به موارد مثبت(انصاف)</a:t>
            </a:r>
          </a:p>
          <a:p>
            <a:r>
              <a:rPr lang="fa-IR" sz="3600" b="1" dirty="0" smtClean="0">
                <a:cs typeface="B Mitra" pitchFamily="2" charset="-78"/>
              </a:rPr>
              <a:t>ثبات شخصیتی والدین و مربیان</a:t>
            </a:r>
            <a:endParaRPr lang="fa-IR" sz="3600" b="1" dirty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پرخاشگری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200" b="1" dirty="0" smtClean="0">
                <a:cs typeface="B Mitra" pitchFamily="2" charset="-78"/>
              </a:rPr>
              <a:t>بهنجار و نابهنجار</a:t>
            </a:r>
          </a:p>
          <a:p>
            <a:pPr algn="just"/>
            <a:r>
              <a:rPr lang="fa-IR" sz="3200" b="1" dirty="0" smtClean="0">
                <a:cs typeface="B Mitra" pitchFamily="2" charset="-78"/>
              </a:rPr>
              <a:t>شکل‌های بروز پرخاشگری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مخالفت با  طرز فكر و سليقه بزرگسال؛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تمرد و سركشي؛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پاسخ‌هاي كلامي و حاضر جوابی‌ها؛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پاسخ‌های حركتي و فیزیکی؛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تغيير قيافه ؛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سرزنش خود؛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رک گویی.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rgbClr val="0070C0"/>
                </a:solidFill>
                <a:cs typeface="B Titr" pitchFamily="2" charset="-78"/>
              </a:rPr>
              <a:t>کمک به نوجوان پرخاشگر</a:t>
            </a:r>
            <a:endParaRPr lang="fa-IR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آموزش روش‌های ابراز خواسته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آرامش همراهان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توصیه به تغییر وضعیت فیزیکی(هوای تازه)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آگاه سازی نوجوان از درک شدن توسط همراهان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صحبت نکردن به هنگام عصبانیت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شنونده فعال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افت تحصیلی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دلایل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ناتوانی در سازگاری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افت انگیزه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تغییر نگرش به تحصیل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فشار بیش از حد خانواده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عدم تمرکز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خانواده پرمشکل و میل به استقلال زودهنگام</a:t>
            </a:r>
          </a:p>
          <a:p>
            <a:pPr lvl="1"/>
            <a:endParaRPr lang="fa-IR" sz="3200" b="1" dirty="0">
              <a:cs typeface="B Mitra" pitchFamily="2" charset="-78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Titr" pitchFamily="2" charset="-78"/>
              </a:rPr>
              <a:t>آسیب‌های نوجوانان از تلفن همراه</a:t>
            </a:r>
            <a:endParaRPr lang="fa-IR" b="1" dirty="0">
              <a:solidFill>
                <a:schemeClr val="tx1">
                  <a:lumMod val="65000"/>
                  <a:lumOff val="3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القای شخصیت کاذب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بی‌اهمیت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شدن وقت و </a:t>
            </a: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فرصت‌ها</a:t>
            </a:r>
            <a:endParaRPr lang="fa-IR" sz="2800" dirty="0" smtClean="0">
              <a:solidFill>
                <a:schemeClr val="accent4">
                  <a:lumMod val="50000"/>
                </a:schemeClr>
              </a:solidFill>
              <a:cs typeface="B Mitra" pitchFamily="2" charset="-78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وابستگی و اعتیاد به همراه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عادت به مصرف‌گرایی بی‌هدف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کنجکاوی‌های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جنسی و سهولت ارتباط با جنس مخالف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بی‌اهمیت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شدن همه مسائل زندگی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شکسته شدن حریم‌های اخلاقی(قبح گناه)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بازی با همه مقدسات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پناهگاهی با سقف کاذب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شبهه اندوزی </a:t>
            </a: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بی‌پاسخ</a:t>
            </a:r>
            <a:endParaRPr lang="fa-IR" sz="2800" dirty="0" smtClean="0">
              <a:solidFill>
                <a:schemeClr val="accent4">
                  <a:lumMod val="50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راهکارها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منبع لذت نکردن موبایل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تغییر نگاه از سرگرمی به ارتباطی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استفاده تدریجی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تأخیر در خرید و خرید </a:t>
            </a:r>
            <a:r>
              <a:rPr lang="fa-IR" sz="3200" b="1" dirty="0" err="1" smtClean="0">
                <a:solidFill>
                  <a:schemeClr val="tx2">
                    <a:lumMod val="50000"/>
                  </a:schemeClr>
                </a:solidFill>
              </a:rPr>
              <a:t>ساده‌ترین</a:t>
            </a:r>
            <a:endParaRPr lang="fa-IR" sz="3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آموزش و آگاهی بخشی 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آموزش احکام موبایل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آموزش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بهره‌وری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درست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آگاهی از آسیب</a:t>
            </a:r>
            <a:endParaRPr lang="fa-I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73836" lvl="4" indent="-457200">
              <a:buFont typeface="Arial" panose="020B0604020202020204" pitchFamily="34" charset="0"/>
              <a:buChar char="•"/>
            </a:pPr>
            <a:endParaRPr lang="fa-IR" sz="32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راهکارها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وضع قوانین و شرایط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اجازه بازدید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نگذاشتن رمز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اجازه محرومیت و محدود سازی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الگو شدن والدین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شخصیت‌بخشی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و تقویت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هدف‌گذاری</a:t>
            </a:r>
            <a:endParaRPr lang="fa-I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ایجاد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سرگرمی‌های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سالم</a:t>
            </a:r>
          </a:p>
          <a:p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9012326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مدیریت</a:t>
            </a:r>
            <a:r>
              <a:rPr lang="fa-IR" dirty="0" smtClean="0"/>
              <a:t> </a:t>
            </a:r>
            <a:r>
              <a:rPr lang="fa-IR" b="1" dirty="0" smtClean="0">
                <a:cs typeface="B Titr" pitchFamily="2" charset="-78"/>
              </a:rPr>
              <a:t>غریزه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8800" b="1" dirty="0" smtClean="0">
                <a:solidFill>
                  <a:srgbClr val="FF0000"/>
                </a:solidFill>
                <a:cs typeface="B Farnaz" pitchFamily="2" charset="-78"/>
              </a:rPr>
              <a:t>چرا</a:t>
            </a:r>
            <a:r>
              <a:rPr lang="fa-IR" sz="8800" b="1" dirty="0" smtClean="0">
                <a:solidFill>
                  <a:srgbClr val="FFC000"/>
                </a:solidFill>
                <a:cs typeface="B Farnaz" pitchFamily="2" charset="-78"/>
              </a:rPr>
              <a:t>؟</a:t>
            </a:r>
          </a:p>
          <a:p>
            <a:pPr algn="ctr">
              <a:buNone/>
            </a:pPr>
            <a:r>
              <a:rPr lang="fa-IR" sz="8800" b="1" dirty="0" smtClean="0">
                <a:solidFill>
                  <a:srgbClr val="7030A0"/>
                </a:solidFill>
                <a:cs typeface="B Farnaz" pitchFamily="2" charset="-78"/>
              </a:rPr>
              <a:t>چگونه</a:t>
            </a:r>
            <a:r>
              <a:rPr lang="fa-IR" sz="8800" b="1" dirty="0" smtClean="0">
                <a:solidFill>
                  <a:srgbClr val="00B050"/>
                </a:solidFill>
                <a:cs typeface="B Farnaz" pitchFamily="2" charset="-78"/>
              </a:rPr>
              <a:t>؟</a:t>
            </a:r>
            <a:endParaRPr lang="fa-IR" sz="8800" b="1" dirty="0">
              <a:solidFill>
                <a:srgbClr val="00B050"/>
              </a:solidFill>
              <a:cs typeface="B Farnaz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انواع مشکلات جنسی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fa-IR" sz="4000" b="1" dirty="0" smtClean="0">
                <a:cs typeface="B Mitra" pitchFamily="2" charset="-78"/>
              </a:rPr>
              <a:t>خیال‌پردازی‌های جنسی</a:t>
            </a:r>
          </a:p>
          <a:p>
            <a:r>
              <a:rPr lang="fa-IR" sz="4000" b="1" dirty="0" smtClean="0">
                <a:cs typeface="B Mitra" pitchFamily="2" charset="-78"/>
              </a:rPr>
              <a:t>ابتذال گرایی</a:t>
            </a:r>
            <a:r>
              <a:rPr lang="fa-IR" sz="3200" b="1" dirty="0" smtClean="0">
                <a:cs typeface="B Mitra" pitchFamily="2" charset="-78"/>
              </a:rPr>
              <a:t>(فیلم، عکس، وبلاگ نویسی، سایت‌ها و...)</a:t>
            </a:r>
            <a:endParaRPr lang="fa-IR" sz="4000" b="1" dirty="0" smtClean="0">
              <a:cs typeface="B Mitra" pitchFamily="2" charset="-78"/>
            </a:endParaRPr>
          </a:p>
          <a:p>
            <a:r>
              <a:rPr lang="fa-IR" sz="4000" b="1" dirty="0" smtClean="0">
                <a:cs typeface="B Mitra" pitchFamily="2" charset="-78"/>
              </a:rPr>
              <a:t>ارتباطات نامشروع(موافق و مخالف)</a:t>
            </a:r>
          </a:p>
          <a:p>
            <a:r>
              <a:rPr lang="fa-IR" sz="4000" b="1" smtClean="0">
                <a:cs typeface="B Mitra" pitchFamily="2" charset="-78"/>
              </a:rPr>
              <a:t>تماشاگری جنسی</a:t>
            </a:r>
          </a:p>
          <a:p>
            <a:r>
              <a:rPr lang="fa-IR" sz="4000" b="1" dirty="0" smtClean="0">
                <a:cs typeface="B Mitra" pitchFamily="2" charset="-78"/>
              </a:rPr>
              <a:t>خودارضایی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نام‌های نوجوانی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2060"/>
                </a:solidFill>
              </a:rPr>
              <a:t>سرزمین بی‌صاحب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توفانی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بحران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سونامی طبیعی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سنی</a:t>
            </a:r>
          </a:p>
          <a:p>
            <a:pPr lvl="1"/>
            <a:r>
              <a:rPr lang="fa-IR" sz="3700" dirty="0" smtClean="0">
                <a:solidFill>
                  <a:srgbClr val="002060"/>
                </a:solidFill>
              </a:rPr>
              <a:t>پسران: 12 تا 18سال</a:t>
            </a:r>
          </a:p>
          <a:p>
            <a:pPr lvl="1"/>
            <a:r>
              <a:rPr lang="fa-IR" sz="4000" dirty="0" smtClean="0">
                <a:solidFill>
                  <a:srgbClr val="002060"/>
                </a:solidFill>
              </a:rPr>
              <a:t>دختران: 11تا 17سال</a:t>
            </a:r>
            <a:endParaRPr lang="fa-IR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دلایل و زمینه‌ها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انزوا و تنهایی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کمبود محبت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تربیت نادرست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تظاهر جنسی والدین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محیط ناسالم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بلوغ زودرس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کنجکاوی جنسی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دلایل و زمینه‌ها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بی‌کاری و نداشتن برنامه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دوستی با جنس مخالف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اضطراب و نگرانی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تبلیغات هم‌سالان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 ضعف اخلاقی خانوادگی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وجود وسایل و کتاب‌های تحریک کننده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سهولت دسترسی به اطلاعات جنسی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حریم‌های شکسته شده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5400" dirty="0" smtClean="0">
                <a:cs typeface="2  Arshia" pitchFamily="2" charset="-78"/>
              </a:rPr>
              <a:t>آسیب‌ها</a:t>
            </a:r>
            <a:endParaRPr lang="fa-IR" sz="5400" dirty="0">
              <a:cs typeface="2  Arshi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روحی ـ روانی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جسمی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معنوی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اجتماعی</a:t>
            </a:r>
            <a:endParaRPr lang="fa-IR" sz="4400" b="1" dirty="0">
              <a:solidFill>
                <a:srgbClr val="7030A0"/>
              </a:solidFill>
              <a:cs typeface="B Roya" pitchFamily="2" charset="-78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00628"/>
            <a:ext cx="8305800" cy="4766772"/>
          </a:xfrm>
        </p:spPr>
        <p:txBody>
          <a:bodyPr>
            <a:no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fa-IR" sz="3600" dirty="0">
                <a:cs typeface="B Mitra" pitchFamily="2" charset="-78"/>
              </a:rPr>
              <a:t>یاری خواستن از خدا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b="1" dirty="0" smtClean="0">
                <a:cs typeface="B Mitra" pitchFamily="2" charset="-78"/>
              </a:rPr>
              <a:t>تغییر باورها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بی ضرر بودن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نیاز به تخلیه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بد به جای بدتر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محال بودن ترک و ناتوانی</a:t>
            </a:r>
          </a:p>
          <a:p>
            <a:pPr lvl="1" algn="just"/>
            <a:r>
              <a:rPr lang="fa-IR" sz="3600" b="1" dirty="0">
                <a:cs typeface="B Mitra" pitchFamily="2" charset="-78"/>
              </a:rPr>
              <a:t>مدیریت</a:t>
            </a:r>
            <a:r>
              <a:rPr lang="fa-IR" sz="3600" b="1" dirty="0" smtClean="0">
                <a:solidFill>
                  <a:schemeClr val="tx1"/>
                </a:solidFill>
                <a:cs typeface="B Mitra" pitchFamily="2" charset="-78"/>
              </a:rPr>
              <a:t> نگاه </a:t>
            </a:r>
          </a:p>
          <a:p>
            <a:pPr lvl="1" algn="just"/>
            <a:r>
              <a:rPr lang="fa-IR" sz="3600" b="1" dirty="0" smtClean="0">
                <a:cs typeface="B Mitra" pitchFamily="2" charset="-78"/>
              </a:rPr>
              <a:t>تنوع قلمرو </a:t>
            </a:r>
            <a:r>
              <a:rPr lang="fa-IR" sz="3600" b="1" dirty="0" err="1" smtClean="0">
                <a:cs typeface="B Mitra" pitchFamily="2" charset="-78"/>
              </a:rPr>
              <a:t>لذت‌های</a:t>
            </a:r>
            <a:r>
              <a:rPr lang="fa-IR" sz="3600" b="1" dirty="0" smtClean="0">
                <a:cs typeface="B Mitra" pitchFamily="2" charset="-78"/>
              </a:rPr>
              <a:t> صحیح</a:t>
            </a:r>
            <a:endParaRPr lang="en-US" sz="3600" b="1" dirty="0" smtClean="0">
              <a:solidFill>
                <a:schemeClr val="tx1"/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00628"/>
            <a:ext cx="8686800" cy="5604972"/>
          </a:xfrm>
        </p:spPr>
        <p:txBody>
          <a:bodyPr>
            <a:noAutofit/>
          </a:bodyPr>
          <a:lstStyle/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حذف همه محرک‌ها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مدیریت تغذیه و پوشاک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ارتقای شخصیت(افزایش حرمت خود و تقویت اراده)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قانون جریمه(به ویژه برای مقدمات آن)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تبدیل انرژی(ورزش)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زندگی با برنامه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تقویت اهداف مهم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کتاب‌درمانی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fa-IR" sz="3200" dirty="0" smtClean="0">
              <a:solidFill>
                <a:schemeClr val="accent6">
                  <a:lumMod val="50000"/>
                </a:schemeClr>
              </a:solidFill>
              <a:cs typeface="B Yekan" pitchFamily="2" charset="-78"/>
            </a:endParaRPr>
          </a:p>
          <a:p>
            <a:pPr lvl="1" algn="just"/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ابوالقاسم شهبازی، </a:t>
            </a:r>
            <a:r>
              <a:rPr lang="fa-IR" sz="3200" b="1" dirty="0" smtClean="0">
                <a:solidFill>
                  <a:srgbClr val="FF0000"/>
                </a:solidFill>
                <a:cs typeface="B Yekan" pitchFamily="2" charset="-78"/>
              </a:rPr>
              <a:t>رهایی از خودارضایی،</a:t>
            </a:r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 قم، نشر صبح صادق.</a:t>
            </a:r>
          </a:p>
          <a:p>
            <a:pPr lvl="1" algn="just"/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سید مصطفی دیانت، </a:t>
            </a:r>
            <a:r>
              <a:rPr lang="fa-IR" sz="3200" b="1" dirty="0" smtClean="0">
                <a:solidFill>
                  <a:srgbClr val="FF0000"/>
                </a:solidFill>
                <a:cs typeface="B Yekan" pitchFamily="2" charset="-78"/>
              </a:rPr>
              <a:t>آرامش طوفانی،</a:t>
            </a:r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 قم، مرکز مشاوره مؤسسه امام خمینی(ره).</a:t>
            </a:r>
            <a:endParaRPr lang="fa-IR" sz="3200" dirty="0">
              <a:solidFill>
                <a:schemeClr val="accent6">
                  <a:lumMod val="50000"/>
                </a:schemeClr>
              </a:solidFill>
              <a:cs typeface="B Yeka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C00000"/>
                </a:solidFill>
              </a:rPr>
              <a:t>منابع مطالعاتی نوجوانی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اسماعیل بیابانگرد، </a:t>
            </a:r>
            <a:r>
              <a:rPr lang="fa-IR" b="1" dirty="0" smtClean="0">
                <a:solidFill>
                  <a:srgbClr val="C00000"/>
                </a:solidFill>
              </a:rPr>
              <a:t>روان‌شناسی نوجوانان</a:t>
            </a:r>
            <a:r>
              <a:rPr lang="fa-IR" b="1" dirty="0" smtClean="0">
                <a:solidFill>
                  <a:srgbClr val="002060"/>
                </a:solidFill>
              </a:rPr>
              <a:t>،</a:t>
            </a:r>
            <a:r>
              <a:rPr lang="fa-IR" dirty="0" smtClean="0">
                <a:solidFill>
                  <a:srgbClr val="002060"/>
                </a:solidFill>
              </a:rPr>
              <a:t> تهران، انتشارات دفتر فرهنگ اسلامی، 1378.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حسین نجاتی، </a:t>
            </a:r>
            <a:r>
              <a:rPr lang="fa-IR" b="1" dirty="0" smtClean="0">
                <a:solidFill>
                  <a:srgbClr val="C00000"/>
                </a:solidFill>
              </a:rPr>
              <a:t>روان‌شناسی نوجوانی</a:t>
            </a:r>
            <a:r>
              <a:rPr lang="fa-IR" dirty="0" smtClean="0">
                <a:solidFill>
                  <a:srgbClr val="002060"/>
                </a:solidFill>
              </a:rPr>
              <a:t>، تهران، نشر بیکران، بی‌تا.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دن فونتنل، </a:t>
            </a:r>
            <a:r>
              <a:rPr lang="fa-IR" b="1" dirty="0" smtClean="0">
                <a:solidFill>
                  <a:srgbClr val="C00000"/>
                </a:solidFill>
              </a:rPr>
              <a:t>کلیدهای رفتار با نوجوانان</a:t>
            </a:r>
            <a:r>
              <a:rPr lang="fa-IR" dirty="0" smtClean="0">
                <a:solidFill>
                  <a:srgbClr val="002060"/>
                </a:solidFill>
              </a:rPr>
              <a:t>، ترجمه مسعود حاجی زاده، تهران، صابرین، چ3، 1378.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ar-SA" dirty="0" smtClean="0">
                <a:solidFill>
                  <a:srgbClr val="002060"/>
                </a:solidFill>
              </a:rPr>
              <a:t>زهرا معتمدي، </a:t>
            </a:r>
            <a:r>
              <a:rPr lang="ar-SA" b="1" dirty="0" smtClean="0">
                <a:solidFill>
                  <a:srgbClr val="C00000"/>
                </a:solidFill>
              </a:rPr>
              <a:t>رفتار با نوجوان</a:t>
            </a:r>
            <a:r>
              <a:rPr lang="ar-SA" b="1" dirty="0" smtClean="0">
                <a:solidFill>
                  <a:srgbClr val="002060"/>
                </a:solidFill>
              </a:rPr>
              <a:t>،</a:t>
            </a:r>
            <a:r>
              <a:rPr lang="ar-SA" dirty="0" smtClean="0">
                <a:solidFill>
                  <a:srgbClr val="002060"/>
                </a:solidFill>
              </a:rPr>
              <a:t> لك لك، تهران، چ5، 1373.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گیلیان باتلر،‌ </a:t>
            </a:r>
            <a:r>
              <a:rPr lang="fa-IR" b="1" dirty="0" smtClean="0">
                <a:solidFill>
                  <a:srgbClr val="C00000"/>
                </a:solidFill>
              </a:rPr>
              <a:t>راهنمای سلامت روان</a:t>
            </a:r>
            <a:r>
              <a:rPr lang="fa-IR" b="1" dirty="0" smtClean="0">
                <a:solidFill>
                  <a:srgbClr val="002060"/>
                </a:solidFill>
              </a:rPr>
              <a:t>،</a:t>
            </a:r>
            <a:r>
              <a:rPr lang="fa-IR" dirty="0" smtClean="0">
                <a:solidFill>
                  <a:srgbClr val="002060"/>
                </a:solidFill>
              </a:rPr>
              <a:t> ترجمه مهدی قراچه داغی، تهران، البرز،‌ چ اول،‌ 1382.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محمد علی چنارانی، </a:t>
            </a:r>
            <a:r>
              <a:rPr lang="fa-IR" b="1" dirty="0" smtClean="0">
                <a:solidFill>
                  <a:srgbClr val="C00000"/>
                </a:solidFill>
              </a:rPr>
              <a:t>رفتار پیامبر(ص) با کودکان و نوجوانان</a:t>
            </a:r>
            <a:r>
              <a:rPr lang="fa-IR" b="1" dirty="0" smtClean="0">
                <a:solidFill>
                  <a:srgbClr val="002060"/>
                </a:solidFill>
              </a:rPr>
              <a:t>، </a:t>
            </a:r>
            <a:r>
              <a:rPr lang="fa-IR" dirty="0" smtClean="0">
                <a:solidFill>
                  <a:srgbClr val="002060"/>
                </a:solidFill>
              </a:rPr>
              <a:t>مشهد، آستان قدس رضوی، چ2، 1380.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محمدعلی سادات، </a:t>
            </a:r>
            <a:r>
              <a:rPr lang="fa-IR" b="1" dirty="0" smtClean="0">
                <a:solidFill>
                  <a:srgbClr val="C00000"/>
                </a:solidFill>
              </a:rPr>
              <a:t>راهنمای پدران و مادران</a:t>
            </a:r>
            <a:r>
              <a:rPr lang="fa-IR" dirty="0" smtClean="0">
                <a:solidFill>
                  <a:srgbClr val="002060"/>
                </a:solidFill>
              </a:rPr>
              <a:t>، تهران، نشر اسلامی، ‌چ5، ج1، 1374.</a:t>
            </a: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راس کمبل- گری چپمن، </a:t>
            </a:r>
            <a:r>
              <a:rPr lang="fa-IR" b="1" dirty="0" smtClean="0">
                <a:solidFill>
                  <a:srgbClr val="C00000"/>
                </a:solidFill>
              </a:rPr>
              <a:t>چگونه فرزند بالغ خود را تربیت کنید؟ </a:t>
            </a:r>
            <a:r>
              <a:rPr lang="fa-IR" dirty="0" smtClean="0">
                <a:solidFill>
                  <a:srgbClr val="002060"/>
                </a:solidFill>
              </a:rPr>
              <a:t>ترجمه طیبه احمدی، قم، خردآذین، 1389.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ارتباط با ما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5400" dirty="0" smtClean="0">
                <a:solidFill>
                  <a:srgbClr val="FF0000"/>
                </a:solidFill>
              </a:rPr>
              <a:t>32900882 025</a:t>
            </a:r>
            <a:r>
              <a:rPr lang="fa-IR" sz="3600" dirty="0" smtClean="0">
                <a:solidFill>
                  <a:srgbClr val="7030A0"/>
                </a:solidFill>
              </a:rPr>
              <a:t>مرکز مشاوره مأوا</a:t>
            </a:r>
          </a:p>
          <a:p>
            <a:pPr>
              <a:buNone/>
            </a:pPr>
            <a:r>
              <a:rPr lang="fa-IR" sz="5400" dirty="0">
                <a:solidFill>
                  <a:srgbClr val="FF0000"/>
                </a:solidFill>
              </a:rPr>
              <a:t>9099071486</a:t>
            </a:r>
            <a:r>
              <a:rPr lang="fa-IR" sz="3600" dirty="0" smtClean="0">
                <a:solidFill>
                  <a:srgbClr val="7030A0"/>
                </a:solidFill>
              </a:rPr>
              <a:t> مشاوره تلفنی ماوا</a:t>
            </a:r>
          </a:p>
          <a:p>
            <a:pPr>
              <a:buNone/>
            </a:pPr>
            <a:r>
              <a:rPr lang="en-US" sz="4400" dirty="0">
                <a:solidFill>
                  <a:srgbClr val="FF0000"/>
                </a:solidFill>
              </a:rPr>
              <a:t>@</a:t>
            </a:r>
            <a:r>
              <a:rPr lang="en-US" sz="4400" dirty="0" err="1">
                <a:solidFill>
                  <a:srgbClr val="FF0000"/>
                </a:solidFill>
              </a:rPr>
              <a:t>moshaveremava</a:t>
            </a:r>
            <a:r>
              <a:rPr lang="fa-IR" sz="4400" dirty="0">
                <a:solidFill>
                  <a:srgbClr val="FF0000"/>
                </a:solidFill>
              </a:rPr>
              <a:t> </a:t>
            </a:r>
            <a:r>
              <a:rPr lang="fa-IR" sz="3600" dirty="0" smtClean="0">
                <a:solidFill>
                  <a:srgbClr val="7030A0"/>
                </a:solidFill>
              </a:rPr>
              <a:t>کانال مشاوره ماوا</a:t>
            </a:r>
            <a:endParaRPr lang="fa-IR" sz="5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sz="5400" dirty="0" smtClean="0">
                <a:solidFill>
                  <a:srgbClr val="FF0000"/>
                </a:solidFill>
              </a:rPr>
              <a:t>02537838080 </a:t>
            </a:r>
            <a:r>
              <a:rPr lang="fa-IR" sz="4000" dirty="0" smtClean="0">
                <a:solidFill>
                  <a:srgbClr val="7030A0"/>
                </a:solidFill>
              </a:rPr>
              <a:t>مرکز مشاوره حوزه</a:t>
            </a:r>
            <a:r>
              <a:rPr lang="fa-IR" sz="3200" dirty="0" smtClean="0">
                <a:solidFill>
                  <a:srgbClr val="7030A0"/>
                </a:solidFill>
              </a:rPr>
              <a:t>(ویژه طلاب)</a:t>
            </a:r>
            <a:endParaRPr lang="fa-IR" sz="40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ویژگی‌های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002060"/>
                </a:solidFill>
              </a:rPr>
              <a:t>خودمحوری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تردید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استقلال‌خواهی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هویت‌جویی</a:t>
            </a:r>
            <a:endParaRPr lang="fa-IR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خودمحوری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2960" y="838200"/>
            <a:ext cx="752094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خصوصیات</a:t>
            </a:r>
          </a:p>
          <a:p>
            <a:r>
              <a:rPr lang="ar-SA" sz="2800" b="1" dirty="0" smtClean="0"/>
              <a:t>خودخواهی و خودشیفتگی</a:t>
            </a:r>
            <a:endParaRPr lang="en-US" sz="2800" b="1" dirty="0" smtClean="0"/>
          </a:p>
          <a:p>
            <a:r>
              <a:rPr lang="fa-IR" sz="2800" b="1" dirty="0" smtClean="0"/>
              <a:t>انزوا</a:t>
            </a:r>
          </a:p>
          <a:p>
            <a:r>
              <a:rPr lang="fa-IR" sz="2800" b="1" dirty="0" smtClean="0"/>
              <a:t>در صدد اجرایی کردن سلیقه‌های خود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برداشت همراهان از این ویژگی:</a:t>
            </a:r>
          </a:p>
          <a:p>
            <a:pPr>
              <a:buNone/>
            </a:pPr>
            <a:r>
              <a:rPr lang="fa-IR" sz="2800" b="1" dirty="0" smtClean="0"/>
              <a:t>تمرد، غرور، در صدد عصبانی کردن</a:t>
            </a:r>
          </a:p>
          <a:p>
            <a:pPr>
              <a:buNone/>
            </a:pPr>
            <a:r>
              <a:rPr lang="fa-IR" sz="2800" b="1" dirty="0" err="1" smtClean="0">
                <a:solidFill>
                  <a:srgbClr val="00B050"/>
                </a:solidFill>
              </a:rPr>
              <a:t>راهکار</a:t>
            </a:r>
            <a:r>
              <a:rPr lang="fa-IR" sz="2800" b="1" dirty="0" smtClean="0">
                <a:solidFill>
                  <a:srgbClr val="00B050"/>
                </a:solidFill>
              </a:rPr>
              <a:t> مناسب: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</a:rPr>
              <a:t>همدلی</a:t>
            </a:r>
            <a:r>
              <a:rPr lang="fa-IR" sz="2800" b="1" dirty="0" smtClean="0"/>
              <a:t>، ورود به دنیای نوجوان، همراهی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تردیدهای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520940" cy="49953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قلمرو تردیدها</a:t>
            </a:r>
            <a:r>
              <a:rPr lang="fa-IR" sz="2800" b="1" dirty="0" smtClean="0"/>
              <a:t>:</a:t>
            </a:r>
          </a:p>
          <a:p>
            <a:r>
              <a:rPr lang="fa-IR" sz="2800" b="1" dirty="0" smtClean="0"/>
              <a:t>نسبت به اطرافیان</a:t>
            </a:r>
          </a:p>
          <a:p>
            <a:r>
              <a:rPr lang="fa-IR" sz="2800" b="1" dirty="0" smtClean="0"/>
              <a:t>نسبت به دانسته‌های قبلی خود</a:t>
            </a:r>
          </a:p>
          <a:p>
            <a:r>
              <a:rPr lang="fa-IR" sz="2800" b="1" dirty="0" smtClean="0"/>
              <a:t>نسبت به مسائل دینی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نقش همراهان:</a:t>
            </a:r>
          </a:p>
          <a:p>
            <a:pPr lvl="1"/>
            <a:r>
              <a:rPr lang="fa-IR" sz="2800" b="1" dirty="0" smtClean="0"/>
              <a:t>پاسخگویی به شبهات</a:t>
            </a:r>
          </a:p>
          <a:p>
            <a:pPr lvl="1"/>
            <a:r>
              <a:rPr lang="fa-IR" sz="2800" b="1" dirty="0" smtClean="0"/>
              <a:t>ایجاد فرصت اظهار نظر</a:t>
            </a:r>
          </a:p>
          <a:p>
            <a:pPr lvl="1"/>
            <a:r>
              <a:rPr lang="fa-IR" sz="2800" b="1" dirty="0" smtClean="0"/>
              <a:t>توجه به افکار درست نوجوان</a:t>
            </a:r>
          </a:p>
          <a:p>
            <a:pPr lvl="1"/>
            <a:r>
              <a:rPr lang="fa-IR" sz="2800" b="1" dirty="0" smtClean="0"/>
              <a:t>معرفی منابع مفید مطالعاتی 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پنجره بالکن">
  <a:themeElements>
    <a:clrScheme name="سفارشی 3">
      <a:dk1>
        <a:srgbClr val="9B0041"/>
      </a:dk1>
      <a:lt1>
        <a:srgbClr val="9B0041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سفارشی 1">
      <a:majorFont>
        <a:latin typeface="Constantia"/>
        <a:ea typeface=""/>
        <a:cs typeface="B Titr"/>
      </a:majorFont>
      <a:minorFont>
        <a:latin typeface="Franklin Gothic Book"/>
        <a:ea typeface=""/>
        <a:cs typeface="B Mitra"/>
      </a:minorFont>
    </a:fontScheme>
    <a:fmtScheme name="پنجره بالکن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2649</TotalTime>
  <Words>1961</Words>
  <Application>Microsoft Office PowerPoint</Application>
  <PresentationFormat>On-screen Show (4:3)</PresentationFormat>
  <Paragraphs>436</Paragraphs>
  <Slides>67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83" baseType="lpstr">
      <vt:lpstr>2  Arshia</vt:lpstr>
      <vt:lpstr>Arial</vt:lpstr>
      <vt:lpstr>B Davat</vt:lpstr>
      <vt:lpstr>B Farnaz</vt:lpstr>
      <vt:lpstr>B Mitra</vt:lpstr>
      <vt:lpstr>B Roya</vt:lpstr>
      <vt:lpstr>B Titr</vt:lpstr>
      <vt:lpstr>B Yekan</vt:lpstr>
      <vt:lpstr>Calibri</vt:lpstr>
      <vt:lpstr>Constantia</vt:lpstr>
      <vt:lpstr>Courier New</vt:lpstr>
      <vt:lpstr>Franklin Gothic Book</vt:lpstr>
      <vt:lpstr>Tahoma</vt:lpstr>
      <vt:lpstr>Wingdings</vt:lpstr>
      <vt:lpstr>Wingdings 2</vt:lpstr>
      <vt:lpstr>پنجره بالکن</vt:lpstr>
      <vt:lpstr>PowerPoint Presentation</vt:lpstr>
      <vt:lpstr>فهرست مباحث</vt:lpstr>
      <vt:lpstr>سفارش‌های دینی</vt:lpstr>
      <vt:lpstr>نوجوان و مهارت‌های زندگی</vt:lpstr>
      <vt:lpstr>ویژگی‌های نوجوان در کلام امیر(ع)</vt:lpstr>
      <vt:lpstr>نام‌های نوجوانی</vt:lpstr>
      <vt:lpstr>ویژگی‌های نوجوان</vt:lpstr>
      <vt:lpstr>خودمحوری نوجوان</vt:lpstr>
      <vt:lpstr>تردیدهای نوجوان</vt:lpstr>
      <vt:lpstr>استقلال خواهي نوجوان</vt:lpstr>
      <vt:lpstr>خودیابی</vt:lpstr>
      <vt:lpstr>نقش همراهان</vt:lpstr>
      <vt:lpstr>موضوعات پژوهشی نوجوان</vt:lpstr>
      <vt:lpstr>نیازهای نوجوان</vt:lpstr>
      <vt:lpstr>سازگاری با تغییرات</vt:lpstr>
      <vt:lpstr>نقش همراهان</vt:lpstr>
      <vt:lpstr>نیازهای معنوی</vt:lpstr>
      <vt:lpstr>نقش همراهان</vt:lpstr>
      <vt:lpstr>تشنه محبت</vt:lpstr>
      <vt:lpstr>نقش همراهان</vt:lpstr>
      <vt:lpstr>خودنمایی و جلوه‌گری</vt:lpstr>
      <vt:lpstr>نقش همراهان</vt:lpstr>
      <vt:lpstr>نمونه اول </vt:lpstr>
      <vt:lpstr>شهید سعید گلاب</vt:lpstr>
      <vt:lpstr>نمونه دوم شهید ناصر شیری</vt:lpstr>
      <vt:lpstr>نمونه سوم</vt:lpstr>
      <vt:lpstr>شهید همت</vt:lpstr>
      <vt:lpstr>بهداشت روانی و جسمی</vt:lpstr>
      <vt:lpstr>الگوی مناسب</vt:lpstr>
      <vt:lpstr>نیاز به اعتماد به نفس</vt:lpstr>
      <vt:lpstr>دلایل کاهش خودباوری</vt:lpstr>
      <vt:lpstr>دلایل کاهش خودباوری</vt:lpstr>
      <vt:lpstr>راهکارهای ارتقای خودباوری</vt:lpstr>
      <vt:lpstr>مشکلات نوجوان</vt:lpstr>
      <vt:lpstr>دوستی پسر و دختر</vt:lpstr>
      <vt:lpstr>1. انگیزه‌های فردی</vt:lpstr>
      <vt:lpstr>2. زمینه‌های خانوادگی</vt:lpstr>
      <vt:lpstr>3. عوامل دیگر</vt:lpstr>
      <vt:lpstr>    آسیب‌ها</vt:lpstr>
      <vt:lpstr>الف)آسیب‌های اخلاقی و معنوی</vt:lpstr>
      <vt:lpstr>ب)آسیب‌های روحی و روانی</vt:lpstr>
      <vt:lpstr>ج)آسیب‌های تحصیلی</vt:lpstr>
      <vt:lpstr>2. آسیب‌های خانوادگی</vt:lpstr>
      <vt:lpstr>3.آسیب‌های اجتماعی</vt:lpstr>
      <vt:lpstr>دوستی پسر و دختر</vt:lpstr>
      <vt:lpstr>الف) پیشگیری</vt:lpstr>
      <vt:lpstr>پیشگیری</vt:lpstr>
      <vt:lpstr>ب) درمان</vt:lpstr>
      <vt:lpstr>ب) درمان</vt:lpstr>
      <vt:lpstr>دوستی‌های افراطی</vt:lpstr>
      <vt:lpstr>سرپیچی و نافرمانی</vt:lpstr>
      <vt:lpstr>پرخاشگری</vt:lpstr>
      <vt:lpstr>کمک به نوجوان پرخاشگر</vt:lpstr>
      <vt:lpstr>افت تحصیلی</vt:lpstr>
      <vt:lpstr>آسیب‌های نوجوانان از تلفن همراه</vt:lpstr>
      <vt:lpstr>راهکارها</vt:lpstr>
      <vt:lpstr>راهکارها</vt:lpstr>
      <vt:lpstr>مدیریت غریزه</vt:lpstr>
      <vt:lpstr>انواع مشکلات جنسی</vt:lpstr>
      <vt:lpstr>دلایل و زمینه‌ها</vt:lpstr>
      <vt:lpstr>دلایل و زمینه‌ها</vt:lpstr>
      <vt:lpstr>آسیب‌ها</vt:lpstr>
      <vt:lpstr>رهایی از خودارضایی</vt:lpstr>
      <vt:lpstr>رهایی از خودارضایی</vt:lpstr>
      <vt:lpstr>رهایی از خودارضایی</vt:lpstr>
      <vt:lpstr>منابع مطالعاتی نوجوانی</vt:lpstr>
      <vt:lpstr>ارتباط با 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الرّحمن الرّحیم</dc:title>
  <dc:creator/>
  <cp:lastModifiedBy>omid</cp:lastModifiedBy>
  <cp:revision>145</cp:revision>
  <dcterms:created xsi:type="dcterms:W3CDTF">2006-08-16T00:00:00Z</dcterms:created>
  <dcterms:modified xsi:type="dcterms:W3CDTF">2018-07-21T11:47:23Z</dcterms:modified>
</cp:coreProperties>
</file>