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4" r:id="rId1"/>
  </p:sldMasterIdLst>
  <p:notesMasterIdLst>
    <p:notesMasterId r:id="rId45"/>
  </p:notesMasterIdLst>
  <p:handoutMasterIdLst>
    <p:handoutMasterId r:id="rId46"/>
  </p:handoutMasterIdLst>
  <p:sldIdLst>
    <p:sldId id="256" r:id="rId2"/>
    <p:sldId id="257" r:id="rId3"/>
    <p:sldId id="301" r:id="rId4"/>
    <p:sldId id="258" r:id="rId5"/>
    <p:sldId id="299" r:id="rId6"/>
    <p:sldId id="300" r:id="rId7"/>
    <p:sldId id="260" r:id="rId8"/>
    <p:sldId id="259" r:id="rId9"/>
    <p:sldId id="261" r:id="rId10"/>
    <p:sldId id="262" r:id="rId11"/>
    <p:sldId id="302" r:id="rId12"/>
    <p:sldId id="263" r:id="rId13"/>
    <p:sldId id="265" r:id="rId14"/>
    <p:sldId id="267"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303" r:id="rId31"/>
    <p:sldId id="304" r:id="rId32"/>
    <p:sldId id="283" r:id="rId33"/>
    <p:sldId id="286" r:id="rId34"/>
    <p:sldId id="298" r:id="rId35"/>
    <p:sldId id="297" r:id="rId36"/>
    <p:sldId id="288" r:id="rId37"/>
    <p:sldId id="289" r:id="rId38"/>
    <p:sldId id="290" r:id="rId39"/>
    <p:sldId id="291" r:id="rId40"/>
    <p:sldId id="292" r:id="rId41"/>
    <p:sldId id="293" r:id="rId42"/>
    <p:sldId id="29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4" d="100"/>
          <a:sy n="54" d="100"/>
        </p:scale>
        <p:origin x="9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2FBA2AF-60C0-41F2-9D99-CCD5036DAC49}" type="datetimeFigureOut">
              <a:rPr lang="fa-IR" smtClean="0"/>
              <a:t>06/11/1443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0FD7AF69-92AF-4DAF-BA96-988C72B20345}" type="slidenum">
              <a:rPr lang="fa-IR" smtClean="0"/>
              <a:t>‹#›</a:t>
            </a:fld>
            <a:endParaRPr lang="fa-IR"/>
          </a:p>
        </p:txBody>
      </p:sp>
    </p:spTree>
    <p:extLst>
      <p:ext uri="{BB962C8B-B14F-4D97-AF65-F5344CB8AC3E}">
        <p14:creationId xmlns:p14="http://schemas.microsoft.com/office/powerpoint/2010/main" val="34057269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5206F3-82CC-49A4-9DF6-8B60271A82BD}" type="datetimeFigureOut">
              <a:rPr lang="fa-IR" smtClean="0"/>
              <a:pPr/>
              <a:t>06/11/1443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9064DB1-AF55-4CF9-8512-119A1CB64330}" type="slidenum">
              <a:rPr lang="fa-IR" smtClean="0"/>
              <a:pPr/>
              <a:t>‹#›</a:t>
            </a:fld>
            <a:endParaRPr lang="fa-IR"/>
          </a:p>
        </p:txBody>
      </p:sp>
    </p:spTree>
    <p:extLst>
      <p:ext uri="{BB962C8B-B14F-4D97-AF65-F5344CB8AC3E}">
        <p14:creationId xmlns:p14="http://schemas.microsoft.com/office/powerpoint/2010/main" val="3848625699"/>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72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27401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292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490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93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403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933CB5-33E7-494F-8A4E-7C58878BC183}" type="datetime1">
              <a:rPr lang="en-US" smtClean="0"/>
              <a:t>1/14/2022</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0ACC-5E4F-4196-A400-D540B56A4299}" type="datetime1">
              <a:rPr lang="en-US" smtClean="0"/>
              <a:t>1/14/2022</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E75CD-3612-4A6D-9C30-112C3A133877}" type="datetime1">
              <a:rPr lang="en-US" smtClean="0"/>
              <a:t>1/14/2022</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DADED-060C-43D9-A4D8-F67C7D8DA165}" type="datetime1">
              <a:rPr lang="en-US" smtClean="0"/>
              <a:t>1/14/2022</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42B615D-71E1-45F3-BA67-DD3B676B4E25}" type="datetime1">
              <a:rPr lang="en-US" smtClean="0"/>
              <a:t>1/14/2022</a:t>
            </a:fld>
            <a:endParaRPr lang="en-US"/>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507F8F-77B7-4BF5-BF03-258F1A21BF10}" type="datetime1">
              <a:rPr lang="en-US" smtClean="0"/>
              <a:t>1/14/2022</a:t>
            </a:fld>
            <a:endParaRPr lang="en-US"/>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1ECFEE-2147-4B67-BF88-D674269A8C90}" type="datetime1">
              <a:rPr lang="en-US" smtClean="0"/>
              <a:t>1/14/2022</a:t>
            </a:fld>
            <a:endParaRPr lang="en-US"/>
          </a:p>
        </p:txBody>
      </p:sp>
      <p:sp>
        <p:nvSpPr>
          <p:cNvPr id="8" name="Footer Placeholder 7"/>
          <p:cNvSpPr>
            <a:spLocks noGrp="1"/>
          </p:cNvSpPr>
          <p:nvPr>
            <p:ph type="ftr" sz="quarter" idx="11"/>
          </p:nvPr>
        </p:nvSpPr>
        <p:spPr/>
        <p:txBody>
          <a:bodyPr/>
          <a:lstStyle/>
          <a:p>
            <a:r>
              <a:rPr lang="en-US" smtClean="0"/>
              <a:t>www.parsdigishop.sellfile.ir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349B6-827C-4C77-87A7-A407FB204C71}" type="datetime1">
              <a:rPr lang="en-US" smtClean="0"/>
              <a:t>1/14/2022</a:t>
            </a:fld>
            <a:endParaRPr lang="en-US"/>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AB57C-5028-497A-BC6E-A5FD3E5A5701}" type="datetime1">
              <a:rPr lang="en-US" smtClean="0"/>
              <a:t>1/14/2022</a:t>
            </a:fld>
            <a:endParaRPr lang="en-US"/>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CFB3791-1F4C-454D-8757-BCB6B012E1D5}" type="datetime1">
              <a:rPr lang="en-US" smtClean="0"/>
              <a:t>1/14/2022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www.parsdigishop.sellfile.ir</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308CB-C6CB-47AD-83F1-0BA4BABE65FF}" type="datetime1">
              <a:rPr lang="en-US" smtClean="0"/>
              <a:t>1/14/2022</a:t>
            </a:fld>
            <a:endParaRPr lang="en-US"/>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588B8CE-A33B-444A-8D59-32B978E8BBC1}" type="datetime1">
              <a:rPr lang="en-US" smtClean="0"/>
              <a:t>1/14/2022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www.parsdigishop.sellfile.ir</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54.png"/><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56.png"/><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92696"/>
            <a:ext cx="6338910" cy="878916"/>
          </a:xfrm>
          <a:ln/>
        </p:spPr>
        <p:style>
          <a:lnRef idx="3">
            <a:schemeClr val="lt1"/>
          </a:lnRef>
          <a:fillRef idx="1">
            <a:schemeClr val="accent1"/>
          </a:fillRef>
          <a:effectRef idx="1">
            <a:schemeClr val="accent1"/>
          </a:effectRef>
          <a:fontRef idx="minor">
            <a:schemeClr val="lt1"/>
          </a:fontRef>
        </p:style>
        <p:txBody>
          <a:bodyPr>
            <a:normAutofit fontScale="90000"/>
          </a:bodyPr>
          <a:lstStyle/>
          <a:p>
            <a:pPr marL="0" indent="0" algn="ctr">
              <a:buNone/>
            </a:pPr>
            <a:r>
              <a:rPr lang="fa-IR" sz="5400" dirty="0" smtClean="0">
                <a:solidFill>
                  <a:srgbClr val="00B0F0"/>
                </a:solidFill>
                <a:effectLst/>
                <a:latin typeface="+mn-lt"/>
                <a:ea typeface="Arial Unicode MS" pitchFamily="34" charset="-128"/>
                <a:cs typeface="Mitra" pitchFamily="2" charset="-78"/>
              </a:rPr>
              <a:t>بنام یکتای بی همتا</a:t>
            </a:r>
            <a:endParaRPr lang="fa-IR" sz="5400" dirty="0">
              <a:solidFill>
                <a:srgbClr val="00B0F0"/>
              </a:solidFill>
              <a:effectLst/>
              <a:latin typeface="+mn-lt"/>
              <a:ea typeface="Arial Unicode MS" pitchFamily="34" charset="-128"/>
              <a:cs typeface="Mitra" pitchFamily="2" charset="-78"/>
            </a:endParaRPr>
          </a:p>
        </p:txBody>
      </p:sp>
      <p:sp>
        <p:nvSpPr>
          <p:cNvPr id="5" name="Text Placeholder 4"/>
          <p:cNvSpPr>
            <a:spLocks noGrp="1"/>
          </p:cNvSpPr>
          <p:nvPr>
            <p:ph type="body" sz="half" idx="2"/>
          </p:nvPr>
        </p:nvSpPr>
        <p:spPr>
          <a:xfrm>
            <a:off x="214282" y="1628800"/>
            <a:ext cx="8461404" cy="2808312"/>
          </a:xfrm>
        </p:spPr>
        <p:style>
          <a:lnRef idx="2">
            <a:schemeClr val="accent2"/>
          </a:lnRef>
          <a:fillRef idx="1">
            <a:schemeClr val="lt1"/>
          </a:fillRef>
          <a:effectRef idx="0">
            <a:schemeClr val="accent2"/>
          </a:effectRef>
          <a:fontRef idx="minor">
            <a:schemeClr val="dk1"/>
          </a:fontRef>
        </p:style>
        <p:txBody>
          <a:bodyPr>
            <a:noAutofit/>
          </a:bodyPr>
          <a:lstStyle/>
          <a:p>
            <a:pPr marL="0" indent="0" algn="ctr">
              <a:lnSpc>
                <a:spcPct val="150000"/>
              </a:lnSpc>
              <a:buNone/>
            </a:pPr>
            <a:r>
              <a:rPr lang="fa-IR" sz="3600" b="1" dirty="0" smtClean="0">
                <a:solidFill>
                  <a:srgbClr val="00B050"/>
                </a:solidFill>
                <a:latin typeface="Arial Black" pitchFamily="34" charset="0"/>
                <a:ea typeface="Arial Unicode MS" pitchFamily="34" charset="-128"/>
                <a:cs typeface="Mitra" pitchFamily="2" charset="-78"/>
              </a:rPr>
              <a:t>معرفی سنسور ها </a:t>
            </a:r>
          </a:p>
          <a:p>
            <a:pPr marL="0" indent="0" algn="ctr">
              <a:lnSpc>
                <a:spcPct val="150000"/>
              </a:lnSpc>
              <a:buNone/>
            </a:pPr>
            <a:r>
              <a:rPr lang="fa-IR" sz="3600" b="1" dirty="0" smtClean="0">
                <a:solidFill>
                  <a:srgbClr val="00B050"/>
                </a:solidFill>
                <a:latin typeface="Arial" pitchFamily="34" charset="0"/>
                <a:ea typeface="Arial Unicode MS" pitchFamily="34" charset="-128"/>
                <a:cs typeface="Mitra" pitchFamily="2" charset="-78"/>
              </a:rPr>
              <a:t>رشته </a:t>
            </a:r>
            <a:r>
              <a:rPr lang="fa-IR" sz="3600" b="1" dirty="0" smtClean="0">
                <a:solidFill>
                  <a:srgbClr val="00B050"/>
                </a:solidFill>
                <a:latin typeface="Arial" pitchFamily="34" charset="0"/>
                <a:ea typeface="Arial Unicode MS" pitchFamily="34" charset="-128"/>
                <a:cs typeface="Mitra" pitchFamily="2" charset="-78"/>
              </a:rPr>
              <a:t>: مکاترونیک</a:t>
            </a:r>
          </a:p>
          <a:p>
            <a:pPr algn="ctr">
              <a:lnSpc>
                <a:spcPct val="150000"/>
              </a:lnSpc>
            </a:pPr>
            <a:endParaRPr lang="fa-IR" sz="1200" b="1" dirty="0">
              <a:solidFill>
                <a:srgbClr val="00B050"/>
              </a:solidFill>
            </a:endParaRPr>
          </a:p>
        </p:txBody>
      </p:sp>
      <p:sp>
        <p:nvSpPr>
          <p:cNvPr id="3" name="Footer Placeholder 2"/>
          <p:cNvSpPr>
            <a:spLocks noGrp="1"/>
          </p:cNvSpPr>
          <p:nvPr>
            <p:ph type="ftr" sz="quarter" idx="11"/>
          </p:nvPr>
        </p:nvSpPr>
        <p:spPr>
          <a:xfrm>
            <a:off x="323528" y="6457528"/>
            <a:ext cx="4248472" cy="400472"/>
          </a:xfrm>
        </p:spPr>
        <p:txBody>
          <a:bodyPr/>
          <a:lstStyle/>
          <a:p>
            <a:r>
              <a:rPr lang="en-US" sz="1800" b="1" cap="none" dirty="0" err="1" smtClean="0">
                <a:solidFill>
                  <a:schemeClr val="accent2">
                    <a:lumMod val="60000"/>
                    <a:lumOff val="40000"/>
                  </a:schemeClr>
                </a:solidFill>
              </a:rPr>
              <a:t>Www.Parsdigishop.Sellfile.Ir</a:t>
            </a:r>
            <a:endParaRPr lang="en-US" sz="1800" b="1" cap="none" dirty="0">
              <a:solidFill>
                <a:schemeClr val="accent2">
                  <a:lumMod val="60000"/>
                  <a:lumOff val="40000"/>
                </a:schemeClr>
              </a:solidFill>
            </a:endParaRPr>
          </a:p>
        </p:txBody>
      </p:sp>
      <p:pic>
        <p:nvPicPr>
          <p:cNvPr id="36868" name="Picture 4" descr="D:\babaeyan 09365956334..morteza_plc2004@yahoo.com\electricity_files\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221088"/>
            <a:ext cx="4573742" cy="220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0729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304800"/>
            <a:ext cx="9144000" cy="1020762"/>
          </a:xfrm>
        </p:spPr>
        <p:txBody>
          <a:bodyPr/>
          <a:lstStyle/>
          <a:p>
            <a:pPr algn="ctr"/>
            <a:r>
              <a:rPr lang="fa-IR" sz="4000" b="0" dirty="0">
                <a:solidFill>
                  <a:schemeClr val="tx1"/>
                </a:solidFill>
                <a:latin typeface="Arial Unicode MS" pitchFamily="34" charset="-128"/>
                <a:ea typeface="Arial Unicode MS" pitchFamily="34" charset="-128"/>
                <a:cs typeface="Mitra" pitchFamily="2" charset="-78"/>
              </a:rPr>
              <a:t>محرك هاي گذرا و دائم </a:t>
            </a:r>
          </a:p>
          <a:p>
            <a:endParaRPr lang="fa-IR" dirty="0"/>
          </a:p>
        </p:txBody>
      </p:sp>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05264" y="1446601"/>
            <a:ext cx="1828800" cy="238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2406071" y="4102665"/>
            <a:ext cx="1628572" cy="266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4" y="4190999"/>
            <a:ext cx="1962150" cy="2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57" y="1469569"/>
            <a:ext cx="1371600"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6457" y="4023518"/>
            <a:ext cx="199390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00496" y="1447798"/>
            <a:ext cx="4914904" cy="1815882"/>
          </a:xfrm>
          <a:prstGeom prst="rect">
            <a:avLst/>
          </a:prstGeom>
        </p:spPr>
        <p:txBody>
          <a:bodyPr wrap="square">
            <a:spAutoFit/>
          </a:bodyPr>
          <a:lstStyle/>
          <a:p>
            <a:pPr algn="r"/>
            <a:endParaRPr lang="fa-IR" sz="2800" dirty="0">
              <a:cs typeface="Mitra" pitchFamily="2" charset="-78"/>
            </a:endParaRPr>
          </a:p>
          <a:p>
            <a:pPr algn="r"/>
            <a:r>
              <a:rPr lang="fa-IR" sz="2800" dirty="0">
                <a:latin typeface="Arial Unicode MS" pitchFamily="34" charset="-128"/>
                <a:ea typeface="Arial Unicode MS" pitchFamily="34" charset="-128"/>
                <a:cs typeface="Mitra" pitchFamily="2" charset="-78"/>
              </a:rPr>
              <a:t>بسياري ليميت سوييچ ها، محرّك گذرا دارند </a:t>
            </a:r>
            <a:r>
              <a:rPr lang="fa-IR" sz="2800" dirty="0" smtClean="0">
                <a:latin typeface="Arial Unicode MS" pitchFamily="34" charset="-128"/>
                <a:ea typeface="Arial Unicode MS" pitchFamily="34" charset="-128"/>
                <a:cs typeface="Mitra" pitchFamily="2" charset="-78"/>
              </a:rPr>
              <a:t>يعني </a:t>
            </a:r>
            <a:r>
              <a:rPr lang="fa-IR" sz="2800" dirty="0">
                <a:latin typeface="Arial Unicode MS" pitchFamily="34" charset="-128"/>
                <a:ea typeface="Arial Unicode MS" pitchFamily="34" charset="-128"/>
                <a:cs typeface="Mitra" pitchFamily="2" charset="-78"/>
              </a:rPr>
              <a:t>با وجود نيروي </a:t>
            </a:r>
            <a:r>
              <a:rPr lang="fa-IR" sz="2800" dirty="0" smtClean="0">
                <a:latin typeface="Arial Unicode MS" pitchFamily="34" charset="-128"/>
                <a:ea typeface="Arial Unicode MS" pitchFamily="34" charset="-128"/>
                <a:cs typeface="Mitra" pitchFamily="2" charset="-78"/>
              </a:rPr>
              <a:t>خارجي عمل ميكنندو با </a:t>
            </a:r>
            <a:r>
              <a:rPr lang="fa-IR" sz="2800" dirty="0">
                <a:latin typeface="Arial Unicode MS" pitchFamily="34" charset="-128"/>
                <a:ea typeface="Arial Unicode MS" pitchFamily="34" charset="-128"/>
                <a:cs typeface="Mitra" pitchFamily="2" charset="-78"/>
              </a:rPr>
              <a:t>برداشتن نيرو آزاد مي شوند</a:t>
            </a:r>
            <a:r>
              <a:rPr lang="fa-IR" sz="2800" dirty="0">
                <a:cs typeface="Mitra" pitchFamily="2" charset="-78"/>
              </a:rPr>
              <a:t>.</a:t>
            </a:r>
          </a:p>
        </p:txBody>
      </p:sp>
      <p:sp>
        <p:nvSpPr>
          <p:cNvPr id="8" name="Rectangle 7"/>
          <p:cNvSpPr/>
          <p:nvPr/>
        </p:nvSpPr>
        <p:spPr>
          <a:xfrm>
            <a:off x="4000496" y="4495800"/>
            <a:ext cx="4914904" cy="1569660"/>
          </a:xfrm>
          <a:prstGeom prst="rect">
            <a:avLst/>
          </a:prstGeom>
        </p:spPr>
        <p:txBody>
          <a:bodyPr wrap="square">
            <a:spAutoFit/>
          </a:bodyPr>
          <a:lstStyle/>
          <a:p>
            <a:pPr algn="r"/>
            <a:r>
              <a:rPr lang="fa-IR" sz="3200" dirty="0">
                <a:latin typeface="Arial Unicode MS" pitchFamily="34" charset="-128"/>
                <a:ea typeface="Arial Unicode MS" pitchFamily="34" charset="-128"/>
                <a:cs typeface="Mitra" pitchFamily="2" charset="-78"/>
              </a:rPr>
              <a:t>بعضي ليمت سوييچ </a:t>
            </a:r>
            <a:r>
              <a:rPr lang="fa-IR" sz="3200" dirty="0" smtClean="0">
                <a:latin typeface="Arial Unicode MS" pitchFamily="34" charset="-128"/>
                <a:ea typeface="Arial Unicode MS" pitchFamily="34" charset="-128"/>
                <a:cs typeface="Mitra" pitchFamily="2" charset="-78"/>
              </a:rPr>
              <a:t>هابا </a:t>
            </a:r>
            <a:r>
              <a:rPr lang="fa-IR" sz="3200" dirty="0">
                <a:latin typeface="Arial Unicode MS" pitchFamily="34" charset="-128"/>
                <a:ea typeface="Arial Unicode MS" pitchFamily="34" charset="-128"/>
                <a:cs typeface="Mitra" pitchFamily="2" charset="-78"/>
              </a:rPr>
              <a:t>واردن شدن فشار در همان موقعيّت مي مانند و تا در جهت مخالف نيرو وارد </a:t>
            </a:r>
            <a:r>
              <a:rPr lang="fa-IR" sz="3200" dirty="0" smtClean="0">
                <a:latin typeface="Arial Unicode MS" pitchFamily="34" charset="-128"/>
                <a:ea typeface="Arial Unicode MS" pitchFamily="34" charset="-128"/>
                <a:cs typeface="Mitra" pitchFamily="2" charset="-78"/>
              </a:rPr>
              <a:t>نشود،آزاد </a:t>
            </a:r>
            <a:r>
              <a:rPr lang="fa-IR" sz="3200" dirty="0">
                <a:latin typeface="Arial Unicode MS" pitchFamily="34" charset="-128"/>
                <a:ea typeface="Arial Unicode MS" pitchFamily="34" charset="-128"/>
                <a:cs typeface="Mitra" pitchFamily="2" charset="-78"/>
              </a:rPr>
              <a:t>نمي شوند</a:t>
            </a:r>
          </a:p>
        </p:txBody>
      </p:sp>
    </p:spTree>
    <p:extLst>
      <p:ext uri="{BB962C8B-B14F-4D97-AF65-F5344CB8AC3E}">
        <p14:creationId xmlns:p14="http://schemas.microsoft.com/office/powerpoint/2010/main" val="348839365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0" name="Rectangle 10"/>
          <p:cNvSpPr>
            <a:spLocks noChangeArrowheads="1"/>
          </p:cNvSpPr>
          <p:nvPr/>
        </p:nvSpPr>
        <p:spPr bwMode="auto">
          <a:xfrm>
            <a:off x="5867400" y="4724400"/>
            <a:ext cx="2232025" cy="720725"/>
          </a:xfrm>
          <a:prstGeom prst="rect">
            <a:avLst/>
          </a:prstGeom>
          <a:noFill/>
          <a:ln w="9525" algn="ctr">
            <a:noFill/>
            <a:miter lim="800000"/>
            <a:headEnd type="none" w="sm" len="sm"/>
            <a:tailEnd type="none" w="sm" len="sm"/>
          </a:ln>
          <a:effectLst/>
        </p:spPr>
        <p:txBody>
          <a:bodyPr wrap="none" lIns="90000" tIns="46800" rIns="90000" bIns="46800" anchor="ctr"/>
          <a:lstStyle/>
          <a:p>
            <a:pPr algn="ctr"/>
            <a:r>
              <a:rPr lang="fa-IR" b="1">
                <a:solidFill>
                  <a:srgbClr val="FF5050"/>
                </a:solidFill>
                <a:latin typeface="Verdana" pitchFamily="34" charset="0"/>
                <a:cs typeface="Nazanin" pitchFamily="2" charset="-78"/>
              </a:rPr>
              <a:t>تغيير حالت كنتاكتها با</a:t>
            </a:r>
          </a:p>
          <a:p>
            <a:pPr algn="ctr"/>
            <a:r>
              <a:rPr lang="fa-IR" b="1">
                <a:solidFill>
                  <a:srgbClr val="FF5050"/>
                </a:solidFill>
                <a:latin typeface="Verdana" pitchFamily="34" charset="0"/>
                <a:cs typeface="Nazanin" pitchFamily="2" charset="-78"/>
              </a:rPr>
              <a:t> عمل كردن ميكرو سوييچ</a:t>
            </a:r>
            <a:endParaRPr lang="en-US" b="1">
              <a:solidFill>
                <a:srgbClr val="FF5050"/>
              </a:solidFill>
              <a:latin typeface="Verdana" pitchFamily="34" charset="0"/>
              <a:cs typeface="Nazanin" pitchFamily="2" charset="-78"/>
            </a:endParaRPr>
          </a:p>
        </p:txBody>
      </p:sp>
      <p:pic>
        <p:nvPicPr>
          <p:cNvPr id="158728" name="Picture 8"/>
          <p:cNvPicPr>
            <a:picLocks noChangeAspect="1" noChangeArrowheads="1"/>
          </p:cNvPicPr>
          <p:nvPr/>
        </p:nvPicPr>
        <p:blipFill>
          <a:blip r:embed="rId4"/>
          <a:srcRect/>
          <a:stretch>
            <a:fillRect/>
          </a:stretch>
        </p:blipFill>
        <p:spPr bwMode="auto">
          <a:xfrm>
            <a:off x="3348038" y="3644900"/>
            <a:ext cx="2303462" cy="2952750"/>
          </a:xfrm>
          <a:prstGeom prst="rect">
            <a:avLst/>
          </a:prstGeom>
          <a:noFill/>
        </p:spPr>
      </p:pic>
      <p:sp>
        <p:nvSpPr>
          <p:cNvPr id="158734" name="AutoShape 14"/>
          <p:cNvSpPr>
            <a:spLocks noChangeArrowheads="1"/>
          </p:cNvSpPr>
          <p:nvPr/>
        </p:nvSpPr>
        <p:spPr bwMode="auto">
          <a:xfrm>
            <a:off x="3708400" y="2997200"/>
            <a:ext cx="1495425" cy="647700"/>
          </a:xfrm>
          <a:prstGeom prst="cube">
            <a:avLst>
              <a:gd name="adj" fmla="val 25000"/>
            </a:avLst>
          </a:prstGeom>
          <a:solidFill>
            <a:srgbClr val="CCCC00"/>
          </a:solidFill>
          <a:ln w="12700" cap="sq">
            <a:solidFill>
              <a:srgbClr val="FFFF00"/>
            </a:solidFill>
            <a:miter lim="800000"/>
            <a:headEnd type="none" w="sm" len="sm"/>
            <a:tailEnd type="none" w="sm" len="sm"/>
          </a:ln>
          <a:effectLst/>
        </p:spPr>
        <p:txBody>
          <a:bodyPr wrap="none" lIns="90000" tIns="46800" rIns="90000" bIns="46800" anchor="ctr"/>
          <a:lstStyle/>
          <a:p>
            <a:endParaRPr lang="fa-IR"/>
          </a:p>
        </p:txBody>
      </p:sp>
      <p:grpSp>
        <p:nvGrpSpPr>
          <p:cNvPr id="2" name="Group 33"/>
          <p:cNvGrpSpPr>
            <a:grpSpLocks/>
          </p:cNvGrpSpPr>
          <p:nvPr/>
        </p:nvGrpSpPr>
        <p:grpSpPr bwMode="auto">
          <a:xfrm>
            <a:off x="3348038" y="2781300"/>
            <a:ext cx="2303462" cy="3860800"/>
            <a:chOff x="2109" y="1752"/>
            <a:chExt cx="1451" cy="2432"/>
          </a:xfrm>
        </p:grpSpPr>
        <p:graphicFrame>
          <p:nvGraphicFramePr>
            <p:cNvPr id="158729" name="Object 9"/>
            <p:cNvGraphicFramePr>
              <a:graphicFrameLocks noChangeAspect="1"/>
            </p:cNvGraphicFramePr>
            <p:nvPr/>
          </p:nvGraphicFramePr>
          <p:xfrm>
            <a:off x="2109" y="2145"/>
            <a:ext cx="1451" cy="2039"/>
          </p:xfrm>
          <a:graphic>
            <a:graphicData uri="http://schemas.openxmlformats.org/presentationml/2006/ole">
              <mc:AlternateContent xmlns:mc="http://schemas.openxmlformats.org/markup-compatibility/2006">
                <mc:Choice xmlns:v="urn:schemas-microsoft-com:vml" Requires="v">
                  <p:oleObj spid="_x0000_s50183" name="Bitmap Image" r:id="rId5" imgW="1162212" imgH="1724266" progId="PBrush">
                    <p:embed/>
                  </p:oleObj>
                </mc:Choice>
                <mc:Fallback>
                  <p:oleObj name="Bitmap Image" r:id="rId5" imgW="1162212" imgH="1724266"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 y="2145"/>
                          <a:ext cx="1451" cy="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31" name="AutoShape 11"/>
            <p:cNvSpPr>
              <a:spLocks noChangeArrowheads="1"/>
            </p:cNvSpPr>
            <p:nvPr/>
          </p:nvSpPr>
          <p:spPr bwMode="auto">
            <a:xfrm>
              <a:off x="2336" y="1752"/>
              <a:ext cx="998" cy="454"/>
            </a:xfrm>
            <a:prstGeom prst="cube">
              <a:avLst>
                <a:gd name="adj" fmla="val 25000"/>
              </a:avLst>
            </a:prstGeom>
            <a:solidFill>
              <a:srgbClr val="CCCC00"/>
            </a:solidFill>
            <a:ln w="12700" cap="sq">
              <a:solidFill>
                <a:srgbClr val="FFFF00"/>
              </a:solidFill>
              <a:miter lim="800000"/>
              <a:headEnd type="none" w="sm" len="sm"/>
              <a:tailEnd type="none" w="sm" len="sm"/>
            </a:ln>
            <a:effectLst/>
          </p:spPr>
          <p:txBody>
            <a:bodyPr wrap="none" lIns="90000" tIns="46800" rIns="90000" bIns="46800" anchor="ctr"/>
            <a:lstStyle/>
            <a:p>
              <a:endParaRPr lang="fa-IR"/>
            </a:p>
          </p:txBody>
        </p:sp>
        <p:sp>
          <p:nvSpPr>
            <p:cNvPr id="158732" name="Line 12"/>
            <p:cNvSpPr>
              <a:spLocks noChangeShapeType="1"/>
            </p:cNvSpPr>
            <p:nvPr/>
          </p:nvSpPr>
          <p:spPr bwMode="auto">
            <a:xfrm>
              <a:off x="3424" y="1888"/>
              <a:ext cx="0" cy="227"/>
            </a:xfrm>
            <a:prstGeom prst="line">
              <a:avLst/>
            </a:prstGeom>
            <a:noFill/>
            <a:ln w="38100" cap="sq">
              <a:solidFill>
                <a:srgbClr val="FF5050"/>
              </a:solidFill>
              <a:round/>
              <a:headEnd type="none" w="sm" len="sm"/>
              <a:tailEnd type="triangle" w="sm" len="sm"/>
            </a:ln>
            <a:effectLst/>
          </p:spPr>
          <p:txBody>
            <a:bodyPr wrap="none" lIns="90000" tIns="46800" rIns="90000" bIns="46800" anchor="ctr"/>
            <a:lstStyle/>
            <a:p>
              <a:endParaRPr lang="fa-IR"/>
            </a:p>
          </p:txBody>
        </p:sp>
      </p:grpSp>
      <p:sp>
        <p:nvSpPr>
          <p:cNvPr id="158737" name="Rectangle 17"/>
          <p:cNvSpPr>
            <a:spLocks noChangeArrowheads="1"/>
          </p:cNvSpPr>
          <p:nvPr/>
        </p:nvSpPr>
        <p:spPr bwMode="auto">
          <a:xfrm>
            <a:off x="2195513" y="3716338"/>
            <a:ext cx="1079500" cy="288925"/>
          </a:xfrm>
          <a:prstGeom prst="rect">
            <a:avLst/>
          </a:prstGeom>
          <a:noFill/>
          <a:ln w="9525" algn="ctr">
            <a:noFill/>
            <a:miter lim="800000"/>
            <a:headEnd type="none" w="sm" len="sm"/>
            <a:tailEnd type="none" w="sm" len="sm"/>
          </a:ln>
          <a:effectLst/>
        </p:spPr>
        <p:txBody>
          <a:bodyPr wrap="none" lIns="90000" tIns="46800" rIns="90000" bIns="46800" anchor="ctr"/>
          <a:lstStyle/>
          <a:p>
            <a:pPr algn="ctr" rtl="1"/>
            <a:r>
              <a:rPr lang="fa-IR" sz="1600" b="1">
                <a:solidFill>
                  <a:srgbClr val="169A23"/>
                </a:solidFill>
                <a:latin typeface="Verdana" pitchFamily="34" charset="0"/>
                <a:cs typeface="Nazanin" pitchFamily="2" charset="-78"/>
              </a:rPr>
              <a:t>كنتاكت </a:t>
            </a:r>
            <a:r>
              <a:rPr lang="en-US" sz="1400" b="1">
                <a:solidFill>
                  <a:srgbClr val="169A23"/>
                </a:solidFill>
                <a:latin typeface="Verdana" pitchFamily="34" charset="0"/>
                <a:cs typeface="Nazanin" pitchFamily="2" charset="-78"/>
              </a:rPr>
              <a:t>NC</a:t>
            </a:r>
          </a:p>
        </p:txBody>
      </p:sp>
      <p:sp>
        <p:nvSpPr>
          <p:cNvPr id="158738" name="Rectangle 18"/>
          <p:cNvSpPr>
            <a:spLocks noChangeArrowheads="1"/>
          </p:cNvSpPr>
          <p:nvPr/>
        </p:nvSpPr>
        <p:spPr bwMode="auto">
          <a:xfrm>
            <a:off x="3851275" y="6453188"/>
            <a:ext cx="1368425" cy="404812"/>
          </a:xfrm>
          <a:prstGeom prst="rect">
            <a:avLst/>
          </a:prstGeom>
          <a:noFill/>
          <a:ln w="9525" algn="ctr">
            <a:noFill/>
            <a:miter lim="800000"/>
            <a:headEnd type="none" w="sm" len="sm"/>
            <a:tailEnd type="none" w="sm" len="sm"/>
          </a:ln>
          <a:effectLst/>
        </p:spPr>
        <p:txBody>
          <a:bodyPr wrap="none" lIns="90000" tIns="46800" rIns="90000" bIns="46800" anchor="ctr"/>
          <a:lstStyle/>
          <a:p>
            <a:pPr algn="ctr" rtl="1"/>
            <a:r>
              <a:rPr lang="fa-IR" sz="1600" b="1">
                <a:solidFill>
                  <a:srgbClr val="169A23"/>
                </a:solidFill>
                <a:latin typeface="Verdana" pitchFamily="34" charset="0"/>
                <a:cs typeface="Nazanin" pitchFamily="2" charset="-78"/>
              </a:rPr>
              <a:t>كنتاكت </a:t>
            </a:r>
            <a:r>
              <a:rPr lang="en-US" sz="1400" b="1">
                <a:solidFill>
                  <a:srgbClr val="169A23"/>
                </a:solidFill>
                <a:latin typeface="Verdana" pitchFamily="34" charset="0"/>
                <a:cs typeface="Nazanin" pitchFamily="2" charset="-78"/>
              </a:rPr>
              <a:t>NO</a:t>
            </a:r>
          </a:p>
        </p:txBody>
      </p:sp>
      <p:sp>
        <p:nvSpPr>
          <p:cNvPr id="158743" name="Line 23"/>
          <p:cNvSpPr>
            <a:spLocks noChangeShapeType="1"/>
          </p:cNvSpPr>
          <p:nvPr/>
        </p:nvSpPr>
        <p:spPr bwMode="auto">
          <a:xfrm flipV="1">
            <a:off x="4572000" y="5589588"/>
            <a:ext cx="576263" cy="863600"/>
          </a:xfrm>
          <a:prstGeom prst="line">
            <a:avLst/>
          </a:prstGeom>
          <a:noFill/>
          <a:ln w="12700" cap="sq">
            <a:solidFill>
              <a:srgbClr val="FFFF00"/>
            </a:solidFill>
            <a:round/>
            <a:headEnd type="none" w="sm" len="sm"/>
            <a:tailEnd type="triangle" w="sm" len="sm"/>
          </a:ln>
          <a:effectLst/>
        </p:spPr>
        <p:txBody>
          <a:bodyPr wrap="none" lIns="90000" tIns="46800" rIns="90000" bIns="46800" anchor="ctr"/>
          <a:lstStyle/>
          <a:p>
            <a:endParaRPr lang="fa-IR"/>
          </a:p>
        </p:txBody>
      </p:sp>
      <p:sp>
        <p:nvSpPr>
          <p:cNvPr id="158744" name="Line 24"/>
          <p:cNvSpPr>
            <a:spLocks noChangeShapeType="1"/>
          </p:cNvSpPr>
          <p:nvPr/>
        </p:nvSpPr>
        <p:spPr bwMode="auto">
          <a:xfrm flipH="1" flipV="1">
            <a:off x="3851275" y="5589588"/>
            <a:ext cx="649288" cy="863600"/>
          </a:xfrm>
          <a:prstGeom prst="line">
            <a:avLst/>
          </a:prstGeom>
          <a:noFill/>
          <a:ln w="12700" cap="sq">
            <a:solidFill>
              <a:srgbClr val="FFFF00"/>
            </a:solidFill>
            <a:round/>
            <a:headEnd type="none" w="sm" len="sm"/>
            <a:tailEnd type="triangle" w="sm" len="sm"/>
          </a:ln>
          <a:effectLst/>
        </p:spPr>
        <p:txBody>
          <a:bodyPr wrap="none" lIns="90000" tIns="46800" rIns="90000" bIns="46800" anchor="ctr"/>
          <a:lstStyle/>
          <a:p>
            <a:endParaRPr lang="fa-IR"/>
          </a:p>
        </p:txBody>
      </p:sp>
      <p:sp>
        <p:nvSpPr>
          <p:cNvPr id="158747" name="Line 27"/>
          <p:cNvSpPr>
            <a:spLocks noChangeShapeType="1"/>
          </p:cNvSpPr>
          <p:nvPr/>
        </p:nvSpPr>
        <p:spPr bwMode="auto">
          <a:xfrm>
            <a:off x="2843213" y="3933825"/>
            <a:ext cx="1008062" cy="719138"/>
          </a:xfrm>
          <a:prstGeom prst="line">
            <a:avLst/>
          </a:prstGeom>
          <a:noFill/>
          <a:ln w="12700" cap="sq">
            <a:solidFill>
              <a:srgbClr val="FFFF00"/>
            </a:solidFill>
            <a:round/>
            <a:headEnd type="none" w="sm" len="sm"/>
            <a:tailEnd type="triangle" w="sm" len="sm"/>
          </a:ln>
          <a:effectLst/>
        </p:spPr>
        <p:txBody>
          <a:bodyPr wrap="none" lIns="90000" tIns="46800" rIns="90000" bIns="46800" anchor="ctr"/>
          <a:lstStyle/>
          <a:p>
            <a:endParaRPr lang="fa-IR"/>
          </a:p>
        </p:txBody>
      </p:sp>
      <p:sp>
        <p:nvSpPr>
          <p:cNvPr id="158748" name="Line 28"/>
          <p:cNvSpPr>
            <a:spLocks noChangeShapeType="1"/>
          </p:cNvSpPr>
          <p:nvPr/>
        </p:nvSpPr>
        <p:spPr bwMode="auto">
          <a:xfrm>
            <a:off x="3059113" y="3933825"/>
            <a:ext cx="2160587" cy="719138"/>
          </a:xfrm>
          <a:prstGeom prst="line">
            <a:avLst/>
          </a:prstGeom>
          <a:noFill/>
          <a:ln w="12700" cap="sq">
            <a:solidFill>
              <a:srgbClr val="FFFF00"/>
            </a:solidFill>
            <a:round/>
            <a:headEnd type="none" w="sm" len="sm"/>
            <a:tailEnd type="triangle" w="sm" len="sm"/>
          </a:ln>
          <a:effectLst/>
        </p:spPr>
        <p:txBody>
          <a:bodyPr wrap="none" lIns="90000" tIns="46800" rIns="90000" bIns="46800" anchor="ctr"/>
          <a:lstStyle/>
          <a:p>
            <a:endParaRPr lang="fa-IR"/>
          </a:p>
        </p:txBody>
      </p:sp>
      <p:sp>
        <p:nvSpPr>
          <p:cNvPr id="17" name="Rectangle 4"/>
          <p:cNvSpPr>
            <a:spLocks noChangeArrowheads="1"/>
          </p:cNvSpPr>
          <p:nvPr/>
        </p:nvSpPr>
        <p:spPr bwMode="auto">
          <a:xfrm>
            <a:off x="1258887" y="265659"/>
            <a:ext cx="648176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rtl="1"/>
            <a:r>
              <a:rPr lang="fa-IR" sz="4400" dirty="0" smtClean="0">
                <a:latin typeface="Arial Unicode MS" pitchFamily="34" charset="-128"/>
                <a:ea typeface="Arial Unicode MS" pitchFamily="34" charset="-128"/>
                <a:cs typeface="Mitra" pitchFamily="2" charset="-78"/>
              </a:rPr>
              <a:t>توابع خروجی سنسور ها</a:t>
            </a:r>
            <a:endParaRPr lang="en-US" sz="4400" dirty="0">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repeatCount="indefinite" fill="hold" nodeType="clickEffect">
                                  <p:stCondLst>
                                    <p:cond delay="0"/>
                                  </p:stCondLst>
                                  <p:endCondLst>
                                    <p:cond evt="onNext" delay="0">
                                      <p:tgtEl>
                                        <p:sldTgt/>
                                      </p:tgtEl>
                                    </p:cond>
                                  </p:endCondLst>
                                  <p:childTnLst>
                                    <p:anim calcmode="discrete" valueType="str">
                                      <p:cBhvr>
                                        <p:cTn id="6" dur="2000"/>
                                        <p:tgtEl>
                                          <p:spTgt spid="2"/>
                                        </p:tgtEl>
                                        <p:attrNameLst>
                                          <p:attrName>style.visibility</p:attrName>
                                        </p:attrNameLst>
                                      </p:cBhvr>
                                      <p:tavLst>
                                        <p:tav tm="0">
                                          <p:val>
                                            <p:strVal val="hidden"/>
                                          </p:val>
                                        </p:tav>
                                        <p:tav tm="50000">
                                          <p:val>
                                            <p:strVal val="visible"/>
                                          </p:val>
                                        </p:tav>
                                      </p:tavLst>
                                    </p:anim>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341438"/>
            <a:ext cx="1906588" cy="297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390" name="Object 14"/>
          <p:cNvGraphicFramePr>
            <a:graphicFrameLocks noChangeAspect="1"/>
          </p:cNvGraphicFramePr>
          <p:nvPr>
            <p:extLst>
              <p:ext uri="{D42A27DB-BD31-4B8C-83A1-F6EECF244321}">
                <p14:modId xmlns:p14="http://schemas.microsoft.com/office/powerpoint/2010/main" val="2906120677"/>
              </p:ext>
            </p:extLst>
          </p:nvPr>
        </p:nvGraphicFramePr>
        <p:xfrm>
          <a:off x="3044600" y="1143000"/>
          <a:ext cx="3565962" cy="3360738"/>
        </p:xfrm>
        <a:graphic>
          <a:graphicData uri="http://schemas.openxmlformats.org/presentationml/2006/ole">
            <mc:AlternateContent xmlns:mc="http://schemas.openxmlformats.org/markup-compatibility/2006">
              <mc:Choice xmlns:v="urn:schemas-microsoft-com:vml" Requires="v">
                <p:oleObj spid="_x0000_s3118" name="Bitmap Image" r:id="rId5" imgW="3486637" imgH="3285714" progId="PBrush">
                  <p:embed/>
                </p:oleObj>
              </mc:Choice>
              <mc:Fallback>
                <p:oleObj name="Bitmap Image" r:id="rId5" imgW="3486637" imgH="3285714" progId="PBrush">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600" y="1143000"/>
                        <a:ext cx="3565962" cy="336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394" name="Object 18"/>
          <p:cNvGraphicFramePr>
            <a:graphicFrameLocks noChangeAspect="1"/>
          </p:cNvGraphicFramePr>
          <p:nvPr/>
        </p:nvGraphicFramePr>
        <p:xfrm>
          <a:off x="5867400" y="3632200"/>
          <a:ext cx="2160588" cy="1649413"/>
        </p:xfrm>
        <a:graphic>
          <a:graphicData uri="http://schemas.openxmlformats.org/presentationml/2006/ole">
            <mc:AlternateContent xmlns:mc="http://schemas.openxmlformats.org/markup-compatibility/2006">
              <mc:Choice xmlns:v="urn:schemas-microsoft-com:vml" Requires="v">
                <p:oleObj spid="_x0000_s3119" name="Bitmap Image" r:id="rId7" imgW="1609524" imgH="1228571" progId="PBrush">
                  <p:embed/>
                </p:oleObj>
              </mc:Choice>
              <mc:Fallback>
                <p:oleObj name="Bitmap Image" r:id="rId7" imgW="1609524" imgH="1228571" progId="PBrush">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632200"/>
                        <a:ext cx="2160588"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95" name="Object 19"/>
          <p:cNvGraphicFramePr>
            <a:graphicFrameLocks noChangeAspect="1"/>
          </p:cNvGraphicFramePr>
          <p:nvPr>
            <p:extLst>
              <p:ext uri="{D42A27DB-BD31-4B8C-83A1-F6EECF244321}">
                <p14:modId xmlns:p14="http://schemas.microsoft.com/office/powerpoint/2010/main" val="2279394702"/>
              </p:ext>
            </p:extLst>
          </p:nvPr>
        </p:nvGraphicFramePr>
        <p:xfrm>
          <a:off x="5616575" y="3535364"/>
          <a:ext cx="2663825" cy="1766887"/>
        </p:xfrm>
        <a:graphic>
          <a:graphicData uri="http://schemas.openxmlformats.org/presentationml/2006/ole">
            <mc:AlternateContent xmlns:mc="http://schemas.openxmlformats.org/markup-compatibility/2006">
              <mc:Choice xmlns:v="urn:schemas-microsoft-com:vml" Requires="v">
                <p:oleObj spid="_x0000_s3120" name="Bitmap Image" r:id="rId9" imgW="2066667" imgH="1371429" progId="PBrush">
                  <p:embed/>
                </p:oleObj>
              </mc:Choice>
              <mc:Fallback>
                <p:oleObj name="Bitmap Image" r:id="rId9" imgW="2066667" imgH="1371429" progId="PBrush">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6575" y="3535364"/>
                        <a:ext cx="26638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6" name="Line 20"/>
          <p:cNvSpPr>
            <a:spLocks noChangeShapeType="1"/>
          </p:cNvSpPr>
          <p:nvPr/>
        </p:nvSpPr>
        <p:spPr bwMode="auto">
          <a:xfrm>
            <a:off x="4643438" y="5805488"/>
            <a:ext cx="15128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398" name="Line 22"/>
          <p:cNvSpPr>
            <a:spLocks noChangeShapeType="1"/>
          </p:cNvSpPr>
          <p:nvPr/>
        </p:nvSpPr>
        <p:spPr bwMode="auto">
          <a:xfrm>
            <a:off x="6227763" y="5518150"/>
            <a:ext cx="2889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7" name="Line 31"/>
          <p:cNvSpPr>
            <a:spLocks noChangeShapeType="1"/>
          </p:cNvSpPr>
          <p:nvPr/>
        </p:nvSpPr>
        <p:spPr bwMode="auto">
          <a:xfrm>
            <a:off x="1331913" y="5302250"/>
            <a:ext cx="2873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grpSp>
        <p:nvGrpSpPr>
          <p:cNvPr id="229413" name="Group 37"/>
          <p:cNvGrpSpPr>
            <a:grpSpLocks/>
          </p:cNvGrpSpPr>
          <p:nvPr/>
        </p:nvGrpSpPr>
        <p:grpSpPr bwMode="auto">
          <a:xfrm>
            <a:off x="2124075" y="4365625"/>
            <a:ext cx="4824413" cy="1943100"/>
            <a:chOff x="1338" y="2750"/>
            <a:chExt cx="3039" cy="1224"/>
          </a:xfrm>
        </p:grpSpPr>
        <p:graphicFrame>
          <p:nvGraphicFramePr>
            <p:cNvPr id="229391" name="Object 15"/>
            <p:cNvGraphicFramePr>
              <a:graphicFrameLocks noChangeAspect="1"/>
            </p:cNvGraphicFramePr>
            <p:nvPr/>
          </p:nvGraphicFramePr>
          <p:xfrm>
            <a:off x="2472" y="2750"/>
            <a:ext cx="649" cy="1061"/>
          </p:xfrm>
          <a:graphic>
            <a:graphicData uri="http://schemas.openxmlformats.org/presentationml/2006/ole">
              <mc:AlternateContent xmlns:mc="http://schemas.openxmlformats.org/markup-compatibility/2006">
                <mc:Choice xmlns:v="urn:schemas-microsoft-com:vml" Requires="v">
                  <p:oleObj spid="_x0000_s3121" name="Bitmap Image" r:id="rId11" imgW="809738" imgH="1324160" progId="PBrush">
                    <p:embed/>
                  </p:oleObj>
                </mc:Choice>
                <mc:Fallback>
                  <p:oleObj name="Bitmap Image" r:id="rId11" imgW="809738" imgH="1324160" progId="PBrush">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2" y="2750"/>
                          <a:ext cx="649"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7" name="Line 21"/>
            <p:cNvSpPr>
              <a:spLocks noChangeShapeType="1"/>
            </p:cNvSpPr>
            <p:nvPr/>
          </p:nvSpPr>
          <p:spPr bwMode="auto">
            <a:xfrm>
              <a:off x="2971" y="3249"/>
              <a:ext cx="1315" cy="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399" name="Line 23"/>
            <p:cNvSpPr>
              <a:spLocks noChangeShapeType="1"/>
            </p:cNvSpPr>
            <p:nvPr/>
          </p:nvSpPr>
          <p:spPr bwMode="auto">
            <a:xfrm>
              <a:off x="4377" y="3294"/>
              <a:ext cx="0" cy="68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0" name="Line 24"/>
            <p:cNvSpPr>
              <a:spLocks noChangeShapeType="1"/>
            </p:cNvSpPr>
            <p:nvPr/>
          </p:nvSpPr>
          <p:spPr bwMode="auto">
            <a:xfrm flipH="1">
              <a:off x="1338" y="3974"/>
              <a:ext cx="3039" cy="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1" name="Rectangle 25"/>
            <p:cNvSpPr>
              <a:spLocks noChangeArrowheads="1"/>
            </p:cNvSpPr>
            <p:nvPr/>
          </p:nvSpPr>
          <p:spPr bwMode="auto">
            <a:xfrm>
              <a:off x="1383" y="3294"/>
              <a:ext cx="726" cy="363"/>
            </a:xfrm>
            <a:prstGeom prst="rect">
              <a:avLst/>
            </a:prstGeom>
            <a:solidFill>
              <a:srgbClr val="9EEACF"/>
            </a:solidFill>
            <a:ln w="12700" cap="sq">
              <a:solidFill>
                <a:srgbClr val="D925C8"/>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fa-IR" b="1">
                  <a:cs typeface="Nazanin" charset="-78"/>
                </a:rPr>
                <a:t>باطري</a:t>
              </a:r>
              <a:endParaRPr lang="en-US" b="1">
                <a:cs typeface="Nazanin" charset="-78"/>
              </a:endParaRPr>
            </a:p>
          </p:txBody>
        </p:sp>
        <p:sp>
          <p:nvSpPr>
            <p:cNvPr id="229402" name="Oval 26"/>
            <p:cNvSpPr>
              <a:spLocks noChangeArrowheads="1"/>
            </p:cNvSpPr>
            <p:nvPr/>
          </p:nvSpPr>
          <p:spPr bwMode="auto">
            <a:xfrm>
              <a:off x="1519" y="3249"/>
              <a:ext cx="91" cy="91"/>
            </a:xfrm>
            <a:prstGeom prst="ellipse">
              <a:avLst/>
            </a:prstGeom>
            <a:solidFill>
              <a:schemeClr val="bg1"/>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3" name="Oval 27"/>
            <p:cNvSpPr>
              <a:spLocks noChangeArrowheads="1"/>
            </p:cNvSpPr>
            <p:nvPr/>
          </p:nvSpPr>
          <p:spPr bwMode="auto">
            <a:xfrm>
              <a:off x="1837" y="3249"/>
              <a:ext cx="91" cy="91"/>
            </a:xfrm>
            <a:prstGeom prst="ellipse">
              <a:avLst/>
            </a:prstGeom>
            <a:solidFill>
              <a:schemeClr val="bg1"/>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4" name="Text Box 28"/>
            <p:cNvSpPr txBox="1">
              <a:spLocks noChangeArrowheads="1"/>
            </p:cNvSpPr>
            <p:nvPr/>
          </p:nvSpPr>
          <p:spPr bwMode="auto">
            <a:xfrm>
              <a:off x="1519" y="3067"/>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a-IR" sz="2000">
                  <a:solidFill>
                    <a:srgbClr val="101018"/>
                  </a:solidFill>
                  <a:cs typeface="Arial" pitchFamily="34" charset="0"/>
                </a:rPr>
                <a:t>-</a:t>
              </a:r>
              <a:endParaRPr lang="en-US" sz="2000">
                <a:solidFill>
                  <a:srgbClr val="101018"/>
                </a:solidFill>
                <a:cs typeface="Arial" pitchFamily="34" charset="0"/>
              </a:endParaRPr>
            </a:p>
          </p:txBody>
        </p:sp>
        <p:sp>
          <p:nvSpPr>
            <p:cNvPr id="229405" name="Text Box 29"/>
            <p:cNvSpPr txBox="1">
              <a:spLocks noChangeArrowheads="1"/>
            </p:cNvSpPr>
            <p:nvPr/>
          </p:nvSpPr>
          <p:spPr bwMode="auto">
            <a:xfrm>
              <a:off x="1701" y="3067"/>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a-IR" sz="2000">
                  <a:solidFill>
                    <a:srgbClr val="101018"/>
                  </a:solidFill>
                  <a:cs typeface="Arial" pitchFamily="34" charset="0"/>
                </a:rPr>
                <a:t>+</a:t>
              </a:r>
              <a:endParaRPr lang="en-US" sz="2000">
                <a:solidFill>
                  <a:srgbClr val="101018"/>
                </a:solidFill>
                <a:cs typeface="Arial" pitchFamily="34" charset="0"/>
              </a:endParaRPr>
            </a:p>
          </p:txBody>
        </p:sp>
        <p:sp>
          <p:nvSpPr>
            <p:cNvPr id="229406" name="Line 30"/>
            <p:cNvSpPr>
              <a:spLocks noChangeShapeType="1"/>
            </p:cNvSpPr>
            <p:nvPr/>
          </p:nvSpPr>
          <p:spPr bwMode="auto">
            <a:xfrm flipV="1">
              <a:off x="1338" y="3158"/>
              <a:ext cx="0" cy="816"/>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8" name="Line 32"/>
            <p:cNvSpPr>
              <a:spLocks noChangeShapeType="1"/>
            </p:cNvSpPr>
            <p:nvPr/>
          </p:nvSpPr>
          <p:spPr bwMode="auto">
            <a:xfrm flipV="1">
              <a:off x="1565" y="3158"/>
              <a:ext cx="0" cy="136"/>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09" name="Line 33"/>
            <p:cNvSpPr>
              <a:spLocks noChangeShapeType="1"/>
            </p:cNvSpPr>
            <p:nvPr/>
          </p:nvSpPr>
          <p:spPr bwMode="auto">
            <a:xfrm>
              <a:off x="1338" y="3158"/>
              <a:ext cx="227" cy="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sp>
          <p:nvSpPr>
            <p:cNvPr id="229410" name="Line 34"/>
            <p:cNvSpPr>
              <a:spLocks noChangeShapeType="1"/>
            </p:cNvSpPr>
            <p:nvPr/>
          </p:nvSpPr>
          <p:spPr bwMode="auto">
            <a:xfrm flipH="1">
              <a:off x="1882" y="3249"/>
              <a:ext cx="817" cy="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a-IR"/>
            </a:p>
          </p:txBody>
        </p:sp>
      </p:grpSp>
      <p:sp>
        <p:nvSpPr>
          <p:cNvPr id="229412" name="Rectangle 36"/>
          <p:cNvSpPr>
            <a:spLocks noChangeArrowheads="1"/>
          </p:cNvSpPr>
          <p:nvPr/>
        </p:nvSpPr>
        <p:spPr bwMode="auto">
          <a:xfrm>
            <a:off x="1331913" y="260350"/>
            <a:ext cx="66976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rtl="1"/>
            <a:r>
              <a:rPr lang="fa-IR" sz="4000" dirty="0" smtClean="0">
                <a:latin typeface="Arial Unicode MS" pitchFamily="34" charset="-128"/>
                <a:ea typeface="Arial Unicode MS" pitchFamily="34" charset="-128"/>
                <a:cs typeface="Mitra" pitchFamily="2" charset="-78"/>
              </a:rPr>
              <a:t>اتصال </a:t>
            </a:r>
            <a:r>
              <a:rPr lang="fa-IR" sz="4000" dirty="0">
                <a:latin typeface="Arial Unicode MS" pitchFamily="34" charset="-128"/>
                <a:ea typeface="Arial Unicode MS" pitchFamily="34" charset="-128"/>
                <a:cs typeface="Mitra" pitchFamily="2" charset="-78"/>
              </a:rPr>
              <a:t>لامپ به </a:t>
            </a:r>
            <a:r>
              <a:rPr lang="fa-IR" sz="4000" dirty="0" smtClean="0">
                <a:latin typeface="Arial Unicode MS" pitchFamily="34" charset="-128"/>
                <a:ea typeface="Arial Unicode MS" pitchFamily="34" charset="-128"/>
                <a:cs typeface="Mitra" pitchFamily="2" charset="-78"/>
              </a:rPr>
              <a:t>ليميت سوييچ</a:t>
            </a:r>
            <a:endParaRPr lang="en-US" sz="4000" dirty="0">
              <a:latin typeface="Arial Unicode MS" pitchFamily="34" charset="-128"/>
              <a:ea typeface="Arial Unicode MS" pitchFamily="34" charset="-128"/>
              <a:cs typeface="Mitra" pitchFamily="2" charset="-78"/>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7203073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xit" presetSubtype="0" repeatCount="indefinite" fill="hold" nodeType="withEffect">
                                  <p:stCondLst>
                                    <p:cond delay="0"/>
                                  </p:stCondLst>
                                  <p:endCondLst>
                                    <p:cond evt="onNext" delay="0">
                                      <p:tgtEl>
                                        <p:sldTgt/>
                                      </p:tgtEl>
                                    </p:cond>
                                  </p:endCondLst>
                                  <p:childTnLst>
                                    <p:anim calcmode="discrete" valueType="str">
                                      <p:cBhvr>
                                        <p:cTn id="6" dur="2000"/>
                                        <p:tgtEl>
                                          <p:spTgt spid="229390"/>
                                        </p:tgtEl>
                                        <p:attrNameLst>
                                          <p:attrName>style.visibility</p:attrName>
                                        </p:attrNameLst>
                                      </p:cBhvr>
                                      <p:tavLst>
                                        <p:tav tm="0">
                                          <p:val>
                                            <p:strVal val="hidden"/>
                                          </p:val>
                                        </p:tav>
                                        <p:tav tm="50000">
                                          <p:val>
                                            <p:strVal val="visible"/>
                                          </p:val>
                                        </p:tav>
                                      </p:tavLst>
                                    </p:anim>
                                    <p:set>
                                      <p:cBhvr>
                                        <p:cTn id="7" dur="1" fill="hold">
                                          <p:stCondLst>
                                            <p:cond delay="1999"/>
                                          </p:stCondLst>
                                        </p:cTn>
                                        <p:tgtEl>
                                          <p:spTgt spid="229390"/>
                                        </p:tgtEl>
                                        <p:attrNameLst>
                                          <p:attrName>style.visibility</p:attrName>
                                        </p:attrNameLst>
                                      </p:cBhvr>
                                      <p:to>
                                        <p:strVal val="hidden"/>
                                      </p:to>
                                    </p:set>
                                  </p:childTnLst>
                                </p:cTn>
                              </p:par>
                              <p:par>
                                <p:cTn id="8" presetID="11" presetClass="exit" presetSubtype="0" repeatCount="indefinite" fill="hold" nodeType="withEffect">
                                  <p:stCondLst>
                                    <p:cond delay="0"/>
                                  </p:stCondLst>
                                  <p:endCondLst>
                                    <p:cond evt="onNext" delay="0">
                                      <p:tgtEl>
                                        <p:sldTgt/>
                                      </p:tgtEl>
                                    </p:cond>
                                  </p:endCondLst>
                                  <p:childTnLst>
                                    <p:anim calcmode="discrete" valueType="str">
                                      <p:cBhvr>
                                        <p:cTn id="9" dur="2000"/>
                                        <p:tgtEl>
                                          <p:spTgt spid="229395"/>
                                        </p:tgtEl>
                                        <p:attrNameLst>
                                          <p:attrName>style.visibility</p:attrName>
                                        </p:attrNameLst>
                                      </p:cBhvr>
                                      <p:tavLst>
                                        <p:tav tm="0">
                                          <p:val>
                                            <p:strVal val="hidden"/>
                                          </p:val>
                                        </p:tav>
                                        <p:tav tm="50000">
                                          <p:val>
                                            <p:strVal val="visible"/>
                                          </p:val>
                                        </p:tav>
                                      </p:tavLst>
                                    </p:anim>
                                    <p:set>
                                      <p:cBhvr>
                                        <p:cTn id="10" dur="1" fill="hold">
                                          <p:stCondLst>
                                            <p:cond delay="1999"/>
                                          </p:stCondLst>
                                        </p:cTn>
                                        <p:tgtEl>
                                          <p:spTgt spid="2293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pPr marL="0" indent="0" algn="ctr">
              <a:buNone/>
            </a:pPr>
            <a:r>
              <a:rPr lang="fa-IR" sz="3600" dirty="0">
                <a:effectLst/>
                <a:latin typeface="Arial Unicode MS" pitchFamily="34" charset="-128"/>
                <a:ea typeface="Arial Unicode MS" pitchFamily="34" charset="-128"/>
                <a:cs typeface="Mitra" pitchFamily="2" charset="-78"/>
              </a:rPr>
              <a:t>سنسورهاي بدون تماس </a:t>
            </a:r>
            <a:r>
              <a:rPr lang="fa-IR" sz="3600" dirty="0" smtClean="0">
                <a:effectLst/>
                <a:latin typeface="Arial Unicode MS" pitchFamily="34" charset="-128"/>
                <a:ea typeface="Arial Unicode MS" pitchFamily="34" charset="-128"/>
                <a:cs typeface="Mitra" pitchFamily="2" charset="-78"/>
              </a:rPr>
              <a:t>فيزيكي</a:t>
            </a:r>
            <a:endParaRPr lang="fa-IR" sz="3600" dirty="0">
              <a:effectLst/>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857364"/>
            <a:ext cx="8678733"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9274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71600"/>
            <a:ext cx="6588711" cy="1752600"/>
          </a:xfrm>
        </p:spPr>
        <p:txBody>
          <a:bodyPr>
            <a:noAutofit/>
          </a:bodyPr>
          <a:lstStyle/>
          <a:p>
            <a:pPr marL="0" indent="0" algn="r">
              <a:buNone/>
            </a:pPr>
            <a:r>
              <a:rPr lang="fa-IR" sz="2800" dirty="0">
                <a:effectLst/>
                <a:latin typeface="Arial Unicode MS" pitchFamily="34" charset="-128"/>
                <a:ea typeface="Arial Unicode MS" pitchFamily="34" charset="-128"/>
                <a:cs typeface="Mitra" pitchFamily="2" charset="-78"/>
              </a:rPr>
              <a:t>سنسور هاي سلفي در انواع و تركيب هاي مختلفي ساخته مي شوند.</a:t>
            </a:r>
            <a:br>
              <a:rPr lang="fa-IR" sz="2800" dirty="0">
                <a:effectLst/>
                <a:latin typeface="Arial Unicode MS" pitchFamily="34" charset="-128"/>
                <a:ea typeface="Arial Unicode MS" pitchFamily="34" charset="-128"/>
                <a:cs typeface="Mitra" pitchFamily="2" charset="-78"/>
              </a:rPr>
            </a:br>
            <a:r>
              <a:rPr lang="fa-IR" sz="2800" dirty="0">
                <a:effectLst/>
                <a:latin typeface="Arial Unicode MS" pitchFamily="34" charset="-128"/>
                <a:ea typeface="Arial Unicode MS" pitchFamily="34" charset="-128"/>
                <a:cs typeface="Mitra" pitchFamily="2" charset="-78"/>
              </a:rPr>
              <a:t>اين سنسورها با مقادير ولتاژي متفاوتِ 10 تا 320 ولت مستقيم </a:t>
            </a:r>
            <a:r>
              <a:rPr lang="fa-IR" sz="2800" dirty="0" smtClean="0">
                <a:effectLst/>
                <a:latin typeface="Arial Unicode MS" pitchFamily="34" charset="-128"/>
                <a:ea typeface="Arial Unicode MS" pitchFamily="34" charset="-128"/>
                <a:cs typeface="Mitra" pitchFamily="2" charset="-78"/>
              </a:rPr>
              <a:t>و </a:t>
            </a:r>
            <a:r>
              <a:rPr lang="fa-IR" sz="2800" dirty="0">
                <a:effectLst/>
                <a:latin typeface="Arial Unicode MS" pitchFamily="34" charset="-128"/>
                <a:ea typeface="Arial Unicode MS" pitchFamily="34" charset="-128"/>
                <a:cs typeface="Mitra" pitchFamily="2" charset="-78"/>
              </a:rPr>
              <a:t>20 تا 265 ولت متناوب كار مي كنند</a:t>
            </a:r>
            <a:r>
              <a:rPr lang="fa-IR" sz="2800" dirty="0" smtClean="0">
                <a:effectLst/>
                <a:latin typeface="Arial Unicode MS" pitchFamily="34" charset="-128"/>
                <a:ea typeface="Arial Unicode MS" pitchFamily="34" charset="-128"/>
                <a:cs typeface="Mitra" pitchFamily="2" charset="-78"/>
              </a:rPr>
              <a:t>.</a:t>
            </a:r>
            <a:endParaRPr lang="fa-IR" sz="2800" dirty="0">
              <a:effectLst/>
              <a:latin typeface="Arial Unicode MS" pitchFamily="34" charset="-128"/>
              <a:ea typeface="Arial Unicode MS" pitchFamily="34" charset="-128"/>
              <a:cs typeface="Mitra" pitchFamily="2"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54541" y="1809091"/>
            <a:ext cx="5257143" cy="21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www.parsdigishop.sellfile.ir</a:t>
            </a:r>
            <a:endParaRPr lang="en-US"/>
          </a:p>
        </p:txBody>
      </p:sp>
      <p:sp>
        <p:nvSpPr>
          <p:cNvPr id="4" name="Rectangle 3"/>
          <p:cNvSpPr/>
          <p:nvPr/>
        </p:nvSpPr>
        <p:spPr>
          <a:xfrm>
            <a:off x="0" y="381000"/>
            <a:ext cx="9144000" cy="769441"/>
          </a:xfrm>
          <a:prstGeom prst="rect">
            <a:avLst/>
          </a:prstGeom>
        </p:spPr>
        <p:txBody>
          <a:bodyPr wrap="square">
            <a:spAutoFit/>
          </a:bodyPr>
          <a:lstStyle/>
          <a:p>
            <a:pPr algn="ctr"/>
            <a:r>
              <a:rPr lang="fa-IR" sz="4400" dirty="0">
                <a:latin typeface="Arial Unicode MS" pitchFamily="34" charset="-128"/>
                <a:ea typeface="Arial Unicode MS" pitchFamily="34" charset="-128"/>
                <a:cs typeface="Mitra" pitchFamily="2" charset="-78"/>
              </a:rPr>
              <a:t>سنسورهاي مجاورتي سلفي</a:t>
            </a:r>
          </a:p>
        </p:txBody>
      </p:sp>
    </p:spTree>
    <p:extLst>
      <p:ext uri="{BB962C8B-B14F-4D97-AF65-F5344CB8AC3E}">
        <p14:creationId xmlns:p14="http://schemas.microsoft.com/office/powerpoint/2010/main" val="48712734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1" y="2857496"/>
            <a:ext cx="5522489" cy="3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134"/>
            <a:ext cx="9144000" cy="769441"/>
          </a:xfrm>
          <a:prstGeom prst="rect">
            <a:avLst/>
          </a:prstGeom>
        </p:spPr>
        <p:txBody>
          <a:bodyPr wrap="square">
            <a:spAutoFit/>
          </a:bodyPr>
          <a:lstStyle/>
          <a:p>
            <a:pPr algn="ctr"/>
            <a:r>
              <a:rPr lang="fa-IR" sz="4400" dirty="0">
                <a:latin typeface="Arial Unicode MS" pitchFamily="34" charset="-128"/>
                <a:ea typeface="Arial Unicode MS" pitchFamily="34" charset="-128"/>
                <a:cs typeface="Mitra" pitchFamily="2" charset="-78"/>
              </a:rPr>
              <a:t>انواع محرّك ها</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8" y="2857496"/>
            <a:ext cx="3000396"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0" y="1447800"/>
            <a:ext cx="7469027" cy="1143000"/>
          </a:xfrm>
        </p:spPr>
        <p:txBody>
          <a:bodyPr>
            <a:normAutofit/>
          </a:bodyPr>
          <a:lstStyle/>
          <a:p>
            <a:pPr marL="0" indent="0" algn="r">
              <a:buNone/>
            </a:pPr>
            <a:r>
              <a:rPr lang="fa-IR" sz="2800" dirty="0" smtClean="0">
                <a:effectLst/>
                <a:latin typeface="Arial Unicode MS" pitchFamily="34" charset="-128"/>
                <a:ea typeface="Arial Unicode MS" pitchFamily="34" charset="-128"/>
                <a:cs typeface="Mitra" pitchFamily="2" charset="-78"/>
              </a:rPr>
              <a:t>قسمت اصلی این سنسور از یک سیم پیچ تشکیل شده که با خاصیت الکترومغناطیسی وجود قطعات فلزی را حس میکند.</a:t>
            </a:r>
            <a:endParaRPr lang="fa-IR" sz="2800" dirty="0">
              <a:effectLst/>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99831771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Autofit/>
          </a:bodyPr>
          <a:lstStyle/>
          <a:p>
            <a:pPr marL="0" indent="0" algn="ctr">
              <a:buNone/>
            </a:pPr>
            <a:r>
              <a:rPr lang="fa-IR" sz="4900" dirty="0">
                <a:effectLst>
                  <a:outerShdw blurRad="50800" dist="38100" dir="2700000" algn="tl" rotWithShape="0">
                    <a:prstClr val="black">
                      <a:alpha val="40000"/>
                    </a:prstClr>
                  </a:outerShdw>
                </a:effectLst>
                <a:latin typeface="Arial Unicode MS" pitchFamily="34" charset="-128"/>
                <a:ea typeface="Arial Unicode MS" pitchFamily="34" charset="-128"/>
                <a:cs typeface="Mitra" pitchFamily="2" charset="-78"/>
              </a:rPr>
              <a:t>بعضي كاربردهاي </a:t>
            </a:r>
            <a:r>
              <a:rPr lang="fa-IR" sz="4900" dirty="0" smtClean="0">
                <a:effectLst>
                  <a:outerShdw blurRad="50800" dist="38100" dir="2700000" algn="tl" rotWithShape="0">
                    <a:prstClr val="black">
                      <a:alpha val="40000"/>
                    </a:prstClr>
                  </a:outerShdw>
                </a:effectLst>
                <a:latin typeface="Arial Unicode MS" pitchFamily="34" charset="-128"/>
                <a:ea typeface="Arial Unicode MS" pitchFamily="34" charset="-128"/>
                <a:cs typeface="Mitra" pitchFamily="2" charset="-78"/>
              </a:rPr>
              <a:t>سنسور </a:t>
            </a:r>
            <a:r>
              <a:rPr lang="fa-IR" sz="4900" dirty="0">
                <a:effectLst>
                  <a:outerShdw blurRad="50800" dist="38100" dir="2700000" algn="tl" rotWithShape="0">
                    <a:prstClr val="black">
                      <a:alpha val="40000"/>
                    </a:prstClr>
                  </a:outerShdw>
                </a:effectLst>
                <a:latin typeface="Arial Unicode MS" pitchFamily="34" charset="-128"/>
                <a:ea typeface="Arial Unicode MS" pitchFamily="34" charset="-128"/>
                <a:cs typeface="Mitra" pitchFamily="2" charset="-78"/>
              </a:rPr>
              <a:t>سلفي</a:t>
            </a:r>
            <a:r>
              <a:rPr lang="fa-IR" dirty="0">
                <a:effectLst/>
              </a:rPr>
              <a:t/>
            </a:r>
            <a:br>
              <a:rPr lang="fa-IR" dirty="0">
                <a:effectLst/>
              </a:rPr>
            </a:br>
            <a:endParaRPr lang="fa-IR" dirty="0">
              <a:effectLst/>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71" y="3857628"/>
            <a:ext cx="4278191" cy="278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29190" y="2214554"/>
            <a:ext cx="3927507" cy="584775"/>
          </a:xfrm>
          <a:prstGeom prst="rect">
            <a:avLst/>
          </a:prstGeom>
        </p:spPr>
        <p:txBody>
          <a:bodyPr wrap="square">
            <a:spAutoFit/>
          </a:bodyPr>
          <a:lstStyle/>
          <a:p>
            <a:pPr algn="r"/>
            <a:r>
              <a:rPr lang="fa-IR" sz="3200" dirty="0">
                <a:latin typeface="Arial Unicode MS" pitchFamily="34" charset="-128"/>
                <a:ea typeface="Arial Unicode MS" pitchFamily="34" charset="-128"/>
                <a:cs typeface="Mitra" pitchFamily="2" charset="-78"/>
              </a:rPr>
              <a:t>رديابي </a:t>
            </a:r>
            <a:r>
              <a:rPr lang="fa-IR" sz="3200" dirty="0" smtClean="0">
                <a:latin typeface="Arial Unicode MS" pitchFamily="34" charset="-128"/>
                <a:ea typeface="Arial Unicode MS" pitchFamily="34" charset="-128"/>
                <a:cs typeface="Mitra" pitchFamily="2" charset="-78"/>
              </a:rPr>
              <a:t>سر متة </a:t>
            </a:r>
            <a:r>
              <a:rPr lang="fa-IR" sz="3200" dirty="0">
                <a:latin typeface="Arial Unicode MS" pitchFamily="34" charset="-128"/>
                <a:ea typeface="Arial Unicode MS" pitchFamily="34" charset="-128"/>
                <a:cs typeface="Mitra" pitchFamily="2" charset="-78"/>
              </a:rPr>
              <a:t>شكسته شده</a:t>
            </a:r>
          </a:p>
        </p:txBody>
      </p:sp>
      <p:sp>
        <p:nvSpPr>
          <p:cNvPr id="5" name="Rectangle 4"/>
          <p:cNvSpPr/>
          <p:nvPr/>
        </p:nvSpPr>
        <p:spPr>
          <a:xfrm>
            <a:off x="4143372" y="4429132"/>
            <a:ext cx="4709886" cy="954107"/>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رديابي پيچ هاي ضامن، </a:t>
            </a:r>
            <a:r>
              <a:rPr lang="fa-IR" sz="2800" dirty="0" smtClean="0">
                <a:latin typeface="Arial Unicode MS" pitchFamily="34" charset="-128"/>
                <a:ea typeface="Arial Unicode MS" pitchFamily="34" charset="-128"/>
                <a:cs typeface="Mitra" pitchFamily="2" charset="-78"/>
              </a:rPr>
              <a:t>رويچرخ </a:t>
            </a:r>
            <a:r>
              <a:rPr lang="fa-IR" sz="2800" dirty="0">
                <a:latin typeface="Arial Unicode MS" pitchFamily="34" charset="-128"/>
                <a:ea typeface="Arial Unicode MS" pitchFamily="34" charset="-128"/>
                <a:cs typeface="Mitra" pitchFamily="2" charset="-78"/>
              </a:rPr>
              <a:t>فرز </a:t>
            </a:r>
            <a:r>
              <a:rPr lang="fa-IR" sz="2800" dirty="0" smtClean="0">
                <a:latin typeface="Arial Unicode MS" pitchFamily="34" charset="-128"/>
                <a:ea typeface="Arial Unicode MS" pitchFamily="34" charset="-128"/>
                <a:cs typeface="Mitra" pitchFamily="2" charset="-78"/>
              </a:rPr>
              <a:t>جهت</a:t>
            </a:r>
            <a:r>
              <a:rPr lang="fa-IR" sz="2800" dirty="0">
                <a:latin typeface="Arial Unicode MS" pitchFamily="34" charset="-128"/>
                <a:ea typeface="Arial Unicode MS" pitchFamily="34" charset="-128"/>
                <a:cs typeface="Mitra" pitchFamily="2" charset="-78"/>
              </a:rPr>
              <a:t> </a:t>
            </a:r>
            <a:r>
              <a:rPr lang="fa-IR" sz="2800" dirty="0" smtClean="0">
                <a:latin typeface="Arial Unicode MS" pitchFamily="34" charset="-128"/>
                <a:ea typeface="Arial Unicode MS" pitchFamily="34" charset="-128"/>
                <a:cs typeface="Mitra" pitchFamily="2" charset="-78"/>
              </a:rPr>
              <a:t>كنترل </a:t>
            </a:r>
            <a:r>
              <a:rPr lang="fa-IR" sz="2800" dirty="0">
                <a:latin typeface="Arial Unicode MS" pitchFamily="34" charset="-128"/>
                <a:ea typeface="Arial Unicode MS" pitchFamily="34" charset="-128"/>
                <a:cs typeface="Mitra" pitchFamily="2" charset="-78"/>
              </a:rPr>
              <a:t>سرعت يا جهت چرخش </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000108"/>
            <a:ext cx="4143404" cy="276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96620"/>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642918"/>
            <a:ext cx="4357717" cy="307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3714752"/>
            <a:ext cx="4357718" cy="292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57950" y="1857364"/>
            <a:ext cx="2337499" cy="523220"/>
          </a:xfrm>
          <a:prstGeom prst="rect">
            <a:avLst/>
          </a:prstGeom>
        </p:spPr>
        <p:txBody>
          <a:bodyPr wrap="none">
            <a:spAutoFit/>
          </a:bodyPr>
          <a:lstStyle/>
          <a:p>
            <a:pPr algn="r"/>
            <a:r>
              <a:rPr lang="fa-IR" sz="2800" dirty="0">
                <a:latin typeface="Arial Unicode MS" pitchFamily="34" charset="-128"/>
                <a:ea typeface="Arial Unicode MS" pitchFamily="34" charset="-128"/>
                <a:cs typeface="Mitra" pitchFamily="2" charset="-78"/>
              </a:rPr>
              <a:t>رديابي وجود قوطي ها</a:t>
            </a:r>
          </a:p>
        </p:txBody>
      </p:sp>
      <p:sp>
        <p:nvSpPr>
          <p:cNvPr id="5" name="Rectangle 4"/>
          <p:cNvSpPr/>
          <p:nvPr/>
        </p:nvSpPr>
        <p:spPr>
          <a:xfrm>
            <a:off x="4643438" y="4214818"/>
            <a:ext cx="4133848" cy="954107"/>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اعلام وضعيت باز و بسته بودن كامل </a:t>
            </a:r>
            <a:r>
              <a:rPr lang="fa-IR" sz="2800" dirty="0" smtClean="0">
                <a:latin typeface="Arial Unicode MS" pitchFamily="34" charset="-128"/>
                <a:ea typeface="Arial Unicode MS" pitchFamily="34" charset="-128"/>
                <a:cs typeface="Mitra" pitchFamily="2" charset="-78"/>
              </a:rPr>
              <a:t>شيرها</a:t>
            </a:r>
            <a:endParaRPr lang="fa-IR" sz="2800" dirty="0">
              <a:latin typeface="Arial Unicode MS" pitchFamily="34" charset="-128"/>
              <a:ea typeface="Arial Unicode MS" pitchFamily="34" charset="-128"/>
              <a:cs typeface="Mitra" pitchFamily="2" charset="-78"/>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6362179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769441"/>
          </a:xfrm>
          <a:prstGeom prst="rect">
            <a:avLst/>
          </a:prstGeom>
        </p:spPr>
        <p:txBody>
          <a:bodyPr wrap="square">
            <a:spAutoFit/>
          </a:bodyPr>
          <a:lstStyle/>
          <a:p>
            <a:pPr algn="ctr"/>
            <a:r>
              <a:rPr lang="fa-IR" sz="4400" dirty="0" smtClean="0">
                <a:cs typeface="Mitra" pitchFamily="2" charset="-78"/>
              </a:rPr>
              <a:t>سنسورهاي خازني</a:t>
            </a:r>
            <a:endParaRPr lang="fa-IR" sz="4400" dirty="0">
              <a:cs typeface="Mitra" pitchFamily="2" charset="-78"/>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3000372"/>
            <a:ext cx="5260975" cy="36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00034" y="1285860"/>
            <a:ext cx="8222277" cy="1428760"/>
          </a:xfrm>
        </p:spPr>
        <p:txBody>
          <a:bodyPr>
            <a:noAutofit/>
          </a:bodyPr>
          <a:lstStyle/>
          <a:p>
            <a:pPr marL="0" indent="0" algn="r">
              <a:buNone/>
            </a:pPr>
            <a:r>
              <a:rPr lang="fa-IR" sz="2800" dirty="0" smtClean="0">
                <a:effectLst/>
                <a:latin typeface="Arial Unicode MS" pitchFamily="34" charset="-128"/>
                <a:ea typeface="Arial Unicode MS" pitchFamily="34" charset="-128"/>
                <a:cs typeface="Mitra" pitchFamily="2" charset="-78"/>
              </a:rPr>
              <a:t>ساختار این سنسور شبیه سنسورهای سلفی میباشد تنها تفاوت انها در تولید میدان الکترو استاتیکی به جای میدان الکترو مغناطیسی است.</a:t>
            </a:r>
            <a:br>
              <a:rPr lang="fa-IR" sz="2800" dirty="0" smtClean="0">
                <a:effectLst/>
                <a:latin typeface="Arial Unicode MS" pitchFamily="34" charset="-128"/>
                <a:ea typeface="Arial Unicode MS" pitchFamily="34" charset="-128"/>
                <a:cs typeface="Mitra" pitchFamily="2" charset="-78"/>
              </a:rPr>
            </a:br>
            <a:r>
              <a:rPr lang="fa-IR" sz="2800" dirty="0" smtClean="0">
                <a:effectLst/>
                <a:latin typeface="Arial Unicode MS" pitchFamily="34" charset="-128"/>
                <a:ea typeface="Arial Unicode MS" pitchFamily="34" charset="-128"/>
                <a:cs typeface="Mitra" pitchFamily="2" charset="-78"/>
              </a:rPr>
              <a:t>این سنسور علاوه بر تشخیص فلزات مواد غیر فلزی مانند شیشه وکاغذ ومایعات را به خوبی حس میکند.</a:t>
            </a:r>
            <a:endParaRPr lang="fa-IR" sz="2800" dirty="0">
              <a:effectLst/>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56475531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634"/>
            <a:ext cx="9144000" cy="769441"/>
          </a:xfrm>
          <a:prstGeom prst="rect">
            <a:avLst/>
          </a:prstGeom>
        </p:spPr>
        <p:txBody>
          <a:bodyPr wrap="square">
            <a:spAutoFit/>
          </a:bodyPr>
          <a:lstStyle/>
          <a:p>
            <a:pPr algn="ctr"/>
            <a:r>
              <a:rPr lang="fa-IR" sz="4400" dirty="0">
                <a:latin typeface="Arial Unicode MS" pitchFamily="34" charset="-128"/>
                <a:ea typeface="Arial Unicode MS" pitchFamily="34" charset="-128"/>
                <a:cs typeface="Mitra" pitchFamily="2" charset="-78"/>
              </a:rPr>
              <a:t>بعضي كاربردهاي </a:t>
            </a:r>
            <a:r>
              <a:rPr lang="fa-IR" sz="4400" dirty="0" smtClean="0">
                <a:latin typeface="Arial Unicode MS" pitchFamily="34" charset="-128"/>
                <a:ea typeface="Arial Unicode MS" pitchFamily="34" charset="-128"/>
                <a:cs typeface="Mitra" pitchFamily="2" charset="-78"/>
              </a:rPr>
              <a:t>سنسور </a:t>
            </a:r>
            <a:r>
              <a:rPr lang="fa-IR" sz="4400" dirty="0">
                <a:latin typeface="Arial Unicode MS" pitchFamily="34" charset="-128"/>
                <a:ea typeface="Arial Unicode MS" pitchFamily="34" charset="-128"/>
                <a:cs typeface="Mitra" pitchFamily="2" charset="-78"/>
              </a:rPr>
              <a:t>خازني</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428736"/>
            <a:ext cx="4000528" cy="267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4116161"/>
            <a:ext cx="4000528" cy="252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04189" y="2133600"/>
            <a:ext cx="3392274" cy="523220"/>
          </a:xfrm>
          <a:prstGeom prst="rect">
            <a:avLst/>
          </a:prstGeom>
        </p:spPr>
        <p:txBody>
          <a:bodyPr wrap="none">
            <a:spAutoFit/>
          </a:bodyPr>
          <a:lstStyle/>
          <a:p>
            <a:pPr algn="r"/>
            <a:r>
              <a:rPr lang="fa-IR" sz="2800" dirty="0">
                <a:latin typeface="Arial Unicode MS" pitchFamily="34" charset="-128"/>
                <a:ea typeface="Arial Unicode MS" pitchFamily="34" charset="-128"/>
                <a:cs typeface="Mitra" pitchFamily="2" charset="-78"/>
              </a:rPr>
              <a:t>كنترل سطح موادّ جامد در مخزن</a:t>
            </a:r>
          </a:p>
        </p:txBody>
      </p:sp>
      <p:sp>
        <p:nvSpPr>
          <p:cNvPr id="6" name="Rectangle 5"/>
          <p:cNvSpPr/>
          <p:nvPr/>
        </p:nvSpPr>
        <p:spPr>
          <a:xfrm>
            <a:off x="4572000" y="4796980"/>
            <a:ext cx="4224463"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رديابي وجود سيّالات مانند شير در پاكت</a:t>
            </a: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06177081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1538" y="357166"/>
            <a:ext cx="6629400" cy="646331"/>
          </a:xfrm>
          <a:effectLst>
            <a:outerShdw blurRad="76200" dir="13500000" sy="23000" kx="1200000" algn="br" rotWithShape="0">
              <a:prstClr val="black">
                <a:alpha val="20000"/>
              </a:prstClr>
            </a:outerShdw>
          </a:effectLst>
        </p:spPr>
        <p:txBody>
          <a:bodyPr>
            <a:noAutofit/>
          </a:bodyPr>
          <a:lstStyle/>
          <a:p>
            <a:pPr marL="0" indent="0" algn="ctr">
              <a:buNone/>
            </a:pPr>
            <a:r>
              <a:rPr lang="fa-IR" sz="4800" b="1" dirty="0" smtClean="0">
                <a:effectLst/>
                <a:latin typeface="Arial Unicode MS" pitchFamily="34" charset="-128"/>
                <a:ea typeface="Arial Unicode MS" pitchFamily="34" charset="-128"/>
                <a:cs typeface="Mitra" pitchFamily="2" charset="-78"/>
              </a:rPr>
              <a:t>نمای کلی</a:t>
            </a:r>
            <a:endParaRPr lang="fa-IR" sz="4800" b="1" dirty="0">
              <a:effectLst/>
              <a:latin typeface="Arial Unicode MS" pitchFamily="34" charset="-128"/>
              <a:ea typeface="Arial Unicode MS" pitchFamily="34" charset="-128"/>
              <a:cs typeface="Mitra" pitchFamily="2" charset="-78"/>
            </a:endParaRPr>
          </a:p>
        </p:txBody>
      </p:sp>
      <p:sp>
        <p:nvSpPr>
          <p:cNvPr id="28" name="Subtitle 27"/>
          <p:cNvSpPr>
            <a:spLocks noGrp="1"/>
          </p:cNvSpPr>
          <p:nvPr>
            <p:ph type="subTitle" idx="1"/>
          </p:nvPr>
        </p:nvSpPr>
        <p:spPr>
          <a:xfrm>
            <a:off x="457200" y="1600200"/>
            <a:ext cx="8305799" cy="4800599"/>
          </a:xfrm>
        </p:spPr>
        <p:txBody>
          <a:bodyPr>
            <a:normAutofit lnSpcReduction="10000"/>
          </a:bodyPr>
          <a:lstStyle/>
          <a:p>
            <a:pPr marL="457200" indent="-457200" algn="r">
              <a:buFont typeface="Wingdings" pitchFamily="2" charset="2"/>
              <a:buChar char="v"/>
            </a:pPr>
            <a:r>
              <a:rPr lang="fa-IR" sz="3600" dirty="0" smtClean="0">
                <a:solidFill>
                  <a:schemeClr val="tx1"/>
                </a:solidFill>
                <a:latin typeface="Arial Unicode MS" pitchFamily="34" charset="-128"/>
                <a:ea typeface="Arial Unicode MS" pitchFamily="34" charset="-128"/>
                <a:cs typeface="Mitra" pitchFamily="2" charset="-78"/>
              </a:rPr>
              <a:t>اتوماسیون</a:t>
            </a:r>
          </a:p>
          <a:p>
            <a:pPr marL="457200" indent="-457200" algn="r">
              <a:buFont typeface="Wingdings" pitchFamily="2" charset="2"/>
              <a:buChar char="v"/>
            </a:pPr>
            <a:r>
              <a:rPr lang="fa-IR" sz="3600" dirty="0" smtClean="0">
                <a:solidFill>
                  <a:schemeClr val="tx1"/>
                </a:solidFill>
                <a:latin typeface="Arial Unicode MS" pitchFamily="34" charset="-128"/>
                <a:ea typeface="Arial Unicode MS" pitchFamily="34" charset="-128"/>
                <a:cs typeface="Mitra" pitchFamily="2" charset="-78"/>
              </a:rPr>
              <a:t>مکانیزاسیون</a:t>
            </a:r>
          </a:p>
          <a:p>
            <a:pPr marL="457200" indent="-457200" algn="r">
              <a:buFont typeface="Wingdings" pitchFamily="2" charset="2"/>
              <a:buChar char="v"/>
            </a:pPr>
            <a:r>
              <a:rPr lang="en-US" sz="3600" dirty="0" smtClean="0">
                <a:solidFill>
                  <a:schemeClr val="tx1"/>
                </a:solidFill>
                <a:latin typeface="Arial Unicode MS" pitchFamily="34" charset="-128"/>
                <a:ea typeface="Arial Unicode MS" pitchFamily="34" charset="-128"/>
                <a:cs typeface="Mitra" pitchFamily="2" charset="-78"/>
              </a:rPr>
              <a:t> </a:t>
            </a:r>
            <a:r>
              <a:rPr lang="en-US" sz="2800" dirty="0" smtClean="0">
                <a:solidFill>
                  <a:schemeClr val="tx1"/>
                </a:solidFill>
                <a:latin typeface="Arial Unicode MS" pitchFamily="34" charset="-128"/>
                <a:ea typeface="Arial Unicode MS" pitchFamily="34" charset="-128"/>
                <a:cs typeface="Mitra" pitchFamily="2" charset="-78"/>
              </a:rPr>
              <a:t>(</a:t>
            </a:r>
            <a:r>
              <a:rPr lang="en-US" sz="2800" dirty="0" err="1" smtClean="0">
                <a:solidFill>
                  <a:schemeClr val="tx1"/>
                </a:solidFill>
                <a:latin typeface="Arial Unicode MS" pitchFamily="34" charset="-128"/>
                <a:ea typeface="Arial Unicode MS" pitchFamily="34" charset="-128"/>
                <a:cs typeface="Mitra" pitchFamily="2" charset="-78"/>
              </a:rPr>
              <a:t>programmabale</a:t>
            </a:r>
            <a:r>
              <a:rPr lang="en-US" sz="2800" dirty="0" smtClean="0">
                <a:solidFill>
                  <a:schemeClr val="tx1"/>
                </a:solidFill>
                <a:latin typeface="Arial Unicode MS" pitchFamily="34" charset="-128"/>
                <a:ea typeface="Arial Unicode MS" pitchFamily="34" charset="-128"/>
                <a:cs typeface="Mitra" pitchFamily="2" charset="-78"/>
              </a:rPr>
              <a:t> logic controller)  </a:t>
            </a:r>
            <a:r>
              <a:rPr lang="en-US" sz="3600" dirty="0" smtClean="0">
                <a:solidFill>
                  <a:schemeClr val="tx1"/>
                </a:solidFill>
                <a:latin typeface="Arial Unicode MS" pitchFamily="34" charset="-128"/>
                <a:ea typeface="Arial Unicode MS" pitchFamily="34" charset="-128"/>
                <a:cs typeface="Mitra" pitchFamily="2" charset="-78"/>
              </a:rPr>
              <a:t>plc</a:t>
            </a:r>
          </a:p>
          <a:p>
            <a:pPr marL="457200" indent="-457200" algn="r">
              <a:buFont typeface="Wingdings" pitchFamily="2" charset="2"/>
              <a:buChar char="v"/>
            </a:pPr>
            <a:r>
              <a:rPr lang="en-US" sz="3600" dirty="0" smtClean="0">
                <a:solidFill>
                  <a:schemeClr val="tx1"/>
                </a:solidFill>
                <a:latin typeface="Arial Unicode MS" pitchFamily="34" charset="-128"/>
                <a:ea typeface="Arial Unicode MS" pitchFamily="34" charset="-128"/>
                <a:cs typeface="Mitra" pitchFamily="2" charset="-78"/>
              </a:rPr>
              <a:t> </a:t>
            </a:r>
            <a:r>
              <a:rPr lang="fa-IR" sz="3600" dirty="0" smtClean="0">
                <a:solidFill>
                  <a:schemeClr val="tx1"/>
                </a:solidFill>
                <a:latin typeface="Arial Unicode MS" pitchFamily="34" charset="-128"/>
                <a:ea typeface="Arial Unicode MS" pitchFamily="34" charset="-128"/>
                <a:cs typeface="Mitra" pitchFamily="2" charset="-78"/>
              </a:rPr>
              <a:t>سنسور </a:t>
            </a:r>
          </a:p>
          <a:p>
            <a:pPr marL="457200" indent="-457200" algn="r">
              <a:buFont typeface="Wingdings" pitchFamily="2" charset="2"/>
              <a:buChar char="v"/>
            </a:pPr>
            <a:r>
              <a:rPr lang="fa-IR" sz="3600" dirty="0" smtClean="0">
                <a:solidFill>
                  <a:schemeClr val="tx1"/>
                </a:solidFill>
                <a:latin typeface="Arial Unicode MS" pitchFamily="34" charset="-128"/>
                <a:ea typeface="Arial Unicode MS" pitchFamily="34" charset="-128"/>
                <a:cs typeface="Mitra" pitchFamily="2" charset="-78"/>
              </a:rPr>
              <a:t>شناسائی سنسور</a:t>
            </a:r>
          </a:p>
          <a:p>
            <a:pPr marL="457200" indent="-457200" algn="r">
              <a:buFont typeface="Wingdings" pitchFamily="2" charset="2"/>
              <a:buChar char="v"/>
            </a:pPr>
            <a:r>
              <a:rPr lang="fa-IR" sz="3600" dirty="0" smtClean="0">
                <a:solidFill>
                  <a:schemeClr val="tx1"/>
                </a:solidFill>
                <a:latin typeface="Arial Unicode MS" pitchFamily="34" charset="-128"/>
                <a:ea typeface="Arial Unicode MS" pitchFamily="34" charset="-128"/>
                <a:cs typeface="Mitra" pitchFamily="2" charset="-78"/>
              </a:rPr>
              <a:t>کاربردها</a:t>
            </a:r>
          </a:p>
          <a:p>
            <a:pPr marL="457200" indent="-457200" algn="r">
              <a:buFont typeface="Wingdings" pitchFamily="2" charset="2"/>
              <a:buChar char="v"/>
            </a:pPr>
            <a:r>
              <a:rPr lang="fa-IR" sz="3600" dirty="0" smtClean="0">
                <a:solidFill>
                  <a:schemeClr val="tx1"/>
                </a:solidFill>
                <a:latin typeface="Arial Unicode MS" pitchFamily="34" charset="-128"/>
                <a:ea typeface="Arial Unicode MS" pitchFamily="34" charset="-128"/>
                <a:cs typeface="Mitra" pitchFamily="2" charset="-78"/>
              </a:rPr>
              <a:t>پلاک خوانی سنسور</a:t>
            </a:r>
            <a:endParaRPr lang="fa-IR" sz="3600" dirty="0">
              <a:solidFill>
                <a:schemeClr val="tx1"/>
              </a:solidFill>
              <a:latin typeface="Arial Unicode MS" pitchFamily="34" charset="-128"/>
              <a:ea typeface="Arial Unicode MS" pitchFamily="34" charset="-128"/>
              <a:cs typeface="Mitra" pitchFamily="2" charset="-78"/>
            </a:endParaRPr>
          </a:p>
        </p:txBody>
      </p:sp>
      <p:sp>
        <p:nvSpPr>
          <p:cNvPr id="2" name="Footer Placeholder 1"/>
          <p:cNvSpPr>
            <a:spLocks noGrp="1"/>
          </p:cNvSpPr>
          <p:nvPr>
            <p:ph type="ftr" sz="quarter" idx="11"/>
          </p:nvPr>
        </p:nvSpPr>
        <p:spPr/>
        <p:txBody>
          <a:bodyPr/>
          <a:lstStyle/>
          <a:p>
            <a:r>
              <a:rPr lang="en-US" dirty="0" smtClean="0"/>
              <a:t>www.parsdigishop.sellfile.ir</a:t>
            </a:r>
            <a:endParaRPr lang="en-US" dirty="0"/>
          </a:p>
        </p:txBody>
      </p:sp>
    </p:spTree>
    <p:extLst>
      <p:ext uri="{BB962C8B-B14F-4D97-AF65-F5344CB8AC3E}">
        <p14:creationId xmlns:p14="http://schemas.microsoft.com/office/powerpoint/2010/main" val="136284732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769441"/>
          </a:xfrm>
          <a:prstGeom prst="rect">
            <a:avLst/>
          </a:prstGeom>
        </p:spPr>
        <p:txBody>
          <a:bodyPr wrap="square">
            <a:spAutoFit/>
          </a:bodyPr>
          <a:lstStyle/>
          <a:p>
            <a:pPr algn="ctr"/>
            <a:r>
              <a:rPr lang="fa-IR" sz="4400" dirty="0" smtClean="0">
                <a:latin typeface="Arial Unicode MS" pitchFamily="34" charset="-128"/>
                <a:ea typeface="Arial Unicode MS" pitchFamily="34" charset="-128"/>
                <a:cs typeface="Mitra" pitchFamily="2" charset="-78"/>
              </a:rPr>
              <a:t>سنسورهاي التراسونيك</a:t>
            </a:r>
            <a:endParaRPr lang="fa-IR" sz="4400" dirty="0">
              <a:latin typeface="Arial Unicode MS" pitchFamily="34" charset="-128"/>
              <a:ea typeface="Arial Unicode MS" pitchFamily="34" charset="-128"/>
              <a:cs typeface="Mitra"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714620"/>
            <a:ext cx="8358246"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14546" y="1428736"/>
            <a:ext cx="6629400" cy="954107"/>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در اين سنسورها سيگنال هاي صوتي فركانس بالا از </a:t>
            </a:r>
            <a:r>
              <a:rPr lang="fa-IR" sz="2800" dirty="0" smtClean="0">
                <a:latin typeface="Arial Unicode MS" pitchFamily="34" charset="-128"/>
                <a:ea typeface="Arial Unicode MS" pitchFamily="34" charset="-128"/>
                <a:cs typeface="Mitra" pitchFamily="2" charset="-78"/>
              </a:rPr>
              <a:t>يك فرستنده </a:t>
            </a:r>
            <a:r>
              <a:rPr lang="fa-IR" sz="2800" dirty="0">
                <a:latin typeface="Arial Unicode MS" pitchFamily="34" charset="-128"/>
                <a:ea typeface="Arial Unicode MS" pitchFamily="34" charset="-128"/>
                <a:cs typeface="Mitra" pitchFamily="2" charset="-78"/>
              </a:rPr>
              <a:t>ارسال </a:t>
            </a:r>
            <a:r>
              <a:rPr lang="fa-IR" sz="2800" dirty="0" smtClean="0">
                <a:latin typeface="Arial Unicode MS" pitchFamily="34" charset="-128"/>
                <a:ea typeface="Arial Unicode MS" pitchFamily="34" charset="-128"/>
                <a:cs typeface="Mitra" pitchFamily="2" charset="-78"/>
              </a:rPr>
              <a:t>شده و </a:t>
            </a:r>
            <a:r>
              <a:rPr lang="fa-IR" sz="2800" dirty="0">
                <a:latin typeface="Arial Unicode MS" pitchFamily="34" charset="-128"/>
                <a:ea typeface="Arial Unicode MS" pitchFamily="34" charset="-128"/>
                <a:cs typeface="Mitra" pitchFamily="2" charset="-78"/>
              </a:rPr>
              <a:t>توسط گيرنده دريافت مي گردد.</a:t>
            </a: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93103942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857496"/>
            <a:ext cx="4214842" cy="36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0438"/>
            <a:ext cx="4143404" cy="300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57166"/>
            <a:ext cx="9144000" cy="769441"/>
          </a:xfrm>
          <a:prstGeom prst="rect">
            <a:avLst/>
          </a:prstGeom>
        </p:spPr>
        <p:txBody>
          <a:bodyPr wrap="square">
            <a:spAutoFit/>
          </a:bodyPr>
          <a:lstStyle/>
          <a:p>
            <a:pPr algn="ctr"/>
            <a:r>
              <a:rPr lang="fa-IR" sz="4400" dirty="0">
                <a:latin typeface="Arial Unicode MS" pitchFamily="34" charset="-128"/>
                <a:ea typeface="Arial Unicode MS" pitchFamily="34" charset="-128"/>
                <a:cs typeface="Mitra" pitchFamily="2" charset="-78"/>
              </a:rPr>
              <a:t>سنسورهاي مجاورتي </a:t>
            </a:r>
            <a:r>
              <a:rPr lang="fa-IR" sz="4400" dirty="0" smtClean="0">
                <a:latin typeface="Arial Unicode MS" pitchFamily="34" charset="-128"/>
                <a:ea typeface="Arial Unicode MS" pitchFamily="34" charset="-128"/>
                <a:cs typeface="Mitra" pitchFamily="2" charset="-78"/>
              </a:rPr>
              <a:t>آلتراسونيك</a:t>
            </a:r>
            <a:endParaRPr lang="fa-IR" sz="4400" dirty="0">
              <a:latin typeface="Arial Unicode MS" pitchFamily="34" charset="-128"/>
              <a:ea typeface="Arial Unicode MS" pitchFamily="34" charset="-128"/>
              <a:cs typeface="Mitra" pitchFamily="2" charset="-78"/>
            </a:endParaRPr>
          </a:p>
        </p:txBody>
      </p:sp>
      <p:sp>
        <p:nvSpPr>
          <p:cNvPr id="3" name="Title 2"/>
          <p:cNvSpPr>
            <a:spLocks noGrp="1"/>
          </p:cNvSpPr>
          <p:nvPr>
            <p:ph type="title"/>
          </p:nvPr>
        </p:nvSpPr>
        <p:spPr>
          <a:xfrm>
            <a:off x="500034" y="1524000"/>
            <a:ext cx="8339166" cy="1676400"/>
          </a:xfrm>
        </p:spPr>
        <p:txBody>
          <a:bodyPr>
            <a:noAutofit/>
          </a:bodyPr>
          <a:lstStyle/>
          <a:p>
            <a:pPr marL="0" indent="0" algn="r">
              <a:buNone/>
            </a:pPr>
            <a:r>
              <a:rPr lang="fa-IR" sz="2800" dirty="0" smtClean="0">
                <a:effectLst/>
                <a:latin typeface="Arial Unicode MS" pitchFamily="34" charset="-128"/>
                <a:ea typeface="Arial Unicode MS" pitchFamily="34" charset="-128"/>
                <a:cs typeface="Mitra" pitchFamily="2" charset="-78"/>
              </a:rPr>
              <a:t>یک صفحه مرتعش روی سطح سنسور نصب میشود که امواج صوتی با فرکانس بالا تولید میکند.وقتی سیگنالهای ارسالی به ماده منعکس کننده صوت میرسد صدا بازتاب میکند وقتی سیگنال برگشتی در محدوده مشخصی باشد مدار داخلی سنسور عمل میکند.</a:t>
            </a:r>
            <a:endParaRPr lang="fa-IR" sz="2800" dirty="0">
              <a:effectLst/>
              <a:latin typeface="Arial Unicode MS" pitchFamily="34" charset="-128"/>
              <a:ea typeface="Arial Unicode MS" pitchFamily="34" charset="-128"/>
              <a:cs typeface="Mitra" pitchFamily="2" charset="-78"/>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4145709817"/>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857232"/>
            <a:ext cx="3824286" cy="20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17072" y="1633447"/>
            <a:ext cx="3560590" cy="523220"/>
          </a:xfrm>
          <a:prstGeom prst="rect">
            <a:avLst/>
          </a:prstGeom>
        </p:spPr>
        <p:txBody>
          <a:bodyPr wrap="none">
            <a:spAutoFit/>
          </a:bodyPr>
          <a:lstStyle/>
          <a:p>
            <a:r>
              <a:rPr lang="fa-IR" sz="2800" dirty="0">
                <a:latin typeface="Arial Unicode MS" pitchFamily="34" charset="-128"/>
                <a:ea typeface="Arial Unicode MS" pitchFamily="34" charset="-128"/>
                <a:cs typeface="Mitra" pitchFamily="2" charset="-78"/>
              </a:rPr>
              <a:t>اندازه گيري سطح در ظروف بزرگ</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857496"/>
            <a:ext cx="3929090" cy="181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17072" y="3602593"/>
            <a:ext cx="3501280"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جلوگيري از برخورد</a:t>
            </a: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4672114"/>
            <a:ext cx="3857652" cy="197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17073" y="5400746"/>
            <a:ext cx="3501279" cy="461665"/>
          </a:xfrm>
          <a:prstGeom prst="rect">
            <a:avLst/>
          </a:prstGeom>
        </p:spPr>
        <p:txBody>
          <a:bodyPr wrap="square">
            <a:spAutoFit/>
          </a:bodyPr>
          <a:lstStyle/>
          <a:p>
            <a:pPr algn="r"/>
            <a:r>
              <a:rPr lang="fa-IR" sz="2400" dirty="0">
                <a:latin typeface="Arial Unicode MS" pitchFamily="34" charset="-128"/>
                <a:ea typeface="Arial Unicode MS" pitchFamily="34" charset="-128"/>
                <a:cs typeface="Mitra" pitchFamily="2" charset="-78"/>
              </a:rPr>
              <a:t>تشخيص ارتفاع قطعات</a:t>
            </a:r>
          </a:p>
        </p:txBody>
      </p:sp>
      <p:sp>
        <p:nvSpPr>
          <p:cNvPr id="5" name="Rectangle 4"/>
          <p:cNvSpPr/>
          <p:nvPr/>
        </p:nvSpPr>
        <p:spPr>
          <a:xfrm>
            <a:off x="0" y="214290"/>
            <a:ext cx="9144000" cy="707886"/>
          </a:xfrm>
          <a:prstGeom prst="rect">
            <a:avLst/>
          </a:prstGeom>
        </p:spPr>
        <p:txBody>
          <a:bodyPr wrap="square">
            <a:spAutoFit/>
          </a:bodyPr>
          <a:lstStyle/>
          <a:p>
            <a:pPr algn="ctr"/>
            <a:r>
              <a:rPr lang="fa-IR" sz="4000" dirty="0">
                <a:cs typeface="Mitra" pitchFamily="2" charset="-78"/>
              </a:rPr>
              <a:t>كاربرد سنسورهاي آلتراسونيك</a:t>
            </a:r>
          </a:p>
        </p:txBody>
      </p:sp>
      <p:sp>
        <p:nvSpPr>
          <p:cNvPr id="6" name="Footer Placeholder 5"/>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091124714"/>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214290"/>
            <a:ext cx="3714776" cy="21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2285992"/>
            <a:ext cx="3714776" cy="224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4357694"/>
            <a:ext cx="3714776" cy="228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0" y="1177409"/>
            <a:ext cx="2743200"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شمارش بطري ها</a:t>
            </a:r>
          </a:p>
        </p:txBody>
      </p:sp>
      <p:sp>
        <p:nvSpPr>
          <p:cNvPr id="3" name="Rectangle 2"/>
          <p:cNvSpPr/>
          <p:nvPr/>
        </p:nvSpPr>
        <p:spPr>
          <a:xfrm>
            <a:off x="4800600" y="3244334"/>
            <a:ext cx="4038600"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تشخيص وسيلة نقليه و موقعيّت يابي</a:t>
            </a:r>
          </a:p>
        </p:txBody>
      </p:sp>
      <p:sp>
        <p:nvSpPr>
          <p:cNvPr id="4" name="Rectangle 3"/>
          <p:cNvSpPr/>
          <p:nvPr/>
        </p:nvSpPr>
        <p:spPr>
          <a:xfrm>
            <a:off x="5442235" y="5467060"/>
            <a:ext cx="3396965" cy="523220"/>
          </a:xfrm>
          <a:prstGeom prst="rect">
            <a:avLst/>
          </a:prstGeom>
        </p:spPr>
        <p:txBody>
          <a:bodyPr wrap="square">
            <a:spAutoFit/>
          </a:bodyPr>
          <a:lstStyle/>
          <a:p>
            <a:r>
              <a:rPr lang="fa-IR" sz="2800" dirty="0" smtClean="0">
                <a:latin typeface="Arial Unicode MS" pitchFamily="34" charset="-128"/>
                <a:ea typeface="Arial Unicode MS" pitchFamily="34" charset="-128"/>
                <a:cs typeface="Mitra" pitchFamily="2" charset="-78"/>
              </a:rPr>
              <a:t>تشخيص </a:t>
            </a:r>
            <a:r>
              <a:rPr lang="fa-IR" sz="2800" dirty="0">
                <a:latin typeface="Arial Unicode MS" pitchFamily="34" charset="-128"/>
                <a:ea typeface="Arial Unicode MS" pitchFamily="34" charset="-128"/>
                <a:cs typeface="Mitra" pitchFamily="2" charset="-78"/>
              </a:rPr>
              <a:t>ارتفاع قطعات روي </a:t>
            </a:r>
            <a:r>
              <a:rPr lang="fa-IR" sz="2800" dirty="0" smtClean="0">
                <a:latin typeface="Arial Unicode MS" pitchFamily="34" charset="-128"/>
                <a:ea typeface="Arial Unicode MS" pitchFamily="34" charset="-128"/>
                <a:cs typeface="Mitra" pitchFamily="2" charset="-78"/>
              </a:rPr>
              <a:t>هم</a:t>
            </a:r>
            <a:endParaRPr lang="fa-IR" sz="2800" dirty="0">
              <a:latin typeface="Arial Unicode MS" pitchFamily="34" charset="-128"/>
              <a:ea typeface="Arial Unicode MS" pitchFamily="34" charset="-128"/>
              <a:cs typeface="Mitra" pitchFamily="2" charset="-78"/>
            </a:endParaRPr>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428568895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2669" y="1285860"/>
            <a:ext cx="3557384" cy="523220"/>
          </a:xfrm>
          <a:prstGeom prst="rect">
            <a:avLst/>
          </a:prstGeom>
        </p:spPr>
        <p:txBody>
          <a:bodyPr wrap="none">
            <a:spAutoFit/>
          </a:bodyPr>
          <a:lstStyle/>
          <a:p>
            <a:pPr algn="r"/>
            <a:r>
              <a:rPr lang="fa-IR" sz="2800" dirty="0">
                <a:latin typeface="Arial Unicode MS" pitchFamily="34" charset="-128"/>
                <a:ea typeface="Arial Unicode MS" pitchFamily="34" charset="-128"/>
                <a:cs typeface="Mitra" pitchFamily="2" charset="-78"/>
              </a:rPr>
              <a:t>تشخيص قطر و كنترل سرعت نوار</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85728"/>
            <a:ext cx="3929091" cy="221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2505073"/>
            <a:ext cx="392909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53199" y="3448020"/>
            <a:ext cx="2169125"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تشخيص افراد</a:t>
            </a: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4492622"/>
            <a:ext cx="3857652" cy="236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4694" y="5604587"/>
            <a:ext cx="3047629"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رديابي قطعي سيم يا طناب</a:t>
            </a:r>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287948269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769441"/>
          </a:xfrm>
          <a:prstGeom prst="rect">
            <a:avLst/>
          </a:prstGeom>
        </p:spPr>
        <p:txBody>
          <a:bodyPr wrap="square">
            <a:spAutoFit/>
          </a:bodyPr>
          <a:lstStyle/>
          <a:p>
            <a:pPr algn="ctr"/>
            <a:r>
              <a:rPr lang="fa-IR" sz="4400" dirty="0" smtClean="0">
                <a:latin typeface="Arial Unicode MS" pitchFamily="34" charset="-128"/>
                <a:ea typeface="Arial Unicode MS" pitchFamily="34" charset="-128"/>
                <a:cs typeface="Mitra" pitchFamily="2" charset="-78"/>
              </a:rPr>
              <a:t>سنسورهاي فتوالكتريك</a:t>
            </a:r>
            <a:endParaRPr lang="fa-IR" sz="4400" dirty="0">
              <a:latin typeface="Arial Unicode MS" pitchFamily="34" charset="-128"/>
              <a:ea typeface="Arial Unicode MS" pitchFamily="34" charset="-128"/>
              <a:cs typeface="Mitra" pitchFamily="2" charset="-78"/>
            </a:endParaRPr>
          </a:p>
        </p:txBody>
      </p:sp>
      <p:sp>
        <p:nvSpPr>
          <p:cNvPr id="3" name="Rectangle 2"/>
          <p:cNvSpPr/>
          <p:nvPr/>
        </p:nvSpPr>
        <p:spPr>
          <a:xfrm>
            <a:off x="2428860" y="1357298"/>
            <a:ext cx="6510342" cy="1815882"/>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سنسور فتوالكتريك،  نوع ديگري از ابزارهاي تشخيص موقعيّت مي باشند.</a:t>
            </a:r>
          </a:p>
          <a:p>
            <a:pPr algn="r"/>
            <a:r>
              <a:rPr lang="fa-IR" sz="2800" dirty="0">
                <a:latin typeface="Arial Unicode MS" pitchFamily="34" charset="-128"/>
                <a:ea typeface="Arial Unicode MS" pitchFamily="34" charset="-128"/>
                <a:cs typeface="Mitra" pitchFamily="2" charset="-78"/>
              </a:rPr>
              <a:t>اين سنسور از پرتوي نور </a:t>
            </a:r>
            <a:r>
              <a:rPr lang="fa-IR" sz="2800" dirty="0" smtClean="0">
                <a:latin typeface="Arial Unicode MS" pitchFamily="34" charset="-128"/>
                <a:ea typeface="Arial Unicode MS" pitchFamily="34" charset="-128"/>
                <a:cs typeface="Mitra" pitchFamily="2" charset="-78"/>
              </a:rPr>
              <a:t>مدوله </a:t>
            </a:r>
            <a:r>
              <a:rPr lang="fa-IR" sz="2800" dirty="0">
                <a:latin typeface="Arial Unicode MS" pitchFamily="34" charset="-128"/>
                <a:ea typeface="Arial Unicode MS" pitchFamily="34" charset="-128"/>
                <a:cs typeface="Mitra" pitchFamily="2" charset="-78"/>
              </a:rPr>
              <a:t>شده  استفاده مي </a:t>
            </a:r>
            <a:r>
              <a:rPr lang="fa-IR" sz="2800" dirty="0" smtClean="0">
                <a:latin typeface="Arial Unicode MS" pitchFamily="34" charset="-128"/>
                <a:ea typeface="Arial Unicode MS" pitchFamily="34" charset="-128"/>
                <a:cs typeface="Mitra" pitchFamily="2" charset="-78"/>
              </a:rPr>
              <a:t>كند. اين </a:t>
            </a:r>
            <a:r>
              <a:rPr lang="fa-IR" sz="2800" dirty="0">
                <a:latin typeface="Arial Unicode MS" pitchFamily="34" charset="-128"/>
                <a:ea typeface="Arial Unicode MS" pitchFamily="34" charset="-128"/>
                <a:cs typeface="Mitra" pitchFamily="2" charset="-78"/>
              </a:rPr>
              <a:t>پرتو توسّط </a:t>
            </a:r>
            <a:r>
              <a:rPr lang="fa-IR" sz="2800" dirty="0" smtClean="0">
                <a:latin typeface="Arial Unicode MS" pitchFamily="34" charset="-128"/>
                <a:ea typeface="Arial Unicode MS" pitchFamily="34" charset="-128"/>
                <a:cs typeface="Mitra" pitchFamily="2" charset="-78"/>
              </a:rPr>
              <a:t>شي يا </a:t>
            </a:r>
            <a:r>
              <a:rPr lang="fa-IR" sz="2800" dirty="0">
                <a:latin typeface="Arial Unicode MS" pitchFamily="34" charset="-128"/>
                <a:ea typeface="Arial Unicode MS" pitchFamily="34" charset="-128"/>
                <a:cs typeface="Mitra" pitchFamily="2" charset="-78"/>
              </a:rPr>
              <a:t>منعكس شده  ويا قطع مي گردد.</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3286124"/>
            <a:ext cx="8501121" cy="328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97337713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214422"/>
            <a:ext cx="7777186" cy="1384995"/>
          </a:xfrm>
          <a:prstGeom prst="rect">
            <a:avLst/>
          </a:prstGeom>
        </p:spPr>
        <p:txBody>
          <a:bodyPr wrap="square">
            <a:spAutoFit/>
          </a:bodyPr>
          <a:lstStyle/>
          <a:p>
            <a:pPr algn="r"/>
            <a:r>
              <a:rPr lang="fa-IR" sz="2800" dirty="0" smtClean="0">
                <a:cs typeface="Mitra" pitchFamily="2" charset="-78"/>
              </a:rPr>
              <a:t>اين </a:t>
            </a:r>
            <a:r>
              <a:rPr lang="fa-IR" sz="2800" dirty="0">
                <a:cs typeface="Mitra" pitchFamily="2" charset="-78"/>
              </a:rPr>
              <a:t>سنسور شامل منبع انتشار نور، يك گيرنده براي كشف نور ارسالي </a:t>
            </a:r>
            <a:r>
              <a:rPr lang="fa-IR" sz="2800" dirty="0" smtClean="0">
                <a:cs typeface="Mitra" pitchFamily="2" charset="-78"/>
              </a:rPr>
              <a:t>و مدارات </a:t>
            </a:r>
            <a:r>
              <a:rPr lang="fa-IR" sz="2800" dirty="0">
                <a:cs typeface="Mitra" pitchFamily="2" charset="-78"/>
              </a:rPr>
              <a:t>الكترونيكي براي تقويت سيگنال كشف </a:t>
            </a:r>
            <a:r>
              <a:rPr lang="fa-IR" sz="2800" dirty="0" smtClean="0">
                <a:cs typeface="Mitra" pitchFamily="2" charset="-78"/>
              </a:rPr>
              <a:t>شده جهت </a:t>
            </a:r>
            <a:r>
              <a:rPr lang="fa-IR" sz="2800" dirty="0">
                <a:cs typeface="Mitra" pitchFamily="2" charset="-78"/>
              </a:rPr>
              <a:t>راه اندازي مدارات كنترلي </a:t>
            </a:r>
            <a:r>
              <a:rPr lang="en-US" sz="2800" dirty="0" smtClean="0">
                <a:cs typeface="Mitra" pitchFamily="2" charset="-78"/>
              </a:rPr>
              <a:t>.</a:t>
            </a:r>
            <a:r>
              <a:rPr lang="fa-IR" sz="2800" dirty="0" smtClean="0">
                <a:cs typeface="Mitra" pitchFamily="2" charset="-78"/>
              </a:rPr>
              <a:t>مي </a:t>
            </a:r>
            <a:r>
              <a:rPr lang="fa-IR" sz="2800" dirty="0">
                <a:cs typeface="Mitra" pitchFamily="2" charset="-78"/>
              </a:rPr>
              <a:t>باشد</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500306"/>
            <a:ext cx="8215370" cy="41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381000"/>
            <a:ext cx="9144000" cy="609600"/>
          </a:xfrm>
        </p:spPr>
        <p:txBody>
          <a:bodyPr>
            <a:noAutofit/>
          </a:bodyPr>
          <a:lstStyle/>
          <a:p>
            <a:pPr marL="0" indent="0" algn="ctr">
              <a:buNone/>
            </a:pPr>
            <a:r>
              <a:rPr lang="fa-IR" dirty="0" smtClean="0">
                <a:effectLst/>
                <a:latin typeface="Arial Unicode MS" pitchFamily="34" charset="-128"/>
                <a:ea typeface="Arial Unicode MS" pitchFamily="34" charset="-128"/>
                <a:cs typeface="Mitra" pitchFamily="2" charset="-78"/>
              </a:rPr>
              <a:t>کاربرد سنسور فتو الکتریک</a:t>
            </a:r>
            <a:endParaRPr lang="fa-IR" dirty="0">
              <a:effectLst/>
              <a:latin typeface="Arial Unicode MS" pitchFamily="34" charset="-128"/>
              <a:ea typeface="Arial Unicode MS" pitchFamily="34" charset="-128"/>
              <a:cs typeface="Mitra" pitchFamily="2" charset="-78"/>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449445948"/>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214422"/>
            <a:ext cx="8196290" cy="1384995"/>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هواي  محيطي كه سنسور در آنجا نصب مي شود (مخصوصاً محيط هاي </a:t>
            </a:r>
            <a:r>
              <a:rPr lang="fa-IR" sz="2800" dirty="0" smtClean="0">
                <a:latin typeface="Arial Unicode MS" pitchFamily="34" charset="-128"/>
                <a:ea typeface="Arial Unicode MS" pitchFamily="34" charset="-128"/>
                <a:cs typeface="Mitra" pitchFamily="2" charset="-78"/>
              </a:rPr>
              <a:t>صنعتي) ممكن </a:t>
            </a:r>
            <a:r>
              <a:rPr lang="fa-IR" sz="2800" dirty="0">
                <a:latin typeface="Arial Unicode MS" pitchFamily="34" charset="-128"/>
                <a:ea typeface="Arial Unicode MS" pitchFamily="34" charset="-128"/>
                <a:cs typeface="Mitra" pitchFamily="2" charset="-78"/>
              </a:rPr>
              <a:t>است </a:t>
            </a:r>
            <a:r>
              <a:rPr lang="fa-IR" sz="2800" dirty="0" smtClean="0">
                <a:latin typeface="Arial Unicode MS" pitchFamily="34" charset="-128"/>
                <a:ea typeface="Arial Unicode MS" pitchFamily="34" charset="-128"/>
                <a:cs typeface="Mitra" pitchFamily="2" charset="-78"/>
              </a:rPr>
              <a:t>حاوي </a:t>
            </a:r>
            <a:r>
              <a:rPr lang="fa-IR" sz="2800" dirty="0">
                <a:latin typeface="Arial Unicode MS" pitchFamily="34" charset="-128"/>
                <a:ea typeface="Arial Unicode MS" pitchFamily="34" charset="-128"/>
                <a:cs typeface="Mitra" pitchFamily="2" charset="-78"/>
              </a:rPr>
              <a:t>گردوخاك، دود و  </a:t>
            </a:r>
            <a:r>
              <a:rPr lang="fa-IR" sz="2800" dirty="0" smtClean="0">
                <a:latin typeface="Arial Unicode MS" pitchFamily="34" charset="-128"/>
                <a:ea typeface="Arial Unicode MS" pitchFamily="34" charset="-128"/>
                <a:cs typeface="Mitra" pitchFamily="2" charset="-78"/>
              </a:rPr>
              <a:t>رطوبت باشد.</a:t>
            </a:r>
            <a:endParaRPr lang="fa-IR" sz="2800" dirty="0">
              <a:latin typeface="Arial Unicode MS" pitchFamily="34" charset="-128"/>
              <a:ea typeface="Arial Unicode MS" pitchFamily="34" charset="-128"/>
              <a:cs typeface="Mitra" pitchFamily="2" charset="-78"/>
            </a:endParaRPr>
          </a:p>
          <a:p>
            <a:pPr algn="r"/>
            <a:r>
              <a:rPr lang="fa-IR" sz="2800" dirty="0">
                <a:latin typeface="Arial Unicode MS" pitchFamily="34" charset="-128"/>
                <a:ea typeface="Arial Unicode MS" pitchFamily="34" charset="-128"/>
                <a:cs typeface="Mitra" pitchFamily="2" charset="-78"/>
              </a:rPr>
              <a:t>در اين شرايط سنسور نياز به تشعشع نور </a:t>
            </a:r>
            <a:r>
              <a:rPr lang="fa-IR" sz="2800" dirty="0" smtClean="0">
                <a:latin typeface="Arial Unicode MS" pitchFamily="34" charset="-128"/>
                <a:ea typeface="Arial Unicode MS" pitchFamily="34" charset="-128"/>
                <a:cs typeface="Mitra" pitchFamily="2" charset="-78"/>
              </a:rPr>
              <a:t>بيشتر دارد.</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4686"/>
            <a:ext cx="9144000" cy="36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7166"/>
            <a:ext cx="9144000" cy="769441"/>
          </a:xfrm>
          <a:prstGeom prst="rect">
            <a:avLst/>
          </a:prstGeom>
        </p:spPr>
        <p:txBody>
          <a:bodyPr wrap="square">
            <a:spAutoFit/>
          </a:bodyPr>
          <a:lstStyle/>
          <a:p>
            <a:pPr algn="ctr"/>
            <a:r>
              <a:rPr lang="fa-IR" sz="4400" dirty="0">
                <a:latin typeface="Arial Unicode MS" pitchFamily="34" charset="-128"/>
                <a:ea typeface="Arial Unicode MS" pitchFamily="34" charset="-128"/>
                <a:cs typeface="Mitra" pitchFamily="2" charset="-78"/>
              </a:rPr>
              <a:t>ضريب </a:t>
            </a:r>
            <a:r>
              <a:rPr lang="fa-IR" sz="4400" dirty="0" smtClean="0">
                <a:latin typeface="Arial Unicode MS" pitchFamily="34" charset="-128"/>
                <a:ea typeface="Arial Unicode MS" pitchFamily="34" charset="-128"/>
                <a:cs typeface="Mitra" pitchFamily="2" charset="-78"/>
              </a:rPr>
              <a:t>تقويت</a:t>
            </a:r>
            <a:endParaRPr lang="fa-IR" sz="4400" dirty="0">
              <a:latin typeface="Arial Unicode MS" pitchFamily="34" charset="-128"/>
              <a:ea typeface="Arial Unicode MS" pitchFamily="34" charset="-128"/>
              <a:cs typeface="Mitra" pitchFamily="2" charset="-78"/>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263456553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7950" y="1000108"/>
            <a:ext cx="2525050" cy="461665"/>
          </a:xfrm>
          <a:prstGeom prst="rect">
            <a:avLst/>
          </a:prstGeom>
        </p:spPr>
        <p:txBody>
          <a:bodyPr wrap="none">
            <a:spAutoFit/>
          </a:bodyPr>
          <a:lstStyle/>
          <a:p>
            <a:r>
              <a:rPr lang="fa-IR" sz="2400" dirty="0">
                <a:latin typeface="Arial Unicode MS" pitchFamily="34" charset="-128"/>
                <a:ea typeface="Arial Unicode MS" pitchFamily="34" charset="-128"/>
                <a:cs typeface="Mitra" pitchFamily="2" charset="-78"/>
              </a:rPr>
              <a:t>اسكن به روش پرتوي كامل</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1500174"/>
            <a:ext cx="4071966" cy="228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500174"/>
            <a:ext cx="3754467"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72396" y="3857628"/>
            <a:ext cx="1314784" cy="461665"/>
          </a:xfrm>
          <a:prstGeom prst="rect">
            <a:avLst/>
          </a:prstGeom>
        </p:spPr>
        <p:txBody>
          <a:bodyPr wrap="none">
            <a:spAutoFit/>
          </a:bodyPr>
          <a:lstStyle/>
          <a:p>
            <a:r>
              <a:rPr lang="fa-IR" sz="2400" dirty="0">
                <a:latin typeface="Arial Unicode MS" pitchFamily="34" charset="-128"/>
                <a:ea typeface="Arial Unicode MS" pitchFamily="34" charset="-128"/>
                <a:cs typeface="Mitra" pitchFamily="2" charset="-78"/>
              </a:rPr>
              <a:t>روش  بازتابي</a:t>
            </a:r>
          </a:p>
        </p:txBody>
      </p:sp>
      <p:pic>
        <p:nvPicPr>
          <p:cNvPr id="215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2" y="4357694"/>
            <a:ext cx="4000528" cy="228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4286256"/>
            <a:ext cx="3683029" cy="235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85728"/>
            <a:ext cx="9143999" cy="769441"/>
          </a:xfrm>
          <a:prstGeom prst="rect">
            <a:avLst/>
          </a:prstGeom>
        </p:spPr>
        <p:txBody>
          <a:bodyPr wrap="square">
            <a:spAutoFit/>
          </a:bodyPr>
          <a:lstStyle/>
          <a:p>
            <a:pPr algn="ctr"/>
            <a:r>
              <a:rPr lang="fa-IR" sz="4400" dirty="0" smtClean="0">
                <a:latin typeface="Arial Unicode MS" pitchFamily="34" charset="-128"/>
                <a:ea typeface="Arial Unicode MS" pitchFamily="34" charset="-128"/>
                <a:cs typeface="Mitra" pitchFamily="2" charset="-78"/>
              </a:rPr>
              <a:t>تكنيك </a:t>
            </a:r>
            <a:r>
              <a:rPr lang="fa-IR" sz="4400" dirty="0">
                <a:latin typeface="Arial Unicode MS" pitchFamily="34" charset="-128"/>
                <a:ea typeface="Arial Unicode MS" pitchFamily="34" charset="-128"/>
                <a:cs typeface="Mitra" pitchFamily="2" charset="-78"/>
              </a:rPr>
              <a:t>هاي اسكن سنسور فتوالكتريك </a:t>
            </a:r>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68783388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92" y="1785926"/>
            <a:ext cx="1928826" cy="523220"/>
          </a:xfrm>
          <a:prstGeom prst="rect">
            <a:avLst/>
          </a:prstGeom>
        </p:spPr>
        <p:txBody>
          <a:bodyPr wrap="square">
            <a:spAutoFit/>
          </a:bodyPr>
          <a:lstStyle/>
          <a:p>
            <a:pPr algn="r"/>
            <a:r>
              <a:rPr lang="fa-IR" sz="2800" dirty="0">
                <a:latin typeface="Arial Unicode MS" pitchFamily="34" charset="-128"/>
                <a:ea typeface="Arial Unicode MS" pitchFamily="34" charset="-128"/>
                <a:cs typeface="Mitra" pitchFamily="2" charset="-78"/>
              </a:rPr>
              <a:t>روش انتشار</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2643182"/>
            <a:ext cx="8143932"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285728"/>
            <a:ext cx="8929718" cy="769441"/>
          </a:xfrm>
          <a:prstGeom prst="rect">
            <a:avLst/>
          </a:prstGeom>
        </p:spPr>
        <p:txBody>
          <a:bodyPr wrap="square">
            <a:spAutoFit/>
          </a:bodyPr>
          <a:lstStyle/>
          <a:p>
            <a:pPr algn="ctr"/>
            <a:r>
              <a:rPr lang="fa-IR" sz="4400" dirty="0" smtClean="0">
                <a:latin typeface="Arial Unicode MS" pitchFamily="34" charset="-128"/>
                <a:ea typeface="Arial Unicode MS" pitchFamily="34" charset="-128"/>
                <a:cs typeface="Mitra" pitchFamily="2" charset="-78"/>
              </a:rPr>
              <a:t>تكنيك هاي اسكن سنسور فتوالكتريك </a:t>
            </a:r>
            <a:endParaRPr lang="fa-IR" sz="4400" dirty="0">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32176671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Grp="1" noChangeAspect="1" noChangeArrowheads="1"/>
          </p:cNvPicPr>
          <p:nvPr>
            <p:ph idx="1"/>
          </p:nvPr>
        </p:nvPicPr>
        <p:blipFill>
          <a:blip r:embed="rId2"/>
          <a:stretch>
            <a:fillRect/>
          </a:stretch>
        </p:blipFill>
        <p:spPr bwMode="auto">
          <a:xfrm>
            <a:off x="0" y="857232"/>
            <a:ext cx="9001156" cy="5429288"/>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dirty="0" smtClean="0"/>
              <a:t>www.parsdigishop.sellfile.ir</a:t>
            </a:r>
            <a:endParaRPr lang="en-US" dirty="0"/>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987675" y="3140075"/>
            <a:ext cx="3354388" cy="2405063"/>
            <a:chOff x="3651" y="2614"/>
            <a:chExt cx="1950" cy="1443"/>
          </a:xfrm>
        </p:grpSpPr>
        <p:graphicFrame>
          <p:nvGraphicFramePr>
            <p:cNvPr id="219143" name="Object 7"/>
            <p:cNvGraphicFramePr>
              <a:graphicFrameLocks noChangeAspect="1"/>
            </p:cNvGraphicFramePr>
            <p:nvPr/>
          </p:nvGraphicFramePr>
          <p:xfrm>
            <a:off x="3651" y="2614"/>
            <a:ext cx="1950" cy="1443"/>
          </p:xfrm>
          <a:graphic>
            <a:graphicData uri="http://schemas.openxmlformats.org/presentationml/2006/ole">
              <mc:AlternateContent xmlns:mc="http://schemas.openxmlformats.org/markup-compatibility/2006">
                <mc:Choice xmlns:v="urn:schemas-microsoft-com:vml" Requires="v">
                  <p:oleObj spid="_x0000_s51212" name="Bitmap Image" r:id="rId4" imgW="2123810" imgH="1571844" progId="PBrush">
                    <p:embed/>
                  </p:oleObj>
                </mc:Choice>
                <mc:Fallback>
                  <p:oleObj name="Bitmap Image" r:id="rId4" imgW="2123810" imgH="1571844"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 y="2614"/>
                          <a:ext cx="1950" cy="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4" name="Rectangle 8"/>
            <p:cNvSpPr>
              <a:spLocks noChangeArrowheads="1"/>
            </p:cNvSpPr>
            <p:nvPr/>
          </p:nvSpPr>
          <p:spPr bwMode="auto">
            <a:xfrm rot="16200000">
              <a:off x="4536" y="2727"/>
              <a:ext cx="317" cy="181"/>
            </a:xfrm>
            <a:prstGeom prst="rect">
              <a:avLst/>
            </a:prstGeom>
            <a:noFill/>
            <a:ln w="12700" cap="sq">
              <a:noFill/>
              <a:miter lim="800000"/>
              <a:headEnd type="none" w="sm" len="sm"/>
              <a:tailEnd type="none" w="sm" len="sm"/>
            </a:ln>
            <a:effectLst/>
          </p:spPr>
          <p:txBody>
            <a:bodyPr wrap="none" lIns="90000" tIns="46800" rIns="90000" bIns="46800" anchor="ctr"/>
            <a:lstStyle/>
            <a:p>
              <a:pPr algn="ctr"/>
              <a:r>
                <a:rPr lang="fa-IR" b="1">
                  <a:solidFill>
                    <a:srgbClr val="FFFF00"/>
                  </a:solidFill>
                  <a:cs typeface="Nazanin" pitchFamily="2" charset="-78"/>
                </a:rPr>
                <a:t>شيء</a:t>
              </a:r>
              <a:endParaRPr lang="en-US" b="1">
                <a:solidFill>
                  <a:srgbClr val="FFFF00"/>
                </a:solidFill>
                <a:cs typeface="Nazanin" pitchFamily="2" charset="-78"/>
              </a:endParaRPr>
            </a:p>
          </p:txBody>
        </p:sp>
        <p:sp>
          <p:nvSpPr>
            <p:cNvPr id="219147" name="Rectangle 11"/>
            <p:cNvSpPr>
              <a:spLocks noChangeArrowheads="1"/>
            </p:cNvSpPr>
            <p:nvPr/>
          </p:nvSpPr>
          <p:spPr bwMode="auto">
            <a:xfrm rot="16200000">
              <a:off x="5102" y="3022"/>
              <a:ext cx="499" cy="136"/>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b="1">
                  <a:solidFill>
                    <a:srgbClr val="101018"/>
                  </a:solidFill>
                  <a:cs typeface="Nazanin" pitchFamily="2" charset="-78"/>
                </a:rPr>
                <a:t>گيرنده</a:t>
              </a:r>
              <a:endParaRPr lang="en-US" b="1">
                <a:solidFill>
                  <a:srgbClr val="101018"/>
                </a:solidFill>
                <a:cs typeface="Nazanin" pitchFamily="2" charset="-78"/>
              </a:endParaRPr>
            </a:p>
          </p:txBody>
        </p:sp>
        <p:sp>
          <p:nvSpPr>
            <p:cNvPr id="219148" name="Rectangle 12"/>
            <p:cNvSpPr>
              <a:spLocks noChangeArrowheads="1"/>
            </p:cNvSpPr>
            <p:nvPr/>
          </p:nvSpPr>
          <p:spPr bwMode="auto">
            <a:xfrm rot="16200000">
              <a:off x="3607" y="3021"/>
              <a:ext cx="408" cy="227"/>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sz="1600" b="1">
                  <a:solidFill>
                    <a:srgbClr val="101018"/>
                  </a:solidFill>
                  <a:cs typeface="Nazanin" pitchFamily="2" charset="-78"/>
                </a:rPr>
                <a:t>فرستنده</a:t>
              </a:r>
              <a:endParaRPr lang="en-US" sz="1600" b="1">
                <a:solidFill>
                  <a:srgbClr val="101018"/>
                </a:solidFill>
                <a:cs typeface="Nazanin" pitchFamily="2" charset="-78"/>
              </a:endParaRPr>
            </a:p>
          </p:txBody>
        </p:sp>
      </p:grpSp>
      <p:grpSp>
        <p:nvGrpSpPr>
          <p:cNvPr id="3" name="Group 16"/>
          <p:cNvGrpSpPr>
            <a:grpSpLocks/>
          </p:cNvGrpSpPr>
          <p:nvPr/>
        </p:nvGrpSpPr>
        <p:grpSpPr bwMode="auto">
          <a:xfrm>
            <a:off x="2916238" y="3068638"/>
            <a:ext cx="3744912" cy="2808287"/>
            <a:chOff x="3243" y="2251"/>
            <a:chExt cx="2177" cy="1685"/>
          </a:xfrm>
        </p:grpSpPr>
        <p:graphicFrame>
          <p:nvGraphicFramePr>
            <p:cNvPr id="219151" name="Object 15"/>
            <p:cNvGraphicFramePr>
              <a:graphicFrameLocks noChangeAspect="1"/>
            </p:cNvGraphicFramePr>
            <p:nvPr/>
          </p:nvGraphicFramePr>
          <p:xfrm>
            <a:off x="3243" y="2251"/>
            <a:ext cx="2177" cy="1685"/>
          </p:xfrm>
          <a:graphic>
            <a:graphicData uri="http://schemas.openxmlformats.org/presentationml/2006/ole">
              <mc:AlternateContent xmlns:mc="http://schemas.openxmlformats.org/markup-compatibility/2006">
                <mc:Choice xmlns:v="urn:schemas-microsoft-com:vml" Requires="v">
                  <p:oleObj spid="_x0000_s51213" name="Bitmap Image" r:id="rId6" imgW="2400635" imgH="1819529" progId="PBrush">
                    <p:embed/>
                  </p:oleObj>
                </mc:Choice>
                <mc:Fallback>
                  <p:oleObj name="Bitmap Image" r:id="rId6" imgW="2400635" imgH="1819529"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3" y="2251"/>
                          <a:ext cx="2177" cy="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6" name="Rectangle 10"/>
            <p:cNvSpPr>
              <a:spLocks noChangeArrowheads="1"/>
            </p:cNvSpPr>
            <p:nvPr/>
          </p:nvSpPr>
          <p:spPr bwMode="auto">
            <a:xfrm rot="16200000">
              <a:off x="3247" y="2701"/>
              <a:ext cx="401" cy="227"/>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sz="1600" b="1">
                  <a:solidFill>
                    <a:srgbClr val="101018"/>
                  </a:solidFill>
                  <a:cs typeface="Nazanin" pitchFamily="2" charset="-78"/>
                </a:rPr>
                <a:t>فرستنده</a:t>
              </a:r>
              <a:endParaRPr lang="en-US" sz="1600" b="1">
                <a:solidFill>
                  <a:srgbClr val="101018"/>
                </a:solidFill>
                <a:cs typeface="Nazanin" pitchFamily="2" charset="-78"/>
              </a:endParaRPr>
            </a:p>
          </p:txBody>
        </p:sp>
        <p:sp>
          <p:nvSpPr>
            <p:cNvPr id="219145" name="Rectangle 9"/>
            <p:cNvSpPr>
              <a:spLocks noChangeArrowheads="1"/>
            </p:cNvSpPr>
            <p:nvPr/>
          </p:nvSpPr>
          <p:spPr bwMode="auto">
            <a:xfrm rot="16200000">
              <a:off x="4698" y="2701"/>
              <a:ext cx="491" cy="136"/>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b="1">
                  <a:solidFill>
                    <a:srgbClr val="101018"/>
                  </a:solidFill>
                  <a:cs typeface="Nazanin" pitchFamily="2" charset="-78"/>
                </a:rPr>
                <a:t>گيرنده</a:t>
              </a:r>
              <a:endParaRPr lang="en-US" b="1">
                <a:solidFill>
                  <a:srgbClr val="101018"/>
                </a:solidFill>
                <a:cs typeface="Nazanin" pitchFamily="2" charset="-78"/>
              </a:endParaRPr>
            </a:p>
          </p:txBody>
        </p:sp>
      </p:grpSp>
      <p:sp>
        <p:nvSpPr>
          <p:cNvPr id="13" name="Rectangle 12"/>
          <p:cNvSpPr/>
          <p:nvPr/>
        </p:nvSpPr>
        <p:spPr>
          <a:xfrm>
            <a:off x="0" y="357166"/>
            <a:ext cx="9144000" cy="769441"/>
          </a:xfrm>
          <a:prstGeom prst="rect">
            <a:avLst/>
          </a:prstGeom>
        </p:spPr>
        <p:txBody>
          <a:bodyPr wrap="square">
            <a:spAutoFit/>
          </a:bodyPr>
          <a:lstStyle/>
          <a:p>
            <a:pPr algn="ctr" rtl="1"/>
            <a:r>
              <a:rPr lang="fa-IR" sz="4400" dirty="0" smtClean="0">
                <a:latin typeface="Verdana" pitchFamily="34" charset="0"/>
                <a:cs typeface="Mitra" pitchFamily="2" charset="-78"/>
              </a:rPr>
              <a:t> عملکرد سنسور</a:t>
            </a:r>
            <a:endParaRPr lang="en-US" sz="4400" dirty="0">
              <a:latin typeface="Verdana" pitchFamily="34" charset="0"/>
              <a:cs typeface="Mitra" pitchFamily="2" charset="-78"/>
            </a:endParaRPr>
          </a:p>
        </p:txBody>
      </p:sp>
      <p:sp>
        <p:nvSpPr>
          <p:cNvPr id="14" name="Rectangle 5"/>
          <p:cNvSpPr>
            <a:spLocks noChangeArrowheads="1"/>
          </p:cNvSpPr>
          <p:nvPr/>
        </p:nvSpPr>
        <p:spPr bwMode="auto">
          <a:xfrm>
            <a:off x="1500166" y="1214422"/>
            <a:ext cx="7267580"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rtl="1"/>
            <a:r>
              <a:rPr lang="fa-IR" sz="2800" dirty="0">
                <a:latin typeface="Verdana" pitchFamily="34" charset="0"/>
                <a:cs typeface="Mitra" pitchFamily="2" charset="-78"/>
              </a:rPr>
              <a:t> حالت عملكردي است كه وقتي شيء بين گيرنده و فرستنده قرار گيرد </a:t>
            </a:r>
          </a:p>
          <a:p>
            <a:pPr algn="r" rtl="1"/>
            <a:r>
              <a:rPr lang="fa-IR" sz="2800" dirty="0">
                <a:latin typeface="Verdana" pitchFamily="34" charset="0"/>
                <a:cs typeface="Mitra" pitchFamily="2" charset="-78"/>
              </a:rPr>
              <a:t>خروجي سنسور فعّال مي كند. </a:t>
            </a:r>
            <a:endParaRPr lang="en-US" sz="2800" dirty="0">
              <a:latin typeface="Verdana" pitchFamily="34" charset="0"/>
              <a:cs typeface="Mitra" pitchFamily="2" charset="-78"/>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xit" presetSubtype="0" repeatCount="indefinite" fill="hold" nodeType="withEffect">
                                  <p:stCondLst>
                                    <p:cond delay="0"/>
                                  </p:stCondLst>
                                  <p:endCondLst>
                                    <p:cond evt="onNext" delay="0">
                                      <p:tgtEl>
                                        <p:sldTgt/>
                                      </p:tgtEl>
                                    </p:cond>
                                  </p:endCondLst>
                                  <p:childTnLst>
                                    <p:anim calcmode="discrete" valueType="str">
                                      <p:cBhvr>
                                        <p:cTn id="6" dur="2000"/>
                                        <p:tgtEl>
                                          <p:spTgt spid="3"/>
                                        </p:tgtEl>
                                        <p:attrNameLst>
                                          <p:attrName>style.visibility</p:attrName>
                                        </p:attrNameLst>
                                      </p:cBhvr>
                                      <p:tavLst>
                                        <p:tav tm="0">
                                          <p:val>
                                            <p:strVal val="hidden"/>
                                          </p:val>
                                        </p:tav>
                                        <p:tav tm="50000">
                                          <p:val>
                                            <p:strVal val="visible"/>
                                          </p:val>
                                        </p:tav>
                                      </p:tavLst>
                                    </p:anim>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916238" y="2924175"/>
            <a:ext cx="3733800" cy="2563813"/>
            <a:chOff x="3470" y="2341"/>
            <a:chExt cx="2042" cy="1437"/>
          </a:xfrm>
        </p:grpSpPr>
        <p:graphicFrame>
          <p:nvGraphicFramePr>
            <p:cNvPr id="225287" name="Object 7"/>
            <p:cNvGraphicFramePr>
              <a:graphicFrameLocks noChangeAspect="1"/>
            </p:cNvGraphicFramePr>
            <p:nvPr/>
          </p:nvGraphicFramePr>
          <p:xfrm>
            <a:off x="3470" y="2341"/>
            <a:ext cx="2042" cy="1437"/>
          </p:xfrm>
          <a:graphic>
            <a:graphicData uri="http://schemas.openxmlformats.org/presentationml/2006/ole">
              <mc:AlternateContent xmlns:mc="http://schemas.openxmlformats.org/markup-compatibility/2006">
                <mc:Choice xmlns:v="urn:schemas-microsoft-com:vml" Requires="v">
                  <p:oleObj spid="_x0000_s52236" name="Bitmap Image" r:id="rId4" imgW="2057143" imgH="1448002" progId="PBrush">
                    <p:embed/>
                  </p:oleObj>
                </mc:Choice>
                <mc:Fallback>
                  <p:oleObj name="Bitmap Image" r:id="rId4" imgW="2057143" imgH="1448002"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 y="2341"/>
                          <a:ext cx="2042" cy="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88" name="Rectangle 8"/>
            <p:cNvSpPr>
              <a:spLocks noChangeArrowheads="1"/>
            </p:cNvSpPr>
            <p:nvPr/>
          </p:nvSpPr>
          <p:spPr bwMode="auto">
            <a:xfrm rot="16200000">
              <a:off x="4490" y="2455"/>
              <a:ext cx="317" cy="181"/>
            </a:xfrm>
            <a:prstGeom prst="rect">
              <a:avLst/>
            </a:prstGeom>
            <a:noFill/>
            <a:ln w="12700" cap="sq">
              <a:noFill/>
              <a:miter lim="800000"/>
              <a:headEnd type="none" w="sm" len="sm"/>
              <a:tailEnd type="none" w="sm" len="sm"/>
            </a:ln>
            <a:effectLst/>
          </p:spPr>
          <p:txBody>
            <a:bodyPr wrap="none" lIns="90000" tIns="46800" rIns="90000" bIns="46800" anchor="ctr"/>
            <a:lstStyle/>
            <a:p>
              <a:pPr algn="ctr"/>
              <a:r>
                <a:rPr lang="fa-IR" b="1">
                  <a:solidFill>
                    <a:srgbClr val="FFFF00"/>
                  </a:solidFill>
                  <a:cs typeface="Nazanin" pitchFamily="2" charset="-78"/>
                </a:rPr>
                <a:t>شيء</a:t>
              </a:r>
              <a:endParaRPr lang="en-US" b="1">
                <a:solidFill>
                  <a:srgbClr val="FFFF00"/>
                </a:solidFill>
                <a:cs typeface="Nazanin" pitchFamily="2" charset="-78"/>
              </a:endParaRPr>
            </a:p>
          </p:txBody>
        </p:sp>
        <p:sp>
          <p:nvSpPr>
            <p:cNvPr id="225296" name="Rectangle 16"/>
            <p:cNvSpPr>
              <a:spLocks noChangeArrowheads="1"/>
            </p:cNvSpPr>
            <p:nvPr/>
          </p:nvSpPr>
          <p:spPr bwMode="auto">
            <a:xfrm rot="16200000">
              <a:off x="5102" y="2796"/>
              <a:ext cx="499" cy="136"/>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b="1">
                  <a:solidFill>
                    <a:srgbClr val="101018"/>
                  </a:solidFill>
                  <a:cs typeface="Nazanin" pitchFamily="2" charset="-78"/>
                </a:rPr>
                <a:t>گيرنده</a:t>
              </a:r>
              <a:endParaRPr lang="en-US" b="1">
                <a:solidFill>
                  <a:srgbClr val="101018"/>
                </a:solidFill>
                <a:cs typeface="Nazanin" pitchFamily="2" charset="-78"/>
              </a:endParaRPr>
            </a:p>
          </p:txBody>
        </p:sp>
        <p:sp>
          <p:nvSpPr>
            <p:cNvPr id="225297" name="Rectangle 17"/>
            <p:cNvSpPr>
              <a:spLocks noChangeArrowheads="1"/>
            </p:cNvSpPr>
            <p:nvPr/>
          </p:nvSpPr>
          <p:spPr bwMode="auto">
            <a:xfrm rot="16200000">
              <a:off x="3447" y="2773"/>
              <a:ext cx="454" cy="226"/>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sz="1600" b="1">
                  <a:solidFill>
                    <a:srgbClr val="101018"/>
                  </a:solidFill>
                  <a:cs typeface="Nazanin" pitchFamily="2" charset="-78"/>
                </a:rPr>
                <a:t>فرستنده</a:t>
              </a:r>
              <a:endParaRPr lang="en-US" sz="1600" b="1">
                <a:solidFill>
                  <a:srgbClr val="101018"/>
                </a:solidFill>
                <a:cs typeface="Nazanin" pitchFamily="2" charset="-78"/>
              </a:endParaRPr>
            </a:p>
          </p:txBody>
        </p:sp>
      </p:grpSp>
      <p:grpSp>
        <p:nvGrpSpPr>
          <p:cNvPr id="3" name="Group 18"/>
          <p:cNvGrpSpPr>
            <a:grpSpLocks/>
          </p:cNvGrpSpPr>
          <p:nvPr/>
        </p:nvGrpSpPr>
        <p:grpSpPr bwMode="auto">
          <a:xfrm>
            <a:off x="2916238" y="2924175"/>
            <a:ext cx="3816350" cy="2809875"/>
            <a:chOff x="793" y="2387"/>
            <a:chExt cx="2087" cy="1575"/>
          </a:xfrm>
        </p:grpSpPr>
        <p:graphicFrame>
          <p:nvGraphicFramePr>
            <p:cNvPr id="225286" name="Object 6"/>
            <p:cNvGraphicFramePr>
              <a:graphicFrameLocks noChangeAspect="1"/>
            </p:cNvGraphicFramePr>
            <p:nvPr/>
          </p:nvGraphicFramePr>
          <p:xfrm>
            <a:off x="793" y="2387"/>
            <a:ext cx="2087" cy="1575"/>
          </p:xfrm>
          <a:graphic>
            <a:graphicData uri="http://schemas.openxmlformats.org/presentationml/2006/ole">
              <mc:AlternateContent xmlns:mc="http://schemas.openxmlformats.org/markup-compatibility/2006">
                <mc:Choice xmlns:v="urn:schemas-microsoft-com:vml" Requires="v">
                  <p:oleObj spid="_x0000_s52237" name="Bitmap Image" r:id="rId6" imgW="2133898" imgH="1609524" progId="PBrush">
                    <p:embed/>
                  </p:oleObj>
                </mc:Choice>
                <mc:Fallback>
                  <p:oleObj name="Bitmap Image" r:id="rId6" imgW="2133898" imgH="1609524"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 y="2387"/>
                          <a:ext cx="2087" cy="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93" name="Rectangle 13"/>
            <p:cNvSpPr>
              <a:spLocks noChangeArrowheads="1"/>
            </p:cNvSpPr>
            <p:nvPr/>
          </p:nvSpPr>
          <p:spPr bwMode="auto">
            <a:xfrm rot="16200000">
              <a:off x="2381" y="2840"/>
              <a:ext cx="544" cy="182"/>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b="1">
                  <a:solidFill>
                    <a:srgbClr val="101018"/>
                  </a:solidFill>
                  <a:cs typeface="Nazanin" pitchFamily="2" charset="-78"/>
                </a:rPr>
                <a:t>گيرنده</a:t>
              </a:r>
              <a:endParaRPr lang="en-US" b="1">
                <a:solidFill>
                  <a:srgbClr val="101018"/>
                </a:solidFill>
                <a:cs typeface="Nazanin" pitchFamily="2" charset="-78"/>
              </a:endParaRPr>
            </a:p>
          </p:txBody>
        </p:sp>
        <p:sp>
          <p:nvSpPr>
            <p:cNvPr id="225294" name="Rectangle 14"/>
            <p:cNvSpPr>
              <a:spLocks noChangeArrowheads="1"/>
            </p:cNvSpPr>
            <p:nvPr/>
          </p:nvSpPr>
          <p:spPr bwMode="auto">
            <a:xfrm rot="16200000">
              <a:off x="771" y="2817"/>
              <a:ext cx="454" cy="227"/>
            </a:xfrm>
            <a:prstGeom prst="rect">
              <a:avLst/>
            </a:prstGeom>
            <a:noFill/>
            <a:ln w="12700" cap="sq" algn="ctr">
              <a:noFill/>
              <a:miter lim="800000"/>
              <a:headEnd type="none" w="sm" len="sm"/>
              <a:tailEnd type="none" w="sm" len="sm"/>
            </a:ln>
            <a:effectLst/>
          </p:spPr>
          <p:txBody>
            <a:bodyPr wrap="none" lIns="90000" tIns="46800" rIns="90000" bIns="46800" anchor="ctr"/>
            <a:lstStyle/>
            <a:p>
              <a:pPr algn="ctr"/>
              <a:r>
                <a:rPr lang="fa-IR" sz="1600" b="1">
                  <a:solidFill>
                    <a:srgbClr val="101018"/>
                  </a:solidFill>
                  <a:cs typeface="Nazanin" pitchFamily="2" charset="-78"/>
                </a:rPr>
                <a:t>فرستنده</a:t>
              </a:r>
              <a:endParaRPr lang="en-US" sz="1600" b="1">
                <a:solidFill>
                  <a:srgbClr val="101018"/>
                </a:solidFill>
                <a:cs typeface="Nazanin" pitchFamily="2" charset="-78"/>
              </a:endParaRPr>
            </a:p>
          </p:txBody>
        </p:sp>
      </p:grpSp>
      <p:sp>
        <p:nvSpPr>
          <p:cNvPr id="13" name="Rectangle 12"/>
          <p:cNvSpPr/>
          <p:nvPr/>
        </p:nvSpPr>
        <p:spPr>
          <a:xfrm>
            <a:off x="0" y="357166"/>
            <a:ext cx="9144000" cy="769441"/>
          </a:xfrm>
          <a:prstGeom prst="rect">
            <a:avLst/>
          </a:prstGeom>
        </p:spPr>
        <p:txBody>
          <a:bodyPr wrap="square">
            <a:spAutoFit/>
          </a:bodyPr>
          <a:lstStyle/>
          <a:p>
            <a:pPr algn="ctr" rtl="1"/>
            <a:r>
              <a:rPr lang="fa-IR" sz="4400" dirty="0" smtClean="0">
                <a:latin typeface="Verdana" pitchFamily="34" charset="0"/>
                <a:cs typeface="Mitra" pitchFamily="2" charset="-78"/>
              </a:rPr>
              <a:t> عملکرد سنسور</a:t>
            </a:r>
            <a:endParaRPr lang="en-US" sz="4400" dirty="0">
              <a:latin typeface="Verdana" pitchFamily="34" charset="0"/>
              <a:cs typeface="Mitra" pitchFamily="2" charset="-78"/>
            </a:endParaRPr>
          </a:p>
        </p:txBody>
      </p:sp>
      <p:sp>
        <p:nvSpPr>
          <p:cNvPr id="14" name="Rectangle 10"/>
          <p:cNvSpPr>
            <a:spLocks noChangeArrowheads="1"/>
          </p:cNvSpPr>
          <p:nvPr/>
        </p:nvSpPr>
        <p:spPr bwMode="auto">
          <a:xfrm>
            <a:off x="1785918" y="1428736"/>
            <a:ext cx="7096153" cy="87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r" rtl="1"/>
            <a:r>
              <a:rPr lang="fa-IR" sz="2800" dirty="0">
                <a:latin typeface="Verdana" pitchFamily="34" charset="0"/>
                <a:cs typeface="Mitra" pitchFamily="2" charset="-78"/>
              </a:rPr>
              <a:t> حالت عملكردي است كه وقتي شيء بين گيرنده و فرستنده قرار گيرد </a:t>
            </a:r>
          </a:p>
          <a:p>
            <a:pPr algn="r" rtl="1"/>
            <a:r>
              <a:rPr lang="fa-IR" sz="2800" dirty="0">
                <a:latin typeface="Verdana" pitchFamily="34" charset="0"/>
                <a:cs typeface="Mitra" pitchFamily="2" charset="-78"/>
              </a:rPr>
              <a:t>خروجي سنسورغير فعّال مي كند. </a:t>
            </a:r>
            <a:endParaRPr lang="en-US" sz="2800" dirty="0">
              <a:latin typeface="Verdana" pitchFamily="34" charset="0"/>
              <a:cs typeface="Mitra" pitchFamily="2" charset="-78"/>
            </a:endParaRPr>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xit" presetSubtype="0" repeatCount="indefinite" fill="hold" nodeType="withEffect">
                                  <p:stCondLst>
                                    <p:cond delay="0"/>
                                  </p:stCondLst>
                                  <p:endCondLst>
                                    <p:cond evt="onNext" delay="0">
                                      <p:tgtEl>
                                        <p:sldTgt/>
                                      </p:tgtEl>
                                    </p:cond>
                                  </p:endCondLst>
                                  <p:childTnLst>
                                    <p:anim calcmode="discrete" valueType="str">
                                      <p:cBhvr>
                                        <p:cTn id="6" dur="2000"/>
                                        <p:tgtEl>
                                          <p:spTgt spid="3"/>
                                        </p:tgtEl>
                                        <p:attrNameLst>
                                          <p:attrName>style.visibility</p:attrName>
                                        </p:attrNameLst>
                                      </p:cBhvr>
                                      <p:tavLst>
                                        <p:tav tm="0">
                                          <p:val>
                                            <p:strVal val="hidden"/>
                                          </p:val>
                                        </p:tav>
                                        <p:tav tm="50000">
                                          <p:val>
                                            <p:strVal val="visible"/>
                                          </p:val>
                                        </p:tav>
                                      </p:tavLst>
                                    </p:anim>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5600"/>
            <a:ext cx="9144000" cy="1446550"/>
          </a:xfrm>
          <a:prstGeom prst="rect">
            <a:avLst/>
          </a:prstGeom>
        </p:spPr>
        <p:txBody>
          <a:bodyPr wrap="square">
            <a:spAutoFit/>
          </a:bodyPr>
          <a:lstStyle/>
          <a:p>
            <a:pPr algn="ctr"/>
            <a:r>
              <a:rPr lang="fa-IR" sz="4400" dirty="0">
                <a:cs typeface="Mitra" pitchFamily="2" charset="-78"/>
              </a:rPr>
              <a:t>كاربرد </a:t>
            </a:r>
            <a:r>
              <a:rPr lang="fa-IR" sz="4400" dirty="0" smtClean="0">
                <a:cs typeface="Mitra" pitchFamily="2" charset="-78"/>
              </a:rPr>
              <a:t>سنسورهاي فتوالكتريك</a:t>
            </a:r>
            <a:endParaRPr lang="fa-IR" sz="4400" dirty="0">
              <a:cs typeface="Mitra" pitchFamily="2" charset="-78"/>
            </a:endParaRPr>
          </a:p>
          <a:p>
            <a:pPr algn="ctr"/>
            <a:endParaRPr lang="fa-IR" sz="4400" dirty="0">
              <a:cs typeface="Mitra" pitchFamily="2" charset="-78"/>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1285860"/>
            <a:ext cx="3929090" cy="257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857628"/>
            <a:ext cx="3840160" cy="26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562" y="4857760"/>
            <a:ext cx="2015295" cy="523220"/>
          </a:xfrm>
          <a:prstGeom prst="rect">
            <a:avLst/>
          </a:prstGeom>
        </p:spPr>
        <p:txBody>
          <a:bodyPr wrap="none">
            <a:spAutoFit/>
          </a:bodyPr>
          <a:lstStyle/>
          <a:p>
            <a:pPr algn="r"/>
            <a:r>
              <a:rPr lang="fa-IR" sz="2800" dirty="0">
                <a:cs typeface="Mitra" pitchFamily="2" charset="-78"/>
              </a:rPr>
              <a:t>استفاده در كارواش</a:t>
            </a:r>
          </a:p>
        </p:txBody>
      </p:sp>
      <p:sp>
        <p:nvSpPr>
          <p:cNvPr id="4" name="Rectangle 3"/>
          <p:cNvSpPr/>
          <p:nvPr/>
        </p:nvSpPr>
        <p:spPr>
          <a:xfrm>
            <a:off x="5904998" y="2285992"/>
            <a:ext cx="2852063" cy="523220"/>
          </a:xfrm>
          <a:prstGeom prst="rect">
            <a:avLst/>
          </a:prstGeom>
        </p:spPr>
        <p:txBody>
          <a:bodyPr wrap="none">
            <a:spAutoFit/>
          </a:bodyPr>
          <a:lstStyle/>
          <a:p>
            <a:pPr algn="r"/>
            <a:r>
              <a:rPr lang="fa-IR" sz="2800" dirty="0">
                <a:cs typeface="Mitra" pitchFamily="2" charset="-78"/>
              </a:rPr>
              <a:t>شمارش قوطي هاي كنسرو</a:t>
            </a:r>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806246403"/>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336982"/>
            <a:ext cx="3481382" cy="630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81168" y="1285860"/>
            <a:ext cx="1803699" cy="523220"/>
          </a:xfrm>
          <a:prstGeom prst="rect">
            <a:avLst/>
          </a:prstGeom>
        </p:spPr>
        <p:txBody>
          <a:bodyPr wrap="none">
            <a:spAutoFit/>
          </a:bodyPr>
          <a:lstStyle/>
          <a:p>
            <a:pPr algn="r"/>
            <a:r>
              <a:rPr lang="fa-IR" sz="2800" dirty="0">
                <a:cs typeface="Mitra" pitchFamily="2" charset="-78"/>
              </a:rPr>
              <a:t>شمارش بسته ها</a:t>
            </a:r>
          </a:p>
        </p:txBody>
      </p:sp>
      <p:sp>
        <p:nvSpPr>
          <p:cNvPr id="3" name="Rectangle 2"/>
          <p:cNvSpPr/>
          <p:nvPr/>
        </p:nvSpPr>
        <p:spPr>
          <a:xfrm>
            <a:off x="4604292" y="3266497"/>
            <a:ext cx="4265911" cy="523220"/>
          </a:xfrm>
          <a:prstGeom prst="rect">
            <a:avLst/>
          </a:prstGeom>
        </p:spPr>
        <p:txBody>
          <a:bodyPr wrap="none">
            <a:spAutoFit/>
          </a:bodyPr>
          <a:lstStyle/>
          <a:p>
            <a:pPr algn="r"/>
            <a:r>
              <a:rPr lang="fa-IR" sz="2800" dirty="0">
                <a:cs typeface="Mitra" pitchFamily="2" charset="-78"/>
              </a:rPr>
              <a:t>تشخيص تركيبات داخل كنسروهاي فلزي</a:t>
            </a:r>
          </a:p>
        </p:txBody>
      </p:sp>
      <p:sp>
        <p:nvSpPr>
          <p:cNvPr id="4" name="Rectangle 3"/>
          <p:cNvSpPr/>
          <p:nvPr/>
        </p:nvSpPr>
        <p:spPr>
          <a:xfrm>
            <a:off x="4629846" y="5286388"/>
            <a:ext cx="4187365" cy="523220"/>
          </a:xfrm>
          <a:prstGeom prst="rect">
            <a:avLst/>
          </a:prstGeom>
        </p:spPr>
        <p:txBody>
          <a:bodyPr wrap="none">
            <a:spAutoFit/>
          </a:bodyPr>
          <a:lstStyle/>
          <a:p>
            <a:pPr algn="r"/>
            <a:r>
              <a:rPr lang="fa-IR" sz="2800" dirty="0">
                <a:cs typeface="Mitra" pitchFamily="2" charset="-78"/>
              </a:rPr>
              <a:t>تشخيص جهت و موقعيّت پايه نخست</a:t>
            </a:r>
            <a:r>
              <a:rPr lang="en-US" sz="2800" dirty="0">
                <a:cs typeface="Mitra" pitchFamily="2" charset="-78"/>
              </a:rPr>
              <a:t>IC</a:t>
            </a:r>
            <a:endParaRPr lang="fa-IR" sz="2800" dirty="0">
              <a:cs typeface="Mitra" pitchFamily="2" charset="-78"/>
            </a:endParaRPr>
          </a:p>
        </p:txBody>
      </p:sp>
      <p:sp>
        <p:nvSpPr>
          <p:cNvPr id="5" name="Footer Placeholder 4"/>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47534813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2988"/>
            <a:ext cx="9144000"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711326"/>
            <a:ext cx="45720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1326"/>
            <a:ext cx="460851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22683"/>
            <a:ext cx="9144000" cy="1143000"/>
          </a:xfrm>
        </p:spPr>
        <p:txBody>
          <a:bodyPr>
            <a:normAutofit/>
          </a:bodyPr>
          <a:lstStyle/>
          <a:p>
            <a:pPr algn="ctr"/>
            <a:r>
              <a:rPr lang="fa-IR" sz="4400" dirty="0" smtClean="0">
                <a:effectLst/>
                <a:cs typeface="Mitra" pitchFamily="2" charset="-78"/>
              </a:rPr>
              <a:t>شکل ظاهری سنسور</a:t>
            </a:r>
            <a:endParaRPr lang="fa-IR" sz="4400" dirty="0">
              <a:effectLst/>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248061452"/>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769441"/>
          </a:xfrm>
          <a:prstGeom prst="rect">
            <a:avLst/>
          </a:prstGeom>
        </p:spPr>
        <p:txBody>
          <a:bodyPr wrap="square">
            <a:spAutoFit/>
          </a:bodyPr>
          <a:lstStyle/>
          <a:p>
            <a:pPr algn="ctr"/>
            <a:r>
              <a:rPr lang="fa-IR" sz="4400" dirty="0">
                <a:cs typeface="Mitra" pitchFamily="2" charset="-78"/>
              </a:rPr>
              <a:t>نصب سنسورهای القائی در مقابل هم</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2714620"/>
            <a:ext cx="8429684" cy="37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728" y="1571612"/>
            <a:ext cx="7415242" cy="954107"/>
          </a:xfrm>
          <a:prstGeom prst="rect">
            <a:avLst/>
          </a:prstGeom>
        </p:spPr>
        <p:txBody>
          <a:bodyPr wrap="square">
            <a:spAutoFit/>
          </a:bodyPr>
          <a:lstStyle/>
          <a:p>
            <a:pPr algn="r"/>
            <a:r>
              <a:rPr lang="fa-IR" sz="2800" dirty="0">
                <a:cs typeface="Mitra" pitchFamily="2" charset="-78"/>
              </a:rPr>
              <a:t>هرگاه دو سنسور القائی در مقابل هم نصب شوند </a:t>
            </a:r>
            <a:r>
              <a:rPr lang="fa-IR" sz="2800" dirty="0" smtClean="0">
                <a:cs typeface="Mitra" pitchFamily="2" charset="-78"/>
              </a:rPr>
              <a:t>رعایت فاصله 6 برابر سوئچینک نامی الزامی میباشد. </a:t>
            </a:r>
            <a:endParaRPr lang="fa-IR" sz="2800" dirty="0">
              <a:cs typeface="Mitra" pitchFamily="2" charset="-78"/>
            </a:endParaRPr>
          </a:p>
        </p:txBody>
      </p:sp>
      <p:sp>
        <p:nvSpPr>
          <p:cNvPr id="6" name="Rectangle 5"/>
          <p:cNvSpPr/>
          <p:nvPr/>
        </p:nvSpPr>
        <p:spPr>
          <a:xfrm>
            <a:off x="1785918" y="4500570"/>
            <a:ext cx="513282" cy="369332"/>
          </a:xfrm>
          <a:prstGeom prst="rect">
            <a:avLst/>
          </a:prstGeom>
        </p:spPr>
        <p:txBody>
          <a:bodyPr wrap="none">
            <a:spAutoFit/>
          </a:bodyPr>
          <a:lstStyle/>
          <a:p>
            <a:r>
              <a:rPr lang="en-US" dirty="0" smtClean="0">
                <a:cs typeface="Mitra" pitchFamily="2" charset="-78"/>
              </a:rPr>
              <a:t>6sn</a:t>
            </a:r>
            <a:endParaRPr lang="fa-IR" dirty="0"/>
          </a:p>
        </p:txBody>
      </p:sp>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310748172"/>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1500174"/>
            <a:ext cx="8286808" cy="464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530" y="357166"/>
            <a:ext cx="9073470" cy="769441"/>
          </a:xfrm>
          <a:prstGeom prst="rect">
            <a:avLst/>
          </a:prstGeom>
        </p:spPr>
        <p:txBody>
          <a:bodyPr wrap="square">
            <a:spAutoFit/>
          </a:bodyPr>
          <a:lstStyle/>
          <a:p>
            <a:pPr algn="ctr"/>
            <a:r>
              <a:rPr lang="fa-IR" sz="4400" dirty="0">
                <a:cs typeface="Mitra" pitchFamily="2" charset="-78"/>
              </a:rPr>
              <a:t>سنسورهای القائی </a:t>
            </a:r>
            <a:r>
              <a:rPr lang="fa-IR" sz="4400" dirty="0" smtClean="0">
                <a:cs typeface="Mitra" pitchFamily="2" charset="-78"/>
              </a:rPr>
              <a:t>سرعت</a:t>
            </a:r>
            <a:endParaRPr lang="fa-IR" sz="4400" dirty="0">
              <a:cs typeface="Mitra" pitchFamily="2" charset="-78"/>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436837317"/>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348856"/>
            <a:ext cx="8445531" cy="501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67" y="357166"/>
            <a:ext cx="9139633" cy="769441"/>
          </a:xfrm>
          <a:prstGeom prst="rect">
            <a:avLst/>
          </a:prstGeom>
        </p:spPr>
        <p:txBody>
          <a:bodyPr wrap="square">
            <a:spAutoFit/>
          </a:bodyPr>
          <a:lstStyle/>
          <a:p>
            <a:pPr algn="ctr"/>
            <a:r>
              <a:rPr lang="fa-IR" sz="4400" dirty="0">
                <a:cs typeface="Mitra" pitchFamily="2" charset="-78"/>
              </a:rPr>
              <a:t>تشخیص مدل سنسورهای خازنی</a:t>
            </a: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396156346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4290"/>
            <a:ext cx="9144000" cy="769441"/>
          </a:xfrm>
          <a:prstGeom prst="rect">
            <a:avLst/>
          </a:prstGeom>
        </p:spPr>
        <p:txBody>
          <a:bodyPr wrap="square">
            <a:spAutoFit/>
          </a:bodyPr>
          <a:lstStyle/>
          <a:p>
            <a:pPr algn="ctr"/>
            <a:r>
              <a:rPr lang="fa-IR" sz="4400" dirty="0">
                <a:cs typeface="Mitra" pitchFamily="2" charset="-78"/>
              </a:rPr>
              <a:t>تشخیص سنسور خازنی کنترل سطح</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1214423"/>
            <a:ext cx="8401080" cy="528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4131769343"/>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29718" cy="990600"/>
          </a:xfrm>
        </p:spPr>
        <p:txBody>
          <a:bodyPr>
            <a:normAutofit/>
          </a:bodyPr>
          <a:lstStyle/>
          <a:p>
            <a:pPr algn="ctr"/>
            <a:r>
              <a:rPr lang="fa-IR" sz="4000" dirty="0">
                <a:effectLst/>
                <a:cs typeface="Mitra" pitchFamily="2" charset="-78"/>
              </a:rPr>
              <a:t>تشخیص سنسورهای مغناطیسی</a:t>
            </a:r>
          </a:p>
        </p:txBody>
      </p:sp>
      <p:sp>
        <p:nvSpPr>
          <p:cNvPr id="3" name="Footer Placeholder 2"/>
          <p:cNvSpPr>
            <a:spLocks noGrp="1"/>
          </p:cNvSpPr>
          <p:nvPr>
            <p:ph type="ftr" sz="quarter" idx="11"/>
          </p:nvPr>
        </p:nvSpPr>
        <p:spPr/>
        <p:txBody>
          <a:bodyPr/>
          <a:lstStyle/>
          <a:p>
            <a:r>
              <a:rPr lang="en-US" smtClean="0"/>
              <a:t>www.parsdigishop.sellfile.ir</a:t>
            </a:r>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01860"/>
            <a:ext cx="8482042" cy="521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9801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22325" y="1668643"/>
            <a:ext cx="3200400" cy="256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00588" y="1723425"/>
            <a:ext cx="3200400" cy="246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
        <p:nvSpPr>
          <p:cNvPr id="4" name="Title 3"/>
          <p:cNvSpPr>
            <a:spLocks noGrp="1"/>
          </p:cNvSpPr>
          <p:nvPr>
            <p:ph type="title"/>
          </p:nvPr>
        </p:nvSpPr>
        <p:spPr>
          <a:xfrm>
            <a:off x="990600" y="228600"/>
            <a:ext cx="6893511" cy="1447800"/>
          </a:xfrm>
        </p:spPr>
        <p:txBody>
          <a:bodyPr>
            <a:normAutofit/>
          </a:bodyPr>
          <a:lstStyle/>
          <a:p>
            <a:pPr marL="0" indent="0" algn="ctr">
              <a:buNone/>
            </a:pPr>
            <a:r>
              <a:rPr lang="fa-IR" sz="4800" dirty="0" smtClean="0">
                <a:effectLst/>
                <a:latin typeface="Arial Unicode MS" pitchFamily="34" charset="-128"/>
                <a:ea typeface="Arial Unicode MS" pitchFamily="34" charset="-128"/>
                <a:cs typeface="Mitra" pitchFamily="2" charset="-78"/>
              </a:rPr>
              <a:t>تفاوت مکانیزاسیون و اتوماسیون</a:t>
            </a:r>
            <a:endParaRPr lang="fa-IR" sz="4800" dirty="0">
              <a:effectLst/>
              <a:latin typeface="Arial Unicode MS" pitchFamily="34" charset="-128"/>
              <a:ea typeface="Arial Unicode MS" pitchFamily="34" charset="-128"/>
              <a:cs typeface="Mitra" pitchFamily="2" charset="-78"/>
            </a:endParaRPr>
          </a:p>
        </p:txBody>
      </p:sp>
    </p:spTree>
    <p:extLst>
      <p:ext uri="{BB962C8B-B14F-4D97-AF65-F5344CB8AC3E}">
        <p14:creationId xmlns:p14="http://schemas.microsoft.com/office/powerpoint/2010/main" val="3471683875"/>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7166"/>
            <a:ext cx="9144000" cy="707886"/>
          </a:xfrm>
          <a:prstGeom prst="rect">
            <a:avLst/>
          </a:prstGeom>
        </p:spPr>
        <p:txBody>
          <a:bodyPr wrap="square">
            <a:spAutoFit/>
          </a:bodyPr>
          <a:lstStyle/>
          <a:p>
            <a:pPr algn="ctr"/>
            <a:r>
              <a:rPr lang="fa-IR" sz="4000" dirty="0">
                <a:cs typeface="Mitra" pitchFamily="2" charset="-78"/>
              </a:rPr>
              <a:t>تشخیص سنسورهای مغناطیسی کنترل سطح</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205787"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2164175663"/>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8860" y="214290"/>
            <a:ext cx="4334841" cy="769441"/>
          </a:xfrm>
          <a:prstGeom prst="rect">
            <a:avLst/>
          </a:prstGeom>
        </p:spPr>
        <p:txBody>
          <a:bodyPr wrap="none">
            <a:spAutoFit/>
          </a:bodyPr>
          <a:lstStyle/>
          <a:p>
            <a:r>
              <a:rPr lang="fa-IR" sz="4400" dirty="0">
                <a:cs typeface="Mitra" pitchFamily="2" charset="-78"/>
              </a:rPr>
              <a:t>تشخیص سنسورهای نوری</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1142984"/>
            <a:ext cx="8340528" cy="542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406363074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4290"/>
            <a:ext cx="9144000" cy="707886"/>
          </a:xfrm>
          <a:prstGeom prst="rect">
            <a:avLst/>
          </a:prstGeom>
        </p:spPr>
        <p:txBody>
          <a:bodyPr wrap="square">
            <a:spAutoFit/>
          </a:bodyPr>
          <a:lstStyle/>
          <a:p>
            <a:pPr algn="ctr"/>
            <a:r>
              <a:rPr lang="fa-IR" sz="4000" dirty="0">
                <a:cs typeface="Mitra" pitchFamily="2" charset="-78"/>
              </a:rPr>
              <a:t>تشخیص سنسورهای نوری کنترل سطح</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214422"/>
            <a:ext cx="8230583" cy="51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997234466"/>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14620"/>
            <a:ext cx="8229600" cy="1143000"/>
          </a:xfrm>
        </p:spPr>
        <p:txBody>
          <a:bodyPr>
            <a:normAutofit/>
          </a:bodyPr>
          <a:lstStyle/>
          <a:p>
            <a:pPr algn="ctr"/>
            <a:r>
              <a:rPr lang="fa-IR" sz="6000" dirty="0" smtClean="0">
                <a:effectLst/>
                <a:cs typeface="2  Badr" pitchFamily="2" charset="-78"/>
              </a:rPr>
              <a:t>پایان</a:t>
            </a:r>
            <a:endParaRPr lang="fa-IR" sz="6000" dirty="0">
              <a:effectLst/>
              <a:cs typeface="2  Badr"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sz="half" idx="1"/>
          </p:nvPr>
        </p:nvPicPr>
        <p:blipFill>
          <a:blip r:embed="rId2"/>
          <a:stretch>
            <a:fillRect/>
          </a:stretch>
        </p:blipFill>
        <p:spPr bwMode="auto">
          <a:xfrm>
            <a:off x="822325" y="2043085"/>
            <a:ext cx="3200400" cy="1820917"/>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14282" y="642918"/>
            <a:ext cx="8715436" cy="5929354"/>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www.parsdigishop.sellfile.ir</a:t>
            </a:r>
            <a:endParaRPr lang="en-US"/>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689825" y="381000"/>
            <a:ext cx="5970494" cy="835460"/>
          </a:xfrm>
        </p:spPr>
        <p:txBody>
          <a:bodyPr>
            <a:noAutofit/>
          </a:bodyPr>
          <a:lstStyle/>
          <a:p>
            <a:pPr algn="ctr"/>
            <a:r>
              <a:rPr lang="fa-IR" sz="6000" dirty="0" smtClean="0">
                <a:solidFill>
                  <a:schemeClr val="bg2"/>
                </a:solidFill>
                <a:latin typeface="Arial Unicode MS" pitchFamily="34" charset="-128"/>
                <a:ea typeface="Arial Unicode MS" pitchFamily="34" charset="-128"/>
                <a:cs typeface="Mitra" pitchFamily="2" charset="-78"/>
              </a:rPr>
              <a:t>انواع سنسور</a:t>
            </a:r>
            <a:endParaRPr lang="fa-IR" sz="6000" dirty="0">
              <a:solidFill>
                <a:schemeClr val="bg2"/>
              </a:solidFill>
              <a:latin typeface="Arial Unicode MS" pitchFamily="34" charset="-128"/>
              <a:ea typeface="Arial Unicode MS" pitchFamily="34" charset="-128"/>
              <a:cs typeface="Mitra" pitchFamily="2" charset="-78"/>
            </a:endParaRPr>
          </a:p>
        </p:txBody>
      </p:sp>
      <p:sp>
        <p:nvSpPr>
          <p:cNvPr id="3" name="Footer Placeholder 2"/>
          <p:cNvSpPr>
            <a:spLocks noGrp="1"/>
          </p:cNvSpPr>
          <p:nvPr>
            <p:ph type="ftr" sz="quarter" idx="11"/>
          </p:nvPr>
        </p:nvSpPr>
        <p:spPr/>
        <p:txBody>
          <a:bodyPr/>
          <a:lstStyle/>
          <a:p>
            <a:r>
              <a:rPr lang="en-US" smtClean="0"/>
              <a:t>www.parsdigishop.sellfile.ir</a:t>
            </a:r>
            <a:endParaRPr lang="en-US"/>
          </a:p>
        </p:txBody>
      </p:sp>
      <p:sp>
        <p:nvSpPr>
          <p:cNvPr id="7" name="Oval 4">
            <a:hlinkClick r:id="rId3" action="ppaction://hlinksldjump"/>
          </p:cNvPr>
          <p:cNvSpPr>
            <a:spLocks noChangeArrowheads="1"/>
          </p:cNvSpPr>
          <p:nvPr/>
        </p:nvSpPr>
        <p:spPr bwMode="auto">
          <a:xfrm>
            <a:off x="3334161" y="1472266"/>
            <a:ext cx="2592387" cy="936625"/>
          </a:xfrm>
          <a:prstGeom prst="ellipse">
            <a:avLst/>
          </a:prstGeom>
          <a:solidFill>
            <a:schemeClr val="accent2">
              <a:lumMod val="40000"/>
              <a:lumOff val="60000"/>
            </a:schemeClr>
          </a:solidFill>
          <a:ln w="38100" cap="sq">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سنسورهاي </a:t>
            </a:r>
            <a:r>
              <a:rPr lang="fa-IR" sz="2000" b="1" dirty="0" smtClean="0">
                <a:solidFill>
                  <a:schemeClr val="bg2"/>
                </a:solidFill>
                <a:latin typeface="Arial Unicode MS" pitchFamily="34" charset="-128"/>
                <a:ea typeface="Arial Unicode MS" pitchFamily="34" charset="-128"/>
              </a:rPr>
              <a:t>صنعتی</a:t>
            </a:r>
            <a:endParaRPr lang="en-US" sz="2000" b="1" dirty="0">
              <a:solidFill>
                <a:schemeClr val="bg2"/>
              </a:solidFill>
              <a:latin typeface="Arial Unicode MS" pitchFamily="34" charset="-128"/>
              <a:ea typeface="Arial Unicode MS" pitchFamily="34" charset="-128"/>
            </a:endParaRPr>
          </a:p>
        </p:txBody>
      </p:sp>
      <p:sp>
        <p:nvSpPr>
          <p:cNvPr id="8" name="Oval 5">
            <a:hlinkClick r:id="rId4" action="ppaction://hlinksldjump"/>
          </p:cNvPr>
          <p:cNvSpPr>
            <a:spLocks noChangeArrowheads="1"/>
          </p:cNvSpPr>
          <p:nvPr/>
        </p:nvSpPr>
        <p:spPr bwMode="auto">
          <a:xfrm>
            <a:off x="5601083" y="2844687"/>
            <a:ext cx="2592387" cy="936625"/>
          </a:xfrm>
          <a:prstGeom prst="ellipse">
            <a:avLst/>
          </a:prstGeom>
          <a:solidFill>
            <a:schemeClr val="accent2">
              <a:lumMod val="40000"/>
              <a:lumOff val="60000"/>
            </a:schemeClr>
          </a:solidFill>
          <a:ln w="38100" cap="sq">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ليميت سوييچ ها</a:t>
            </a:r>
            <a:endParaRPr lang="en-US" sz="2000" b="1" dirty="0">
              <a:solidFill>
                <a:schemeClr val="bg2"/>
              </a:solidFill>
              <a:latin typeface="Arial Unicode MS" pitchFamily="34" charset="-128"/>
              <a:ea typeface="Arial Unicode MS" pitchFamily="34" charset="-128"/>
            </a:endParaRPr>
          </a:p>
        </p:txBody>
      </p:sp>
      <p:sp>
        <p:nvSpPr>
          <p:cNvPr id="9" name="Oval 6">
            <a:hlinkClick r:id="" action="ppaction://noaction"/>
          </p:cNvPr>
          <p:cNvSpPr>
            <a:spLocks noChangeArrowheads="1"/>
          </p:cNvSpPr>
          <p:nvPr/>
        </p:nvSpPr>
        <p:spPr bwMode="auto">
          <a:xfrm>
            <a:off x="1679109" y="2890573"/>
            <a:ext cx="2592387" cy="936625"/>
          </a:xfrm>
          <a:prstGeom prst="ellipse">
            <a:avLst/>
          </a:prstGeom>
          <a:solidFill>
            <a:schemeClr val="accent2">
              <a:lumMod val="40000"/>
              <a:lumOff val="60000"/>
            </a:schemeClr>
          </a:solidFill>
          <a:ln w="38100" cap="sq" algn="ctr">
            <a:solidFill>
              <a:srgbClr val="FF9900"/>
            </a:solidFill>
            <a:round/>
            <a:headEnd type="none" w="sm" len="sm"/>
            <a:tailEnd type="none" w="sm" len="sm"/>
          </a:ln>
          <a:effectLst/>
          <a:extLst/>
        </p:spPr>
        <p:txBody>
          <a:bodyPr wrap="none" lIns="90000" tIns="46800" rIns="90000" bIns="46800" anchor="ctr"/>
          <a:lstStyle/>
          <a:p>
            <a:pPr algn="ctr" rtl="1"/>
            <a:r>
              <a:rPr lang="fa-IR" sz="2000" b="1" dirty="0">
                <a:solidFill>
                  <a:schemeClr val="bg2"/>
                </a:solidFill>
                <a:latin typeface="Arial Unicode MS" pitchFamily="34" charset="-128"/>
                <a:ea typeface="Arial Unicode MS" pitchFamily="34" charset="-128"/>
              </a:rPr>
              <a:t>سنسور هاي بدون</a:t>
            </a:r>
          </a:p>
          <a:p>
            <a:pPr algn="ctr" rtl="1"/>
            <a:r>
              <a:rPr lang="fa-IR" sz="2000" b="1" dirty="0">
                <a:solidFill>
                  <a:schemeClr val="bg2"/>
                </a:solidFill>
                <a:latin typeface="Arial Unicode MS" pitchFamily="34" charset="-128"/>
                <a:ea typeface="Arial Unicode MS" pitchFamily="34" charset="-128"/>
              </a:rPr>
              <a:t> تماس </a:t>
            </a:r>
            <a:r>
              <a:rPr lang="fa-IR" sz="2000" b="1" dirty="0" smtClean="0">
                <a:solidFill>
                  <a:schemeClr val="bg2"/>
                </a:solidFill>
                <a:latin typeface="Arial Unicode MS" pitchFamily="34" charset="-128"/>
                <a:ea typeface="Arial Unicode MS" pitchFamily="34" charset="-128"/>
              </a:rPr>
              <a:t>فيزيكي</a:t>
            </a:r>
            <a:endParaRPr lang="en-US" sz="2000" b="1" dirty="0">
              <a:solidFill>
                <a:schemeClr val="bg2"/>
              </a:solidFill>
              <a:latin typeface="Arial Unicode MS" pitchFamily="34" charset="-128"/>
              <a:ea typeface="Arial Unicode MS" pitchFamily="34" charset="-128"/>
            </a:endParaRPr>
          </a:p>
        </p:txBody>
      </p:sp>
      <p:sp>
        <p:nvSpPr>
          <p:cNvPr id="10" name="Oval 7">
            <a:hlinkClick r:id="" action="ppaction://noaction"/>
          </p:cNvPr>
          <p:cNvSpPr>
            <a:spLocks noChangeArrowheads="1"/>
          </p:cNvSpPr>
          <p:nvPr/>
        </p:nvSpPr>
        <p:spPr bwMode="auto">
          <a:xfrm>
            <a:off x="2342173" y="4614371"/>
            <a:ext cx="1439862" cy="1439863"/>
          </a:xfrm>
          <a:prstGeom prst="ellipse">
            <a:avLst/>
          </a:prstGeom>
          <a:solidFill>
            <a:schemeClr val="accent2">
              <a:lumMod val="40000"/>
              <a:lumOff val="60000"/>
            </a:schemeClr>
          </a:solidFill>
          <a:ln w="38100" cap="sq" algn="ctr">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سنسورهاي</a:t>
            </a:r>
          </a:p>
          <a:p>
            <a:pPr algn="ctr"/>
            <a:r>
              <a:rPr lang="fa-IR" sz="2000" b="1" dirty="0">
                <a:solidFill>
                  <a:schemeClr val="bg2"/>
                </a:solidFill>
                <a:latin typeface="Arial Unicode MS" pitchFamily="34" charset="-128"/>
                <a:ea typeface="Arial Unicode MS" pitchFamily="34" charset="-128"/>
              </a:rPr>
              <a:t> سلفي</a:t>
            </a:r>
            <a:endParaRPr lang="en-US" sz="2000" b="1" dirty="0">
              <a:solidFill>
                <a:schemeClr val="bg2"/>
              </a:solidFill>
              <a:latin typeface="Arial Unicode MS" pitchFamily="34" charset="-128"/>
              <a:ea typeface="Arial Unicode MS" pitchFamily="34" charset="-128"/>
            </a:endParaRPr>
          </a:p>
        </p:txBody>
      </p:sp>
      <p:sp>
        <p:nvSpPr>
          <p:cNvPr id="11" name="Oval 9">
            <a:hlinkClick r:id="" action="ppaction://noaction"/>
          </p:cNvPr>
          <p:cNvSpPr>
            <a:spLocks noChangeArrowheads="1"/>
          </p:cNvSpPr>
          <p:nvPr/>
        </p:nvSpPr>
        <p:spPr bwMode="auto">
          <a:xfrm>
            <a:off x="565648" y="4578084"/>
            <a:ext cx="1439862" cy="1439863"/>
          </a:xfrm>
          <a:prstGeom prst="ellipse">
            <a:avLst/>
          </a:prstGeom>
          <a:solidFill>
            <a:schemeClr val="accent2">
              <a:lumMod val="40000"/>
              <a:lumOff val="60000"/>
            </a:schemeClr>
          </a:solidFill>
          <a:ln w="38100" cap="sq">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سنسورهاي</a:t>
            </a:r>
          </a:p>
          <a:p>
            <a:pPr algn="ctr"/>
            <a:r>
              <a:rPr lang="fa-IR" sz="2000" b="1" dirty="0">
                <a:solidFill>
                  <a:schemeClr val="bg2"/>
                </a:solidFill>
                <a:latin typeface="Arial Unicode MS" pitchFamily="34" charset="-128"/>
                <a:ea typeface="Arial Unicode MS" pitchFamily="34" charset="-128"/>
              </a:rPr>
              <a:t> آلتراسونيك</a:t>
            </a:r>
            <a:endParaRPr lang="en-US" sz="2000" b="1" dirty="0">
              <a:solidFill>
                <a:schemeClr val="bg2"/>
              </a:solidFill>
              <a:latin typeface="Arial Unicode MS" pitchFamily="34" charset="-128"/>
              <a:ea typeface="Arial Unicode MS" pitchFamily="34" charset="-128"/>
            </a:endParaRPr>
          </a:p>
        </p:txBody>
      </p:sp>
      <p:sp>
        <p:nvSpPr>
          <p:cNvPr id="12" name="Oval 10">
            <a:hlinkClick r:id="" action="ppaction://noaction"/>
          </p:cNvPr>
          <p:cNvSpPr>
            <a:spLocks noChangeArrowheads="1"/>
          </p:cNvSpPr>
          <p:nvPr/>
        </p:nvSpPr>
        <p:spPr bwMode="auto">
          <a:xfrm>
            <a:off x="4225797" y="4614371"/>
            <a:ext cx="1439863" cy="1439863"/>
          </a:xfrm>
          <a:prstGeom prst="ellipse">
            <a:avLst/>
          </a:prstGeom>
          <a:solidFill>
            <a:schemeClr val="accent2">
              <a:lumMod val="40000"/>
              <a:lumOff val="60000"/>
            </a:schemeClr>
          </a:solidFill>
          <a:ln w="38100" cap="sq" algn="ctr">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سنسورهاي </a:t>
            </a:r>
          </a:p>
          <a:p>
            <a:pPr algn="ctr"/>
            <a:r>
              <a:rPr lang="fa-IR" sz="2000" b="1" dirty="0">
                <a:solidFill>
                  <a:schemeClr val="bg2"/>
                </a:solidFill>
                <a:latin typeface="Arial Unicode MS" pitchFamily="34" charset="-128"/>
                <a:ea typeface="Arial Unicode MS" pitchFamily="34" charset="-128"/>
              </a:rPr>
              <a:t>خازني</a:t>
            </a:r>
            <a:endParaRPr lang="en-US" sz="2000" b="1" dirty="0">
              <a:solidFill>
                <a:schemeClr val="bg2"/>
              </a:solidFill>
              <a:latin typeface="Arial Unicode MS" pitchFamily="34" charset="-128"/>
              <a:ea typeface="Arial Unicode MS" pitchFamily="34" charset="-128"/>
            </a:endParaRPr>
          </a:p>
        </p:txBody>
      </p:sp>
      <p:sp>
        <p:nvSpPr>
          <p:cNvPr id="13" name="Oval 11">
            <a:hlinkClick r:id="" action="ppaction://noaction"/>
          </p:cNvPr>
          <p:cNvSpPr>
            <a:spLocks noChangeArrowheads="1"/>
          </p:cNvSpPr>
          <p:nvPr/>
        </p:nvSpPr>
        <p:spPr bwMode="auto">
          <a:xfrm>
            <a:off x="6728383" y="4437112"/>
            <a:ext cx="1439863" cy="1439862"/>
          </a:xfrm>
          <a:prstGeom prst="ellipse">
            <a:avLst/>
          </a:prstGeom>
          <a:solidFill>
            <a:schemeClr val="accent2">
              <a:lumMod val="60000"/>
              <a:lumOff val="40000"/>
            </a:schemeClr>
          </a:solidFill>
          <a:ln w="38100" cap="sq" algn="ctr">
            <a:solidFill>
              <a:srgbClr val="FF9900"/>
            </a:solidFill>
            <a:round/>
            <a:headEnd type="none" w="sm" len="sm"/>
            <a:tailEnd type="none" w="sm" len="sm"/>
          </a:ln>
          <a:effectLst/>
          <a:extLst/>
        </p:spPr>
        <p:txBody>
          <a:bodyPr wrap="none" lIns="90000" tIns="46800" rIns="90000" bIns="46800" anchor="ctr"/>
          <a:lstStyle/>
          <a:p>
            <a:pPr algn="ctr"/>
            <a:r>
              <a:rPr lang="fa-IR" sz="2000" b="1" dirty="0">
                <a:solidFill>
                  <a:schemeClr val="bg2"/>
                </a:solidFill>
                <a:latin typeface="Arial Unicode MS" pitchFamily="34" charset="-128"/>
                <a:ea typeface="Arial Unicode MS" pitchFamily="34" charset="-128"/>
              </a:rPr>
              <a:t>سنسورهاي</a:t>
            </a:r>
            <a:r>
              <a:rPr lang="fa-IR" sz="2000" b="1" dirty="0">
                <a:solidFill>
                  <a:schemeClr val="bg2"/>
                </a:solidFill>
                <a:latin typeface="Arial Unicode MS" pitchFamily="34" charset="-128"/>
                <a:ea typeface="Arial Unicode MS" pitchFamily="34" charset="-128"/>
                <a:cs typeface="Arial Unicode MS" pitchFamily="34" charset="-128"/>
              </a:rPr>
              <a:t> </a:t>
            </a:r>
            <a:endParaRPr lang="fa-IR" sz="2000" b="1" dirty="0">
              <a:solidFill>
                <a:schemeClr val="bg2"/>
              </a:solidFill>
              <a:latin typeface="Arial Unicode MS" pitchFamily="34" charset="-128"/>
              <a:ea typeface="Arial Unicode MS" pitchFamily="34" charset="-128"/>
            </a:endParaRPr>
          </a:p>
          <a:p>
            <a:pPr algn="ctr"/>
            <a:r>
              <a:rPr lang="fa-IR" sz="2000" b="1" dirty="0">
                <a:solidFill>
                  <a:schemeClr val="bg2"/>
                </a:solidFill>
                <a:latin typeface="Arial Unicode MS" pitchFamily="34" charset="-128"/>
                <a:ea typeface="Arial Unicode MS" pitchFamily="34" charset="-128"/>
              </a:rPr>
              <a:t>فتوالكتريك</a:t>
            </a:r>
            <a:endParaRPr lang="en-US" sz="2000" b="1" dirty="0">
              <a:solidFill>
                <a:schemeClr val="bg2"/>
              </a:solidFill>
              <a:latin typeface="Arial Unicode MS" pitchFamily="34" charset="-128"/>
              <a:ea typeface="Arial Unicode MS" pitchFamily="34" charset="-128"/>
            </a:endParaRPr>
          </a:p>
        </p:txBody>
      </p:sp>
      <p:cxnSp>
        <p:nvCxnSpPr>
          <p:cNvPr id="14" name="AutoShape 12"/>
          <p:cNvCxnSpPr>
            <a:cxnSpLocks noChangeShapeType="1"/>
            <a:stCxn id="7" idx="3"/>
            <a:endCxn id="9" idx="0"/>
          </p:cNvCxnSpPr>
          <p:nvPr/>
        </p:nvCxnSpPr>
        <p:spPr bwMode="auto">
          <a:xfrm flipH="1">
            <a:off x="2975303" y="2271725"/>
            <a:ext cx="738504" cy="618848"/>
          </a:xfrm>
          <a:prstGeom prst="straightConnector1">
            <a:avLst/>
          </a:prstGeom>
          <a:noFill/>
          <a:ln w="38100" cap="sq">
            <a:solidFill>
              <a:srgbClr val="D925C8"/>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3"/>
          <p:cNvCxnSpPr>
            <a:cxnSpLocks noChangeShapeType="1"/>
          </p:cNvCxnSpPr>
          <p:nvPr/>
        </p:nvCxnSpPr>
        <p:spPr bwMode="auto">
          <a:xfrm>
            <a:off x="5926549" y="1998155"/>
            <a:ext cx="886678" cy="993000"/>
          </a:xfrm>
          <a:prstGeom prst="straightConnector1">
            <a:avLst/>
          </a:prstGeom>
          <a:noFill/>
          <a:ln w="38100" cap="sq">
            <a:solidFill>
              <a:srgbClr val="D925C8"/>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4"/>
          <p:cNvCxnSpPr>
            <a:cxnSpLocks noChangeShapeType="1"/>
            <a:stCxn id="9" idx="6"/>
            <a:endCxn id="13" idx="0"/>
          </p:cNvCxnSpPr>
          <p:nvPr/>
        </p:nvCxnSpPr>
        <p:spPr bwMode="auto">
          <a:xfrm>
            <a:off x="4271496" y="3358886"/>
            <a:ext cx="3176819" cy="1078226"/>
          </a:xfrm>
          <a:prstGeom prst="straightConnector1">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5"/>
          <p:cNvCxnSpPr>
            <a:cxnSpLocks noChangeShapeType="1"/>
          </p:cNvCxnSpPr>
          <p:nvPr/>
        </p:nvCxnSpPr>
        <p:spPr bwMode="auto">
          <a:xfrm>
            <a:off x="2975302" y="3827198"/>
            <a:ext cx="1826702" cy="796131"/>
          </a:xfrm>
          <a:prstGeom prst="straightConnector1">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6"/>
          <p:cNvCxnSpPr>
            <a:cxnSpLocks noChangeShapeType="1"/>
            <a:endCxn id="11" idx="0"/>
          </p:cNvCxnSpPr>
          <p:nvPr/>
        </p:nvCxnSpPr>
        <p:spPr bwMode="auto">
          <a:xfrm flipH="1">
            <a:off x="1285579" y="3276901"/>
            <a:ext cx="404246" cy="1301183"/>
          </a:xfrm>
          <a:prstGeom prst="straightConnector1">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7"/>
          <p:cNvCxnSpPr>
            <a:cxnSpLocks noChangeShapeType="1"/>
            <a:stCxn id="9" idx="4"/>
            <a:endCxn id="10" idx="0"/>
          </p:cNvCxnSpPr>
          <p:nvPr/>
        </p:nvCxnSpPr>
        <p:spPr bwMode="auto">
          <a:xfrm>
            <a:off x="2975303" y="3827198"/>
            <a:ext cx="86801" cy="787173"/>
          </a:xfrm>
          <a:prstGeom prst="straightConnector1">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12417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910" y="1500174"/>
            <a:ext cx="8143932" cy="4800600"/>
          </a:xfrm>
          <a:effectLst/>
        </p:spPr>
        <p:txBody>
          <a:bodyPr>
            <a:normAutofit/>
          </a:bodyPr>
          <a:lstStyle/>
          <a:p>
            <a:pPr marL="0" indent="0">
              <a:buNone/>
            </a:pPr>
            <a:r>
              <a:rPr lang="fa-IR" sz="2800" dirty="0">
                <a:solidFill>
                  <a:schemeClr val="bg1"/>
                </a:solidFill>
                <a:effectLst/>
                <a:latin typeface="Arial Unicode MS" pitchFamily="34" charset="-128"/>
                <a:ea typeface="Arial Unicode MS" pitchFamily="34" charset="-128"/>
                <a:cs typeface="Mitra" pitchFamily="2" charset="-78"/>
              </a:rPr>
              <a:t>فرکانس سوئيچينگ</a:t>
            </a:r>
            <a:r>
              <a:rPr lang="fa-IR" sz="2000" dirty="0" smtClean="0">
                <a:solidFill>
                  <a:schemeClr val="bg1"/>
                </a:solidFill>
                <a:effectLst/>
                <a:cs typeface="Mitra" pitchFamily="2" charset="-78"/>
              </a:rPr>
              <a:t>:</a:t>
            </a:r>
            <a:r>
              <a:rPr lang="fa-IR" sz="2000" dirty="0">
                <a:solidFill>
                  <a:schemeClr val="bg1"/>
                </a:solidFill>
                <a:effectLst/>
                <a:cs typeface="Mitra" pitchFamily="2" charset="-78"/>
              </a:rPr>
              <a:t/>
            </a:r>
            <a:br>
              <a:rPr lang="fa-IR" sz="2000" dirty="0">
                <a:solidFill>
                  <a:schemeClr val="bg1"/>
                </a:solidFill>
                <a:effectLst/>
                <a:cs typeface="Mitra" pitchFamily="2" charset="-78"/>
              </a:rPr>
            </a:br>
            <a:r>
              <a:rPr lang="fa-IR" sz="2400" b="0" dirty="0">
                <a:solidFill>
                  <a:schemeClr val="bg1"/>
                </a:solidFill>
                <a:effectLst/>
                <a:latin typeface="Arial Unicode MS" pitchFamily="34" charset="-128"/>
                <a:ea typeface="Arial Unicode MS" pitchFamily="34" charset="-128"/>
                <a:cs typeface="Mitra" pitchFamily="2" charset="-78"/>
              </a:rPr>
              <a:t>حداکثر تعداد قطع و وصل يک سنسور در ثانيه می باشد .(واحد آن </a:t>
            </a:r>
            <a:r>
              <a:rPr lang="en-US" sz="2000" b="0" dirty="0">
                <a:solidFill>
                  <a:schemeClr val="bg1"/>
                </a:solidFill>
                <a:effectLst/>
                <a:latin typeface="Arial Unicode MS" pitchFamily="34" charset="-128"/>
                <a:ea typeface="Arial Unicode MS" pitchFamily="34" charset="-128"/>
                <a:cs typeface="Mitra" pitchFamily="2" charset="-78"/>
              </a:rPr>
              <a:t>HZ</a:t>
            </a:r>
            <a:r>
              <a:rPr lang="en-US" sz="2400" b="0" dirty="0">
                <a:solidFill>
                  <a:schemeClr val="bg1"/>
                </a:solidFill>
                <a:effectLst/>
                <a:latin typeface="Arial Unicode MS" pitchFamily="34" charset="-128"/>
                <a:ea typeface="Arial Unicode MS" pitchFamily="34" charset="-128"/>
                <a:cs typeface="Mitra" pitchFamily="2" charset="-78"/>
              </a:rPr>
              <a:t> </a:t>
            </a:r>
            <a:r>
              <a:rPr lang="fa-IR" sz="2400" b="0" dirty="0">
                <a:solidFill>
                  <a:schemeClr val="bg1"/>
                </a:solidFill>
                <a:effectLst/>
                <a:latin typeface="Arial Unicode MS" pitchFamily="34" charset="-128"/>
                <a:ea typeface="Arial Unicode MS" pitchFamily="34" charset="-128"/>
                <a:cs typeface="Mitra" pitchFamily="2" charset="-78"/>
              </a:rPr>
              <a:t>می‌باشد</a:t>
            </a:r>
            <a:r>
              <a:rPr lang="fa-IR" sz="2400" b="0" dirty="0" smtClean="0">
                <a:solidFill>
                  <a:schemeClr val="bg1"/>
                </a:solidFill>
                <a:effectLst/>
                <a:latin typeface="Arial Unicode MS" pitchFamily="34" charset="-128"/>
                <a:ea typeface="Arial Unicode MS" pitchFamily="34" charset="-128"/>
                <a:cs typeface="Mitra" pitchFamily="2" charset="-78"/>
              </a:rPr>
              <a:t>.)</a:t>
            </a:r>
            <a:r>
              <a:rPr lang="fa-IR" sz="2000" dirty="0" smtClean="0">
                <a:solidFill>
                  <a:schemeClr val="bg1"/>
                </a:solidFill>
                <a:effectLst/>
                <a:latin typeface="Arial Unicode MS" pitchFamily="34" charset="-128"/>
                <a:ea typeface="Arial Unicode MS" pitchFamily="34" charset="-128"/>
                <a:cs typeface="Mitra" pitchFamily="2" charset="-78"/>
              </a:rPr>
              <a:t/>
            </a:r>
            <a:br>
              <a:rPr lang="fa-IR" sz="2000" dirty="0" smtClean="0">
                <a:solidFill>
                  <a:schemeClr val="bg1"/>
                </a:solidFill>
                <a:effectLst/>
                <a:latin typeface="Arial Unicode MS" pitchFamily="34" charset="-128"/>
                <a:ea typeface="Arial Unicode MS" pitchFamily="34" charset="-128"/>
                <a:cs typeface="Mitra" pitchFamily="2" charset="-78"/>
              </a:rPr>
            </a:br>
            <a:r>
              <a:rPr lang="fa-IR" sz="2000" dirty="0">
                <a:solidFill>
                  <a:schemeClr val="bg1"/>
                </a:solidFill>
                <a:effectLst/>
                <a:cs typeface="Mitra" pitchFamily="2" charset="-78"/>
              </a:rPr>
              <a:t/>
            </a:r>
            <a:br>
              <a:rPr lang="fa-IR" sz="2000" dirty="0">
                <a:solidFill>
                  <a:schemeClr val="bg1"/>
                </a:solidFill>
                <a:effectLst/>
                <a:cs typeface="Mitra" pitchFamily="2" charset="-78"/>
              </a:rPr>
            </a:br>
            <a:r>
              <a:rPr lang="fa-IR" sz="2800" dirty="0">
                <a:solidFill>
                  <a:schemeClr val="bg1"/>
                </a:solidFill>
                <a:effectLst/>
                <a:latin typeface="Arial Unicode MS" pitchFamily="34" charset="-128"/>
                <a:ea typeface="Arial Unicode MS" pitchFamily="34" charset="-128"/>
                <a:cs typeface="Mitra" pitchFamily="2" charset="-78"/>
              </a:rPr>
              <a:t>فاصله سوئيچينگ </a:t>
            </a:r>
            <a:r>
              <a:rPr lang="en-US" sz="2000" dirty="0" smtClean="0">
                <a:solidFill>
                  <a:schemeClr val="bg1"/>
                </a:solidFill>
                <a:effectLst/>
                <a:latin typeface="Arial Unicode MS" pitchFamily="34" charset="-128"/>
                <a:ea typeface="Arial Unicode MS" pitchFamily="34" charset="-128"/>
                <a:cs typeface="Mitra" pitchFamily="2" charset="-78"/>
              </a:rPr>
              <a:t>S) </a:t>
            </a:r>
            <a:r>
              <a:rPr lang="fa-IR" sz="2000" dirty="0" smtClean="0">
                <a:solidFill>
                  <a:schemeClr val="bg1"/>
                </a:solidFill>
                <a:effectLst/>
                <a:latin typeface="Arial Unicode MS" pitchFamily="34" charset="-128"/>
                <a:ea typeface="Arial Unicode MS" pitchFamily="34" charset="-128"/>
                <a:cs typeface="Mitra" pitchFamily="2" charset="-78"/>
              </a:rPr>
              <a:t>):</a:t>
            </a:r>
            <a:r>
              <a:rPr lang="en-US" sz="2800" dirty="0" smtClean="0">
                <a:solidFill>
                  <a:schemeClr val="bg1"/>
                </a:solidFill>
                <a:effectLst/>
                <a:latin typeface="Arial Unicode MS" pitchFamily="34" charset="-128"/>
                <a:ea typeface="Arial Unicode MS" pitchFamily="34" charset="-128"/>
                <a:cs typeface="Mitra" pitchFamily="2" charset="-78"/>
              </a:rPr>
              <a:t/>
            </a:r>
            <a:br>
              <a:rPr lang="en-US" sz="2800" dirty="0" smtClean="0">
                <a:solidFill>
                  <a:schemeClr val="bg1"/>
                </a:solidFill>
                <a:effectLst/>
                <a:latin typeface="Arial Unicode MS" pitchFamily="34" charset="-128"/>
                <a:ea typeface="Arial Unicode MS" pitchFamily="34" charset="-128"/>
                <a:cs typeface="Mitra" pitchFamily="2" charset="-78"/>
              </a:rPr>
            </a:br>
            <a:r>
              <a:rPr lang="fa-IR" sz="2400" b="0" dirty="0" smtClean="0">
                <a:solidFill>
                  <a:schemeClr val="bg1"/>
                </a:solidFill>
                <a:effectLst/>
                <a:latin typeface="Arial Unicode MS" pitchFamily="34" charset="-128"/>
                <a:ea typeface="Arial Unicode MS" pitchFamily="34" charset="-128"/>
                <a:cs typeface="Mitra" pitchFamily="2" charset="-78"/>
              </a:rPr>
              <a:t>فاصله </a:t>
            </a:r>
            <a:r>
              <a:rPr lang="fa-IR" sz="2400" b="0" dirty="0">
                <a:solidFill>
                  <a:schemeClr val="bg1"/>
                </a:solidFill>
                <a:effectLst/>
                <a:latin typeface="Arial Unicode MS" pitchFamily="34" charset="-128"/>
                <a:ea typeface="Arial Unicode MS" pitchFamily="34" charset="-128"/>
                <a:cs typeface="Mitra" pitchFamily="2" charset="-78"/>
              </a:rPr>
              <a:t>بين قطعه استاندارد و سطح حساس سنسور به هنگام عمل سوئيچينگ می باشد.</a:t>
            </a:r>
            <a:r>
              <a:rPr lang="fa-IR" sz="2000" dirty="0">
                <a:solidFill>
                  <a:schemeClr val="bg1"/>
                </a:solidFill>
                <a:effectLst/>
                <a:cs typeface="Mitra" pitchFamily="2" charset="-78"/>
              </a:rPr>
              <a:t/>
            </a:r>
            <a:br>
              <a:rPr lang="fa-IR" sz="2000" dirty="0">
                <a:solidFill>
                  <a:schemeClr val="bg1"/>
                </a:solidFill>
                <a:effectLst/>
                <a:cs typeface="Mitra" pitchFamily="2" charset="-78"/>
              </a:rPr>
            </a:br>
            <a:r>
              <a:rPr lang="en-US" sz="2000" dirty="0">
                <a:solidFill>
                  <a:schemeClr val="bg1"/>
                </a:solidFill>
                <a:effectLst/>
                <a:cs typeface="Mitra" pitchFamily="2" charset="-78"/>
              </a:rPr>
              <a:t/>
            </a:r>
            <a:br>
              <a:rPr lang="en-US" sz="2000" dirty="0">
                <a:solidFill>
                  <a:schemeClr val="bg1"/>
                </a:solidFill>
                <a:effectLst/>
                <a:cs typeface="Mitra" pitchFamily="2" charset="-78"/>
              </a:rPr>
            </a:br>
            <a:r>
              <a:rPr lang="fa-IR" sz="2800" dirty="0">
                <a:solidFill>
                  <a:schemeClr val="bg1"/>
                </a:solidFill>
                <a:effectLst/>
                <a:latin typeface="Arial Unicode MS" pitchFamily="34" charset="-128"/>
                <a:ea typeface="Arial Unicode MS" pitchFamily="34" charset="-128"/>
                <a:cs typeface="Mitra" pitchFamily="2" charset="-78"/>
              </a:rPr>
              <a:t>فاصله سوئيچينگ نامی </a:t>
            </a:r>
            <a:r>
              <a:rPr lang="en-US" sz="2000" dirty="0" err="1" smtClean="0">
                <a:solidFill>
                  <a:schemeClr val="bg1"/>
                </a:solidFill>
                <a:effectLst/>
                <a:latin typeface="Arial Unicode MS" pitchFamily="34" charset="-128"/>
                <a:ea typeface="Arial Unicode MS" pitchFamily="34" charset="-128"/>
                <a:cs typeface="Mitra" pitchFamily="2" charset="-78"/>
              </a:rPr>
              <a:t>Sn</a:t>
            </a:r>
            <a:r>
              <a:rPr lang="en-US" sz="2000" dirty="0" smtClean="0">
                <a:solidFill>
                  <a:schemeClr val="bg1"/>
                </a:solidFill>
                <a:effectLst/>
                <a:latin typeface="Arial Unicode MS" pitchFamily="34" charset="-128"/>
                <a:ea typeface="Arial Unicode MS" pitchFamily="34" charset="-128"/>
                <a:cs typeface="Mitra" pitchFamily="2" charset="-78"/>
              </a:rPr>
              <a:t>)</a:t>
            </a:r>
            <a:r>
              <a:rPr lang="fa-IR" sz="2000" dirty="0" smtClean="0">
                <a:solidFill>
                  <a:schemeClr val="bg1"/>
                </a:solidFill>
                <a:effectLst/>
                <a:latin typeface="Arial Unicode MS" pitchFamily="34" charset="-128"/>
                <a:ea typeface="Arial Unicode MS" pitchFamily="34" charset="-128"/>
                <a:cs typeface="Mitra" pitchFamily="2" charset="-78"/>
              </a:rPr>
              <a:t>):</a:t>
            </a:r>
            <a:r>
              <a:rPr lang="en-US" sz="2000" dirty="0" smtClean="0">
                <a:solidFill>
                  <a:schemeClr val="bg1"/>
                </a:solidFill>
                <a:effectLst/>
                <a:cs typeface="Mitra" pitchFamily="2" charset="-78"/>
              </a:rPr>
              <a:t/>
            </a:r>
            <a:br>
              <a:rPr lang="en-US" sz="2000" dirty="0" smtClean="0">
                <a:solidFill>
                  <a:schemeClr val="bg1"/>
                </a:solidFill>
                <a:effectLst/>
                <a:cs typeface="Mitra" pitchFamily="2" charset="-78"/>
              </a:rPr>
            </a:br>
            <a:r>
              <a:rPr lang="fa-IR" sz="2400" b="0" dirty="0" smtClean="0">
                <a:solidFill>
                  <a:schemeClr val="bg1"/>
                </a:solidFill>
                <a:effectLst/>
                <a:latin typeface="Arial Unicode MS" pitchFamily="34" charset="-128"/>
                <a:ea typeface="Arial Unicode MS" pitchFamily="34" charset="-128"/>
                <a:cs typeface="Mitra" pitchFamily="2" charset="-78"/>
              </a:rPr>
              <a:t>فاصله </a:t>
            </a:r>
            <a:r>
              <a:rPr lang="fa-IR" sz="2400" b="0" dirty="0">
                <a:solidFill>
                  <a:schemeClr val="bg1"/>
                </a:solidFill>
                <a:effectLst/>
                <a:latin typeface="Arial Unicode MS" pitchFamily="34" charset="-128"/>
                <a:ea typeface="Arial Unicode MS" pitchFamily="34" charset="-128"/>
                <a:cs typeface="Mitra" pitchFamily="2" charset="-78"/>
              </a:rPr>
              <a:t>ای که در حالت متعارف و بدون در نظر گرفتن پارامترهای متغير از قبيل درجه حرارت ، ولتاژ تغذيه و ... تعريف شده </a:t>
            </a:r>
            <a:r>
              <a:rPr lang="fa-IR" sz="2400" b="0" dirty="0" smtClean="0">
                <a:solidFill>
                  <a:schemeClr val="bg1"/>
                </a:solidFill>
                <a:effectLst/>
                <a:latin typeface="Arial Unicode MS" pitchFamily="34" charset="-128"/>
                <a:ea typeface="Arial Unicode MS" pitchFamily="34" charset="-128"/>
                <a:cs typeface="Mitra" pitchFamily="2" charset="-78"/>
              </a:rPr>
              <a:t>است.</a:t>
            </a:r>
            <a:endParaRPr lang="fa-IR" sz="2400" b="0" dirty="0">
              <a:solidFill>
                <a:schemeClr val="bg1"/>
              </a:solidFill>
              <a:effectLst/>
              <a:latin typeface="Arial Unicode MS" pitchFamily="34" charset="-128"/>
              <a:ea typeface="Arial Unicode MS" pitchFamily="34" charset="-128"/>
              <a:cs typeface="Mitra" pitchFamily="2" charset="-78"/>
            </a:endParaRPr>
          </a:p>
        </p:txBody>
      </p:sp>
      <p:sp>
        <p:nvSpPr>
          <p:cNvPr id="6" name="Text Placeholder 5"/>
          <p:cNvSpPr>
            <a:spLocks noGrp="1"/>
          </p:cNvSpPr>
          <p:nvPr>
            <p:ph type="body" idx="1"/>
          </p:nvPr>
        </p:nvSpPr>
        <p:spPr>
          <a:xfrm>
            <a:off x="1905000" y="304800"/>
            <a:ext cx="5970494" cy="835460"/>
          </a:xfrm>
          <a:effectLst/>
        </p:spPr>
        <p:txBody>
          <a:bodyPr>
            <a:normAutofit/>
          </a:bodyPr>
          <a:lstStyle/>
          <a:p>
            <a:pPr algn="ctr"/>
            <a:r>
              <a:rPr lang="fa-IR" sz="4800" dirty="0" smtClean="0">
                <a:solidFill>
                  <a:schemeClr val="bg1"/>
                </a:solidFill>
                <a:cs typeface="Mitra" pitchFamily="2" charset="-78"/>
              </a:rPr>
              <a:t>معرفی پارامترهای سنسور</a:t>
            </a:r>
            <a:endParaRPr lang="fa-IR" sz="4800" dirty="0">
              <a:solidFill>
                <a:schemeClr val="bg1"/>
              </a:solidFill>
              <a:cs typeface="Mitra" pitchFamily="2" charset="-78"/>
            </a:endParaRPr>
          </a:p>
        </p:txBody>
      </p:sp>
      <p:sp>
        <p:nvSpPr>
          <p:cNvPr id="2" name="Footer Placeholder 1"/>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174400650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571612"/>
            <a:ext cx="6512511" cy="1214446"/>
          </a:xfrm>
        </p:spPr>
        <p:txBody>
          <a:bodyPr>
            <a:normAutofit fontScale="90000"/>
          </a:bodyPr>
          <a:lstStyle/>
          <a:p>
            <a:pPr marL="0" indent="0" algn="r">
              <a:buNone/>
            </a:pPr>
            <a:r>
              <a:rPr lang="fa-IR" sz="3200" dirty="0" smtClean="0">
                <a:effectLst/>
                <a:latin typeface="Arial Unicode MS" pitchFamily="34" charset="-128"/>
                <a:ea typeface="Arial Unicode MS" pitchFamily="34" charset="-128"/>
                <a:cs typeface="Mitra" pitchFamily="2" charset="-78"/>
              </a:rPr>
              <a:t>ليميت سوييچ يك وسيله مكانيكي است كه با اتصال فيزيكي حضور يك شي را آشكار مي كند. </a:t>
            </a:r>
            <a:r>
              <a:rPr lang="fa-IR" sz="2400" dirty="0" smtClean="0">
                <a:latin typeface="Arial Unicode MS" pitchFamily="34" charset="-128"/>
                <a:ea typeface="Arial Unicode MS" pitchFamily="34" charset="-128"/>
                <a:cs typeface="Arial Unicode MS" pitchFamily="34" charset="-128"/>
              </a:rPr>
              <a:t/>
            </a:r>
            <a:br>
              <a:rPr lang="fa-IR" sz="2400" dirty="0" smtClean="0">
                <a:latin typeface="Arial Unicode MS" pitchFamily="34" charset="-128"/>
                <a:ea typeface="Arial Unicode MS" pitchFamily="34" charset="-128"/>
                <a:cs typeface="Arial Unicode MS" pitchFamily="34" charset="-128"/>
              </a:rPr>
            </a:br>
            <a:r>
              <a:rPr lang="fa-IR" sz="2400" dirty="0" smtClean="0">
                <a:latin typeface="Arial Unicode MS" pitchFamily="34" charset="-128"/>
                <a:ea typeface="Arial Unicode MS" pitchFamily="34" charset="-128"/>
                <a:cs typeface="Arial Unicode MS" pitchFamily="34" charset="-128"/>
              </a:rPr>
              <a:t/>
            </a:r>
            <a:br>
              <a:rPr lang="fa-IR" sz="2400" dirty="0" smtClean="0">
                <a:latin typeface="Arial Unicode MS" pitchFamily="34" charset="-128"/>
                <a:ea typeface="Arial Unicode MS" pitchFamily="34" charset="-128"/>
                <a:cs typeface="Arial Unicode MS" pitchFamily="34" charset="-128"/>
              </a:rPr>
            </a:br>
            <a:endParaRPr lang="fa-IR" sz="2400"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idx="1"/>
          </p:nvPr>
        </p:nvSpPr>
        <p:spPr>
          <a:xfrm>
            <a:off x="0" y="457200"/>
            <a:ext cx="9144000" cy="639762"/>
          </a:xfrm>
        </p:spPr>
        <p:txBody>
          <a:bodyPr>
            <a:noAutofit/>
          </a:bodyPr>
          <a:lstStyle/>
          <a:p>
            <a:pPr algn="ctr"/>
            <a:r>
              <a:rPr lang="fa-IR" sz="4400" b="0" dirty="0" smtClean="0">
                <a:solidFill>
                  <a:schemeClr val="tx1"/>
                </a:solidFill>
                <a:latin typeface="Arial Unicode MS" pitchFamily="34" charset="-128"/>
                <a:ea typeface="Arial Unicode MS" pitchFamily="34" charset="-128"/>
                <a:cs typeface="Mitra" pitchFamily="2" charset="-78"/>
              </a:rPr>
              <a:t>لیمیت سوئیچ ها</a:t>
            </a:r>
            <a:endParaRPr lang="fa-IR" sz="4400" b="0" dirty="0">
              <a:solidFill>
                <a:schemeClr val="tx1"/>
              </a:solidFill>
              <a:latin typeface="Arial Unicode MS" pitchFamily="34" charset="-128"/>
              <a:ea typeface="Arial Unicode MS" pitchFamily="34" charset="-128"/>
              <a:cs typeface="Mitra" pitchFamily="2" charset="-78"/>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117973" y="1701800"/>
            <a:ext cx="2602753"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noChangeAspect="1"/>
          </p:cNvGraphicFramePr>
          <p:nvPr>
            <p:ph sz="quarter" idx="4"/>
            <p:extLst>
              <p:ext uri="{D42A27DB-BD31-4B8C-83A1-F6EECF244321}">
                <p14:modId xmlns:p14="http://schemas.microsoft.com/office/powerpoint/2010/main" val="2662621015"/>
              </p:ext>
            </p:extLst>
          </p:nvPr>
        </p:nvGraphicFramePr>
        <p:xfrm>
          <a:off x="5438775" y="1912938"/>
          <a:ext cx="1724025" cy="2686050"/>
        </p:xfrm>
        <a:graphic>
          <a:graphicData uri="http://schemas.openxmlformats.org/presentationml/2006/ole">
            <mc:AlternateContent xmlns:mc="http://schemas.openxmlformats.org/markup-compatibility/2006">
              <mc:Choice xmlns:v="urn:schemas-microsoft-com:vml" Requires="v">
                <p:oleObj spid="_x0000_s1042" name="Bitmap Image" r:id="rId4" imgW="1724266" imgH="2685714" progId="PBrush">
                  <p:embed/>
                </p:oleObj>
              </mc:Choice>
              <mc:Fallback>
                <p:oleObj name="Bitmap Image" r:id="rId4" imgW="1724266" imgH="2685714" progId="PBrush">
                  <p:embed/>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775" y="1912938"/>
                        <a:ext cx="1724025"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www.parsdigishop.sellfile.ir</a:t>
            </a:r>
            <a:endParaRPr lang="en-US"/>
          </a:p>
        </p:txBody>
      </p:sp>
    </p:spTree>
    <p:extLst>
      <p:ext uri="{BB962C8B-B14F-4D97-AF65-F5344CB8AC3E}">
        <p14:creationId xmlns:p14="http://schemas.microsoft.com/office/powerpoint/2010/main" val="50346926"/>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605</TotalTime>
  <Words>689</Words>
  <Application>Microsoft Office PowerPoint</Application>
  <PresentationFormat>On-screen Show (4:3)</PresentationFormat>
  <Paragraphs>161</Paragraphs>
  <Slides>43</Slides>
  <Notes>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8" baseType="lpstr">
      <vt:lpstr>2  Badr</vt:lpstr>
      <vt:lpstr>Arial</vt:lpstr>
      <vt:lpstr>Arial Black</vt:lpstr>
      <vt:lpstr>Arial Unicode MS</vt:lpstr>
      <vt:lpstr>Calibri</vt:lpstr>
      <vt:lpstr>Franklin Gothic Book</vt:lpstr>
      <vt:lpstr>Franklin Gothic Medium</vt:lpstr>
      <vt:lpstr>Mitra</vt:lpstr>
      <vt:lpstr>Nazanin</vt:lpstr>
      <vt:lpstr>Tahoma</vt:lpstr>
      <vt:lpstr>Tunga</vt:lpstr>
      <vt:lpstr>Verdana</vt:lpstr>
      <vt:lpstr>Wingdings</vt:lpstr>
      <vt:lpstr>Angles</vt:lpstr>
      <vt:lpstr>Bitmap Image</vt:lpstr>
      <vt:lpstr>بنام یکتای بی همتا</vt:lpstr>
      <vt:lpstr>نمای کلی</vt:lpstr>
      <vt:lpstr>PowerPoint Presentation</vt:lpstr>
      <vt:lpstr>تفاوت مکانیزاسیون و اتوماسیون</vt:lpstr>
      <vt:lpstr>PowerPoint Presentation</vt:lpstr>
      <vt:lpstr>PowerPoint Presentation</vt:lpstr>
      <vt:lpstr>PowerPoint Presentation</vt:lpstr>
      <vt:lpstr>فرکانس سوئيچينگ: حداکثر تعداد قطع و وصل يک سنسور در ثانيه می باشد .(واحد آن HZ می‌باشد.)  فاصله سوئيچينگ S) ): فاصله بين قطعه استاندارد و سطح حساس سنسور به هنگام عمل سوئيچينگ می باشد.  فاصله سوئيچينگ نامی Sn)): فاصله ای که در حالت متعارف و بدون در نظر گرفتن پارامترهای متغير از قبيل درجه حرارت ، ولتاژ تغذيه و ... تعريف شده است.</vt:lpstr>
      <vt:lpstr>ليميت سوييچ يك وسيله مكانيكي است كه با اتصال فيزيكي حضور يك شي را آشكار مي كند.   </vt:lpstr>
      <vt:lpstr>PowerPoint Presentation</vt:lpstr>
      <vt:lpstr>PowerPoint Presentation</vt:lpstr>
      <vt:lpstr>PowerPoint Presentation</vt:lpstr>
      <vt:lpstr>سنسورهاي بدون تماس فيزيكي</vt:lpstr>
      <vt:lpstr>سنسور هاي سلفي در انواع و تركيب هاي مختلفي ساخته مي شوند. اين سنسورها با مقادير ولتاژي متفاوتِ 10 تا 320 ولت مستقيم و 20 تا 265 ولت متناوب كار مي كنند.</vt:lpstr>
      <vt:lpstr>قسمت اصلی این سنسور از یک سیم پیچ تشکیل شده که با خاصیت الکترومغناطیسی وجود قطعات فلزی را حس میکند.</vt:lpstr>
      <vt:lpstr>بعضي كاربردهاي سنسور سلفي </vt:lpstr>
      <vt:lpstr>PowerPoint Presentation</vt:lpstr>
      <vt:lpstr>ساختار این سنسور شبیه سنسورهای سلفی میباشد تنها تفاوت انها در تولید میدان الکترو استاتیکی به جای میدان الکترو مغناطیسی است. این سنسور علاوه بر تشخیص فلزات مواد غیر فلزی مانند شیشه وکاغذ ومایعات را به خوبی حس میکند.</vt:lpstr>
      <vt:lpstr>PowerPoint Presentation</vt:lpstr>
      <vt:lpstr>PowerPoint Presentation</vt:lpstr>
      <vt:lpstr>یک صفحه مرتعش روی سطح سنسور نصب میشود که امواج صوتی با فرکانس بالا تولید میکند.وقتی سیگنالهای ارسالی به ماده منعکس کننده صوت میرسد صدا بازتاب میکند وقتی سیگنال برگشتی در محدوده مشخصی باشد مدار داخلی سنسور عمل میکند.</vt:lpstr>
      <vt:lpstr>PowerPoint Presentation</vt:lpstr>
      <vt:lpstr>PowerPoint Presentation</vt:lpstr>
      <vt:lpstr>PowerPoint Presentation</vt:lpstr>
      <vt:lpstr>PowerPoint Presentation</vt:lpstr>
      <vt:lpstr>کاربرد سنسور فتو الکتریک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شکل ظاهری سنسور</vt:lpstr>
      <vt:lpstr>PowerPoint Presentation</vt:lpstr>
      <vt:lpstr>PowerPoint Presentation</vt:lpstr>
      <vt:lpstr>PowerPoint Presentation</vt:lpstr>
      <vt:lpstr>PowerPoint Presentation</vt:lpstr>
      <vt:lpstr>تشخیص سنسورهای مغناطیسی</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my pc</dc:creator>
  <cp:lastModifiedBy>omid arzi</cp:lastModifiedBy>
  <cp:revision>71</cp:revision>
  <dcterms:created xsi:type="dcterms:W3CDTF">2006-08-16T00:00:00Z</dcterms:created>
  <dcterms:modified xsi:type="dcterms:W3CDTF">2022-01-15T07:52:17Z</dcterms:modified>
</cp:coreProperties>
</file>