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314" r:id="rId1"/>
  </p:sldMasterIdLst>
  <p:notesMasterIdLst>
    <p:notesMasterId r:id="rId29"/>
  </p:notesMasterIdLst>
  <p:handoutMasterIdLst>
    <p:handoutMasterId r:id="rId30"/>
  </p:handoutMasterIdLst>
  <p:sldIdLst>
    <p:sldId id="259" r:id="rId2"/>
    <p:sldId id="258" r:id="rId3"/>
    <p:sldId id="260" r:id="rId4"/>
    <p:sldId id="261" r:id="rId5"/>
    <p:sldId id="265" r:id="rId6"/>
    <p:sldId id="285" r:id="rId7"/>
    <p:sldId id="266" r:id="rId8"/>
    <p:sldId id="270" r:id="rId9"/>
    <p:sldId id="286" r:id="rId10"/>
    <p:sldId id="287" r:id="rId11"/>
    <p:sldId id="288" r:id="rId12"/>
    <p:sldId id="269" r:id="rId13"/>
    <p:sldId id="289" r:id="rId14"/>
    <p:sldId id="290" r:id="rId15"/>
    <p:sldId id="272" r:id="rId16"/>
    <p:sldId id="277" r:id="rId17"/>
    <p:sldId id="281" r:id="rId18"/>
    <p:sldId id="280" r:id="rId19"/>
    <p:sldId id="279" r:id="rId20"/>
    <p:sldId id="297" r:id="rId21"/>
    <p:sldId id="273" r:id="rId22"/>
    <p:sldId id="274" r:id="rId23"/>
    <p:sldId id="275" r:id="rId24"/>
    <p:sldId id="282" r:id="rId25"/>
    <p:sldId id="299" r:id="rId26"/>
    <p:sldId id="276" r:id="rId27"/>
    <p:sldId id="296" r:id="rId2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7" autoAdjust="0"/>
    <p:restoredTop sz="94624" autoAdjust="0"/>
  </p:normalViewPr>
  <p:slideViewPr>
    <p:cSldViewPr>
      <p:cViewPr varScale="1">
        <p:scale>
          <a:sx n="54" d="100"/>
          <a:sy n="54" d="100"/>
        </p:scale>
        <p:origin x="99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49AB01ED-7BAC-4296-9B2F-F1CD3CD51CC5}" type="datetime8">
              <a:rPr lang="fa-IR" smtClean="0"/>
              <a:pPr/>
              <a:t>ژانويه 16، 22</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C80071D9-E39A-42DA-954F-72035941A052}" type="slidenum">
              <a:rPr lang="fa-IR" smtClean="0"/>
              <a:pPr/>
              <a:t>‹#›</a:t>
            </a:fld>
            <a:endParaRPr lang="fa-IR"/>
          </a:p>
        </p:txBody>
      </p:sp>
    </p:spTree>
    <p:extLst>
      <p:ext uri="{BB962C8B-B14F-4D97-AF65-F5344CB8AC3E}">
        <p14:creationId xmlns:p14="http://schemas.microsoft.com/office/powerpoint/2010/main" val="4075573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3B572BA-16D8-473D-91B1-75F20597944C}" type="datetime8">
              <a:rPr lang="fa-IR" smtClean="0"/>
              <a:pPr/>
              <a:t>ژانويه 16، 22</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FD11E54-3E84-4A1C-8CF5-BAD8E470E002}" type="slidenum">
              <a:rPr lang="fa-IR" smtClean="0"/>
              <a:pPr/>
              <a:t>‹#›</a:t>
            </a:fld>
            <a:endParaRPr lang="fa-IR"/>
          </a:p>
        </p:txBody>
      </p:sp>
    </p:spTree>
    <p:extLst>
      <p:ext uri="{BB962C8B-B14F-4D97-AF65-F5344CB8AC3E}">
        <p14:creationId xmlns:p14="http://schemas.microsoft.com/office/powerpoint/2010/main" val="3471807538"/>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D11E54-3E84-4A1C-8CF5-BAD8E470E002}" type="slidenum">
              <a:rPr lang="fa-IR" smtClean="0"/>
              <a:pPr/>
              <a:t>1</a:t>
            </a:fld>
            <a:endParaRPr lang="fa-IR"/>
          </a:p>
        </p:txBody>
      </p:sp>
    </p:spTree>
    <p:extLst>
      <p:ext uri="{BB962C8B-B14F-4D97-AF65-F5344CB8AC3E}">
        <p14:creationId xmlns:p14="http://schemas.microsoft.com/office/powerpoint/2010/main" val="877928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EFD11E54-3E84-4A1C-8CF5-BAD8E470E002}" type="slidenum">
              <a:rPr lang="fa-IR" smtClean="0"/>
              <a:pPr/>
              <a:t>2</a:t>
            </a:fld>
            <a:endParaRPr lang="fa-IR"/>
          </a:p>
        </p:txBody>
      </p:sp>
    </p:spTree>
    <p:extLst>
      <p:ext uri="{BB962C8B-B14F-4D97-AF65-F5344CB8AC3E}">
        <p14:creationId xmlns:p14="http://schemas.microsoft.com/office/powerpoint/2010/main" val="2215613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EFD11E54-3E84-4A1C-8CF5-BAD8E470E002}" type="slidenum">
              <a:rPr lang="fa-IR" smtClean="0"/>
              <a:pPr/>
              <a:t>4</a:t>
            </a:fld>
            <a:endParaRPr lang="fa-IR"/>
          </a:p>
        </p:txBody>
      </p:sp>
    </p:spTree>
    <p:extLst>
      <p:ext uri="{BB962C8B-B14F-4D97-AF65-F5344CB8AC3E}">
        <p14:creationId xmlns:p14="http://schemas.microsoft.com/office/powerpoint/2010/main" val="4266763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fa-IR" smtClean="0"/>
              <a:t>سپتامبر 16، 16</a:t>
            </a:r>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A51375D9-DD67-41D5-BFCC-4C7EA847F2EB}" type="slidenum">
              <a:rPr lang="fa-IR" smtClean="0"/>
              <a:pPr/>
              <a:t>‹#›</a:t>
            </a:fld>
            <a:endParaRPr lang="fa-IR"/>
          </a:p>
        </p:txBody>
      </p:sp>
    </p:spTree>
    <p:extLst>
      <p:ext uri="{BB962C8B-B14F-4D97-AF65-F5344CB8AC3E}">
        <p14:creationId xmlns:p14="http://schemas.microsoft.com/office/powerpoint/2010/main" val="3643599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fa-IR" smtClean="0"/>
              <a:t>سپتامبر 16، 16</a:t>
            </a:r>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A51375D9-DD67-41D5-BFCC-4C7EA847F2EB}" type="slidenum">
              <a:rPr lang="fa-IR" smtClean="0"/>
              <a:pPr/>
              <a:t>‹#›</a:t>
            </a:fld>
            <a:endParaRPr lang="fa-IR"/>
          </a:p>
        </p:txBody>
      </p:sp>
    </p:spTree>
    <p:extLst>
      <p:ext uri="{BB962C8B-B14F-4D97-AF65-F5344CB8AC3E}">
        <p14:creationId xmlns:p14="http://schemas.microsoft.com/office/powerpoint/2010/main" val="272594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fa-IR" smtClean="0"/>
              <a:t>سپتامبر 16، 16</a:t>
            </a:r>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A51375D9-DD67-41D5-BFCC-4C7EA847F2EB}" type="slidenum">
              <a:rPr lang="fa-IR" smtClean="0"/>
              <a:pPr/>
              <a:t>‹#›</a:t>
            </a:fld>
            <a:endParaRPr lang="fa-IR"/>
          </a:p>
        </p:txBody>
      </p:sp>
    </p:spTree>
    <p:extLst>
      <p:ext uri="{BB962C8B-B14F-4D97-AF65-F5344CB8AC3E}">
        <p14:creationId xmlns:p14="http://schemas.microsoft.com/office/powerpoint/2010/main" val="178716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fa-IR" smtClean="0"/>
              <a:t>سپتامبر 16، 16</a:t>
            </a:r>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A51375D9-DD67-41D5-BFCC-4C7EA847F2EB}" type="slidenum">
              <a:rPr lang="fa-IR" smtClean="0"/>
              <a:pPr/>
              <a:t>‹#›</a:t>
            </a:fld>
            <a:endParaRPr lang="fa-IR"/>
          </a:p>
        </p:txBody>
      </p:sp>
    </p:spTree>
    <p:extLst>
      <p:ext uri="{BB962C8B-B14F-4D97-AF65-F5344CB8AC3E}">
        <p14:creationId xmlns:p14="http://schemas.microsoft.com/office/powerpoint/2010/main" val="3566929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fa-IR" smtClean="0"/>
              <a:t>سپتامبر 16، 16</a:t>
            </a:r>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A51375D9-DD67-41D5-BFCC-4C7EA847F2EB}" type="slidenum">
              <a:rPr lang="fa-IR" smtClean="0"/>
              <a:pPr/>
              <a:t>‹#›</a:t>
            </a:fld>
            <a:endParaRPr lang="fa-IR"/>
          </a:p>
        </p:txBody>
      </p:sp>
    </p:spTree>
    <p:extLst>
      <p:ext uri="{BB962C8B-B14F-4D97-AF65-F5344CB8AC3E}">
        <p14:creationId xmlns:p14="http://schemas.microsoft.com/office/powerpoint/2010/main" val="925895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fa-IR" smtClean="0"/>
              <a:t>سپتامبر 16، 16</a:t>
            </a:r>
            <a:endParaRPr lang="fa-IR"/>
          </a:p>
        </p:txBody>
      </p:sp>
      <p:sp>
        <p:nvSpPr>
          <p:cNvPr id="6" name="Footer Placeholder 5"/>
          <p:cNvSpPr>
            <a:spLocks noGrp="1"/>
          </p:cNvSpPr>
          <p:nvPr>
            <p:ph type="ftr" sz="quarter" idx="11"/>
          </p:nvPr>
        </p:nvSpPr>
        <p:spPr/>
        <p:txBody>
          <a:bodyPr/>
          <a:lstStyle/>
          <a:p>
            <a:r>
              <a:rPr lang="en-US" smtClean="0"/>
              <a:t>www.parsdigishop.ir</a:t>
            </a:r>
            <a:endParaRPr lang="fa-IR"/>
          </a:p>
        </p:txBody>
      </p:sp>
      <p:sp>
        <p:nvSpPr>
          <p:cNvPr id="7" name="Slide Number Placeholder 6"/>
          <p:cNvSpPr>
            <a:spLocks noGrp="1"/>
          </p:cNvSpPr>
          <p:nvPr>
            <p:ph type="sldNum" sz="quarter" idx="12"/>
          </p:nvPr>
        </p:nvSpPr>
        <p:spPr/>
        <p:txBody>
          <a:bodyPr/>
          <a:lstStyle/>
          <a:p>
            <a:fld id="{A51375D9-DD67-41D5-BFCC-4C7EA847F2EB}" type="slidenum">
              <a:rPr lang="fa-IR" smtClean="0"/>
              <a:pPr/>
              <a:t>‹#›</a:t>
            </a:fld>
            <a:endParaRPr lang="fa-IR"/>
          </a:p>
        </p:txBody>
      </p:sp>
    </p:spTree>
    <p:extLst>
      <p:ext uri="{BB962C8B-B14F-4D97-AF65-F5344CB8AC3E}">
        <p14:creationId xmlns:p14="http://schemas.microsoft.com/office/powerpoint/2010/main" val="1284135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fa-IR" smtClean="0"/>
              <a:t>سپتامبر 16، 16</a:t>
            </a:r>
            <a:endParaRPr lang="fa-IR"/>
          </a:p>
        </p:txBody>
      </p:sp>
      <p:sp>
        <p:nvSpPr>
          <p:cNvPr id="8" name="Footer Placeholder 7"/>
          <p:cNvSpPr>
            <a:spLocks noGrp="1"/>
          </p:cNvSpPr>
          <p:nvPr>
            <p:ph type="ftr" sz="quarter" idx="11"/>
          </p:nvPr>
        </p:nvSpPr>
        <p:spPr/>
        <p:txBody>
          <a:bodyPr/>
          <a:lstStyle/>
          <a:p>
            <a:r>
              <a:rPr lang="en-US" smtClean="0"/>
              <a:t>www.parsdigishop.ir</a:t>
            </a:r>
            <a:endParaRPr lang="fa-IR"/>
          </a:p>
        </p:txBody>
      </p:sp>
      <p:sp>
        <p:nvSpPr>
          <p:cNvPr id="9" name="Slide Number Placeholder 8"/>
          <p:cNvSpPr>
            <a:spLocks noGrp="1"/>
          </p:cNvSpPr>
          <p:nvPr>
            <p:ph type="sldNum" sz="quarter" idx="12"/>
          </p:nvPr>
        </p:nvSpPr>
        <p:spPr/>
        <p:txBody>
          <a:bodyPr/>
          <a:lstStyle/>
          <a:p>
            <a:fld id="{A51375D9-DD67-41D5-BFCC-4C7EA847F2EB}" type="slidenum">
              <a:rPr lang="fa-IR" smtClean="0"/>
              <a:pPr/>
              <a:t>‹#›</a:t>
            </a:fld>
            <a:endParaRPr lang="fa-IR"/>
          </a:p>
        </p:txBody>
      </p:sp>
    </p:spTree>
    <p:extLst>
      <p:ext uri="{BB962C8B-B14F-4D97-AF65-F5344CB8AC3E}">
        <p14:creationId xmlns:p14="http://schemas.microsoft.com/office/powerpoint/2010/main" val="2785615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fa-IR" smtClean="0"/>
              <a:t>سپتامبر 16، 16</a:t>
            </a:r>
            <a:endParaRPr lang="fa-I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a:t>
            </a:fld>
            <a:endParaRPr lang="fa-IR"/>
          </a:p>
        </p:txBody>
      </p:sp>
    </p:spTree>
    <p:extLst>
      <p:ext uri="{BB962C8B-B14F-4D97-AF65-F5344CB8AC3E}">
        <p14:creationId xmlns:p14="http://schemas.microsoft.com/office/powerpoint/2010/main" val="2561776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سپتامبر 16، 16</a:t>
            </a:r>
            <a:endParaRPr lang="fa-IR"/>
          </a:p>
        </p:txBody>
      </p:sp>
      <p:sp>
        <p:nvSpPr>
          <p:cNvPr id="3" name="Footer Placeholder 2"/>
          <p:cNvSpPr>
            <a:spLocks noGrp="1"/>
          </p:cNvSpPr>
          <p:nvPr>
            <p:ph type="ftr" sz="quarter" idx="11"/>
          </p:nvPr>
        </p:nvSpPr>
        <p:spPr/>
        <p:txBody>
          <a:bodyPr/>
          <a:lstStyle/>
          <a:p>
            <a:r>
              <a:rPr lang="en-US" smtClean="0"/>
              <a:t>www.parsdigishop.ir</a:t>
            </a:r>
            <a:endParaRPr lang="fa-IR"/>
          </a:p>
        </p:txBody>
      </p:sp>
      <p:sp>
        <p:nvSpPr>
          <p:cNvPr id="4" name="Slide Number Placeholder 3"/>
          <p:cNvSpPr>
            <a:spLocks noGrp="1"/>
          </p:cNvSpPr>
          <p:nvPr>
            <p:ph type="sldNum" sz="quarter" idx="12"/>
          </p:nvPr>
        </p:nvSpPr>
        <p:spPr/>
        <p:txBody>
          <a:bodyPr/>
          <a:lstStyle/>
          <a:p>
            <a:fld id="{A51375D9-DD67-41D5-BFCC-4C7EA847F2EB}" type="slidenum">
              <a:rPr lang="fa-IR" smtClean="0"/>
              <a:pPr/>
              <a:t>‹#›</a:t>
            </a:fld>
            <a:endParaRPr lang="fa-IR"/>
          </a:p>
        </p:txBody>
      </p:sp>
    </p:spTree>
    <p:extLst>
      <p:ext uri="{BB962C8B-B14F-4D97-AF65-F5344CB8AC3E}">
        <p14:creationId xmlns:p14="http://schemas.microsoft.com/office/powerpoint/2010/main" val="3265466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fa-IR" smtClean="0"/>
              <a:t>سپتامبر 16، 16</a:t>
            </a:r>
            <a:endParaRPr lang="fa-IR"/>
          </a:p>
        </p:txBody>
      </p:sp>
      <p:sp>
        <p:nvSpPr>
          <p:cNvPr id="6" name="Footer Placeholder 5"/>
          <p:cNvSpPr>
            <a:spLocks noGrp="1"/>
          </p:cNvSpPr>
          <p:nvPr>
            <p:ph type="ftr" sz="quarter" idx="11"/>
          </p:nvPr>
        </p:nvSpPr>
        <p:spPr/>
        <p:txBody>
          <a:bodyPr/>
          <a:lstStyle/>
          <a:p>
            <a:r>
              <a:rPr lang="en-US" smtClean="0"/>
              <a:t>www.parsdigishop.ir</a:t>
            </a:r>
            <a:endParaRPr lang="fa-IR"/>
          </a:p>
        </p:txBody>
      </p:sp>
      <p:sp>
        <p:nvSpPr>
          <p:cNvPr id="7" name="Slide Number Placeholder 6"/>
          <p:cNvSpPr>
            <a:spLocks noGrp="1"/>
          </p:cNvSpPr>
          <p:nvPr>
            <p:ph type="sldNum" sz="quarter" idx="12"/>
          </p:nvPr>
        </p:nvSpPr>
        <p:spPr/>
        <p:txBody>
          <a:bodyPr/>
          <a:lstStyle/>
          <a:p>
            <a:fld id="{A51375D9-DD67-41D5-BFCC-4C7EA847F2EB}" type="slidenum">
              <a:rPr lang="fa-IR" smtClean="0"/>
              <a:pPr/>
              <a:t>‹#›</a:t>
            </a:fld>
            <a:endParaRPr lang="fa-IR"/>
          </a:p>
        </p:txBody>
      </p:sp>
    </p:spTree>
    <p:extLst>
      <p:ext uri="{BB962C8B-B14F-4D97-AF65-F5344CB8AC3E}">
        <p14:creationId xmlns:p14="http://schemas.microsoft.com/office/powerpoint/2010/main" val="806968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fa-IR" smtClean="0"/>
              <a:t>سپتامبر 16، 16</a:t>
            </a:r>
            <a:endParaRPr lang="fa-IR"/>
          </a:p>
        </p:txBody>
      </p:sp>
      <p:sp>
        <p:nvSpPr>
          <p:cNvPr id="6" name="Footer Placeholder 5"/>
          <p:cNvSpPr>
            <a:spLocks noGrp="1"/>
          </p:cNvSpPr>
          <p:nvPr>
            <p:ph type="ftr" sz="quarter" idx="11"/>
          </p:nvPr>
        </p:nvSpPr>
        <p:spPr/>
        <p:txBody>
          <a:bodyPr/>
          <a:lstStyle/>
          <a:p>
            <a:r>
              <a:rPr lang="en-US" smtClean="0"/>
              <a:t>www.parsdigishop.ir</a:t>
            </a:r>
            <a:endParaRPr lang="fa-IR"/>
          </a:p>
        </p:txBody>
      </p:sp>
      <p:sp>
        <p:nvSpPr>
          <p:cNvPr id="7" name="Slide Number Placeholder 6"/>
          <p:cNvSpPr>
            <a:spLocks noGrp="1"/>
          </p:cNvSpPr>
          <p:nvPr>
            <p:ph type="sldNum" sz="quarter" idx="12"/>
          </p:nvPr>
        </p:nvSpPr>
        <p:spPr/>
        <p:txBody>
          <a:bodyPr/>
          <a:lstStyle/>
          <a:p>
            <a:fld id="{A51375D9-DD67-41D5-BFCC-4C7EA847F2EB}" type="slidenum">
              <a:rPr lang="fa-IR" smtClean="0"/>
              <a:pPr/>
              <a:t>‹#›</a:t>
            </a:fld>
            <a:endParaRPr lang="fa-IR"/>
          </a:p>
        </p:txBody>
      </p:sp>
    </p:spTree>
    <p:extLst>
      <p:ext uri="{BB962C8B-B14F-4D97-AF65-F5344CB8AC3E}">
        <p14:creationId xmlns:p14="http://schemas.microsoft.com/office/powerpoint/2010/main" val="128347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a-IR" smtClean="0"/>
              <a:t>سپتامبر 16، 16</a:t>
            </a:r>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www.parsdigishop.ir</a:t>
            </a:r>
            <a:endParaRPr lang="fa-I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1375D9-DD67-41D5-BFCC-4C7EA847F2EB}" type="slidenum">
              <a:rPr lang="fa-IR" smtClean="0"/>
              <a:pPr/>
              <a:t>‹#›</a:t>
            </a:fld>
            <a:endParaRPr lang="fa-IR"/>
          </a:p>
        </p:txBody>
      </p:sp>
    </p:spTree>
    <p:extLst>
      <p:ext uri="{BB962C8B-B14F-4D97-AF65-F5344CB8AC3E}">
        <p14:creationId xmlns:p14="http://schemas.microsoft.com/office/powerpoint/2010/main" val="539271057"/>
      </p:ext>
    </p:extLst>
  </p:cSld>
  <p:clrMap bg1="lt1" tx1="dk1" bg2="lt2" tx2="dk2" accent1="accent1" accent2="accent2" accent3="accent3" accent4="accent4" accent5="accent5" accent6="accent6" hlink="hlink" folHlink="folHlink"/>
  <p:sldLayoutIdLst>
    <p:sldLayoutId id="2147484315" r:id="rId1"/>
    <p:sldLayoutId id="2147484316" r:id="rId2"/>
    <p:sldLayoutId id="2147484317" r:id="rId3"/>
    <p:sldLayoutId id="2147484318" r:id="rId4"/>
    <p:sldLayoutId id="2147484319" r:id="rId5"/>
    <p:sldLayoutId id="2147484320" r:id="rId6"/>
    <p:sldLayoutId id="2147484321" r:id="rId7"/>
    <p:sldLayoutId id="2147484322" r:id="rId8"/>
    <p:sldLayoutId id="2147484323" r:id="rId9"/>
    <p:sldLayoutId id="2147484324" r:id="rId10"/>
    <p:sldLayoutId id="214748432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2910" y="358154"/>
            <a:ext cx="8143932" cy="784830"/>
          </a:xfrm>
          <a:prstGeom prst="rect">
            <a:avLst/>
          </a:prstGeom>
          <a:noFill/>
        </p:spPr>
        <p:txBody>
          <a:bodyPr wrap="square" rtlCol="1">
            <a:spAutoFit/>
          </a:bodyPr>
          <a:lstStyle/>
          <a:p>
            <a:endParaRPr lang="fa-IR" sz="4500" dirty="0">
              <a:solidFill>
                <a:srgbClr val="FF0000"/>
              </a:solidFill>
              <a:cs typeface="B Titr" pitchFamily="2" charset="-78"/>
            </a:endParaRPr>
          </a:p>
        </p:txBody>
      </p:sp>
      <p:sp>
        <p:nvSpPr>
          <p:cNvPr id="7" name="TextBox 6"/>
          <p:cNvSpPr txBox="1"/>
          <p:nvPr/>
        </p:nvSpPr>
        <p:spPr>
          <a:xfrm>
            <a:off x="1357290" y="1714488"/>
            <a:ext cx="7286676" cy="458074"/>
          </a:xfrm>
          <a:prstGeom prst="rect">
            <a:avLst/>
          </a:prstGeom>
          <a:noFill/>
        </p:spPr>
        <p:txBody>
          <a:bodyPr wrap="square" rtlCol="1">
            <a:spAutoFit/>
          </a:bodyPr>
          <a:lstStyle/>
          <a:p>
            <a:pPr>
              <a:lnSpc>
                <a:spcPct val="150000"/>
              </a:lnSpc>
              <a:buFont typeface="Wingdings" pitchFamily="2" charset="2"/>
              <a:buChar char="§"/>
            </a:pPr>
            <a:endParaRPr lang="fa-IR" dirty="0"/>
          </a:p>
        </p:txBody>
      </p:sp>
      <p:sp>
        <p:nvSpPr>
          <p:cNvPr id="11" name="TextBox 10"/>
          <p:cNvSpPr txBox="1"/>
          <p:nvPr/>
        </p:nvSpPr>
        <p:spPr>
          <a:xfrm>
            <a:off x="1571604" y="642918"/>
            <a:ext cx="5786478" cy="1015663"/>
          </a:xfrm>
          <a:prstGeom prst="rect">
            <a:avLst/>
          </a:prstGeom>
          <a:noFill/>
        </p:spPr>
        <p:txBody>
          <a:bodyPr wrap="square" rtlCol="1">
            <a:spAutoFit/>
          </a:bodyPr>
          <a:lstStyle/>
          <a:p>
            <a:pPr algn="ctr"/>
            <a:r>
              <a:rPr lang="fa-IR" sz="6000" b="1" dirty="0" smtClean="0">
                <a:solidFill>
                  <a:srgbClr val="FF0000"/>
                </a:solidFill>
                <a:cs typeface="B Titr" panose="00000700000000000000" pitchFamily="2" charset="-78"/>
              </a:rPr>
              <a:t>وب کاوی </a:t>
            </a:r>
            <a:endParaRPr lang="fa-IR" sz="6000" dirty="0">
              <a:solidFill>
                <a:srgbClr val="FF0000"/>
              </a:solidFill>
              <a:cs typeface="B Titr" pitchFamily="2" charset="-78"/>
            </a:endParaRPr>
          </a:p>
        </p:txBody>
      </p:sp>
      <p:sp>
        <p:nvSpPr>
          <p:cNvPr id="14" name="Slide Number Placeholder 13"/>
          <p:cNvSpPr>
            <a:spLocks noGrp="1"/>
          </p:cNvSpPr>
          <p:nvPr>
            <p:ph type="sldNum" sz="quarter" idx="12"/>
          </p:nvPr>
        </p:nvSpPr>
        <p:spPr/>
        <p:txBody>
          <a:bodyPr/>
          <a:lstStyle/>
          <a:p>
            <a:fld id="{A51375D9-DD67-41D5-BFCC-4C7EA847F2EB}" type="slidenum">
              <a:rPr lang="fa-IR" smtClean="0"/>
              <a:pPr/>
              <a:t>1</a:t>
            </a:fld>
            <a:endParaRPr lang="fa-I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500042"/>
            <a:ext cx="7800972" cy="1143000"/>
          </a:xfrm>
        </p:spPr>
        <p:txBody>
          <a:bodyPr>
            <a:normAutofit fontScale="90000"/>
          </a:bodyPr>
          <a:lstStyle/>
          <a:p>
            <a:r>
              <a:rPr lang="fa-IR" sz="4000" b="1" dirty="0" smtClean="0">
                <a:cs typeface="B Titr" pitchFamily="2" charset="-78"/>
              </a:rPr>
              <a:t/>
            </a:r>
            <a:br>
              <a:rPr lang="fa-IR" sz="4000" b="1" dirty="0" smtClean="0">
                <a:cs typeface="B Titr" pitchFamily="2" charset="-78"/>
              </a:rPr>
            </a:br>
            <a:r>
              <a:rPr lang="fa-IR" sz="4000" b="1" dirty="0" smtClean="0">
                <a:solidFill>
                  <a:srgbClr val="FF0000"/>
                </a:solidFill>
                <a:cs typeface="B Titr" pitchFamily="2" charset="-78"/>
              </a:rPr>
              <a:t>ادامه تفاوت </a:t>
            </a:r>
            <a:r>
              <a:rPr lang="fa-IR" sz="4000" dirty="0" smtClean="0">
                <a:solidFill>
                  <a:srgbClr val="FF0000"/>
                </a:solidFill>
                <a:cs typeface="B Titr" pitchFamily="2" charset="-78"/>
              </a:rPr>
              <a:t>وب کاوی و داده کاوی</a:t>
            </a:r>
            <a:r>
              <a:rPr lang="fa-IR" sz="4000" b="1" dirty="0" smtClean="0">
                <a:cs typeface="B Nazanin" pitchFamily="2" charset="-78"/>
              </a:rPr>
              <a:t/>
            </a:r>
            <a:br>
              <a:rPr lang="fa-IR" sz="4000" b="1" dirty="0" smtClean="0">
                <a:cs typeface="B Nazanin" pitchFamily="2" charset="-78"/>
              </a:rPr>
            </a:br>
            <a:endParaRPr lang="en-US" sz="4000" dirty="0"/>
          </a:p>
        </p:txBody>
      </p:sp>
      <p:sp>
        <p:nvSpPr>
          <p:cNvPr id="3" name="Content Placeholder 2"/>
          <p:cNvSpPr>
            <a:spLocks noGrp="1"/>
          </p:cNvSpPr>
          <p:nvPr>
            <p:ph idx="1"/>
          </p:nvPr>
        </p:nvSpPr>
        <p:spPr/>
        <p:txBody>
          <a:bodyPr/>
          <a:lstStyle/>
          <a:p>
            <a:pPr>
              <a:lnSpc>
                <a:spcPct val="150000"/>
              </a:lnSpc>
              <a:buClr>
                <a:schemeClr val="accent4">
                  <a:lumMod val="75000"/>
                </a:schemeClr>
              </a:buClr>
              <a:buSzPct val="126000"/>
            </a:pPr>
            <a:endParaRPr lang="fa-IR" sz="2400" b="1" dirty="0" smtClean="0">
              <a:cs typeface="B Nazanin" pitchFamily="2" charset="-78"/>
            </a:endParaRPr>
          </a:p>
          <a:p>
            <a:pPr>
              <a:lnSpc>
                <a:spcPct val="150000"/>
              </a:lnSpc>
              <a:buClr>
                <a:schemeClr val="accent4">
                  <a:lumMod val="75000"/>
                </a:schemeClr>
              </a:buClr>
              <a:buSzPct val="126000"/>
            </a:pPr>
            <a:r>
              <a:rPr lang="fa-IR" sz="2400" b="1" dirty="0" smtClean="0">
                <a:cs typeface="B Nazanin" pitchFamily="2" charset="-78"/>
              </a:rPr>
              <a:t>تکنيک هاي داده کاوي معمولا در يک محيط بسته به کار مي روند. </a:t>
            </a:r>
          </a:p>
          <a:p>
            <a:pPr>
              <a:lnSpc>
                <a:spcPct val="150000"/>
              </a:lnSpc>
              <a:buNone/>
            </a:pPr>
            <a:r>
              <a:rPr lang="fa-IR" sz="2400" b="1" dirty="0" smtClean="0">
                <a:cs typeface="B Nazanin" pitchFamily="2" charset="-78"/>
              </a:rPr>
              <a:t>اما</a:t>
            </a:r>
          </a:p>
          <a:p>
            <a:pPr>
              <a:lnSpc>
                <a:spcPct val="150000"/>
              </a:lnSpc>
              <a:buClr>
                <a:schemeClr val="accent4">
                  <a:lumMod val="75000"/>
                </a:schemeClr>
              </a:buClr>
              <a:buSzPct val="126000"/>
            </a:pPr>
            <a:r>
              <a:rPr lang="fa-IR" sz="2400" b="1" dirty="0" smtClean="0">
                <a:cs typeface="B Nazanin" pitchFamily="2" charset="-78"/>
              </a:rPr>
              <a:t>تکنيک هاي وب کاوي در محيط باز وب انجام مي شوند.</a:t>
            </a:r>
          </a:p>
          <a:p>
            <a:pPr>
              <a:lnSpc>
                <a:spcPct val="150000"/>
              </a:lnSpc>
              <a:buNone/>
            </a:pPr>
            <a:endParaRPr lang="en-US" sz="2400" b="1" dirty="0">
              <a:cs typeface="B Nazanin" pitchFamily="2" charset="-78"/>
            </a:endParaRP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10</a:t>
            </a:fld>
            <a:endParaRPr lang="fa-I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642918"/>
            <a:ext cx="6372212" cy="774720"/>
          </a:xfrm>
        </p:spPr>
        <p:txBody>
          <a:bodyPr>
            <a:normAutofit fontScale="90000"/>
          </a:bodyPr>
          <a:lstStyle/>
          <a:p>
            <a:pPr algn="r"/>
            <a:r>
              <a:rPr lang="fa-IR" sz="4000" b="1" dirty="0" smtClean="0">
                <a:solidFill>
                  <a:srgbClr val="FF0000"/>
                </a:solidFill>
                <a:cs typeface="B Titr" pitchFamily="2" charset="-78"/>
              </a:rPr>
              <a:t/>
            </a:r>
            <a:br>
              <a:rPr lang="fa-IR" sz="4000" b="1" dirty="0" smtClean="0">
                <a:solidFill>
                  <a:srgbClr val="FF0000"/>
                </a:solidFill>
                <a:cs typeface="B Titr" pitchFamily="2" charset="-78"/>
              </a:rPr>
            </a:br>
            <a:r>
              <a:rPr lang="fa-IR" sz="4000" b="1" dirty="0" smtClean="0">
                <a:solidFill>
                  <a:srgbClr val="FF0000"/>
                </a:solidFill>
                <a:cs typeface="B Titr" pitchFamily="2" charset="-78"/>
              </a:rPr>
              <a:t>انواع وب کاوي</a:t>
            </a:r>
            <a:r>
              <a:rPr lang="en-US" sz="4000" b="1" dirty="0" smtClean="0">
                <a:solidFill>
                  <a:srgbClr val="FF0000"/>
                </a:solidFill>
                <a:cs typeface="B Titr" pitchFamily="2" charset="-78"/>
              </a:rPr>
              <a:t/>
            </a:r>
            <a:br>
              <a:rPr lang="en-US" sz="4000" b="1" dirty="0" smtClean="0">
                <a:solidFill>
                  <a:srgbClr val="FF0000"/>
                </a:solidFill>
                <a:cs typeface="B Titr" pitchFamily="2" charset="-78"/>
              </a:rPr>
            </a:br>
            <a:endParaRPr lang="en-US" sz="4000" dirty="0"/>
          </a:p>
        </p:txBody>
      </p:sp>
      <p:sp>
        <p:nvSpPr>
          <p:cNvPr id="3" name="Content Placeholder 2"/>
          <p:cNvSpPr>
            <a:spLocks noGrp="1"/>
          </p:cNvSpPr>
          <p:nvPr>
            <p:ph idx="1"/>
          </p:nvPr>
        </p:nvSpPr>
        <p:spPr>
          <a:xfrm>
            <a:off x="457200" y="1857364"/>
            <a:ext cx="8258204" cy="4268799"/>
          </a:xfrm>
        </p:spPr>
        <p:txBody>
          <a:bodyPr/>
          <a:lstStyle/>
          <a:p>
            <a:pPr algn="just">
              <a:lnSpc>
                <a:spcPct val="150000"/>
              </a:lnSpc>
              <a:buNone/>
            </a:pPr>
            <a:r>
              <a:rPr lang="fa-IR" sz="2400" dirty="0" smtClean="0">
                <a:cs typeface="B Titr" pitchFamily="2" charset="-78"/>
              </a:rPr>
              <a:t>روشهاي وب کاوي بر اساس این که چه نوع داده اي را مورد کاوش قرار    مي دهند، به سه دسته تقسيم مي شوند:</a:t>
            </a:r>
            <a:endParaRPr lang="fa-IR" sz="2100" b="1" dirty="0">
              <a:cs typeface="B Nazanin" pitchFamily="2" charset="-78"/>
            </a:endParaRPr>
          </a:p>
          <a:p>
            <a:pPr>
              <a:buNone/>
            </a:pPr>
            <a:endParaRPr lang="en-US" sz="2100" b="1" dirty="0" smtClean="0">
              <a:solidFill>
                <a:srgbClr val="3C5790"/>
              </a:solidFill>
              <a:cs typeface="B Nazanin" pitchFamily="2" charset="-78"/>
            </a:endParaRPr>
          </a:p>
          <a:p>
            <a:pPr marL="457200" indent="-457200">
              <a:buFont typeface="+mj-lt"/>
              <a:buAutoNum type="arabicParenR"/>
            </a:pPr>
            <a:r>
              <a:rPr lang="fa-IR" sz="2100" b="1" dirty="0" smtClean="0">
                <a:solidFill>
                  <a:schemeClr val="tx1">
                    <a:lumMod val="95000"/>
                    <a:lumOff val="5000"/>
                  </a:schemeClr>
                </a:solidFill>
                <a:cs typeface="B Nazanin" pitchFamily="2" charset="-78"/>
              </a:rPr>
              <a:t>کاوش محتوای وب ( </a:t>
            </a:r>
            <a:r>
              <a:rPr lang="en-US" sz="2100" b="1" dirty="0" smtClean="0">
                <a:solidFill>
                  <a:schemeClr val="tx1">
                    <a:lumMod val="95000"/>
                    <a:lumOff val="5000"/>
                  </a:schemeClr>
                </a:solidFill>
                <a:cs typeface="B Nazanin" pitchFamily="2" charset="-78"/>
              </a:rPr>
              <a:t>Web Content Mining</a:t>
            </a:r>
            <a:r>
              <a:rPr lang="fa-IR" sz="2100" b="1" dirty="0" smtClean="0">
                <a:solidFill>
                  <a:schemeClr val="tx1">
                    <a:lumMod val="95000"/>
                    <a:lumOff val="5000"/>
                  </a:schemeClr>
                </a:solidFill>
                <a:cs typeface="B Nazanin" pitchFamily="2" charset="-78"/>
              </a:rPr>
              <a:t> )</a:t>
            </a:r>
          </a:p>
          <a:p>
            <a:pPr marL="457200" indent="-457200">
              <a:buFont typeface="+mj-lt"/>
              <a:buAutoNum type="arabicParenR"/>
            </a:pPr>
            <a:endParaRPr lang="fa-IR" sz="2100" b="1" dirty="0" smtClean="0">
              <a:solidFill>
                <a:schemeClr val="tx1">
                  <a:lumMod val="95000"/>
                  <a:lumOff val="5000"/>
                </a:schemeClr>
              </a:solidFill>
              <a:cs typeface="B Nazanin" pitchFamily="2" charset="-78"/>
            </a:endParaRPr>
          </a:p>
          <a:p>
            <a:pPr marL="457200" indent="-457200">
              <a:buFont typeface="+mj-lt"/>
              <a:buAutoNum type="arabicParenR"/>
            </a:pPr>
            <a:r>
              <a:rPr lang="fa-IR" sz="2100" b="1" dirty="0" smtClean="0">
                <a:solidFill>
                  <a:schemeClr val="tx1">
                    <a:lumMod val="95000"/>
                    <a:lumOff val="5000"/>
                  </a:schemeClr>
                </a:solidFill>
                <a:cs typeface="B Nazanin" pitchFamily="2" charset="-78"/>
              </a:rPr>
              <a:t>کاوش ساختار وب ( </a:t>
            </a:r>
            <a:r>
              <a:rPr lang="en-US" sz="2100" b="1" dirty="0" smtClean="0">
                <a:solidFill>
                  <a:schemeClr val="tx1">
                    <a:lumMod val="95000"/>
                    <a:lumOff val="5000"/>
                  </a:schemeClr>
                </a:solidFill>
                <a:cs typeface="B Nazanin" pitchFamily="2" charset="-78"/>
              </a:rPr>
              <a:t>Web Structure Mining</a:t>
            </a:r>
            <a:r>
              <a:rPr lang="fa-IR" sz="2100" b="1" dirty="0" smtClean="0">
                <a:solidFill>
                  <a:schemeClr val="tx1">
                    <a:lumMod val="95000"/>
                    <a:lumOff val="5000"/>
                  </a:schemeClr>
                </a:solidFill>
                <a:cs typeface="B Nazanin" pitchFamily="2" charset="-78"/>
              </a:rPr>
              <a:t> )</a:t>
            </a:r>
          </a:p>
          <a:p>
            <a:pPr marL="457200" indent="-457200">
              <a:buFont typeface="+mj-lt"/>
              <a:buAutoNum type="arabicParenR"/>
            </a:pPr>
            <a:endParaRPr lang="fa-IR" sz="2100" b="1" dirty="0" smtClean="0">
              <a:solidFill>
                <a:schemeClr val="tx1">
                  <a:lumMod val="95000"/>
                  <a:lumOff val="5000"/>
                </a:schemeClr>
              </a:solidFill>
              <a:cs typeface="B Nazanin" pitchFamily="2" charset="-78"/>
            </a:endParaRPr>
          </a:p>
          <a:p>
            <a:pPr marL="457200" indent="-457200">
              <a:buFont typeface="+mj-lt"/>
              <a:buAutoNum type="arabicParenR"/>
            </a:pPr>
            <a:r>
              <a:rPr lang="fa-IR" sz="2100" b="1" dirty="0" smtClean="0">
                <a:solidFill>
                  <a:schemeClr val="tx1">
                    <a:lumMod val="95000"/>
                    <a:lumOff val="5000"/>
                  </a:schemeClr>
                </a:solidFill>
                <a:cs typeface="B Nazanin" pitchFamily="2" charset="-78"/>
              </a:rPr>
              <a:t>کاوش کاربردی وب ( </a:t>
            </a:r>
            <a:r>
              <a:rPr lang="en-US" sz="2100" b="1" dirty="0" smtClean="0">
                <a:solidFill>
                  <a:schemeClr val="tx1">
                    <a:lumMod val="95000"/>
                    <a:lumOff val="5000"/>
                  </a:schemeClr>
                </a:solidFill>
                <a:cs typeface="B Nazanin" pitchFamily="2" charset="-78"/>
              </a:rPr>
              <a:t>Web Usage Mining</a:t>
            </a:r>
            <a:r>
              <a:rPr lang="fa-IR" sz="2100" b="1" dirty="0" smtClean="0">
                <a:solidFill>
                  <a:schemeClr val="tx1">
                    <a:lumMod val="95000"/>
                    <a:lumOff val="5000"/>
                  </a:schemeClr>
                </a:solidFill>
                <a:cs typeface="B Nazanin" pitchFamily="2" charset="-78"/>
              </a:rPr>
              <a:t> )</a:t>
            </a:r>
          </a:p>
          <a:p>
            <a:pPr marL="457200" indent="-457200">
              <a:buFont typeface="+mj-lt"/>
              <a:buAutoNum type="arabicParenR"/>
            </a:pPr>
            <a:endParaRPr lang="fa-IR" sz="2400" dirty="0" smtClean="0">
              <a:solidFill>
                <a:srgbClr val="3C5790"/>
              </a:solidFill>
              <a:cs typeface="B Yekan" pitchFamily="2" charset="-78"/>
            </a:endParaRPr>
          </a:p>
          <a:p>
            <a:pPr algn="just">
              <a:lnSpc>
                <a:spcPct val="150000"/>
              </a:lnSpc>
              <a:buNone/>
            </a:pPr>
            <a:endParaRPr lang="fa-IR" sz="2200" dirty="0" smtClean="0">
              <a:cs typeface="B Titr" pitchFamily="2" charset="-78"/>
            </a:endParaRP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11</a:t>
            </a:fld>
            <a:endParaRPr lang="fa-I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12</a:t>
            </a:fld>
            <a:endParaRPr lang="fa-IR"/>
          </a:p>
        </p:txBody>
      </p:sp>
      <p:sp>
        <p:nvSpPr>
          <p:cNvPr id="7" name="TextBox 6"/>
          <p:cNvSpPr txBox="1"/>
          <p:nvPr/>
        </p:nvSpPr>
        <p:spPr>
          <a:xfrm>
            <a:off x="357158" y="1857364"/>
            <a:ext cx="8429684" cy="3254737"/>
          </a:xfrm>
          <a:prstGeom prst="rect">
            <a:avLst/>
          </a:prstGeom>
          <a:noFill/>
        </p:spPr>
        <p:txBody>
          <a:bodyPr wrap="square" rtlCol="1">
            <a:spAutoFit/>
          </a:bodyPr>
          <a:lstStyle/>
          <a:p>
            <a:pPr marL="457200" indent="-457200" algn="just">
              <a:lnSpc>
                <a:spcPct val="150000"/>
              </a:lnSpc>
            </a:pPr>
            <a:r>
              <a:rPr lang="fa-IR" sz="2400" b="1" dirty="0" smtClean="0">
                <a:cs typeface="B Nazanin" pitchFamily="2" charset="-78"/>
              </a:rPr>
              <a:t>کاوش محتواي وب فرآيند استخراج اطلاعات مفيد از محتواي مستندات وب است. </a:t>
            </a:r>
          </a:p>
          <a:p>
            <a:pPr marL="457200" indent="-457200" algn="just">
              <a:lnSpc>
                <a:spcPct val="150000"/>
              </a:lnSpc>
            </a:pPr>
            <a:r>
              <a:rPr lang="fa-IR" sz="2400" b="1" dirty="0" smtClean="0">
                <a:cs typeface="B Nazanin" pitchFamily="2" charset="-78"/>
              </a:rPr>
              <a:t>اين محتوا مي تواند شامل متن،تصوير،ويدئو،صدا و يا رکوردهاي ساخت يافته مانند ليست ها و جداول باشد. </a:t>
            </a:r>
            <a:endParaRPr lang="fa-IR" sz="2200" b="1" dirty="0" smtClean="0">
              <a:cs typeface="B Titr" pitchFamily="2" charset="-78"/>
            </a:endParaRPr>
          </a:p>
          <a:p>
            <a:pPr marL="457200" indent="-457200" algn="just">
              <a:lnSpc>
                <a:spcPct val="150000"/>
              </a:lnSpc>
              <a:buFont typeface="Wingdings" pitchFamily="2" charset="2"/>
              <a:buChar char="ü"/>
            </a:pPr>
            <a:r>
              <a:rPr lang="fa-IR" sz="2200" b="1" dirty="0" smtClean="0">
                <a:cs typeface="B Titr" pitchFamily="2" charset="-78"/>
              </a:rPr>
              <a:t>در اين ميان کاوش متن بيش از ساير زمينه ها مورد تحقيق قرار گرفته است.</a:t>
            </a:r>
          </a:p>
          <a:p>
            <a:pPr marL="457200" indent="-457200" algn="just">
              <a:lnSpc>
                <a:spcPct val="150000"/>
              </a:lnSpc>
            </a:pPr>
            <a:endParaRPr lang="en-US" sz="1900" b="1" dirty="0" smtClean="0">
              <a:cs typeface="B Nazanin" pitchFamily="2" charset="-78"/>
            </a:endParaRPr>
          </a:p>
        </p:txBody>
      </p:sp>
      <p:sp>
        <p:nvSpPr>
          <p:cNvPr id="9" name="Rectangle 8"/>
          <p:cNvSpPr/>
          <p:nvPr/>
        </p:nvSpPr>
        <p:spPr>
          <a:xfrm>
            <a:off x="2571736" y="714356"/>
            <a:ext cx="4314483" cy="707886"/>
          </a:xfrm>
          <a:prstGeom prst="rect">
            <a:avLst/>
          </a:prstGeom>
        </p:spPr>
        <p:txBody>
          <a:bodyPr wrap="square">
            <a:spAutoFit/>
          </a:bodyPr>
          <a:lstStyle/>
          <a:p>
            <a:r>
              <a:rPr lang="fa-IR" sz="4000" b="1" dirty="0" smtClean="0">
                <a:solidFill>
                  <a:srgbClr val="FF0000"/>
                </a:solidFill>
                <a:cs typeface="B Titr" pitchFamily="2" charset="-78"/>
              </a:rPr>
              <a:t>کاوش محتواي وب</a:t>
            </a:r>
            <a:endParaRPr lang="en-US" sz="4000" dirty="0">
              <a:solidFill>
                <a:srgbClr val="FF000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428604"/>
            <a:ext cx="7000924" cy="989034"/>
          </a:xfrm>
        </p:spPr>
        <p:txBody>
          <a:bodyPr/>
          <a:lstStyle/>
          <a:p>
            <a:pPr algn="r"/>
            <a:r>
              <a:rPr lang="fa-IR" sz="4000" dirty="0" smtClean="0">
                <a:solidFill>
                  <a:srgbClr val="FF0000"/>
                </a:solidFill>
                <a:cs typeface="B Titr" pitchFamily="2" charset="-78"/>
              </a:rPr>
              <a:t>کاوش ساختار وب</a:t>
            </a:r>
            <a:endParaRPr lang="en-US" sz="4000" dirty="0">
              <a:solidFill>
                <a:srgbClr val="FF0000"/>
              </a:solidFill>
              <a:cs typeface="B Titr" pitchFamily="2" charset="-78"/>
            </a:endParaRPr>
          </a:p>
        </p:txBody>
      </p:sp>
      <p:sp>
        <p:nvSpPr>
          <p:cNvPr id="3" name="Content Placeholder 2"/>
          <p:cNvSpPr>
            <a:spLocks noGrp="1"/>
          </p:cNvSpPr>
          <p:nvPr>
            <p:ph idx="1"/>
          </p:nvPr>
        </p:nvSpPr>
        <p:spPr>
          <a:xfrm>
            <a:off x="457200" y="1785927"/>
            <a:ext cx="8229600" cy="1785950"/>
          </a:xfrm>
        </p:spPr>
        <p:txBody>
          <a:bodyPr/>
          <a:lstStyle/>
          <a:p>
            <a:pPr algn="just">
              <a:lnSpc>
                <a:spcPct val="150000"/>
              </a:lnSpc>
              <a:buNone/>
            </a:pPr>
            <a:r>
              <a:rPr lang="fa-IR" sz="2400" b="1" dirty="0" smtClean="0">
                <a:cs typeface="B Nazanin" pitchFamily="2" charset="-78"/>
              </a:rPr>
              <a:t>در این شیوه، وب به صورت یک گراف به نمایش درمی آید که در این گراف،گره ها صفحات وب را نمایش می دهند و یال ها هم نمایش دهنده پیوندهای بین صفحات است.</a:t>
            </a:r>
            <a:endParaRPr lang="en-US" sz="2400" b="1" dirty="0" smtClean="0">
              <a:cs typeface="B Nazanin" pitchFamily="2" charset="-78"/>
            </a:endParaRPr>
          </a:p>
          <a:p>
            <a:pPr algn="just">
              <a:buNone/>
            </a:pPr>
            <a:endParaRPr lang="en-US" sz="2400" b="1" dirty="0" smtClean="0">
              <a:cs typeface="B Nazanin" pitchFamily="2" charset="-78"/>
            </a:endParaRPr>
          </a:p>
          <a:p>
            <a:pPr>
              <a:buNone/>
            </a:pPr>
            <a:endParaRPr lang="en-US" sz="2400" b="1" dirty="0">
              <a:cs typeface="B Nazanin" pitchFamily="2" charset="-78"/>
            </a:endParaRP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13</a:t>
            </a:fld>
            <a:endParaRPr lang="fa-IR"/>
          </a:p>
        </p:txBody>
      </p:sp>
      <p:pic>
        <p:nvPicPr>
          <p:cNvPr id="6" name="Picture 5" descr="web structure graph.png"/>
          <p:cNvPicPr>
            <a:picLocks noChangeAspect="1"/>
          </p:cNvPicPr>
          <p:nvPr/>
        </p:nvPicPr>
        <p:blipFill>
          <a:blip r:embed="rId2"/>
          <a:stretch>
            <a:fillRect/>
          </a:stretch>
        </p:blipFill>
        <p:spPr>
          <a:xfrm>
            <a:off x="785786" y="3571876"/>
            <a:ext cx="5182984" cy="285282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857232"/>
            <a:ext cx="6643734" cy="774720"/>
          </a:xfrm>
        </p:spPr>
        <p:txBody>
          <a:bodyPr>
            <a:normAutofit fontScale="90000"/>
          </a:bodyPr>
          <a:lstStyle/>
          <a:p>
            <a:pPr algn="r"/>
            <a:r>
              <a:rPr lang="fa-IR" sz="4000" b="1" dirty="0" smtClean="0">
                <a:solidFill>
                  <a:srgbClr val="FF0000"/>
                </a:solidFill>
                <a:cs typeface="B Titr" pitchFamily="2" charset="-78"/>
              </a:rPr>
              <a:t>کاوش کاربری وب</a:t>
            </a:r>
            <a:br>
              <a:rPr lang="fa-IR" sz="4000" b="1" dirty="0" smtClean="0">
                <a:solidFill>
                  <a:srgbClr val="FF0000"/>
                </a:solidFill>
                <a:cs typeface="B Titr" pitchFamily="2" charset="-78"/>
              </a:rPr>
            </a:br>
            <a:endParaRPr lang="en-US" sz="4000" dirty="0">
              <a:solidFill>
                <a:srgbClr val="FF0000"/>
              </a:solidFill>
            </a:endParaRPr>
          </a:p>
        </p:txBody>
      </p:sp>
      <p:sp>
        <p:nvSpPr>
          <p:cNvPr id="3" name="Content Placeholder 2"/>
          <p:cNvSpPr>
            <a:spLocks noGrp="1"/>
          </p:cNvSpPr>
          <p:nvPr>
            <p:ph idx="1"/>
          </p:nvPr>
        </p:nvSpPr>
        <p:spPr>
          <a:xfrm>
            <a:off x="457200" y="1857364"/>
            <a:ext cx="8229600" cy="4268799"/>
          </a:xfrm>
        </p:spPr>
        <p:txBody>
          <a:bodyPr/>
          <a:lstStyle/>
          <a:p>
            <a:pPr algn="just">
              <a:lnSpc>
                <a:spcPct val="150000"/>
              </a:lnSpc>
              <a:buNone/>
            </a:pPr>
            <a:r>
              <a:rPr lang="fa-IR" sz="2400" b="1" dirty="0" smtClean="0">
                <a:latin typeface="B Nazanin"/>
                <a:cs typeface="B Nazanin" pitchFamily="2" charset="-78"/>
              </a:rPr>
              <a:t>اين نوع از وب کاوي، داده هاي مربوط به استفاده کاربران از وب را مورد کاوش قرارمي دهد.این کاراز طریق تحلیل داده ها درفایلهای ثبت وقایع ذخیره شده در سرورهای وب صورت می پذیرد.</a:t>
            </a:r>
            <a:r>
              <a:rPr lang="fa-IR" sz="2400" b="1" dirty="0" smtClean="0">
                <a:solidFill>
                  <a:schemeClr val="accent4">
                    <a:lumMod val="75000"/>
                  </a:schemeClr>
                </a:solidFill>
                <a:latin typeface="B Nazanin"/>
                <a:cs typeface="B Nazanin" pitchFamily="2" charset="-78"/>
              </a:rPr>
              <a:t> </a:t>
            </a:r>
          </a:p>
          <a:p>
            <a:pPr algn="just">
              <a:lnSpc>
                <a:spcPct val="150000"/>
              </a:lnSpc>
              <a:buNone/>
            </a:pPr>
            <a:r>
              <a:rPr lang="fa-IR" sz="2400" b="1" dirty="0" smtClean="0">
                <a:solidFill>
                  <a:schemeClr val="accent4">
                    <a:lumMod val="75000"/>
                  </a:schemeClr>
                </a:solidFill>
                <a:latin typeface="B Nazanin"/>
                <a:cs typeface="B Titr" pitchFamily="2" charset="-78"/>
              </a:rPr>
              <a:t>نمونه هایی از کاربردهای کاوش کاربری وب:</a:t>
            </a:r>
          </a:p>
          <a:p>
            <a:pPr algn="just">
              <a:lnSpc>
                <a:spcPct val="150000"/>
              </a:lnSpc>
              <a:buClr>
                <a:schemeClr val="accent4">
                  <a:lumMod val="75000"/>
                </a:schemeClr>
              </a:buClr>
              <a:buSzPct val="128000"/>
              <a:buFont typeface="Arial" pitchFamily="34" charset="0"/>
              <a:buChar char="•"/>
            </a:pPr>
            <a:r>
              <a:rPr lang="fa-IR" sz="2400" b="1" dirty="0" smtClean="0">
                <a:latin typeface="B Nazanin"/>
                <a:cs typeface="B Nazanin" pitchFamily="2" charset="-78"/>
              </a:rPr>
              <a:t>بالابردن کفیت ساختار وب به منظور استفاده بهتر کاربران از اطلاعات موجود در وب و... </a:t>
            </a:r>
          </a:p>
          <a:p>
            <a:pPr algn="just">
              <a:lnSpc>
                <a:spcPct val="150000"/>
              </a:lnSpc>
              <a:buClr>
                <a:schemeClr val="accent4">
                  <a:lumMod val="75000"/>
                </a:schemeClr>
              </a:buClr>
              <a:buSzPct val="126000"/>
              <a:buFont typeface="Arial" pitchFamily="34" charset="0"/>
              <a:buChar char="•"/>
            </a:pPr>
            <a:r>
              <a:rPr lang="fa-IR" sz="2400" b="1" dirty="0" smtClean="0">
                <a:latin typeface="B Nazanin"/>
                <a:cs typeface="B Nazanin" pitchFamily="2" charset="-78"/>
              </a:rPr>
              <a:t>یافتن مشتریهای بالقوه برای تجارت الکترونیکی </a:t>
            </a:r>
          </a:p>
          <a:p>
            <a:pPr algn="just">
              <a:lnSpc>
                <a:spcPct val="150000"/>
              </a:lnSpc>
              <a:buNone/>
            </a:pPr>
            <a:endParaRPr lang="en-US" sz="2400" b="1" dirty="0" smtClean="0">
              <a:cs typeface="B Nazanin" pitchFamily="2" charset="-78"/>
            </a:endParaRPr>
          </a:p>
          <a:p>
            <a:pPr algn="just"/>
            <a:endParaRPr lang="en-US" sz="2400" b="1" dirty="0">
              <a:cs typeface="B Nazanin" pitchFamily="2" charset="-78"/>
            </a:endParaRP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14</a:t>
            </a:fld>
            <a:endParaRPr lang="fa-I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15</a:t>
            </a:fld>
            <a:endParaRPr lang="fa-IR"/>
          </a:p>
        </p:txBody>
      </p:sp>
      <p:sp>
        <p:nvSpPr>
          <p:cNvPr id="6" name="TextBox 5"/>
          <p:cNvSpPr txBox="1"/>
          <p:nvPr/>
        </p:nvSpPr>
        <p:spPr>
          <a:xfrm>
            <a:off x="0" y="714356"/>
            <a:ext cx="7143768" cy="707886"/>
          </a:xfrm>
          <a:prstGeom prst="rect">
            <a:avLst/>
          </a:prstGeom>
          <a:noFill/>
        </p:spPr>
        <p:txBody>
          <a:bodyPr wrap="square" rtlCol="1">
            <a:spAutoFit/>
          </a:bodyPr>
          <a:lstStyle/>
          <a:p>
            <a:r>
              <a:rPr lang="fa-IR" sz="4000" b="1" dirty="0" smtClean="0">
                <a:solidFill>
                  <a:srgbClr val="FF0000"/>
                </a:solidFill>
                <a:cs typeface="B Titr" pitchFamily="2" charset="-78"/>
              </a:rPr>
              <a:t>چالش های وب کاوي</a:t>
            </a:r>
            <a:endParaRPr lang="en-US" sz="4000" b="1" dirty="0">
              <a:solidFill>
                <a:srgbClr val="FF0000"/>
              </a:solidFill>
              <a:cs typeface="B Titr" pitchFamily="2" charset="-78"/>
            </a:endParaRPr>
          </a:p>
        </p:txBody>
      </p:sp>
      <p:sp>
        <p:nvSpPr>
          <p:cNvPr id="7" name="TextBox 6"/>
          <p:cNvSpPr txBox="1"/>
          <p:nvPr/>
        </p:nvSpPr>
        <p:spPr>
          <a:xfrm>
            <a:off x="428596" y="1928802"/>
            <a:ext cx="8286808" cy="4401205"/>
          </a:xfrm>
          <a:prstGeom prst="rect">
            <a:avLst/>
          </a:prstGeom>
          <a:noFill/>
        </p:spPr>
        <p:txBody>
          <a:bodyPr wrap="square" rtlCol="1">
            <a:spAutoFit/>
          </a:bodyPr>
          <a:lstStyle/>
          <a:p>
            <a:pPr marL="457200" indent="-457200"/>
            <a:r>
              <a:rPr lang="fa-IR" sz="2000" b="1" dirty="0" smtClean="0">
                <a:cs typeface="B Titr" pitchFamily="2" charset="-78"/>
              </a:rPr>
              <a:t>1. داده هاي ناصحيح و نادقيق :</a:t>
            </a:r>
          </a:p>
          <a:p>
            <a:pPr marL="457200" indent="-457200"/>
            <a:r>
              <a:rPr lang="fa-IR" sz="2000" b="1" dirty="0" smtClean="0">
                <a:cs typeface="B Titr" pitchFamily="2" charset="-78"/>
              </a:rPr>
              <a:t> </a:t>
            </a:r>
            <a:r>
              <a:rPr lang="fa-IR" sz="2000" b="1" dirty="0" smtClean="0">
                <a:cs typeface="B Nazanin" pitchFamily="2" charset="-78"/>
              </a:rPr>
              <a:t>براي آنکه فرآيند وب کاوي با موفقيت انجام شود، لازم است داده هاي جمع آوري شده صحيح و در قالب مناسب باشند.</a:t>
            </a:r>
          </a:p>
          <a:p>
            <a:pPr marL="457200" indent="-457200" algn="just"/>
            <a:endParaRPr lang="fa-IR" sz="2000" b="1" dirty="0" smtClean="0">
              <a:cs typeface="B Nazanin" pitchFamily="2" charset="-78"/>
            </a:endParaRPr>
          </a:p>
          <a:p>
            <a:pPr algn="just"/>
            <a:r>
              <a:rPr lang="fa-IR" sz="2000" b="1" dirty="0" smtClean="0">
                <a:cs typeface="B Titr" pitchFamily="2" charset="-78"/>
              </a:rPr>
              <a:t>2. عدم وجود ابزارها:</a:t>
            </a:r>
          </a:p>
          <a:p>
            <a:pPr algn="just"/>
            <a:r>
              <a:rPr lang="fa-IR" sz="2000" b="1" dirty="0" smtClean="0">
                <a:cs typeface="B Nazanin" pitchFamily="2" charset="-78"/>
              </a:rPr>
              <a:t>در اين راستا، متخصصان بايد تصميم بگيرند آيا براي يک کاربرد از وب کاوي، ابزار خاص آن کاربرد را توسعه دهند و يا از ابزارهاي موجود استفاده کنند.</a:t>
            </a:r>
          </a:p>
          <a:p>
            <a:pPr algn="just"/>
            <a:endParaRPr lang="fa-IR" sz="2000" b="1" dirty="0" smtClean="0">
              <a:cs typeface="B Nazanin" pitchFamily="2" charset="-78"/>
            </a:endParaRPr>
          </a:p>
          <a:p>
            <a:pPr algn="just"/>
            <a:r>
              <a:rPr lang="fa-IR" sz="2000" b="1" dirty="0" smtClean="0">
                <a:cs typeface="B Titr" pitchFamily="2" charset="-78"/>
              </a:rPr>
              <a:t>3. ابزارهاي سفارشي: </a:t>
            </a:r>
          </a:p>
          <a:p>
            <a:pPr algn="just"/>
            <a:r>
              <a:rPr lang="fa-IR" sz="2000" b="1" dirty="0" smtClean="0">
                <a:cs typeface="B Nazanin" pitchFamily="2" charset="-78"/>
              </a:rPr>
              <a:t>ابزارهاي موجود تنها يکي از انواع وب کاوي مانند طبقه بندي را پشتيباني مي کنند. </a:t>
            </a:r>
            <a:endParaRPr lang="en-US" sz="2000" b="1" dirty="0" smtClean="0">
              <a:cs typeface="B Nazanin" pitchFamily="2" charset="-78"/>
            </a:endParaRPr>
          </a:p>
          <a:p>
            <a:pPr algn="just"/>
            <a:endParaRPr lang="en-US" sz="2000" dirty="0" smtClean="0">
              <a:solidFill>
                <a:srgbClr val="FF0000"/>
              </a:solidFill>
              <a:cs typeface="2  Titr" pitchFamily="2" charset="-78"/>
            </a:endParaRPr>
          </a:p>
          <a:p>
            <a:pPr algn="just">
              <a:buFont typeface="Wingdings" pitchFamily="2" charset="2"/>
              <a:buChar char="ü"/>
            </a:pPr>
            <a:r>
              <a:rPr lang="fa-IR" sz="2000" dirty="0" smtClean="0">
                <a:solidFill>
                  <a:srgbClr val="FF0000"/>
                </a:solidFill>
                <a:cs typeface="2  Titr" pitchFamily="2" charset="-78"/>
              </a:rPr>
              <a:t>البته در حال حاضر تحقيقات بسياري در زمينه وب کاوي در حال انجام است که هدف آنها حل اين مشکلات مي باشد.</a:t>
            </a:r>
          </a:p>
          <a:p>
            <a:pPr algn="just"/>
            <a:endParaRPr lang="en" sz="2000" dirty="0" smtClean="0">
              <a:cs typeface="B Nazanin" pitchFamily="2" charset="-78"/>
            </a:endParaRPr>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16</a:t>
            </a:fld>
            <a:endParaRPr lang="fa-IR"/>
          </a:p>
        </p:txBody>
      </p:sp>
      <p:sp>
        <p:nvSpPr>
          <p:cNvPr id="6" name="TextBox 5"/>
          <p:cNvSpPr txBox="1"/>
          <p:nvPr/>
        </p:nvSpPr>
        <p:spPr>
          <a:xfrm>
            <a:off x="0" y="714356"/>
            <a:ext cx="7143768" cy="646331"/>
          </a:xfrm>
          <a:prstGeom prst="rect">
            <a:avLst/>
          </a:prstGeom>
          <a:noFill/>
        </p:spPr>
        <p:txBody>
          <a:bodyPr wrap="square" rtlCol="1">
            <a:spAutoFit/>
          </a:bodyPr>
          <a:lstStyle/>
          <a:p>
            <a:r>
              <a:rPr lang="fa-IR" sz="3600" b="1" dirty="0" smtClean="0">
                <a:solidFill>
                  <a:srgbClr val="FF0000"/>
                </a:solidFill>
                <a:cs typeface="B Titr" pitchFamily="2" charset="-78"/>
              </a:rPr>
              <a:t>انواع الگوریتم های وب کاوي</a:t>
            </a:r>
            <a:endParaRPr lang="en-US" sz="3600" b="1" dirty="0">
              <a:solidFill>
                <a:srgbClr val="FF0000"/>
              </a:solidFill>
              <a:cs typeface="B Titr" pitchFamily="2" charset="-78"/>
            </a:endParaRPr>
          </a:p>
        </p:txBody>
      </p:sp>
      <p:sp>
        <p:nvSpPr>
          <p:cNvPr id="7" name="TextBox 6"/>
          <p:cNvSpPr txBox="1"/>
          <p:nvPr/>
        </p:nvSpPr>
        <p:spPr>
          <a:xfrm>
            <a:off x="428596" y="1785926"/>
            <a:ext cx="8286808" cy="2477601"/>
          </a:xfrm>
          <a:prstGeom prst="rect">
            <a:avLst/>
          </a:prstGeom>
          <a:noFill/>
        </p:spPr>
        <p:txBody>
          <a:bodyPr wrap="square" rtlCol="1">
            <a:spAutoFit/>
          </a:bodyPr>
          <a:lstStyle/>
          <a:p>
            <a:pPr algn="just">
              <a:lnSpc>
                <a:spcPct val="200000"/>
              </a:lnSpc>
            </a:pPr>
            <a:r>
              <a:rPr lang="fa-IR" sz="2000" b="1" dirty="0" smtClean="0">
                <a:cs typeface="B Titr" pitchFamily="2" charset="-78"/>
              </a:rPr>
              <a:t>1. درخت تصميم</a:t>
            </a:r>
          </a:p>
          <a:p>
            <a:pPr algn="just">
              <a:lnSpc>
                <a:spcPct val="200000"/>
              </a:lnSpc>
            </a:pPr>
            <a:r>
              <a:rPr lang="fa-IR" sz="2000" b="1" dirty="0" smtClean="0">
                <a:cs typeface="B Titr" pitchFamily="2" charset="-78"/>
              </a:rPr>
              <a:t>2. شبکه عصبي</a:t>
            </a:r>
          </a:p>
          <a:p>
            <a:pPr algn="just">
              <a:lnSpc>
                <a:spcPct val="200000"/>
              </a:lnSpc>
            </a:pPr>
            <a:r>
              <a:rPr lang="fa-IR" sz="2000" b="1" dirty="0" smtClean="0">
                <a:cs typeface="B Titr" pitchFamily="2" charset="-78"/>
              </a:rPr>
              <a:t>3. </a:t>
            </a:r>
            <a:r>
              <a:rPr lang="en-US" sz="2000" b="1" dirty="0" smtClean="0">
                <a:cs typeface="B Titr" pitchFamily="2" charset="-78"/>
              </a:rPr>
              <a:t>Page Rank </a:t>
            </a:r>
          </a:p>
          <a:p>
            <a:pPr algn="just">
              <a:lnSpc>
                <a:spcPct val="200000"/>
              </a:lnSpc>
            </a:pPr>
            <a:endParaRPr lang="fa-IR" sz="2000" dirty="0" smtClean="0">
              <a:cs typeface="B Titr" pitchFamily="2" charset="-78"/>
            </a:endParaRPr>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17</a:t>
            </a:fld>
            <a:endParaRPr lang="fa-IR"/>
          </a:p>
        </p:txBody>
      </p:sp>
      <p:sp>
        <p:nvSpPr>
          <p:cNvPr id="6" name="TextBox 5"/>
          <p:cNvSpPr txBox="1"/>
          <p:nvPr/>
        </p:nvSpPr>
        <p:spPr>
          <a:xfrm>
            <a:off x="0" y="714356"/>
            <a:ext cx="7143768" cy="646331"/>
          </a:xfrm>
          <a:prstGeom prst="rect">
            <a:avLst/>
          </a:prstGeom>
          <a:noFill/>
        </p:spPr>
        <p:txBody>
          <a:bodyPr wrap="square" rtlCol="1">
            <a:spAutoFit/>
          </a:bodyPr>
          <a:lstStyle/>
          <a:p>
            <a:r>
              <a:rPr lang="fa-IR" sz="3600" b="1" dirty="0" smtClean="0">
                <a:solidFill>
                  <a:srgbClr val="FF0000"/>
                </a:solidFill>
                <a:cs typeface="B Titr" pitchFamily="2" charset="-78"/>
              </a:rPr>
              <a:t>انواع الگوریتم های وب کاوي</a:t>
            </a:r>
            <a:r>
              <a:rPr lang="fa-IR" sz="3600" b="1" dirty="0" smtClean="0">
                <a:solidFill>
                  <a:srgbClr val="FF0000"/>
                </a:solidFill>
                <a:cs typeface="B Titr" pitchFamily="2" charset="-78"/>
                <a:sym typeface="Wingdings" pitchFamily="2" charset="2"/>
              </a:rPr>
              <a:t> (ادامه)</a:t>
            </a:r>
            <a:endParaRPr lang="en-US" sz="3600" b="1" dirty="0">
              <a:solidFill>
                <a:srgbClr val="FF0000"/>
              </a:solidFill>
              <a:cs typeface="B Titr" pitchFamily="2" charset="-78"/>
            </a:endParaRPr>
          </a:p>
        </p:txBody>
      </p:sp>
      <p:sp>
        <p:nvSpPr>
          <p:cNvPr id="7" name="TextBox 6"/>
          <p:cNvSpPr txBox="1"/>
          <p:nvPr/>
        </p:nvSpPr>
        <p:spPr>
          <a:xfrm>
            <a:off x="428596" y="1785926"/>
            <a:ext cx="8286808" cy="1877437"/>
          </a:xfrm>
          <a:prstGeom prst="rect">
            <a:avLst/>
          </a:prstGeom>
          <a:noFill/>
        </p:spPr>
        <p:txBody>
          <a:bodyPr wrap="square" rtlCol="1">
            <a:spAutoFit/>
          </a:bodyPr>
          <a:lstStyle/>
          <a:p>
            <a:pPr marL="457200" indent="-457200" algn="just"/>
            <a:r>
              <a:rPr lang="fa-IR" sz="2000" dirty="0" smtClean="0">
                <a:cs typeface="B Titr" pitchFamily="2" charset="-78"/>
              </a:rPr>
              <a:t>1. درخت تصمیم:</a:t>
            </a:r>
          </a:p>
          <a:p>
            <a:pPr marL="457200" indent="-457200" algn="just"/>
            <a:endParaRPr lang="fa-IR" sz="2000" dirty="0" smtClean="0">
              <a:cs typeface="B Titr" pitchFamily="2" charset="-78"/>
            </a:endParaRPr>
          </a:p>
          <a:p>
            <a:pPr algn="just"/>
            <a:r>
              <a:rPr lang="fa-IR" sz="2000" b="1" dirty="0" smtClean="0">
                <a:cs typeface="B Nazanin" pitchFamily="2" charset="-78"/>
              </a:rPr>
              <a:t> در اين الگوريتم نمونه هاي اشياء و رکوردها، بر اساس مقادير برخي صفات به گروه هايي تقسيم مي شوند. </a:t>
            </a:r>
          </a:p>
          <a:p>
            <a:pPr algn="just">
              <a:buFont typeface="Wingdings" pitchFamily="2" charset="2"/>
              <a:buChar char="ü"/>
            </a:pPr>
            <a:endParaRPr lang="fa-IR" b="1" dirty="0" smtClean="0">
              <a:cs typeface="2  Titr" pitchFamily="2" charset="-78"/>
            </a:endParaRPr>
          </a:p>
          <a:p>
            <a:pPr algn="just">
              <a:buFont typeface="Wingdings" pitchFamily="2" charset="2"/>
              <a:buChar char="ü"/>
            </a:pPr>
            <a:r>
              <a:rPr lang="fa-IR" b="1" dirty="0" smtClean="0">
                <a:cs typeface="2  Titr" pitchFamily="2" charset="-78"/>
              </a:rPr>
              <a:t> به عنوان مثال افراد يک جامعه را مي توان بر اساس ميزان درآمد آنها به گروه هايي تقسيم کرد.</a:t>
            </a:r>
            <a:endParaRPr lang="fa-IR" b="1" dirty="0">
              <a:cs typeface="2  Titr" pitchFamily="2" charset="-78"/>
            </a:endParaRPr>
          </a:p>
        </p:txBody>
      </p:sp>
      <p:pic>
        <p:nvPicPr>
          <p:cNvPr id="8" name="Picture 7" descr="classification-intro-2.jpg"/>
          <p:cNvPicPr>
            <a:picLocks noChangeAspect="1"/>
          </p:cNvPicPr>
          <p:nvPr/>
        </p:nvPicPr>
        <p:blipFill>
          <a:blip r:embed="rId2"/>
          <a:stretch>
            <a:fillRect/>
          </a:stretch>
        </p:blipFill>
        <p:spPr>
          <a:xfrm>
            <a:off x="642910" y="3786190"/>
            <a:ext cx="3071834" cy="2732736"/>
          </a:xfrm>
          <a:prstGeom prst="rect">
            <a:avLst/>
          </a:prstGeom>
          <a:solidFill>
            <a:schemeClr val="tx1"/>
          </a:solidFill>
          <a:ln>
            <a:solidFill>
              <a:schemeClr val="tx1"/>
            </a:solidFill>
          </a:ln>
        </p:spPr>
      </p:pic>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18</a:t>
            </a:fld>
            <a:endParaRPr lang="fa-IR"/>
          </a:p>
        </p:txBody>
      </p:sp>
      <p:sp>
        <p:nvSpPr>
          <p:cNvPr id="6" name="TextBox 5"/>
          <p:cNvSpPr txBox="1"/>
          <p:nvPr/>
        </p:nvSpPr>
        <p:spPr>
          <a:xfrm>
            <a:off x="0" y="714356"/>
            <a:ext cx="7143768" cy="646331"/>
          </a:xfrm>
          <a:prstGeom prst="rect">
            <a:avLst/>
          </a:prstGeom>
          <a:noFill/>
        </p:spPr>
        <p:txBody>
          <a:bodyPr wrap="square" rtlCol="1">
            <a:spAutoFit/>
          </a:bodyPr>
          <a:lstStyle/>
          <a:p>
            <a:r>
              <a:rPr lang="fa-IR" sz="3600" b="1" dirty="0" smtClean="0">
                <a:solidFill>
                  <a:srgbClr val="FF0000"/>
                </a:solidFill>
                <a:cs typeface="B Titr" pitchFamily="2" charset="-78"/>
              </a:rPr>
              <a:t>انواع الگوریتم های وب کاوي</a:t>
            </a:r>
            <a:r>
              <a:rPr lang="fa-IR" sz="3600" b="1" dirty="0" smtClean="0">
                <a:solidFill>
                  <a:srgbClr val="FF0000"/>
                </a:solidFill>
                <a:cs typeface="B Titr" pitchFamily="2" charset="-78"/>
                <a:sym typeface="Wingdings" pitchFamily="2" charset="2"/>
              </a:rPr>
              <a:t> (ادامه)</a:t>
            </a:r>
            <a:endParaRPr lang="en-US" sz="3600" b="1" dirty="0">
              <a:solidFill>
                <a:srgbClr val="FF0000"/>
              </a:solidFill>
              <a:cs typeface="B Titr" pitchFamily="2" charset="-78"/>
            </a:endParaRPr>
          </a:p>
        </p:txBody>
      </p:sp>
      <p:sp>
        <p:nvSpPr>
          <p:cNvPr id="7" name="TextBox 6"/>
          <p:cNvSpPr txBox="1"/>
          <p:nvPr/>
        </p:nvSpPr>
        <p:spPr>
          <a:xfrm>
            <a:off x="428596" y="1785926"/>
            <a:ext cx="8286808" cy="1938992"/>
          </a:xfrm>
          <a:prstGeom prst="rect">
            <a:avLst/>
          </a:prstGeom>
          <a:noFill/>
        </p:spPr>
        <p:txBody>
          <a:bodyPr wrap="square" rtlCol="1">
            <a:spAutoFit/>
          </a:bodyPr>
          <a:lstStyle/>
          <a:p>
            <a:pPr algn="just"/>
            <a:r>
              <a:rPr lang="fa-IR" sz="2000" dirty="0" smtClean="0">
                <a:cs typeface="B Titr" pitchFamily="2" charset="-78"/>
              </a:rPr>
              <a:t>2.شبکه عصبی:</a:t>
            </a:r>
          </a:p>
          <a:p>
            <a:pPr marL="457200" indent="-457200" algn="just">
              <a:buFont typeface="Wingdings" pitchFamily="2" charset="2"/>
              <a:buChar char="ü"/>
            </a:pPr>
            <a:endParaRPr lang="fa-IR" sz="2000" b="1" dirty="0" smtClean="0">
              <a:cs typeface="B Nazanin" pitchFamily="2" charset="-78"/>
            </a:endParaRPr>
          </a:p>
          <a:p>
            <a:pPr algn="just"/>
            <a:r>
              <a:rPr lang="fa-IR" sz="2000" b="1" dirty="0" smtClean="0">
                <a:cs typeface="B Nazanin" pitchFamily="2" charset="-78"/>
              </a:rPr>
              <a:t>يک شبکه عصبي مجموعه اي از سيگنال هاي ورودي، گره ها و سيگنال هاي خروجي است. </a:t>
            </a:r>
          </a:p>
          <a:p>
            <a:pPr algn="just"/>
            <a:endParaRPr lang="fa-IR" sz="2000" b="1" dirty="0" smtClean="0">
              <a:cs typeface="B Nazanin" pitchFamily="2" charset="-78"/>
            </a:endParaRPr>
          </a:p>
          <a:p>
            <a:pPr algn="just"/>
            <a:r>
              <a:rPr lang="fa-IR" sz="2000" b="1" dirty="0" smtClean="0">
                <a:cs typeface="B Nazanin" pitchFamily="2" charset="-78"/>
              </a:rPr>
              <a:t>شبکه هاي عصبي ابتدا با داده ها و مثال هاي آموزشي، آموزش داده مي شوند.سپس داده هاي جديد به شبکه ارائه مي شوند و شبکه به تحليل آنها مي پردازد. </a:t>
            </a:r>
          </a:p>
        </p:txBody>
      </p:sp>
      <p:pic>
        <p:nvPicPr>
          <p:cNvPr id="8" name="Picture 7" descr="url.png"/>
          <p:cNvPicPr>
            <a:picLocks noChangeAspect="1"/>
          </p:cNvPicPr>
          <p:nvPr/>
        </p:nvPicPr>
        <p:blipFill>
          <a:blip r:embed="rId2"/>
          <a:stretch>
            <a:fillRect/>
          </a:stretch>
        </p:blipFill>
        <p:spPr>
          <a:xfrm>
            <a:off x="500034" y="3760302"/>
            <a:ext cx="3000396" cy="2883408"/>
          </a:xfrm>
          <a:prstGeom prst="rect">
            <a:avLst/>
          </a:prstGeom>
          <a:ln>
            <a:solidFill>
              <a:schemeClr val="tx1"/>
            </a:solidFill>
          </a:ln>
        </p:spPr>
      </p:pic>
      <p:sp>
        <p:nvSpPr>
          <p:cNvPr id="9" name="TextBox 8"/>
          <p:cNvSpPr txBox="1"/>
          <p:nvPr/>
        </p:nvSpPr>
        <p:spPr>
          <a:xfrm>
            <a:off x="3857620" y="4286256"/>
            <a:ext cx="4929222" cy="1438855"/>
          </a:xfrm>
          <a:prstGeom prst="rect">
            <a:avLst/>
          </a:prstGeom>
          <a:noFill/>
        </p:spPr>
        <p:txBody>
          <a:bodyPr wrap="square" rtlCol="0">
            <a:spAutoFit/>
          </a:bodyPr>
          <a:lstStyle/>
          <a:p>
            <a:pPr algn="ctr">
              <a:lnSpc>
                <a:spcPct val="150000"/>
              </a:lnSpc>
              <a:buFont typeface="Wingdings" pitchFamily="2" charset="2"/>
              <a:buChar char="ü"/>
            </a:pPr>
            <a:r>
              <a:rPr lang="fa-IR" sz="2000" b="1" dirty="0" smtClean="0">
                <a:cs typeface="B Titr" pitchFamily="2" charset="-78"/>
              </a:rPr>
              <a:t>شبکه های عصبی در کاوش محتوای وب،</a:t>
            </a:r>
          </a:p>
          <a:p>
            <a:pPr algn="ctr">
              <a:lnSpc>
                <a:spcPct val="150000"/>
              </a:lnSpc>
            </a:pPr>
            <a:r>
              <a:rPr lang="fa-IR" sz="2000" b="1" dirty="0" smtClean="0">
                <a:cs typeface="B Titr" pitchFamily="2" charset="-78"/>
              </a:rPr>
              <a:t>برای تشخیص موجودیت ها،تحلیل انحرافات </a:t>
            </a:r>
          </a:p>
          <a:p>
            <a:pPr algn="ctr">
              <a:lnSpc>
                <a:spcPct val="150000"/>
              </a:lnSpc>
            </a:pPr>
            <a:r>
              <a:rPr lang="fa-IR" sz="2000" b="1" dirty="0" smtClean="0">
                <a:cs typeface="B Titr" pitchFamily="2" charset="-78"/>
              </a:rPr>
              <a:t>و سایر کاربردهای وب به کار می روند.</a:t>
            </a:r>
            <a:endParaRPr lang="en-US" sz="2000" b="1" dirty="0">
              <a:cs typeface="B Titr" pitchFamily="2" charset="-78"/>
            </a:endParaRPr>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19</a:t>
            </a:fld>
            <a:endParaRPr lang="fa-IR"/>
          </a:p>
        </p:txBody>
      </p:sp>
      <p:sp>
        <p:nvSpPr>
          <p:cNvPr id="6" name="TextBox 5"/>
          <p:cNvSpPr txBox="1"/>
          <p:nvPr/>
        </p:nvSpPr>
        <p:spPr>
          <a:xfrm>
            <a:off x="0" y="714356"/>
            <a:ext cx="7143768" cy="646331"/>
          </a:xfrm>
          <a:prstGeom prst="rect">
            <a:avLst/>
          </a:prstGeom>
          <a:noFill/>
        </p:spPr>
        <p:txBody>
          <a:bodyPr wrap="square" rtlCol="1">
            <a:spAutoFit/>
          </a:bodyPr>
          <a:lstStyle/>
          <a:p>
            <a:r>
              <a:rPr lang="fa-IR" sz="3600" b="1" dirty="0" smtClean="0">
                <a:solidFill>
                  <a:srgbClr val="FF0000"/>
                </a:solidFill>
                <a:cs typeface="B Titr" pitchFamily="2" charset="-78"/>
              </a:rPr>
              <a:t>انواع الگوریتم های وب کاوي</a:t>
            </a:r>
            <a:r>
              <a:rPr lang="fa-IR" sz="3600" b="1" dirty="0" smtClean="0">
                <a:solidFill>
                  <a:srgbClr val="FF0000"/>
                </a:solidFill>
                <a:cs typeface="B Titr" pitchFamily="2" charset="-78"/>
                <a:sym typeface="Wingdings" pitchFamily="2" charset="2"/>
              </a:rPr>
              <a:t> (ادامه)</a:t>
            </a:r>
            <a:endParaRPr lang="en-US" sz="3600" b="1" dirty="0">
              <a:solidFill>
                <a:srgbClr val="FF0000"/>
              </a:solidFill>
              <a:cs typeface="B Titr" pitchFamily="2" charset="-78"/>
            </a:endParaRPr>
          </a:p>
        </p:txBody>
      </p:sp>
      <p:sp>
        <p:nvSpPr>
          <p:cNvPr id="7" name="TextBox 6"/>
          <p:cNvSpPr txBox="1"/>
          <p:nvPr/>
        </p:nvSpPr>
        <p:spPr>
          <a:xfrm>
            <a:off x="5072066" y="1928802"/>
            <a:ext cx="3786214" cy="2554545"/>
          </a:xfrm>
          <a:prstGeom prst="rect">
            <a:avLst/>
          </a:prstGeom>
          <a:noFill/>
        </p:spPr>
        <p:txBody>
          <a:bodyPr wrap="square" rtlCol="1">
            <a:spAutoFit/>
          </a:bodyPr>
          <a:lstStyle/>
          <a:p>
            <a:pPr algn="just"/>
            <a:r>
              <a:rPr lang="fa-IR" sz="2000" b="1" dirty="0" smtClean="0">
                <a:cs typeface="B Titr" pitchFamily="2" charset="-78"/>
              </a:rPr>
              <a:t>3.</a:t>
            </a:r>
            <a:r>
              <a:rPr lang="en-US" sz="2000" b="1" dirty="0" smtClean="0">
                <a:cs typeface="B Titr" pitchFamily="2" charset="-78"/>
              </a:rPr>
              <a:t>Page Rank </a:t>
            </a:r>
            <a:r>
              <a:rPr lang="fa-IR" sz="2000" b="1" dirty="0" smtClean="0">
                <a:cs typeface="B Titr" pitchFamily="2" charset="-78"/>
              </a:rPr>
              <a:t>:</a:t>
            </a:r>
          </a:p>
          <a:p>
            <a:pPr algn="just">
              <a:buFont typeface="Arial" pitchFamily="34" charset="0"/>
              <a:buChar char="•"/>
            </a:pPr>
            <a:r>
              <a:rPr lang="fa-IR" sz="2000" b="1" dirty="0" smtClean="0">
                <a:cs typeface="B Nazanin" pitchFamily="2" charset="-78"/>
              </a:rPr>
              <a:t>اين روش به هرسند وب امتياز اختصاص مي دهد.</a:t>
            </a:r>
          </a:p>
          <a:p>
            <a:pPr algn="just">
              <a:buFont typeface="Arial" pitchFamily="34" charset="0"/>
              <a:buChar char="•"/>
            </a:pPr>
            <a:r>
              <a:rPr lang="fa-IR" sz="2000" b="1" dirty="0" smtClean="0">
                <a:cs typeface="B Nazanin" pitchFamily="2" charset="-78"/>
              </a:rPr>
              <a:t>اين الگوريتم رتبه هر صفحه را با اختصاص وزن به پيوندي که به آن صفحه داده شده است به دست مي آورد.</a:t>
            </a:r>
          </a:p>
          <a:p>
            <a:pPr algn="just">
              <a:buFont typeface="Arial" pitchFamily="34" charset="0"/>
              <a:buChar char="•"/>
            </a:pPr>
            <a:r>
              <a:rPr lang="fa-IR" sz="2000" b="1" dirty="0" smtClean="0">
                <a:cs typeface="B Nazanin" pitchFamily="2" charset="-78"/>
              </a:rPr>
              <a:t> مقدار اين وزن به کيفيت صفحه اي که پيوند در آن قرار گرفته، بستگي دارد.</a:t>
            </a:r>
            <a:endParaRPr lang="fa-IR" dirty="0"/>
          </a:p>
        </p:txBody>
      </p:sp>
      <p:pic>
        <p:nvPicPr>
          <p:cNvPr id="8" name="Picture 7" descr="prgraph.gif"/>
          <p:cNvPicPr>
            <a:picLocks noChangeAspect="1"/>
          </p:cNvPicPr>
          <p:nvPr/>
        </p:nvPicPr>
        <p:blipFill>
          <a:blip r:embed="rId2"/>
          <a:stretch>
            <a:fillRect/>
          </a:stretch>
        </p:blipFill>
        <p:spPr>
          <a:xfrm>
            <a:off x="214282" y="1928802"/>
            <a:ext cx="4786346" cy="4286280"/>
          </a:xfrm>
          <a:prstGeom prst="rect">
            <a:avLst/>
          </a:prstGeom>
          <a:ln>
            <a:solidFill>
              <a:schemeClr val="tx1"/>
            </a:solidFill>
          </a:ln>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00100" y="714356"/>
            <a:ext cx="6072230" cy="784830"/>
          </a:xfrm>
          <a:prstGeom prst="rect">
            <a:avLst/>
          </a:prstGeom>
          <a:noFill/>
        </p:spPr>
        <p:txBody>
          <a:bodyPr wrap="square" rtlCol="1">
            <a:spAutoFit/>
          </a:bodyPr>
          <a:lstStyle/>
          <a:p>
            <a:r>
              <a:rPr lang="fa-IR" sz="4500" dirty="0" smtClean="0">
                <a:solidFill>
                  <a:srgbClr val="FF0000"/>
                </a:solidFill>
                <a:cs typeface="B Titr" pitchFamily="2" charset="-78"/>
              </a:rPr>
              <a:t>عناوین</a:t>
            </a:r>
            <a:endParaRPr lang="fa-IR" sz="4500" dirty="0">
              <a:solidFill>
                <a:srgbClr val="FF0000"/>
              </a:solidFill>
              <a:cs typeface="B Titr" pitchFamily="2" charset="-78"/>
            </a:endParaRPr>
          </a:p>
        </p:txBody>
      </p:sp>
      <p:sp>
        <p:nvSpPr>
          <p:cNvPr id="6" name="TextBox 5"/>
          <p:cNvSpPr txBox="1"/>
          <p:nvPr/>
        </p:nvSpPr>
        <p:spPr>
          <a:xfrm>
            <a:off x="1357290" y="1714488"/>
            <a:ext cx="7143800" cy="4909036"/>
          </a:xfrm>
          <a:prstGeom prst="rect">
            <a:avLst/>
          </a:prstGeom>
          <a:noFill/>
        </p:spPr>
        <p:txBody>
          <a:bodyPr wrap="square" rtlCol="1">
            <a:spAutoFit/>
          </a:bodyPr>
          <a:lstStyle/>
          <a:p>
            <a:pPr>
              <a:lnSpc>
                <a:spcPct val="150000"/>
              </a:lnSpc>
              <a:buFont typeface="Wingdings" pitchFamily="2" charset="2"/>
              <a:buChar char="§"/>
            </a:pPr>
            <a:r>
              <a:rPr lang="fa-IR" sz="2200" b="1" dirty="0" smtClean="0"/>
              <a:t> </a:t>
            </a:r>
            <a:r>
              <a:rPr lang="fa-IR" sz="2200" b="1" dirty="0" smtClean="0">
                <a:cs typeface="B Nazanin" pitchFamily="2" charset="-78"/>
              </a:rPr>
              <a:t>مقدمه</a:t>
            </a:r>
          </a:p>
          <a:p>
            <a:pPr>
              <a:lnSpc>
                <a:spcPct val="150000"/>
              </a:lnSpc>
              <a:buFont typeface="Wingdings" pitchFamily="2" charset="2"/>
              <a:buChar char="§"/>
            </a:pPr>
            <a:r>
              <a:rPr lang="fa-IR" sz="2200" b="1" dirty="0" smtClean="0">
                <a:cs typeface="B Nazanin" pitchFamily="2" charset="-78"/>
              </a:rPr>
              <a:t> مشکلات کاربران در استفاده از وب</a:t>
            </a:r>
          </a:p>
          <a:p>
            <a:pPr>
              <a:lnSpc>
                <a:spcPct val="150000"/>
              </a:lnSpc>
              <a:buFont typeface="Wingdings" pitchFamily="2" charset="2"/>
              <a:buChar char="§"/>
            </a:pPr>
            <a:r>
              <a:rPr lang="fa-IR" sz="2200" b="1" dirty="0" smtClean="0">
                <a:cs typeface="B Nazanin" pitchFamily="2" charset="-78"/>
              </a:rPr>
              <a:t>وب کاوی ، مراحل وب کاوی ،انواع  وب کاوی</a:t>
            </a:r>
          </a:p>
          <a:p>
            <a:pPr>
              <a:lnSpc>
                <a:spcPct val="150000"/>
              </a:lnSpc>
              <a:buFont typeface="Wingdings" pitchFamily="2" charset="2"/>
              <a:buChar char="§"/>
            </a:pPr>
            <a:r>
              <a:rPr lang="fa-IR" sz="2200" b="1" dirty="0" smtClean="0">
                <a:cs typeface="B Nazanin" pitchFamily="2" charset="-78"/>
              </a:rPr>
              <a:t>تفاوت وب کاوی و داده کاوی</a:t>
            </a:r>
          </a:p>
          <a:p>
            <a:pPr>
              <a:lnSpc>
                <a:spcPct val="150000"/>
              </a:lnSpc>
              <a:buFont typeface="Wingdings" pitchFamily="2" charset="2"/>
              <a:buChar char="§"/>
            </a:pPr>
            <a:r>
              <a:rPr lang="fa-IR" sz="2200" b="1" dirty="0" smtClean="0">
                <a:cs typeface="B Nazanin" pitchFamily="2" charset="-78"/>
              </a:rPr>
              <a:t>چالش های وب کاوی</a:t>
            </a:r>
          </a:p>
          <a:p>
            <a:pPr>
              <a:lnSpc>
                <a:spcPct val="150000"/>
              </a:lnSpc>
              <a:buFont typeface="Wingdings" pitchFamily="2" charset="2"/>
              <a:buChar char="§"/>
            </a:pPr>
            <a:r>
              <a:rPr lang="fa-IR" sz="2200" b="1" dirty="0" smtClean="0">
                <a:cs typeface="B Nazanin" pitchFamily="2" charset="-78"/>
              </a:rPr>
              <a:t> وب کاوی و زمینه های تحقیقاتی مرتبط</a:t>
            </a:r>
          </a:p>
          <a:p>
            <a:pPr>
              <a:lnSpc>
                <a:spcPct val="150000"/>
              </a:lnSpc>
              <a:buFont typeface="Wingdings" pitchFamily="2" charset="2"/>
              <a:buChar char="§"/>
            </a:pPr>
            <a:r>
              <a:rPr lang="fa-IR" sz="2200" b="1" dirty="0" smtClean="0">
                <a:cs typeface="B Nazanin" pitchFamily="2" charset="-78"/>
              </a:rPr>
              <a:t>انواع الگوریتم های وب کاوی</a:t>
            </a:r>
          </a:p>
          <a:p>
            <a:pPr>
              <a:lnSpc>
                <a:spcPct val="150000"/>
              </a:lnSpc>
              <a:buFont typeface="Wingdings" pitchFamily="2" charset="2"/>
              <a:buChar char="§"/>
            </a:pPr>
            <a:r>
              <a:rPr lang="fa-IR" sz="2200" b="1" dirty="0" smtClean="0">
                <a:cs typeface="B Nazanin" pitchFamily="2" charset="-78"/>
              </a:rPr>
              <a:t>کاربردهای وب کاوی</a:t>
            </a:r>
          </a:p>
          <a:p>
            <a:pPr>
              <a:lnSpc>
                <a:spcPct val="150000"/>
              </a:lnSpc>
              <a:buFont typeface="Wingdings" pitchFamily="2" charset="2"/>
              <a:buChar char="§"/>
            </a:pPr>
            <a:r>
              <a:rPr lang="fa-IR" sz="2200" b="1" dirty="0" smtClean="0">
                <a:cs typeface="B Nazanin" pitchFamily="2" charset="-78"/>
              </a:rPr>
              <a:t> نتیجه گیری</a:t>
            </a:r>
          </a:p>
          <a:p>
            <a:pPr lvl="0"/>
            <a:r>
              <a:rPr lang="fa-IR" sz="1600" dirty="0" smtClean="0"/>
              <a:t> </a:t>
            </a:r>
            <a:endParaRPr lang="fa-IR" sz="1600" dirty="0"/>
          </a:p>
        </p:txBody>
      </p:sp>
      <p:sp>
        <p:nvSpPr>
          <p:cNvPr id="9" name="Slide Number Placeholder 8"/>
          <p:cNvSpPr>
            <a:spLocks noGrp="1"/>
          </p:cNvSpPr>
          <p:nvPr>
            <p:ph type="sldNum" sz="quarter" idx="12"/>
          </p:nvPr>
        </p:nvSpPr>
        <p:spPr/>
        <p:txBody>
          <a:bodyPr/>
          <a:lstStyle/>
          <a:p>
            <a:fld id="{A51375D9-DD67-41D5-BFCC-4C7EA847F2EB}" type="slidenum">
              <a:rPr lang="fa-IR" smtClean="0"/>
              <a:pPr/>
              <a:t>2</a:t>
            </a:fld>
            <a:endParaRPr lang="fa-I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2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20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20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20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20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fade">
                                      <p:cBhvr>
                                        <p:cTn id="47" dur="20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fade">
                                      <p:cBhvr>
                                        <p:cTn id="52" dur="20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20</a:t>
            </a:fld>
            <a:endParaRPr lang="fa-IR"/>
          </a:p>
        </p:txBody>
      </p:sp>
      <p:sp>
        <p:nvSpPr>
          <p:cNvPr id="6" name="TextBox 5"/>
          <p:cNvSpPr txBox="1"/>
          <p:nvPr/>
        </p:nvSpPr>
        <p:spPr>
          <a:xfrm>
            <a:off x="0" y="714356"/>
            <a:ext cx="7143768" cy="523220"/>
          </a:xfrm>
          <a:prstGeom prst="rect">
            <a:avLst/>
          </a:prstGeom>
          <a:noFill/>
        </p:spPr>
        <p:txBody>
          <a:bodyPr wrap="square" rtlCol="1">
            <a:spAutoFit/>
          </a:bodyPr>
          <a:lstStyle/>
          <a:p>
            <a:r>
              <a:rPr lang="fa-IR" sz="2800" b="1" dirty="0" smtClean="0">
                <a:solidFill>
                  <a:srgbClr val="FF0000"/>
                </a:solidFill>
                <a:cs typeface="B Titr" pitchFamily="2" charset="-78"/>
              </a:rPr>
              <a:t>چگونه </a:t>
            </a:r>
            <a:r>
              <a:rPr lang="en-US" sz="2800" b="1" dirty="0" smtClean="0">
                <a:solidFill>
                  <a:srgbClr val="FF0000"/>
                </a:solidFill>
                <a:cs typeface="B Titr" pitchFamily="2" charset="-78"/>
              </a:rPr>
              <a:t>Page rank </a:t>
            </a:r>
            <a:r>
              <a:rPr lang="fa-IR" sz="2800" b="1" dirty="0" smtClean="0">
                <a:solidFill>
                  <a:srgbClr val="FF0000"/>
                </a:solidFill>
                <a:cs typeface="B Titr" pitchFamily="2" charset="-78"/>
              </a:rPr>
              <a:t>سایت خود را در گوگل  بالا ببریم؟</a:t>
            </a:r>
            <a:endParaRPr lang="en-US" sz="2800" b="1" dirty="0">
              <a:solidFill>
                <a:srgbClr val="FF0000"/>
              </a:solidFill>
              <a:cs typeface="B Titr" pitchFamily="2" charset="-78"/>
            </a:endParaRPr>
          </a:p>
        </p:txBody>
      </p:sp>
      <p:sp>
        <p:nvSpPr>
          <p:cNvPr id="7" name="TextBox 6"/>
          <p:cNvSpPr txBox="1"/>
          <p:nvPr/>
        </p:nvSpPr>
        <p:spPr>
          <a:xfrm>
            <a:off x="285720" y="1928802"/>
            <a:ext cx="8429684" cy="1938992"/>
          </a:xfrm>
          <a:prstGeom prst="rect">
            <a:avLst/>
          </a:prstGeom>
          <a:noFill/>
        </p:spPr>
        <p:txBody>
          <a:bodyPr wrap="square" rtlCol="1">
            <a:spAutoFit/>
          </a:bodyPr>
          <a:lstStyle/>
          <a:p>
            <a:pPr marL="457200" indent="-457200" algn="just">
              <a:lnSpc>
                <a:spcPct val="150000"/>
              </a:lnSpc>
            </a:pPr>
            <a:r>
              <a:rPr lang="fa-IR" sz="2000" b="1" dirty="0" smtClean="0">
                <a:cs typeface="B Nazanin" pitchFamily="2" charset="-78"/>
              </a:rPr>
              <a:t>1)محتوای سایت و مطالب آن در رابطه با موضوع مورد جستجو باشد.</a:t>
            </a:r>
          </a:p>
          <a:p>
            <a:pPr marL="457200" indent="-457200" algn="just">
              <a:lnSpc>
                <a:spcPct val="150000"/>
              </a:lnSpc>
            </a:pPr>
            <a:r>
              <a:rPr lang="fa-IR" sz="2000" b="1" dirty="0" smtClean="0">
                <a:cs typeface="B Nazanin" pitchFamily="2" charset="-78"/>
              </a:rPr>
              <a:t>2) چنانچه لینک بیشتری در سایر پایگاه ها ثبت کنید رتبه بالاتری کسب خواهید کرد.</a:t>
            </a:r>
          </a:p>
          <a:p>
            <a:pPr algn="just">
              <a:lnSpc>
                <a:spcPct val="150000"/>
              </a:lnSpc>
            </a:pPr>
            <a:r>
              <a:rPr lang="fa-IR" sz="2000" b="1" dirty="0" smtClean="0">
                <a:cs typeface="B Nazanin" pitchFamily="2" charset="-78"/>
              </a:rPr>
              <a:t>3) تبادل لینک بین سایت های هم خانواده یعنی سایت هایی که موضوع مشابهی دارند، موجب افزایش رتبه سایت شما خواهد شد.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21</a:t>
            </a:fld>
            <a:endParaRPr lang="fa-IR"/>
          </a:p>
        </p:txBody>
      </p:sp>
      <p:sp>
        <p:nvSpPr>
          <p:cNvPr id="6" name="TextBox 5"/>
          <p:cNvSpPr txBox="1"/>
          <p:nvPr/>
        </p:nvSpPr>
        <p:spPr>
          <a:xfrm>
            <a:off x="0" y="714356"/>
            <a:ext cx="7143768" cy="646331"/>
          </a:xfrm>
          <a:prstGeom prst="rect">
            <a:avLst/>
          </a:prstGeom>
          <a:noFill/>
        </p:spPr>
        <p:txBody>
          <a:bodyPr wrap="square" rtlCol="1">
            <a:spAutoFit/>
          </a:bodyPr>
          <a:lstStyle/>
          <a:p>
            <a:r>
              <a:rPr lang="fa-IR" sz="3600" b="1" dirty="0" smtClean="0">
                <a:solidFill>
                  <a:srgbClr val="FF0000"/>
                </a:solidFill>
                <a:cs typeface="B Titr" pitchFamily="2" charset="-78"/>
              </a:rPr>
              <a:t>کاربردهای وب کاوي</a:t>
            </a:r>
            <a:endParaRPr lang="en-US" sz="3600" b="1" dirty="0">
              <a:solidFill>
                <a:srgbClr val="FF0000"/>
              </a:solidFill>
              <a:cs typeface="B Titr" pitchFamily="2" charset="-78"/>
            </a:endParaRPr>
          </a:p>
        </p:txBody>
      </p:sp>
      <p:sp>
        <p:nvSpPr>
          <p:cNvPr id="7" name="TextBox 6"/>
          <p:cNvSpPr txBox="1"/>
          <p:nvPr/>
        </p:nvSpPr>
        <p:spPr>
          <a:xfrm>
            <a:off x="428596" y="1785926"/>
            <a:ext cx="8286808" cy="4295407"/>
          </a:xfrm>
          <a:prstGeom prst="rect">
            <a:avLst/>
          </a:prstGeom>
          <a:noFill/>
        </p:spPr>
        <p:txBody>
          <a:bodyPr wrap="square" rtlCol="1">
            <a:spAutoFit/>
          </a:bodyPr>
          <a:lstStyle/>
          <a:p>
            <a:pPr>
              <a:lnSpc>
                <a:spcPct val="150000"/>
              </a:lnSpc>
            </a:pPr>
            <a:r>
              <a:rPr lang="fa-IR" sz="2300" b="1" dirty="0" smtClean="0">
                <a:cs typeface="B Titr" pitchFamily="2" charset="-78"/>
              </a:rPr>
              <a:t>عمده ترین کاربردهای وب کاوی عبارتند از</a:t>
            </a:r>
            <a:r>
              <a:rPr lang="fa-IR" sz="2300" b="1" dirty="0" smtClean="0">
                <a:cs typeface="B Nazanin" pitchFamily="2" charset="-78"/>
              </a:rPr>
              <a:t>: </a:t>
            </a:r>
          </a:p>
          <a:p>
            <a:pPr>
              <a:lnSpc>
                <a:spcPct val="150000"/>
              </a:lnSpc>
              <a:buFont typeface="Wingdings" pitchFamily="2" charset="2"/>
              <a:buChar char="ü"/>
            </a:pPr>
            <a:r>
              <a:rPr lang="fa-IR" sz="2300" b="1" dirty="0" smtClean="0">
                <a:cs typeface="B Nazanin" pitchFamily="2" charset="-78"/>
              </a:rPr>
              <a:t>تجارت الکترونيکي</a:t>
            </a:r>
          </a:p>
          <a:p>
            <a:pPr>
              <a:lnSpc>
                <a:spcPct val="150000"/>
              </a:lnSpc>
              <a:buFont typeface="Wingdings" pitchFamily="2" charset="2"/>
              <a:buChar char="ü"/>
            </a:pPr>
            <a:r>
              <a:rPr lang="fa-IR" sz="2300" b="1" dirty="0" smtClean="0">
                <a:cs typeface="B Nazanin" pitchFamily="2" charset="-78"/>
              </a:rPr>
              <a:t> دولت الکترونيکي</a:t>
            </a:r>
          </a:p>
          <a:p>
            <a:pPr>
              <a:lnSpc>
                <a:spcPct val="150000"/>
              </a:lnSpc>
              <a:buFont typeface="Wingdings" pitchFamily="2" charset="2"/>
              <a:buChar char="ü"/>
            </a:pPr>
            <a:r>
              <a:rPr lang="fa-IR" sz="2300" b="1" dirty="0" smtClean="0">
                <a:cs typeface="B Nazanin" pitchFamily="2" charset="-78"/>
              </a:rPr>
              <a:t>آموزش الکترونيکي</a:t>
            </a:r>
          </a:p>
          <a:p>
            <a:pPr>
              <a:lnSpc>
                <a:spcPct val="150000"/>
              </a:lnSpc>
              <a:buFont typeface="Wingdings" pitchFamily="2" charset="2"/>
              <a:buChar char="ü"/>
            </a:pPr>
            <a:r>
              <a:rPr lang="fa-IR" sz="2300" b="1" dirty="0" smtClean="0">
                <a:cs typeface="B Nazanin" pitchFamily="2" charset="-78"/>
              </a:rPr>
              <a:t> آموزش از راه دور</a:t>
            </a:r>
          </a:p>
          <a:p>
            <a:pPr>
              <a:lnSpc>
                <a:spcPct val="150000"/>
              </a:lnSpc>
              <a:buFont typeface="Wingdings" pitchFamily="2" charset="2"/>
              <a:buChar char="ü"/>
            </a:pPr>
            <a:r>
              <a:rPr lang="fa-IR" sz="2300" b="1" dirty="0" smtClean="0">
                <a:cs typeface="B Nazanin" pitchFamily="2" charset="-78"/>
              </a:rPr>
              <a:t>سازمان هاي مجازي</a:t>
            </a:r>
          </a:p>
          <a:p>
            <a:pPr>
              <a:lnSpc>
                <a:spcPct val="150000"/>
              </a:lnSpc>
              <a:buFont typeface="Wingdings" pitchFamily="2" charset="2"/>
              <a:buChar char="ü"/>
            </a:pPr>
            <a:r>
              <a:rPr lang="fa-IR" sz="2300" b="1" dirty="0" smtClean="0">
                <a:cs typeface="B Nazanin" pitchFamily="2" charset="-78"/>
              </a:rPr>
              <a:t>مديريت دانش</a:t>
            </a:r>
          </a:p>
          <a:p>
            <a:pPr>
              <a:lnSpc>
                <a:spcPct val="150000"/>
              </a:lnSpc>
              <a:buFont typeface="Wingdings" pitchFamily="2" charset="2"/>
              <a:buChar char="ü"/>
            </a:pPr>
            <a:r>
              <a:rPr lang="fa-IR" sz="2300" b="1" dirty="0" smtClean="0">
                <a:cs typeface="B Nazanin" pitchFamily="2" charset="-78"/>
              </a:rPr>
              <a:t> کتابخانه هاي ديجيتال</a:t>
            </a:r>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22</a:t>
            </a:fld>
            <a:endParaRPr lang="fa-IR"/>
          </a:p>
        </p:txBody>
      </p:sp>
      <p:sp>
        <p:nvSpPr>
          <p:cNvPr id="6" name="TextBox 5"/>
          <p:cNvSpPr txBox="1"/>
          <p:nvPr/>
        </p:nvSpPr>
        <p:spPr>
          <a:xfrm>
            <a:off x="0" y="714356"/>
            <a:ext cx="7143768" cy="646331"/>
          </a:xfrm>
          <a:prstGeom prst="rect">
            <a:avLst/>
          </a:prstGeom>
          <a:noFill/>
        </p:spPr>
        <p:txBody>
          <a:bodyPr wrap="square" rtlCol="1">
            <a:spAutoFit/>
          </a:bodyPr>
          <a:lstStyle/>
          <a:p>
            <a:r>
              <a:rPr lang="fa-IR" sz="3600" b="1" dirty="0" smtClean="0">
                <a:solidFill>
                  <a:srgbClr val="FF0000"/>
                </a:solidFill>
                <a:cs typeface="B Titr" pitchFamily="2" charset="-78"/>
              </a:rPr>
              <a:t>تجارت الکترونیکی</a:t>
            </a:r>
            <a:endParaRPr lang="en-US" sz="3600" b="1" dirty="0">
              <a:solidFill>
                <a:srgbClr val="FF0000"/>
              </a:solidFill>
              <a:cs typeface="B Titr" pitchFamily="2" charset="-78"/>
            </a:endParaRPr>
          </a:p>
        </p:txBody>
      </p:sp>
      <p:sp>
        <p:nvSpPr>
          <p:cNvPr id="7" name="TextBox 6"/>
          <p:cNvSpPr txBox="1"/>
          <p:nvPr/>
        </p:nvSpPr>
        <p:spPr>
          <a:xfrm>
            <a:off x="4572000" y="1785926"/>
            <a:ext cx="4143404" cy="4462760"/>
          </a:xfrm>
          <a:prstGeom prst="rect">
            <a:avLst/>
          </a:prstGeom>
          <a:noFill/>
        </p:spPr>
        <p:txBody>
          <a:bodyPr wrap="square" rtlCol="1">
            <a:spAutoFit/>
          </a:bodyPr>
          <a:lstStyle/>
          <a:p>
            <a:pPr algn="just"/>
            <a:r>
              <a:rPr lang="fa-IR" b="1" dirty="0" smtClean="0">
                <a:cs typeface="B Titr" pitchFamily="2" charset="-78"/>
              </a:rPr>
              <a:t>تکنيک هاي وب کاوي مي توانند تا حد چشمگيري به موفقيت تجارت الکترونيکي کمک نمايند. </a:t>
            </a:r>
          </a:p>
          <a:p>
            <a:pPr algn="just"/>
            <a:endParaRPr lang="fa-IR" sz="1900" b="1" dirty="0" smtClean="0">
              <a:cs typeface="B Nazanin" pitchFamily="2" charset="-78"/>
            </a:endParaRPr>
          </a:p>
          <a:p>
            <a:pPr algn="just">
              <a:buFont typeface="Wingdings" pitchFamily="2" charset="2"/>
              <a:buChar char="ü"/>
            </a:pPr>
            <a:r>
              <a:rPr lang="fa-IR" sz="1900" b="1" dirty="0" smtClean="0">
                <a:cs typeface="B Nazanin" pitchFamily="2" charset="-78"/>
              </a:rPr>
              <a:t> براي مثال سايتي که کتاب مي فروشد، بايد روش مناسبي براي تبليغ کتب مختلف انتخاب کند. براي اين منظور اين سايت مي تواند، بر اساس علايق کاربران، آن ها را دسته بندي کرده و تبليغات مربوط به يک کتاب خاص را براي گروه کاربران مربوطه انجام دهد.</a:t>
            </a:r>
          </a:p>
          <a:p>
            <a:pPr algn="just"/>
            <a:endParaRPr lang="fa-IR" sz="1900" b="1" dirty="0" smtClean="0">
              <a:cs typeface="B Nazanin" pitchFamily="2" charset="-78"/>
            </a:endParaRPr>
          </a:p>
          <a:p>
            <a:pPr algn="just">
              <a:buFont typeface="Wingdings" pitchFamily="2" charset="2"/>
              <a:buChar char="ü"/>
            </a:pPr>
            <a:r>
              <a:rPr lang="fa-IR" sz="1900" b="1" dirty="0" smtClean="0">
                <a:cs typeface="B Nazanin" pitchFamily="2" charset="-78"/>
              </a:rPr>
              <a:t> يک نمونه از سايت</a:t>
            </a:r>
            <a:r>
              <a:rPr lang="en-US" sz="1900" b="1" dirty="0" smtClean="0">
                <a:cs typeface="B Nazanin" pitchFamily="2" charset="-78"/>
              </a:rPr>
              <a:t> </a:t>
            </a:r>
            <a:r>
              <a:rPr lang="fa-IR" sz="1900" b="1" dirty="0" smtClean="0">
                <a:cs typeface="B Nazanin" pitchFamily="2" charset="-78"/>
              </a:rPr>
              <a:t>هاي تجاري که از تکنيکهاي استفاده مي کند،سايت  </a:t>
            </a:r>
            <a:r>
              <a:rPr lang="en-US" sz="1900" b="1" dirty="0" err="1" smtClean="0">
                <a:cs typeface="B Nazanin" pitchFamily="2" charset="-78"/>
              </a:rPr>
              <a:t>amazon</a:t>
            </a:r>
            <a:r>
              <a:rPr lang="fa-IR" sz="1900" b="1" dirty="0" smtClean="0">
                <a:cs typeface="B Nazanin" pitchFamily="2" charset="-78"/>
              </a:rPr>
              <a:t>  است که موفقيت هاي چشمگيري براي آن به دنبال داشته است. </a:t>
            </a:r>
            <a:endParaRPr lang="en-US" sz="1900" b="1" dirty="0" smtClean="0">
              <a:cs typeface="B Nazanin" pitchFamily="2" charset="-78"/>
            </a:endParaRPr>
          </a:p>
          <a:p>
            <a:pPr algn="just">
              <a:buFont typeface="Wingdings" pitchFamily="2" charset="2"/>
              <a:buChar char="ü"/>
            </a:pPr>
            <a:endParaRPr lang="fa-IR" sz="2000" b="1" dirty="0" smtClean="0">
              <a:cs typeface="B Nazanin" pitchFamily="2" charset="-78"/>
            </a:endParaRPr>
          </a:p>
        </p:txBody>
      </p:sp>
      <p:pic>
        <p:nvPicPr>
          <p:cNvPr id="12" name="Picture 11" descr="2.png"/>
          <p:cNvPicPr>
            <a:picLocks noChangeAspect="1"/>
          </p:cNvPicPr>
          <p:nvPr/>
        </p:nvPicPr>
        <p:blipFill>
          <a:blip r:embed="rId2"/>
          <a:stretch>
            <a:fillRect/>
          </a:stretch>
        </p:blipFill>
        <p:spPr>
          <a:xfrm>
            <a:off x="214282" y="1785926"/>
            <a:ext cx="4143372" cy="4214842"/>
          </a:xfrm>
          <a:prstGeom prst="rect">
            <a:avLst/>
          </a:prstGeom>
          <a:ln>
            <a:solidFill>
              <a:schemeClr val="tx1"/>
            </a:solidFill>
          </a:ln>
        </p:spPr>
      </p:pic>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23</a:t>
            </a:fld>
            <a:endParaRPr lang="fa-IR"/>
          </a:p>
        </p:txBody>
      </p:sp>
      <p:sp>
        <p:nvSpPr>
          <p:cNvPr id="6" name="TextBox 5"/>
          <p:cNvSpPr txBox="1"/>
          <p:nvPr/>
        </p:nvSpPr>
        <p:spPr>
          <a:xfrm>
            <a:off x="0" y="714356"/>
            <a:ext cx="7143768" cy="646331"/>
          </a:xfrm>
          <a:prstGeom prst="rect">
            <a:avLst/>
          </a:prstGeom>
          <a:noFill/>
        </p:spPr>
        <p:txBody>
          <a:bodyPr wrap="square" rtlCol="1">
            <a:spAutoFit/>
          </a:bodyPr>
          <a:lstStyle/>
          <a:p>
            <a:r>
              <a:rPr lang="en-US" sz="3600" b="1" dirty="0" smtClean="0">
                <a:solidFill>
                  <a:srgbClr val="FF0000"/>
                </a:solidFill>
                <a:cs typeface="B Titr" pitchFamily="2" charset="-78"/>
              </a:rPr>
              <a:t>Google </a:t>
            </a:r>
            <a:r>
              <a:rPr lang="fa-IR" sz="3600" b="1" dirty="0" smtClean="0">
                <a:solidFill>
                  <a:srgbClr val="FF0000"/>
                </a:solidFill>
                <a:cs typeface="B Titr" pitchFamily="2" charset="-78"/>
              </a:rPr>
              <a:t>و  وب کاوي</a:t>
            </a:r>
            <a:endParaRPr lang="en-US" sz="3600" b="1" dirty="0">
              <a:solidFill>
                <a:srgbClr val="FF0000"/>
              </a:solidFill>
              <a:cs typeface="B Titr" pitchFamily="2" charset="-78"/>
            </a:endParaRPr>
          </a:p>
        </p:txBody>
      </p:sp>
      <p:sp>
        <p:nvSpPr>
          <p:cNvPr id="7" name="TextBox 6"/>
          <p:cNvSpPr txBox="1"/>
          <p:nvPr/>
        </p:nvSpPr>
        <p:spPr>
          <a:xfrm>
            <a:off x="428596" y="1785926"/>
            <a:ext cx="8286808" cy="2554545"/>
          </a:xfrm>
          <a:prstGeom prst="rect">
            <a:avLst/>
          </a:prstGeom>
          <a:noFill/>
        </p:spPr>
        <p:txBody>
          <a:bodyPr wrap="square" rtlCol="1">
            <a:spAutoFit/>
          </a:bodyPr>
          <a:lstStyle/>
          <a:p>
            <a:pPr algn="just"/>
            <a:r>
              <a:rPr lang="en-US" sz="2000" b="1" dirty="0" smtClean="0">
                <a:cs typeface="B Nazanin" pitchFamily="2" charset="-78"/>
              </a:rPr>
              <a:t>Google </a:t>
            </a:r>
            <a:r>
              <a:rPr lang="fa-IR" sz="2000" b="1" dirty="0" smtClean="0">
                <a:cs typeface="B Nazanin" pitchFamily="2" charset="-78"/>
              </a:rPr>
              <a:t>اولين موتور جستجويي بوده است که از ساختار پيوندها در وب و کاوش آن براي بازيابي و رتبه بندی صفحات استفاده کرده است.</a:t>
            </a:r>
          </a:p>
          <a:p>
            <a:pPr algn="just"/>
            <a:r>
              <a:rPr lang="fa-IR" sz="2000" b="1" dirty="0" smtClean="0">
                <a:cs typeface="B Nazanin" pitchFamily="2" charset="-78"/>
              </a:rPr>
              <a:t> براي اين منظور</a:t>
            </a:r>
            <a:r>
              <a:rPr lang="en-US" sz="2000" b="1" dirty="0" smtClean="0">
                <a:cs typeface="B Nazanin" pitchFamily="2" charset="-78"/>
              </a:rPr>
              <a:t> Google </a:t>
            </a:r>
            <a:r>
              <a:rPr lang="fa-IR" sz="2000" b="1" dirty="0" smtClean="0">
                <a:cs typeface="B Nazanin" pitchFamily="2" charset="-78"/>
              </a:rPr>
              <a:t>از الگوريتم</a:t>
            </a:r>
            <a:r>
              <a:rPr lang="en-US" sz="2000" b="1" dirty="0" smtClean="0">
                <a:cs typeface="B Nazanin" pitchFamily="2" charset="-78"/>
              </a:rPr>
              <a:t> Page Rank </a:t>
            </a:r>
            <a:r>
              <a:rPr lang="fa-IR" sz="2000" b="1" dirty="0" smtClean="0">
                <a:cs typeface="B Nazanin" pitchFamily="2" charset="-78"/>
              </a:rPr>
              <a:t>که در بخش هاي قبل معرفي شد، استفاده مي کند. </a:t>
            </a:r>
          </a:p>
          <a:p>
            <a:pPr algn="just"/>
            <a:endParaRPr lang="fa-IR" sz="2000" b="1" dirty="0" smtClean="0">
              <a:cs typeface="B Nazanin" pitchFamily="2" charset="-78"/>
            </a:endParaRPr>
          </a:p>
          <a:p>
            <a:pPr algn="just"/>
            <a:r>
              <a:rPr lang="fa-IR" sz="2000" b="1" dirty="0" smtClean="0">
                <a:cs typeface="B Nazanin" pitchFamily="2" charset="-78"/>
              </a:rPr>
              <a:t>همچنين</a:t>
            </a:r>
            <a:r>
              <a:rPr lang="en-US" sz="2000" b="1" dirty="0" smtClean="0">
                <a:cs typeface="B Nazanin" pitchFamily="2" charset="-78"/>
              </a:rPr>
              <a:t> Google </a:t>
            </a:r>
            <a:r>
              <a:rPr lang="fa-IR" sz="2000" b="1" dirty="0" smtClean="0">
                <a:cs typeface="B Nazanin" pitchFamily="2" charset="-78"/>
              </a:rPr>
              <a:t>داراي اين قابليت است که اطلاعات مربوط به جريان کليک هاي کاربر را نگهداري کند. اين اطلاعات استفاده از وب، براي بهبود نتايج بازيابي شده و سفارشي سازي آن ها به کار مي رود</a:t>
            </a:r>
            <a:r>
              <a:rPr lang="en-US" sz="2000" b="1" dirty="0" smtClean="0">
                <a:cs typeface="B Nazanin" pitchFamily="2" charset="-78"/>
              </a:rPr>
              <a:t>.</a:t>
            </a:r>
            <a:endParaRPr lang="en" sz="2000" b="1" dirty="0" smtClean="0">
              <a:cs typeface="B Nazanin" pitchFamily="2" charset="-78"/>
            </a:endParaRPr>
          </a:p>
        </p:txBody>
      </p:sp>
      <p:pic>
        <p:nvPicPr>
          <p:cNvPr id="8" name="Picture 7" descr="Google.png"/>
          <p:cNvPicPr>
            <a:picLocks noChangeAspect="1"/>
          </p:cNvPicPr>
          <p:nvPr/>
        </p:nvPicPr>
        <p:blipFill>
          <a:blip r:embed="rId2"/>
          <a:stretch>
            <a:fillRect/>
          </a:stretch>
        </p:blipFill>
        <p:spPr>
          <a:xfrm>
            <a:off x="500034" y="4143380"/>
            <a:ext cx="2928958" cy="2233331"/>
          </a:xfrm>
          <a:prstGeom prst="rect">
            <a:avLst/>
          </a:prstGeom>
          <a:ln>
            <a:solidFill>
              <a:schemeClr val="tx1"/>
            </a:solidFill>
          </a:ln>
        </p:spPr>
      </p:pic>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24</a:t>
            </a:fld>
            <a:endParaRPr lang="fa-IR"/>
          </a:p>
        </p:txBody>
      </p:sp>
      <p:sp>
        <p:nvSpPr>
          <p:cNvPr id="7" name="TextBox 6"/>
          <p:cNvSpPr txBox="1"/>
          <p:nvPr/>
        </p:nvSpPr>
        <p:spPr>
          <a:xfrm>
            <a:off x="500034" y="714356"/>
            <a:ext cx="6643734" cy="646331"/>
          </a:xfrm>
          <a:prstGeom prst="rect">
            <a:avLst/>
          </a:prstGeom>
          <a:noFill/>
        </p:spPr>
        <p:txBody>
          <a:bodyPr wrap="square" rtlCol="1">
            <a:spAutoFit/>
          </a:bodyPr>
          <a:lstStyle/>
          <a:p>
            <a:r>
              <a:rPr lang="en-US" sz="3600" b="1" dirty="0" err="1" smtClean="0">
                <a:solidFill>
                  <a:srgbClr val="FF0000"/>
                </a:solidFill>
                <a:cs typeface="B Titr" pitchFamily="2" charset="-78"/>
              </a:rPr>
              <a:t>Ebay</a:t>
            </a:r>
            <a:r>
              <a:rPr lang="en-US" sz="3600" b="1" dirty="0" smtClean="0">
                <a:solidFill>
                  <a:srgbClr val="FF0000"/>
                </a:solidFill>
                <a:cs typeface="B Titr" pitchFamily="2" charset="-78"/>
              </a:rPr>
              <a:t>  </a:t>
            </a:r>
            <a:r>
              <a:rPr lang="fa-IR" sz="3600" b="1" dirty="0" smtClean="0">
                <a:solidFill>
                  <a:srgbClr val="FF0000"/>
                </a:solidFill>
                <a:cs typeface="B Titr" pitchFamily="2" charset="-78"/>
              </a:rPr>
              <a:t> و  وب کاوي</a:t>
            </a:r>
            <a:endParaRPr lang="en-US" sz="3600" b="1" dirty="0">
              <a:solidFill>
                <a:srgbClr val="FF0000"/>
              </a:solidFill>
              <a:cs typeface="B Titr" pitchFamily="2" charset="-78"/>
            </a:endParaRPr>
          </a:p>
        </p:txBody>
      </p:sp>
      <p:sp>
        <p:nvSpPr>
          <p:cNvPr id="8" name="TextBox 7"/>
          <p:cNvSpPr txBox="1"/>
          <p:nvPr/>
        </p:nvSpPr>
        <p:spPr>
          <a:xfrm>
            <a:off x="428596" y="1785926"/>
            <a:ext cx="8286808" cy="4708981"/>
          </a:xfrm>
          <a:prstGeom prst="rect">
            <a:avLst/>
          </a:prstGeom>
          <a:noFill/>
        </p:spPr>
        <p:txBody>
          <a:bodyPr wrap="square" rtlCol="1">
            <a:spAutoFit/>
          </a:bodyPr>
          <a:lstStyle/>
          <a:p>
            <a:pPr algn="just">
              <a:lnSpc>
                <a:spcPct val="150000"/>
              </a:lnSpc>
            </a:pPr>
            <a:r>
              <a:rPr lang="fa-IR" sz="2000" b="1" dirty="0" smtClean="0">
                <a:cs typeface="B Nazanin" pitchFamily="2" charset="-78"/>
              </a:rPr>
              <a:t>سايت </a:t>
            </a:r>
            <a:r>
              <a:rPr lang="en-US" sz="2000" b="1" dirty="0" err="1" smtClean="0">
                <a:cs typeface="B Nazanin" pitchFamily="2" charset="-78"/>
              </a:rPr>
              <a:t>ebay</a:t>
            </a:r>
            <a:r>
              <a:rPr lang="en-US" sz="2000" b="1" dirty="0" smtClean="0">
                <a:cs typeface="B Nazanin" pitchFamily="2" charset="-78"/>
              </a:rPr>
              <a:t> </a:t>
            </a:r>
            <a:r>
              <a:rPr lang="fa-IR" sz="2000" b="1" dirty="0" smtClean="0">
                <a:cs typeface="B Nazanin" pitchFamily="2" charset="-78"/>
              </a:rPr>
              <a:t>يکي از موفق ترين سايتهاي تجاري وب است که امکان به حراج گذاشتن کالاهاي مختلف را فراهم مي کند.</a:t>
            </a:r>
          </a:p>
          <a:p>
            <a:pPr algn="just">
              <a:lnSpc>
                <a:spcPct val="150000"/>
              </a:lnSpc>
            </a:pPr>
            <a:r>
              <a:rPr lang="fa-IR" sz="2000" b="1" dirty="0" smtClean="0">
                <a:cs typeface="B Titr" pitchFamily="2" charset="-78"/>
              </a:rPr>
              <a:t>یک مشکل:</a:t>
            </a:r>
          </a:p>
          <a:p>
            <a:pPr algn="just">
              <a:lnSpc>
                <a:spcPct val="150000"/>
              </a:lnSpc>
            </a:pPr>
            <a:r>
              <a:rPr lang="fa-IR" sz="2000" b="1" dirty="0" smtClean="0">
                <a:cs typeface="B Nazanin" pitchFamily="2" charset="-78"/>
              </a:rPr>
              <a:t> اشخاص ميتوانند در آن اطلاعات واقعي خود را ارائه نکنند،چرا که نمي توان بين پيشنهادهاي واقعي و غير واقعي تمايز قائل شد.</a:t>
            </a:r>
          </a:p>
          <a:p>
            <a:pPr algn="just">
              <a:lnSpc>
                <a:spcPct val="150000"/>
              </a:lnSpc>
            </a:pPr>
            <a:r>
              <a:rPr lang="fa-IR" sz="2000" b="1" dirty="0" smtClean="0">
                <a:cs typeface="B Titr" pitchFamily="2" charset="-78"/>
              </a:rPr>
              <a:t>راه حل:</a:t>
            </a:r>
            <a:endParaRPr lang="en-US" sz="2000" b="1" dirty="0" smtClean="0">
              <a:cs typeface="B Titr" pitchFamily="2" charset="-78"/>
            </a:endParaRPr>
          </a:p>
          <a:p>
            <a:pPr algn="just">
              <a:lnSpc>
                <a:spcPct val="150000"/>
              </a:lnSpc>
            </a:pPr>
            <a:r>
              <a:rPr lang="fa-IR" sz="2000" b="1" dirty="0" smtClean="0">
                <a:cs typeface="B Nazanin" pitchFamily="2" charset="-78"/>
              </a:rPr>
              <a:t>براي حل اين مشکل از تکنيک هاي وب کاوي استفاده کرده است</a:t>
            </a:r>
            <a:r>
              <a:rPr lang="en-US" sz="2000" b="1" dirty="0" smtClean="0">
                <a:cs typeface="B Nazanin" pitchFamily="2" charset="-78"/>
              </a:rPr>
              <a:t>. </a:t>
            </a:r>
            <a:r>
              <a:rPr lang="fa-IR" sz="2000" b="1" dirty="0" smtClean="0">
                <a:cs typeface="B Nazanin" pitchFamily="2" charset="-78"/>
              </a:rPr>
              <a:t>براي اين منظور رفتار و الگوهاي ارائه کردن پيشنهاد توسط شرکت کنندگان در حراجي، تحليل مي شود تا الگوي پيشنهادات غير واقعي مشخص و با آن برخورد مناسب گردد</a:t>
            </a:r>
            <a:r>
              <a:rPr lang="en-US" sz="2000" b="1" dirty="0" smtClean="0">
                <a:cs typeface="B Nazanin" pitchFamily="2" charset="-78"/>
              </a:rPr>
              <a:t>.</a:t>
            </a:r>
          </a:p>
          <a:p>
            <a:pPr algn="just">
              <a:lnSpc>
                <a:spcPct val="150000"/>
              </a:lnSpc>
            </a:pPr>
            <a:endParaRPr lang="fa-IR" sz="2000" b="1" dirty="0">
              <a:cs typeface="B Nazanin" pitchFamily="2" charset="-78"/>
            </a:endParaRPr>
          </a:p>
        </p:txBody>
      </p:sp>
      <p:pic>
        <p:nvPicPr>
          <p:cNvPr id="6" name="Picture 5" descr="EBay_former_logo.svg.png"/>
          <p:cNvPicPr>
            <a:picLocks noChangeAspect="1"/>
          </p:cNvPicPr>
          <p:nvPr/>
        </p:nvPicPr>
        <p:blipFill>
          <a:blip r:embed="rId2" cstate="print"/>
          <a:stretch>
            <a:fillRect/>
          </a:stretch>
        </p:blipFill>
        <p:spPr>
          <a:xfrm>
            <a:off x="500034" y="571480"/>
            <a:ext cx="2428892" cy="1010419"/>
          </a:xfrm>
          <a:prstGeom prst="rect">
            <a:avLst/>
          </a:prstGeom>
        </p:spPr>
      </p:pic>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14356"/>
            <a:ext cx="6643734" cy="1143000"/>
          </a:xfrm>
        </p:spPr>
        <p:txBody>
          <a:bodyPr>
            <a:normAutofit fontScale="90000"/>
          </a:bodyPr>
          <a:lstStyle/>
          <a:p>
            <a:pPr algn="r"/>
            <a:r>
              <a:rPr lang="fa-IR" sz="4000" b="1" dirty="0" smtClean="0">
                <a:solidFill>
                  <a:srgbClr val="FF0000"/>
                </a:solidFill>
                <a:cs typeface="B Titr" pitchFamily="2" charset="-78"/>
              </a:rPr>
              <a:t>وب کاوی در ایران</a:t>
            </a:r>
            <a:br>
              <a:rPr lang="fa-IR" sz="4000" b="1" dirty="0" smtClean="0">
                <a:solidFill>
                  <a:srgbClr val="FF0000"/>
                </a:solidFill>
                <a:cs typeface="B Titr" pitchFamily="2" charset="-78"/>
              </a:rPr>
            </a:br>
            <a:r>
              <a:rPr lang="fa-IR" sz="4000" dirty="0" smtClean="0">
                <a:solidFill>
                  <a:srgbClr val="FF0000"/>
                </a:solidFill>
                <a:cs typeface="B Titr" pitchFamily="2" charset="-78"/>
              </a:rPr>
              <a:t> </a:t>
            </a:r>
            <a:endParaRPr lang="en-US" sz="4000" dirty="0">
              <a:solidFill>
                <a:srgbClr val="FF0000"/>
              </a:solidFill>
              <a:cs typeface="B Titr" pitchFamily="2" charset="-78"/>
            </a:endParaRPr>
          </a:p>
        </p:txBody>
      </p:sp>
      <p:sp>
        <p:nvSpPr>
          <p:cNvPr id="3" name="Content Placeholder 2"/>
          <p:cNvSpPr>
            <a:spLocks noGrp="1"/>
          </p:cNvSpPr>
          <p:nvPr>
            <p:ph idx="1"/>
          </p:nvPr>
        </p:nvSpPr>
        <p:spPr>
          <a:xfrm>
            <a:off x="285720" y="1785926"/>
            <a:ext cx="8401080" cy="4340237"/>
          </a:xfrm>
        </p:spPr>
        <p:txBody>
          <a:bodyPr/>
          <a:lstStyle/>
          <a:p>
            <a:pPr algn="just">
              <a:lnSpc>
                <a:spcPct val="150000"/>
              </a:lnSpc>
            </a:pPr>
            <a:r>
              <a:rPr lang="fa-IR" sz="2800" b="1" dirty="0" smtClean="0">
                <a:cs typeface="B Nazanin" pitchFamily="2" charset="-78"/>
              </a:rPr>
              <a:t>در ایران کنفرانس وب کاوی و داده کاوی هر ساله برگزار می شود.</a:t>
            </a:r>
          </a:p>
          <a:p>
            <a:pPr algn="just">
              <a:lnSpc>
                <a:spcPct val="150000"/>
              </a:lnSpc>
            </a:pPr>
            <a:r>
              <a:rPr lang="fa-IR" sz="2800" b="1" dirty="0" smtClean="0">
                <a:cs typeface="B Nazanin" pitchFamily="2" charset="-78"/>
              </a:rPr>
              <a:t>کنفرانس بین المللی وب کاوی در ایران در سال 1394 در دانشگاه علم و صنعت برگزار می شود.</a:t>
            </a:r>
          </a:p>
          <a:p>
            <a:pPr algn="just">
              <a:lnSpc>
                <a:spcPct val="150000"/>
              </a:lnSpc>
            </a:pPr>
            <a:endParaRPr lang="en-US" sz="2800" b="1" dirty="0">
              <a:cs typeface="B Nazanin" pitchFamily="2" charset="-78"/>
            </a:endParaRP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25</a:t>
            </a:fld>
            <a:endParaRPr lang="fa-I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08" y="500050"/>
            <a:ext cx="4900618" cy="1143000"/>
          </a:xfrm>
        </p:spPr>
        <p:txBody>
          <a:bodyPr>
            <a:normAutofit fontScale="90000"/>
          </a:bodyPr>
          <a:lstStyle/>
          <a:p>
            <a:pPr algn="r"/>
            <a:r>
              <a:rPr lang="fa-IR" sz="4000" smtClean="0">
                <a:solidFill>
                  <a:srgbClr val="FF0000"/>
                </a:solidFill>
                <a:cs typeface="B Titr" pitchFamily="2" charset="-78"/>
              </a:rPr>
              <a:t>مرور و </a:t>
            </a:r>
            <a:r>
              <a:rPr lang="fa-IR" sz="4000" dirty="0" smtClean="0">
                <a:solidFill>
                  <a:srgbClr val="FF0000"/>
                </a:solidFill>
                <a:cs typeface="B Titr" pitchFamily="2" charset="-78"/>
              </a:rPr>
              <a:t>نتیجه گیری:</a:t>
            </a:r>
            <a:endParaRPr lang="fa-IR" sz="4000" dirty="0">
              <a:solidFill>
                <a:srgbClr val="FF0000"/>
              </a:solidFill>
              <a:cs typeface="B Titr" pitchFamily="2" charset="-78"/>
            </a:endParaRPr>
          </a:p>
        </p:txBody>
      </p:sp>
      <p:sp>
        <p:nvSpPr>
          <p:cNvPr id="3" name="Footer Placeholder 2"/>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26</a:t>
            </a:fld>
            <a:endParaRPr lang="fa-IR"/>
          </a:p>
        </p:txBody>
      </p:sp>
      <p:sp>
        <p:nvSpPr>
          <p:cNvPr id="7" name="TextBox 6"/>
          <p:cNvSpPr txBox="1"/>
          <p:nvPr/>
        </p:nvSpPr>
        <p:spPr>
          <a:xfrm>
            <a:off x="285720" y="1779687"/>
            <a:ext cx="8215370" cy="4916731"/>
          </a:xfrm>
          <a:prstGeom prst="rect">
            <a:avLst/>
          </a:prstGeom>
          <a:noFill/>
        </p:spPr>
        <p:txBody>
          <a:bodyPr wrap="square" rtlCol="1">
            <a:spAutoFit/>
          </a:bodyPr>
          <a:lstStyle/>
          <a:p>
            <a:pPr algn="just">
              <a:lnSpc>
                <a:spcPct val="150000"/>
              </a:lnSpc>
              <a:buFont typeface="Arial" pitchFamily="34" charset="0"/>
              <a:buChar char="•"/>
            </a:pPr>
            <a:r>
              <a:rPr lang="fa-IR" sz="1900" b="1" dirty="0" smtClean="0">
                <a:cs typeface="B Nazanin" pitchFamily="2" charset="-78"/>
              </a:rPr>
              <a:t>وب کاوي بکارگيري تکنيکهاي داده کاوي براي کشف و استخراج خودکار اطلاعات از اسناد و سرویس های وب می باشد.</a:t>
            </a:r>
          </a:p>
          <a:p>
            <a:pPr algn="just">
              <a:lnSpc>
                <a:spcPct val="150000"/>
              </a:lnSpc>
              <a:buFont typeface="Arial" pitchFamily="34" charset="0"/>
              <a:buChar char="•"/>
            </a:pPr>
            <a:r>
              <a:rPr lang="fa-IR" sz="1900" b="1" dirty="0" smtClean="0">
                <a:cs typeface="B Nazanin" pitchFamily="2" charset="-78"/>
              </a:rPr>
              <a:t>وب کاوي شامل چهار مرحله اصلي پيدا کردن منبع، انتخاب اطلاعات و پيش پردازش، تعميم، تحليل می باشد. </a:t>
            </a:r>
          </a:p>
          <a:p>
            <a:pPr algn="just">
              <a:lnSpc>
                <a:spcPct val="150000"/>
              </a:lnSpc>
              <a:buFont typeface="Arial" pitchFamily="34" charset="0"/>
              <a:buChar char="•"/>
            </a:pPr>
            <a:r>
              <a:rPr lang="fa-IR" sz="1900" b="1" dirty="0" smtClean="0">
                <a:cs typeface="B Nazanin" pitchFamily="2" charset="-78"/>
              </a:rPr>
              <a:t>روش هاي وب کاوي بر اساس آن که چه نوع داده اي را مورد کاوش قرار مي دهند، به سه دسته تقسيم مي شوند: کاوش محتواي وب، کاوش ساختار وب ،کاوش استفاده از وب. </a:t>
            </a:r>
          </a:p>
          <a:p>
            <a:pPr>
              <a:lnSpc>
                <a:spcPct val="150000"/>
              </a:lnSpc>
              <a:buFont typeface="Arial" pitchFamily="34" charset="0"/>
              <a:buChar char="•"/>
            </a:pPr>
            <a:r>
              <a:rPr lang="fa-IR" sz="1900" b="1" dirty="0" smtClean="0">
                <a:cs typeface="B Nazanin" pitchFamily="2" charset="-78"/>
              </a:rPr>
              <a:t>عمده ترین کاربردهای وب کاوی عبارنتد از: تجارت الکترونيک،،موتورهای جستجو،حراجی در وب</a:t>
            </a:r>
          </a:p>
          <a:p>
            <a:pPr algn="just">
              <a:lnSpc>
                <a:spcPct val="150000"/>
              </a:lnSpc>
              <a:buFont typeface="Arial" pitchFamily="34" charset="0"/>
              <a:buChar char="•"/>
            </a:pPr>
            <a:r>
              <a:rPr lang="fa-IR" sz="1900" b="1" dirty="0" smtClean="0">
                <a:cs typeface="B Nazanin" pitchFamily="2" charset="-78"/>
              </a:rPr>
              <a:t>در حال حاضر تحقيقات بسياري در زمينه وب کاوي در حال انجام است که هدف آن ها حل اين مشکلات مي باشد.</a:t>
            </a:r>
            <a:endParaRPr lang="en" sz="1900" b="1" dirty="0" smtClean="0">
              <a:cs typeface="B Nazanin" pitchFamily="2" charset="-78"/>
            </a:endParaRPr>
          </a:p>
          <a:p>
            <a:pPr algn="just"/>
            <a:endParaRPr lang="fa-IR" sz="1900" b="1" dirty="0" smtClean="0">
              <a:cs typeface="B Nazanin" pitchFamily="2" charset="-78"/>
            </a:endParaRPr>
          </a:p>
          <a:p>
            <a:pPr algn="just"/>
            <a:endParaRPr lang="en" sz="1900" b="1" dirty="0" smtClean="0">
              <a:cs typeface="B Nazanin" pitchFamily="2" charset="-78"/>
            </a:endParaRPr>
          </a:p>
          <a:p>
            <a:pPr algn="just"/>
            <a:endParaRPr lang="fa-IR" sz="1900" b="1" dirty="0">
              <a:cs typeface="B Nazanin" pitchFamily="2" charset="-78"/>
            </a:endParaRPr>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00306"/>
            <a:ext cx="8229600" cy="3625857"/>
          </a:xfrm>
        </p:spPr>
        <p:txBody>
          <a:bodyPr/>
          <a:lstStyle/>
          <a:p>
            <a:pPr algn="ctr">
              <a:buNone/>
            </a:pPr>
            <a:r>
              <a:rPr lang="fa-IR" sz="5000" dirty="0" smtClean="0">
                <a:solidFill>
                  <a:srgbClr val="FF0000"/>
                </a:solidFill>
                <a:cs typeface="B Titr" pitchFamily="2" charset="-78"/>
              </a:rPr>
              <a:t>با تشکر از توجه شما</a:t>
            </a:r>
            <a:endParaRPr lang="fa-IR" sz="5000" dirty="0">
              <a:solidFill>
                <a:srgbClr val="FF0000"/>
              </a:solidFill>
              <a:cs typeface="B Titr" pitchFamily="2" charset="-78"/>
            </a:endParaRPr>
          </a:p>
        </p:txBody>
      </p:sp>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27</a:t>
            </a:fld>
            <a:endParaRPr lang="fa-I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0100" y="714356"/>
            <a:ext cx="6072230" cy="707886"/>
          </a:xfrm>
          <a:prstGeom prst="rect">
            <a:avLst/>
          </a:prstGeom>
          <a:noFill/>
        </p:spPr>
        <p:txBody>
          <a:bodyPr wrap="square" rtlCol="1">
            <a:spAutoFit/>
          </a:bodyPr>
          <a:lstStyle/>
          <a:p>
            <a:r>
              <a:rPr lang="fa-IR" sz="4000" dirty="0" smtClean="0">
                <a:solidFill>
                  <a:srgbClr val="FF0000"/>
                </a:solidFill>
                <a:cs typeface="B Titr" pitchFamily="2" charset="-78"/>
              </a:rPr>
              <a:t>مقدمه:</a:t>
            </a:r>
            <a:endParaRPr lang="fa-IR" sz="4000" dirty="0">
              <a:solidFill>
                <a:srgbClr val="FF0000"/>
              </a:solidFill>
              <a:cs typeface="B Titr" pitchFamily="2" charset="-78"/>
            </a:endParaRPr>
          </a:p>
        </p:txBody>
      </p:sp>
      <p:sp>
        <p:nvSpPr>
          <p:cNvPr id="7" name="TextBox 6"/>
          <p:cNvSpPr txBox="1"/>
          <p:nvPr/>
        </p:nvSpPr>
        <p:spPr>
          <a:xfrm>
            <a:off x="785786" y="2000240"/>
            <a:ext cx="7929618" cy="2862322"/>
          </a:xfrm>
          <a:prstGeom prst="rect">
            <a:avLst/>
          </a:prstGeom>
          <a:noFill/>
        </p:spPr>
        <p:txBody>
          <a:bodyPr wrap="square" rtlCol="1">
            <a:spAutoFit/>
          </a:bodyPr>
          <a:lstStyle/>
          <a:p>
            <a:pPr algn="just">
              <a:lnSpc>
                <a:spcPct val="150000"/>
              </a:lnSpc>
            </a:pPr>
            <a:r>
              <a:rPr lang="fa-IR" sz="2400" b="1" dirty="0" smtClean="0">
                <a:latin typeface="B Nazanin"/>
                <a:cs typeface="B Nazanin" pitchFamily="2" charset="-78"/>
              </a:rPr>
              <a:t>در حال حاضر وب،یکی از مهمترین پایگاههای اطلاعاتی است که تعداد صفحات</a:t>
            </a:r>
            <a:r>
              <a:rPr lang="en-US" sz="2400" b="1" dirty="0" smtClean="0">
                <a:latin typeface="B Nazanin"/>
                <a:cs typeface="B Nazanin" pitchFamily="2" charset="-78"/>
              </a:rPr>
              <a:t> </a:t>
            </a:r>
            <a:r>
              <a:rPr lang="fa-IR" sz="2400" b="1" smtClean="0">
                <a:latin typeface="B Nazanin"/>
                <a:cs typeface="B Nazanin" pitchFamily="2" charset="-78"/>
              </a:rPr>
              <a:t>موجود در آن </a:t>
            </a:r>
            <a:r>
              <a:rPr lang="fa-IR" sz="2400" b="1" dirty="0" smtClean="0">
                <a:latin typeface="B Nazanin"/>
                <a:cs typeface="B Nazanin" pitchFamily="2" charset="-78"/>
              </a:rPr>
              <a:t>از مرز </a:t>
            </a:r>
            <a:r>
              <a:rPr lang="en-US" sz="2400" b="1" dirty="0" smtClean="0">
                <a:latin typeface="B Nazanin"/>
                <a:cs typeface="B Nazanin" pitchFamily="2" charset="-78"/>
              </a:rPr>
              <a:t>4 </a:t>
            </a:r>
            <a:r>
              <a:rPr lang="fa-IR" sz="2400" b="1" dirty="0" smtClean="0">
                <a:latin typeface="B Nazanin"/>
                <a:cs typeface="B Nazanin" pitchFamily="2" charset="-78"/>
              </a:rPr>
              <a:t>میلیارد هم گذشته است.</a:t>
            </a:r>
          </a:p>
          <a:p>
            <a:pPr algn="just">
              <a:lnSpc>
                <a:spcPct val="150000"/>
              </a:lnSpc>
            </a:pPr>
            <a:r>
              <a:rPr lang="fa-IR" sz="2400" b="1" dirty="0" smtClean="0">
                <a:latin typeface="B Nazanin"/>
                <a:cs typeface="B Nazanin" pitchFamily="2" charset="-78"/>
              </a:rPr>
              <a:t>استخراج داده مفید و مناسب از وب، برای کاربران یک چالش واقعی است، بنابراین نیاز به تکنیک ها و روشهایی برای دستیابی کارا به داده مورد نیاز می باشد.</a:t>
            </a:r>
          </a:p>
        </p:txBody>
      </p:sp>
      <p:sp>
        <p:nvSpPr>
          <p:cNvPr id="9" name="Slide Number Placeholder 8"/>
          <p:cNvSpPr>
            <a:spLocks noGrp="1"/>
          </p:cNvSpPr>
          <p:nvPr>
            <p:ph type="sldNum" sz="quarter" idx="12"/>
          </p:nvPr>
        </p:nvSpPr>
        <p:spPr/>
        <p:txBody>
          <a:bodyPr/>
          <a:lstStyle/>
          <a:p>
            <a:fld id="{A51375D9-DD67-41D5-BFCC-4C7EA847F2EB}" type="slidenum">
              <a:rPr lang="fa-IR" smtClean="0"/>
              <a:pPr/>
              <a:t>3</a:t>
            </a:fld>
            <a:endParaRPr lang="fa-I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8596" y="714356"/>
            <a:ext cx="6643734" cy="707886"/>
          </a:xfrm>
          <a:prstGeom prst="rect">
            <a:avLst/>
          </a:prstGeom>
          <a:noFill/>
        </p:spPr>
        <p:txBody>
          <a:bodyPr wrap="square" rtlCol="1">
            <a:spAutoFit/>
          </a:bodyPr>
          <a:lstStyle/>
          <a:p>
            <a:r>
              <a:rPr lang="fa-IR" sz="4000" dirty="0" smtClean="0">
                <a:solidFill>
                  <a:srgbClr val="FF0000"/>
                </a:solidFill>
                <a:cs typeface="B Titr" pitchFamily="2" charset="-78"/>
              </a:rPr>
              <a:t>مشکلات کاربران در استفاده از وب</a:t>
            </a:r>
            <a:endParaRPr lang="fa-IR" sz="4000" dirty="0">
              <a:solidFill>
                <a:srgbClr val="FF0000"/>
              </a:solidFill>
              <a:cs typeface="B Titr" pitchFamily="2" charset="-78"/>
            </a:endParaRPr>
          </a:p>
        </p:txBody>
      </p:sp>
      <p:sp>
        <p:nvSpPr>
          <p:cNvPr id="7" name="TextBox 6"/>
          <p:cNvSpPr txBox="1"/>
          <p:nvPr/>
        </p:nvSpPr>
        <p:spPr>
          <a:xfrm>
            <a:off x="428596" y="1785926"/>
            <a:ext cx="8286808" cy="1015663"/>
          </a:xfrm>
          <a:prstGeom prst="rect">
            <a:avLst/>
          </a:prstGeom>
          <a:noFill/>
        </p:spPr>
        <p:txBody>
          <a:bodyPr wrap="square" rtlCol="1">
            <a:spAutoFit/>
          </a:bodyPr>
          <a:lstStyle/>
          <a:p>
            <a:pPr rtl="0"/>
            <a:endParaRPr lang="fa-IR" sz="2000" dirty="0" smtClean="0"/>
          </a:p>
          <a:p>
            <a:pPr rtl="0"/>
            <a:endParaRPr lang="fa-IR" sz="2000" dirty="0" smtClean="0"/>
          </a:p>
          <a:p>
            <a:pPr marL="457200" indent="-457200" algn="just">
              <a:buAutoNum type="arabicPeriod"/>
            </a:pPr>
            <a:endParaRPr lang="en" sz="2000" dirty="0" smtClean="0">
              <a:cs typeface="B Nazanin" pitchFamily="2" charset="-78"/>
            </a:endParaRPr>
          </a:p>
        </p:txBody>
      </p:sp>
      <p:sp>
        <p:nvSpPr>
          <p:cNvPr id="9" name="Slide Number Placeholder 8"/>
          <p:cNvSpPr>
            <a:spLocks noGrp="1"/>
          </p:cNvSpPr>
          <p:nvPr>
            <p:ph type="sldNum" sz="quarter" idx="12"/>
          </p:nvPr>
        </p:nvSpPr>
        <p:spPr/>
        <p:txBody>
          <a:bodyPr/>
          <a:lstStyle/>
          <a:p>
            <a:fld id="{A51375D9-DD67-41D5-BFCC-4C7EA847F2EB}" type="slidenum">
              <a:rPr lang="fa-IR" smtClean="0"/>
              <a:pPr/>
              <a:t>4</a:t>
            </a:fld>
            <a:endParaRPr lang="fa-IR"/>
          </a:p>
        </p:txBody>
      </p:sp>
      <p:sp>
        <p:nvSpPr>
          <p:cNvPr id="8" name="Rectangle 7"/>
          <p:cNvSpPr/>
          <p:nvPr/>
        </p:nvSpPr>
        <p:spPr>
          <a:xfrm>
            <a:off x="428596" y="1714489"/>
            <a:ext cx="8429684" cy="4124206"/>
          </a:xfrm>
          <a:prstGeom prst="rect">
            <a:avLst/>
          </a:prstGeom>
        </p:spPr>
        <p:txBody>
          <a:bodyPr wrap="square">
            <a:spAutoFit/>
          </a:bodyPr>
          <a:lstStyle/>
          <a:p>
            <a:pPr>
              <a:lnSpc>
                <a:spcPct val="150000"/>
              </a:lnSpc>
            </a:pPr>
            <a:r>
              <a:rPr lang="fa-IR" sz="2400" dirty="0" smtClean="0">
                <a:cs typeface="B Nazanin"/>
              </a:rPr>
              <a:t>کاربران معمولا از موتورهاي جستجو که مهمترين و رايج ترين ابزار براي يافتن اطلاعات در وب مي باشند، استفاده ميکنند.</a:t>
            </a:r>
          </a:p>
          <a:p>
            <a:pPr>
              <a:buClr>
                <a:schemeClr val="accent4">
                  <a:lumMod val="75000"/>
                </a:schemeClr>
              </a:buClr>
              <a:buSzPct val="127000"/>
            </a:pPr>
            <a:r>
              <a:rPr lang="fa-IR" sz="2300" b="1" dirty="0" smtClean="0">
                <a:cs typeface="B Titr" pitchFamily="2" charset="-78"/>
              </a:rPr>
              <a:t>موتورهاي جستجو داراي دو مشکل اصلي هستند:</a:t>
            </a:r>
          </a:p>
          <a:p>
            <a:pPr>
              <a:buClr>
                <a:schemeClr val="accent4">
                  <a:lumMod val="75000"/>
                </a:schemeClr>
              </a:buClr>
              <a:buSzPct val="127000"/>
            </a:pPr>
            <a:endParaRPr lang="fa-IR" sz="2300" b="1" dirty="0" smtClean="0">
              <a:cs typeface="B Titr" pitchFamily="2" charset="-78"/>
            </a:endParaRPr>
          </a:p>
          <a:p>
            <a:pPr>
              <a:buClr>
                <a:schemeClr val="accent4">
                  <a:lumMod val="75000"/>
                </a:schemeClr>
              </a:buClr>
              <a:buSzPct val="127000"/>
            </a:pPr>
            <a:r>
              <a:rPr lang="fa-IR" sz="2400" dirty="0" smtClean="0">
                <a:cs typeface="B Nazanin"/>
              </a:rPr>
              <a:t>1. حجم اطلاعاتی که موتورهای جستجو به کاربر تحویل میدهند، بسیار بیشتر از آن است که قابل پردازش توسط کاربر باشد.</a:t>
            </a:r>
          </a:p>
          <a:p>
            <a:pPr>
              <a:buClr>
                <a:schemeClr val="accent4">
                  <a:lumMod val="75000"/>
                </a:schemeClr>
              </a:buClr>
              <a:buSzPct val="127000"/>
            </a:pPr>
            <a:r>
              <a:rPr lang="fa-IR" sz="2400" dirty="0" smtClean="0">
                <a:cs typeface="B Nazanin"/>
              </a:rPr>
              <a:t>2. براساس مطابقت دقیق با کلید واژه ساخته شده اند.</a:t>
            </a:r>
          </a:p>
          <a:p>
            <a:pPr>
              <a:buClr>
                <a:schemeClr val="accent4">
                  <a:lumMod val="75000"/>
                </a:schemeClr>
              </a:buClr>
              <a:buSzPct val="127000"/>
            </a:pPr>
            <a:endParaRPr lang="fa-IR" sz="2400" dirty="0" smtClean="0">
              <a:cs typeface="B Nazanin"/>
            </a:endParaRPr>
          </a:p>
          <a:p>
            <a:pPr>
              <a:buClr>
                <a:schemeClr val="accent4">
                  <a:lumMod val="75000"/>
                </a:schemeClr>
              </a:buClr>
              <a:buSzPct val="127000"/>
            </a:pPr>
            <a:endParaRPr lang="fa-IR" sz="2400" b="1" dirty="0" smtClean="0">
              <a:solidFill>
                <a:srgbClr val="0070C0"/>
              </a:solidFill>
              <a:cs typeface="B Nazanin"/>
            </a:endParaRPr>
          </a:p>
          <a:p>
            <a:pPr>
              <a:buClr>
                <a:schemeClr val="accent4">
                  <a:lumMod val="75000"/>
                </a:schemeClr>
              </a:buClr>
              <a:buSzPct val="127000"/>
              <a:buFont typeface="Wingdings" pitchFamily="2" charset="2"/>
              <a:buChar char="ü"/>
            </a:pPr>
            <a:r>
              <a:rPr lang="fa-IR" sz="2400" b="1" dirty="0" smtClean="0">
                <a:solidFill>
                  <a:srgbClr val="0070C0"/>
                </a:solidFill>
                <a:cs typeface="B Titr" pitchFamily="2" charset="-78"/>
              </a:rPr>
              <a:t>تکنيک هاي وب کاوي قادر به حل اين مشکلات مي باشند.</a:t>
            </a:r>
            <a:endParaRPr lang="en-US" sz="2400" dirty="0">
              <a:cs typeface="B Nazanin"/>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5</a:t>
            </a:fld>
            <a:endParaRPr lang="fa-IR"/>
          </a:p>
        </p:txBody>
      </p:sp>
      <p:sp>
        <p:nvSpPr>
          <p:cNvPr id="6" name="TextBox 5"/>
          <p:cNvSpPr txBox="1"/>
          <p:nvPr/>
        </p:nvSpPr>
        <p:spPr>
          <a:xfrm>
            <a:off x="0" y="714356"/>
            <a:ext cx="7143768" cy="707886"/>
          </a:xfrm>
          <a:prstGeom prst="rect">
            <a:avLst/>
          </a:prstGeom>
          <a:noFill/>
        </p:spPr>
        <p:txBody>
          <a:bodyPr wrap="square" rtlCol="1">
            <a:spAutoFit/>
          </a:bodyPr>
          <a:lstStyle/>
          <a:p>
            <a:r>
              <a:rPr lang="fa-IR" sz="4000" dirty="0" smtClean="0">
                <a:solidFill>
                  <a:srgbClr val="FF0000"/>
                </a:solidFill>
                <a:cs typeface="B Titr" pitchFamily="2" charset="-78"/>
              </a:rPr>
              <a:t>اصطلاح وب کاوی</a:t>
            </a:r>
            <a:endParaRPr lang="fa-IR" sz="4000" dirty="0">
              <a:solidFill>
                <a:srgbClr val="FF0000"/>
              </a:solidFill>
              <a:cs typeface="B Titr" pitchFamily="2" charset="-78"/>
            </a:endParaRPr>
          </a:p>
        </p:txBody>
      </p:sp>
      <p:sp>
        <p:nvSpPr>
          <p:cNvPr id="7" name="TextBox 6"/>
          <p:cNvSpPr txBox="1"/>
          <p:nvPr/>
        </p:nvSpPr>
        <p:spPr>
          <a:xfrm>
            <a:off x="428596" y="1857364"/>
            <a:ext cx="8286808" cy="4339650"/>
          </a:xfrm>
          <a:prstGeom prst="rect">
            <a:avLst/>
          </a:prstGeom>
          <a:noFill/>
        </p:spPr>
        <p:txBody>
          <a:bodyPr wrap="square" rtlCol="1">
            <a:spAutoFit/>
          </a:bodyPr>
          <a:lstStyle/>
          <a:p>
            <a:pPr algn="just">
              <a:lnSpc>
                <a:spcPct val="150000"/>
              </a:lnSpc>
            </a:pPr>
            <a:endParaRPr lang="fa-IR" sz="2400" b="1" dirty="0" smtClean="0">
              <a:cs typeface="B Nazanin" pitchFamily="2" charset="-78"/>
            </a:endParaRPr>
          </a:p>
          <a:p>
            <a:pPr algn="just">
              <a:lnSpc>
                <a:spcPct val="150000"/>
              </a:lnSpc>
            </a:pPr>
            <a:r>
              <a:rPr lang="fa-IR" sz="2400" b="1" dirty="0" smtClean="0">
                <a:cs typeface="B Nazanin" pitchFamily="2" charset="-78"/>
              </a:rPr>
              <a:t>اصطلاح وب کاوی اولین بار در سال 1996 توسط اتزیونی در مقاله ای با عنوان     ( شبکه جهان گستر، باتلاق  یا  معدن طلا )مطرح شد.</a:t>
            </a:r>
            <a:endParaRPr lang="en-US" sz="2400" b="1" dirty="0" smtClean="0">
              <a:cs typeface="B Nazanin" pitchFamily="2" charset="-78"/>
            </a:endParaRPr>
          </a:p>
          <a:p>
            <a:pPr algn="just"/>
            <a:endParaRPr lang="fa-IR" sz="2400" b="1" dirty="0" smtClean="0">
              <a:cs typeface="B Nazanin" pitchFamily="2" charset="-78"/>
            </a:endParaRPr>
          </a:p>
          <a:p>
            <a:pPr algn="just">
              <a:buFont typeface="Arial" pitchFamily="34" charset="0"/>
              <a:buChar char="•"/>
            </a:pPr>
            <a:endParaRPr lang="fa-IR" sz="2400" b="1" dirty="0" smtClean="0">
              <a:cs typeface="B Nazanin" pitchFamily="2" charset="-78"/>
            </a:endParaRPr>
          </a:p>
          <a:p>
            <a:pPr algn="just"/>
            <a:endParaRPr lang="fa-IR" sz="2400" b="1" dirty="0" smtClean="0">
              <a:cs typeface="B Nazanin" pitchFamily="2" charset="-78"/>
            </a:endParaRPr>
          </a:p>
          <a:p>
            <a:pPr algn="just"/>
            <a:endParaRPr lang="fa-IR" sz="2400" b="1" dirty="0" smtClean="0">
              <a:cs typeface="B Nazanin" pitchFamily="2" charset="-78"/>
            </a:endParaRPr>
          </a:p>
          <a:p>
            <a:pPr algn="just"/>
            <a:endParaRPr lang="fa-IR" sz="2400" b="1" dirty="0" smtClean="0">
              <a:cs typeface="B Nazanin" pitchFamily="2" charset="-78"/>
            </a:endParaRPr>
          </a:p>
          <a:p>
            <a:pPr algn="just"/>
            <a:endParaRPr lang="en-US" sz="2400" b="1" dirty="0" smtClean="0">
              <a:cs typeface="B Nazanin" pitchFamily="2" charset="-78"/>
            </a:endParaRPr>
          </a:p>
          <a:p>
            <a:pPr algn="just"/>
            <a:endParaRPr lang="en" sz="2400" b="1" dirty="0" smtClean="0">
              <a:cs typeface="B Nazanin" pitchFamily="2" charset="-78"/>
            </a:endParaRP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6686568" cy="1143000"/>
          </a:xfrm>
        </p:spPr>
        <p:txBody>
          <a:bodyPr/>
          <a:lstStyle/>
          <a:p>
            <a:pPr algn="r"/>
            <a:r>
              <a:rPr lang="fa-IR" sz="4000" dirty="0" smtClean="0">
                <a:solidFill>
                  <a:srgbClr val="FF0000"/>
                </a:solidFill>
                <a:cs typeface="B Titr" pitchFamily="2" charset="-78"/>
              </a:rPr>
              <a:t>تعریف وب کاوی</a:t>
            </a:r>
            <a:endParaRPr lang="en-US" sz="4000" dirty="0">
              <a:solidFill>
                <a:srgbClr val="FF0000"/>
              </a:solidFill>
              <a:cs typeface="B Titr" pitchFamily="2" charset="-78"/>
            </a:endParaRPr>
          </a:p>
        </p:txBody>
      </p:sp>
      <p:sp>
        <p:nvSpPr>
          <p:cNvPr id="3" name="Content Placeholder 2"/>
          <p:cNvSpPr>
            <a:spLocks noGrp="1"/>
          </p:cNvSpPr>
          <p:nvPr>
            <p:ph idx="1"/>
          </p:nvPr>
        </p:nvSpPr>
        <p:spPr>
          <a:xfrm>
            <a:off x="428596" y="1857365"/>
            <a:ext cx="8229600" cy="3571900"/>
          </a:xfrm>
        </p:spPr>
        <p:txBody>
          <a:bodyPr/>
          <a:lstStyle/>
          <a:p>
            <a:pPr algn="ctr">
              <a:lnSpc>
                <a:spcPct val="150000"/>
              </a:lnSpc>
              <a:buNone/>
            </a:pPr>
            <a:r>
              <a:rPr lang="fa-IR" b="1" dirty="0" smtClean="0"/>
              <a:t>کاربرد فنون داده کاوی، برای کشف و استخراج خودکار اطلاعات، از منابع و خدمات وب</a:t>
            </a: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6</a:t>
            </a:fld>
            <a:endParaRPr lang="fa-I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7</a:t>
            </a:fld>
            <a:endParaRPr lang="fa-IR"/>
          </a:p>
        </p:txBody>
      </p:sp>
      <p:sp>
        <p:nvSpPr>
          <p:cNvPr id="6" name="TextBox 5"/>
          <p:cNvSpPr txBox="1"/>
          <p:nvPr/>
        </p:nvSpPr>
        <p:spPr>
          <a:xfrm>
            <a:off x="0" y="714356"/>
            <a:ext cx="7143768" cy="707886"/>
          </a:xfrm>
          <a:prstGeom prst="rect">
            <a:avLst/>
          </a:prstGeom>
          <a:noFill/>
        </p:spPr>
        <p:txBody>
          <a:bodyPr wrap="square" rtlCol="1">
            <a:spAutoFit/>
          </a:bodyPr>
          <a:lstStyle/>
          <a:p>
            <a:r>
              <a:rPr lang="fa-IR" sz="4000" dirty="0" smtClean="0">
                <a:solidFill>
                  <a:srgbClr val="FF0000"/>
                </a:solidFill>
                <a:cs typeface="B Titr" pitchFamily="2" charset="-78"/>
              </a:rPr>
              <a:t>مراحل وب کاوی</a:t>
            </a:r>
            <a:endParaRPr lang="fa-IR" sz="4000" dirty="0">
              <a:solidFill>
                <a:srgbClr val="FF0000"/>
              </a:solidFill>
              <a:cs typeface="B Titr" pitchFamily="2" charset="-78"/>
            </a:endParaRPr>
          </a:p>
        </p:txBody>
      </p:sp>
      <p:sp>
        <p:nvSpPr>
          <p:cNvPr id="7" name="TextBox 6"/>
          <p:cNvSpPr txBox="1"/>
          <p:nvPr/>
        </p:nvSpPr>
        <p:spPr>
          <a:xfrm>
            <a:off x="428596" y="1785926"/>
            <a:ext cx="8286808" cy="3285515"/>
          </a:xfrm>
          <a:prstGeom prst="rect">
            <a:avLst/>
          </a:prstGeom>
          <a:noFill/>
        </p:spPr>
        <p:txBody>
          <a:bodyPr wrap="square" rtlCol="1">
            <a:spAutoFit/>
          </a:bodyPr>
          <a:lstStyle/>
          <a:p>
            <a:pPr>
              <a:lnSpc>
                <a:spcPct val="150000"/>
              </a:lnSpc>
            </a:pPr>
            <a:r>
              <a:rPr lang="fa-IR" sz="2400" b="1" dirty="0" smtClean="0">
                <a:cs typeface="B Nazanin" pitchFamily="2" charset="-78"/>
              </a:rPr>
              <a:t>1</a:t>
            </a:r>
            <a:r>
              <a:rPr lang="fa-IR" sz="2400" b="1" dirty="0" smtClean="0">
                <a:cs typeface="B Titr" pitchFamily="2" charset="-78"/>
              </a:rPr>
              <a:t>. پيدا کردن منبع: </a:t>
            </a:r>
            <a:r>
              <a:rPr lang="fa-IR" sz="2400" b="1" dirty="0" smtClean="0">
                <a:cs typeface="B Nazanin" pitchFamily="2" charset="-78"/>
              </a:rPr>
              <a:t>اين مرحله شامل بازيابي اسناد وب مورد نظر مي باشد.</a:t>
            </a:r>
            <a:endParaRPr lang="en-US" sz="2400" b="1" dirty="0" smtClean="0">
              <a:cs typeface="B Nazanin" pitchFamily="2" charset="-78"/>
            </a:endParaRPr>
          </a:p>
          <a:p>
            <a:pPr>
              <a:lnSpc>
                <a:spcPct val="150000"/>
              </a:lnSpc>
            </a:pPr>
            <a:r>
              <a:rPr lang="fa-IR" sz="2400" b="1" dirty="0" smtClean="0">
                <a:cs typeface="B Titr" pitchFamily="2" charset="-78"/>
              </a:rPr>
              <a:t>2. انتخاب اطلاعات و پيش پردازش: </a:t>
            </a:r>
            <a:r>
              <a:rPr lang="fa-IR" sz="2400" b="1" dirty="0" smtClean="0">
                <a:cs typeface="B Nazanin" pitchFamily="2" charset="-78"/>
              </a:rPr>
              <a:t>در اين مرحله به صورت خودکار اطلاعات خاصي از اسناد بازيابي شده، انتخاب و پيش پردازش مي شوند.</a:t>
            </a:r>
            <a:endParaRPr lang="en-US" sz="2400" b="1" dirty="0" smtClean="0">
              <a:cs typeface="B Nazanin" pitchFamily="2" charset="-78"/>
            </a:endParaRPr>
          </a:p>
          <a:p>
            <a:pPr>
              <a:lnSpc>
                <a:spcPct val="150000"/>
              </a:lnSpc>
            </a:pPr>
            <a:r>
              <a:rPr lang="fa-IR" sz="2400" b="1" dirty="0" smtClean="0">
                <a:cs typeface="B Titr" pitchFamily="2" charset="-78"/>
              </a:rPr>
              <a:t>3. تعميم: </a:t>
            </a:r>
            <a:r>
              <a:rPr lang="fa-IR" sz="2400" b="1" dirty="0" smtClean="0">
                <a:cs typeface="B Nazanin" pitchFamily="2" charset="-78"/>
              </a:rPr>
              <a:t>در اين مرحله به صورت خودکار الگوهاي عام در يک يا چندين سايت وب کشف مي شود.</a:t>
            </a:r>
            <a:endParaRPr lang="en-US" sz="2400" b="1" dirty="0" smtClean="0">
              <a:cs typeface="B Nazanin" pitchFamily="2" charset="-78"/>
            </a:endParaRPr>
          </a:p>
          <a:p>
            <a:pPr>
              <a:lnSpc>
                <a:spcPct val="150000"/>
              </a:lnSpc>
            </a:pPr>
            <a:r>
              <a:rPr lang="fa-IR" sz="2400" b="1" dirty="0" smtClean="0">
                <a:cs typeface="B Titr" pitchFamily="2" charset="-78"/>
              </a:rPr>
              <a:t>4. تحليل: </a:t>
            </a:r>
            <a:r>
              <a:rPr lang="fa-IR" sz="2400" b="1" dirty="0" smtClean="0">
                <a:cs typeface="B Nazanin" pitchFamily="2" charset="-78"/>
              </a:rPr>
              <a:t>در اين مرحله الگوهاي به دست آمده در مرحله قبل اعتبار سنجي  و تفسير مي شوند.</a:t>
            </a:r>
            <a:endParaRPr lang="en-US" sz="2400" b="1" dirty="0" smtClean="0">
              <a:cs typeface="B Nazanin" pitchFamily="2" charset="-78"/>
            </a:endParaRPr>
          </a:p>
          <a:p>
            <a:pPr>
              <a:lnSpc>
                <a:spcPct val="150000"/>
              </a:lnSpc>
            </a:pPr>
            <a:endParaRPr lang="fa-IR" sz="2000" dirty="0" smtClean="0">
              <a:cs typeface="B Nazanin" pitchFamily="2" charset="-78"/>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8</a:t>
            </a:fld>
            <a:endParaRPr lang="fa-IR"/>
          </a:p>
        </p:txBody>
      </p:sp>
      <p:sp>
        <p:nvSpPr>
          <p:cNvPr id="6" name="TextBox 5"/>
          <p:cNvSpPr txBox="1"/>
          <p:nvPr/>
        </p:nvSpPr>
        <p:spPr>
          <a:xfrm>
            <a:off x="0" y="714356"/>
            <a:ext cx="7143768" cy="707886"/>
          </a:xfrm>
          <a:prstGeom prst="rect">
            <a:avLst/>
          </a:prstGeom>
          <a:noFill/>
        </p:spPr>
        <p:txBody>
          <a:bodyPr wrap="square" rtlCol="1">
            <a:spAutoFit/>
          </a:bodyPr>
          <a:lstStyle/>
          <a:p>
            <a:r>
              <a:rPr lang="fa-IR" sz="4000" dirty="0" smtClean="0">
                <a:solidFill>
                  <a:srgbClr val="FF0000"/>
                </a:solidFill>
                <a:cs typeface="B Titr" pitchFamily="2" charset="-78"/>
              </a:rPr>
              <a:t>وب کاوی و داده کاوی</a:t>
            </a:r>
            <a:endParaRPr lang="fa-IR" sz="4000" dirty="0">
              <a:solidFill>
                <a:srgbClr val="FF0000"/>
              </a:solidFill>
              <a:cs typeface="B Titr" pitchFamily="2" charset="-78"/>
            </a:endParaRPr>
          </a:p>
        </p:txBody>
      </p:sp>
      <p:sp>
        <p:nvSpPr>
          <p:cNvPr id="7" name="TextBox 6"/>
          <p:cNvSpPr txBox="1"/>
          <p:nvPr/>
        </p:nvSpPr>
        <p:spPr>
          <a:xfrm>
            <a:off x="428596" y="1785927"/>
            <a:ext cx="8286808" cy="3286148"/>
          </a:xfrm>
          <a:prstGeom prst="rect">
            <a:avLst/>
          </a:prstGeom>
          <a:noFill/>
        </p:spPr>
        <p:txBody>
          <a:bodyPr wrap="square" rtlCol="1">
            <a:normAutofit/>
          </a:bodyPr>
          <a:lstStyle/>
          <a:p>
            <a:pPr algn="just">
              <a:buFont typeface="Arial" pitchFamily="34" charset="0"/>
              <a:buChar char="•"/>
            </a:pPr>
            <a:endParaRPr lang="fa-IR" sz="2400" b="1" dirty="0" smtClean="0">
              <a:cs typeface="B Nazanin" pitchFamily="2" charset="-78"/>
            </a:endParaRPr>
          </a:p>
          <a:p>
            <a:pPr algn="just">
              <a:buFont typeface="Arial" pitchFamily="34" charset="0"/>
              <a:buChar char="•"/>
            </a:pPr>
            <a:r>
              <a:rPr lang="fa-IR" sz="2400" b="1" dirty="0" smtClean="0">
                <a:cs typeface="B Nazanin" pitchFamily="2" charset="-78"/>
              </a:rPr>
              <a:t>داده کاوي فرآيند ارائه پرس وجوها، استخراج الگوها،اطلاعات مفيد و ناشناخته از داده هايي است که معمولا در پايگاه داده ها ذخيره شده اند. </a:t>
            </a:r>
            <a:endParaRPr lang="fa-IR" sz="2200" b="1" dirty="0" smtClean="0">
              <a:cs typeface="B Titr" pitchFamily="2" charset="-78"/>
            </a:endParaRPr>
          </a:p>
          <a:p>
            <a:pPr algn="just"/>
            <a:endParaRPr lang="fa-IR" sz="2200" b="1" dirty="0" smtClean="0">
              <a:cs typeface="B Titr" pitchFamily="2" charset="-78"/>
            </a:endParaRPr>
          </a:p>
          <a:p>
            <a:pPr algn="just">
              <a:buFont typeface="Wingdings" pitchFamily="2" charset="2"/>
              <a:buChar char="ü"/>
            </a:pPr>
            <a:r>
              <a:rPr lang="fa-IR" sz="2200" b="1" dirty="0" smtClean="0">
                <a:cs typeface="B Titr" pitchFamily="2" charset="-78"/>
              </a:rPr>
              <a:t>در واقع بسياري از تکنيک هاي داده کاوي قابل استفاده در وب کاوي هستند.</a:t>
            </a:r>
            <a:r>
              <a:rPr lang="fa-IR" sz="2400" b="1" dirty="0" smtClean="0">
                <a:cs typeface="B Nazanin" pitchFamily="2" charset="-78"/>
              </a:rPr>
              <a:t> </a:t>
            </a: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500042"/>
            <a:ext cx="8229600" cy="917596"/>
          </a:xfrm>
        </p:spPr>
        <p:txBody>
          <a:bodyPr>
            <a:normAutofit fontScale="90000"/>
          </a:bodyPr>
          <a:lstStyle/>
          <a:p>
            <a:r>
              <a:rPr lang="fa-IR" sz="4000" b="1" dirty="0" smtClean="0">
                <a:cs typeface="B Titr" pitchFamily="2" charset="-78"/>
              </a:rPr>
              <a:t/>
            </a:r>
            <a:br>
              <a:rPr lang="fa-IR" sz="4000" b="1" dirty="0" smtClean="0">
                <a:cs typeface="B Titr" pitchFamily="2" charset="-78"/>
              </a:rPr>
            </a:br>
            <a:r>
              <a:rPr lang="fa-IR" sz="4000" b="1" dirty="0" smtClean="0">
                <a:solidFill>
                  <a:srgbClr val="FF0000"/>
                </a:solidFill>
                <a:cs typeface="B Titr" pitchFamily="2" charset="-78"/>
              </a:rPr>
              <a:t>تفاوت وب کاوی و داده کاوی</a:t>
            </a:r>
            <a:r>
              <a:rPr lang="fa-IR" sz="4000" b="1" dirty="0" smtClean="0">
                <a:cs typeface="B Nazanin" pitchFamily="2" charset="-78"/>
              </a:rPr>
              <a:t/>
            </a:r>
            <a:br>
              <a:rPr lang="fa-IR" sz="4000" b="1" dirty="0" smtClean="0">
                <a:cs typeface="B Nazanin" pitchFamily="2" charset="-78"/>
              </a:rPr>
            </a:br>
            <a:endParaRPr lang="en-US" sz="4000" dirty="0"/>
          </a:p>
        </p:txBody>
      </p:sp>
      <p:sp>
        <p:nvSpPr>
          <p:cNvPr id="3" name="Content Placeholder 2"/>
          <p:cNvSpPr>
            <a:spLocks noGrp="1"/>
          </p:cNvSpPr>
          <p:nvPr>
            <p:ph idx="1"/>
          </p:nvPr>
        </p:nvSpPr>
        <p:spPr/>
        <p:txBody>
          <a:bodyPr/>
          <a:lstStyle/>
          <a:p>
            <a:pPr algn="just"/>
            <a:endParaRPr lang="fa-IR" sz="2400" b="1" dirty="0" smtClean="0">
              <a:cs typeface="B Nazanin" pitchFamily="2" charset="-78"/>
            </a:endParaRPr>
          </a:p>
          <a:p>
            <a:pPr>
              <a:buNone/>
            </a:pPr>
            <a:r>
              <a:rPr lang="fa-IR" sz="2400" b="1" dirty="0" smtClean="0">
                <a:cs typeface="B Titr" pitchFamily="2" charset="-78"/>
              </a:rPr>
              <a:t>در وب دو نوع داده اصلي براي کاوش مورد استفاده قرار مي گيرندکه در داده کاوی این نوع داده ها وجود ندارند: </a:t>
            </a:r>
          </a:p>
          <a:p>
            <a:pPr>
              <a:buNone/>
            </a:pPr>
            <a:endParaRPr lang="fa-IR" sz="2400" b="1" dirty="0" smtClean="0">
              <a:cs typeface="B Nazanin" pitchFamily="2" charset="-78"/>
            </a:endParaRPr>
          </a:p>
          <a:p>
            <a:r>
              <a:rPr lang="fa-IR" sz="2400" b="1" dirty="0" smtClean="0">
                <a:cs typeface="B Titr" pitchFamily="2" charset="-78"/>
              </a:rPr>
              <a:t>نوع اول: </a:t>
            </a:r>
            <a:r>
              <a:rPr lang="fa-IR" sz="2400" b="1" dirty="0" smtClean="0">
                <a:cs typeface="B Nazanin" pitchFamily="2" charset="-78"/>
              </a:rPr>
              <a:t>اطلاعات ساختاري وب است که منظور از آن پيوندهاي بين صفحات وب مي باشد.</a:t>
            </a:r>
          </a:p>
          <a:p>
            <a:endParaRPr lang="fa-IR" sz="2400" b="1" dirty="0" smtClean="0">
              <a:cs typeface="B Nazanin" pitchFamily="2" charset="-78"/>
            </a:endParaRPr>
          </a:p>
          <a:p>
            <a:r>
              <a:rPr lang="fa-IR" sz="2400" b="1" dirty="0" smtClean="0">
                <a:cs typeface="B Titr" pitchFamily="2" charset="-78"/>
              </a:rPr>
              <a:t> نوع دوم : </a:t>
            </a:r>
            <a:r>
              <a:rPr lang="fa-IR" sz="2400" b="1" dirty="0" smtClean="0">
                <a:cs typeface="B Nazanin" pitchFamily="2" charset="-78"/>
              </a:rPr>
              <a:t>اطلاعات مربوط به نحوه استفاده کاربران از وب است. </a:t>
            </a:r>
          </a:p>
          <a:p>
            <a:pPr>
              <a:buNone/>
            </a:pPr>
            <a:endParaRPr lang="en-US" sz="2400" dirty="0"/>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A51375D9-DD67-41D5-BFCC-4C7EA847F2EB}" type="slidenum">
              <a:rPr lang="fa-IR" smtClean="0"/>
              <a:pPr/>
              <a:t>9</a:t>
            </a:fld>
            <a:endParaRPr lang="fa-I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884</TotalTime>
  <Words>1584</Words>
  <Application>Microsoft Office PowerPoint</Application>
  <PresentationFormat>On-screen Show (4:3)</PresentationFormat>
  <Paragraphs>205</Paragraphs>
  <Slides>27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2  Titr</vt:lpstr>
      <vt:lpstr>Arial</vt:lpstr>
      <vt:lpstr>B Nazanin</vt:lpstr>
      <vt:lpstr>B Titr</vt:lpstr>
      <vt:lpstr>B Yekan</vt:lpstr>
      <vt:lpstr>Calibri</vt:lpstr>
      <vt:lpstr>Wingdings</vt:lpstr>
      <vt:lpstr>Office Theme</vt:lpstr>
      <vt:lpstr>PowerPoint Presentation</vt:lpstr>
      <vt:lpstr>PowerPoint Presentation</vt:lpstr>
      <vt:lpstr>PowerPoint Presentation</vt:lpstr>
      <vt:lpstr>PowerPoint Presentation</vt:lpstr>
      <vt:lpstr>PowerPoint Presentation</vt:lpstr>
      <vt:lpstr>تعریف وب کاوی</vt:lpstr>
      <vt:lpstr>PowerPoint Presentation</vt:lpstr>
      <vt:lpstr>PowerPoint Presentation</vt:lpstr>
      <vt:lpstr> تفاوت وب کاوی و داده کاوی </vt:lpstr>
      <vt:lpstr> ادامه تفاوت وب کاوی و داده کاوی </vt:lpstr>
      <vt:lpstr> انواع وب کاوي </vt:lpstr>
      <vt:lpstr>PowerPoint Presentation</vt:lpstr>
      <vt:lpstr>کاوش ساختار وب</vt:lpstr>
      <vt:lpstr>کاوش کاربری وب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وب کاوی در ایران  </vt:lpstr>
      <vt:lpstr>مرور و نتیجه گیری:</vt:lpstr>
      <vt:lpstr>PowerPoint Presentation</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omid arzi</cp:lastModifiedBy>
  <cp:revision>385</cp:revision>
  <dcterms:created xsi:type="dcterms:W3CDTF">2014-12-04T02:52:04Z</dcterms:created>
  <dcterms:modified xsi:type="dcterms:W3CDTF">2022-01-16T08:27:36Z</dcterms:modified>
</cp:coreProperties>
</file>