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47" d="100"/>
          <a:sy n="47" d="100"/>
        </p:scale>
        <p:origin x="744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24E97-4A35-47B9-9626-20AFF716532A}" type="datetimeFigureOut">
              <a:rPr lang="en-US" smtClean="0"/>
              <a:t>1/19/2022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5D29C-DA8D-4A64-828C-29E674ECD2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8855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24E97-4A35-47B9-9626-20AFF716532A}" type="datetimeFigureOut">
              <a:rPr lang="en-US" smtClean="0"/>
              <a:t>1/19/2022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5D29C-DA8D-4A64-828C-29E674ECD2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4498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24E97-4A35-47B9-9626-20AFF716532A}" type="datetimeFigureOut">
              <a:rPr lang="en-US" smtClean="0"/>
              <a:t>1/19/2022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5D29C-DA8D-4A64-828C-29E674ECD24B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774867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24E97-4A35-47B9-9626-20AFF716532A}" type="datetimeFigureOut">
              <a:rPr lang="en-US" smtClean="0"/>
              <a:t>1/19/2022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5D29C-DA8D-4A64-828C-29E674ECD2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4777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24E97-4A35-47B9-9626-20AFF716532A}" type="datetimeFigureOut">
              <a:rPr lang="en-US" smtClean="0"/>
              <a:t>1/19/2022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5D29C-DA8D-4A64-828C-29E674ECD24B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63046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24E97-4A35-47B9-9626-20AFF716532A}" type="datetimeFigureOut">
              <a:rPr lang="en-US" smtClean="0"/>
              <a:t>1/19/2022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5D29C-DA8D-4A64-828C-29E674ECD2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722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24E97-4A35-47B9-9626-20AFF716532A}" type="datetimeFigureOut">
              <a:rPr lang="en-US" smtClean="0"/>
              <a:t>1/19/2022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5D29C-DA8D-4A64-828C-29E674ECD2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38110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24E97-4A35-47B9-9626-20AFF716532A}" type="datetimeFigureOut">
              <a:rPr lang="en-US" smtClean="0"/>
              <a:t>1/19/2022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5D29C-DA8D-4A64-828C-29E674ECD2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4767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24E97-4A35-47B9-9626-20AFF716532A}" type="datetimeFigureOut">
              <a:rPr lang="en-US" smtClean="0"/>
              <a:t>1/19/2022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5D29C-DA8D-4A64-828C-29E674ECD2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07948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24E97-4A35-47B9-9626-20AFF716532A}" type="datetimeFigureOut">
              <a:rPr lang="en-US" smtClean="0"/>
              <a:t>1/19/2022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5D29C-DA8D-4A64-828C-29E674ECD2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79569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24E97-4A35-47B9-9626-20AFF716532A}" type="datetimeFigureOut">
              <a:rPr lang="en-US" smtClean="0"/>
              <a:t>1/19/2022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5D29C-DA8D-4A64-828C-29E674ECD2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9246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24E97-4A35-47B9-9626-20AFF716532A}" type="datetimeFigureOut">
              <a:rPr lang="en-US" smtClean="0"/>
              <a:t>1/19/2022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5D29C-DA8D-4A64-828C-29E674ECD2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38348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24E97-4A35-47B9-9626-20AFF716532A}" type="datetimeFigureOut">
              <a:rPr lang="en-US" smtClean="0"/>
              <a:t>1/19/2022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5D29C-DA8D-4A64-828C-29E674ECD2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140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24E97-4A35-47B9-9626-20AFF716532A}" type="datetimeFigureOut">
              <a:rPr lang="en-US" smtClean="0"/>
              <a:t>1/19/2022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5D29C-DA8D-4A64-828C-29E674ECD2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68604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24E97-4A35-47B9-9626-20AFF716532A}" type="datetimeFigureOut">
              <a:rPr lang="en-US" smtClean="0"/>
              <a:t>1/19/2022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5D29C-DA8D-4A64-828C-29E674ECD2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4882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24E97-4A35-47B9-9626-20AFF716532A}" type="datetimeFigureOut">
              <a:rPr lang="en-US" smtClean="0"/>
              <a:t>1/19/2022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5D29C-DA8D-4A64-828C-29E674ECD2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50771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924E97-4A35-47B9-9626-20AFF716532A}" type="datetimeFigureOut">
              <a:rPr lang="en-US" smtClean="0"/>
              <a:t>1/19/2022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C2E5D29C-DA8D-4A64-828C-29E674ECD2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4357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9pPr>
          </a:lstStyle>
          <a:p>
            <a:pPr eaLnBrk="1" hangingPunct="1"/>
            <a:fld id="{2A85A4D9-4F9E-4B75-824E-CA00BB4A6574}" type="slidenum">
              <a:rPr lang="en-US">
                <a:cs typeface="Arial" panose="020B0604020202020204" pitchFamily="34" charset="0"/>
              </a:rPr>
              <a:pPr eaLnBrk="1" hangingPunct="1"/>
              <a:t>1</a:t>
            </a:fld>
            <a:endParaRPr lang="en-US">
              <a:cs typeface="Arial" panose="020B0604020202020204" pitchFamily="34" charset="0"/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fa-IR" dirty="0" smtClean="0"/>
              <a:t>آناتومی سیستم گوارش</a:t>
            </a:r>
            <a:endParaRPr lang="en-US" dirty="0" smtClean="0"/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fa-IR" smtClean="0"/>
              <a:t>جلسه اول </a:t>
            </a: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2986543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9pPr>
          </a:lstStyle>
          <a:p>
            <a:pPr eaLnBrk="1" hangingPunct="1"/>
            <a:fld id="{54395293-E30B-4201-A624-A234181253B0}" type="slidenum">
              <a:rPr lang="en-US">
                <a:cs typeface="Arial" panose="020B0604020202020204" pitchFamily="34" charset="0"/>
              </a:rPr>
              <a:pPr eaLnBrk="1" hangingPunct="1"/>
              <a:t>10</a:t>
            </a:fld>
            <a:endParaRPr lang="en-US">
              <a:cs typeface="Arial" panose="020B0604020202020204" pitchFamily="34" charset="0"/>
            </a:endParaRPr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fa-IR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fa-IR" smtClean="0"/>
              <a:t>عصب گیری پاراسمپاتیک حلق و مری عمدتا از طریق عصب واگ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fa-IR" smtClean="0"/>
              <a:t>معده (</a:t>
            </a:r>
            <a:r>
              <a:rPr lang="en-US" smtClean="0"/>
              <a:t>Stomach</a:t>
            </a:r>
            <a:r>
              <a:rPr lang="fa-IR" smtClean="0"/>
              <a:t>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fa-IR" smtClean="0"/>
              <a:t>یک عضو توخالی و ماهیچه ای که در نیمه فوقانی شکم بین مری و دودنوم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fa-IR" smtClean="0"/>
              <a:t>با تولید اسید هیدروکلریک سهم عمده ای در فرآیند هضم دارد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fa-IR" smtClean="0"/>
              <a:t>معده از نظر آناتومیکی از سه بخش فوندوس، تنه و بخش پیلوریک تشکیل شده است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fa-IR" smtClean="0"/>
              <a:t>در محل تلاقی معده و مری اسفنگتر کاردیا قرار دارد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fa-IR" smtClean="0"/>
              <a:t>معده در نزدیکی کاردیا نسبتا ثابت اما بخش بزرگ میانی آن کاملا متحرک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fa-IR" smtClean="0"/>
              <a:t>فوندوس معده از بالا توسط دیافراگم و از خارج به وسیله طحال احاطه شده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fa-IR" smtClean="0"/>
              <a:t>دارای دو انحنای بزرگ و کوچک است و از پایین توسط اومنتوم بزرگ به کولون عرضی و انحنای کوچک نیز از طریق امنتوم کوچک به کبد متصل می شود </a:t>
            </a: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7402315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12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9pPr>
          </a:lstStyle>
          <a:p>
            <a:pPr eaLnBrk="1" hangingPunct="1"/>
            <a:fld id="{6EDAF56E-E2EF-4D6A-94B0-1E4AAFEC7F29}" type="slidenum">
              <a:rPr lang="en-US">
                <a:cs typeface="Arial" panose="020B0604020202020204" pitchFamily="34" charset="0"/>
              </a:rPr>
              <a:pPr eaLnBrk="1" hangingPunct="1"/>
              <a:t>11</a:t>
            </a:fld>
            <a:endParaRPr lang="en-US">
              <a:cs typeface="Arial" panose="020B0604020202020204" pitchFamily="34" charset="0"/>
            </a:endParaRPr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fa-IR" smtClean="0"/>
          </a:p>
        </p:txBody>
      </p:sp>
      <p:sp>
        <p:nvSpPr>
          <p:cNvPr id="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fa-IR" smtClean="0"/>
              <a:t>بخش عمده خونرسانی معده از تنه شریان سلیاک است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fa-IR" smtClean="0"/>
              <a:t>شریان گاستریک چپ که بزرگترین شریان معده است مستقیما از تنه سلیاک جدا شده و در طول انحنای کوچک معده به دو شاخه صعودی و نزولی تقسیم می شود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fa-IR" smtClean="0"/>
              <a:t>عصب دهی پاراسمپاتیک معده بر عهده عصب واگ است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fa-IR" smtClean="0"/>
              <a:t>شاخه های عصب واگ در بالای هیاتوس مری تبدیل به تنه قدامی و تنه خلفی عصب واگ می شوند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fa-IR" smtClean="0"/>
              <a:t>عصب دهی سمپاتیک معده از سگمان </a:t>
            </a:r>
            <a:r>
              <a:rPr lang="en-US" smtClean="0"/>
              <a:t>T6-10</a:t>
            </a:r>
            <a:r>
              <a:rPr lang="fa-IR" smtClean="0"/>
              <a:t> نخاع است که از اعصاب احشایی وارد گانگلیون سلیاک و از آن جا به موازات عروق خونی وارد معده می شوند.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fa-IR" smtClean="0"/>
              <a:t>سیستم عصبی داخلی معده شامل شبکه های مزانتریک (اورباخ) و زیر مخاطی (مایسنر) می باشد </a:t>
            </a: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169917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9pPr>
          </a:lstStyle>
          <a:p>
            <a:pPr eaLnBrk="1" hangingPunct="1"/>
            <a:fld id="{D316AF94-6CBF-4B3C-A666-43FAED53B6BF}" type="slidenum">
              <a:rPr lang="en-US">
                <a:cs typeface="Arial" panose="020B0604020202020204" pitchFamily="34" charset="0"/>
              </a:rPr>
              <a:pPr eaLnBrk="1" hangingPunct="1"/>
              <a:t>12</a:t>
            </a:fld>
            <a:endParaRPr lang="en-US">
              <a:cs typeface="Arial" panose="020B0604020202020204" pitchFamily="34" charset="0"/>
            </a:endParaRPr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a-IR" smtClean="0"/>
              <a:t>روده کوچک </a:t>
            </a:r>
            <a:endParaRPr lang="en-US" smtClean="0"/>
          </a:p>
        </p:txBody>
      </p:sp>
      <p:sp>
        <p:nvSpPr>
          <p:cNvPr id="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>
              <a:buNone/>
            </a:pPr>
            <a:r>
              <a:rPr lang="fa-IR" smtClean="0"/>
              <a:t>از اسفنگتر پیلور تا دریچه ایلئو سکال (دریچه بین روده کوچک و بزرگ)</a:t>
            </a:r>
          </a:p>
          <a:p>
            <a:pPr marL="457200" indent="-457200">
              <a:buNone/>
            </a:pPr>
            <a:r>
              <a:rPr lang="fa-IR" smtClean="0"/>
              <a:t>محل اصلی هضم و جذب غذا می باشد </a:t>
            </a:r>
          </a:p>
          <a:p>
            <a:pPr marL="457200" indent="-457200">
              <a:buNone/>
            </a:pPr>
            <a:r>
              <a:rPr lang="fa-IR" smtClean="0"/>
              <a:t>یکی از بزرگترین مخازن سلولهای دارای فعالیت ایمنی در بدن نیز هست</a:t>
            </a:r>
          </a:p>
          <a:p>
            <a:pPr marL="457200" indent="-457200">
              <a:buNone/>
            </a:pPr>
            <a:r>
              <a:rPr lang="fa-IR" smtClean="0"/>
              <a:t>در برش عرضی روده از خارج به داخل 5 لایه وجود دارد:</a:t>
            </a:r>
          </a:p>
          <a:p>
            <a:pPr marL="457200" indent="-457200">
              <a:buFontTx/>
              <a:buAutoNum type="arabicPeriod"/>
            </a:pPr>
            <a:r>
              <a:rPr lang="fa-IR" smtClean="0"/>
              <a:t>لایه سروزی</a:t>
            </a:r>
          </a:p>
          <a:p>
            <a:pPr marL="457200" indent="-457200">
              <a:buFontTx/>
              <a:buAutoNum type="arabicPeriod"/>
            </a:pPr>
            <a:r>
              <a:rPr lang="fa-IR" smtClean="0"/>
              <a:t>لایه عضلانی طولی </a:t>
            </a:r>
          </a:p>
          <a:p>
            <a:pPr marL="457200" indent="-457200">
              <a:buFontTx/>
              <a:buAutoNum type="arabicPeriod"/>
            </a:pPr>
            <a:r>
              <a:rPr lang="fa-IR" smtClean="0"/>
              <a:t>لایه عضلانی حلقوی </a:t>
            </a:r>
          </a:p>
          <a:p>
            <a:pPr marL="457200" indent="-457200">
              <a:buFontTx/>
              <a:buAutoNum type="arabicPeriod"/>
            </a:pPr>
            <a:r>
              <a:rPr lang="fa-IR" smtClean="0"/>
              <a:t>لایه زیر مخاطی </a:t>
            </a:r>
          </a:p>
          <a:p>
            <a:pPr marL="457200" indent="-457200">
              <a:buFontTx/>
              <a:buAutoNum type="arabicPeriod"/>
            </a:pPr>
            <a:r>
              <a:rPr lang="fa-IR" smtClean="0"/>
              <a:t>لایه مخاطی </a:t>
            </a: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042837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9pPr>
          </a:lstStyle>
          <a:p>
            <a:pPr eaLnBrk="1" hangingPunct="1"/>
            <a:fld id="{5F1FA5AF-32BB-4882-A707-F9E70ED69912}" type="slidenum">
              <a:rPr lang="en-US">
                <a:cs typeface="Arial" panose="020B0604020202020204" pitchFamily="34" charset="0"/>
              </a:rPr>
              <a:pPr eaLnBrk="1" hangingPunct="1"/>
              <a:t>13</a:t>
            </a:fld>
            <a:endParaRPr lang="en-US">
              <a:cs typeface="Arial" panose="020B0604020202020204" pitchFamily="34" charset="0"/>
            </a:endParaRPr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fa-IR" smtClean="0"/>
          </a:p>
        </p:txBody>
      </p:sp>
      <p:sp>
        <p:nvSpPr>
          <p:cNvPr id="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fa-IR" smtClean="0"/>
              <a:t>در لایه مخاطی بخش انتهائی ایلئوم تجمعی از فولیکول های لنفاوی سفید رنگ به نام پلاک های پیرس وجود دارد </a:t>
            </a:r>
          </a:p>
          <a:p>
            <a:pPr eaLnBrk="1" hangingPunct="1">
              <a:buFontTx/>
              <a:buNone/>
            </a:pPr>
            <a:r>
              <a:rPr lang="fa-IR" smtClean="0"/>
              <a:t>روده باریک 6 متر طول دارد و از 3 قسمت تشکیل شده</a:t>
            </a:r>
          </a:p>
          <a:p>
            <a:pPr eaLnBrk="1" hangingPunct="1">
              <a:buFontTx/>
              <a:buNone/>
            </a:pPr>
            <a:r>
              <a:rPr lang="fa-IR" smtClean="0"/>
              <a:t>دودنوم، ژزنوم، ایلئوم </a:t>
            </a:r>
          </a:p>
          <a:p>
            <a:pPr eaLnBrk="1" hangingPunct="1">
              <a:buFontTx/>
              <a:buNone/>
            </a:pPr>
            <a:r>
              <a:rPr lang="fa-IR" smtClean="0"/>
              <a:t>بجز 2.5 سانت اول بقیه قسمتهاوقانی ی دودنوم خلف صفاقی </a:t>
            </a:r>
          </a:p>
          <a:p>
            <a:pPr eaLnBrk="1" hangingPunct="1">
              <a:buFontTx/>
              <a:buNone/>
            </a:pPr>
            <a:r>
              <a:rPr lang="fa-IR" smtClean="0"/>
              <a:t>ژژنوم و ایلئوم داخل صفاقی هستند </a:t>
            </a:r>
          </a:p>
          <a:p>
            <a:pPr eaLnBrk="1" hangingPunct="1">
              <a:buFontTx/>
              <a:buNone/>
            </a:pPr>
            <a:r>
              <a:rPr lang="fa-IR" smtClean="0"/>
              <a:t>ایلئوم توسط دریچه ایلئو سکال از سکوم جدا می شود </a:t>
            </a:r>
          </a:p>
          <a:p>
            <a:pPr eaLnBrk="1" hangingPunct="1">
              <a:buFontTx/>
              <a:buNone/>
            </a:pPr>
            <a:r>
              <a:rPr lang="fa-IR" smtClean="0"/>
              <a:t>خونرسانی شریانی قسمت پروگزیمال دودنوم عمدتا از شاخه های سلیاک و مزانتریک </a:t>
            </a:r>
          </a:p>
          <a:p>
            <a:pPr eaLnBrk="1" hangingPunct="1">
              <a:buFontTx/>
              <a:buNone/>
            </a:pPr>
            <a:r>
              <a:rPr lang="fa-IR" smtClean="0"/>
              <a:t>خونرسانی دیستال دودنوم ، ژژنوم، و ایلئوم از شریان مزانتریک فوقانی </a:t>
            </a:r>
          </a:p>
          <a:p>
            <a:pPr eaLnBrk="1" hangingPunct="1">
              <a:buFontTx/>
              <a:buNone/>
            </a:pP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427256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9pPr>
          </a:lstStyle>
          <a:p>
            <a:pPr eaLnBrk="1" hangingPunct="1"/>
            <a:fld id="{0B4B0353-8762-46CA-A5F0-43C31F06AEFE}" type="slidenum">
              <a:rPr lang="en-US">
                <a:cs typeface="Arial" panose="020B0604020202020204" pitchFamily="34" charset="0"/>
              </a:rPr>
              <a:pPr eaLnBrk="1" hangingPunct="1"/>
              <a:t>14</a:t>
            </a:fld>
            <a:endParaRPr lang="en-US">
              <a:cs typeface="Arial" panose="020B0604020202020204" pitchFamily="34" charset="0"/>
            </a:endParaRPr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fa-IR" smtClean="0"/>
          </a:p>
        </p:txBody>
      </p:sp>
      <p:sp>
        <p:nvSpPr>
          <p:cNvPr id="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fa-IR" smtClean="0"/>
              <a:t>تخلیه وریدی آنها به ورید مزانتریک فوقانی و درناژ لنفاوی به موازات شریانها </a:t>
            </a:r>
          </a:p>
          <a:p>
            <a:pPr eaLnBrk="1" hangingPunct="1">
              <a:buFontTx/>
              <a:buNone/>
            </a:pPr>
            <a:r>
              <a:rPr lang="fa-IR" smtClean="0"/>
              <a:t>عصب دهی پاراسمپاتیک و سمپاتیک روده کوچک بترتیب از اعصاب واگ و اعصاب احشایی </a:t>
            </a:r>
          </a:p>
          <a:p>
            <a:pPr eaLnBrk="1" hangingPunct="1">
              <a:buFontTx/>
              <a:buNone/>
            </a:pPr>
            <a:r>
              <a:rPr lang="fa-IR" smtClean="0"/>
              <a:t>روده بزرگ یا کولون</a:t>
            </a:r>
          </a:p>
          <a:p>
            <a:pPr eaLnBrk="1" hangingPunct="1">
              <a:buFontTx/>
              <a:buNone/>
            </a:pPr>
            <a:r>
              <a:rPr lang="fa-IR" smtClean="0"/>
              <a:t>محل اصلی جذب و تبادل الکترولیت ها </a:t>
            </a:r>
          </a:p>
          <a:p>
            <a:pPr eaLnBrk="1" hangingPunct="1">
              <a:buFontTx/>
              <a:buNone/>
            </a:pPr>
            <a:r>
              <a:rPr lang="fa-IR" smtClean="0"/>
              <a:t>باکتریهای موجود در کولون برای شکسته شدن کربوهیدرات ها و پروتئین ها حیاتی بوده </a:t>
            </a:r>
          </a:p>
          <a:p>
            <a:pPr eaLnBrk="1" hangingPunct="1">
              <a:buFontTx/>
              <a:buNone/>
            </a:pPr>
            <a:r>
              <a:rPr lang="fa-IR" smtClean="0"/>
              <a:t>وجود این باکتریها برای تولید ویتامین </a:t>
            </a:r>
            <a:r>
              <a:rPr lang="en-US" smtClean="0"/>
              <a:t>K </a:t>
            </a:r>
            <a:r>
              <a:rPr lang="fa-IR" smtClean="0"/>
              <a:t> ضروری است </a:t>
            </a:r>
          </a:p>
          <a:p>
            <a:pPr eaLnBrk="1" hangingPunct="1">
              <a:buFontTx/>
              <a:buNone/>
            </a:pPr>
            <a:r>
              <a:rPr lang="fa-IR" smtClean="0"/>
              <a:t>کولون بزرگ شامل سکوم، کولون صعودی، کولون عرضی، کولون نزولی، سیگموئید ، رکتوم و کانال مقعدی </a:t>
            </a: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0310066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9pPr>
          </a:lstStyle>
          <a:p>
            <a:pPr eaLnBrk="1" hangingPunct="1"/>
            <a:fld id="{F99A1DDA-A0FD-4034-BD49-6E45392269B0}" type="slidenum">
              <a:rPr lang="en-US">
                <a:cs typeface="Arial" panose="020B0604020202020204" pitchFamily="34" charset="0"/>
              </a:rPr>
              <a:pPr eaLnBrk="1" hangingPunct="1"/>
              <a:t>15</a:t>
            </a:fld>
            <a:endParaRPr lang="en-US">
              <a:cs typeface="Arial" panose="020B0604020202020204" pitchFamily="34" charset="0"/>
            </a:endParaRPr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fa-IR" smtClean="0"/>
          </a:p>
        </p:txBody>
      </p:sp>
      <p:sp>
        <p:nvSpPr>
          <p:cNvPr id="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fa-IR" smtClean="0"/>
              <a:t>جدار کولون و رکتوم بترتیب از داخل به خارج از 5 لایه شامل:</a:t>
            </a:r>
          </a:p>
          <a:p>
            <a:pPr eaLnBrk="1" hangingPunct="1">
              <a:buFontTx/>
              <a:buNone/>
            </a:pPr>
            <a:r>
              <a:rPr lang="fa-IR" smtClean="0"/>
              <a:t>مخاط، زیر مخاط، عضله حلقوی، عضله طولی و لایه سروزی تشکیل شده است </a:t>
            </a:r>
          </a:p>
          <a:p>
            <a:pPr eaLnBrk="1" hangingPunct="1">
              <a:buFontTx/>
              <a:buNone/>
            </a:pPr>
            <a:r>
              <a:rPr lang="fa-IR" smtClean="0"/>
              <a:t>کولون به طول 1.5 سانت از سکوم تا کانال مقعدی ادامه دارد </a:t>
            </a:r>
          </a:p>
          <a:p>
            <a:pPr eaLnBrk="1" hangingPunct="1">
              <a:buFontTx/>
              <a:buNone/>
            </a:pPr>
            <a:r>
              <a:rPr lang="fa-IR" smtClean="0"/>
              <a:t>سکوم بخشی از کولون که بیشترین قطر و نازکترین جدار عضلانی دارد </a:t>
            </a:r>
          </a:p>
          <a:p>
            <a:pPr eaLnBrk="1" hangingPunct="1">
              <a:buFontTx/>
              <a:buNone/>
            </a:pPr>
            <a:r>
              <a:rPr lang="fa-IR" smtClean="0"/>
              <a:t>بنابراین بیشترین تمایل به پرفوراسیون و کمترین تمایل به انسداد مربوط به سکوم می باشد </a:t>
            </a:r>
          </a:p>
          <a:p>
            <a:pPr eaLnBrk="1" hangingPunct="1">
              <a:buFontTx/>
              <a:buNone/>
            </a:pPr>
            <a:r>
              <a:rPr lang="fa-IR" smtClean="0"/>
              <a:t>کولون سیگموئید بخشی از کولون که بیشترین تمایل را به انسداد دارد </a:t>
            </a:r>
          </a:p>
          <a:p>
            <a:pPr eaLnBrk="1" hangingPunct="1">
              <a:buFontTx/>
              <a:buNone/>
            </a:pPr>
            <a:r>
              <a:rPr lang="fa-IR" smtClean="0"/>
              <a:t>شایعترین محل ولولوس (پیچ خوردگی) نیز در کولون سیگموئید است </a:t>
            </a:r>
          </a:p>
          <a:p>
            <a:pPr eaLnBrk="1" hangingPunct="1">
              <a:buFontTx/>
              <a:buNone/>
            </a:pPr>
            <a:r>
              <a:rPr lang="fa-IR" smtClean="0"/>
              <a:t>خونرسانی شریان کولون از شریان مزانتریک فوقانی و تحتانی صورت می گیرد </a:t>
            </a:r>
          </a:p>
          <a:p>
            <a:pPr eaLnBrk="1" hangingPunct="1">
              <a:buFontTx/>
              <a:buNone/>
            </a:pPr>
            <a:r>
              <a:rPr lang="fa-IR" smtClean="0"/>
              <a:t>کولون توسط هر دو عصب سمپاتیک و پاراسمپاتیک عصب دهی می شود </a:t>
            </a:r>
          </a:p>
          <a:p>
            <a:pPr eaLnBrk="1" hangingPunct="1">
              <a:buFontTx/>
              <a:buNone/>
            </a:pP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9091974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9pPr>
          </a:lstStyle>
          <a:p>
            <a:pPr eaLnBrk="1" hangingPunct="1"/>
            <a:fld id="{A40E9E2E-F4CF-42DF-A64C-48EC62F11FC4}" type="slidenum">
              <a:rPr lang="en-US">
                <a:cs typeface="Arial" panose="020B0604020202020204" pitchFamily="34" charset="0"/>
              </a:rPr>
              <a:pPr eaLnBrk="1" hangingPunct="1"/>
              <a:t>16</a:t>
            </a:fld>
            <a:endParaRPr lang="en-US">
              <a:cs typeface="Arial" panose="020B0604020202020204" pitchFamily="34" charset="0"/>
            </a:endParaRPr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fa-IR" smtClean="0"/>
          </a:p>
        </p:txBody>
      </p:sp>
      <p:sp>
        <p:nvSpPr>
          <p:cNvPr id="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fa-IR" smtClean="0"/>
              <a:t>این اعصاب به موازات عروق حرکت می کند </a:t>
            </a:r>
          </a:p>
          <a:p>
            <a:pPr eaLnBrk="1" hangingPunct="1">
              <a:buFontTx/>
              <a:buNone/>
            </a:pPr>
            <a:r>
              <a:rPr lang="fa-IR" smtClean="0"/>
              <a:t>خونرسانی به کولون راست بوسیله مزانتریک فوقانی و مزانتریک تحتانی انجام می شود </a:t>
            </a:r>
          </a:p>
          <a:p>
            <a:pPr eaLnBrk="1" hangingPunct="1">
              <a:buFontTx/>
              <a:buNone/>
            </a:pPr>
            <a:r>
              <a:rPr lang="fa-IR" smtClean="0"/>
              <a:t>وریدها همراه سرخرگ های متناظر خود هستند و از طریق سیاهرگ های هیپوگاستریک به گردش خون عمومی تخلیه می شوند </a:t>
            </a:r>
          </a:p>
          <a:p>
            <a:pPr eaLnBrk="1" hangingPunct="1">
              <a:buFontTx/>
              <a:buNone/>
            </a:pPr>
            <a:r>
              <a:rPr lang="fa-IR" smtClean="0"/>
              <a:t>آپاندیس:</a:t>
            </a:r>
          </a:p>
          <a:p>
            <a:pPr eaLnBrk="1" hangingPunct="1">
              <a:buFontTx/>
              <a:buNone/>
            </a:pPr>
            <a:r>
              <a:rPr lang="fa-IR" smtClean="0"/>
              <a:t>زائده کرمی شکل که به سکوم چسبیده و طولی معادل 2 تا 20 سانتیمتر دارد </a:t>
            </a:r>
          </a:p>
          <a:p>
            <a:pPr eaLnBrk="1" hangingPunct="1">
              <a:buFontTx/>
              <a:buNone/>
            </a:pPr>
            <a:r>
              <a:rPr lang="fa-IR" smtClean="0"/>
              <a:t>به دلیل رشد سریعتر سکوم، آپاندیس به سمت مدیال و دریچه ایلئو سکال رانده می شود </a:t>
            </a:r>
          </a:p>
          <a:p>
            <a:pPr eaLnBrk="1" hangingPunct="1">
              <a:buFontTx/>
              <a:buNone/>
            </a:pPr>
            <a:r>
              <a:rPr lang="fa-IR" smtClean="0"/>
              <a:t>ارتباط ریشه آپاندیس با سکوم بعد از آن ثابت می ماند </a:t>
            </a:r>
          </a:p>
          <a:p>
            <a:pPr eaLnBrk="1" hangingPunct="1">
              <a:buFontTx/>
              <a:buNone/>
            </a:pP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00763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9pPr>
          </a:lstStyle>
          <a:p>
            <a:pPr eaLnBrk="1" hangingPunct="1"/>
            <a:fld id="{4EA17410-8423-4E5A-AFF7-ADD564D15E89}" type="slidenum">
              <a:rPr lang="en-US">
                <a:cs typeface="Arial" panose="020B0604020202020204" pitchFamily="34" charset="0"/>
              </a:rPr>
              <a:pPr eaLnBrk="1" hangingPunct="1"/>
              <a:t>17</a:t>
            </a:fld>
            <a:endParaRPr lang="en-US">
              <a:cs typeface="Arial" panose="020B0604020202020204" pitchFamily="34" charset="0"/>
            </a:endParaRPr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fa-IR" smtClean="0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fa-IR" smtClean="0"/>
              <a:t>در حالی که نوک آن در مناطق مختلفی مثل پشت سکوم، داخل لگن ، زیر سکوم پره ایلئال و پره کولیک راست جای می گیرد </a:t>
            </a:r>
          </a:p>
          <a:p>
            <a:pPr eaLnBrk="1" hangingPunct="1">
              <a:buFontTx/>
              <a:buNone/>
            </a:pPr>
            <a:r>
              <a:rPr lang="fa-IR" smtClean="0"/>
              <a:t>اهمیت بالینی آپاندیس شرکت در تولید آنتی بادی بویژه </a:t>
            </a:r>
            <a:r>
              <a:rPr lang="en-US" smtClean="0"/>
              <a:t>IgA</a:t>
            </a:r>
            <a:r>
              <a:rPr lang="fa-IR" smtClean="0"/>
              <a:t> است </a:t>
            </a:r>
          </a:p>
          <a:p>
            <a:pPr eaLnBrk="1" hangingPunct="1">
              <a:buFontTx/>
              <a:buNone/>
            </a:pPr>
            <a:r>
              <a:rPr lang="fa-IR" smtClean="0"/>
              <a:t>شریان آپاندیس شاخه ای از شریان ایلئوکولیک محسوب می شود </a:t>
            </a: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659570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7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9pPr>
          </a:lstStyle>
          <a:p>
            <a:pPr eaLnBrk="1" hangingPunct="1"/>
            <a:fld id="{44782109-8CE1-4A20-B4BB-AF36654D8A04}" type="slidenum">
              <a:rPr lang="en-US">
                <a:cs typeface="Arial" panose="020B0604020202020204" pitchFamily="34" charset="0"/>
              </a:rPr>
              <a:pPr eaLnBrk="1" hangingPunct="1"/>
              <a:t>2</a:t>
            </a:fld>
            <a:endParaRPr lang="en-US">
              <a:cs typeface="Arial" panose="020B0604020202020204" pitchFamily="34" charset="0"/>
            </a:endParaRPr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a-IR" smtClean="0"/>
              <a:t>تقسیم بندی حفره شکم </a:t>
            </a:r>
            <a:endParaRPr lang="en-US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fa-IR" smtClean="0"/>
              <a:t>خط در امتداد زائده گزیفوئید به طور عرضی رسم می شود حفره شکمی را از بخش سینه ای جدا می کند </a:t>
            </a:r>
          </a:p>
          <a:p>
            <a:pPr eaLnBrk="1" hangingPunct="1">
              <a:buFontTx/>
              <a:buNone/>
            </a:pPr>
            <a:r>
              <a:rPr lang="fa-IR" smtClean="0"/>
              <a:t>حفره شکمی شامل ناحیه شکمی و لگنی </a:t>
            </a:r>
          </a:p>
          <a:p>
            <a:pPr eaLnBrk="1" hangingPunct="1">
              <a:buFontTx/>
              <a:buNone/>
            </a:pPr>
            <a:r>
              <a:rPr lang="fa-IR" smtClean="0"/>
              <a:t>ناحیه شکمی از نظر طولی از دیافراگم شروع شده و به لگن ختم می شود </a:t>
            </a:r>
          </a:p>
          <a:p>
            <a:pPr eaLnBrk="1" hangingPunct="1">
              <a:buFontTx/>
              <a:buNone/>
            </a:pPr>
            <a:r>
              <a:rPr lang="fa-IR" smtClean="0"/>
              <a:t>و توسط حصار استخوانی محصور شده است (دنده ها، کمربند لگنی، ستون مهره ها) </a:t>
            </a:r>
          </a:p>
          <a:p>
            <a:pPr eaLnBrk="1" hangingPunct="1">
              <a:buFontTx/>
              <a:buNone/>
            </a:pPr>
            <a:r>
              <a:rPr lang="fa-IR" smtClean="0"/>
              <a:t>الف) تقسیم بندی به 4 ناحیه است :دو خط فرضی ( که همدیگر را در ناف قطع کنند) یک خط از زائده گزیفوئید تا سمفیز پوبیس و خط عرضی ستیغ ایلیاک کرست را بهم وصل می کند </a:t>
            </a:r>
          </a:p>
          <a:p>
            <a:pPr eaLnBrk="1" hangingPunct="1">
              <a:buFontTx/>
              <a:buNone/>
            </a:pPr>
            <a:r>
              <a:rPr lang="fa-IR" smtClean="0"/>
              <a:t>شکم شامل 4 ناحیه می شود:</a:t>
            </a: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6992565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9pPr>
          </a:lstStyle>
          <a:p>
            <a:pPr eaLnBrk="1" hangingPunct="1"/>
            <a:fld id="{D89E1F50-510A-448A-8568-6EFD984F4915}" type="slidenum">
              <a:rPr lang="en-US">
                <a:cs typeface="Arial" panose="020B0604020202020204" pitchFamily="34" charset="0"/>
              </a:rPr>
              <a:pPr eaLnBrk="1" hangingPunct="1"/>
              <a:t>3</a:t>
            </a:fld>
            <a:endParaRPr lang="en-US">
              <a:cs typeface="Arial" panose="020B0604020202020204" pitchFamily="34" charset="0"/>
            </a:endParaRPr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fa-IR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fa-IR" smtClean="0"/>
              <a:t>ربع فوقانی راست (</a:t>
            </a:r>
            <a:r>
              <a:rPr lang="en-US" smtClean="0"/>
              <a:t>RUQ</a:t>
            </a:r>
            <a:r>
              <a:rPr lang="fa-IR" smtClean="0"/>
              <a:t>)</a:t>
            </a:r>
          </a:p>
          <a:p>
            <a:pPr eaLnBrk="1" hangingPunct="1">
              <a:buFontTx/>
              <a:buNone/>
            </a:pPr>
            <a:r>
              <a:rPr lang="fa-IR" smtClean="0"/>
              <a:t>ربع تحتانی راست(</a:t>
            </a:r>
            <a:r>
              <a:rPr lang="en-US" smtClean="0"/>
              <a:t>RLQ</a:t>
            </a:r>
            <a:r>
              <a:rPr lang="fa-IR" smtClean="0"/>
              <a:t>)</a:t>
            </a:r>
          </a:p>
          <a:p>
            <a:pPr eaLnBrk="1" hangingPunct="1">
              <a:buFontTx/>
              <a:buNone/>
            </a:pPr>
            <a:r>
              <a:rPr lang="fa-IR" smtClean="0"/>
              <a:t>ربع فوقانی چپ (</a:t>
            </a:r>
            <a:r>
              <a:rPr lang="en-US" smtClean="0"/>
              <a:t>LUQ</a:t>
            </a:r>
            <a:r>
              <a:rPr lang="fa-IR" smtClean="0"/>
              <a:t>)</a:t>
            </a:r>
          </a:p>
          <a:p>
            <a:pPr eaLnBrk="1" hangingPunct="1">
              <a:buFontTx/>
              <a:buNone/>
            </a:pPr>
            <a:r>
              <a:rPr lang="fa-IR" smtClean="0"/>
              <a:t>ربع تحتانی چپ (</a:t>
            </a:r>
            <a:r>
              <a:rPr lang="en-US" smtClean="0"/>
              <a:t>LLQ</a:t>
            </a:r>
            <a:r>
              <a:rPr lang="fa-IR" smtClean="0"/>
              <a:t>)</a:t>
            </a:r>
          </a:p>
          <a:p>
            <a:pPr eaLnBrk="1" hangingPunct="1">
              <a:buFontTx/>
              <a:buNone/>
            </a:pPr>
            <a:r>
              <a:rPr lang="fa-IR" smtClean="0"/>
              <a:t>ب) تقسیم بندی به نه ناحیه:</a:t>
            </a:r>
          </a:p>
          <a:p>
            <a:pPr eaLnBrk="1" hangingPunct="1">
              <a:buFontTx/>
              <a:buNone/>
            </a:pPr>
            <a:r>
              <a:rPr lang="fa-IR" smtClean="0"/>
              <a:t>دو خط عمودی در امتداد میدکلاویکولار و دو خط عرضی </a:t>
            </a:r>
          </a:p>
          <a:p>
            <a:pPr eaLnBrk="1" hangingPunct="1">
              <a:buFontTx/>
              <a:buNone/>
            </a:pPr>
            <a:r>
              <a:rPr lang="fa-IR" smtClean="0"/>
              <a:t>خط عرضی فوقانی که به خط </a:t>
            </a:r>
            <a:r>
              <a:rPr lang="en-US" smtClean="0"/>
              <a:t>subcostal </a:t>
            </a:r>
            <a:r>
              <a:rPr lang="fa-IR" smtClean="0"/>
              <a:t> معروفه لبه تحتانی دو دنده دهم متصل میکند </a:t>
            </a:r>
          </a:p>
          <a:p>
            <a:pPr eaLnBrk="1" hangingPunct="1">
              <a:buFontTx/>
              <a:buNone/>
            </a:pPr>
            <a:r>
              <a:rPr lang="fa-IR" smtClean="0"/>
              <a:t>خط عرضی تحتانی که به خط </a:t>
            </a:r>
            <a:r>
              <a:rPr lang="en-US" smtClean="0"/>
              <a:t>interspinous</a:t>
            </a:r>
            <a:r>
              <a:rPr lang="fa-IR" smtClean="0"/>
              <a:t> معروفه دو زائده ایلیاک قدامی – فوقانی را بهم متصل می کند </a:t>
            </a: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733978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9pPr>
          </a:lstStyle>
          <a:p>
            <a:pPr eaLnBrk="1" hangingPunct="1"/>
            <a:fld id="{57982F68-C1CE-4018-AA2F-331A335C537A}" type="slidenum">
              <a:rPr lang="en-US">
                <a:cs typeface="Arial" panose="020B0604020202020204" pitchFamily="34" charset="0"/>
              </a:rPr>
              <a:pPr eaLnBrk="1" hangingPunct="1"/>
              <a:t>4</a:t>
            </a:fld>
            <a:endParaRPr lang="en-US">
              <a:cs typeface="Arial" panose="020B0604020202020204" pitchFamily="34" charset="0"/>
            </a:endParaRPr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a-IR" smtClean="0"/>
              <a:t>آناتومی عضلات شکمی </a:t>
            </a:r>
            <a:endParaRPr lang="en-US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fa-IR" smtClean="0"/>
              <a:t>جدار شکم از جند لایه و خون رسانی و عصب دهی آن بصورت سگمنتال </a:t>
            </a:r>
          </a:p>
          <a:p>
            <a:pPr eaLnBrk="1" hangingPunct="1">
              <a:buFontTx/>
              <a:buNone/>
            </a:pPr>
            <a:r>
              <a:rPr lang="fa-IR" smtClean="0"/>
              <a:t>منشار جدار شکم از لایه مزودرم </a:t>
            </a:r>
          </a:p>
          <a:p>
            <a:pPr eaLnBrk="1" hangingPunct="1">
              <a:buFontTx/>
              <a:buNone/>
            </a:pPr>
            <a:r>
              <a:rPr lang="fa-IR" smtClean="0"/>
              <a:t>لایه های قدامی و خلفی در خط وسط یعنی خط سفید ( </a:t>
            </a:r>
            <a:r>
              <a:rPr lang="en-US" smtClean="0"/>
              <a:t>linea alba</a:t>
            </a:r>
            <a:r>
              <a:rPr lang="fa-IR" smtClean="0"/>
              <a:t>) بهم می رسند </a:t>
            </a:r>
          </a:p>
          <a:p>
            <a:pPr eaLnBrk="1" hangingPunct="1">
              <a:buFontTx/>
              <a:buNone/>
            </a:pPr>
            <a:r>
              <a:rPr lang="fa-IR" smtClean="0"/>
              <a:t>دیواره قدامی شکم شامل 4 عضله است</a:t>
            </a:r>
          </a:p>
          <a:p>
            <a:pPr eaLnBrk="1" hangingPunct="1">
              <a:buFontTx/>
              <a:buNone/>
            </a:pPr>
            <a:r>
              <a:rPr lang="fa-IR" smtClean="0"/>
              <a:t>عضله مایل خارجی : از سطح خارجی تحتانی دنده هشتم منشامی گیرد و به یک سوم قدامی ستیغ ایلیاک ، سمفیز پوبیس، و خط سفید متصل می شود </a:t>
            </a:r>
          </a:p>
          <a:p>
            <a:pPr eaLnBrk="1" hangingPunct="1">
              <a:buFontTx/>
              <a:buNone/>
            </a:pPr>
            <a:r>
              <a:rPr lang="fa-IR" smtClean="0"/>
              <a:t>عضله مایل داخلی:بلافاصله در عمق عضله مایل خارجی قرار دارد و از سطح جانبی رباط اینگوینال، ستیغ ایلیاک، فاشیای توراکولومبار منشا گرفته و به خط سفید، ستیغ پوبیس، لبه تحتانی چهار دنده تحتانی متصل می شود </a:t>
            </a:r>
          </a:p>
          <a:p>
            <a:pPr eaLnBrk="1" hangingPunct="1">
              <a:buFontTx/>
              <a:buNone/>
            </a:pP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789773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9pPr>
          </a:lstStyle>
          <a:p>
            <a:pPr eaLnBrk="1" hangingPunct="1"/>
            <a:fld id="{A29A5DE7-DCEF-4ADA-8778-A104E2FB8A6A}" type="slidenum">
              <a:rPr lang="en-US">
                <a:cs typeface="Arial" panose="020B0604020202020204" pitchFamily="34" charset="0"/>
              </a:rPr>
              <a:pPr eaLnBrk="1" hangingPunct="1"/>
              <a:t>5</a:t>
            </a:fld>
            <a:endParaRPr lang="en-US">
              <a:cs typeface="Arial" panose="020B0604020202020204" pitchFamily="34" charset="0"/>
            </a:endParaRPr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fa-IR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fa-IR" smtClean="0"/>
              <a:t>عضله عرضی شکم: </a:t>
            </a:r>
          </a:p>
          <a:p>
            <a:pPr eaLnBrk="1" hangingPunct="1">
              <a:buFontTx/>
              <a:buNone/>
            </a:pPr>
            <a:r>
              <a:rPr lang="fa-IR" smtClean="0"/>
              <a:t>عمقی ترین عضله جانبی شکم است </a:t>
            </a:r>
          </a:p>
          <a:p>
            <a:pPr eaLnBrk="1" hangingPunct="1">
              <a:buFontTx/>
              <a:buNone/>
            </a:pPr>
            <a:r>
              <a:rPr lang="fa-IR" smtClean="0"/>
              <a:t>به طور عرضی از 6 دنده تحتانی، فاشیای توراکولومبار منشاء گرفته و به خط سفید ، ستیغ پوبیس و لبه تحتانی چهار دنده تحتانی متصل می شود </a:t>
            </a:r>
          </a:p>
          <a:p>
            <a:pPr eaLnBrk="1" hangingPunct="1">
              <a:buFontTx/>
              <a:buNone/>
            </a:pPr>
            <a:r>
              <a:rPr lang="fa-IR" smtClean="0"/>
              <a:t>عضله رکتوس یا مستقیم شکمی:</a:t>
            </a:r>
          </a:p>
          <a:p>
            <a:pPr eaLnBrk="1" hangingPunct="1">
              <a:buFontTx/>
              <a:buNone/>
            </a:pPr>
            <a:r>
              <a:rPr lang="fa-IR" smtClean="0"/>
              <a:t>از ستیغ پوبیس مبدا می گیرد و به غضروف دنده ای 5، 6، 7 متصل می شود </a:t>
            </a:r>
          </a:p>
          <a:p>
            <a:pPr eaLnBrk="1" hangingPunct="1">
              <a:buFontTx/>
              <a:buNone/>
            </a:pPr>
            <a:r>
              <a:rPr lang="fa-IR" smtClean="0"/>
              <a:t>خونرسانی عضلات جدار قدامی به عهده شریان اپی گاستر فوقانی و تحتانی است </a:t>
            </a:r>
          </a:p>
          <a:p>
            <a:pPr eaLnBrk="1" hangingPunct="1">
              <a:buFontTx/>
              <a:buNone/>
            </a:pPr>
            <a:r>
              <a:rPr lang="fa-IR" smtClean="0"/>
              <a:t>شریان اپی گاستر فوقانی از شریان توراسیک داخلی منشاء می گیرد </a:t>
            </a:r>
          </a:p>
          <a:p>
            <a:pPr eaLnBrk="1" hangingPunct="1">
              <a:buFontTx/>
              <a:buNone/>
            </a:pPr>
            <a:r>
              <a:rPr lang="fa-IR" smtClean="0"/>
              <a:t>شریان اپی گاستر تحتانی از شریان ایلیاک خارجی جدا می شود </a:t>
            </a:r>
          </a:p>
          <a:p>
            <a:pPr eaLnBrk="1" hangingPunct="1">
              <a:buFontTx/>
              <a:buNone/>
            </a:pPr>
            <a:endParaRPr lang="fa-IR" smtClean="0"/>
          </a:p>
          <a:p>
            <a:pPr eaLnBrk="1" hangingPunct="1">
              <a:buFontTx/>
              <a:buNone/>
            </a:pPr>
            <a:endParaRPr lang="fa-IR" smtClean="0"/>
          </a:p>
          <a:p>
            <a:pPr eaLnBrk="1" hangingPunct="1">
              <a:buFontTx/>
              <a:buNone/>
            </a:pP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175735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9pPr>
          </a:lstStyle>
          <a:p>
            <a:pPr eaLnBrk="1" hangingPunct="1"/>
            <a:fld id="{4003F0D9-CBAA-4414-AE76-6ED62657ADC0}" type="slidenum">
              <a:rPr lang="en-US">
                <a:cs typeface="Arial" panose="020B0604020202020204" pitchFamily="34" charset="0"/>
              </a:rPr>
              <a:pPr eaLnBrk="1" hangingPunct="1"/>
              <a:t>6</a:t>
            </a:fld>
            <a:endParaRPr lang="en-US">
              <a:cs typeface="Arial" panose="020B0604020202020204" pitchFamily="34" charset="0"/>
            </a:endParaRPr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fa-IR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fa-IR" smtClean="0"/>
              <a:t>درناژ لنفاوی جدار شکم نیز عمدتا به غدد اینگوینال سطحی و آگزیلاری تخلیه می گردد </a:t>
            </a:r>
          </a:p>
          <a:p>
            <a:pPr eaLnBrk="1" hangingPunct="1">
              <a:buFontTx/>
              <a:buNone/>
            </a:pPr>
            <a:r>
              <a:rPr lang="fa-IR" smtClean="0"/>
              <a:t>عضلات مایل داخلی ، مایل خارجی ، عرضی و رکتوس از شش عصب بین دنده ای تحتانی عصب گیری می کند </a:t>
            </a:r>
          </a:p>
          <a:p>
            <a:pPr eaLnBrk="1" hangingPunct="1">
              <a:buFontTx/>
              <a:buNone/>
            </a:pPr>
            <a:r>
              <a:rPr lang="fa-IR" smtClean="0"/>
              <a:t>عصب گیری پوست روی آنها از سگمان های </a:t>
            </a:r>
            <a:r>
              <a:rPr lang="en-US" smtClean="0"/>
              <a:t>T4</a:t>
            </a:r>
            <a:r>
              <a:rPr lang="fa-IR" smtClean="0"/>
              <a:t> تا </a:t>
            </a:r>
            <a:r>
              <a:rPr lang="en-US" smtClean="0"/>
              <a:t>L1</a:t>
            </a:r>
            <a:r>
              <a:rPr lang="fa-IR" smtClean="0"/>
              <a:t> است </a:t>
            </a:r>
          </a:p>
          <a:p>
            <a:pPr eaLnBrk="1" hangingPunct="1">
              <a:buFontTx/>
              <a:buNone/>
            </a:pPr>
            <a:r>
              <a:rPr lang="fa-IR" smtClean="0"/>
              <a:t>حس پوست اطراف ناف توسط سگمان </a:t>
            </a:r>
            <a:r>
              <a:rPr lang="en-US" smtClean="0"/>
              <a:t>T10</a:t>
            </a:r>
            <a:r>
              <a:rPr lang="fa-IR" smtClean="0"/>
              <a:t> تامین می شود </a:t>
            </a:r>
          </a:p>
          <a:p>
            <a:pPr eaLnBrk="1" hangingPunct="1">
              <a:buFontTx/>
              <a:buNone/>
            </a:pPr>
            <a:r>
              <a:rPr lang="fa-IR" smtClean="0"/>
              <a:t>عصب زیر دنده ای </a:t>
            </a:r>
            <a:r>
              <a:rPr lang="en-US" smtClean="0"/>
              <a:t>T12</a:t>
            </a:r>
            <a:r>
              <a:rPr lang="fa-IR" smtClean="0"/>
              <a:t> عضله هرمی را عصب دهی می کند </a:t>
            </a:r>
          </a:p>
          <a:p>
            <a:pPr eaLnBrk="1" hangingPunct="1">
              <a:buFontTx/>
              <a:buNone/>
            </a:pP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750376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9pPr>
          </a:lstStyle>
          <a:p>
            <a:pPr eaLnBrk="1" hangingPunct="1"/>
            <a:fld id="{D531F0A5-34BF-48D2-BB8B-86DFE8329424}" type="slidenum">
              <a:rPr lang="en-US">
                <a:cs typeface="Arial" panose="020B0604020202020204" pitchFamily="34" charset="0"/>
              </a:rPr>
              <a:pPr eaLnBrk="1" hangingPunct="1"/>
              <a:t>7</a:t>
            </a:fld>
            <a:endParaRPr lang="en-US">
              <a:cs typeface="Arial" panose="020B0604020202020204" pitchFamily="34" charset="0"/>
            </a:endParaRPr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a-IR" smtClean="0"/>
              <a:t>آناتومی دستگاه گوارش</a:t>
            </a:r>
            <a:endParaRPr lang="en-US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fa-IR" smtClean="0"/>
              <a:t>کانال عبور مواد غذایی که از دهان شروع شده و به مقعد ختم می شود لوله گوارش نام دارد</a:t>
            </a:r>
          </a:p>
          <a:p>
            <a:pPr eaLnBrk="1" hangingPunct="1">
              <a:buFontTx/>
              <a:buNone/>
            </a:pPr>
            <a:r>
              <a:rPr lang="fa-IR" smtClean="0"/>
              <a:t>این کانال شامل دهان، فارنکس ،ازفاژ، معده، روده کوچک و روده بزرگ می باشد </a:t>
            </a:r>
          </a:p>
          <a:p>
            <a:pPr eaLnBrk="1" hangingPunct="1">
              <a:buFontTx/>
              <a:buNone/>
            </a:pPr>
            <a:r>
              <a:rPr lang="fa-IR" smtClean="0"/>
              <a:t>در طول مسیر،ترشحات و آنزیم های پانکراس و صفرا به محتویات لوله گوارش اضافه می شود. </a:t>
            </a:r>
          </a:p>
          <a:p>
            <a:pPr eaLnBrk="1" hangingPunct="1">
              <a:buFontTx/>
              <a:buNone/>
            </a:pPr>
            <a:r>
              <a:rPr lang="fa-IR" b="1" smtClean="0"/>
              <a:t>مری</a:t>
            </a:r>
          </a:p>
          <a:p>
            <a:pPr eaLnBrk="1" hangingPunct="1">
              <a:buFontTx/>
              <a:buNone/>
            </a:pPr>
            <a:r>
              <a:rPr lang="fa-IR" smtClean="0"/>
              <a:t>مری یک لوله عضلانی- مخاطی به طول 30-25 سانتیمتر است که به سه بخش گردنی،سینه ای،شکمی تقسیم می شود</a:t>
            </a:r>
          </a:p>
          <a:p>
            <a:pPr eaLnBrk="1" hangingPunct="1">
              <a:buFontTx/>
              <a:buNone/>
            </a:pPr>
            <a:r>
              <a:rPr lang="fa-IR" smtClean="0"/>
              <a:t>محل تلاقی حلق با مری در لبه تحتانی ششمین مهره گردنی که از قدام به غضروف کریکوئید و از طرفین مجاور با زائده عرضی ششمین مهره گردنی </a:t>
            </a: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014130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9pPr>
          </a:lstStyle>
          <a:p>
            <a:pPr eaLnBrk="1" hangingPunct="1"/>
            <a:fld id="{39D81EFD-4ABC-4516-BB89-B221D252D000}" type="slidenum">
              <a:rPr lang="en-US">
                <a:cs typeface="Arial" panose="020B0604020202020204" pitchFamily="34" charset="0"/>
              </a:rPr>
              <a:pPr eaLnBrk="1" hangingPunct="1"/>
              <a:t>8</a:t>
            </a:fld>
            <a:endParaRPr lang="en-US">
              <a:cs typeface="Arial" panose="020B0604020202020204" pitchFamily="34" charset="0"/>
            </a:endParaRPr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fa-IR" smtClean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fa-IR" smtClean="0"/>
              <a:t>مری در قسمت انتهایی از طریق هیاتوس مری ( در محاذات مهره </a:t>
            </a:r>
            <a:r>
              <a:rPr lang="en-US" smtClean="0"/>
              <a:t>T10</a:t>
            </a:r>
            <a:r>
              <a:rPr lang="fa-IR" smtClean="0"/>
              <a:t>) از دیافراگم گذشته و پس از طی 1.5 سانتیمتر طول در محاذات مهره </a:t>
            </a:r>
            <a:r>
              <a:rPr lang="en-US" smtClean="0"/>
              <a:t>T11</a:t>
            </a:r>
            <a:r>
              <a:rPr lang="fa-IR" smtClean="0"/>
              <a:t> به معده وصل می شود </a:t>
            </a:r>
          </a:p>
          <a:p>
            <a:pPr eaLnBrk="1" hangingPunct="1">
              <a:buFontTx/>
              <a:buNone/>
            </a:pPr>
            <a:r>
              <a:rPr lang="fa-IR" smtClean="0"/>
              <a:t>انتهای فوقانی و تحتانی آن بترتیب محکم به غضروف کریکوئید و دیافراگم چسبیده اند </a:t>
            </a:r>
          </a:p>
          <a:p>
            <a:pPr eaLnBrk="1" hangingPunct="1">
              <a:buFontTx/>
              <a:buNone/>
            </a:pPr>
            <a:r>
              <a:rPr lang="fa-IR" smtClean="0"/>
              <a:t>عضلات مری به دو لایه: خارجی طولی و داخلی حلقوی تقسیم می شوند</a:t>
            </a:r>
          </a:p>
          <a:p>
            <a:pPr eaLnBrk="1" hangingPunct="1">
              <a:buFontTx/>
              <a:buNone/>
            </a:pPr>
            <a:r>
              <a:rPr lang="fa-IR" smtClean="0"/>
              <a:t>ابتدای مری حاوی رشته های عضلانی مخطط و از آن به بعد بتدریج رشته های عضلانی صاف افزایش می یابد </a:t>
            </a:r>
          </a:p>
          <a:p>
            <a:pPr eaLnBrk="1" hangingPunct="1">
              <a:buFontTx/>
              <a:buNone/>
            </a:pPr>
            <a:r>
              <a:rPr lang="fa-IR" smtClean="0"/>
              <a:t>اکثر اختلالات حرکتی مری، صرفا عضلات صاف دو سوم تحتانی مری را درگیر می سازند </a:t>
            </a:r>
          </a:p>
          <a:p>
            <a:pPr eaLnBrk="1" hangingPunct="1">
              <a:buFontTx/>
              <a:buNone/>
            </a:pPr>
            <a:r>
              <a:rPr lang="fa-IR" smtClean="0"/>
              <a:t>در مری چهار  تنگی وجود دارد:</a:t>
            </a: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2291657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9pPr>
          </a:lstStyle>
          <a:p>
            <a:pPr eaLnBrk="1" hangingPunct="1"/>
            <a:fld id="{60D897A3-8D36-4A72-BA81-7D7CE6D3CBC9}" type="slidenum">
              <a:rPr lang="en-US">
                <a:cs typeface="Arial" panose="020B0604020202020204" pitchFamily="34" charset="0"/>
              </a:rPr>
              <a:pPr eaLnBrk="1" hangingPunct="1"/>
              <a:t>9</a:t>
            </a:fld>
            <a:endParaRPr lang="en-US">
              <a:cs typeface="Arial" panose="020B0604020202020204" pitchFamily="34" charset="0"/>
            </a:endParaRPr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fa-IR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fa-IR" smtClean="0"/>
              <a:t>تنگی اول یا اسفنگتر زینکر: در فاصله 15 سانتی از دندان های پیش قرار دارد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fa-IR" smtClean="0"/>
              <a:t>تنگی دوم: جایی که مری از مجاورت خلفی قوس آئورت عبور می کند و تا دندان های پیش حدود 22 سانت فاصله دارد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fa-IR" smtClean="0"/>
              <a:t>تنگی سوم: محلی که بوسیله برونکوس چپ تقاطع می یابد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fa-IR" smtClean="0"/>
              <a:t>تنگی چهارم: جایی که مری از دیافراگم می گذرد و از دندان های پیش حدود 40 سانت فاصله دارد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fa-IR" smtClean="0"/>
              <a:t>خونرسانی مری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fa-IR" smtClean="0"/>
              <a:t>مری گردنی توسط شریان تیروئیدی تحتانی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fa-IR" smtClean="0"/>
              <a:t>مری سینه ای توسط شرایین برونشیال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fa-IR" smtClean="0"/>
              <a:t>مری شکمی توسط شاخه صعودی شریان گاستریک چپ و شریانهای فرنیک تحتانی مشروب می گردد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fa-IR" smtClean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4292025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/>
    </p:bld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1520</Words>
  <Application>Microsoft Office PowerPoint</Application>
  <PresentationFormat>Widescreen</PresentationFormat>
  <Paragraphs>135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Tahoma</vt:lpstr>
      <vt:lpstr>Trebuchet MS</vt:lpstr>
      <vt:lpstr>Wingdings 3</vt:lpstr>
      <vt:lpstr>Facet</vt:lpstr>
      <vt:lpstr>آناتومی سیستم گوارش</vt:lpstr>
      <vt:lpstr>تقسیم بندی حفره شکم </vt:lpstr>
      <vt:lpstr>PowerPoint Presentation</vt:lpstr>
      <vt:lpstr>آناتومی عضلات شکمی </vt:lpstr>
      <vt:lpstr>PowerPoint Presentation</vt:lpstr>
      <vt:lpstr>PowerPoint Presentation</vt:lpstr>
      <vt:lpstr>آناتومی دستگاه گوارش</vt:lpstr>
      <vt:lpstr>PowerPoint Presentation</vt:lpstr>
      <vt:lpstr>PowerPoint Presentation</vt:lpstr>
      <vt:lpstr>PowerPoint Presentation</vt:lpstr>
      <vt:lpstr>PowerPoint Presentation</vt:lpstr>
      <vt:lpstr>روده کوچک 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آناتومی سیستم گوارش</dc:title>
  <dc:creator>omid arzi</dc:creator>
  <cp:lastModifiedBy>omid arzi</cp:lastModifiedBy>
  <cp:revision>1</cp:revision>
  <dcterms:created xsi:type="dcterms:W3CDTF">2022-01-19T18:47:31Z</dcterms:created>
  <dcterms:modified xsi:type="dcterms:W3CDTF">2022-01-19T18:47:48Z</dcterms:modified>
</cp:coreProperties>
</file>