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7486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04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1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7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9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3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4E97-4A35-47B9-9626-20AFF716532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E5D29C-DA8D-4A64-828C-29E674EC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3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A85A4D9-4F9E-4B75-824E-CA00BB4A6574}" type="slidenum">
              <a:rPr lang="en-US">
                <a:cs typeface="Arial" panose="020B0604020202020204" pitchFamily="34" charset="0"/>
              </a:rPr>
              <a:pPr eaLnBrk="1" hangingPunct="1"/>
              <a:t>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dirty="0" smtClean="0"/>
              <a:t>آناتومی سیستم گوارش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جلسه اول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6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4395293-E30B-4201-A624-A234181253B0}" type="slidenum">
              <a:rPr lang="en-US">
                <a:cs typeface="Arial" panose="020B0604020202020204" pitchFamily="34" charset="0"/>
              </a:rPr>
              <a:pPr eaLnBrk="1" hangingPunct="1"/>
              <a:t>10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عصب گیری پاراسمپاتیک حلق و مری عمدتا از طریق عصب واگ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معده (</a:t>
            </a:r>
            <a:r>
              <a:rPr lang="en-US" smtClean="0"/>
              <a:t>Stomach</a:t>
            </a:r>
            <a:r>
              <a:rPr lang="fa-IR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یک عضو توخالی و ماهیچه ای که در نیمه فوقانی شکم بین مری و دودنوم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با تولید اسید هیدروکلریک سهم عمده ای در فرآیند هضم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معده از نظر آناتومیکی از سه بخش فوندوس، تنه و بخش پیلوریک تشکیل شده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محل تلاقی معده و مری اسفنگتر کاردیا قرار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معده در نزدیکی کاردیا نسبتا ثابت اما بخش بزرگ میانی آن کاملا متحرک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فوندوس معده از بالا توسط دیافراگم و از خارج به وسیله طحال احاطه شده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دارای دو انحنای بزرگ و کوچک است و از پایین توسط اومنتوم بزرگ به کولون عرضی و انحنای کوچک نیز از طریق امنتوم کوچک به کبد متصل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02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EDAF56E-E2EF-4D6A-94B0-1E4AAFEC7F29}" type="slidenum">
              <a:rPr lang="en-US">
                <a:cs typeface="Arial" panose="020B0604020202020204" pitchFamily="34" charset="0"/>
              </a:rPr>
              <a:pPr eaLnBrk="1" hangingPunct="1"/>
              <a:t>11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بخش عمده خونرسانی معده از تنه شریان سلیاک است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شریان گاستریک چپ که بزرگترین شریان معده است مستقیما از تنه سلیاک جدا شده و در طول انحنای کوچک معده به دو شاخه صعودی و نزولی تقسیم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عصب دهی پاراسمپاتیک معده بر عهده عصب واگ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شاخه های عصب واگ در بالای هیاتوس مری تبدیل به تنه قدامی و تنه خلفی عصب واگ می شوند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عصب دهی سمپاتیک معده از سگمان </a:t>
            </a:r>
            <a:r>
              <a:rPr lang="en-US" smtClean="0"/>
              <a:t>T6-10</a:t>
            </a:r>
            <a:r>
              <a:rPr lang="fa-IR" smtClean="0"/>
              <a:t> نخاع است که از اعصاب احشایی وارد گانگلیون سلیاک و از آن جا به موازات عروق خونی وارد معده می شوند.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سیستم عصبی داخلی معده شامل شبکه های مزانتریک (اورباخ) و زیر مخاطی (مایسنر) می باشد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991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316AF94-6CBF-4B3C-A666-43FAED53B6BF}" type="slidenum">
              <a:rPr lang="en-US">
                <a:cs typeface="Arial" panose="020B0604020202020204" pitchFamily="34" charset="0"/>
              </a:rPr>
              <a:pPr eaLnBrk="1" hangingPunct="1"/>
              <a:t>12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روده کوچک </a:t>
            </a:r>
            <a:endParaRPr lang="en-US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fa-IR" smtClean="0"/>
              <a:t>از اسفنگتر پیلور تا دریچه ایلئو سکال (دریچه بین روده کوچک و بزرگ)</a:t>
            </a:r>
          </a:p>
          <a:p>
            <a:pPr marL="457200" indent="-457200">
              <a:buNone/>
            </a:pPr>
            <a:r>
              <a:rPr lang="fa-IR" smtClean="0"/>
              <a:t>محل اصلی هضم و جذب غذا می باشد </a:t>
            </a:r>
          </a:p>
          <a:p>
            <a:pPr marL="457200" indent="-457200">
              <a:buNone/>
            </a:pPr>
            <a:r>
              <a:rPr lang="fa-IR" smtClean="0"/>
              <a:t>یکی از بزرگترین مخازن سلولهای دارای فعالیت ایمنی در بدن نیز هست</a:t>
            </a:r>
          </a:p>
          <a:p>
            <a:pPr marL="457200" indent="-457200">
              <a:buNone/>
            </a:pPr>
            <a:r>
              <a:rPr lang="fa-IR" smtClean="0"/>
              <a:t>در برش عرضی روده از خارج به داخل 5 لایه وجود دارد: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لایه سروزی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لایه عضلانی طولی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لایه عضلانی حلقوی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لایه زیر مخاطی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لایه مخاطی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8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F1FA5AF-32BB-4882-A707-F9E70ED69912}" type="slidenum">
              <a:rPr lang="en-US">
                <a:cs typeface="Arial" panose="020B0604020202020204" pitchFamily="34" charset="0"/>
              </a:rPr>
              <a:pPr eaLnBrk="1" hangingPunct="1"/>
              <a:t>13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لایه مخاطی بخش انتهائی ایلئوم تجمعی از فولیکول های لنفاوی سفید رنگ به نام پلاک های پیرس وجود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روده باریک 6 متر طول دارد و از 3 قسمت تشکیل شده</a:t>
            </a:r>
          </a:p>
          <a:p>
            <a:pPr eaLnBrk="1" hangingPunct="1">
              <a:buFontTx/>
              <a:buNone/>
            </a:pPr>
            <a:r>
              <a:rPr lang="fa-IR" smtClean="0"/>
              <a:t>دودنوم، ژزنوم، ایلئوم </a:t>
            </a:r>
          </a:p>
          <a:p>
            <a:pPr eaLnBrk="1" hangingPunct="1">
              <a:buFontTx/>
              <a:buNone/>
            </a:pPr>
            <a:r>
              <a:rPr lang="fa-IR" smtClean="0"/>
              <a:t>بجز 2.5 سانت اول بقیه قسمتهاوقانی ی دودنوم خلف صفاقی </a:t>
            </a:r>
          </a:p>
          <a:p>
            <a:pPr eaLnBrk="1" hangingPunct="1">
              <a:buFontTx/>
              <a:buNone/>
            </a:pPr>
            <a:r>
              <a:rPr lang="fa-IR" smtClean="0"/>
              <a:t>ژژنوم و ایلئوم داخل صفاقی هستند </a:t>
            </a:r>
          </a:p>
          <a:p>
            <a:pPr eaLnBrk="1" hangingPunct="1">
              <a:buFontTx/>
              <a:buNone/>
            </a:pPr>
            <a:r>
              <a:rPr lang="fa-IR" smtClean="0"/>
              <a:t>ایلئوم توسط دریچه ایلئو سکال از سکوم جدا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خونرسانی شریانی قسمت پروگزیمال دودنوم عمدتا از شاخه های سلیاک و مزانتریک </a:t>
            </a:r>
          </a:p>
          <a:p>
            <a:pPr eaLnBrk="1" hangingPunct="1">
              <a:buFontTx/>
              <a:buNone/>
            </a:pPr>
            <a:r>
              <a:rPr lang="fa-IR" smtClean="0"/>
              <a:t>خونرسانی دیستال دودنوم ، ژژنوم، و ایلئوم از شریان مزانتریک فوقانی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72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B4B0353-8762-46CA-A5F0-43C31F06AEFE}" type="slidenum">
              <a:rPr lang="en-US">
                <a:cs typeface="Arial" panose="020B0604020202020204" pitchFamily="34" charset="0"/>
              </a:rPr>
              <a:pPr eaLnBrk="1" hangingPunct="1"/>
              <a:t>14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تخلیه وریدی آنها به ورید مزانتریک فوقانی و درناژ لنفاوی به موازات شریانها </a:t>
            </a:r>
          </a:p>
          <a:p>
            <a:pPr eaLnBrk="1" hangingPunct="1">
              <a:buFontTx/>
              <a:buNone/>
            </a:pPr>
            <a:r>
              <a:rPr lang="fa-IR" smtClean="0"/>
              <a:t>عصب دهی پاراسمپاتیک و سمپاتیک روده کوچک بترتیب از اعصاب واگ و اعصاب احشایی </a:t>
            </a:r>
          </a:p>
          <a:p>
            <a:pPr eaLnBrk="1" hangingPunct="1">
              <a:buFontTx/>
              <a:buNone/>
            </a:pPr>
            <a:r>
              <a:rPr lang="fa-IR" smtClean="0"/>
              <a:t>روده بزرگ یا کولون</a:t>
            </a:r>
          </a:p>
          <a:p>
            <a:pPr eaLnBrk="1" hangingPunct="1">
              <a:buFontTx/>
              <a:buNone/>
            </a:pPr>
            <a:r>
              <a:rPr lang="fa-IR" smtClean="0"/>
              <a:t>محل اصلی جذب و تبادل الکترولیت ها </a:t>
            </a:r>
          </a:p>
          <a:p>
            <a:pPr eaLnBrk="1" hangingPunct="1">
              <a:buFontTx/>
              <a:buNone/>
            </a:pPr>
            <a:r>
              <a:rPr lang="fa-IR" smtClean="0"/>
              <a:t>باکتریهای موجود در کولون برای شکسته شدن کربوهیدرات ها و پروتئین ها حیاتی بوده </a:t>
            </a:r>
          </a:p>
          <a:p>
            <a:pPr eaLnBrk="1" hangingPunct="1">
              <a:buFontTx/>
              <a:buNone/>
            </a:pPr>
            <a:r>
              <a:rPr lang="fa-IR" smtClean="0"/>
              <a:t>وجود این باکتریها برای تولید ویتامین </a:t>
            </a:r>
            <a:r>
              <a:rPr lang="en-US" smtClean="0"/>
              <a:t>K </a:t>
            </a:r>
            <a:r>
              <a:rPr lang="fa-IR" smtClean="0"/>
              <a:t> ضروری است </a:t>
            </a:r>
          </a:p>
          <a:p>
            <a:pPr eaLnBrk="1" hangingPunct="1">
              <a:buFontTx/>
              <a:buNone/>
            </a:pPr>
            <a:r>
              <a:rPr lang="fa-IR" smtClean="0"/>
              <a:t>کولون بزرگ شامل سکوم، کولون صعودی، کولون عرضی، کولون نزولی، سیگموئید ، رکتوم و کانال مقعدی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100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99A1DDA-A0FD-4034-BD49-6E45392269B0}" type="slidenum">
              <a:rPr lang="en-US">
                <a:cs typeface="Arial" panose="020B0604020202020204" pitchFamily="34" charset="0"/>
              </a:rPr>
              <a:pPr eaLnBrk="1" hangingPunct="1"/>
              <a:t>15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جدار کولون و رکتوم بترتیب از داخل به خارج از 5 لایه شامل:</a:t>
            </a:r>
          </a:p>
          <a:p>
            <a:pPr eaLnBrk="1" hangingPunct="1">
              <a:buFontTx/>
              <a:buNone/>
            </a:pPr>
            <a:r>
              <a:rPr lang="fa-IR" smtClean="0"/>
              <a:t>مخاط، زیر مخاط، عضله حلقوی، عضله طولی و لایه سروزی تشکیل شده است </a:t>
            </a:r>
          </a:p>
          <a:p>
            <a:pPr eaLnBrk="1" hangingPunct="1">
              <a:buFontTx/>
              <a:buNone/>
            </a:pPr>
            <a:r>
              <a:rPr lang="fa-IR" smtClean="0"/>
              <a:t>کولون به طول 1.5 سانت از سکوم تا کانال مقعدی ادامه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سکوم بخشی از کولون که بیشترین قطر و نازکترین جدار عضلانی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بنابراین بیشترین تمایل به پرفوراسیون و کمترین تمایل به انسداد مربوط به سکوم می باشد </a:t>
            </a:r>
          </a:p>
          <a:p>
            <a:pPr eaLnBrk="1" hangingPunct="1">
              <a:buFontTx/>
              <a:buNone/>
            </a:pPr>
            <a:r>
              <a:rPr lang="fa-IR" smtClean="0"/>
              <a:t>کولون سیگموئید بخشی از کولون که بیشترین تمایل را به انسداد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شایعترین محل ولولوس (پیچ خوردگی) نیز در کولون سیگموئید است </a:t>
            </a:r>
          </a:p>
          <a:p>
            <a:pPr eaLnBrk="1" hangingPunct="1">
              <a:buFontTx/>
              <a:buNone/>
            </a:pPr>
            <a:r>
              <a:rPr lang="fa-IR" smtClean="0"/>
              <a:t>خونرسانی شریان کولون از شریان مزانتریک فوقانی و تحتانی صورت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کولون توسط هر دو عصب سمپاتیک و پاراسمپاتیک عصب دهی می شود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91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40E9E2E-F4CF-42DF-A64C-48EC62F11FC4}" type="slidenum">
              <a:rPr lang="en-US">
                <a:cs typeface="Arial" panose="020B0604020202020204" pitchFamily="34" charset="0"/>
              </a:rPr>
              <a:pPr eaLnBrk="1" hangingPunct="1"/>
              <a:t>16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اعصاب به موازات عروق حرکت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خونرسانی به کولون راست بوسیله مزانتریک فوقانی و مزانتریک تحتانی انجام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وریدها همراه سرخرگ های متناظر خود هستند و از طریق سیاهرگ های هیپوگاستریک به گردش خون عمومی تخلیه می شوند </a:t>
            </a:r>
          </a:p>
          <a:p>
            <a:pPr eaLnBrk="1" hangingPunct="1">
              <a:buFontTx/>
              <a:buNone/>
            </a:pPr>
            <a:r>
              <a:rPr lang="fa-IR" smtClean="0"/>
              <a:t>آپاندیس:</a:t>
            </a:r>
          </a:p>
          <a:p>
            <a:pPr eaLnBrk="1" hangingPunct="1">
              <a:buFontTx/>
              <a:buNone/>
            </a:pPr>
            <a:r>
              <a:rPr lang="fa-IR" smtClean="0"/>
              <a:t>زائده کرمی شکل که به سکوم چسبیده و طولی معادل 2 تا 20 سانتیمتر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به دلیل رشد سریعتر سکوم، آپاندیس به سمت مدیال و دریچه ایلئو سکال رانده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ارتباط ریشه آپاندیس با سکوم بعد از آن ثابت می ماند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7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EA17410-8423-4E5A-AFF7-ADD564D15E89}" type="slidenum">
              <a:rPr lang="en-US">
                <a:cs typeface="Arial" panose="020B0604020202020204" pitchFamily="34" charset="0"/>
              </a:rPr>
              <a:pPr eaLnBrk="1" hangingPunct="1"/>
              <a:t>17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حالی که نوک آن در مناطق مختلفی مثل پشت سکوم، داخل لگن ، زیر سکوم پره ایلئال و پره کولیک راست جای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اهمیت بالینی آپاندیس شرکت در تولید آنتی بادی بویژه </a:t>
            </a:r>
            <a:r>
              <a:rPr lang="en-US" smtClean="0"/>
              <a:t>IgA</a:t>
            </a:r>
            <a:r>
              <a:rPr lang="fa-IR" smtClean="0"/>
              <a:t> است </a:t>
            </a:r>
          </a:p>
          <a:p>
            <a:pPr eaLnBrk="1" hangingPunct="1">
              <a:buFontTx/>
              <a:buNone/>
            </a:pPr>
            <a:r>
              <a:rPr lang="fa-IR" smtClean="0"/>
              <a:t>شریان آپاندیس شاخه ای از شریان ایلئوکولیک محسوب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95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4782109-8CE1-4A20-B4BB-AF36654D8A04}" type="slidenum">
              <a:rPr lang="en-US">
                <a:cs typeface="Arial" panose="020B0604020202020204" pitchFamily="34" charset="0"/>
              </a:rPr>
              <a:pPr eaLnBrk="1" hangingPunct="1"/>
              <a:t>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تقسیم بندی حفره شکم 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خط در امتداد زائده گزیفوئید به طور عرضی رسم می شود حفره شکمی را از بخش سینه ای جدا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حفره شکمی شامل ناحیه شکمی و لگنی </a:t>
            </a:r>
          </a:p>
          <a:p>
            <a:pPr eaLnBrk="1" hangingPunct="1">
              <a:buFontTx/>
              <a:buNone/>
            </a:pPr>
            <a:r>
              <a:rPr lang="fa-IR" smtClean="0"/>
              <a:t>ناحیه شکمی از نظر طولی از دیافراگم شروع شده و به لگن ختم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و توسط حصار استخوانی محصور شده است (دنده ها، کمربند لگنی، ستون مهره ها) </a:t>
            </a:r>
          </a:p>
          <a:p>
            <a:pPr eaLnBrk="1" hangingPunct="1">
              <a:buFontTx/>
              <a:buNone/>
            </a:pPr>
            <a:r>
              <a:rPr lang="fa-IR" smtClean="0"/>
              <a:t>الف) تقسیم بندی به 4 ناحیه است :دو خط فرضی ( که همدیگر را در ناف قطع کنند) یک خط از زائده گزیفوئید تا سمفیز پوبیس و خط عرضی ستیغ ایلیاک کرست را بهم وصل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شکم شامل 4 ناحیه می شود: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92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89E1F50-510A-448A-8568-6EFD984F4915}" type="slidenum">
              <a:rPr lang="en-US">
                <a:cs typeface="Arial" panose="020B0604020202020204" pitchFamily="34" charset="0"/>
              </a:rPr>
              <a:pPr eaLnBrk="1" hangingPunct="1"/>
              <a:t>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ربع فوقانی راست (</a:t>
            </a:r>
            <a:r>
              <a:rPr lang="en-US" smtClean="0"/>
              <a:t>RUQ</a:t>
            </a:r>
            <a:r>
              <a:rPr lang="fa-IR" smtClean="0"/>
              <a:t>)</a:t>
            </a:r>
          </a:p>
          <a:p>
            <a:pPr eaLnBrk="1" hangingPunct="1">
              <a:buFontTx/>
              <a:buNone/>
            </a:pPr>
            <a:r>
              <a:rPr lang="fa-IR" smtClean="0"/>
              <a:t>ربع تحتانی راست(</a:t>
            </a:r>
            <a:r>
              <a:rPr lang="en-US" smtClean="0"/>
              <a:t>RLQ</a:t>
            </a:r>
            <a:r>
              <a:rPr lang="fa-IR" smtClean="0"/>
              <a:t>)</a:t>
            </a:r>
          </a:p>
          <a:p>
            <a:pPr eaLnBrk="1" hangingPunct="1">
              <a:buFontTx/>
              <a:buNone/>
            </a:pPr>
            <a:r>
              <a:rPr lang="fa-IR" smtClean="0"/>
              <a:t>ربع فوقانی چپ (</a:t>
            </a:r>
            <a:r>
              <a:rPr lang="en-US" smtClean="0"/>
              <a:t>LUQ</a:t>
            </a:r>
            <a:r>
              <a:rPr lang="fa-IR" smtClean="0"/>
              <a:t>)</a:t>
            </a:r>
          </a:p>
          <a:p>
            <a:pPr eaLnBrk="1" hangingPunct="1">
              <a:buFontTx/>
              <a:buNone/>
            </a:pPr>
            <a:r>
              <a:rPr lang="fa-IR" smtClean="0"/>
              <a:t>ربع تحتانی چپ (</a:t>
            </a:r>
            <a:r>
              <a:rPr lang="en-US" smtClean="0"/>
              <a:t>LLQ</a:t>
            </a:r>
            <a:r>
              <a:rPr lang="fa-IR" smtClean="0"/>
              <a:t>)</a:t>
            </a:r>
          </a:p>
          <a:p>
            <a:pPr eaLnBrk="1" hangingPunct="1">
              <a:buFontTx/>
              <a:buNone/>
            </a:pPr>
            <a:r>
              <a:rPr lang="fa-IR" smtClean="0"/>
              <a:t>ب) تقسیم بندی به نه ناحیه:</a:t>
            </a:r>
          </a:p>
          <a:p>
            <a:pPr eaLnBrk="1" hangingPunct="1">
              <a:buFontTx/>
              <a:buNone/>
            </a:pPr>
            <a:r>
              <a:rPr lang="fa-IR" smtClean="0"/>
              <a:t>دو خط عمودی در امتداد میدکلاویکولار و دو خط عرضی </a:t>
            </a:r>
          </a:p>
          <a:p>
            <a:pPr eaLnBrk="1" hangingPunct="1">
              <a:buFontTx/>
              <a:buNone/>
            </a:pPr>
            <a:r>
              <a:rPr lang="fa-IR" smtClean="0"/>
              <a:t>خط عرضی فوقانی که به خط </a:t>
            </a:r>
            <a:r>
              <a:rPr lang="en-US" smtClean="0"/>
              <a:t>subcostal </a:t>
            </a:r>
            <a:r>
              <a:rPr lang="fa-IR" smtClean="0"/>
              <a:t> معروفه لبه تحتانی دو دنده دهم متصل میکند </a:t>
            </a:r>
          </a:p>
          <a:p>
            <a:pPr eaLnBrk="1" hangingPunct="1">
              <a:buFontTx/>
              <a:buNone/>
            </a:pPr>
            <a:r>
              <a:rPr lang="fa-IR" smtClean="0"/>
              <a:t>خط عرضی تحتانی که به خط </a:t>
            </a:r>
            <a:r>
              <a:rPr lang="en-US" smtClean="0"/>
              <a:t>interspinous</a:t>
            </a:r>
            <a:r>
              <a:rPr lang="fa-IR" smtClean="0"/>
              <a:t> معروفه دو زائده ایلیاک قدامی – فوقانی را بهم متصل می کند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97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7982F68-C1CE-4018-AA2F-331A335C537A}" type="slidenum">
              <a:rPr lang="en-US">
                <a:cs typeface="Arial" panose="020B0604020202020204" pitchFamily="34" charset="0"/>
              </a:rPr>
              <a:pPr eaLnBrk="1" hangingPunct="1"/>
              <a:t>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آناتومی عضلات شکمی 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جدار شکم از جند لایه و خون رسانی و عصب دهی آن بصورت سگمنتال </a:t>
            </a:r>
          </a:p>
          <a:p>
            <a:pPr eaLnBrk="1" hangingPunct="1">
              <a:buFontTx/>
              <a:buNone/>
            </a:pPr>
            <a:r>
              <a:rPr lang="fa-IR" smtClean="0"/>
              <a:t>منشار جدار شکم از لایه مزودرم </a:t>
            </a:r>
          </a:p>
          <a:p>
            <a:pPr eaLnBrk="1" hangingPunct="1">
              <a:buFontTx/>
              <a:buNone/>
            </a:pPr>
            <a:r>
              <a:rPr lang="fa-IR" smtClean="0"/>
              <a:t>لایه های قدامی و خلفی در خط وسط یعنی خط سفید ( </a:t>
            </a:r>
            <a:r>
              <a:rPr lang="en-US" smtClean="0"/>
              <a:t>linea alba</a:t>
            </a:r>
            <a:r>
              <a:rPr lang="fa-IR" smtClean="0"/>
              <a:t>) بهم می رسند </a:t>
            </a:r>
          </a:p>
          <a:p>
            <a:pPr eaLnBrk="1" hangingPunct="1">
              <a:buFontTx/>
              <a:buNone/>
            </a:pPr>
            <a:r>
              <a:rPr lang="fa-IR" smtClean="0"/>
              <a:t>دیواره قدامی شکم شامل 4 عضله است</a:t>
            </a:r>
          </a:p>
          <a:p>
            <a:pPr eaLnBrk="1" hangingPunct="1">
              <a:buFontTx/>
              <a:buNone/>
            </a:pPr>
            <a:r>
              <a:rPr lang="fa-IR" smtClean="0"/>
              <a:t>عضله مایل خارجی : از سطح خارجی تحتانی دنده هشتم منشامی گیرد و به یک سوم قدامی ستیغ ایلیاک ، سمفیز پوبیس، و خط سفید متصل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عضله مایل داخلی:بلافاصله در عمق عضله مایل خارجی قرار دارد و از سطح جانبی رباط اینگوینال، ستیغ ایلیاک، فاشیای توراکولومبار منشا گرفته و به خط سفید، ستیغ پوبیس، لبه تحتانی چهار دنده تحتانی متصل می شود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97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29A5DE7-DCEF-4ADA-8778-A104E2FB8A6A}" type="slidenum">
              <a:rPr lang="en-US">
                <a:cs typeface="Arial" panose="020B0604020202020204" pitchFamily="34" charset="0"/>
              </a:rPr>
              <a:pPr eaLnBrk="1" hangingPunct="1"/>
              <a:t>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عضله عرضی شکم: </a:t>
            </a:r>
          </a:p>
          <a:p>
            <a:pPr eaLnBrk="1" hangingPunct="1">
              <a:buFontTx/>
              <a:buNone/>
            </a:pPr>
            <a:r>
              <a:rPr lang="fa-IR" smtClean="0"/>
              <a:t>عمقی ترین عضله جانبی شکم است </a:t>
            </a:r>
          </a:p>
          <a:p>
            <a:pPr eaLnBrk="1" hangingPunct="1">
              <a:buFontTx/>
              <a:buNone/>
            </a:pPr>
            <a:r>
              <a:rPr lang="fa-IR" smtClean="0"/>
              <a:t>به طور عرضی از 6 دنده تحتانی، فاشیای توراکولومبار منشاء گرفته و به خط سفید ، ستیغ پوبیس و لبه تحتانی چهار دنده تحتانی متصل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عضله رکتوس یا مستقیم شکمی:</a:t>
            </a:r>
          </a:p>
          <a:p>
            <a:pPr eaLnBrk="1" hangingPunct="1">
              <a:buFontTx/>
              <a:buNone/>
            </a:pPr>
            <a:r>
              <a:rPr lang="fa-IR" smtClean="0"/>
              <a:t>از ستیغ پوبیس مبدا می گیرد و به غضروف دنده ای 5، 6، 7 متصل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خونرسانی عضلات جدار قدامی به عهده شریان اپی گاستر فوقانی و تحتانی است </a:t>
            </a:r>
          </a:p>
          <a:p>
            <a:pPr eaLnBrk="1" hangingPunct="1">
              <a:buFontTx/>
              <a:buNone/>
            </a:pPr>
            <a:r>
              <a:rPr lang="fa-IR" smtClean="0"/>
              <a:t>شریان اپی گاستر فوقانی از شریان توراسیک داخلی منشاء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شریان اپی گاستر تحتانی از شریان ایلیاک خارجی جدا می شود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7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003F0D9-CBAA-4414-AE76-6ED62657ADC0}" type="slidenum">
              <a:rPr lang="en-US">
                <a:cs typeface="Arial" panose="020B0604020202020204" pitchFamily="34" charset="0"/>
              </a:rPr>
              <a:pPr eaLnBrk="1" hangingPunct="1"/>
              <a:t>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درناژ لنفاوی جدار شکم نیز عمدتا به غدد اینگوینال سطحی و آگزیلاری تخلیه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عضلات مایل داخلی ، مایل خارجی ، عرضی و رکتوس از شش عصب بین دنده ای تحتانی عصب گیری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عصب گیری پوست روی آنها از سگمان های </a:t>
            </a:r>
            <a:r>
              <a:rPr lang="en-US" smtClean="0"/>
              <a:t>T4</a:t>
            </a:r>
            <a:r>
              <a:rPr lang="fa-IR" smtClean="0"/>
              <a:t> تا </a:t>
            </a:r>
            <a:r>
              <a:rPr lang="en-US" smtClean="0"/>
              <a:t>L1</a:t>
            </a:r>
            <a:r>
              <a:rPr lang="fa-IR" smtClean="0"/>
              <a:t> است </a:t>
            </a:r>
          </a:p>
          <a:p>
            <a:pPr eaLnBrk="1" hangingPunct="1">
              <a:buFontTx/>
              <a:buNone/>
            </a:pPr>
            <a:r>
              <a:rPr lang="fa-IR" smtClean="0"/>
              <a:t>حس پوست اطراف ناف توسط سگمان </a:t>
            </a:r>
            <a:r>
              <a:rPr lang="en-US" smtClean="0"/>
              <a:t>T10</a:t>
            </a:r>
            <a:r>
              <a:rPr lang="fa-IR" smtClean="0"/>
              <a:t> تامین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عصب زیر دنده ای </a:t>
            </a:r>
            <a:r>
              <a:rPr lang="en-US" smtClean="0"/>
              <a:t>T12</a:t>
            </a:r>
            <a:r>
              <a:rPr lang="fa-IR" smtClean="0"/>
              <a:t> عضله هرمی را عصب دهی می کند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531F0A5-34BF-48D2-BB8B-86DFE8329424}" type="slidenum">
              <a:rPr lang="en-US">
                <a:cs typeface="Arial" panose="020B0604020202020204" pitchFamily="34" charset="0"/>
              </a:rPr>
              <a:pPr eaLnBrk="1" hangingPunct="1"/>
              <a:t>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آناتومی دستگاه گوارش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کانال عبور مواد غذایی که از دهان شروع شده و به مقعد ختم می شود لوله گوارش نام دارد</a:t>
            </a:r>
          </a:p>
          <a:p>
            <a:pPr eaLnBrk="1" hangingPunct="1">
              <a:buFontTx/>
              <a:buNone/>
            </a:pPr>
            <a:r>
              <a:rPr lang="fa-IR" smtClean="0"/>
              <a:t>این کانال شامل دهان، فارنکس ،ازفاژ، معده، روده کوچک و روده بزرگ می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در طول مسیر،ترشحات و آنزیم های پانکراس و صفرا به محتویات لوله گوارش اضافه می شود. </a:t>
            </a:r>
          </a:p>
          <a:p>
            <a:pPr eaLnBrk="1" hangingPunct="1">
              <a:buFontTx/>
              <a:buNone/>
            </a:pPr>
            <a:r>
              <a:rPr lang="fa-IR" b="1" smtClean="0"/>
              <a:t>مری</a:t>
            </a:r>
          </a:p>
          <a:p>
            <a:pPr eaLnBrk="1" hangingPunct="1">
              <a:buFontTx/>
              <a:buNone/>
            </a:pPr>
            <a:r>
              <a:rPr lang="fa-IR" smtClean="0"/>
              <a:t>مری یک لوله عضلانی- مخاطی به طول 30-25 سانتیمتر است که به سه بخش گردنی،سینه ای،شکمی تقسیم می شود</a:t>
            </a:r>
          </a:p>
          <a:p>
            <a:pPr eaLnBrk="1" hangingPunct="1">
              <a:buFontTx/>
              <a:buNone/>
            </a:pPr>
            <a:r>
              <a:rPr lang="fa-IR" smtClean="0"/>
              <a:t>محل تلاقی حلق با مری در لبه تحتانی ششمین مهره گردنی که از قدام به غضروف کریکوئید و از طرفین مجاور با زائده عرضی ششمین مهره گردنی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41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9D81EFD-4ABC-4516-BB89-B221D252D000}" type="slidenum">
              <a:rPr lang="en-US">
                <a:cs typeface="Arial" panose="020B0604020202020204" pitchFamily="34" charset="0"/>
              </a:rPr>
              <a:pPr eaLnBrk="1" hangingPunct="1"/>
              <a:t>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مری در قسمت انتهایی از طریق هیاتوس مری ( در محاذات مهره </a:t>
            </a:r>
            <a:r>
              <a:rPr lang="en-US" smtClean="0"/>
              <a:t>T10</a:t>
            </a:r>
            <a:r>
              <a:rPr lang="fa-IR" smtClean="0"/>
              <a:t>) از دیافراگم گذشته و پس از طی 1.5 سانتیمتر طول در محاذات مهره </a:t>
            </a:r>
            <a:r>
              <a:rPr lang="en-US" smtClean="0"/>
              <a:t>T11</a:t>
            </a:r>
            <a:r>
              <a:rPr lang="fa-IR" smtClean="0"/>
              <a:t> به معده وصل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انتهای فوقانی و تحتانی آن بترتیب محکم به غضروف کریکوئید و دیافراگم چسبیده اند </a:t>
            </a:r>
          </a:p>
          <a:p>
            <a:pPr eaLnBrk="1" hangingPunct="1">
              <a:buFontTx/>
              <a:buNone/>
            </a:pPr>
            <a:r>
              <a:rPr lang="fa-IR" smtClean="0"/>
              <a:t>عضلات مری به دو لایه: خارجی طولی و داخلی حلقوی تقسیم می شوند</a:t>
            </a:r>
          </a:p>
          <a:p>
            <a:pPr eaLnBrk="1" hangingPunct="1">
              <a:buFontTx/>
              <a:buNone/>
            </a:pPr>
            <a:r>
              <a:rPr lang="fa-IR" smtClean="0"/>
              <a:t>ابتدای مری حاوی رشته های عضلانی مخطط و از آن به بعد بتدریج رشته های عضلانی صاف افزایش می یابد </a:t>
            </a:r>
          </a:p>
          <a:p>
            <a:pPr eaLnBrk="1" hangingPunct="1">
              <a:buFontTx/>
              <a:buNone/>
            </a:pPr>
            <a:r>
              <a:rPr lang="fa-IR" smtClean="0"/>
              <a:t>اکثر اختلالات حرکتی مری، صرفا عضلات صاف دو سوم تحتانی مری را درگیر می سازند </a:t>
            </a:r>
          </a:p>
          <a:p>
            <a:pPr eaLnBrk="1" hangingPunct="1">
              <a:buFontTx/>
              <a:buNone/>
            </a:pPr>
            <a:r>
              <a:rPr lang="fa-IR" smtClean="0"/>
              <a:t>در مری چهار  تنگی وجود دارد: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916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0D897A3-8D36-4A72-BA81-7D7CE6D3CBC9}" type="slidenum">
              <a:rPr lang="en-US">
                <a:cs typeface="Arial" panose="020B0604020202020204" pitchFamily="34" charset="0"/>
              </a:rPr>
              <a:pPr eaLnBrk="1" hangingPunct="1"/>
              <a:t>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تنگی اول یا اسفنگتر زینکر: در فاصله 15 سانتی از دندان های پیش قرار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تنگی دوم: جایی که مری از مجاورت خلفی قوس آئورت عبور می کند و تا دندان های پیش حدود 22 سانت فاصله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تنگی سوم: محلی که بوسیله برونکوس چپ تقاطع می یابد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تنگی چهارم: جایی که مری از دیافراگم می گذرد و از دندان های پیش حدود 40 سانت فاصله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خونرسانی مری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مری گردنی توسط شریان تیروئیدی تحتانی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مری سینه ای توسط شرایین برونشیال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مری شکمی توسط شاخه صعودی شریان گاستریک چپ و شریانهای فرنیک تحتانی مشروب می گردد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2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1520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Trebuchet MS</vt:lpstr>
      <vt:lpstr>Wingdings 3</vt:lpstr>
      <vt:lpstr>Facet</vt:lpstr>
      <vt:lpstr>آناتومی سیستم گوارش</vt:lpstr>
      <vt:lpstr>تقسیم بندی حفره شکم </vt:lpstr>
      <vt:lpstr>PowerPoint Presentation</vt:lpstr>
      <vt:lpstr>آناتومی عضلات شکمی </vt:lpstr>
      <vt:lpstr>PowerPoint Presentation</vt:lpstr>
      <vt:lpstr>PowerPoint Presentation</vt:lpstr>
      <vt:lpstr>آناتومی دستگاه گوارش</vt:lpstr>
      <vt:lpstr>PowerPoint Presentation</vt:lpstr>
      <vt:lpstr>PowerPoint Presentation</vt:lpstr>
      <vt:lpstr>PowerPoint Presentation</vt:lpstr>
      <vt:lpstr>PowerPoint Presentation</vt:lpstr>
      <vt:lpstr>روده کوچک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آناتومی سیستم گوارش</dc:title>
  <dc:creator>omid arzi</dc:creator>
  <cp:lastModifiedBy>omid arzi</cp:lastModifiedBy>
  <cp:revision>1</cp:revision>
  <dcterms:created xsi:type="dcterms:W3CDTF">2022-01-19T18:47:31Z</dcterms:created>
  <dcterms:modified xsi:type="dcterms:W3CDTF">2022-01-19T18:47:48Z</dcterms:modified>
</cp:coreProperties>
</file>