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Default Extension="wav" ContentType="audio/wav"/>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2" r:id="rId2"/>
  </p:sldMasterIdLst>
  <p:notesMasterIdLst>
    <p:notesMasterId r:id="rId31"/>
  </p:notesMasterIdLst>
  <p:sldIdLst>
    <p:sldId id="310" r:id="rId3"/>
    <p:sldId id="336" r:id="rId4"/>
    <p:sldId id="359" r:id="rId5"/>
    <p:sldId id="362" r:id="rId6"/>
    <p:sldId id="361" r:id="rId7"/>
    <p:sldId id="363" r:id="rId8"/>
    <p:sldId id="367" r:id="rId9"/>
    <p:sldId id="366" r:id="rId10"/>
    <p:sldId id="357" r:id="rId11"/>
    <p:sldId id="358" r:id="rId12"/>
    <p:sldId id="348" r:id="rId13"/>
    <p:sldId id="349" r:id="rId14"/>
    <p:sldId id="332" r:id="rId15"/>
    <p:sldId id="371" r:id="rId16"/>
    <p:sldId id="372" r:id="rId17"/>
    <p:sldId id="373" r:id="rId18"/>
    <p:sldId id="376" r:id="rId19"/>
    <p:sldId id="375" r:id="rId20"/>
    <p:sldId id="374" r:id="rId21"/>
    <p:sldId id="339" r:id="rId22"/>
    <p:sldId id="364" r:id="rId23"/>
    <p:sldId id="335" r:id="rId24"/>
    <p:sldId id="377" r:id="rId25"/>
    <p:sldId id="368" r:id="rId26"/>
    <p:sldId id="344" r:id="rId27"/>
    <p:sldId id="369" r:id="rId28"/>
    <p:sldId id="370" r:id="rId29"/>
    <p:sldId id="331" r:id="rId3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autoAdjust="0"/>
    <p:restoredTop sz="97329" autoAdjust="0"/>
  </p:normalViewPr>
  <p:slideViewPr>
    <p:cSldViewPr>
      <p:cViewPr>
        <p:scale>
          <a:sx n="84" d="100"/>
          <a:sy n="84" d="100"/>
        </p:scale>
        <p:origin x="-408" y="210"/>
      </p:cViewPr>
      <p:guideLst>
        <p:guide orient="horz" pos="2160"/>
        <p:guide pos="288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66" d="100"/>
        <a:sy n="66" d="100"/>
      </p:scale>
      <p:origin x="0" y="0"/>
    </p:cViewPr>
  </p:sorterViewPr>
  <p:notesViewPr>
    <p:cSldViewPr>
      <p:cViewPr varScale="1">
        <p:scale>
          <a:sx n="67" d="100"/>
          <a:sy n="67" d="100"/>
        </p:scale>
        <p:origin x="-3276"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DFDFF9C5-3852-46D8-9A33-B35EA135C563}" type="datetimeFigureOut">
              <a:rPr lang="fa-IR" smtClean="0"/>
              <a:pPr/>
              <a:t>06/08/1435</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88364C0-37B3-4BD9-B688-C191873852A8}" type="slidenum">
              <a:rPr lang="fa-IR" smtClean="0"/>
              <a:pPr/>
              <a:t>‹#›</a:t>
            </a:fld>
            <a:endParaRPr lang="fa-IR"/>
          </a:p>
        </p:txBody>
      </p:sp>
    </p:spTree>
    <p:extLst>
      <p:ext uri="{BB962C8B-B14F-4D97-AF65-F5344CB8AC3E}">
        <p14:creationId xmlns="" xmlns:p14="http://schemas.microsoft.com/office/powerpoint/2010/main" val="155945473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C679DE0C-4156-4826-ACF8-EAAA5389EB47}" type="datetimeFigureOut">
              <a:rPr lang="fa-IR" smtClean="0"/>
              <a:pPr/>
              <a:t>06/08/1435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A21207B-476B-42AA-A752-3C900B3D2413}" type="slidenum">
              <a:rPr lang="fa-IR" smtClean="0"/>
              <a:pPr/>
              <a:t>‹#›</a:t>
            </a:fld>
            <a:endParaRPr lang="fa-IR"/>
          </a:p>
        </p:txBody>
      </p:sp>
    </p:spTree>
    <p:extLst>
      <p:ext uri="{BB962C8B-B14F-4D97-AF65-F5344CB8AC3E}">
        <p14:creationId xmlns="" xmlns:p14="http://schemas.microsoft.com/office/powerpoint/2010/main" val="343055835"/>
      </p:ext>
    </p:extLst>
  </p:cSld>
  <p:clrMapOvr>
    <a:masterClrMapping/>
  </p:clrMapOvr>
  <p:transition spd="slow">
    <p:split dir="in"/>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79DE0C-4156-4826-ACF8-EAAA5389EB47}" type="datetimeFigureOut">
              <a:rPr lang="fa-IR" smtClean="0"/>
              <a:pPr/>
              <a:t>06/08/1435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A21207B-476B-42AA-A752-3C900B3D2413}" type="slidenum">
              <a:rPr lang="fa-IR" smtClean="0"/>
              <a:pPr/>
              <a:t>‹#›</a:t>
            </a:fld>
            <a:endParaRPr lang="fa-IR"/>
          </a:p>
        </p:txBody>
      </p:sp>
    </p:spTree>
    <p:extLst>
      <p:ext uri="{BB962C8B-B14F-4D97-AF65-F5344CB8AC3E}">
        <p14:creationId xmlns="" xmlns:p14="http://schemas.microsoft.com/office/powerpoint/2010/main" val="4167275699"/>
      </p:ext>
    </p:extLst>
  </p:cSld>
  <p:clrMapOvr>
    <a:masterClrMapping/>
  </p:clrMapOvr>
  <p:transition spd="slow">
    <p:split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C679DE0C-4156-4826-ACF8-EAAA5389EB47}" type="datetimeFigureOut">
              <a:rPr lang="fa-IR" smtClean="0"/>
              <a:pPr/>
              <a:t>06/08/1435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A21207B-476B-42AA-A752-3C900B3D2413}" type="slidenum">
              <a:rPr lang="fa-IR" smtClean="0"/>
              <a:pPr/>
              <a:t>‹#›</a:t>
            </a:fld>
            <a:endParaRPr lang="fa-IR"/>
          </a:p>
        </p:txBody>
      </p:sp>
    </p:spTree>
    <p:extLst>
      <p:ext uri="{BB962C8B-B14F-4D97-AF65-F5344CB8AC3E}">
        <p14:creationId xmlns="" xmlns:p14="http://schemas.microsoft.com/office/powerpoint/2010/main" val="2693989932"/>
      </p:ext>
    </p:extLst>
  </p:cSld>
  <p:clrMapOvr>
    <a:masterClrMapping/>
  </p:clrMapOvr>
  <p:transition spd="slow">
    <p:split dir="in"/>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C679DE0C-4156-4826-ACF8-EAAA5389EB47}" type="datetimeFigureOut">
              <a:rPr lang="fa-IR" smtClean="0"/>
              <a:pPr/>
              <a:t>06/08/1435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A21207B-476B-42AA-A752-3C900B3D2413}" type="slidenum">
              <a:rPr lang="fa-IR" smtClean="0"/>
              <a:pPr/>
              <a:t>‹#›</a:t>
            </a:fld>
            <a:endParaRPr lang="fa-IR"/>
          </a:p>
        </p:txBody>
      </p:sp>
    </p:spTree>
    <p:extLst>
      <p:ext uri="{BB962C8B-B14F-4D97-AF65-F5344CB8AC3E}">
        <p14:creationId xmlns="" xmlns:p14="http://schemas.microsoft.com/office/powerpoint/2010/main" val="919151867"/>
      </p:ext>
    </p:extLst>
  </p:cSld>
  <p:clrMapOvr>
    <a:masterClrMapping/>
  </p:clrMapOvr>
  <p:transition spd="slow">
    <p:split dir="in"/>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27DF9317-9B33-424B-A852-43EEB643A826}" type="datetimeFigureOut">
              <a:rPr lang="fa-IR" smtClean="0"/>
              <a:pPr/>
              <a:t>06/08/1435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1B2FE24-C1F7-4F33-A498-F2FDC15DCA4D}" type="slidenum">
              <a:rPr lang="fa-IR" smtClean="0"/>
              <a:pPr/>
              <a:t>‹#›</a:t>
            </a:fld>
            <a:endParaRPr lang="fa-IR"/>
          </a:p>
        </p:txBody>
      </p:sp>
    </p:spTree>
    <p:extLst>
      <p:ext uri="{BB962C8B-B14F-4D97-AF65-F5344CB8AC3E}">
        <p14:creationId xmlns="" xmlns:p14="http://schemas.microsoft.com/office/powerpoint/2010/main" val="3107396101"/>
      </p:ext>
    </p:extLst>
  </p:cSld>
  <p:clrMapOvr>
    <a:masterClrMapping/>
  </p:clrMapOvr>
  <p:transition spd="slow">
    <p:split dir="in"/>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7DF9317-9B33-424B-A852-43EEB643A826}" type="datetimeFigureOut">
              <a:rPr lang="fa-IR" smtClean="0"/>
              <a:pPr/>
              <a:t>06/08/1435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1B2FE24-C1F7-4F33-A498-F2FDC15DCA4D}" type="slidenum">
              <a:rPr lang="fa-IR" smtClean="0"/>
              <a:pPr/>
              <a:t>‹#›</a:t>
            </a:fld>
            <a:endParaRPr lang="fa-IR"/>
          </a:p>
        </p:txBody>
      </p:sp>
    </p:spTree>
    <p:extLst>
      <p:ext uri="{BB962C8B-B14F-4D97-AF65-F5344CB8AC3E}">
        <p14:creationId xmlns="" xmlns:p14="http://schemas.microsoft.com/office/powerpoint/2010/main" val="3151748751"/>
      </p:ext>
    </p:extLst>
  </p:cSld>
  <p:clrMapOvr>
    <a:masterClrMapping/>
  </p:clrMapOvr>
  <p:transition spd="slow">
    <p:split dir="in"/>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DF9317-9B33-424B-A852-43EEB643A826}" type="datetimeFigureOut">
              <a:rPr lang="fa-IR" smtClean="0"/>
              <a:pPr/>
              <a:t>06/08/1435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1B2FE24-C1F7-4F33-A498-F2FDC15DCA4D}" type="slidenum">
              <a:rPr lang="fa-IR" smtClean="0"/>
              <a:pPr/>
              <a:t>‹#›</a:t>
            </a:fld>
            <a:endParaRPr lang="fa-IR"/>
          </a:p>
        </p:txBody>
      </p:sp>
    </p:spTree>
    <p:extLst>
      <p:ext uri="{BB962C8B-B14F-4D97-AF65-F5344CB8AC3E}">
        <p14:creationId xmlns="" xmlns:p14="http://schemas.microsoft.com/office/powerpoint/2010/main" val="3654319220"/>
      </p:ext>
    </p:extLst>
  </p:cSld>
  <p:clrMapOvr>
    <a:masterClrMapping/>
  </p:clrMapOvr>
  <p:transition spd="slow">
    <p:split dir="in"/>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27DF9317-9B33-424B-A852-43EEB643A826}" type="datetimeFigureOut">
              <a:rPr lang="fa-IR" smtClean="0"/>
              <a:pPr/>
              <a:t>06/08/1435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1B2FE24-C1F7-4F33-A498-F2FDC15DCA4D}" type="slidenum">
              <a:rPr lang="fa-IR" smtClean="0"/>
              <a:pPr/>
              <a:t>‹#›</a:t>
            </a:fld>
            <a:endParaRPr lang="fa-IR"/>
          </a:p>
        </p:txBody>
      </p:sp>
    </p:spTree>
    <p:extLst>
      <p:ext uri="{BB962C8B-B14F-4D97-AF65-F5344CB8AC3E}">
        <p14:creationId xmlns="" xmlns:p14="http://schemas.microsoft.com/office/powerpoint/2010/main" val="3282473899"/>
      </p:ext>
    </p:extLst>
  </p:cSld>
  <p:clrMapOvr>
    <a:masterClrMapping/>
  </p:clrMapOvr>
  <p:transition spd="slow">
    <p:split dir="in"/>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27DF9317-9B33-424B-A852-43EEB643A826}" type="datetimeFigureOut">
              <a:rPr lang="fa-IR" smtClean="0"/>
              <a:pPr/>
              <a:t>06/08/1435</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61B2FE24-C1F7-4F33-A498-F2FDC15DCA4D}" type="slidenum">
              <a:rPr lang="fa-IR" smtClean="0"/>
              <a:pPr/>
              <a:t>‹#›</a:t>
            </a:fld>
            <a:endParaRPr lang="fa-IR"/>
          </a:p>
        </p:txBody>
      </p:sp>
    </p:spTree>
    <p:extLst>
      <p:ext uri="{BB962C8B-B14F-4D97-AF65-F5344CB8AC3E}">
        <p14:creationId xmlns="" xmlns:p14="http://schemas.microsoft.com/office/powerpoint/2010/main" val="2070504214"/>
      </p:ext>
    </p:extLst>
  </p:cSld>
  <p:clrMapOvr>
    <a:masterClrMapping/>
  </p:clrMapOvr>
  <p:transition spd="slow">
    <p:split dir="in"/>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27DF9317-9B33-424B-A852-43EEB643A826}" type="datetimeFigureOut">
              <a:rPr lang="fa-IR" smtClean="0"/>
              <a:pPr/>
              <a:t>06/08/1435</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61B2FE24-C1F7-4F33-A498-F2FDC15DCA4D}" type="slidenum">
              <a:rPr lang="fa-IR" smtClean="0"/>
              <a:pPr/>
              <a:t>‹#›</a:t>
            </a:fld>
            <a:endParaRPr lang="fa-IR"/>
          </a:p>
        </p:txBody>
      </p:sp>
    </p:spTree>
    <p:extLst>
      <p:ext uri="{BB962C8B-B14F-4D97-AF65-F5344CB8AC3E}">
        <p14:creationId xmlns="" xmlns:p14="http://schemas.microsoft.com/office/powerpoint/2010/main" val="4045216774"/>
      </p:ext>
    </p:extLst>
  </p:cSld>
  <p:clrMapOvr>
    <a:masterClrMapping/>
  </p:clrMapOvr>
  <p:transition spd="slow">
    <p:split dir="in"/>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DF9317-9B33-424B-A852-43EEB643A826}" type="datetimeFigureOut">
              <a:rPr lang="fa-IR" smtClean="0"/>
              <a:pPr/>
              <a:t>06/08/1435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61B2FE24-C1F7-4F33-A498-F2FDC15DCA4D}" type="slidenum">
              <a:rPr lang="fa-IR" smtClean="0"/>
              <a:pPr/>
              <a:t>‹#›</a:t>
            </a:fld>
            <a:endParaRPr lang="fa-IR"/>
          </a:p>
        </p:txBody>
      </p:sp>
    </p:spTree>
    <p:extLst>
      <p:ext uri="{BB962C8B-B14F-4D97-AF65-F5344CB8AC3E}">
        <p14:creationId xmlns="" xmlns:p14="http://schemas.microsoft.com/office/powerpoint/2010/main" val="2746071951"/>
      </p:ext>
    </p:extLst>
  </p:cSld>
  <p:clrMapOvr>
    <a:masterClrMapping/>
  </p:clrMapOvr>
  <p:transition spd="slow">
    <p:split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C679DE0C-4156-4826-ACF8-EAAA5389EB47}" type="datetimeFigureOut">
              <a:rPr lang="fa-IR" smtClean="0"/>
              <a:pPr/>
              <a:t>06/08/1435</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4A21207B-476B-42AA-A752-3C900B3D2413}" type="slidenum">
              <a:rPr lang="fa-IR" smtClean="0"/>
              <a:pPr/>
              <a:t>‹#›</a:t>
            </a:fld>
            <a:endParaRPr lang="fa-IR"/>
          </a:p>
        </p:txBody>
      </p:sp>
    </p:spTree>
    <p:extLst>
      <p:ext uri="{BB962C8B-B14F-4D97-AF65-F5344CB8AC3E}">
        <p14:creationId xmlns="" xmlns:p14="http://schemas.microsoft.com/office/powerpoint/2010/main" val="3823209098"/>
      </p:ext>
    </p:extLst>
  </p:cSld>
  <p:clrMapOvr>
    <a:masterClrMapping/>
  </p:clrMapOvr>
  <p:transition spd="slow">
    <p:split dir="in"/>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DF9317-9B33-424B-A852-43EEB643A826}" type="datetimeFigureOut">
              <a:rPr lang="fa-IR" smtClean="0"/>
              <a:pPr/>
              <a:t>06/08/1435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1B2FE24-C1F7-4F33-A498-F2FDC15DCA4D}" type="slidenum">
              <a:rPr lang="fa-IR" smtClean="0"/>
              <a:pPr/>
              <a:t>‹#›</a:t>
            </a:fld>
            <a:endParaRPr lang="fa-IR"/>
          </a:p>
        </p:txBody>
      </p:sp>
    </p:spTree>
    <p:extLst>
      <p:ext uri="{BB962C8B-B14F-4D97-AF65-F5344CB8AC3E}">
        <p14:creationId xmlns="" xmlns:p14="http://schemas.microsoft.com/office/powerpoint/2010/main" val="3987410549"/>
      </p:ext>
    </p:extLst>
  </p:cSld>
  <p:clrMapOvr>
    <a:masterClrMapping/>
  </p:clrMapOvr>
  <p:transition spd="slow">
    <p:split dir="in"/>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DF9317-9B33-424B-A852-43EEB643A826}" type="datetimeFigureOut">
              <a:rPr lang="fa-IR" smtClean="0"/>
              <a:pPr/>
              <a:t>06/08/1435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1B2FE24-C1F7-4F33-A498-F2FDC15DCA4D}" type="slidenum">
              <a:rPr lang="fa-IR" smtClean="0"/>
              <a:pPr/>
              <a:t>‹#›</a:t>
            </a:fld>
            <a:endParaRPr lang="fa-IR"/>
          </a:p>
        </p:txBody>
      </p:sp>
    </p:spTree>
    <p:extLst>
      <p:ext uri="{BB962C8B-B14F-4D97-AF65-F5344CB8AC3E}">
        <p14:creationId xmlns="" xmlns:p14="http://schemas.microsoft.com/office/powerpoint/2010/main" val="697312095"/>
      </p:ext>
    </p:extLst>
  </p:cSld>
  <p:clrMapOvr>
    <a:masterClrMapping/>
  </p:clrMapOvr>
  <p:transition spd="slow">
    <p:split dir="in"/>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7DF9317-9B33-424B-A852-43EEB643A826}" type="datetimeFigureOut">
              <a:rPr lang="fa-IR" smtClean="0"/>
              <a:pPr/>
              <a:t>06/08/1435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1B2FE24-C1F7-4F33-A498-F2FDC15DCA4D}" type="slidenum">
              <a:rPr lang="fa-IR" smtClean="0"/>
              <a:pPr/>
              <a:t>‹#›</a:t>
            </a:fld>
            <a:endParaRPr lang="fa-IR"/>
          </a:p>
        </p:txBody>
      </p:sp>
    </p:spTree>
    <p:extLst>
      <p:ext uri="{BB962C8B-B14F-4D97-AF65-F5344CB8AC3E}">
        <p14:creationId xmlns="" xmlns:p14="http://schemas.microsoft.com/office/powerpoint/2010/main" val="2225559213"/>
      </p:ext>
    </p:extLst>
  </p:cSld>
  <p:clrMapOvr>
    <a:masterClrMapping/>
  </p:clrMapOvr>
  <p:transition spd="slow">
    <p:split dir="in"/>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7DF9317-9B33-424B-A852-43EEB643A826}" type="datetimeFigureOut">
              <a:rPr lang="fa-IR" smtClean="0"/>
              <a:pPr/>
              <a:t>06/08/1435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1B2FE24-C1F7-4F33-A498-F2FDC15DCA4D}" type="slidenum">
              <a:rPr lang="fa-IR" smtClean="0"/>
              <a:pPr/>
              <a:t>‹#›</a:t>
            </a:fld>
            <a:endParaRPr lang="fa-IR"/>
          </a:p>
        </p:txBody>
      </p:sp>
    </p:spTree>
    <p:extLst>
      <p:ext uri="{BB962C8B-B14F-4D97-AF65-F5344CB8AC3E}">
        <p14:creationId xmlns="" xmlns:p14="http://schemas.microsoft.com/office/powerpoint/2010/main" val="3234437014"/>
      </p:ext>
    </p:extLst>
  </p:cSld>
  <p:clrMapOvr>
    <a:masterClrMapping/>
  </p:clrMapOvr>
  <p:transition spd="slow">
    <p:split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C679DE0C-4156-4826-ACF8-EAAA5389EB47}" type="datetimeFigureOut">
              <a:rPr lang="fa-IR" smtClean="0"/>
              <a:pPr/>
              <a:t>06/08/1435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A21207B-476B-42AA-A752-3C900B3D2413}" type="slidenum">
              <a:rPr lang="fa-IR" smtClean="0"/>
              <a:pPr/>
              <a:t>‹#›</a:t>
            </a:fld>
            <a:endParaRPr lang="fa-IR"/>
          </a:p>
        </p:txBody>
      </p:sp>
    </p:spTree>
    <p:extLst>
      <p:ext uri="{BB962C8B-B14F-4D97-AF65-F5344CB8AC3E}">
        <p14:creationId xmlns="" xmlns:p14="http://schemas.microsoft.com/office/powerpoint/2010/main" val="1604205627"/>
      </p:ext>
    </p:extLst>
  </p:cSld>
  <p:clrMapOvr>
    <a:masterClrMapping/>
  </p:clrMapOvr>
  <p:transition spd="slow">
    <p:split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79DE0C-4156-4826-ACF8-EAAA5389EB47}" type="datetimeFigureOut">
              <a:rPr lang="fa-IR" smtClean="0"/>
              <a:pPr/>
              <a:t>06/08/1435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A21207B-476B-42AA-A752-3C900B3D2413}" type="slidenum">
              <a:rPr lang="fa-IR" smtClean="0"/>
              <a:pPr/>
              <a:t>‹#›</a:t>
            </a:fld>
            <a:endParaRPr lang="fa-IR"/>
          </a:p>
        </p:txBody>
      </p:sp>
    </p:spTree>
    <p:extLst>
      <p:ext uri="{BB962C8B-B14F-4D97-AF65-F5344CB8AC3E}">
        <p14:creationId xmlns="" xmlns:p14="http://schemas.microsoft.com/office/powerpoint/2010/main" val="2367479642"/>
      </p:ext>
    </p:extLst>
  </p:cSld>
  <p:clrMapOvr>
    <a:masterClrMapping/>
  </p:clrMapOvr>
  <p:transition spd="slow">
    <p:split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C679DE0C-4156-4826-ACF8-EAAA5389EB47}" type="datetimeFigureOut">
              <a:rPr lang="fa-IR" smtClean="0"/>
              <a:pPr/>
              <a:t>06/08/1435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A21207B-476B-42AA-A752-3C900B3D2413}" type="slidenum">
              <a:rPr lang="fa-IR" smtClean="0"/>
              <a:pPr/>
              <a:t>‹#›</a:t>
            </a:fld>
            <a:endParaRPr lang="fa-IR"/>
          </a:p>
        </p:txBody>
      </p:sp>
    </p:spTree>
    <p:extLst>
      <p:ext uri="{BB962C8B-B14F-4D97-AF65-F5344CB8AC3E}">
        <p14:creationId xmlns="" xmlns:p14="http://schemas.microsoft.com/office/powerpoint/2010/main" val="1305293926"/>
      </p:ext>
    </p:extLst>
  </p:cSld>
  <p:clrMapOvr>
    <a:masterClrMapping/>
  </p:clrMapOvr>
  <p:transition spd="slow">
    <p:split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C679DE0C-4156-4826-ACF8-EAAA5389EB47}" type="datetimeFigureOut">
              <a:rPr lang="fa-IR" smtClean="0"/>
              <a:pPr/>
              <a:t>06/08/1435</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4A21207B-476B-42AA-A752-3C900B3D2413}" type="slidenum">
              <a:rPr lang="fa-IR" smtClean="0"/>
              <a:pPr/>
              <a:t>‹#›</a:t>
            </a:fld>
            <a:endParaRPr lang="fa-IR"/>
          </a:p>
        </p:txBody>
      </p:sp>
    </p:spTree>
    <p:extLst>
      <p:ext uri="{BB962C8B-B14F-4D97-AF65-F5344CB8AC3E}">
        <p14:creationId xmlns="" xmlns:p14="http://schemas.microsoft.com/office/powerpoint/2010/main" val="2138363690"/>
      </p:ext>
    </p:extLst>
  </p:cSld>
  <p:clrMapOvr>
    <a:masterClrMapping/>
  </p:clrMapOvr>
  <p:transition spd="slow">
    <p:split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C679DE0C-4156-4826-ACF8-EAAA5389EB47}" type="datetimeFigureOut">
              <a:rPr lang="fa-IR" smtClean="0"/>
              <a:pPr/>
              <a:t>06/08/1435</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4A21207B-476B-42AA-A752-3C900B3D2413}" type="slidenum">
              <a:rPr lang="fa-IR" smtClean="0"/>
              <a:pPr/>
              <a:t>‹#›</a:t>
            </a:fld>
            <a:endParaRPr lang="fa-IR"/>
          </a:p>
        </p:txBody>
      </p:sp>
    </p:spTree>
    <p:extLst>
      <p:ext uri="{BB962C8B-B14F-4D97-AF65-F5344CB8AC3E}">
        <p14:creationId xmlns="" xmlns:p14="http://schemas.microsoft.com/office/powerpoint/2010/main" val="2066486976"/>
      </p:ext>
    </p:extLst>
  </p:cSld>
  <p:clrMapOvr>
    <a:masterClrMapping/>
  </p:clrMapOvr>
  <p:transition spd="slow">
    <p:split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79DE0C-4156-4826-ACF8-EAAA5389EB47}" type="datetimeFigureOut">
              <a:rPr lang="fa-IR" smtClean="0"/>
              <a:pPr/>
              <a:t>06/08/1435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4A21207B-476B-42AA-A752-3C900B3D2413}" type="slidenum">
              <a:rPr lang="fa-IR" smtClean="0"/>
              <a:pPr/>
              <a:t>‹#›</a:t>
            </a:fld>
            <a:endParaRPr lang="fa-IR"/>
          </a:p>
        </p:txBody>
      </p:sp>
    </p:spTree>
    <p:extLst>
      <p:ext uri="{BB962C8B-B14F-4D97-AF65-F5344CB8AC3E}">
        <p14:creationId xmlns="" xmlns:p14="http://schemas.microsoft.com/office/powerpoint/2010/main" val="3893531208"/>
      </p:ext>
    </p:extLst>
  </p:cSld>
  <p:clrMapOvr>
    <a:masterClrMapping/>
  </p:clrMapOvr>
  <p:transition spd="slow">
    <p:split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79DE0C-4156-4826-ACF8-EAAA5389EB47}" type="datetimeFigureOut">
              <a:rPr lang="fa-IR" smtClean="0"/>
              <a:pPr/>
              <a:t>06/08/1435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A21207B-476B-42AA-A752-3C900B3D2413}" type="slidenum">
              <a:rPr lang="fa-IR" smtClean="0"/>
              <a:pPr/>
              <a:t>‹#›</a:t>
            </a:fld>
            <a:endParaRPr lang="fa-IR"/>
          </a:p>
        </p:txBody>
      </p:sp>
    </p:spTree>
    <p:extLst>
      <p:ext uri="{BB962C8B-B14F-4D97-AF65-F5344CB8AC3E}">
        <p14:creationId xmlns="" xmlns:p14="http://schemas.microsoft.com/office/powerpoint/2010/main" val="154744545"/>
      </p:ext>
    </p:extLst>
  </p:cSld>
  <p:clrMapOvr>
    <a:masterClrMapping/>
  </p:clrMapOvr>
  <p:transition spd="slow">
    <p:split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1"/>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679DE0C-4156-4826-ACF8-EAAA5389EB47}" type="datetimeFigureOut">
              <a:rPr lang="fa-IR" smtClean="0"/>
              <a:pPr/>
              <a:t>06/08/1435</a:t>
            </a:fld>
            <a:endParaRPr lang="fa-I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1"/>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A21207B-476B-42AA-A752-3C900B3D2413}" type="slidenum">
              <a:rPr lang="fa-IR" smtClean="0"/>
              <a:pPr/>
              <a:t>‹#›</a:t>
            </a:fld>
            <a:endParaRPr lang="fa-IR"/>
          </a:p>
        </p:txBody>
      </p:sp>
    </p:spTree>
    <p:extLst>
      <p:ext uri="{BB962C8B-B14F-4D97-AF65-F5344CB8AC3E}">
        <p14:creationId xmlns="" xmlns:p14="http://schemas.microsoft.com/office/powerpoint/2010/main" val="4270642851"/>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spd="slow">
    <p:split dir="in"/>
  </p:transition>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1"/>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7DF9317-9B33-424B-A852-43EEB643A826}" type="datetimeFigureOut">
              <a:rPr lang="fa-IR" smtClean="0"/>
              <a:pPr/>
              <a:t>06/08/1435</a:t>
            </a:fld>
            <a:endParaRPr lang="fa-I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1"/>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1B2FE24-C1F7-4F33-A498-F2FDC15DCA4D}" type="slidenum">
              <a:rPr lang="fa-IR" smtClean="0"/>
              <a:pPr/>
              <a:t>‹#›</a:t>
            </a:fld>
            <a:endParaRPr lang="fa-IR"/>
          </a:p>
        </p:txBody>
      </p:sp>
    </p:spTree>
    <p:extLst>
      <p:ext uri="{BB962C8B-B14F-4D97-AF65-F5344CB8AC3E}">
        <p14:creationId xmlns="" xmlns:p14="http://schemas.microsoft.com/office/powerpoint/2010/main" val="2854341110"/>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spd="slow">
    <p:split dir="in"/>
  </p:transition>
  <p:timing>
    <p:tnLst>
      <p:par>
        <p:cTn id="1" dur="indefinite" restart="never" nodeType="tmRoot"/>
      </p:par>
    </p:tnLst>
  </p:timing>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مدارك پروژه\آموزش\قهرماني\ايمني حريق\آموزش مقدماتي حريق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500034" y="-357214"/>
            <a:ext cx="9144000" cy="6858000"/>
          </a:xfrm>
          <a:prstGeom prst="rect">
            <a:avLst/>
          </a:prstGeom>
        </p:spPr>
        <p:style>
          <a:lnRef idx="2">
            <a:schemeClr val="accent5"/>
          </a:lnRef>
          <a:fillRef idx="1">
            <a:schemeClr val="lt1"/>
          </a:fillRef>
          <a:effectRef idx="0">
            <a:schemeClr val="accent5"/>
          </a:effectRef>
          <a:fontRef idx="minor">
            <a:schemeClr val="dk1"/>
          </a:fontRef>
        </p:style>
      </p:pic>
      <p:sp>
        <p:nvSpPr>
          <p:cNvPr id="18" name="Title 1"/>
          <p:cNvSpPr txBox="1">
            <a:spLocks/>
          </p:cNvSpPr>
          <p:nvPr/>
        </p:nvSpPr>
        <p:spPr>
          <a:xfrm>
            <a:off x="0" y="836712"/>
            <a:ext cx="9144000" cy="1143000"/>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a:defRPr/>
            </a:pPr>
            <a:r>
              <a:rPr lang="fa-IR" sz="4000" b="1" dirty="0" smtClean="0">
                <a:solidFill>
                  <a:schemeClr val="accent5">
                    <a:lumMod val="75000"/>
                  </a:schemeClr>
                </a:solidFill>
                <a:cs typeface="B Nazanin" pitchFamily="2" charset="-78"/>
              </a:rPr>
              <a:t>بسم الله الرحمن الرحیم</a:t>
            </a:r>
            <a:endParaRPr lang="fa-IR" sz="4000" b="1" dirty="0">
              <a:solidFill>
                <a:schemeClr val="accent5">
                  <a:lumMod val="75000"/>
                </a:schemeClr>
              </a:solidFill>
              <a:cs typeface="B Nazanin" pitchFamily="2" charset="-78"/>
            </a:endParaRPr>
          </a:p>
        </p:txBody>
      </p:sp>
      <p:sp>
        <p:nvSpPr>
          <p:cNvPr id="19" name="Subtitle 2"/>
          <p:cNvSpPr txBox="1">
            <a:spLocks/>
          </p:cNvSpPr>
          <p:nvPr/>
        </p:nvSpPr>
        <p:spPr bwMode="auto">
          <a:xfrm>
            <a:off x="0" y="2143116"/>
            <a:ext cx="9144000" cy="3214710"/>
          </a:xfrm>
          <a:prstGeom prst="rect">
            <a:avLst/>
          </a:prstGeom>
          <a:noFill/>
          <a:ln>
            <a:miter lim="800000"/>
            <a:headEnd/>
            <a:tailEnd/>
          </a:ln>
        </p:spPr>
        <p:txBody>
          <a:bodyPr vert="horz" lIns="91440" tIns="45720" rIns="91440" bIns="45720" rtlCol="1">
            <a:normAutofit fontScale="85000" lnSpcReduction="20000"/>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buFontTx/>
              <a:buNone/>
            </a:pPr>
            <a:endParaRPr lang="fa-IR" sz="3600" b="1" dirty="0" smtClean="0">
              <a:solidFill>
                <a:srgbClr val="FF0000"/>
              </a:solidFill>
              <a:ea typeface="Majalla UI"/>
              <a:cs typeface="B Nazanin" pitchFamily="2" charset="-78"/>
            </a:endParaRPr>
          </a:p>
          <a:p>
            <a:pPr algn="ctr">
              <a:buFontTx/>
              <a:buNone/>
            </a:pPr>
            <a:r>
              <a:rPr lang="fa-IR" sz="6400" b="1" dirty="0" smtClean="0">
                <a:solidFill>
                  <a:srgbClr val="FF0000"/>
                </a:solidFill>
                <a:ea typeface="Majalla UI"/>
                <a:cs typeface="B Nazanin" pitchFamily="2" charset="-78"/>
              </a:rPr>
              <a:t>اوتيسم</a:t>
            </a:r>
          </a:p>
          <a:p>
            <a:pPr algn="ctr">
              <a:buFontTx/>
              <a:buNone/>
            </a:pPr>
            <a:endParaRPr lang="fa-IR" dirty="0" smtClean="0">
              <a:ea typeface="Majalla UI"/>
              <a:cs typeface="B Nazanin" pitchFamily="2" charset="-78"/>
            </a:endParaRPr>
          </a:p>
          <a:p>
            <a:pPr algn="ctr">
              <a:buFontTx/>
              <a:buNone/>
            </a:pPr>
            <a:r>
              <a:rPr lang="fa-IR" sz="6200" b="1" dirty="0" smtClean="0">
                <a:ea typeface="Majalla UI"/>
                <a:cs typeface="B Nazanin" pitchFamily="2" charset="-78"/>
              </a:rPr>
              <a:t>تهیه کننده: مريم ولي محمدي</a:t>
            </a:r>
          </a:p>
          <a:p>
            <a:pPr algn="ctr">
              <a:buFontTx/>
              <a:buNone/>
            </a:pPr>
            <a:r>
              <a:rPr lang="fa-IR" sz="5200" b="1" dirty="0" smtClean="0">
                <a:ea typeface="Majalla UI"/>
                <a:cs typeface="B Nazanin" pitchFamily="2" charset="-78"/>
              </a:rPr>
              <a:t>آذر 1392 </a:t>
            </a:r>
            <a:endParaRPr lang="en-US" sz="5200" b="1" dirty="0">
              <a:ea typeface="Majalla UI"/>
              <a:cs typeface="B Nazanin" pitchFamily="2" charset="-78"/>
            </a:endParaRPr>
          </a:p>
        </p:txBody>
      </p:sp>
    </p:spTree>
    <p:extLst>
      <p:ext uri="{BB962C8B-B14F-4D97-AF65-F5344CB8AC3E}">
        <p14:creationId xmlns="" xmlns:p14="http://schemas.microsoft.com/office/powerpoint/2010/main" val="2838154929"/>
      </p:ext>
    </p:extLst>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1000"/>
                                  </p:stCondLst>
                                  <p:childTnLst>
                                    <p:set>
                                      <p:cBhvr>
                                        <p:cTn id="6" dur="1" fill="hold">
                                          <p:stCondLst>
                                            <p:cond delay="0"/>
                                          </p:stCondLst>
                                        </p:cTn>
                                        <p:tgtEl>
                                          <p:spTgt spid="19">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xEl>
                                              <p:pRg st="1" end="1"/>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1000"/>
                                  </p:stCondLst>
                                  <p:childTnLst>
                                    <p:set>
                                      <p:cBhvr>
                                        <p:cTn id="13" dur="1" fill="hold">
                                          <p:stCondLst>
                                            <p:cond delay="0"/>
                                          </p:stCondLst>
                                        </p:cTn>
                                        <p:tgtEl>
                                          <p:spTgt spid="19">
                                            <p:txEl>
                                              <p:pRg st="3" end="3"/>
                                            </p:txEl>
                                          </p:spTgt>
                                        </p:tgtEl>
                                        <p:attrNameLst>
                                          <p:attrName>style.visibility</p:attrName>
                                        </p:attrNameLst>
                                      </p:cBhvr>
                                      <p:to>
                                        <p:strVal val="visible"/>
                                      </p:to>
                                    </p:set>
                                  </p:childTnLst>
                                </p:cTn>
                              </p:par>
                            </p:childTnLst>
                          </p:cTn>
                        </p:par>
                        <p:par>
                          <p:cTn id="14" fill="hold">
                            <p:stCondLst>
                              <p:cond delay="1000"/>
                            </p:stCondLst>
                            <p:childTnLst>
                              <p:par>
                                <p:cTn id="15" presetID="1" presetClass="entr" presetSubtype="0" fill="hold" grpId="0" nodeType="afterEffect">
                                  <p:stCondLst>
                                    <p:cond delay="1000"/>
                                  </p:stCondLst>
                                  <p:childTnLst>
                                    <p:set>
                                      <p:cBhvr>
                                        <p:cTn id="16" dur="1" fill="hold">
                                          <p:stCondLst>
                                            <p:cond delay="0"/>
                                          </p:stCondLst>
                                        </p:cTn>
                                        <p:tgtEl>
                                          <p:spTgt spid="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مدارك پروژه\آموزش\قهرماني\ايمني حريق\آموزش مقدماتي حريق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285728"/>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itle 1"/>
          <p:cNvSpPr>
            <a:spLocks noGrp="1"/>
          </p:cNvSpPr>
          <p:nvPr>
            <p:ph type="ctrTitle"/>
          </p:nvPr>
        </p:nvSpPr>
        <p:spPr>
          <a:xfrm>
            <a:off x="6500826" y="6429397"/>
            <a:ext cx="2607678" cy="311972"/>
          </a:xfrm>
        </p:spPr>
        <p:txBody>
          <a:bodyPr>
            <a:noAutofit/>
          </a:bodyPr>
          <a:lstStyle/>
          <a:p>
            <a:r>
              <a:rPr lang="fa-IR" sz="1600" b="1" dirty="0" smtClean="0">
                <a:ea typeface="Majalla UI"/>
                <a:cs typeface="B Nazanin" pitchFamily="2" charset="-78"/>
              </a:rPr>
              <a:t>آشنايي با كودكان اوتيسم</a:t>
            </a:r>
            <a:endParaRPr lang="fa-IR" sz="1600" dirty="0"/>
          </a:p>
        </p:txBody>
      </p:sp>
      <p:sp>
        <p:nvSpPr>
          <p:cNvPr id="6" name="Title 1"/>
          <p:cNvSpPr txBox="1">
            <a:spLocks/>
          </p:cNvSpPr>
          <p:nvPr/>
        </p:nvSpPr>
        <p:spPr>
          <a:xfrm>
            <a:off x="214282" y="1500174"/>
            <a:ext cx="8929719" cy="3571900"/>
          </a:xfrm>
          <a:prstGeom prst="rect">
            <a:avLst/>
          </a:prstGeom>
        </p:spPr>
        <p:txBody>
          <a:bodyPr vert="horz" lIns="91440" tIns="45720" rIns="91440" bIns="45720" rtlCol="1" anchor="ctr">
            <a:normAutofit/>
          </a:bodyPr>
          <a:lstStyle/>
          <a:p>
            <a:pPr marL="273050" algn="just">
              <a:lnSpc>
                <a:spcPct val="150000"/>
              </a:lnSpc>
              <a:spcBef>
                <a:spcPct val="0"/>
              </a:spcBef>
              <a:tabLst>
                <a:tab pos="8788400" algn="l"/>
              </a:tabLst>
            </a:pPr>
            <a:endParaRPr lang="en-US" sz="1400" b="1" dirty="0" smtClean="0">
              <a:effectLst>
                <a:outerShdw blurRad="38100" dist="38100" dir="2700000" algn="tl">
                  <a:srgbClr val="000000">
                    <a:alpha val="43137"/>
                  </a:srgbClr>
                </a:outerShdw>
              </a:effectLst>
              <a:cs typeface="B Nazanin" pitchFamily="2" charset="-78"/>
            </a:endParaRPr>
          </a:p>
        </p:txBody>
      </p:sp>
      <p:sp>
        <p:nvSpPr>
          <p:cNvPr id="8" name="Title 1"/>
          <p:cNvSpPr txBox="1">
            <a:spLocks noGrp="1"/>
          </p:cNvSpPr>
          <p:nvPr>
            <p:ph type="subTitle" idx="1"/>
          </p:nvPr>
        </p:nvSpPr>
        <p:spPr>
          <a:xfrm>
            <a:off x="7938" y="1857375"/>
            <a:ext cx="9136062" cy="4071938"/>
          </a:xfrm>
          <a:prstGeom prst="rect">
            <a:avLst/>
          </a:prstGeom>
        </p:spPr>
        <p:txBody>
          <a:bodyPr vert="horz" lIns="91440" tIns="45720" rIns="91440" bIns="45720" rtlCol="1" anchor="ctr">
            <a:normAutofit/>
          </a:bodyPr>
          <a:lstStyle/>
          <a:p>
            <a:pPr lvl="0">
              <a:spcBef>
                <a:spcPct val="0"/>
              </a:spcBef>
              <a:defRPr/>
            </a:pPr>
            <a:r>
              <a:rPr lang="fa-IR" sz="4000" b="1" dirty="0" smtClean="0">
                <a:solidFill>
                  <a:schemeClr val="tx1"/>
                </a:solidFill>
                <a:cs typeface="B Nazanin" pitchFamily="2" charset="-78"/>
              </a:rPr>
              <a:t>اوكسي توسين هورموني اميد بخش در بهبود تشخيص احساسات ، </a:t>
            </a:r>
            <a:endParaRPr lang="fa-IR" sz="4000" b="1" dirty="0" smtClean="0">
              <a:solidFill>
                <a:schemeClr val="tx1"/>
              </a:solidFill>
              <a:cs typeface="B Nazanin" pitchFamily="2" charset="-78"/>
            </a:endParaRPr>
          </a:p>
          <a:p>
            <a:pPr lvl="0">
              <a:spcBef>
                <a:spcPct val="0"/>
              </a:spcBef>
              <a:defRPr/>
            </a:pPr>
            <a:r>
              <a:rPr lang="fa-IR" sz="4000" b="1" dirty="0" err="1" smtClean="0">
                <a:solidFill>
                  <a:schemeClr val="tx1"/>
                </a:solidFill>
                <a:cs typeface="B Nazanin" pitchFamily="2" charset="-78"/>
              </a:rPr>
              <a:t>تقويت</a:t>
            </a:r>
            <a:r>
              <a:rPr lang="fa-IR" sz="4000" b="1" dirty="0" smtClean="0">
                <a:solidFill>
                  <a:schemeClr val="tx1"/>
                </a:solidFill>
                <a:cs typeface="B Nazanin" pitchFamily="2" charset="-78"/>
              </a:rPr>
              <a:t> </a:t>
            </a:r>
            <a:r>
              <a:rPr lang="fa-IR" sz="4000" b="1" dirty="0" smtClean="0">
                <a:solidFill>
                  <a:schemeClr val="tx1"/>
                </a:solidFill>
                <a:cs typeface="B Nazanin" pitchFamily="2" charset="-78"/>
              </a:rPr>
              <a:t>احساس اطمينان </a:t>
            </a:r>
          </a:p>
          <a:p>
            <a:pPr lvl="0">
              <a:spcBef>
                <a:spcPct val="0"/>
              </a:spcBef>
              <a:defRPr/>
            </a:pPr>
            <a:r>
              <a:rPr lang="fa-IR" sz="4000" b="1" dirty="0" smtClean="0">
                <a:solidFill>
                  <a:schemeClr val="tx1"/>
                </a:solidFill>
                <a:cs typeface="B Nazanin" pitchFamily="2" charset="-78"/>
              </a:rPr>
              <a:t>و درك اجتماعي </a:t>
            </a:r>
          </a:p>
          <a:p>
            <a:endParaRPr lang="en-US" dirty="0"/>
          </a:p>
        </p:txBody>
      </p:sp>
    </p:spTree>
    <p:extLst>
      <p:ext uri="{BB962C8B-B14F-4D97-AF65-F5344CB8AC3E}">
        <p14:creationId xmlns="" xmlns:p14="http://schemas.microsoft.com/office/powerpoint/2010/main" val="1566542636"/>
      </p:ext>
    </p:extLst>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20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13" presetClass="entr" presetSubtype="16" fill="hold" grpId="1"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plus(in)">
                                      <p:cBhvr>
                                        <p:cTn id="16"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8"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مدارك پروژه\آموزش\قهرماني\ايمني حريق\آموزش مقدماتي حريق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14290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3" name="Subtitle 2"/>
          <p:cNvSpPr>
            <a:spLocks noGrp="1"/>
          </p:cNvSpPr>
          <p:nvPr>
            <p:ph type="subTitle" idx="1"/>
          </p:nvPr>
        </p:nvSpPr>
        <p:spPr>
          <a:xfrm>
            <a:off x="7513" y="1214422"/>
            <a:ext cx="9136487" cy="590314"/>
          </a:xfrm>
        </p:spPr>
        <p:txBody>
          <a:bodyPr>
            <a:normAutofit/>
          </a:bodyPr>
          <a:lstStyle/>
          <a:p>
            <a:r>
              <a:rPr lang="fa-IR" sz="2800" dirty="0" smtClean="0">
                <a:solidFill>
                  <a:schemeClr val="tx1"/>
                </a:solidFill>
              </a:rPr>
              <a:t>درمان اوتیسم با کارتون</a:t>
            </a:r>
            <a:endParaRPr lang="fa-IR" sz="2600" dirty="0">
              <a:solidFill>
                <a:schemeClr val="tx1"/>
              </a:solidFill>
            </a:endParaRPr>
          </a:p>
        </p:txBody>
      </p:sp>
      <p:sp>
        <p:nvSpPr>
          <p:cNvPr id="8" name="Title 1"/>
          <p:cNvSpPr txBox="1">
            <a:spLocks/>
          </p:cNvSpPr>
          <p:nvPr/>
        </p:nvSpPr>
        <p:spPr>
          <a:xfrm>
            <a:off x="6500826" y="6429397"/>
            <a:ext cx="2607678" cy="311972"/>
          </a:xfrm>
          <a:prstGeom prst="rect">
            <a:avLst/>
          </a:prstGeom>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1600" b="1" i="0" u="none" strike="noStrike" kern="1200" cap="none" spc="0" normalizeH="0" baseline="0" noProof="0" smtClean="0">
                <a:ln>
                  <a:noFill/>
                </a:ln>
                <a:solidFill>
                  <a:schemeClr val="tx1"/>
                </a:solidFill>
                <a:effectLst/>
                <a:uLnTx/>
                <a:uFillTx/>
                <a:latin typeface="+mj-lt"/>
                <a:ea typeface="Majalla UI"/>
                <a:cs typeface="B Nazanin" pitchFamily="2" charset="-78"/>
              </a:rPr>
              <a:t>آشنايي با كودكان اتيسم</a:t>
            </a:r>
            <a:endParaRPr kumimoji="0" lang="fa-IR" sz="1600" b="0" i="0" u="none" strike="noStrike" kern="1200" cap="none" spc="0" normalizeH="0" baseline="0" noProof="0" dirty="0">
              <a:ln>
                <a:noFill/>
              </a:ln>
              <a:solidFill>
                <a:schemeClr val="tx1"/>
              </a:solidFill>
              <a:effectLst/>
              <a:uLnTx/>
              <a:uFillTx/>
              <a:latin typeface="+mj-lt"/>
              <a:ea typeface="+mj-ea"/>
              <a:cs typeface="+mj-cs"/>
            </a:endParaRPr>
          </a:p>
        </p:txBody>
      </p:sp>
      <p:sp>
        <p:nvSpPr>
          <p:cNvPr id="10" name="Title 9"/>
          <p:cNvSpPr>
            <a:spLocks noGrp="1"/>
          </p:cNvSpPr>
          <p:nvPr>
            <p:ph type="ctrTitle"/>
          </p:nvPr>
        </p:nvSpPr>
        <p:spPr/>
        <p:txBody>
          <a:bodyPr>
            <a:normAutofit fontScale="90000"/>
          </a:bodyPr>
          <a:lstStyle/>
          <a:p>
            <a:r>
              <a:rPr lang="en-US" dirty="0" smtClean="0"/>
              <a:t/>
            </a:r>
            <a:br>
              <a:rPr lang="en-US" dirty="0" smtClean="0"/>
            </a:br>
            <a:r>
              <a:rPr lang="fa-IR" sz="2000" b="1" dirty="0" smtClean="0"/>
              <a:t>تحقیقات دانشمندان در موسسه تحقیقاتی اوتیسم نشان می دهد که دیدن کارتون نقش مهمی در بهبودی کودکان اوتیسم دارد. </a:t>
            </a:r>
            <a:br>
              <a:rPr lang="fa-IR" sz="2000" b="1" dirty="0" smtClean="0"/>
            </a:br>
            <a:r>
              <a:rPr lang="fa-IR" sz="2000" b="1" dirty="0" smtClean="0"/>
              <a:t> همانطور که میدانیم کودکان اوتیسم در درک و تشخیص حالات چهره ی افراد دچار مشکل هستند، ثابت شده که دیدن کارتون به این کودکان کمک می کند تا هیجانات طبیعی را یاد بگیرند. در این تحقیق از کارتون هایی با شخصیت های غیر انسانی که چهره ی انسانی دارند استفاده شده و یک نفر راوی داستان را نقل می کند تا به کودک در درک هیجانات انسانی کمک نماید. او شیوه ی بیان صورت و احساسات شخصیت های داستانی را برای کودکان توضیح می دهد. دکتر سیمون بارون سرپرست مؤسسه تحقیقات اوتیسم در دانشگاه کمبریج، معتقد است کارتون های متحرک نقش مهمی در درمان بیماران اوتیسم دارند و باعث می شوند کودکان به ترسشان از نگاه کردن به چهره دیگران غلبه کنند و نحوه ی بیان احساسات را بیاموزند</a:t>
            </a:r>
            <a:endParaRPr lang="en-US" sz="2000" dirty="0"/>
          </a:p>
        </p:txBody>
      </p:sp>
      <p:sp>
        <p:nvSpPr>
          <p:cNvPr id="11" name="Title 1"/>
          <p:cNvSpPr txBox="1">
            <a:spLocks/>
          </p:cNvSpPr>
          <p:nvPr/>
        </p:nvSpPr>
        <p:spPr>
          <a:xfrm>
            <a:off x="685800" y="2130425"/>
            <a:ext cx="7815263" cy="1512888"/>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fa-IR" sz="2300" b="1" i="0" u="none" strike="noStrike" kern="1200" cap="none" spc="0" normalizeH="0" baseline="0" noProof="0" dirty="0">
              <a:ln>
                <a:noFill/>
              </a:ln>
              <a:solidFill>
                <a:schemeClr val="accent5">
                  <a:lumMod val="75000"/>
                </a:schemeClr>
              </a:solidFill>
              <a:effectLst/>
              <a:uLnTx/>
              <a:uFillTx/>
              <a:latin typeface="+mj-lt"/>
              <a:ea typeface="+mj-ea"/>
              <a:cs typeface="B Nazanin" pitchFamily="2" charset="-78"/>
            </a:endParaRPr>
          </a:p>
        </p:txBody>
      </p:sp>
    </p:spTree>
    <p:extLst>
      <p:ext uri="{BB962C8B-B14F-4D97-AF65-F5344CB8AC3E}">
        <p14:creationId xmlns="" xmlns:p14="http://schemas.microsoft.com/office/powerpoint/2010/main" val="1566542636"/>
      </p:ext>
    </p:extLst>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1"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4)">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0" presetClass="entr" presetSubtype="0" decel="10000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p:cTn id="17" dur="1000" fill="hold"/>
                                        <p:tgtEl>
                                          <p:spTgt spid="10"/>
                                        </p:tgtEl>
                                        <p:attrNameLst>
                                          <p:attrName>ppt_w</p:attrName>
                                        </p:attrNameLst>
                                      </p:cBhvr>
                                      <p:tavLst>
                                        <p:tav tm="0">
                                          <p:val>
                                            <p:strVal val="#ppt_w+.3"/>
                                          </p:val>
                                        </p:tav>
                                        <p:tav tm="100000">
                                          <p:val>
                                            <p:strVal val="#ppt_w"/>
                                          </p:val>
                                        </p:tav>
                                      </p:tavLst>
                                    </p:anim>
                                    <p:anim calcmode="lin" valueType="num">
                                      <p:cBhvr>
                                        <p:cTn id="18" dur="1000" fill="hold"/>
                                        <p:tgtEl>
                                          <p:spTgt spid="10"/>
                                        </p:tgtEl>
                                        <p:attrNameLst>
                                          <p:attrName>ppt_h</p:attrName>
                                        </p:attrNameLst>
                                      </p:cBhvr>
                                      <p:tavLst>
                                        <p:tav tm="0">
                                          <p:val>
                                            <p:strVal val="#ppt_h"/>
                                          </p:val>
                                        </p:tav>
                                        <p:tav tm="100000">
                                          <p:val>
                                            <p:strVal val="#ppt_h"/>
                                          </p:val>
                                        </p:tav>
                                      </p:tavLst>
                                    </p:anim>
                                    <p:animEffect transition="in" filter="fade">
                                      <p:cBhvr>
                                        <p:cTn id="19"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مدارك پروژه\آموزش\قهرماني\ايمني حريق\آموزش مقدماتي حريق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0"/>
            <a:ext cx="942972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3" name="Subtitle 2"/>
          <p:cNvSpPr>
            <a:spLocks noGrp="1"/>
          </p:cNvSpPr>
          <p:nvPr>
            <p:ph type="subTitle" idx="1"/>
          </p:nvPr>
        </p:nvSpPr>
        <p:spPr>
          <a:xfrm>
            <a:off x="0" y="857232"/>
            <a:ext cx="9136487" cy="590314"/>
          </a:xfrm>
        </p:spPr>
        <p:txBody>
          <a:bodyPr>
            <a:normAutofit/>
          </a:bodyPr>
          <a:lstStyle/>
          <a:p>
            <a:r>
              <a:rPr lang="fa-IR" sz="2800" dirty="0" smtClean="0">
                <a:solidFill>
                  <a:schemeClr val="tx1"/>
                </a:solidFill>
              </a:rPr>
              <a:t>افراد اوتیسم در روز خواب نمی بینند!</a:t>
            </a:r>
            <a:endParaRPr lang="fa-IR" sz="2600" dirty="0">
              <a:solidFill>
                <a:schemeClr val="tx1"/>
              </a:solidFill>
            </a:endParaRPr>
          </a:p>
        </p:txBody>
      </p:sp>
      <p:sp>
        <p:nvSpPr>
          <p:cNvPr id="8" name="Title 1"/>
          <p:cNvSpPr txBox="1">
            <a:spLocks/>
          </p:cNvSpPr>
          <p:nvPr/>
        </p:nvSpPr>
        <p:spPr>
          <a:xfrm>
            <a:off x="6500826" y="6429397"/>
            <a:ext cx="2607678" cy="311972"/>
          </a:xfrm>
          <a:prstGeom prst="rect">
            <a:avLst/>
          </a:prstGeom>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1600" b="1" i="0" u="none" strike="noStrike" kern="1200" cap="none" spc="0" normalizeH="0" baseline="0" noProof="0" smtClean="0">
                <a:ln>
                  <a:noFill/>
                </a:ln>
                <a:solidFill>
                  <a:schemeClr val="tx1"/>
                </a:solidFill>
                <a:effectLst/>
                <a:uLnTx/>
                <a:uFillTx/>
                <a:latin typeface="+mj-lt"/>
                <a:ea typeface="Majalla UI"/>
                <a:cs typeface="B Nazanin" pitchFamily="2" charset="-78"/>
              </a:rPr>
              <a:t>آشنايي با كودكان اتيسم</a:t>
            </a:r>
            <a:endParaRPr kumimoji="0" lang="fa-IR" sz="1600" b="0" i="0" u="none" strike="noStrike" kern="1200" cap="none" spc="0" normalizeH="0" baseline="0" noProof="0" dirty="0">
              <a:ln>
                <a:noFill/>
              </a:ln>
              <a:solidFill>
                <a:schemeClr val="tx1"/>
              </a:solidFill>
              <a:effectLst/>
              <a:uLnTx/>
              <a:uFillTx/>
              <a:latin typeface="+mj-lt"/>
              <a:ea typeface="+mj-ea"/>
              <a:cs typeface="+mj-cs"/>
            </a:endParaRPr>
          </a:p>
        </p:txBody>
      </p:sp>
      <p:sp>
        <p:nvSpPr>
          <p:cNvPr id="10" name="Title 9"/>
          <p:cNvSpPr>
            <a:spLocks noGrp="1"/>
          </p:cNvSpPr>
          <p:nvPr>
            <p:ph type="ctrTitle"/>
          </p:nvPr>
        </p:nvSpPr>
        <p:spPr/>
        <p:txBody>
          <a:bodyPr>
            <a:normAutofit/>
          </a:bodyPr>
          <a:lstStyle/>
          <a:p>
            <a:r>
              <a:rPr lang="en-US" dirty="0" smtClean="0"/>
              <a:t/>
            </a:r>
            <a:br>
              <a:rPr lang="en-US" dirty="0" smtClean="0"/>
            </a:br>
            <a:endParaRPr lang="en-US" sz="2000" dirty="0"/>
          </a:p>
        </p:txBody>
      </p:sp>
      <p:sp>
        <p:nvSpPr>
          <p:cNvPr id="11" name="Title 1"/>
          <p:cNvSpPr txBox="1">
            <a:spLocks/>
          </p:cNvSpPr>
          <p:nvPr/>
        </p:nvSpPr>
        <p:spPr>
          <a:xfrm>
            <a:off x="685800" y="1571612"/>
            <a:ext cx="7815263" cy="2071701"/>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fa-IR" sz="2300" b="1" i="0" u="none" strike="noStrike" kern="1200" cap="none" spc="0" normalizeH="0" baseline="0" noProof="0" dirty="0">
              <a:ln>
                <a:noFill/>
              </a:ln>
              <a:solidFill>
                <a:schemeClr val="accent5">
                  <a:lumMod val="75000"/>
                </a:schemeClr>
              </a:solidFill>
              <a:effectLst/>
              <a:uLnTx/>
              <a:uFillTx/>
              <a:latin typeface="+mj-lt"/>
              <a:ea typeface="+mj-ea"/>
              <a:cs typeface="B Nazanin" pitchFamily="2" charset="-78"/>
            </a:endParaRPr>
          </a:p>
        </p:txBody>
      </p:sp>
      <p:sp>
        <p:nvSpPr>
          <p:cNvPr id="7" name="Rectangle 6"/>
          <p:cNvSpPr/>
          <p:nvPr/>
        </p:nvSpPr>
        <p:spPr>
          <a:xfrm>
            <a:off x="2643174" y="1571612"/>
            <a:ext cx="4572000" cy="5016758"/>
          </a:xfrm>
          <a:prstGeom prst="rect">
            <a:avLst/>
          </a:prstGeom>
        </p:spPr>
        <p:txBody>
          <a:bodyPr>
            <a:spAutoFit/>
          </a:bodyPr>
          <a:lstStyle/>
          <a:p>
            <a:r>
              <a:rPr lang="fa-IR" sz="2000" dirty="0" smtClean="0"/>
              <a:t>بيماران مبتلا به اوتيسم قادر به خواب ديدن در روز نيستند.</a:t>
            </a:r>
            <a:br>
              <a:rPr lang="fa-IR" sz="2000" dirty="0" smtClean="0"/>
            </a:br>
            <a:r>
              <a:rPr lang="fa-IR" sz="2000" dirty="0" smtClean="0"/>
              <a:t>درصد هوشياري افراد مبتلا به اوتيسم بر خلاف افراد طبيعي در طول روز دائماً در سطح بالايي قرار دارد،بر همين اساس روند خوابيدن و خواب ديدن در آنها بسيار ضعيف صورت مي گيرد.</a:t>
            </a:r>
            <a:br>
              <a:rPr lang="fa-IR" sz="2000" dirty="0" smtClean="0"/>
            </a:br>
            <a:r>
              <a:rPr lang="fa-IR" sz="2000" dirty="0" smtClean="0"/>
              <a:t>سه منطقه اساسي در مغز كه مسئول رويا ديدن هستند، ناحيه فروشال، قشر مغز و منطقه اي موسوم به </a:t>
            </a:r>
            <a:r>
              <a:rPr lang="en-US" sz="2000" dirty="0" err="1" smtClean="0"/>
              <a:t>Precuneus</a:t>
            </a:r>
            <a:r>
              <a:rPr lang="en-US" sz="2000" dirty="0" smtClean="0"/>
              <a:t> </a:t>
            </a:r>
            <a:r>
              <a:rPr lang="fa-IR" sz="2000" dirty="0" smtClean="0"/>
              <a:t>در افرادي كه دچار اوتيسم هستند عملكرد مناسبي ندارند.</a:t>
            </a:r>
            <a:br>
              <a:rPr lang="fa-IR" sz="2000" dirty="0" smtClean="0"/>
            </a:br>
            <a:r>
              <a:rPr lang="fa-IR" sz="2000" dirty="0" smtClean="0"/>
              <a:t/>
            </a:r>
            <a:br>
              <a:rPr lang="fa-IR" sz="2000" dirty="0" smtClean="0"/>
            </a:br>
            <a:r>
              <a:rPr lang="fa-IR" sz="2000" dirty="0" smtClean="0"/>
              <a:t>از آنجا كه  اين مناطق در درك و فهم نيز نقش بسزايي دارند بنابراين ميزان فهم و برداشت اين بيماران از حوادث محيط تا اندازه اي كمتر از افراد طبيعي است.</a:t>
            </a:r>
            <a:br>
              <a:rPr lang="fa-IR" sz="2000" dirty="0" smtClean="0"/>
            </a:br>
            <a:r>
              <a:rPr lang="fa-IR" sz="2000" dirty="0" smtClean="0"/>
              <a:t/>
            </a:r>
            <a:br>
              <a:rPr lang="fa-IR" sz="2000" dirty="0" smtClean="0"/>
            </a:br>
            <a:endParaRPr lang="en-US" sz="2000" dirty="0"/>
          </a:p>
        </p:txBody>
      </p:sp>
    </p:spTree>
    <p:extLst>
      <p:ext uri="{BB962C8B-B14F-4D97-AF65-F5344CB8AC3E}">
        <p14:creationId xmlns="" xmlns:p14="http://schemas.microsoft.com/office/powerpoint/2010/main" val="1566542636"/>
      </p:ext>
    </p:extLst>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1"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strips(downLeft)">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مدارك پروژه\آموزش\قهرماني\ايمني حريق\آموزش مقدماتي حريق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3" name="Subtitle 2"/>
          <p:cNvSpPr>
            <a:spLocks noGrp="1"/>
          </p:cNvSpPr>
          <p:nvPr>
            <p:ph type="subTitle" idx="1"/>
          </p:nvPr>
        </p:nvSpPr>
        <p:spPr>
          <a:xfrm>
            <a:off x="7514" y="1052736"/>
            <a:ext cx="9136487" cy="590314"/>
          </a:xfrm>
        </p:spPr>
        <p:txBody>
          <a:bodyPr>
            <a:normAutofit/>
          </a:bodyPr>
          <a:lstStyle/>
          <a:p>
            <a:r>
              <a:rPr lang="fa-IR" sz="2800" dirty="0" smtClean="0">
                <a:solidFill>
                  <a:schemeClr val="tx1"/>
                </a:solidFill>
              </a:rPr>
              <a:t>باورهای نادرست در مورد اوتیسم</a:t>
            </a:r>
            <a:endParaRPr lang="fa-IR" sz="2600" dirty="0">
              <a:solidFill>
                <a:schemeClr val="tx1"/>
              </a:solidFill>
            </a:endParaRPr>
          </a:p>
        </p:txBody>
      </p:sp>
      <p:sp>
        <p:nvSpPr>
          <p:cNvPr id="6" name="Title 1"/>
          <p:cNvSpPr txBox="1">
            <a:spLocks/>
          </p:cNvSpPr>
          <p:nvPr/>
        </p:nvSpPr>
        <p:spPr>
          <a:xfrm>
            <a:off x="214282" y="1500174"/>
            <a:ext cx="8929719" cy="2714644"/>
          </a:xfrm>
          <a:prstGeom prst="rect">
            <a:avLst/>
          </a:prstGeom>
        </p:spPr>
        <p:txBody>
          <a:bodyPr vert="horz" lIns="91440" tIns="45720" rIns="91440" bIns="45720" rtlCol="1" anchor="ctr">
            <a:normAutofit/>
          </a:bodyPr>
          <a:lstStyle/>
          <a:p>
            <a:pPr marL="273050" algn="just">
              <a:lnSpc>
                <a:spcPct val="150000"/>
              </a:lnSpc>
              <a:spcBef>
                <a:spcPct val="0"/>
              </a:spcBef>
              <a:buFont typeface="Courier New" pitchFamily="49" charset="0"/>
              <a:buChar char="o"/>
              <a:tabLst>
                <a:tab pos="8788400" algn="l"/>
              </a:tabLst>
              <a:defRPr/>
            </a:pPr>
            <a:endParaRPr lang="en-US" sz="1400" b="1" dirty="0" smtClean="0">
              <a:effectLst>
                <a:outerShdw blurRad="38100" dist="38100" dir="2700000" algn="tl">
                  <a:srgbClr val="000000">
                    <a:alpha val="43137"/>
                  </a:srgbClr>
                </a:outerShdw>
              </a:effectLst>
              <a:cs typeface="B Nazanin" pitchFamily="2" charset="-78"/>
            </a:endParaRPr>
          </a:p>
        </p:txBody>
      </p:sp>
      <p:sp>
        <p:nvSpPr>
          <p:cNvPr id="7" name="Title 6"/>
          <p:cNvSpPr>
            <a:spLocks noGrp="1"/>
          </p:cNvSpPr>
          <p:nvPr>
            <p:ph type="ctrTitle"/>
          </p:nvPr>
        </p:nvSpPr>
        <p:spPr>
          <a:xfrm>
            <a:off x="571472" y="1714488"/>
            <a:ext cx="7772400" cy="4714908"/>
          </a:xfrm>
        </p:spPr>
        <p:txBody>
          <a:bodyPr>
            <a:normAutofit/>
          </a:bodyPr>
          <a:lstStyle/>
          <a:p>
            <a:pPr fontAlgn="t"/>
            <a:r>
              <a:rPr lang="fa-IR" dirty="0" smtClean="0"/>
              <a:t/>
            </a:r>
            <a:br>
              <a:rPr lang="fa-IR" dirty="0" smtClean="0"/>
            </a:br>
            <a:r>
              <a:rPr lang="fa-IR" sz="1800" b="1" dirty="0" smtClean="0"/>
              <a:t>کودکان مبتلا به اوتیسم هرگز ارتباط چشمی برقرار نمی کنند، </a:t>
            </a:r>
            <a:br>
              <a:rPr lang="fa-IR" sz="1800" b="1" dirty="0" smtClean="0"/>
            </a:br>
            <a:r>
              <a:rPr lang="fa-IR" sz="1800" b="1" dirty="0" smtClean="0"/>
              <a:t>کودکان اوتیستیک نبوغ دارند،</a:t>
            </a:r>
            <a:br>
              <a:rPr lang="fa-IR" sz="1800" b="1" dirty="0" smtClean="0"/>
            </a:br>
            <a:r>
              <a:rPr lang="fa-IR" sz="1800" b="1" dirty="0" smtClean="0"/>
              <a:t> کودکان مبتلا به اوتیسم هرگز صحبت نمی کنند،</a:t>
            </a:r>
            <a:br>
              <a:rPr lang="fa-IR" sz="1800" b="1" dirty="0" smtClean="0"/>
            </a:br>
            <a:r>
              <a:rPr lang="fa-IR" sz="1800" b="1" dirty="0" smtClean="0"/>
              <a:t> کودکان اوتیستیک قادر به نشان دادن محبت خود نیستند،</a:t>
            </a:r>
            <a:br>
              <a:rPr lang="fa-IR" sz="1800" b="1" dirty="0" smtClean="0"/>
            </a:br>
            <a:r>
              <a:rPr lang="fa-IR" sz="1800" b="1" dirty="0" smtClean="0"/>
              <a:t> اوتیسم یک بیماری روانی است</a:t>
            </a:r>
            <a:br>
              <a:rPr lang="fa-IR" sz="1800" b="1" dirty="0" smtClean="0"/>
            </a:br>
            <a:r>
              <a:rPr lang="fa-IR" sz="1800" b="1" dirty="0" smtClean="0"/>
              <a:t>، کودکان مبتلا به اوتیسم نمی توانند به دیگران لبخند بزنند، </a:t>
            </a:r>
            <a:br>
              <a:rPr lang="fa-IR" sz="1800" b="1" dirty="0" smtClean="0"/>
            </a:br>
            <a:r>
              <a:rPr lang="fa-IR" sz="1800" b="1" dirty="0" smtClean="0"/>
              <a:t>کودکان اوتیستیک تماس جسمی محبت آمیز برقرار نمی کنند</a:t>
            </a:r>
            <a:br>
              <a:rPr lang="fa-IR" sz="1800" b="1" dirty="0" smtClean="0"/>
            </a:br>
            <a:r>
              <a:rPr lang="fa-IR" sz="1800" b="1" dirty="0" smtClean="0"/>
              <a:t> این در حالی است که این کودکان</a:t>
            </a:r>
            <a:br>
              <a:rPr lang="fa-IR" sz="1800" b="1" dirty="0" smtClean="0"/>
            </a:br>
            <a:r>
              <a:rPr lang="fa-IR" sz="1800" b="1" dirty="0" smtClean="0"/>
              <a:t> تحریکات حسی را به گونه ای متفاوت درک می کنند و همین موضوع موجب اشکال در ابراز محبت و برقراری ارتباط عاطفی در آنها می شود، اما به هر حال این کودکان می توانند محبت کنند. در صورتی که این کودکان را باور کنید قادر به داد و ستد عاطفی با آنها هستید. </a:t>
            </a:r>
            <a:endParaRPr lang="en-US" sz="1800" b="1" dirty="0"/>
          </a:p>
        </p:txBody>
      </p:sp>
      <p:sp>
        <p:nvSpPr>
          <p:cNvPr id="8" name="Title 1"/>
          <p:cNvSpPr txBox="1">
            <a:spLocks/>
          </p:cNvSpPr>
          <p:nvPr/>
        </p:nvSpPr>
        <p:spPr>
          <a:xfrm>
            <a:off x="6500826" y="6429397"/>
            <a:ext cx="2607678" cy="311972"/>
          </a:xfrm>
          <a:prstGeom prst="rect">
            <a:avLst/>
          </a:prstGeom>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1600" b="1" i="0" u="none" strike="noStrike" kern="1200" cap="none" spc="0" normalizeH="0" baseline="0" noProof="0" dirty="0" smtClean="0">
                <a:ln>
                  <a:noFill/>
                </a:ln>
                <a:solidFill>
                  <a:schemeClr val="tx1"/>
                </a:solidFill>
                <a:effectLst/>
                <a:uLnTx/>
                <a:uFillTx/>
                <a:latin typeface="+mj-lt"/>
                <a:ea typeface="Majalla UI"/>
                <a:cs typeface="B Nazanin" pitchFamily="2" charset="-78"/>
              </a:rPr>
              <a:t>آشنايي با كودكان اوتيسم</a:t>
            </a:r>
            <a:endParaRPr kumimoji="0" lang="fa-IR" sz="16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1566542636"/>
      </p:ext>
    </p:extLst>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nodePh="1">
                                  <p:stCondLst>
                                    <p:cond delay="0"/>
                                  </p:stCondLst>
                                  <p:endCondLst>
                                    <p:cond evt="begin" delay="0">
                                      <p:tn val="9"/>
                                    </p:cond>
                                  </p:endCondLst>
                                  <p:childTnLst>
                                    <p:set>
                                      <p:cBhvr>
                                        <p:cTn id="10" dur="1" fill="hold">
                                          <p:stCondLst>
                                            <p:cond delay="0"/>
                                          </p:stCondLst>
                                        </p:cTn>
                                        <p:tgtEl>
                                          <p:spTgt spid="6"/>
                                        </p:tgtEl>
                                        <p:attrNameLst>
                                          <p:attrName>style.visibility</p:attrName>
                                        </p:attrNameLst>
                                      </p:cBhvr>
                                      <p:to>
                                        <p:strVal val="visible"/>
                                      </p:to>
                                    </p:set>
                                    <p:animEffect transition="in" filter="fade">
                                      <p:cBhvr>
                                        <p:cTn id="11" dur="20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grpId="1"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7"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7"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anim calcmode="lin" valueType="num">
                                      <p:cBhvr>
                                        <p:cTn id="24" dur="1000" fill="hold"/>
                                        <p:tgtEl>
                                          <p:spTgt spid="7"/>
                                        </p:tgtEl>
                                        <p:attrNameLst>
                                          <p:attrName>ppt_x</p:attrName>
                                        </p:attrNameLst>
                                      </p:cBhvr>
                                      <p:tavLst>
                                        <p:tav tm="0">
                                          <p:val>
                                            <p:strVal val="#ppt_x"/>
                                          </p:val>
                                        </p:tav>
                                        <p:tav tm="100000">
                                          <p:val>
                                            <p:strVal val="#ppt_x"/>
                                          </p:val>
                                        </p:tav>
                                      </p:tavLst>
                                    </p:anim>
                                    <p:anim calcmode="lin" valueType="num">
                                      <p:cBhvr>
                                        <p:cTn id="2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6"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مدارك پروژه\آموزش\قهرماني\ايمني حريق\آموزش مقدماتي حريق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3" name="Subtitle 2"/>
          <p:cNvSpPr>
            <a:spLocks noGrp="1"/>
          </p:cNvSpPr>
          <p:nvPr>
            <p:ph type="subTitle" idx="1"/>
          </p:nvPr>
        </p:nvSpPr>
        <p:spPr>
          <a:xfrm>
            <a:off x="7514" y="1052736"/>
            <a:ext cx="9136487" cy="590314"/>
          </a:xfrm>
        </p:spPr>
        <p:txBody>
          <a:bodyPr>
            <a:normAutofit/>
          </a:bodyPr>
          <a:lstStyle/>
          <a:p>
            <a:r>
              <a:rPr lang="fa-IR" sz="2800" dirty="0" smtClean="0">
                <a:solidFill>
                  <a:schemeClr val="tx1"/>
                </a:solidFill>
              </a:rPr>
              <a:t>روش های درمان </a:t>
            </a:r>
            <a:r>
              <a:rPr lang="fa-IR" sz="2800" dirty="0" err="1" smtClean="0">
                <a:solidFill>
                  <a:schemeClr val="tx1"/>
                </a:solidFill>
              </a:rPr>
              <a:t>اوتیسم</a:t>
            </a:r>
            <a:endParaRPr lang="fa-IR" sz="2600" dirty="0">
              <a:solidFill>
                <a:schemeClr val="tx1"/>
              </a:solidFill>
            </a:endParaRPr>
          </a:p>
        </p:txBody>
      </p:sp>
      <p:sp>
        <p:nvSpPr>
          <p:cNvPr id="6" name="Title 1"/>
          <p:cNvSpPr txBox="1">
            <a:spLocks/>
          </p:cNvSpPr>
          <p:nvPr/>
        </p:nvSpPr>
        <p:spPr>
          <a:xfrm>
            <a:off x="214282" y="1500174"/>
            <a:ext cx="8929719" cy="2714644"/>
          </a:xfrm>
          <a:prstGeom prst="rect">
            <a:avLst/>
          </a:prstGeom>
        </p:spPr>
        <p:txBody>
          <a:bodyPr vert="horz" lIns="91440" tIns="45720" rIns="91440" bIns="45720" rtlCol="1" anchor="ctr">
            <a:normAutofit/>
          </a:bodyPr>
          <a:lstStyle/>
          <a:p>
            <a:pPr marL="273050" algn="just">
              <a:lnSpc>
                <a:spcPct val="150000"/>
              </a:lnSpc>
              <a:spcBef>
                <a:spcPct val="0"/>
              </a:spcBef>
              <a:buFont typeface="Courier New" pitchFamily="49" charset="0"/>
              <a:buChar char="o"/>
              <a:tabLst>
                <a:tab pos="8788400" algn="l"/>
              </a:tabLst>
              <a:defRPr/>
            </a:pPr>
            <a:endParaRPr lang="en-US" sz="1400" b="1" dirty="0" smtClean="0">
              <a:effectLst>
                <a:outerShdw blurRad="38100" dist="38100" dir="2700000" algn="tl">
                  <a:srgbClr val="000000">
                    <a:alpha val="43137"/>
                  </a:srgbClr>
                </a:outerShdw>
              </a:effectLst>
              <a:cs typeface="B Nazanin" pitchFamily="2" charset="-78"/>
            </a:endParaRPr>
          </a:p>
        </p:txBody>
      </p:sp>
      <p:sp>
        <p:nvSpPr>
          <p:cNvPr id="7" name="Title 6"/>
          <p:cNvSpPr>
            <a:spLocks noGrp="1"/>
          </p:cNvSpPr>
          <p:nvPr>
            <p:ph type="ctrTitle"/>
          </p:nvPr>
        </p:nvSpPr>
        <p:spPr>
          <a:xfrm>
            <a:off x="571472" y="1714488"/>
            <a:ext cx="7772400" cy="4714908"/>
          </a:xfrm>
        </p:spPr>
        <p:txBody>
          <a:bodyPr>
            <a:normAutofit fontScale="90000"/>
          </a:bodyPr>
          <a:lstStyle/>
          <a:p>
            <a:r>
              <a:rPr lang="fa-IR" dirty="0" smtClean="0"/>
              <a:t>درمان </a:t>
            </a:r>
            <a:r>
              <a:rPr lang="fa-IR" dirty="0" err="1" smtClean="0"/>
              <a:t>اوتیسم</a:t>
            </a:r>
            <a:r>
              <a:rPr lang="fa-IR" dirty="0" smtClean="0"/>
              <a:t/>
            </a:r>
            <a:br>
              <a:rPr lang="fa-IR" dirty="0" smtClean="0"/>
            </a:br>
            <a:r>
              <a:rPr lang="fa-IR" dirty="0" smtClean="0"/>
              <a:t>روش </a:t>
            </a:r>
            <a:r>
              <a:rPr lang="en-US" u="sng" dirty="0" smtClean="0"/>
              <a:t>Applied Behavior Analysis</a:t>
            </a:r>
            <a:r>
              <a:rPr lang="en-US" dirty="0" smtClean="0"/>
              <a:t> </a:t>
            </a:r>
            <a:br>
              <a:rPr lang="en-US" dirty="0" smtClean="0"/>
            </a:br>
            <a:r>
              <a:rPr lang="fa-IR" dirty="0" smtClean="0"/>
              <a:t>اصل مهم این روش این است که رفتارهایی که مورد تشویق قرار بگیرند احتمال تکرار و افزایش خواهد داشت و </a:t>
            </a:r>
            <a:r>
              <a:rPr lang="fa-IR" dirty="0" err="1" smtClean="0"/>
              <a:t>رفتاهایی</a:t>
            </a:r>
            <a:r>
              <a:rPr lang="fa-IR" dirty="0" smtClean="0"/>
              <a:t> که مورد توجه قرار نگیرند احتمال حذف شدن آن ها وجود دارد</a:t>
            </a:r>
            <a:br>
              <a:rPr lang="fa-IR" dirty="0" smtClean="0"/>
            </a:br>
            <a:r>
              <a:rPr lang="fa-IR" sz="1800" b="1" dirty="0" smtClean="0"/>
              <a:t>. </a:t>
            </a:r>
            <a:endParaRPr lang="en-US" sz="1800" b="1" dirty="0"/>
          </a:p>
        </p:txBody>
      </p:sp>
      <p:sp>
        <p:nvSpPr>
          <p:cNvPr id="8" name="Title 1"/>
          <p:cNvSpPr txBox="1">
            <a:spLocks/>
          </p:cNvSpPr>
          <p:nvPr/>
        </p:nvSpPr>
        <p:spPr>
          <a:xfrm>
            <a:off x="6500826" y="6429397"/>
            <a:ext cx="2607678" cy="311972"/>
          </a:xfrm>
          <a:prstGeom prst="rect">
            <a:avLst/>
          </a:prstGeom>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1600" b="1" i="0" u="none" strike="noStrike" kern="1200" cap="none" spc="0" normalizeH="0" baseline="0" noProof="0" dirty="0" smtClean="0">
                <a:ln>
                  <a:noFill/>
                </a:ln>
                <a:solidFill>
                  <a:schemeClr val="tx1"/>
                </a:solidFill>
                <a:effectLst/>
                <a:uLnTx/>
                <a:uFillTx/>
                <a:latin typeface="+mj-lt"/>
                <a:ea typeface="Majalla UI"/>
                <a:cs typeface="B Nazanin" pitchFamily="2" charset="-78"/>
              </a:rPr>
              <a:t>آشنايي با كودكان اوتيسم</a:t>
            </a:r>
            <a:endParaRPr kumimoji="0" lang="fa-IR" sz="16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1566542636"/>
      </p:ext>
    </p:extLst>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nodePh="1">
                                  <p:stCondLst>
                                    <p:cond delay="0"/>
                                  </p:stCondLst>
                                  <p:endCondLst>
                                    <p:cond evt="begin" delay="0">
                                      <p:tn val="9"/>
                                    </p:cond>
                                  </p:endCondLst>
                                  <p:childTnLst>
                                    <p:set>
                                      <p:cBhvr>
                                        <p:cTn id="10" dur="1" fill="hold">
                                          <p:stCondLst>
                                            <p:cond delay="0"/>
                                          </p:stCondLst>
                                        </p:cTn>
                                        <p:tgtEl>
                                          <p:spTgt spid="6"/>
                                        </p:tgtEl>
                                        <p:attrNameLst>
                                          <p:attrName>style.visibility</p:attrName>
                                        </p:attrNameLst>
                                      </p:cBhvr>
                                      <p:to>
                                        <p:strVal val="visible"/>
                                      </p:to>
                                    </p:set>
                                    <p:animEffect transition="in" filter="fade">
                                      <p:cBhvr>
                                        <p:cTn id="11" dur="20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18" presetClass="entr" presetSubtype="12" fill="hold" grpId="1"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strips(downLeft)">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8" presetClass="entr" presetSubtype="12"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strips(downLeft)">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مدارك پروژه\آموزش\قهرماني\ايمني حريق\آموزش مقدماتي حريق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3" name="Subtitle 2"/>
          <p:cNvSpPr>
            <a:spLocks noGrp="1"/>
          </p:cNvSpPr>
          <p:nvPr>
            <p:ph type="subTitle" idx="1"/>
          </p:nvPr>
        </p:nvSpPr>
        <p:spPr>
          <a:xfrm>
            <a:off x="7514" y="1052736"/>
            <a:ext cx="9136487" cy="590314"/>
          </a:xfrm>
        </p:spPr>
        <p:txBody>
          <a:bodyPr>
            <a:normAutofit/>
          </a:bodyPr>
          <a:lstStyle/>
          <a:p>
            <a:r>
              <a:rPr lang="fa-IR" sz="2800" dirty="0" smtClean="0">
                <a:solidFill>
                  <a:schemeClr val="tx1"/>
                </a:solidFill>
              </a:rPr>
              <a:t>روش های درمان </a:t>
            </a:r>
            <a:r>
              <a:rPr lang="fa-IR" sz="2800" dirty="0" err="1" smtClean="0">
                <a:solidFill>
                  <a:schemeClr val="tx1"/>
                </a:solidFill>
              </a:rPr>
              <a:t>اوتیسم</a:t>
            </a:r>
            <a:endParaRPr lang="fa-IR" sz="2600" dirty="0">
              <a:solidFill>
                <a:schemeClr val="tx1"/>
              </a:solidFill>
            </a:endParaRPr>
          </a:p>
        </p:txBody>
      </p:sp>
      <p:sp>
        <p:nvSpPr>
          <p:cNvPr id="6" name="Title 1"/>
          <p:cNvSpPr txBox="1">
            <a:spLocks/>
          </p:cNvSpPr>
          <p:nvPr/>
        </p:nvSpPr>
        <p:spPr>
          <a:xfrm>
            <a:off x="214282" y="1500174"/>
            <a:ext cx="8929719" cy="2714644"/>
          </a:xfrm>
          <a:prstGeom prst="rect">
            <a:avLst/>
          </a:prstGeom>
        </p:spPr>
        <p:txBody>
          <a:bodyPr vert="horz" lIns="91440" tIns="45720" rIns="91440" bIns="45720" rtlCol="1" anchor="ctr">
            <a:normAutofit/>
          </a:bodyPr>
          <a:lstStyle/>
          <a:p>
            <a:pPr marL="273050" algn="just">
              <a:lnSpc>
                <a:spcPct val="150000"/>
              </a:lnSpc>
              <a:spcBef>
                <a:spcPct val="0"/>
              </a:spcBef>
              <a:buFont typeface="Courier New" pitchFamily="49" charset="0"/>
              <a:buChar char="o"/>
              <a:tabLst>
                <a:tab pos="8788400" algn="l"/>
              </a:tabLst>
              <a:defRPr/>
            </a:pPr>
            <a:endParaRPr lang="en-US" sz="1400" b="1" dirty="0" smtClean="0">
              <a:effectLst>
                <a:outerShdw blurRad="38100" dist="38100" dir="2700000" algn="tl">
                  <a:srgbClr val="000000">
                    <a:alpha val="43137"/>
                  </a:srgbClr>
                </a:outerShdw>
              </a:effectLst>
              <a:cs typeface="B Nazanin" pitchFamily="2" charset="-78"/>
            </a:endParaRPr>
          </a:p>
        </p:txBody>
      </p:sp>
      <p:sp>
        <p:nvSpPr>
          <p:cNvPr id="7" name="Title 6"/>
          <p:cNvSpPr>
            <a:spLocks noGrp="1"/>
          </p:cNvSpPr>
          <p:nvPr>
            <p:ph type="ctrTitle"/>
          </p:nvPr>
        </p:nvSpPr>
        <p:spPr>
          <a:xfrm>
            <a:off x="571472" y="1714488"/>
            <a:ext cx="7772400" cy="4714908"/>
          </a:xfrm>
        </p:spPr>
        <p:txBody>
          <a:bodyPr>
            <a:normAutofit fontScale="90000"/>
          </a:bodyPr>
          <a:lstStyle/>
          <a:p>
            <a:r>
              <a:rPr lang="fa-IR" dirty="0" smtClean="0"/>
              <a:t>روش </a:t>
            </a:r>
            <a:r>
              <a:rPr lang="fa-IR" dirty="0" err="1" smtClean="0"/>
              <a:t>فلورتایم</a:t>
            </a:r>
            <a:r>
              <a:rPr lang="fa-IR" dirty="0" smtClean="0"/>
              <a:t>: </a:t>
            </a:r>
            <a:r>
              <a:rPr lang="en-US" u="sng" dirty="0" smtClean="0"/>
              <a:t>Floor</a:t>
            </a:r>
            <a:r>
              <a:rPr lang="en-US" dirty="0" smtClean="0"/>
              <a:t> Time</a:t>
            </a:r>
            <a:br>
              <a:rPr lang="en-US" dirty="0" smtClean="0"/>
            </a:br>
            <a:r>
              <a:rPr lang="fa-IR" dirty="0" smtClean="0"/>
              <a:t>سعی بر این است که ارتباط کودک با یک فرد دیگر از طریق برنامه های دقیق بازی بیشتر و مؤثر شود. </a:t>
            </a:r>
            <a:br>
              <a:rPr lang="fa-IR" dirty="0" smtClean="0"/>
            </a:br>
            <a:r>
              <a:rPr lang="fa-IR" dirty="0" smtClean="0"/>
              <a:t>شش مرحله است. کودک در طی آن تقلید و چگونه یاد گرفتن را از یک بزرگتر فرا می گیرد و باید نرده بام شش پله ای را طی کند.</a:t>
            </a:r>
            <a:br>
              <a:rPr lang="fa-IR" dirty="0" smtClean="0"/>
            </a:br>
            <a:r>
              <a:rPr lang="fa-IR" dirty="0" smtClean="0"/>
              <a:t>در ساعت فراغت کودک استفاده می شود .</a:t>
            </a:r>
            <a:br>
              <a:rPr lang="fa-IR" dirty="0" smtClean="0"/>
            </a:br>
            <a:r>
              <a:rPr lang="fa-IR" sz="1800" b="1" dirty="0" smtClean="0"/>
              <a:t>. </a:t>
            </a:r>
            <a:endParaRPr lang="en-US" sz="1800" b="1" dirty="0"/>
          </a:p>
        </p:txBody>
      </p:sp>
      <p:sp>
        <p:nvSpPr>
          <p:cNvPr id="8" name="Title 1"/>
          <p:cNvSpPr txBox="1">
            <a:spLocks/>
          </p:cNvSpPr>
          <p:nvPr/>
        </p:nvSpPr>
        <p:spPr>
          <a:xfrm>
            <a:off x="6500826" y="6429397"/>
            <a:ext cx="2607678" cy="311972"/>
          </a:xfrm>
          <a:prstGeom prst="rect">
            <a:avLst/>
          </a:prstGeom>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1600" b="1" i="0" u="none" strike="noStrike" kern="1200" cap="none" spc="0" normalizeH="0" baseline="0" noProof="0" dirty="0" smtClean="0">
                <a:ln>
                  <a:noFill/>
                </a:ln>
                <a:solidFill>
                  <a:schemeClr val="tx1"/>
                </a:solidFill>
                <a:effectLst/>
                <a:uLnTx/>
                <a:uFillTx/>
                <a:latin typeface="+mj-lt"/>
                <a:ea typeface="Majalla UI"/>
                <a:cs typeface="B Nazanin" pitchFamily="2" charset="-78"/>
              </a:rPr>
              <a:t>آشنايي با كودكان اوتيسم</a:t>
            </a:r>
            <a:endParaRPr kumimoji="0" lang="fa-IR" sz="16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1566542636"/>
      </p:ext>
    </p:extLst>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nodePh="1">
                                  <p:stCondLst>
                                    <p:cond delay="0"/>
                                  </p:stCondLst>
                                  <p:endCondLst>
                                    <p:cond evt="begin" delay="0">
                                      <p:tn val="9"/>
                                    </p:cond>
                                  </p:endCondLst>
                                  <p:childTnLst>
                                    <p:set>
                                      <p:cBhvr>
                                        <p:cTn id="10" dur="1" fill="hold">
                                          <p:stCondLst>
                                            <p:cond delay="0"/>
                                          </p:stCondLst>
                                        </p:cTn>
                                        <p:tgtEl>
                                          <p:spTgt spid="6"/>
                                        </p:tgtEl>
                                        <p:attrNameLst>
                                          <p:attrName>style.visibility</p:attrName>
                                        </p:attrNameLst>
                                      </p:cBhvr>
                                      <p:to>
                                        <p:strVal val="visible"/>
                                      </p:to>
                                    </p:set>
                                    <p:animEffect transition="in" filter="fade">
                                      <p:cBhvr>
                                        <p:cTn id="11" dur="20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13" presetClass="entr" presetSubtype="16" fill="hold" grpId="1"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plus(in)">
                                      <p:cBhvr>
                                        <p:cTn id="16" dur="2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8" presetClass="entr" presetSubtype="12"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strips(downLeft)">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6"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مدارك پروژه\آموزش\قهرماني\ايمني حريق\آموزش مقدماتي حريق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3" name="Subtitle 2"/>
          <p:cNvSpPr>
            <a:spLocks noGrp="1"/>
          </p:cNvSpPr>
          <p:nvPr>
            <p:ph type="subTitle" idx="1"/>
          </p:nvPr>
        </p:nvSpPr>
        <p:spPr>
          <a:xfrm>
            <a:off x="7514" y="1052736"/>
            <a:ext cx="9136487" cy="590314"/>
          </a:xfrm>
        </p:spPr>
        <p:txBody>
          <a:bodyPr>
            <a:normAutofit/>
          </a:bodyPr>
          <a:lstStyle/>
          <a:p>
            <a:r>
              <a:rPr lang="fa-IR" sz="2800" dirty="0" smtClean="0">
                <a:solidFill>
                  <a:schemeClr val="tx1"/>
                </a:solidFill>
              </a:rPr>
              <a:t>روش های درمان </a:t>
            </a:r>
            <a:r>
              <a:rPr lang="fa-IR" sz="2800" dirty="0" err="1" smtClean="0">
                <a:solidFill>
                  <a:schemeClr val="tx1"/>
                </a:solidFill>
              </a:rPr>
              <a:t>اوتیسم</a:t>
            </a:r>
            <a:endParaRPr lang="fa-IR" sz="2600" dirty="0">
              <a:solidFill>
                <a:schemeClr val="tx1"/>
              </a:solidFill>
            </a:endParaRPr>
          </a:p>
        </p:txBody>
      </p:sp>
      <p:sp>
        <p:nvSpPr>
          <p:cNvPr id="6" name="Title 1"/>
          <p:cNvSpPr txBox="1">
            <a:spLocks/>
          </p:cNvSpPr>
          <p:nvPr/>
        </p:nvSpPr>
        <p:spPr>
          <a:xfrm>
            <a:off x="214282" y="1500174"/>
            <a:ext cx="8929719" cy="2714644"/>
          </a:xfrm>
          <a:prstGeom prst="rect">
            <a:avLst/>
          </a:prstGeom>
        </p:spPr>
        <p:txBody>
          <a:bodyPr vert="horz" lIns="91440" tIns="45720" rIns="91440" bIns="45720" rtlCol="1" anchor="ctr">
            <a:normAutofit/>
          </a:bodyPr>
          <a:lstStyle/>
          <a:p>
            <a:pPr marL="273050" algn="just">
              <a:lnSpc>
                <a:spcPct val="150000"/>
              </a:lnSpc>
              <a:spcBef>
                <a:spcPct val="0"/>
              </a:spcBef>
              <a:buFont typeface="Courier New" pitchFamily="49" charset="0"/>
              <a:buChar char="o"/>
              <a:tabLst>
                <a:tab pos="8788400" algn="l"/>
              </a:tabLst>
              <a:defRPr/>
            </a:pPr>
            <a:endParaRPr lang="en-US" sz="1400" b="1" dirty="0" smtClean="0">
              <a:effectLst>
                <a:outerShdw blurRad="38100" dist="38100" dir="2700000" algn="tl">
                  <a:srgbClr val="000000">
                    <a:alpha val="43137"/>
                  </a:srgbClr>
                </a:outerShdw>
              </a:effectLst>
              <a:cs typeface="B Nazanin" pitchFamily="2" charset="-78"/>
            </a:endParaRPr>
          </a:p>
        </p:txBody>
      </p:sp>
      <p:sp>
        <p:nvSpPr>
          <p:cNvPr id="7" name="Title 6"/>
          <p:cNvSpPr>
            <a:spLocks noGrp="1"/>
          </p:cNvSpPr>
          <p:nvPr>
            <p:ph type="ctrTitle"/>
          </p:nvPr>
        </p:nvSpPr>
        <p:spPr>
          <a:xfrm>
            <a:off x="571472" y="1714488"/>
            <a:ext cx="7772400" cy="4714908"/>
          </a:xfrm>
        </p:spPr>
        <p:txBody>
          <a:bodyPr>
            <a:normAutofit fontScale="90000"/>
          </a:bodyPr>
          <a:lstStyle/>
          <a:p>
            <a:r>
              <a:rPr lang="fa-IR" sz="3600" dirty="0" smtClean="0"/>
              <a:t>روش آموزش جزء به جزء </a:t>
            </a:r>
            <a:br>
              <a:rPr lang="fa-IR" sz="3600" dirty="0" smtClean="0"/>
            </a:br>
            <a:r>
              <a:rPr lang="fa-IR" sz="3600" dirty="0" smtClean="0"/>
              <a:t>تمرینی که به کودک داده می شود شامل یک دستور به کودک، یک عمل از طرف کودک و یک عکس </a:t>
            </a:r>
            <a:r>
              <a:rPr lang="fa-IR" sz="3600" dirty="0" err="1" smtClean="0"/>
              <a:t>العمل</a:t>
            </a:r>
            <a:r>
              <a:rPr lang="fa-IR" sz="3600" dirty="0" smtClean="0"/>
              <a:t> از طرف </a:t>
            </a:r>
            <a:r>
              <a:rPr lang="fa-IR" sz="3600" dirty="0" err="1" smtClean="0"/>
              <a:t>درمانگر</a:t>
            </a:r>
            <a:r>
              <a:rPr lang="fa-IR" sz="3600" dirty="0" smtClean="0"/>
              <a:t> می باشد. </a:t>
            </a:r>
            <a:br>
              <a:rPr lang="fa-IR" sz="3600" dirty="0" smtClean="0"/>
            </a:br>
            <a:r>
              <a:rPr lang="fa-IR" sz="3600" dirty="0" smtClean="0"/>
              <a:t>این روش علاوه بر تصحیح رفتارهای کودک شامل آموزش مهارت های جدید نیز از قبیل مهارت های اولیه مانند خوابیدن و لباس پوشیدن تا مهارت های پیشرفته مانند برخوردهای صحیح اجتماعی می باشد .</a:t>
            </a:r>
            <a:br>
              <a:rPr lang="fa-IR" sz="3600" dirty="0" smtClean="0"/>
            </a:br>
            <a:r>
              <a:rPr lang="fa-IR" dirty="0" smtClean="0"/>
              <a:t/>
            </a:r>
            <a:br>
              <a:rPr lang="fa-IR" dirty="0" smtClean="0"/>
            </a:br>
            <a:r>
              <a:rPr lang="fa-IR" sz="1800" b="1" dirty="0" smtClean="0"/>
              <a:t>. </a:t>
            </a:r>
            <a:endParaRPr lang="en-US" sz="1800" b="1" dirty="0"/>
          </a:p>
        </p:txBody>
      </p:sp>
      <p:sp>
        <p:nvSpPr>
          <p:cNvPr id="8" name="Title 1"/>
          <p:cNvSpPr txBox="1">
            <a:spLocks/>
          </p:cNvSpPr>
          <p:nvPr/>
        </p:nvSpPr>
        <p:spPr>
          <a:xfrm>
            <a:off x="6500826" y="6429397"/>
            <a:ext cx="2607678" cy="311972"/>
          </a:xfrm>
          <a:prstGeom prst="rect">
            <a:avLst/>
          </a:prstGeom>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1600" b="1" i="0" u="none" strike="noStrike" kern="1200" cap="none" spc="0" normalizeH="0" baseline="0" noProof="0" dirty="0" smtClean="0">
                <a:ln>
                  <a:noFill/>
                </a:ln>
                <a:solidFill>
                  <a:schemeClr val="tx1"/>
                </a:solidFill>
                <a:effectLst/>
                <a:uLnTx/>
                <a:uFillTx/>
                <a:latin typeface="+mj-lt"/>
                <a:ea typeface="Majalla UI"/>
                <a:cs typeface="B Nazanin" pitchFamily="2" charset="-78"/>
              </a:rPr>
              <a:t>آشنايي با كودكان اوتيسم</a:t>
            </a:r>
            <a:endParaRPr kumimoji="0" lang="fa-IR" sz="16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1566542636"/>
      </p:ext>
    </p:extLst>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nodePh="1">
                                  <p:stCondLst>
                                    <p:cond delay="0"/>
                                  </p:stCondLst>
                                  <p:endCondLst>
                                    <p:cond evt="begin" delay="0">
                                      <p:tn val="9"/>
                                    </p:cond>
                                  </p:endCondLst>
                                  <p:childTnLst>
                                    <p:set>
                                      <p:cBhvr>
                                        <p:cTn id="10" dur="1" fill="hold">
                                          <p:stCondLst>
                                            <p:cond delay="0"/>
                                          </p:stCondLst>
                                        </p:cTn>
                                        <p:tgtEl>
                                          <p:spTgt spid="6"/>
                                        </p:tgtEl>
                                        <p:attrNameLst>
                                          <p:attrName>style.visibility</p:attrName>
                                        </p:attrNameLst>
                                      </p:cBhvr>
                                      <p:to>
                                        <p:strVal val="visible"/>
                                      </p:to>
                                    </p:set>
                                    <p:animEffect transition="in" filter="fade">
                                      <p:cBhvr>
                                        <p:cTn id="11" dur="20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grpId="1"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7"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0"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800" decel="100000"/>
                                        <p:tgtEl>
                                          <p:spTgt spid="7"/>
                                        </p:tgtEl>
                                      </p:cBhvr>
                                    </p:animEffect>
                                    <p:anim calcmode="lin" valueType="num">
                                      <p:cBhvr>
                                        <p:cTn id="24" dur="800" decel="100000" fill="hold"/>
                                        <p:tgtEl>
                                          <p:spTgt spid="7"/>
                                        </p:tgtEl>
                                        <p:attrNameLst>
                                          <p:attrName>style.rotation</p:attrName>
                                        </p:attrNameLst>
                                      </p:cBhvr>
                                      <p:tavLst>
                                        <p:tav tm="0">
                                          <p:val>
                                            <p:fltVal val="-90"/>
                                          </p:val>
                                        </p:tav>
                                        <p:tav tm="100000">
                                          <p:val>
                                            <p:fltVal val="0"/>
                                          </p:val>
                                        </p:tav>
                                      </p:tavLst>
                                    </p:anim>
                                    <p:anim calcmode="lin" valueType="num">
                                      <p:cBhvr>
                                        <p:cTn id="25" dur="800" decel="100000" fill="hold"/>
                                        <p:tgtEl>
                                          <p:spTgt spid="7"/>
                                        </p:tgtEl>
                                        <p:attrNameLst>
                                          <p:attrName>ppt_x</p:attrName>
                                        </p:attrNameLst>
                                      </p:cBhvr>
                                      <p:tavLst>
                                        <p:tav tm="0">
                                          <p:val>
                                            <p:strVal val="#ppt_x+0.4"/>
                                          </p:val>
                                        </p:tav>
                                        <p:tav tm="100000">
                                          <p:val>
                                            <p:strVal val="#ppt_x-0.05"/>
                                          </p:val>
                                        </p:tav>
                                      </p:tavLst>
                                    </p:anim>
                                    <p:anim calcmode="lin" valueType="num">
                                      <p:cBhvr>
                                        <p:cTn id="26" dur="800" decel="100000" fill="hold"/>
                                        <p:tgtEl>
                                          <p:spTgt spid="7"/>
                                        </p:tgtEl>
                                        <p:attrNameLst>
                                          <p:attrName>ppt_y</p:attrName>
                                        </p:attrNameLst>
                                      </p:cBhvr>
                                      <p:tavLst>
                                        <p:tav tm="0">
                                          <p:val>
                                            <p:strVal val="#ppt_y-0.4"/>
                                          </p:val>
                                        </p:tav>
                                        <p:tav tm="100000">
                                          <p:val>
                                            <p:strVal val="#ppt_y+0.1"/>
                                          </p:val>
                                        </p:tav>
                                      </p:tavLst>
                                    </p:anim>
                                    <p:anim calcmode="lin" valueType="num">
                                      <p:cBhvr>
                                        <p:cTn id="27"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28"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6"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مدارك پروژه\آموزش\قهرماني\ايمني حريق\آموزش مقدماتي حريق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3" name="Subtitle 2"/>
          <p:cNvSpPr>
            <a:spLocks noGrp="1"/>
          </p:cNvSpPr>
          <p:nvPr>
            <p:ph type="subTitle" idx="1"/>
          </p:nvPr>
        </p:nvSpPr>
        <p:spPr>
          <a:xfrm>
            <a:off x="7514" y="1052736"/>
            <a:ext cx="9136487" cy="590314"/>
          </a:xfrm>
        </p:spPr>
        <p:txBody>
          <a:bodyPr>
            <a:normAutofit/>
          </a:bodyPr>
          <a:lstStyle/>
          <a:p>
            <a:r>
              <a:rPr lang="fa-IR" sz="2800" dirty="0" smtClean="0">
                <a:solidFill>
                  <a:schemeClr val="tx1"/>
                </a:solidFill>
              </a:rPr>
              <a:t>آغوش درمانی </a:t>
            </a:r>
            <a:endParaRPr lang="fa-IR" sz="2600" dirty="0">
              <a:solidFill>
                <a:schemeClr val="tx1"/>
              </a:solidFill>
            </a:endParaRPr>
          </a:p>
        </p:txBody>
      </p:sp>
      <p:sp>
        <p:nvSpPr>
          <p:cNvPr id="6" name="Title 1"/>
          <p:cNvSpPr txBox="1">
            <a:spLocks/>
          </p:cNvSpPr>
          <p:nvPr/>
        </p:nvSpPr>
        <p:spPr>
          <a:xfrm>
            <a:off x="214282" y="1500174"/>
            <a:ext cx="8929719" cy="2714644"/>
          </a:xfrm>
          <a:prstGeom prst="rect">
            <a:avLst/>
          </a:prstGeom>
        </p:spPr>
        <p:txBody>
          <a:bodyPr vert="horz" lIns="91440" tIns="45720" rIns="91440" bIns="45720" rtlCol="1" anchor="ctr">
            <a:normAutofit/>
          </a:bodyPr>
          <a:lstStyle/>
          <a:p>
            <a:pPr marL="273050" algn="just">
              <a:lnSpc>
                <a:spcPct val="150000"/>
              </a:lnSpc>
              <a:spcBef>
                <a:spcPct val="0"/>
              </a:spcBef>
              <a:buFont typeface="Courier New" pitchFamily="49" charset="0"/>
              <a:buChar char="o"/>
              <a:tabLst>
                <a:tab pos="8788400" algn="l"/>
              </a:tabLst>
              <a:defRPr/>
            </a:pPr>
            <a:endParaRPr lang="en-US" sz="1400" b="1" dirty="0" smtClean="0">
              <a:effectLst>
                <a:outerShdw blurRad="38100" dist="38100" dir="2700000" algn="tl">
                  <a:srgbClr val="000000">
                    <a:alpha val="43137"/>
                  </a:srgbClr>
                </a:outerShdw>
              </a:effectLst>
              <a:cs typeface="B Nazanin" pitchFamily="2" charset="-78"/>
            </a:endParaRPr>
          </a:p>
        </p:txBody>
      </p:sp>
      <p:sp>
        <p:nvSpPr>
          <p:cNvPr id="7" name="Title 6"/>
          <p:cNvSpPr>
            <a:spLocks noGrp="1"/>
          </p:cNvSpPr>
          <p:nvPr>
            <p:ph type="ctrTitle"/>
          </p:nvPr>
        </p:nvSpPr>
        <p:spPr>
          <a:xfrm>
            <a:off x="571472" y="1714488"/>
            <a:ext cx="7772400" cy="4714908"/>
          </a:xfrm>
        </p:spPr>
        <p:txBody>
          <a:bodyPr>
            <a:normAutofit fontScale="90000"/>
          </a:bodyPr>
          <a:lstStyle/>
          <a:p>
            <a:r>
              <a:rPr lang="fa-IR" sz="3100" dirty="0" smtClean="0"/>
              <a:t>در این روش پدر یا مادر خود را علیرغم گریه کردن، جیغ کشیدن، لگد زدن و مبارزه او آن قدر به زور نگه می دارد تا کودک آرام شود.</a:t>
            </a:r>
            <a:br>
              <a:rPr lang="fa-IR" sz="3100" dirty="0" smtClean="0"/>
            </a:br>
            <a:r>
              <a:rPr lang="fa-IR" sz="3100" dirty="0" smtClean="0"/>
              <a:t>این کار ممکن است یک ساعت طول بکشد و پدر یا مادر را از نفس بیندازد ولی در عوض در پایان این مدت مرحله ای از تماس جسمانی همراه با محبت، آرامش و ملایمت بین کودک و پدر یا مادر آغاز می شود و کودک می آموزد نسبت به شما پاسخ دهد و ارتباط برقرار کند و آشکارا به تبادل عشق و محبت می پردازد.</a:t>
            </a:r>
            <a:br>
              <a:rPr lang="fa-IR" sz="3100" dirty="0" smtClean="0"/>
            </a:br>
            <a:r>
              <a:rPr lang="fa-IR" sz="3100" dirty="0" smtClean="0"/>
              <a:t/>
            </a:r>
            <a:br>
              <a:rPr lang="fa-IR" sz="3100" dirty="0" smtClean="0"/>
            </a:br>
            <a:r>
              <a:rPr lang="fa-IR" sz="1800" dirty="0" smtClean="0"/>
              <a:t/>
            </a:r>
            <a:br>
              <a:rPr lang="fa-IR" sz="1800" dirty="0" smtClean="0"/>
            </a:br>
            <a:r>
              <a:rPr lang="fa-IR" sz="1800" dirty="0" smtClean="0"/>
              <a:t/>
            </a:r>
            <a:br>
              <a:rPr lang="fa-IR" sz="1800" dirty="0" smtClean="0"/>
            </a:br>
            <a:r>
              <a:rPr lang="fa-IR" sz="1800" dirty="0" smtClean="0"/>
              <a:t/>
            </a:r>
            <a:br>
              <a:rPr lang="fa-IR" sz="1800" dirty="0" smtClean="0"/>
            </a:br>
            <a:endParaRPr lang="en-US" sz="1800" b="1" dirty="0"/>
          </a:p>
        </p:txBody>
      </p:sp>
      <p:sp>
        <p:nvSpPr>
          <p:cNvPr id="8" name="Title 1"/>
          <p:cNvSpPr txBox="1">
            <a:spLocks/>
          </p:cNvSpPr>
          <p:nvPr/>
        </p:nvSpPr>
        <p:spPr>
          <a:xfrm>
            <a:off x="6500826" y="6429397"/>
            <a:ext cx="2607678" cy="311972"/>
          </a:xfrm>
          <a:prstGeom prst="rect">
            <a:avLst/>
          </a:prstGeom>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1600" b="1" i="0" u="none" strike="noStrike" kern="1200" cap="none" spc="0" normalizeH="0" baseline="0" noProof="0" dirty="0" smtClean="0">
                <a:ln>
                  <a:noFill/>
                </a:ln>
                <a:solidFill>
                  <a:schemeClr val="tx1"/>
                </a:solidFill>
                <a:effectLst/>
                <a:uLnTx/>
                <a:uFillTx/>
                <a:latin typeface="+mj-lt"/>
                <a:ea typeface="Majalla UI"/>
                <a:cs typeface="B Nazanin" pitchFamily="2" charset="-78"/>
              </a:rPr>
              <a:t>آشنايي با كودكان اوتيسم</a:t>
            </a:r>
            <a:endParaRPr kumimoji="0" lang="fa-IR" sz="16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1566542636"/>
      </p:ext>
    </p:extLst>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nodePh="1">
                                  <p:stCondLst>
                                    <p:cond delay="0"/>
                                  </p:stCondLst>
                                  <p:endCondLst>
                                    <p:cond evt="begin" delay="0">
                                      <p:tn val="9"/>
                                    </p:cond>
                                  </p:endCondLst>
                                  <p:childTnLst>
                                    <p:set>
                                      <p:cBhvr>
                                        <p:cTn id="10" dur="1" fill="hold">
                                          <p:stCondLst>
                                            <p:cond delay="0"/>
                                          </p:stCondLst>
                                        </p:cTn>
                                        <p:tgtEl>
                                          <p:spTgt spid="6"/>
                                        </p:tgtEl>
                                        <p:attrNameLst>
                                          <p:attrName>style.visibility</p:attrName>
                                        </p:attrNameLst>
                                      </p:cBhvr>
                                      <p:to>
                                        <p:strVal val="visible"/>
                                      </p:to>
                                    </p:set>
                                    <p:animEffect transition="in" filter="fade">
                                      <p:cBhvr>
                                        <p:cTn id="11" dur="20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grpId="1"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circle(in)">
                                      <p:cBhvr>
                                        <p:cTn id="16" dur="2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randombar(horizontal)">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6"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مدارك پروژه\آموزش\قهرماني\ايمني حريق\آموزش مقدماتي حريق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3" name="Subtitle 2"/>
          <p:cNvSpPr>
            <a:spLocks noGrp="1"/>
          </p:cNvSpPr>
          <p:nvPr>
            <p:ph type="subTitle" idx="1"/>
          </p:nvPr>
        </p:nvSpPr>
        <p:spPr>
          <a:xfrm>
            <a:off x="7514" y="1052736"/>
            <a:ext cx="9136487" cy="590314"/>
          </a:xfrm>
        </p:spPr>
        <p:txBody>
          <a:bodyPr>
            <a:normAutofit/>
          </a:bodyPr>
          <a:lstStyle/>
          <a:p>
            <a:r>
              <a:rPr lang="fa-IR" sz="2600" dirty="0" smtClean="0">
                <a:solidFill>
                  <a:schemeClr val="tx1"/>
                </a:solidFill>
              </a:rPr>
              <a:t>درمان های دارویی و رژیمی </a:t>
            </a:r>
            <a:endParaRPr lang="fa-IR" sz="2600" dirty="0">
              <a:solidFill>
                <a:schemeClr val="tx1"/>
              </a:solidFill>
            </a:endParaRPr>
          </a:p>
        </p:txBody>
      </p:sp>
      <p:sp>
        <p:nvSpPr>
          <p:cNvPr id="6" name="Title 1"/>
          <p:cNvSpPr txBox="1">
            <a:spLocks/>
          </p:cNvSpPr>
          <p:nvPr/>
        </p:nvSpPr>
        <p:spPr>
          <a:xfrm>
            <a:off x="214282" y="1500174"/>
            <a:ext cx="8929719" cy="2714644"/>
          </a:xfrm>
          <a:prstGeom prst="rect">
            <a:avLst/>
          </a:prstGeom>
        </p:spPr>
        <p:txBody>
          <a:bodyPr vert="horz" lIns="91440" tIns="45720" rIns="91440" bIns="45720" rtlCol="1" anchor="ctr">
            <a:normAutofit/>
          </a:bodyPr>
          <a:lstStyle/>
          <a:p>
            <a:pPr marL="273050" algn="just">
              <a:lnSpc>
                <a:spcPct val="150000"/>
              </a:lnSpc>
              <a:spcBef>
                <a:spcPct val="0"/>
              </a:spcBef>
              <a:buFont typeface="Courier New" pitchFamily="49" charset="0"/>
              <a:buChar char="o"/>
              <a:tabLst>
                <a:tab pos="8788400" algn="l"/>
              </a:tabLst>
              <a:defRPr/>
            </a:pPr>
            <a:endParaRPr lang="en-US" sz="1400" b="1" dirty="0" smtClean="0">
              <a:effectLst>
                <a:outerShdw blurRad="38100" dist="38100" dir="2700000" algn="tl">
                  <a:srgbClr val="000000">
                    <a:alpha val="43137"/>
                  </a:srgbClr>
                </a:outerShdw>
              </a:effectLst>
              <a:cs typeface="B Nazanin" pitchFamily="2" charset="-78"/>
            </a:endParaRPr>
          </a:p>
        </p:txBody>
      </p:sp>
      <p:sp>
        <p:nvSpPr>
          <p:cNvPr id="7" name="Title 6"/>
          <p:cNvSpPr>
            <a:spLocks noGrp="1"/>
          </p:cNvSpPr>
          <p:nvPr>
            <p:ph type="ctrTitle"/>
          </p:nvPr>
        </p:nvSpPr>
        <p:spPr>
          <a:xfrm>
            <a:off x="571472" y="1714488"/>
            <a:ext cx="7772400" cy="4714908"/>
          </a:xfrm>
        </p:spPr>
        <p:txBody>
          <a:bodyPr>
            <a:normAutofit/>
          </a:bodyPr>
          <a:lstStyle/>
          <a:p>
            <a:r>
              <a:rPr lang="fa-IR" sz="2800" dirty="0" smtClean="0"/>
              <a:t/>
            </a:r>
            <a:br>
              <a:rPr lang="fa-IR" sz="2800" dirty="0" smtClean="0"/>
            </a:br>
            <a:r>
              <a:rPr lang="fa-IR" sz="2800" dirty="0" err="1" smtClean="0"/>
              <a:t>اتیسم</a:t>
            </a:r>
            <a:r>
              <a:rPr lang="fa-IR" sz="2800" dirty="0" smtClean="0"/>
              <a:t> یک طیف از بیماری های مشابه است </a:t>
            </a:r>
            <a:r>
              <a:rPr lang="fa-IR" sz="2800" dirty="0" err="1" smtClean="0"/>
              <a:t>نمی</a:t>
            </a:r>
            <a:r>
              <a:rPr lang="fa-IR" sz="2800" dirty="0" smtClean="0"/>
              <a:t> توان گفت یک درمان خاص برای همه این طیف مؤثر باشد . </a:t>
            </a:r>
            <a:br>
              <a:rPr lang="fa-IR" sz="2800" dirty="0" smtClean="0"/>
            </a:br>
            <a:r>
              <a:rPr lang="fa-IR" sz="2800" dirty="0" smtClean="0"/>
              <a:t>الف : </a:t>
            </a:r>
            <a:r>
              <a:rPr lang="fa-IR" sz="2800" dirty="0" err="1" smtClean="0"/>
              <a:t>هالوپریدول</a:t>
            </a:r>
            <a:r>
              <a:rPr lang="fa-IR" sz="2800" dirty="0" smtClean="0"/>
              <a:t> با دوزهای کم برای ایجاد تسکین و خواب آوری : کاهش کناره گیری، حرکات کلیشه ای و بیش فعالی</a:t>
            </a:r>
            <a:br>
              <a:rPr lang="fa-IR" sz="2800" dirty="0" smtClean="0"/>
            </a:br>
            <a:r>
              <a:rPr lang="fa-IR" sz="2800" dirty="0" smtClean="0"/>
              <a:t>ب : </a:t>
            </a:r>
            <a:r>
              <a:rPr lang="fa-IR" sz="2800" dirty="0" err="1" smtClean="0"/>
              <a:t>لیتیوم</a:t>
            </a:r>
            <a:r>
              <a:rPr lang="fa-IR" sz="2800" dirty="0" smtClean="0"/>
              <a:t> و داروهای ضد صرع : برای کنترل تشنج</a:t>
            </a:r>
            <a:br>
              <a:rPr lang="fa-IR" sz="2800" dirty="0" smtClean="0"/>
            </a:br>
            <a:r>
              <a:rPr lang="fa-IR" sz="2800" dirty="0" smtClean="0"/>
              <a:t>ج : فن </a:t>
            </a:r>
            <a:r>
              <a:rPr lang="fa-IR" sz="2800" dirty="0" err="1" smtClean="0"/>
              <a:t>فلورامین</a:t>
            </a:r>
            <a:r>
              <a:rPr lang="fa-IR" sz="2800" dirty="0" smtClean="0"/>
              <a:t>: کاهش سطح </a:t>
            </a:r>
            <a:r>
              <a:rPr lang="fa-IR" sz="2800" dirty="0" err="1" smtClean="0"/>
              <a:t>سروتونین</a:t>
            </a:r>
            <a:r>
              <a:rPr lang="fa-IR" sz="2800" dirty="0" smtClean="0"/>
              <a:t> در مغز، کاهش بیش فعالی و افزایش دامنه توجه</a:t>
            </a:r>
            <a:br>
              <a:rPr lang="fa-IR" sz="2800" dirty="0" smtClean="0"/>
            </a:br>
            <a:r>
              <a:rPr lang="fa-IR" sz="2800" dirty="0" smtClean="0"/>
              <a:t/>
            </a:r>
            <a:br>
              <a:rPr lang="fa-IR" sz="2800" dirty="0" smtClean="0"/>
            </a:br>
            <a:r>
              <a:rPr lang="fa-IR" sz="1600" dirty="0" smtClean="0"/>
              <a:t/>
            </a:r>
            <a:br>
              <a:rPr lang="fa-IR" sz="1600" dirty="0" smtClean="0"/>
            </a:br>
            <a:r>
              <a:rPr lang="fa-IR" sz="1800" b="1" dirty="0" smtClean="0"/>
              <a:t>. </a:t>
            </a:r>
            <a:endParaRPr lang="en-US" sz="1800" b="1" dirty="0"/>
          </a:p>
        </p:txBody>
      </p:sp>
      <p:sp>
        <p:nvSpPr>
          <p:cNvPr id="8" name="Title 1"/>
          <p:cNvSpPr txBox="1">
            <a:spLocks/>
          </p:cNvSpPr>
          <p:nvPr/>
        </p:nvSpPr>
        <p:spPr>
          <a:xfrm>
            <a:off x="6500826" y="6429397"/>
            <a:ext cx="2607678" cy="311972"/>
          </a:xfrm>
          <a:prstGeom prst="rect">
            <a:avLst/>
          </a:prstGeom>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1600" b="1" i="0" u="none" strike="noStrike" kern="1200" cap="none" spc="0" normalizeH="0" baseline="0" noProof="0" dirty="0" smtClean="0">
                <a:ln>
                  <a:noFill/>
                </a:ln>
                <a:solidFill>
                  <a:schemeClr val="tx1"/>
                </a:solidFill>
                <a:effectLst/>
                <a:uLnTx/>
                <a:uFillTx/>
                <a:latin typeface="+mj-lt"/>
                <a:ea typeface="Majalla UI"/>
                <a:cs typeface="B Nazanin" pitchFamily="2" charset="-78"/>
              </a:rPr>
              <a:t>آشنايي با كودكان اوتيسم</a:t>
            </a:r>
            <a:endParaRPr kumimoji="0" lang="fa-IR" sz="16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1566542636"/>
      </p:ext>
    </p:extLst>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nodePh="1">
                                  <p:stCondLst>
                                    <p:cond delay="0"/>
                                  </p:stCondLst>
                                  <p:endCondLst>
                                    <p:cond evt="begin" delay="0">
                                      <p:tn val="9"/>
                                    </p:cond>
                                  </p:endCondLst>
                                  <p:childTnLst>
                                    <p:set>
                                      <p:cBhvr>
                                        <p:cTn id="10" dur="1" fill="hold">
                                          <p:stCondLst>
                                            <p:cond delay="0"/>
                                          </p:stCondLst>
                                        </p:cTn>
                                        <p:tgtEl>
                                          <p:spTgt spid="6"/>
                                        </p:tgtEl>
                                        <p:attrNameLst>
                                          <p:attrName>style.visibility</p:attrName>
                                        </p:attrNameLst>
                                      </p:cBhvr>
                                      <p:to>
                                        <p:strVal val="visible"/>
                                      </p:to>
                                    </p:set>
                                    <p:animEffect transition="in" filter="fade">
                                      <p:cBhvr>
                                        <p:cTn id="11" dur="20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grpId="1"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7"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3" presetClass="entr" presetSubtype="16"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plus(in)">
                                      <p:cBhvr>
                                        <p:cTn id="23"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6"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مدارك پروژه\آموزش\قهرماني\ايمني حريق\آموزش مقدماتي حريق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42908"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3" name="Subtitle 2"/>
          <p:cNvSpPr>
            <a:spLocks noGrp="1"/>
          </p:cNvSpPr>
          <p:nvPr>
            <p:ph type="subTitle" idx="1"/>
          </p:nvPr>
        </p:nvSpPr>
        <p:spPr>
          <a:xfrm>
            <a:off x="7514" y="1052736"/>
            <a:ext cx="9136487" cy="590314"/>
          </a:xfrm>
        </p:spPr>
        <p:txBody>
          <a:bodyPr>
            <a:normAutofit/>
          </a:bodyPr>
          <a:lstStyle/>
          <a:p>
            <a:r>
              <a:rPr lang="fa-IR" sz="2600" dirty="0" smtClean="0">
                <a:solidFill>
                  <a:schemeClr val="tx1"/>
                </a:solidFill>
              </a:rPr>
              <a:t>درمان های دارویی و رژیمی </a:t>
            </a:r>
            <a:endParaRPr lang="fa-IR" sz="2600" dirty="0">
              <a:solidFill>
                <a:schemeClr val="tx1"/>
              </a:solidFill>
            </a:endParaRPr>
          </a:p>
        </p:txBody>
      </p:sp>
      <p:sp>
        <p:nvSpPr>
          <p:cNvPr id="6" name="Title 1"/>
          <p:cNvSpPr txBox="1">
            <a:spLocks/>
          </p:cNvSpPr>
          <p:nvPr/>
        </p:nvSpPr>
        <p:spPr>
          <a:xfrm>
            <a:off x="214282" y="1500174"/>
            <a:ext cx="8929719" cy="2714644"/>
          </a:xfrm>
          <a:prstGeom prst="rect">
            <a:avLst/>
          </a:prstGeom>
        </p:spPr>
        <p:txBody>
          <a:bodyPr vert="horz" lIns="91440" tIns="45720" rIns="91440" bIns="45720" rtlCol="1" anchor="ctr">
            <a:normAutofit/>
          </a:bodyPr>
          <a:lstStyle/>
          <a:p>
            <a:pPr marL="273050" algn="just">
              <a:lnSpc>
                <a:spcPct val="150000"/>
              </a:lnSpc>
              <a:spcBef>
                <a:spcPct val="0"/>
              </a:spcBef>
              <a:buFont typeface="Courier New" pitchFamily="49" charset="0"/>
              <a:buChar char="o"/>
              <a:tabLst>
                <a:tab pos="8788400" algn="l"/>
              </a:tabLst>
              <a:defRPr/>
            </a:pPr>
            <a:endParaRPr lang="en-US" sz="1400" b="1" dirty="0" smtClean="0">
              <a:effectLst>
                <a:outerShdw blurRad="38100" dist="38100" dir="2700000" algn="tl">
                  <a:srgbClr val="000000">
                    <a:alpha val="43137"/>
                  </a:srgbClr>
                </a:outerShdw>
              </a:effectLst>
              <a:cs typeface="B Nazanin" pitchFamily="2" charset="-78"/>
            </a:endParaRPr>
          </a:p>
        </p:txBody>
      </p:sp>
      <p:sp>
        <p:nvSpPr>
          <p:cNvPr id="7" name="Title 6"/>
          <p:cNvSpPr>
            <a:spLocks noGrp="1"/>
          </p:cNvSpPr>
          <p:nvPr>
            <p:ph type="ctrTitle"/>
          </p:nvPr>
        </p:nvSpPr>
        <p:spPr>
          <a:xfrm>
            <a:off x="571472" y="1714488"/>
            <a:ext cx="7772400" cy="4714908"/>
          </a:xfrm>
        </p:spPr>
        <p:txBody>
          <a:bodyPr>
            <a:normAutofit fontScale="90000"/>
          </a:bodyPr>
          <a:lstStyle/>
          <a:p>
            <a:r>
              <a:rPr lang="fa-IR" sz="1800" dirty="0" smtClean="0"/>
              <a:t/>
            </a:r>
            <a:br>
              <a:rPr lang="fa-IR" sz="1800" dirty="0" smtClean="0"/>
            </a:br>
            <a:r>
              <a:rPr lang="fa-IR" sz="2400" dirty="0" smtClean="0"/>
              <a:t>د : </a:t>
            </a:r>
            <a:r>
              <a:rPr lang="fa-IR" sz="2400" dirty="0" err="1" smtClean="0"/>
              <a:t>ریسپریدون</a:t>
            </a:r>
            <a:r>
              <a:rPr lang="fa-IR" sz="2400" dirty="0" smtClean="0"/>
              <a:t/>
            </a:r>
            <a:br>
              <a:rPr lang="fa-IR" sz="2400" dirty="0" smtClean="0"/>
            </a:br>
            <a:r>
              <a:rPr lang="fa-IR" sz="2400" dirty="0" smtClean="0"/>
              <a:t>ه: تغییرات رژیم غذایی و افزون برخی ویتامین ها و مواد معدنی: </a:t>
            </a:r>
            <a:r>
              <a:rPr lang="en-US" sz="2400" dirty="0" smtClean="0"/>
              <a:t>B6 </a:t>
            </a:r>
            <a:r>
              <a:rPr lang="fa-IR" sz="2400" dirty="0" smtClean="0"/>
              <a:t>و </a:t>
            </a:r>
            <a:r>
              <a:rPr lang="en-US" sz="2400" dirty="0" smtClean="0"/>
              <a:t>B12 </a:t>
            </a:r>
            <a:r>
              <a:rPr lang="fa-IR" sz="2400" dirty="0" smtClean="0"/>
              <a:t>و حذف برخی مواد مانند </a:t>
            </a:r>
            <a:r>
              <a:rPr lang="fa-IR" sz="2400" dirty="0" err="1" smtClean="0"/>
              <a:t>گلوتین</a:t>
            </a:r>
            <a:r>
              <a:rPr lang="fa-IR" sz="2400" dirty="0" smtClean="0"/>
              <a:t> و </a:t>
            </a:r>
            <a:r>
              <a:rPr lang="fa-IR" sz="2400" dirty="0" err="1" smtClean="0"/>
              <a:t>کازئین</a:t>
            </a:r>
            <a:r>
              <a:rPr lang="fa-IR" sz="2400" dirty="0" smtClean="0"/>
              <a:t> از رژیم غذایی : بهبود عملکرد سیستم گوارشی، آلرژی ها و رفتارها</a:t>
            </a:r>
            <a:br>
              <a:rPr lang="fa-IR" sz="2400" dirty="0" smtClean="0"/>
            </a:br>
            <a:r>
              <a:rPr lang="fa-IR" sz="2400" dirty="0" smtClean="0"/>
              <a:t/>
            </a:r>
            <a:br>
              <a:rPr lang="fa-IR" sz="2400" dirty="0" smtClean="0"/>
            </a:br>
            <a:r>
              <a:rPr lang="fa-IR" sz="2400" dirty="0" smtClean="0"/>
              <a:t>ویتامین </a:t>
            </a:r>
            <a:r>
              <a:rPr lang="en-US" sz="2400" dirty="0" smtClean="0"/>
              <a:t>B : </a:t>
            </a:r>
            <a:r>
              <a:rPr lang="fa-IR" sz="2400" dirty="0" smtClean="0"/>
              <a:t>ساختن آنزیم های مورد نیاز مغز : بهبود رفتار، بهبود تماس چشمی، توجه بیشتر، افزایش توانایی یادگیری مشاهده شد.</a:t>
            </a:r>
            <a:br>
              <a:rPr lang="fa-IR" sz="2400" dirty="0" smtClean="0"/>
            </a:br>
            <a:r>
              <a:rPr lang="fa-IR" sz="2400" dirty="0" smtClean="0"/>
              <a:t>روغن جگر ماهی که حاوی ویتامین </a:t>
            </a:r>
            <a:r>
              <a:rPr lang="en-US" sz="2400" dirty="0" smtClean="0"/>
              <a:t>A </a:t>
            </a:r>
            <a:r>
              <a:rPr lang="fa-IR" sz="2400" dirty="0" smtClean="0"/>
              <a:t>و </a:t>
            </a:r>
            <a:r>
              <a:rPr lang="en-US" sz="2400" dirty="0" smtClean="0"/>
              <a:t>D : </a:t>
            </a:r>
            <a:r>
              <a:rPr lang="fa-IR" sz="2400" dirty="0" smtClean="0"/>
              <a:t>بهبود تماس چشمی و بهبود رفتار مشاهده شد. </a:t>
            </a:r>
            <a:br>
              <a:rPr lang="fa-IR" sz="2400" dirty="0" smtClean="0"/>
            </a:br>
            <a:r>
              <a:rPr lang="fa-IR" sz="2400" dirty="0" smtClean="0"/>
              <a:t>ویتامین </a:t>
            </a:r>
            <a:r>
              <a:rPr lang="en-US" sz="2400" dirty="0" smtClean="0"/>
              <a:t>C </a:t>
            </a:r>
            <a:r>
              <a:rPr lang="fa-IR" sz="2400" dirty="0" smtClean="0"/>
              <a:t>نیز در عملکرد بهتر مغز. </a:t>
            </a:r>
            <a:br>
              <a:rPr lang="fa-IR" sz="2400" dirty="0" smtClean="0"/>
            </a:br>
            <a:r>
              <a:rPr lang="fa-IR" sz="2400" dirty="0" smtClean="0"/>
              <a:t>پروتئین </a:t>
            </a:r>
            <a:r>
              <a:rPr lang="fa-IR" sz="2400" dirty="0" err="1" smtClean="0"/>
              <a:t>هایی</a:t>
            </a:r>
            <a:r>
              <a:rPr lang="fa-IR" sz="2400" dirty="0" smtClean="0"/>
              <a:t> نظیر </a:t>
            </a:r>
            <a:r>
              <a:rPr lang="fa-IR" sz="2400" dirty="0" err="1" smtClean="0"/>
              <a:t>گلوتن</a:t>
            </a:r>
            <a:r>
              <a:rPr lang="fa-IR" sz="2400" dirty="0" smtClean="0"/>
              <a:t> و </a:t>
            </a:r>
            <a:r>
              <a:rPr lang="fa-IR" sz="2400" dirty="0" err="1" smtClean="0"/>
              <a:t>کازئین</a:t>
            </a:r>
            <a:r>
              <a:rPr lang="fa-IR" sz="2400" dirty="0" smtClean="0"/>
              <a:t> خوب شکسته </a:t>
            </a:r>
            <a:r>
              <a:rPr lang="fa-IR" sz="2400" dirty="0" err="1" smtClean="0"/>
              <a:t>نمی</a:t>
            </a:r>
            <a:r>
              <a:rPr lang="fa-IR" sz="2400" dirty="0" smtClean="0"/>
              <a:t> شود و باعث </a:t>
            </a:r>
            <a:r>
              <a:rPr lang="fa-IR" sz="2400" dirty="0" err="1" smtClean="0"/>
              <a:t>ایجا</a:t>
            </a:r>
            <a:r>
              <a:rPr lang="fa-IR" sz="2400" dirty="0" smtClean="0"/>
              <a:t> مشکلاتی در کودک می شوند، حذف آن در رفع اختلالات گوارشی مؤثر است و رفتارهای اختلالی ناشی از آن هم حذف می شود.</a:t>
            </a:r>
            <a:br>
              <a:rPr lang="fa-IR" sz="2400" dirty="0" smtClean="0"/>
            </a:br>
            <a:r>
              <a:rPr lang="fa-IR" sz="1600" dirty="0" smtClean="0"/>
              <a:t/>
            </a:r>
            <a:br>
              <a:rPr lang="fa-IR" sz="1600" dirty="0" smtClean="0"/>
            </a:br>
            <a:r>
              <a:rPr lang="fa-IR" sz="1800" b="1" dirty="0" smtClean="0"/>
              <a:t>. </a:t>
            </a:r>
            <a:endParaRPr lang="en-US" sz="1800" b="1" dirty="0"/>
          </a:p>
        </p:txBody>
      </p:sp>
      <p:sp>
        <p:nvSpPr>
          <p:cNvPr id="8" name="Title 1"/>
          <p:cNvSpPr txBox="1">
            <a:spLocks/>
          </p:cNvSpPr>
          <p:nvPr/>
        </p:nvSpPr>
        <p:spPr>
          <a:xfrm>
            <a:off x="6500826" y="6429397"/>
            <a:ext cx="2607678" cy="311972"/>
          </a:xfrm>
          <a:prstGeom prst="rect">
            <a:avLst/>
          </a:prstGeom>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1600" b="1" i="0" u="none" strike="noStrike" kern="1200" cap="none" spc="0" normalizeH="0" baseline="0" noProof="0" dirty="0" smtClean="0">
                <a:ln>
                  <a:noFill/>
                </a:ln>
                <a:solidFill>
                  <a:schemeClr val="tx1"/>
                </a:solidFill>
                <a:effectLst/>
                <a:uLnTx/>
                <a:uFillTx/>
                <a:latin typeface="+mj-lt"/>
                <a:ea typeface="Majalla UI"/>
                <a:cs typeface="B Nazanin" pitchFamily="2" charset="-78"/>
              </a:rPr>
              <a:t>آشنايي با كودكان اوتيسم</a:t>
            </a:r>
            <a:endParaRPr kumimoji="0" lang="fa-IR" sz="16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1566542636"/>
      </p:ext>
    </p:extLst>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nodePh="1">
                                  <p:stCondLst>
                                    <p:cond delay="0"/>
                                  </p:stCondLst>
                                  <p:endCondLst>
                                    <p:cond evt="begin" delay="0">
                                      <p:tn val="9"/>
                                    </p:cond>
                                  </p:endCondLst>
                                  <p:childTnLst>
                                    <p:set>
                                      <p:cBhvr>
                                        <p:cTn id="10" dur="1" fill="hold">
                                          <p:stCondLst>
                                            <p:cond delay="0"/>
                                          </p:stCondLst>
                                        </p:cTn>
                                        <p:tgtEl>
                                          <p:spTgt spid="6"/>
                                        </p:tgtEl>
                                        <p:attrNameLst>
                                          <p:attrName>style.visibility</p:attrName>
                                        </p:attrNameLst>
                                      </p:cBhvr>
                                      <p:to>
                                        <p:strVal val="visible"/>
                                      </p:to>
                                    </p:set>
                                    <p:animEffect transition="in" filter="fade">
                                      <p:cBhvr>
                                        <p:cTn id="11" dur="20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13" presetClass="entr" presetSubtype="16" fill="hold" grpId="1"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plus(in)">
                                      <p:cBhvr>
                                        <p:cTn id="16" dur="2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8" presetClass="entr" presetSubtype="12"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strips(downLeft)">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مدارك پروژه\آموزش\قهرماني\ايمني حريق\آموزش مقدماتي حريق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itle 1"/>
          <p:cNvSpPr>
            <a:spLocks noGrp="1"/>
          </p:cNvSpPr>
          <p:nvPr>
            <p:ph type="ctrTitle"/>
          </p:nvPr>
        </p:nvSpPr>
        <p:spPr>
          <a:xfrm>
            <a:off x="6500826" y="6429397"/>
            <a:ext cx="2607678" cy="311972"/>
          </a:xfrm>
        </p:spPr>
        <p:txBody>
          <a:bodyPr>
            <a:noAutofit/>
          </a:bodyPr>
          <a:lstStyle/>
          <a:p>
            <a:r>
              <a:rPr lang="fa-IR" sz="1600" b="1" dirty="0" smtClean="0">
                <a:ea typeface="Majalla UI"/>
                <a:cs typeface="B Nazanin" pitchFamily="2" charset="-78"/>
              </a:rPr>
              <a:t>آشنايي با كودكان اوتيسم</a:t>
            </a:r>
            <a:endParaRPr lang="fa-IR" sz="1600" dirty="0"/>
          </a:p>
        </p:txBody>
      </p:sp>
      <p:sp>
        <p:nvSpPr>
          <p:cNvPr id="3" name="Subtitle 2"/>
          <p:cNvSpPr>
            <a:spLocks noGrp="1"/>
          </p:cNvSpPr>
          <p:nvPr>
            <p:ph type="subTitle" idx="1"/>
          </p:nvPr>
        </p:nvSpPr>
        <p:spPr>
          <a:xfrm>
            <a:off x="7513" y="1857364"/>
            <a:ext cx="9136487" cy="4071966"/>
          </a:xfrm>
        </p:spPr>
        <p:txBody>
          <a:bodyPr>
            <a:normAutofit/>
          </a:bodyPr>
          <a:lstStyle/>
          <a:p>
            <a:r>
              <a:rPr lang="fa-IR" sz="2800" b="1" dirty="0" smtClean="0">
                <a:solidFill>
                  <a:schemeClr val="tx1"/>
                </a:solidFill>
              </a:rPr>
              <a:t>اوتیسم یک بیماری روانی نیست</a:t>
            </a:r>
            <a:endParaRPr lang="en-US" sz="2800" dirty="0" smtClean="0">
              <a:solidFill>
                <a:schemeClr val="tx1"/>
              </a:solidFill>
            </a:endParaRPr>
          </a:p>
          <a:p>
            <a:r>
              <a:rPr lang="fa-IR" sz="2800" dirty="0" smtClean="0">
                <a:solidFill>
                  <a:schemeClr val="tx1"/>
                </a:solidFill>
              </a:rPr>
              <a:t>کودکان مبتلا به اوتیسم کودکان سرکشی نیستند که خود رفتارهایشان را انتخاب کرده باشند. اوتیسم به دلیل داشتن والدین بد ایجاد نمی گردد، به علاوه هیچ عامل روان شناختی خاصی در خصوص تأخیر رشد کودک شناخته نشده است.</a:t>
            </a:r>
            <a:endParaRPr lang="en-US" sz="2800" dirty="0" smtClean="0">
              <a:solidFill>
                <a:schemeClr val="tx1"/>
              </a:solidFill>
            </a:endParaRPr>
          </a:p>
          <a:p>
            <a:endParaRPr lang="fa-IR" sz="2600" dirty="0">
              <a:solidFill>
                <a:schemeClr val="tx1"/>
              </a:solidFill>
            </a:endParaRPr>
          </a:p>
        </p:txBody>
      </p:sp>
      <p:sp>
        <p:nvSpPr>
          <p:cNvPr id="6" name="Title 1"/>
          <p:cNvSpPr txBox="1">
            <a:spLocks/>
          </p:cNvSpPr>
          <p:nvPr/>
        </p:nvSpPr>
        <p:spPr>
          <a:xfrm>
            <a:off x="214282" y="1500174"/>
            <a:ext cx="8929719" cy="3571900"/>
          </a:xfrm>
          <a:prstGeom prst="rect">
            <a:avLst/>
          </a:prstGeom>
        </p:spPr>
        <p:txBody>
          <a:bodyPr vert="horz" lIns="91440" tIns="45720" rIns="91440" bIns="45720" rtlCol="1" anchor="ctr">
            <a:normAutofit/>
          </a:bodyPr>
          <a:lstStyle/>
          <a:p>
            <a:pPr marL="273050" algn="just">
              <a:lnSpc>
                <a:spcPct val="150000"/>
              </a:lnSpc>
              <a:spcBef>
                <a:spcPct val="0"/>
              </a:spcBef>
              <a:tabLst>
                <a:tab pos="8788400" algn="l"/>
              </a:tabLst>
            </a:pPr>
            <a:endParaRPr lang="en-US" sz="1400" b="1" dirty="0" smtClean="0">
              <a:effectLst>
                <a:outerShdw blurRad="38100" dist="38100" dir="2700000" algn="tl">
                  <a:srgbClr val="000000">
                    <a:alpha val="43137"/>
                  </a:srgbClr>
                </a:outerShdw>
              </a:effectLst>
              <a:cs typeface="B Nazanin" pitchFamily="2" charset="-78"/>
            </a:endParaRPr>
          </a:p>
        </p:txBody>
      </p:sp>
    </p:spTree>
    <p:extLst>
      <p:ext uri="{BB962C8B-B14F-4D97-AF65-F5344CB8AC3E}">
        <p14:creationId xmlns="" xmlns:p14="http://schemas.microsoft.com/office/powerpoint/2010/main" val="1566542636"/>
      </p:ext>
    </p:extLst>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childTnLst>
                          </p:cTn>
                        </p:par>
                        <p:par>
                          <p:cTn id="12" fill="hold">
                            <p:stCondLst>
                              <p:cond delay="4000"/>
                            </p:stCondLst>
                            <p:childTnLst>
                              <p:par>
                                <p:cTn id="13" presetID="10" presetClass="entr" presetSubtype="0" fill="hold" grpId="0" nodeType="afterEffect" nodePh="1">
                                  <p:stCondLst>
                                    <p:cond delay="0"/>
                                  </p:stCondLst>
                                  <p:endCondLst>
                                    <p:cond evt="begin" delay="0">
                                      <p:tn val="13"/>
                                    </p:cond>
                                  </p:endCondLst>
                                  <p:childTnLst>
                                    <p:set>
                                      <p:cBhvr>
                                        <p:cTn id="14" dur="1" fill="hold">
                                          <p:stCondLst>
                                            <p:cond delay="0"/>
                                          </p:stCondLst>
                                        </p:cTn>
                                        <p:tgtEl>
                                          <p:spTgt spid="6"/>
                                        </p:tgtEl>
                                        <p:attrNameLst>
                                          <p:attrName>style.visibility</p:attrName>
                                        </p:attrNameLst>
                                      </p:cBhvr>
                                      <p:to>
                                        <p:strVal val="visible"/>
                                      </p:to>
                                    </p:set>
                                    <p:animEffect transition="in" filter="fade">
                                      <p:cBhvr>
                                        <p:cTn id="15" dur="20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47" presetClass="entr" presetSubtype="0" fill="hold" grpId="1"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7" presetClass="entr" presetSubtype="0" fill="hold" grpId="1"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مدارك پروژه\آموزش\قهرماني\ايمني حريق\آموزش مقدماتي حريق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3" name="Subtitle 2"/>
          <p:cNvSpPr>
            <a:spLocks noGrp="1"/>
          </p:cNvSpPr>
          <p:nvPr>
            <p:ph type="subTitle" idx="1"/>
          </p:nvPr>
        </p:nvSpPr>
        <p:spPr>
          <a:xfrm>
            <a:off x="7514" y="1052736"/>
            <a:ext cx="9136487" cy="947504"/>
          </a:xfrm>
        </p:spPr>
        <p:txBody>
          <a:bodyPr>
            <a:normAutofit/>
          </a:bodyPr>
          <a:lstStyle/>
          <a:p>
            <a:r>
              <a:rPr lang="fa-IR" sz="2800" dirty="0" smtClean="0">
                <a:solidFill>
                  <a:schemeClr val="tx1"/>
                </a:solidFill>
              </a:rPr>
              <a:t>کودکان نارس، در خطر </a:t>
            </a:r>
            <a:r>
              <a:rPr lang="fa-IR" sz="2800" dirty="0" err="1" smtClean="0">
                <a:solidFill>
                  <a:schemeClr val="tx1"/>
                </a:solidFill>
              </a:rPr>
              <a:t>اوتیسم</a:t>
            </a:r>
            <a:endParaRPr lang="fa-IR" sz="2600" dirty="0">
              <a:solidFill>
                <a:schemeClr val="tx1"/>
              </a:solidFill>
            </a:endParaRPr>
          </a:p>
        </p:txBody>
      </p:sp>
      <p:sp>
        <p:nvSpPr>
          <p:cNvPr id="6" name="Title 1"/>
          <p:cNvSpPr txBox="1">
            <a:spLocks/>
          </p:cNvSpPr>
          <p:nvPr/>
        </p:nvSpPr>
        <p:spPr>
          <a:xfrm>
            <a:off x="214282" y="1500174"/>
            <a:ext cx="8929719" cy="2714644"/>
          </a:xfrm>
          <a:prstGeom prst="rect">
            <a:avLst/>
          </a:prstGeom>
        </p:spPr>
        <p:txBody>
          <a:bodyPr vert="horz" lIns="91440" tIns="45720" rIns="91440" bIns="45720" rtlCol="1" anchor="ctr">
            <a:normAutofit/>
          </a:bodyPr>
          <a:lstStyle/>
          <a:p>
            <a:pPr marL="273050" algn="just">
              <a:lnSpc>
                <a:spcPct val="150000"/>
              </a:lnSpc>
              <a:spcBef>
                <a:spcPct val="0"/>
              </a:spcBef>
              <a:buFont typeface="Courier New" pitchFamily="49" charset="0"/>
              <a:buChar char="o"/>
              <a:tabLst>
                <a:tab pos="8788400" algn="l"/>
              </a:tabLst>
              <a:defRPr/>
            </a:pPr>
            <a:endParaRPr lang="en-US" sz="1400" b="1" dirty="0" smtClean="0">
              <a:effectLst>
                <a:outerShdw blurRad="38100" dist="38100" dir="2700000" algn="tl">
                  <a:srgbClr val="000000">
                    <a:alpha val="43137"/>
                  </a:srgbClr>
                </a:outerShdw>
              </a:effectLst>
              <a:cs typeface="B Nazanin" pitchFamily="2" charset="-78"/>
            </a:endParaRPr>
          </a:p>
        </p:txBody>
      </p:sp>
      <p:sp>
        <p:nvSpPr>
          <p:cNvPr id="7" name="Title 6"/>
          <p:cNvSpPr>
            <a:spLocks noGrp="1"/>
          </p:cNvSpPr>
          <p:nvPr>
            <p:ph type="ctrTitle"/>
          </p:nvPr>
        </p:nvSpPr>
        <p:spPr>
          <a:xfrm>
            <a:off x="571472" y="2143116"/>
            <a:ext cx="7772400" cy="1470025"/>
          </a:xfrm>
        </p:spPr>
        <p:txBody>
          <a:bodyPr>
            <a:normAutofit fontScale="90000"/>
          </a:bodyPr>
          <a:lstStyle/>
          <a:p>
            <a:pPr fontAlgn="t"/>
            <a:r>
              <a:rPr lang="fa-IR" dirty="0" smtClean="0"/>
              <a:t/>
            </a:r>
            <a:br>
              <a:rPr lang="fa-IR" dirty="0" smtClean="0"/>
            </a:br>
            <a:r>
              <a:rPr lang="fa-IR" dirty="0" smtClean="0"/>
              <a:t/>
            </a:r>
            <a:br>
              <a:rPr lang="fa-IR" dirty="0" smtClean="0"/>
            </a:br>
            <a:r>
              <a:rPr lang="fa-IR" sz="2200" dirty="0" smtClean="0"/>
              <a:t>پژوهشگران بار دیگر درباره عواقب زایمان زود هنگام مادران برای سلامت كودكان هشدار دادند نتیجه پژوهشی جدید در كانادا نشان می دهد، شیوع نوعی اختلال تكاملی موسوم به اوتیسم ، در كودكان نارس بیش از دیگران است. </a:t>
            </a:r>
            <a:br>
              <a:rPr lang="fa-IR" sz="2200" dirty="0" smtClean="0"/>
            </a:br>
            <a:r>
              <a:rPr lang="fa-IR" sz="2200" dirty="0" smtClean="0"/>
              <a:t>پژوهشگران دانشگاه پزشكی مك گیل در كانادا با بررسی 91 كودك كه بین 7 تا 14 هفته زودتر از موعد متولد شده بودند ، دریافتند ، 23 كودك از 91 كودك در سن 21 ماهگی علائمی از اوتیسم را نشان می دهند كه این آمار در كودكان كم وزن تر و نارس تر بیشتر است. </a:t>
            </a:r>
            <a:br>
              <a:rPr lang="fa-IR" sz="2200" dirty="0" smtClean="0"/>
            </a:br>
            <a:endParaRPr lang="fa-IR" sz="2200" dirty="0"/>
          </a:p>
        </p:txBody>
      </p:sp>
      <p:sp>
        <p:nvSpPr>
          <p:cNvPr id="8" name="Title 1"/>
          <p:cNvSpPr txBox="1">
            <a:spLocks/>
          </p:cNvSpPr>
          <p:nvPr/>
        </p:nvSpPr>
        <p:spPr>
          <a:xfrm>
            <a:off x="6500826" y="6429397"/>
            <a:ext cx="2607678" cy="311972"/>
          </a:xfrm>
          <a:prstGeom prst="rect">
            <a:avLst/>
          </a:prstGeom>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1600" b="1" i="0" u="none" strike="noStrike" kern="1200" cap="none" spc="0" normalizeH="0" baseline="0" noProof="0" smtClean="0">
                <a:ln>
                  <a:noFill/>
                </a:ln>
                <a:solidFill>
                  <a:schemeClr val="tx1"/>
                </a:solidFill>
                <a:effectLst/>
                <a:uLnTx/>
                <a:uFillTx/>
                <a:latin typeface="+mj-lt"/>
                <a:ea typeface="Majalla UI"/>
                <a:cs typeface="B Nazanin" pitchFamily="2" charset="-78"/>
              </a:rPr>
              <a:t>آشنايي با كودكان اتيسم</a:t>
            </a:r>
            <a:endParaRPr kumimoji="0" lang="fa-IR" sz="16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1566542636"/>
      </p:ext>
    </p:extLst>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nodePh="1">
                                  <p:stCondLst>
                                    <p:cond delay="0"/>
                                  </p:stCondLst>
                                  <p:endCondLst>
                                    <p:cond evt="begin" delay="0">
                                      <p:tn val="9"/>
                                    </p:cond>
                                  </p:endCondLst>
                                  <p:childTnLst>
                                    <p:set>
                                      <p:cBhvr>
                                        <p:cTn id="10" dur="1" fill="hold">
                                          <p:stCondLst>
                                            <p:cond delay="0"/>
                                          </p:stCondLst>
                                        </p:cTn>
                                        <p:tgtEl>
                                          <p:spTgt spid="6"/>
                                        </p:tgtEl>
                                        <p:attrNameLst>
                                          <p:attrName>style.visibility</p:attrName>
                                        </p:attrNameLst>
                                      </p:cBhvr>
                                      <p:to>
                                        <p:strVal val="visible"/>
                                      </p:to>
                                    </p:set>
                                    <p:animEffect transition="in" filter="fade">
                                      <p:cBhvr>
                                        <p:cTn id="11" dur="20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30" presetClass="entr" presetSubtype="0" fill="hold" grpId="1"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800" decel="100000"/>
                                        <p:tgtEl>
                                          <p:spTgt spid="3">
                                            <p:txEl>
                                              <p:pRg st="0" end="0"/>
                                            </p:txEl>
                                          </p:spTgt>
                                        </p:tgtEl>
                                      </p:cBhvr>
                                    </p:animEffect>
                                    <p:anim calcmode="lin" valueType="num">
                                      <p:cBhvr>
                                        <p:cTn id="17"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50" presetClass="entr" presetSubtype="0" decel="10000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p:cTn id="26" dur="1000" fill="hold"/>
                                        <p:tgtEl>
                                          <p:spTgt spid="7"/>
                                        </p:tgtEl>
                                        <p:attrNameLst>
                                          <p:attrName>ppt_w</p:attrName>
                                        </p:attrNameLst>
                                      </p:cBhvr>
                                      <p:tavLst>
                                        <p:tav tm="0">
                                          <p:val>
                                            <p:strVal val="#ppt_w+.3"/>
                                          </p:val>
                                        </p:tav>
                                        <p:tav tm="100000">
                                          <p:val>
                                            <p:strVal val="#ppt_w"/>
                                          </p:val>
                                        </p:tav>
                                      </p:tavLst>
                                    </p:anim>
                                    <p:anim calcmode="lin" valueType="num">
                                      <p:cBhvr>
                                        <p:cTn id="27" dur="1000" fill="hold"/>
                                        <p:tgtEl>
                                          <p:spTgt spid="7"/>
                                        </p:tgtEl>
                                        <p:attrNameLst>
                                          <p:attrName>ppt_h</p:attrName>
                                        </p:attrNameLst>
                                      </p:cBhvr>
                                      <p:tavLst>
                                        <p:tav tm="0">
                                          <p:val>
                                            <p:strVal val="#ppt_h"/>
                                          </p:val>
                                        </p:tav>
                                        <p:tav tm="100000">
                                          <p:val>
                                            <p:strVal val="#ppt_h"/>
                                          </p:val>
                                        </p:tav>
                                      </p:tavLst>
                                    </p:anim>
                                    <p:animEffect transition="in" filter="fade">
                                      <p:cBhvr>
                                        <p:cTn id="2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6"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مدارك پروژه\آموزش\قهرماني\ايمني حريق\آموزش مقدماتي حريق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214338"/>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3" name="Subtitle 2"/>
          <p:cNvSpPr>
            <a:spLocks noGrp="1"/>
          </p:cNvSpPr>
          <p:nvPr>
            <p:ph type="subTitle" idx="1"/>
          </p:nvPr>
        </p:nvSpPr>
        <p:spPr>
          <a:xfrm>
            <a:off x="7513" y="1214422"/>
            <a:ext cx="9136487" cy="590314"/>
          </a:xfrm>
        </p:spPr>
        <p:txBody>
          <a:bodyPr>
            <a:normAutofit/>
          </a:bodyPr>
          <a:lstStyle/>
          <a:p>
            <a:r>
              <a:rPr lang="fa-IR" sz="2800" b="1" dirty="0" smtClean="0">
                <a:solidFill>
                  <a:schemeClr val="tx1"/>
                </a:solidFill>
                <a:effectLst>
                  <a:outerShdw blurRad="38100" dist="38100" dir="2700000" algn="tl">
                    <a:srgbClr val="000000">
                      <a:alpha val="43137"/>
                    </a:srgbClr>
                  </a:outerShdw>
                </a:effectLst>
                <a:cs typeface="B Nazanin" pitchFamily="2" charset="-78"/>
              </a:rPr>
              <a:t>مواد </a:t>
            </a:r>
            <a:r>
              <a:rPr lang="fa-IR" sz="2800" b="1" dirty="0" err="1" smtClean="0">
                <a:solidFill>
                  <a:schemeClr val="tx1"/>
                </a:solidFill>
                <a:effectLst>
                  <a:outerShdw blurRad="38100" dist="38100" dir="2700000" algn="tl">
                    <a:srgbClr val="000000">
                      <a:alpha val="43137"/>
                    </a:srgbClr>
                  </a:outerShdw>
                </a:effectLst>
                <a:cs typeface="B Nazanin" pitchFamily="2" charset="-78"/>
              </a:rPr>
              <a:t>غذايي</a:t>
            </a:r>
            <a:r>
              <a:rPr lang="fa-IR" sz="2800" b="1" dirty="0" smtClean="0">
                <a:solidFill>
                  <a:schemeClr val="tx1"/>
                </a:solidFill>
                <a:effectLst>
                  <a:outerShdw blurRad="38100" dist="38100" dir="2700000" algn="tl">
                    <a:srgbClr val="000000">
                      <a:alpha val="43137"/>
                    </a:srgbClr>
                  </a:outerShdw>
                </a:effectLst>
                <a:cs typeface="B Nazanin" pitchFamily="2" charset="-78"/>
              </a:rPr>
              <a:t> موثر در بهبود </a:t>
            </a:r>
            <a:r>
              <a:rPr lang="fa-IR" sz="2800" b="1" dirty="0" err="1" smtClean="0">
                <a:solidFill>
                  <a:schemeClr val="tx1"/>
                </a:solidFill>
                <a:effectLst>
                  <a:outerShdw blurRad="38100" dist="38100" dir="2700000" algn="tl">
                    <a:srgbClr val="000000">
                      <a:alpha val="43137"/>
                    </a:srgbClr>
                  </a:outerShdw>
                </a:effectLst>
                <a:cs typeface="B Nazanin" pitchFamily="2" charset="-78"/>
              </a:rPr>
              <a:t>بيماري</a:t>
            </a:r>
            <a:r>
              <a:rPr lang="fa-IR" sz="2800" b="1" dirty="0" smtClean="0">
                <a:solidFill>
                  <a:schemeClr val="tx1"/>
                </a:solidFill>
                <a:effectLst>
                  <a:outerShdw blurRad="38100" dist="38100" dir="2700000" algn="tl">
                    <a:srgbClr val="000000">
                      <a:alpha val="43137"/>
                    </a:srgbClr>
                  </a:outerShdw>
                </a:effectLst>
                <a:cs typeface="B Nazanin" pitchFamily="2" charset="-78"/>
              </a:rPr>
              <a:t> </a:t>
            </a:r>
            <a:r>
              <a:rPr lang="fa-IR" sz="2800" b="1" dirty="0" err="1" smtClean="0">
                <a:solidFill>
                  <a:schemeClr val="tx1"/>
                </a:solidFill>
                <a:effectLst>
                  <a:outerShdw blurRad="38100" dist="38100" dir="2700000" algn="tl">
                    <a:srgbClr val="000000">
                      <a:alpha val="43137"/>
                    </a:srgbClr>
                  </a:outerShdw>
                </a:effectLst>
                <a:cs typeface="B Nazanin" pitchFamily="2" charset="-78"/>
              </a:rPr>
              <a:t>اوتيسم</a:t>
            </a:r>
            <a:endParaRPr lang="fa-IR" sz="2600" dirty="0">
              <a:solidFill>
                <a:schemeClr val="tx1"/>
              </a:solidFill>
            </a:endParaRPr>
          </a:p>
        </p:txBody>
      </p:sp>
      <p:sp>
        <p:nvSpPr>
          <p:cNvPr id="8" name="Title 1"/>
          <p:cNvSpPr txBox="1">
            <a:spLocks/>
          </p:cNvSpPr>
          <p:nvPr/>
        </p:nvSpPr>
        <p:spPr>
          <a:xfrm>
            <a:off x="6500826" y="6429397"/>
            <a:ext cx="2607678" cy="311972"/>
          </a:xfrm>
          <a:prstGeom prst="rect">
            <a:avLst/>
          </a:prstGeom>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1600" b="1" i="0" u="none" strike="noStrike" kern="1200" cap="none" spc="0" normalizeH="0" baseline="0" noProof="0" smtClean="0">
                <a:ln>
                  <a:noFill/>
                </a:ln>
                <a:solidFill>
                  <a:schemeClr val="tx1"/>
                </a:solidFill>
                <a:effectLst/>
                <a:uLnTx/>
                <a:uFillTx/>
                <a:latin typeface="+mj-lt"/>
                <a:ea typeface="Majalla UI"/>
                <a:cs typeface="B Nazanin" pitchFamily="2" charset="-78"/>
              </a:rPr>
              <a:t>آشنايي با كودكان اتيسم</a:t>
            </a:r>
            <a:endParaRPr kumimoji="0" lang="fa-IR" sz="1600" b="0" i="0" u="none" strike="noStrike" kern="1200" cap="none" spc="0" normalizeH="0" baseline="0" noProof="0" dirty="0">
              <a:ln>
                <a:noFill/>
              </a:ln>
              <a:solidFill>
                <a:schemeClr val="tx1"/>
              </a:solidFill>
              <a:effectLst/>
              <a:uLnTx/>
              <a:uFillTx/>
              <a:latin typeface="+mj-lt"/>
              <a:ea typeface="+mj-ea"/>
              <a:cs typeface="+mj-cs"/>
            </a:endParaRPr>
          </a:p>
        </p:txBody>
      </p:sp>
      <p:sp>
        <p:nvSpPr>
          <p:cNvPr id="10" name="Title 9"/>
          <p:cNvSpPr>
            <a:spLocks noGrp="1"/>
          </p:cNvSpPr>
          <p:nvPr>
            <p:ph type="ctrTitle"/>
          </p:nvPr>
        </p:nvSpPr>
        <p:spPr/>
        <p:txBody>
          <a:bodyPr>
            <a:normAutofit fontScale="90000"/>
          </a:bodyPr>
          <a:lstStyle/>
          <a:p>
            <a:pPr marL="273050">
              <a:lnSpc>
                <a:spcPct val="150000"/>
              </a:lnSpc>
              <a:tabLst>
                <a:tab pos="8788400" algn="l"/>
              </a:tabLst>
              <a:defRPr/>
            </a:pPr>
            <a:r>
              <a:rPr lang="fa-IR" b="1" dirty="0" smtClean="0">
                <a:effectLst>
                  <a:outerShdw blurRad="38100" dist="38100" dir="2700000" algn="tl">
                    <a:srgbClr val="000000">
                      <a:alpha val="43137"/>
                    </a:srgbClr>
                  </a:outerShdw>
                </a:effectLst>
                <a:cs typeface="B Nazanin" pitchFamily="2" charset="-78"/>
              </a:rPr>
              <a:t/>
            </a:r>
            <a:br>
              <a:rPr lang="fa-IR" b="1" dirty="0" smtClean="0">
                <a:effectLst>
                  <a:outerShdw blurRad="38100" dist="38100" dir="2700000" algn="tl">
                    <a:srgbClr val="000000">
                      <a:alpha val="43137"/>
                    </a:srgbClr>
                  </a:outerShdw>
                </a:effectLst>
                <a:cs typeface="B Nazanin" pitchFamily="2" charset="-78"/>
              </a:rPr>
            </a:br>
            <a:r>
              <a:rPr lang="fa-IR" sz="2000" b="1" dirty="0" smtClean="0">
                <a:effectLst>
                  <a:outerShdw blurRad="38100" dist="38100" dir="2700000" algn="tl">
                    <a:srgbClr val="000000">
                      <a:alpha val="43137"/>
                    </a:srgbClr>
                  </a:outerShdw>
                </a:effectLst>
                <a:cs typeface="B Nazanin" pitchFamily="2" charset="-78"/>
              </a:rPr>
              <a:t>1- مصرف ويتامين         ، روغن جگر ماهي سبب بهبود علائم مي شود .</a:t>
            </a:r>
            <a:br>
              <a:rPr lang="fa-IR" sz="2000" b="1" dirty="0" smtClean="0">
                <a:effectLst>
                  <a:outerShdw blurRad="38100" dist="38100" dir="2700000" algn="tl">
                    <a:srgbClr val="000000">
                      <a:alpha val="43137"/>
                    </a:srgbClr>
                  </a:outerShdw>
                </a:effectLst>
                <a:cs typeface="B Nazanin" pitchFamily="2" charset="-78"/>
              </a:rPr>
            </a:br>
            <a:r>
              <a:rPr lang="fa-IR" sz="2000" b="1" dirty="0" smtClean="0">
                <a:effectLst>
                  <a:outerShdw blurRad="38100" dist="38100" dir="2700000" algn="tl">
                    <a:srgbClr val="000000">
                      <a:alpha val="43137"/>
                    </a:srgbClr>
                  </a:outerShdw>
                </a:effectLst>
                <a:cs typeface="B Nazanin" pitchFamily="2" charset="-78"/>
              </a:rPr>
              <a:t>2- مصرف ميوه جات و سبزي جات تازه </a:t>
            </a:r>
            <a:br>
              <a:rPr lang="fa-IR" sz="2000" b="1" dirty="0" smtClean="0">
                <a:effectLst>
                  <a:outerShdw blurRad="38100" dist="38100" dir="2700000" algn="tl">
                    <a:srgbClr val="000000">
                      <a:alpha val="43137"/>
                    </a:srgbClr>
                  </a:outerShdw>
                </a:effectLst>
                <a:cs typeface="B Nazanin" pitchFamily="2" charset="-78"/>
              </a:rPr>
            </a:br>
            <a:r>
              <a:rPr lang="fa-IR" sz="2000" b="1" dirty="0" smtClean="0">
                <a:effectLst>
                  <a:outerShdw blurRad="38100" dist="38100" dir="2700000" algn="tl">
                    <a:srgbClr val="000000">
                      <a:alpha val="43137"/>
                    </a:srgbClr>
                  </a:outerShdw>
                </a:effectLst>
                <a:cs typeface="B Nazanin" pitchFamily="2" charset="-78"/>
              </a:rPr>
              <a:t>3- مصرف انواع گوشت قرمز و سفيد </a:t>
            </a:r>
            <a:br>
              <a:rPr lang="fa-IR" sz="2000" b="1" dirty="0" smtClean="0">
                <a:effectLst>
                  <a:outerShdw blurRad="38100" dist="38100" dir="2700000" algn="tl">
                    <a:srgbClr val="000000">
                      <a:alpha val="43137"/>
                    </a:srgbClr>
                  </a:outerShdw>
                </a:effectLst>
                <a:cs typeface="B Nazanin" pitchFamily="2" charset="-78"/>
              </a:rPr>
            </a:br>
            <a:r>
              <a:rPr lang="fa-IR" sz="2000" b="1" dirty="0" smtClean="0">
                <a:effectLst>
                  <a:outerShdw blurRad="38100" dist="38100" dir="2700000" algn="tl">
                    <a:srgbClr val="000000">
                      <a:alpha val="43137"/>
                    </a:srgbClr>
                  </a:outerShdw>
                </a:effectLst>
                <a:cs typeface="B Nazanin" pitchFamily="2" charset="-78"/>
              </a:rPr>
              <a:t>4- نوشيدن آب همراه ليمو و عسل </a:t>
            </a:r>
            <a:br>
              <a:rPr lang="fa-IR" sz="2000" b="1" dirty="0" smtClean="0">
                <a:effectLst>
                  <a:outerShdw blurRad="38100" dist="38100" dir="2700000" algn="tl">
                    <a:srgbClr val="000000">
                      <a:alpha val="43137"/>
                    </a:srgbClr>
                  </a:outerShdw>
                </a:effectLst>
                <a:cs typeface="B Nazanin" pitchFamily="2" charset="-78"/>
              </a:rPr>
            </a:br>
            <a:r>
              <a:rPr lang="fa-IR" sz="2000" b="1" dirty="0" smtClean="0">
                <a:effectLst>
                  <a:outerShdw blurRad="38100" dist="38100" dir="2700000" algn="tl">
                    <a:srgbClr val="000000">
                      <a:alpha val="43137"/>
                    </a:srgbClr>
                  </a:outerShdw>
                </a:effectLst>
                <a:cs typeface="B Nazanin" pitchFamily="2" charset="-78"/>
              </a:rPr>
              <a:t>5- مكملها مانند قرص امگا 3 ، ويتامين ها ي گروه ب ، كلسيم و ويتامين د </a:t>
            </a:r>
            <a:br>
              <a:rPr lang="fa-IR" sz="2000" b="1" dirty="0" smtClean="0">
                <a:effectLst>
                  <a:outerShdw blurRad="38100" dist="38100" dir="2700000" algn="tl">
                    <a:srgbClr val="000000">
                      <a:alpha val="43137"/>
                    </a:srgbClr>
                  </a:outerShdw>
                </a:effectLst>
                <a:cs typeface="B Nazanin" pitchFamily="2" charset="-78"/>
              </a:rPr>
            </a:br>
            <a:r>
              <a:rPr lang="fa-IR" sz="2000" b="1" dirty="0" smtClean="0">
                <a:effectLst>
                  <a:outerShdw blurRad="38100" dist="38100" dir="2700000" algn="tl">
                    <a:srgbClr val="000000">
                      <a:alpha val="43137"/>
                    </a:srgbClr>
                  </a:outerShdw>
                </a:effectLst>
                <a:cs typeface="B Nazanin" pitchFamily="2" charset="-78"/>
              </a:rPr>
              <a:t>6- حذف غذاهاي آماده ، كنسروها ، چاشني ها ، رنگهاي مصنوعي ، ادويه جات ، فلفل قرمز ، شكر ، شيريني و شكلات </a:t>
            </a:r>
            <a:r>
              <a:rPr lang="en-US" sz="2000" b="1" dirty="0" smtClean="0">
                <a:effectLst>
                  <a:outerShdw blurRad="38100" dist="38100" dir="2700000" algn="tl">
                    <a:srgbClr val="000000">
                      <a:alpha val="43137"/>
                    </a:srgbClr>
                  </a:outerShdw>
                </a:effectLst>
                <a:cs typeface="B Nazanin" pitchFamily="2" charset="-78"/>
              </a:rPr>
              <a:t/>
            </a:r>
            <a:br>
              <a:rPr lang="en-US" sz="2000" b="1" dirty="0" smtClean="0">
                <a:effectLst>
                  <a:outerShdw blurRad="38100" dist="38100" dir="2700000" algn="tl">
                    <a:srgbClr val="000000">
                      <a:alpha val="43137"/>
                    </a:srgbClr>
                  </a:outerShdw>
                </a:effectLst>
                <a:cs typeface="B Nazanin" pitchFamily="2" charset="-78"/>
              </a:rPr>
            </a:br>
            <a:endParaRPr lang="en-US" sz="2000" dirty="0"/>
          </a:p>
        </p:txBody>
      </p:sp>
      <p:sp>
        <p:nvSpPr>
          <p:cNvPr id="11" name="Title 1"/>
          <p:cNvSpPr txBox="1">
            <a:spLocks/>
          </p:cNvSpPr>
          <p:nvPr/>
        </p:nvSpPr>
        <p:spPr>
          <a:xfrm>
            <a:off x="685800" y="2130425"/>
            <a:ext cx="7815263" cy="1512888"/>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fa-IR" sz="2300" b="1" i="0" u="none" strike="noStrike" kern="1200" cap="none" spc="0" normalizeH="0" baseline="0" noProof="0" dirty="0">
              <a:ln>
                <a:noFill/>
              </a:ln>
              <a:solidFill>
                <a:schemeClr val="accent5">
                  <a:lumMod val="75000"/>
                </a:schemeClr>
              </a:solidFill>
              <a:effectLst/>
              <a:uLnTx/>
              <a:uFillTx/>
              <a:latin typeface="+mj-lt"/>
              <a:ea typeface="+mj-ea"/>
              <a:cs typeface="B Nazanin" pitchFamily="2" charset="-78"/>
            </a:endParaRPr>
          </a:p>
        </p:txBody>
      </p:sp>
    </p:spTree>
    <p:extLst>
      <p:ext uri="{BB962C8B-B14F-4D97-AF65-F5344CB8AC3E}">
        <p14:creationId xmlns="" xmlns:p14="http://schemas.microsoft.com/office/powerpoint/2010/main" val="1566542636"/>
      </p:ext>
    </p:extLst>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1"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circle(in)">
                                      <p:cBhvr>
                                        <p:cTn id="1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مدارك پروژه\آموزش\قهرماني\ايمني حريق\آموزش مقدماتي حريق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3" name="Subtitle 2"/>
          <p:cNvSpPr>
            <a:spLocks noGrp="1"/>
          </p:cNvSpPr>
          <p:nvPr>
            <p:ph type="subTitle" idx="1"/>
          </p:nvPr>
        </p:nvSpPr>
        <p:spPr>
          <a:xfrm>
            <a:off x="7514" y="1052736"/>
            <a:ext cx="9136487" cy="590314"/>
          </a:xfrm>
        </p:spPr>
        <p:txBody>
          <a:bodyPr>
            <a:normAutofit/>
          </a:bodyPr>
          <a:lstStyle/>
          <a:p>
            <a:r>
              <a:rPr lang="fa-IR" sz="2800" dirty="0" smtClean="0">
                <a:solidFill>
                  <a:schemeClr val="tx1"/>
                </a:solidFill>
              </a:rPr>
              <a:t>اثر تلفن همراه بر </a:t>
            </a:r>
            <a:r>
              <a:rPr lang="fa-IR" sz="2800" dirty="0" err="1" smtClean="0">
                <a:solidFill>
                  <a:schemeClr val="tx1"/>
                </a:solidFill>
              </a:rPr>
              <a:t>اوتيسم</a:t>
            </a:r>
            <a:endParaRPr lang="fa-IR" sz="2600" dirty="0">
              <a:solidFill>
                <a:schemeClr val="tx1"/>
              </a:solidFill>
            </a:endParaRPr>
          </a:p>
        </p:txBody>
      </p:sp>
      <p:sp>
        <p:nvSpPr>
          <p:cNvPr id="6" name="Title 1"/>
          <p:cNvSpPr txBox="1">
            <a:spLocks/>
          </p:cNvSpPr>
          <p:nvPr/>
        </p:nvSpPr>
        <p:spPr>
          <a:xfrm>
            <a:off x="214282" y="1500174"/>
            <a:ext cx="8929719" cy="2714644"/>
          </a:xfrm>
          <a:prstGeom prst="rect">
            <a:avLst/>
          </a:prstGeom>
        </p:spPr>
        <p:txBody>
          <a:bodyPr vert="horz" lIns="91440" tIns="45720" rIns="91440" bIns="45720" rtlCol="1" anchor="ctr">
            <a:normAutofit/>
          </a:bodyPr>
          <a:lstStyle/>
          <a:p>
            <a:pPr marL="273050" algn="just">
              <a:lnSpc>
                <a:spcPct val="150000"/>
              </a:lnSpc>
              <a:spcBef>
                <a:spcPct val="0"/>
              </a:spcBef>
              <a:buFont typeface="Courier New" pitchFamily="49" charset="0"/>
              <a:buChar char="o"/>
              <a:tabLst>
                <a:tab pos="8788400" algn="l"/>
              </a:tabLst>
              <a:defRPr/>
            </a:pPr>
            <a:endParaRPr lang="en-US" sz="1400" b="1" dirty="0" smtClean="0">
              <a:effectLst>
                <a:outerShdw blurRad="38100" dist="38100" dir="2700000" algn="tl">
                  <a:srgbClr val="000000">
                    <a:alpha val="43137"/>
                  </a:srgbClr>
                </a:outerShdw>
              </a:effectLst>
              <a:cs typeface="B Nazanin" pitchFamily="2" charset="-78"/>
            </a:endParaRPr>
          </a:p>
        </p:txBody>
      </p:sp>
      <p:sp>
        <p:nvSpPr>
          <p:cNvPr id="7" name="Title 6"/>
          <p:cNvSpPr>
            <a:spLocks noGrp="1"/>
          </p:cNvSpPr>
          <p:nvPr>
            <p:ph type="ctrTitle"/>
          </p:nvPr>
        </p:nvSpPr>
        <p:spPr>
          <a:xfrm>
            <a:off x="500034" y="2143116"/>
            <a:ext cx="7772400" cy="1470025"/>
          </a:xfrm>
        </p:spPr>
        <p:txBody>
          <a:bodyPr>
            <a:normAutofit/>
          </a:bodyPr>
          <a:lstStyle/>
          <a:p>
            <a:r>
              <a:rPr lang="fa-IR" sz="2000" dirty="0" smtClean="0"/>
              <a:t/>
            </a:r>
            <a:br>
              <a:rPr lang="fa-IR" sz="2000" dirty="0" smtClean="0"/>
            </a:br>
            <a:r>
              <a:rPr lang="fa-IR" sz="2000" dirty="0" smtClean="0"/>
              <a:t>تلفن همراه و ساير دستگاهاي متكي به فناوري بي سيم به دليل تراكم ميدان مغناطيسي </a:t>
            </a:r>
            <a:br>
              <a:rPr lang="fa-IR" sz="2000" dirty="0" smtClean="0"/>
            </a:br>
            <a:r>
              <a:rPr lang="fa-IR" sz="2000" dirty="0" smtClean="0"/>
              <a:t>در فضا باعث مي شود تراكم ميدان مغناطيسي در بدن بيماران افزايش يابد كه به دنبال آن باعث افزايش استرس و فشار روحي خواهد شد .</a:t>
            </a:r>
            <a:endParaRPr lang="en-US" dirty="0"/>
          </a:p>
        </p:txBody>
      </p:sp>
      <p:sp>
        <p:nvSpPr>
          <p:cNvPr id="8" name="Title 1"/>
          <p:cNvSpPr txBox="1">
            <a:spLocks/>
          </p:cNvSpPr>
          <p:nvPr/>
        </p:nvSpPr>
        <p:spPr>
          <a:xfrm>
            <a:off x="6500826" y="6429397"/>
            <a:ext cx="2607678" cy="311972"/>
          </a:xfrm>
          <a:prstGeom prst="rect">
            <a:avLst/>
          </a:prstGeom>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1600" b="1" i="0" u="none" strike="noStrike" kern="1200" cap="none" spc="0" normalizeH="0" baseline="0" noProof="0" smtClean="0">
                <a:ln>
                  <a:noFill/>
                </a:ln>
                <a:solidFill>
                  <a:schemeClr val="tx1"/>
                </a:solidFill>
                <a:effectLst/>
                <a:uLnTx/>
                <a:uFillTx/>
                <a:latin typeface="+mj-lt"/>
                <a:ea typeface="Majalla UI"/>
                <a:cs typeface="B Nazanin" pitchFamily="2" charset="-78"/>
              </a:rPr>
              <a:t>آشنايي با كودكان اتيسم</a:t>
            </a:r>
            <a:endParaRPr kumimoji="0" lang="fa-IR" sz="16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1566542636"/>
      </p:ext>
    </p:extLst>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nodePh="1">
                                  <p:stCondLst>
                                    <p:cond delay="0"/>
                                  </p:stCondLst>
                                  <p:endCondLst>
                                    <p:cond evt="begin" delay="0">
                                      <p:tn val="9"/>
                                    </p:cond>
                                  </p:endCondLst>
                                  <p:childTnLst>
                                    <p:set>
                                      <p:cBhvr>
                                        <p:cTn id="10" dur="1" fill="hold">
                                          <p:stCondLst>
                                            <p:cond delay="0"/>
                                          </p:stCondLst>
                                        </p:cTn>
                                        <p:tgtEl>
                                          <p:spTgt spid="6"/>
                                        </p:tgtEl>
                                        <p:attrNameLst>
                                          <p:attrName>style.visibility</p:attrName>
                                        </p:attrNameLst>
                                      </p:cBhvr>
                                      <p:to>
                                        <p:strVal val="visible"/>
                                      </p:to>
                                    </p:set>
                                    <p:animEffect transition="in" filter="fade">
                                      <p:cBhvr>
                                        <p:cTn id="11" dur="20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grpId="1"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wheel(4)">
                                      <p:cBhvr>
                                        <p:cTn id="16" dur="2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checkerboard(across)">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6" grpId="0"/>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مدارك پروژه\آموزش\قهرماني\ايمني حريق\آموزش مقدماتي حريق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3" name="Subtitle 2"/>
          <p:cNvSpPr>
            <a:spLocks noGrp="1"/>
          </p:cNvSpPr>
          <p:nvPr>
            <p:ph type="subTitle" idx="1"/>
          </p:nvPr>
        </p:nvSpPr>
        <p:spPr>
          <a:xfrm>
            <a:off x="7514" y="1052736"/>
            <a:ext cx="9136487" cy="590314"/>
          </a:xfrm>
        </p:spPr>
        <p:txBody>
          <a:bodyPr>
            <a:normAutofit/>
          </a:bodyPr>
          <a:lstStyle/>
          <a:p>
            <a:r>
              <a:rPr lang="fa-IR" sz="2600" dirty="0" smtClean="0">
                <a:solidFill>
                  <a:schemeClr val="tx1"/>
                </a:solidFill>
              </a:rPr>
              <a:t>نقش بازی های عروسکی بر مهارت های ارتباطی </a:t>
            </a:r>
            <a:endParaRPr lang="fa-IR" sz="2600" dirty="0">
              <a:solidFill>
                <a:schemeClr val="tx1"/>
              </a:solidFill>
            </a:endParaRPr>
          </a:p>
        </p:txBody>
      </p:sp>
      <p:sp>
        <p:nvSpPr>
          <p:cNvPr id="6" name="Title 1"/>
          <p:cNvSpPr txBox="1">
            <a:spLocks/>
          </p:cNvSpPr>
          <p:nvPr/>
        </p:nvSpPr>
        <p:spPr>
          <a:xfrm>
            <a:off x="214282" y="1500174"/>
            <a:ext cx="8929719" cy="2714644"/>
          </a:xfrm>
          <a:prstGeom prst="rect">
            <a:avLst/>
          </a:prstGeom>
        </p:spPr>
        <p:txBody>
          <a:bodyPr vert="horz" lIns="91440" tIns="45720" rIns="91440" bIns="45720" rtlCol="1" anchor="ctr">
            <a:normAutofit/>
          </a:bodyPr>
          <a:lstStyle/>
          <a:p>
            <a:pPr marL="273050" algn="just">
              <a:lnSpc>
                <a:spcPct val="150000"/>
              </a:lnSpc>
              <a:spcBef>
                <a:spcPct val="0"/>
              </a:spcBef>
              <a:buFont typeface="Courier New" pitchFamily="49" charset="0"/>
              <a:buChar char="o"/>
              <a:tabLst>
                <a:tab pos="8788400" algn="l"/>
              </a:tabLst>
              <a:defRPr/>
            </a:pPr>
            <a:endParaRPr lang="en-US" sz="1400" b="1" dirty="0" smtClean="0">
              <a:effectLst>
                <a:outerShdw blurRad="38100" dist="38100" dir="2700000" algn="tl">
                  <a:srgbClr val="000000">
                    <a:alpha val="43137"/>
                  </a:srgbClr>
                </a:outerShdw>
              </a:effectLst>
              <a:cs typeface="B Nazanin" pitchFamily="2" charset="-78"/>
            </a:endParaRPr>
          </a:p>
        </p:txBody>
      </p:sp>
      <p:sp>
        <p:nvSpPr>
          <p:cNvPr id="7" name="Title 6"/>
          <p:cNvSpPr>
            <a:spLocks noGrp="1"/>
          </p:cNvSpPr>
          <p:nvPr>
            <p:ph type="ctrTitle"/>
          </p:nvPr>
        </p:nvSpPr>
        <p:spPr>
          <a:xfrm>
            <a:off x="500034" y="1643050"/>
            <a:ext cx="7772400" cy="4572032"/>
          </a:xfrm>
        </p:spPr>
        <p:txBody>
          <a:bodyPr>
            <a:noAutofit/>
          </a:bodyPr>
          <a:lstStyle/>
          <a:p>
            <a:r>
              <a:rPr lang="fa-IR" sz="1800" dirty="0" smtClean="0"/>
              <a:t>در کودکان </a:t>
            </a:r>
            <a:r>
              <a:rPr lang="fa-IR" sz="1800" dirty="0" err="1" smtClean="0"/>
              <a:t>اوتیسم</a:t>
            </a:r>
            <a:r>
              <a:rPr lang="fa-IR" sz="1800" dirty="0" smtClean="0"/>
              <a:t> رشد و شکل مهارت اجتماعی با محدودیت </a:t>
            </a:r>
            <a:r>
              <a:rPr lang="fa-IR" sz="1800" dirty="0" err="1" smtClean="0"/>
              <a:t>هایی</a:t>
            </a:r>
            <a:r>
              <a:rPr lang="fa-IR" sz="1800" dirty="0" smtClean="0"/>
              <a:t> همراه است که ما می توانیم با استفاده از بازی های متنوع از جمله بازی با عروسک های دستی (</a:t>
            </a:r>
            <a:r>
              <a:rPr lang="en-US" sz="1800" dirty="0" smtClean="0"/>
              <a:t>Puppet) </a:t>
            </a:r>
            <a:r>
              <a:rPr lang="fa-IR" sz="1800" dirty="0" smtClean="0"/>
              <a:t>نقش پر اهمیتی را در حیطه مهارت های اجتماعی و هیجانی کودک خود داشته باشیم.</a:t>
            </a:r>
            <a:br>
              <a:rPr lang="fa-IR" sz="1800" dirty="0" smtClean="0"/>
            </a:br>
            <a:r>
              <a:rPr lang="fa-IR" sz="1800" dirty="0" smtClean="0"/>
              <a:t>کودکان </a:t>
            </a:r>
            <a:r>
              <a:rPr lang="fa-IR" sz="1800" dirty="0" err="1" smtClean="0"/>
              <a:t>اوتیسم</a:t>
            </a:r>
            <a:r>
              <a:rPr lang="fa-IR" sz="1800" dirty="0" smtClean="0"/>
              <a:t> در درک و تشخیص حالات چهره افراد دچار مشکل هستند که ما می توانیم از طریق بازی های عروسکی و استفاده از عروسک ها به کودکان کمک کنیم تا هیجانات و احساسات طبیعی را یاد بگیرند و همچنین از طریق عروسک های دستی که چهره انسانی یا غیر انسانی دارند نمایشی را اجرا کنیم و خود راوی داستان شویم تا به کودک در درک ارتباطات و هیجانات و احساسات انسانی (خوشحالی ، ناراحتی، ترس، عصبانیت ، مهربانی و...) کمک کنیم.</a:t>
            </a:r>
            <a:br>
              <a:rPr lang="fa-IR" sz="1800" dirty="0" smtClean="0"/>
            </a:br>
            <a:r>
              <a:rPr lang="fa-IR" sz="1800" dirty="0" err="1" smtClean="0"/>
              <a:t>درمانگر</a:t>
            </a:r>
            <a:r>
              <a:rPr lang="fa-IR" sz="1800" dirty="0" smtClean="0"/>
              <a:t> یا والد با به کارگیری عروسک می توانند در کودک انگیزه ایجاد کنند و او را فعال نمایند تا با او ارتباط برقرار کنند و رفتارهای کودک را هدایت نمایند.</a:t>
            </a:r>
            <a:br>
              <a:rPr lang="fa-IR" sz="1800" dirty="0" smtClean="0"/>
            </a:br>
            <a:r>
              <a:rPr lang="fa-IR" sz="1800" dirty="0" smtClean="0"/>
              <a:t/>
            </a:r>
            <a:br>
              <a:rPr lang="fa-IR" sz="1800" dirty="0" smtClean="0"/>
            </a:br>
            <a:r>
              <a:rPr lang="fa-IR" sz="1800" dirty="0" smtClean="0"/>
              <a:t>ما باید بدانیم که بازی به عنوان سکوی صعود کودک </a:t>
            </a:r>
            <a:r>
              <a:rPr lang="fa-IR" sz="1800" dirty="0" err="1" smtClean="0"/>
              <a:t>اوتیسم</a:t>
            </a:r>
            <a:r>
              <a:rPr lang="fa-IR" sz="1800" dirty="0" smtClean="0"/>
              <a:t> است.</a:t>
            </a:r>
            <a:br>
              <a:rPr lang="fa-IR" sz="1800" dirty="0" smtClean="0"/>
            </a:br>
            <a:r>
              <a:rPr lang="fa-IR" sz="1800" dirty="0" err="1" smtClean="0"/>
              <a:t>لندرث</a:t>
            </a:r>
            <a:r>
              <a:rPr lang="fa-IR" sz="1800" dirty="0" smtClean="0"/>
              <a:t> معتقد است: بازی برای کودکان مساوی با صحبت کردن برای یک بزرگسال است ، بازی و اسباب بازی ها کلمات کودکان هستند.</a:t>
            </a:r>
            <a:br>
              <a:rPr lang="fa-IR" sz="1800" dirty="0" smtClean="0"/>
            </a:br>
            <a:r>
              <a:rPr lang="fa-IR" sz="1800" dirty="0" smtClean="0"/>
              <a:t/>
            </a:r>
            <a:br>
              <a:rPr lang="fa-IR" sz="1800" dirty="0" smtClean="0"/>
            </a:br>
            <a:endParaRPr lang="en-US" sz="1800" dirty="0"/>
          </a:p>
        </p:txBody>
      </p:sp>
      <p:sp>
        <p:nvSpPr>
          <p:cNvPr id="8" name="Title 1"/>
          <p:cNvSpPr txBox="1">
            <a:spLocks/>
          </p:cNvSpPr>
          <p:nvPr/>
        </p:nvSpPr>
        <p:spPr>
          <a:xfrm>
            <a:off x="6500826" y="6429397"/>
            <a:ext cx="2607678" cy="311972"/>
          </a:xfrm>
          <a:prstGeom prst="rect">
            <a:avLst/>
          </a:prstGeom>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1600" b="1" i="0" u="none" strike="noStrike" kern="1200" cap="none" spc="0" normalizeH="0" baseline="0" noProof="0" smtClean="0">
                <a:ln>
                  <a:noFill/>
                </a:ln>
                <a:solidFill>
                  <a:schemeClr val="tx1"/>
                </a:solidFill>
                <a:effectLst/>
                <a:uLnTx/>
                <a:uFillTx/>
                <a:latin typeface="+mj-lt"/>
                <a:ea typeface="Majalla UI"/>
                <a:cs typeface="B Nazanin" pitchFamily="2" charset="-78"/>
              </a:rPr>
              <a:t>آشنايي با كودكان اتيسم</a:t>
            </a:r>
            <a:endParaRPr kumimoji="0" lang="fa-IR" sz="16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1566542636"/>
      </p:ext>
    </p:extLst>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nodePh="1">
                                  <p:stCondLst>
                                    <p:cond delay="0"/>
                                  </p:stCondLst>
                                  <p:endCondLst>
                                    <p:cond evt="begin" delay="0">
                                      <p:tn val="9"/>
                                    </p:cond>
                                  </p:endCondLst>
                                  <p:childTnLst>
                                    <p:set>
                                      <p:cBhvr>
                                        <p:cTn id="10" dur="1" fill="hold">
                                          <p:stCondLst>
                                            <p:cond delay="0"/>
                                          </p:stCondLst>
                                        </p:cTn>
                                        <p:tgtEl>
                                          <p:spTgt spid="6"/>
                                        </p:tgtEl>
                                        <p:attrNameLst>
                                          <p:attrName>style.visibility</p:attrName>
                                        </p:attrNameLst>
                                      </p:cBhvr>
                                      <p:to>
                                        <p:strVal val="visible"/>
                                      </p:to>
                                    </p:set>
                                    <p:animEffect transition="in" filter="fade">
                                      <p:cBhvr>
                                        <p:cTn id="11" dur="20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13" presetClass="entr" presetSubtype="16" fill="hold" grpId="1"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plus(in)">
                                      <p:cBhvr>
                                        <p:cTn id="16" dur="2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8" presetClass="entr" presetSubtype="12"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strips(downLeft)">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6" grpId="0"/>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مدارك پروژه\آموزش\قهرماني\ايمني حريق\آموزش مقدماتي حريق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214338"/>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3" name="Subtitle 2"/>
          <p:cNvSpPr>
            <a:spLocks noGrp="1"/>
          </p:cNvSpPr>
          <p:nvPr>
            <p:ph type="subTitle" idx="1"/>
          </p:nvPr>
        </p:nvSpPr>
        <p:spPr>
          <a:xfrm>
            <a:off x="7513" y="1214422"/>
            <a:ext cx="9136487" cy="590314"/>
          </a:xfrm>
        </p:spPr>
        <p:txBody>
          <a:bodyPr>
            <a:normAutofit/>
          </a:bodyPr>
          <a:lstStyle/>
          <a:p>
            <a:r>
              <a:rPr lang="fa-IR" sz="2800" b="1" dirty="0" smtClean="0">
                <a:solidFill>
                  <a:schemeClr val="tx1"/>
                </a:solidFill>
                <a:effectLst>
                  <a:outerShdw blurRad="38100" dist="38100" dir="2700000" algn="tl">
                    <a:srgbClr val="000000">
                      <a:alpha val="43137"/>
                    </a:srgbClr>
                  </a:outerShdw>
                </a:effectLst>
                <a:cs typeface="B Nazanin" pitchFamily="2" charset="-78"/>
              </a:rPr>
              <a:t>معرفي تعدادي با زي هاي موثر براي كودكان اوتيسم</a:t>
            </a:r>
          </a:p>
          <a:p>
            <a:endParaRPr lang="fa-IR" sz="2600" dirty="0">
              <a:solidFill>
                <a:srgbClr val="0070C0"/>
              </a:solidFill>
            </a:endParaRPr>
          </a:p>
        </p:txBody>
      </p:sp>
      <p:sp>
        <p:nvSpPr>
          <p:cNvPr id="8" name="Title 1"/>
          <p:cNvSpPr txBox="1">
            <a:spLocks/>
          </p:cNvSpPr>
          <p:nvPr/>
        </p:nvSpPr>
        <p:spPr>
          <a:xfrm>
            <a:off x="6500826" y="6429397"/>
            <a:ext cx="2607678" cy="311972"/>
          </a:xfrm>
          <a:prstGeom prst="rect">
            <a:avLst/>
          </a:prstGeom>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1600" b="1" i="0" u="none" strike="noStrike" kern="1200" cap="none" spc="0" normalizeH="0" baseline="0" noProof="0" smtClean="0">
                <a:ln>
                  <a:noFill/>
                </a:ln>
                <a:solidFill>
                  <a:schemeClr val="tx1"/>
                </a:solidFill>
                <a:effectLst/>
                <a:uLnTx/>
                <a:uFillTx/>
                <a:latin typeface="+mj-lt"/>
                <a:ea typeface="Majalla UI"/>
                <a:cs typeface="B Nazanin" pitchFamily="2" charset="-78"/>
              </a:rPr>
              <a:t>آشنايي با كودكان اتيسم</a:t>
            </a:r>
            <a:endParaRPr kumimoji="0" lang="fa-IR" sz="1600" b="0" i="0" u="none" strike="noStrike" kern="1200" cap="none" spc="0" normalizeH="0" baseline="0" noProof="0" dirty="0">
              <a:ln>
                <a:noFill/>
              </a:ln>
              <a:solidFill>
                <a:schemeClr val="tx1"/>
              </a:solidFill>
              <a:effectLst/>
              <a:uLnTx/>
              <a:uFillTx/>
              <a:latin typeface="+mj-lt"/>
              <a:ea typeface="+mj-ea"/>
              <a:cs typeface="+mj-cs"/>
            </a:endParaRPr>
          </a:p>
        </p:txBody>
      </p:sp>
      <p:sp>
        <p:nvSpPr>
          <p:cNvPr id="10" name="Title 9"/>
          <p:cNvSpPr>
            <a:spLocks noGrp="1"/>
          </p:cNvSpPr>
          <p:nvPr>
            <p:ph type="ctrTitle"/>
          </p:nvPr>
        </p:nvSpPr>
        <p:spPr/>
        <p:txBody>
          <a:bodyPr>
            <a:normAutofit fontScale="90000"/>
          </a:bodyPr>
          <a:lstStyle/>
          <a:p>
            <a:pPr marL="273050">
              <a:lnSpc>
                <a:spcPct val="150000"/>
              </a:lnSpc>
              <a:tabLst>
                <a:tab pos="8788400" algn="l"/>
              </a:tabLst>
              <a:defRPr/>
            </a:pPr>
            <a:r>
              <a:rPr lang="fa-IR" b="1" dirty="0" smtClean="0">
                <a:effectLst>
                  <a:outerShdw blurRad="38100" dist="38100" dir="2700000" algn="tl">
                    <a:srgbClr val="000000">
                      <a:alpha val="43137"/>
                    </a:srgbClr>
                  </a:outerShdw>
                </a:effectLst>
                <a:cs typeface="B Nazanin" pitchFamily="2" charset="-78"/>
              </a:rPr>
              <a:t/>
            </a:r>
            <a:br>
              <a:rPr lang="fa-IR" b="1" dirty="0" smtClean="0">
                <a:effectLst>
                  <a:outerShdw blurRad="38100" dist="38100" dir="2700000" algn="tl">
                    <a:srgbClr val="000000">
                      <a:alpha val="43137"/>
                    </a:srgbClr>
                  </a:outerShdw>
                </a:effectLst>
                <a:cs typeface="B Nazanin" pitchFamily="2" charset="-78"/>
              </a:rPr>
            </a:br>
            <a:r>
              <a:rPr lang="en-US" sz="2000" b="1" dirty="0" smtClean="0">
                <a:effectLst>
                  <a:outerShdw blurRad="38100" dist="38100" dir="2700000" algn="tl">
                    <a:srgbClr val="000000">
                      <a:alpha val="43137"/>
                    </a:srgbClr>
                  </a:outerShdw>
                </a:effectLst>
                <a:cs typeface="B Nazanin" pitchFamily="2" charset="-78"/>
              </a:rPr>
              <a:t/>
            </a:r>
            <a:br>
              <a:rPr lang="en-US" sz="2000" b="1" dirty="0" smtClean="0">
                <a:effectLst>
                  <a:outerShdw blurRad="38100" dist="38100" dir="2700000" algn="tl">
                    <a:srgbClr val="000000">
                      <a:alpha val="43137"/>
                    </a:srgbClr>
                  </a:outerShdw>
                </a:effectLst>
                <a:cs typeface="B Nazanin" pitchFamily="2" charset="-78"/>
              </a:rPr>
            </a:br>
            <a:endParaRPr lang="en-US" sz="2000" dirty="0"/>
          </a:p>
        </p:txBody>
      </p:sp>
      <p:sp>
        <p:nvSpPr>
          <p:cNvPr id="11" name="Title 1"/>
          <p:cNvSpPr txBox="1">
            <a:spLocks/>
          </p:cNvSpPr>
          <p:nvPr/>
        </p:nvSpPr>
        <p:spPr>
          <a:xfrm>
            <a:off x="685800" y="2130425"/>
            <a:ext cx="7815263" cy="1512888"/>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fa-IR" sz="2300" b="1" i="0" u="none" strike="noStrike" kern="1200" cap="none" spc="0" normalizeH="0" baseline="0" noProof="0" dirty="0">
              <a:ln>
                <a:noFill/>
              </a:ln>
              <a:solidFill>
                <a:schemeClr val="accent5">
                  <a:lumMod val="75000"/>
                </a:schemeClr>
              </a:solidFill>
              <a:effectLst/>
              <a:uLnTx/>
              <a:uFillTx/>
              <a:latin typeface="+mj-lt"/>
              <a:ea typeface="+mj-ea"/>
              <a:cs typeface="B Nazanin" pitchFamily="2" charset="-78"/>
            </a:endParaRPr>
          </a:p>
        </p:txBody>
      </p:sp>
      <p:sp>
        <p:nvSpPr>
          <p:cNvPr id="7" name="Rectangle 6"/>
          <p:cNvSpPr/>
          <p:nvPr/>
        </p:nvSpPr>
        <p:spPr>
          <a:xfrm>
            <a:off x="2286000" y="1720840"/>
            <a:ext cx="4572000" cy="3416320"/>
          </a:xfrm>
          <a:prstGeom prst="rect">
            <a:avLst/>
          </a:prstGeom>
        </p:spPr>
        <p:txBody>
          <a:bodyPr>
            <a:spAutoFit/>
          </a:bodyPr>
          <a:lstStyle/>
          <a:p>
            <a:pPr marL="273050" algn="just">
              <a:lnSpc>
                <a:spcPct val="150000"/>
              </a:lnSpc>
              <a:spcBef>
                <a:spcPct val="0"/>
              </a:spcBef>
              <a:tabLst>
                <a:tab pos="8788400" algn="l"/>
              </a:tabLst>
            </a:pPr>
            <a:r>
              <a:rPr lang="fa-IR" b="1" dirty="0" smtClean="0">
                <a:effectLst>
                  <a:outerShdw blurRad="38100" dist="38100" dir="2700000" algn="tl">
                    <a:srgbClr val="000000">
                      <a:alpha val="43137"/>
                    </a:srgbClr>
                  </a:outerShdw>
                </a:effectLst>
                <a:cs typeface="B Nazanin" pitchFamily="2" charset="-78"/>
              </a:rPr>
              <a:t>1- قايم باشك </a:t>
            </a:r>
          </a:p>
          <a:p>
            <a:pPr marL="273050" algn="just">
              <a:lnSpc>
                <a:spcPct val="150000"/>
              </a:lnSpc>
              <a:spcBef>
                <a:spcPct val="0"/>
              </a:spcBef>
              <a:tabLst>
                <a:tab pos="8788400" algn="l"/>
              </a:tabLst>
            </a:pPr>
            <a:r>
              <a:rPr lang="fa-IR" b="1" dirty="0" smtClean="0">
                <a:effectLst>
                  <a:outerShdw blurRad="38100" dist="38100" dir="2700000" algn="tl">
                    <a:srgbClr val="000000">
                      <a:alpha val="43137"/>
                    </a:srgbClr>
                  </a:outerShdw>
                </a:effectLst>
                <a:cs typeface="B Nazanin" pitchFamily="2" charset="-78"/>
              </a:rPr>
              <a:t>2- پرتاب توپ به هوا </a:t>
            </a:r>
          </a:p>
          <a:p>
            <a:pPr marL="273050" algn="just">
              <a:lnSpc>
                <a:spcPct val="150000"/>
              </a:lnSpc>
              <a:spcBef>
                <a:spcPct val="0"/>
              </a:spcBef>
              <a:tabLst>
                <a:tab pos="8788400" algn="l"/>
              </a:tabLst>
            </a:pPr>
            <a:r>
              <a:rPr lang="fa-IR" b="1" dirty="0" smtClean="0">
                <a:effectLst>
                  <a:outerShdw blurRad="38100" dist="38100" dir="2700000" algn="tl">
                    <a:srgbClr val="000000">
                      <a:alpha val="43137"/>
                    </a:srgbClr>
                  </a:outerShdw>
                </a:effectLst>
                <a:cs typeface="B Nazanin" pitchFamily="2" charset="-78"/>
              </a:rPr>
              <a:t>3- جمع كردن توپ با آهنگ </a:t>
            </a:r>
          </a:p>
          <a:p>
            <a:pPr marL="273050" algn="just">
              <a:lnSpc>
                <a:spcPct val="150000"/>
              </a:lnSpc>
              <a:spcBef>
                <a:spcPct val="0"/>
              </a:spcBef>
              <a:tabLst>
                <a:tab pos="8788400" algn="l"/>
              </a:tabLst>
            </a:pPr>
            <a:r>
              <a:rPr lang="fa-IR" b="1" dirty="0" smtClean="0">
                <a:effectLst>
                  <a:outerShdw blurRad="38100" dist="38100" dir="2700000" algn="tl">
                    <a:srgbClr val="000000">
                      <a:alpha val="43137"/>
                    </a:srgbClr>
                  </a:outerShdw>
                </a:effectLst>
                <a:cs typeface="B Nazanin" pitchFamily="2" charset="-78"/>
              </a:rPr>
              <a:t>4- پريدن از روي كمر ديگران </a:t>
            </a:r>
          </a:p>
          <a:p>
            <a:pPr marL="273050" algn="just">
              <a:lnSpc>
                <a:spcPct val="150000"/>
              </a:lnSpc>
              <a:spcBef>
                <a:spcPct val="0"/>
              </a:spcBef>
              <a:tabLst>
                <a:tab pos="8788400" algn="l"/>
              </a:tabLst>
            </a:pPr>
            <a:r>
              <a:rPr lang="fa-IR" b="1" dirty="0" smtClean="0">
                <a:effectLst>
                  <a:outerShdw blurRad="38100" dist="38100" dir="2700000" algn="tl">
                    <a:srgbClr val="000000">
                      <a:alpha val="43137"/>
                    </a:srgbClr>
                  </a:outerShdw>
                </a:effectLst>
                <a:cs typeface="B Nazanin" pitchFamily="2" charset="-78"/>
              </a:rPr>
              <a:t>5- شوت كردن توپ به هوا </a:t>
            </a:r>
          </a:p>
          <a:p>
            <a:pPr marL="273050" algn="just">
              <a:lnSpc>
                <a:spcPct val="150000"/>
              </a:lnSpc>
              <a:spcBef>
                <a:spcPct val="0"/>
              </a:spcBef>
              <a:tabLst>
                <a:tab pos="8788400" algn="l"/>
              </a:tabLst>
            </a:pPr>
            <a:r>
              <a:rPr lang="fa-IR" b="1" dirty="0" smtClean="0">
                <a:effectLst>
                  <a:outerShdw blurRad="38100" dist="38100" dir="2700000" algn="tl">
                    <a:srgbClr val="000000">
                      <a:alpha val="43137"/>
                    </a:srgbClr>
                  </a:outerShdw>
                </a:effectLst>
                <a:cs typeface="B Nazanin" pitchFamily="2" charset="-78"/>
              </a:rPr>
              <a:t>6- عموزنجير باف و آسياب بچرخ </a:t>
            </a:r>
          </a:p>
          <a:p>
            <a:pPr marL="273050" algn="just">
              <a:lnSpc>
                <a:spcPct val="150000"/>
              </a:lnSpc>
              <a:spcBef>
                <a:spcPct val="0"/>
              </a:spcBef>
              <a:tabLst>
                <a:tab pos="8788400" algn="l"/>
              </a:tabLst>
            </a:pPr>
            <a:r>
              <a:rPr lang="fa-IR" b="1" dirty="0" smtClean="0">
                <a:effectLst>
                  <a:outerShdw blurRad="38100" dist="38100" dir="2700000" algn="tl">
                    <a:srgbClr val="000000">
                      <a:alpha val="43137"/>
                    </a:srgbClr>
                  </a:outerShdw>
                </a:effectLst>
                <a:cs typeface="B Nazanin" pitchFamily="2" charset="-78"/>
              </a:rPr>
              <a:t>7- گذاشتن توپ بين دو پا و پريدن </a:t>
            </a:r>
          </a:p>
          <a:p>
            <a:pPr marL="273050" algn="just">
              <a:lnSpc>
                <a:spcPct val="150000"/>
              </a:lnSpc>
              <a:spcBef>
                <a:spcPct val="0"/>
              </a:spcBef>
              <a:tabLst>
                <a:tab pos="8788400" algn="l"/>
              </a:tabLst>
            </a:pPr>
            <a:r>
              <a:rPr lang="fa-IR" b="1" dirty="0" smtClean="0">
                <a:effectLst>
                  <a:outerShdw blurRad="38100" dist="38100" dir="2700000" algn="tl">
                    <a:srgbClr val="000000">
                      <a:alpha val="43137"/>
                    </a:srgbClr>
                  </a:outerShdw>
                </a:effectLst>
                <a:cs typeface="B Nazanin" pitchFamily="2" charset="-78"/>
              </a:rPr>
              <a:t>8- چرخيدن و نشستن با موسيقي</a:t>
            </a:r>
          </a:p>
        </p:txBody>
      </p:sp>
    </p:spTree>
    <p:extLst>
      <p:ext uri="{BB962C8B-B14F-4D97-AF65-F5344CB8AC3E}">
        <p14:creationId xmlns="" xmlns:p14="http://schemas.microsoft.com/office/powerpoint/2010/main" val="1566542636"/>
      </p:ext>
    </p:extLst>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grpId="1"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grpId="2"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checkerboard(across)">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0"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800" decel="100000"/>
                                        <p:tgtEl>
                                          <p:spTgt spid="7"/>
                                        </p:tgtEl>
                                      </p:cBhvr>
                                    </p:animEffect>
                                    <p:anim calcmode="lin" valueType="num">
                                      <p:cBhvr>
                                        <p:cTn id="25" dur="800" decel="100000" fill="hold"/>
                                        <p:tgtEl>
                                          <p:spTgt spid="7"/>
                                        </p:tgtEl>
                                        <p:attrNameLst>
                                          <p:attrName>style.rotation</p:attrName>
                                        </p:attrNameLst>
                                      </p:cBhvr>
                                      <p:tavLst>
                                        <p:tav tm="0">
                                          <p:val>
                                            <p:fltVal val="-90"/>
                                          </p:val>
                                        </p:tav>
                                        <p:tav tm="100000">
                                          <p:val>
                                            <p:fltVal val="0"/>
                                          </p:val>
                                        </p:tav>
                                      </p:tavLst>
                                    </p:anim>
                                    <p:anim calcmode="lin" valueType="num">
                                      <p:cBhvr>
                                        <p:cTn id="26" dur="800" decel="100000" fill="hold"/>
                                        <p:tgtEl>
                                          <p:spTgt spid="7"/>
                                        </p:tgtEl>
                                        <p:attrNameLst>
                                          <p:attrName>ppt_x</p:attrName>
                                        </p:attrNameLst>
                                      </p:cBhvr>
                                      <p:tavLst>
                                        <p:tav tm="0">
                                          <p:val>
                                            <p:strVal val="#ppt_x+0.4"/>
                                          </p:val>
                                        </p:tav>
                                        <p:tav tm="100000">
                                          <p:val>
                                            <p:strVal val="#ppt_x-0.05"/>
                                          </p:val>
                                        </p:tav>
                                      </p:tavLst>
                                    </p:anim>
                                    <p:anim calcmode="lin" valueType="num">
                                      <p:cBhvr>
                                        <p:cTn id="27" dur="800" decel="100000" fill="hold"/>
                                        <p:tgtEl>
                                          <p:spTgt spid="7"/>
                                        </p:tgtEl>
                                        <p:attrNameLst>
                                          <p:attrName>ppt_y</p:attrName>
                                        </p:attrNameLst>
                                      </p:cBhvr>
                                      <p:tavLst>
                                        <p:tav tm="0">
                                          <p:val>
                                            <p:strVal val="#ppt_y-0.4"/>
                                          </p:val>
                                        </p:tav>
                                        <p:tav tm="100000">
                                          <p:val>
                                            <p:strVal val="#ppt_y+0.1"/>
                                          </p:val>
                                        </p:tav>
                                      </p:tavLst>
                                    </p:anim>
                                    <p:anim calcmode="lin" valueType="num">
                                      <p:cBhvr>
                                        <p:cTn id="28"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29"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مدارك پروژه\آموزش\قهرماني\ايمني حريق\آموزش مقدماتي حريق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Title 1"/>
          <p:cNvSpPr txBox="1">
            <a:spLocks/>
          </p:cNvSpPr>
          <p:nvPr/>
        </p:nvSpPr>
        <p:spPr>
          <a:xfrm>
            <a:off x="214282" y="1500174"/>
            <a:ext cx="8929719" cy="2714644"/>
          </a:xfrm>
          <a:prstGeom prst="rect">
            <a:avLst/>
          </a:prstGeom>
        </p:spPr>
        <p:txBody>
          <a:bodyPr vert="horz" lIns="91440" tIns="45720" rIns="91440" bIns="45720" rtlCol="1" anchor="ctr">
            <a:normAutofit/>
          </a:bodyPr>
          <a:lstStyle/>
          <a:p>
            <a:pPr marL="273050" algn="just">
              <a:lnSpc>
                <a:spcPct val="150000"/>
              </a:lnSpc>
              <a:spcBef>
                <a:spcPct val="0"/>
              </a:spcBef>
              <a:buFont typeface="Courier New" pitchFamily="49" charset="0"/>
              <a:buChar char="o"/>
              <a:tabLst>
                <a:tab pos="8788400" algn="l"/>
              </a:tabLst>
              <a:defRPr/>
            </a:pPr>
            <a:endParaRPr lang="en-US" sz="1400" b="1" dirty="0" smtClean="0">
              <a:effectLst>
                <a:outerShdw blurRad="38100" dist="38100" dir="2700000" algn="tl">
                  <a:srgbClr val="000000">
                    <a:alpha val="43137"/>
                  </a:srgbClr>
                </a:outerShdw>
              </a:effectLst>
              <a:cs typeface="B Nazanin" pitchFamily="2" charset="-78"/>
            </a:endParaRPr>
          </a:p>
        </p:txBody>
      </p:sp>
      <p:sp>
        <p:nvSpPr>
          <p:cNvPr id="7" name="Title 6"/>
          <p:cNvSpPr>
            <a:spLocks noGrp="1"/>
          </p:cNvSpPr>
          <p:nvPr>
            <p:ph type="ctrTitle"/>
          </p:nvPr>
        </p:nvSpPr>
        <p:spPr>
          <a:xfrm>
            <a:off x="500034" y="1643050"/>
            <a:ext cx="7772400" cy="1143008"/>
          </a:xfrm>
        </p:spPr>
        <p:txBody>
          <a:bodyPr>
            <a:noAutofit/>
          </a:bodyPr>
          <a:lstStyle/>
          <a:p>
            <a:r>
              <a:rPr lang="fa-IR" sz="2400" dirty="0" smtClean="0"/>
              <a:t>آموزش تقويت تمركز و هماهنگي</a:t>
            </a:r>
            <a:br>
              <a:rPr lang="fa-IR" sz="2400" dirty="0" smtClean="0"/>
            </a:br>
            <a:r>
              <a:rPr lang="fa-IR" sz="2400" dirty="0" smtClean="0"/>
              <a:t>بولينگ</a:t>
            </a:r>
            <a:br>
              <a:rPr lang="fa-IR" sz="2400" dirty="0" smtClean="0"/>
            </a:br>
            <a:r>
              <a:rPr lang="fa-IR" sz="1800" dirty="0" smtClean="0"/>
              <a:t/>
            </a:r>
            <a:br>
              <a:rPr lang="fa-IR" sz="1800" dirty="0" smtClean="0"/>
            </a:br>
            <a:endParaRPr lang="en-US" sz="1800" dirty="0"/>
          </a:p>
        </p:txBody>
      </p:sp>
      <p:sp>
        <p:nvSpPr>
          <p:cNvPr id="8" name="Title 1"/>
          <p:cNvSpPr txBox="1">
            <a:spLocks/>
          </p:cNvSpPr>
          <p:nvPr/>
        </p:nvSpPr>
        <p:spPr>
          <a:xfrm>
            <a:off x="6500826" y="6429397"/>
            <a:ext cx="2607678" cy="311972"/>
          </a:xfrm>
          <a:prstGeom prst="rect">
            <a:avLst/>
          </a:prstGeom>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1600" b="1" i="0" u="none" strike="noStrike" kern="1200" cap="none" spc="0" normalizeH="0" baseline="0" noProof="0" smtClean="0">
                <a:ln>
                  <a:noFill/>
                </a:ln>
                <a:solidFill>
                  <a:schemeClr val="tx1"/>
                </a:solidFill>
                <a:effectLst/>
                <a:uLnTx/>
                <a:uFillTx/>
                <a:latin typeface="+mj-lt"/>
                <a:ea typeface="Majalla UI"/>
                <a:cs typeface="B Nazanin" pitchFamily="2" charset="-78"/>
              </a:rPr>
              <a:t>آشنايي با كودكان اتيسم</a:t>
            </a:r>
            <a:endParaRPr kumimoji="0" lang="fa-IR" sz="1600" b="0" i="0" u="none" strike="noStrike" kern="1200" cap="none" spc="0" normalizeH="0" baseline="0" noProof="0" dirty="0">
              <a:ln>
                <a:noFill/>
              </a:ln>
              <a:solidFill>
                <a:schemeClr val="tx1"/>
              </a:solidFill>
              <a:effectLst/>
              <a:uLnTx/>
              <a:uFillTx/>
              <a:latin typeface="+mj-lt"/>
              <a:ea typeface="+mj-ea"/>
              <a:cs typeface="+mj-cs"/>
            </a:endParaRPr>
          </a:p>
        </p:txBody>
      </p:sp>
      <p:sp>
        <p:nvSpPr>
          <p:cNvPr id="9" name="Subtitle 8"/>
          <p:cNvSpPr>
            <a:spLocks noGrp="1"/>
          </p:cNvSpPr>
          <p:nvPr>
            <p:ph type="subTitle" idx="1"/>
          </p:nvPr>
        </p:nvSpPr>
        <p:spPr>
          <a:xfrm>
            <a:off x="714348" y="2786058"/>
            <a:ext cx="7715304" cy="3214710"/>
          </a:xfrm>
        </p:spPr>
        <p:txBody>
          <a:bodyPr>
            <a:normAutofit fontScale="85000" lnSpcReduction="20000"/>
          </a:bodyPr>
          <a:lstStyle/>
          <a:p>
            <a:r>
              <a:rPr lang="fa-IR" dirty="0" smtClean="0">
                <a:solidFill>
                  <a:schemeClr val="tx1"/>
                </a:solidFill>
              </a:rPr>
              <a:t>هدف : </a:t>
            </a:r>
            <a:r>
              <a:rPr lang="fa-IR" dirty="0" err="1" smtClean="0">
                <a:solidFill>
                  <a:schemeClr val="tx1"/>
                </a:solidFill>
              </a:rPr>
              <a:t>هماهنگي</a:t>
            </a:r>
            <a:r>
              <a:rPr lang="fa-IR" dirty="0" smtClean="0">
                <a:solidFill>
                  <a:schemeClr val="tx1"/>
                </a:solidFill>
              </a:rPr>
              <a:t> چشم و دست</a:t>
            </a:r>
            <a:br>
              <a:rPr lang="fa-IR" dirty="0" smtClean="0">
                <a:solidFill>
                  <a:schemeClr val="tx1"/>
                </a:solidFill>
              </a:rPr>
            </a:br>
            <a:r>
              <a:rPr lang="fa-IR" dirty="0" smtClean="0">
                <a:solidFill>
                  <a:schemeClr val="tx1"/>
                </a:solidFill>
              </a:rPr>
              <a:t>نحوه اجرا </a:t>
            </a:r>
            <a:br>
              <a:rPr lang="fa-IR" dirty="0" smtClean="0">
                <a:solidFill>
                  <a:schemeClr val="tx1"/>
                </a:solidFill>
              </a:rPr>
            </a:br>
            <a:r>
              <a:rPr lang="fa-IR" dirty="0" smtClean="0">
                <a:solidFill>
                  <a:schemeClr val="tx1"/>
                </a:solidFill>
              </a:rPr>
              <a:t>ابتدا از </a:t>
            </a:r>
            <a:r>
              <a:rPr lang="fa-IR" dirty="0" err="1" smtClean="0">
                <a:solidFill>
                  <a:schemeClr val="tx1"/>
                </a:solidFill>
              </a:rPr>
              <a:t>كودك</a:t>
            </a:r>
            <a:r>
              <a:rPr lang="fa-IR" dirty="0" smtClean="0">
                <a:solidFill>
                  <a:schemeClr val="tx1"/>
                </a:solidFill>
              </a:rPr>
              <a:t> </a:t>
            </a:r>
            <a:r>
              <a:rPr lang="fa-IR" dirty="0" err="1" smtClean="0">
                <a:solidFill>
                  <a:schemeClr val="tx1"/>
                </a:solidFill>
              </a:rPr>
              <a:t>مي</a:t>
            </a:r>
            <a:r>
              <a:rPr lang="fa-IR" dirty="0" smtClean="0">
                <a:solidFill>
                  <a:schemeClr val="tx1"/>
                </a:solidFill>
              </a:rPr>
              <a:t> </a:t>
            </a:r>
            <a:r>
              <a:rPr lang="fa-IR" dirty="0" err="1" smtClean="0">
                <a:solidFill>
                  <a:schemeClr val="tx1"/>
                </a:solidFill>
              </a:rPr>
              <a:t>خواهيم</a:t>
            </a:r>
            <a:r>
              <a:rPr lang="fa-IR" dirty="0" smtClean="0">
                <a:solidFill>
                  <a:schemeClr val="tx1"/>
                </a:solidFill>
              </a:rPr>
              <a:t> توپ را به سمت </a:t>
            </a:r>
            <a:r>
              <a:rPr lang="fa-IR" dirty="0" err="1" smtClean="0">
                <a:solidFill>
                  <a:schemeClr val="tx1"/>
                </a:solidFill>
              </a:rPr>
              <a:t>بولينگ</a:t>
            </a:r>
            <a:r>
              <a:rPr lang="fa-IR" dirty="0" smtClean="0">
                <a:solidFill>
                  <a:schemeClr val="tx1"/>
                </a:solidFill>
              </a:rPr>
              <a:t> ها </a:t>
            </a:r>
            <a:r>
              <a:rPr lang="fa-IR" dirty="0" err="1" smtClean="0">
                <a:solidFill>
                  <a:schemeClr val="tx1"/>
                </a:solidFill>
              </a:rPr>
              <a:t>قل</a:t>
            </a:r>
            <a:r>
              <a:rPr lang="fa-IR" dirty="0" smtClean="0">
                <a:solidFill>
                  <a:schemeClr val="tx1"/>
                </a:solidFill>
              </a:rPr>
              <a:t> بدهد پس از آن چند عدد از </a:t>
            </a:r>
            <a:r>
              <a:rPr lang="fa-IR" dirty="0" err="1" smtClean="0">
                <a:solidFill>
                  <a:schemeClr val="tx1"/>
                </a:solidFill>
              </a:rPr>
              <a:t>بولينگ</a:t>
            </a:r>
            <a:r>
              <a:rPr lang="fa-IR" dirty="0" smtClean="0">
                <a:solidFill>
                  <a:schemeClr val="tx1"/>
                </a:solidFill>
              </a:rPr>
              <a:t> ها را با فاصله </a:t>
            </a:r>
            <a:r>
              <a:rPr lang="fa-IR" dirty="0" err="1" smtClean="0">
                <a:solidFill>
                  <a:schemeClr val="tx1"/>
                </a:solidFill>
              </a:rPr>
              <a:t>زياد</a:t>
            </a:r>
            <a:r>
              <a:rPr lang="fa-IR" dirty="0" smtClean="0">
                <a:solidFill>
                  <a:schemeClr val="tx1"/>
                </a:solidFill>
              </a:rPr>
              <a:t> از </a:t>
            </a:r>
            <a:r>
              <a:rPr lang="fa-IR" dirty="0" err="1" smtClean="0">
                <a:solidFill>
                  <a:schemeClr val="tx1"/>
                </a:solidFill>
              </a:rPr>
              <a:t>يكديگر</a:t>
            </a:r>
            <a:r>
              <a:rPr lang="fa-IR" dirty="0" smtClean="0">
                <a:solidFill>
                  <a:schemeClr val="tx1"/>
                </a:solidFill>
              </a:rPr>
              <a:t> گذاشته و از او </a:t>
            </a:r>
            <a:r>
              <a:rPr lang="fa-IR" dirty="0" err="1" smtClean="0">
                <a:solidFill>
                  <a:schemeClr val="tx1"/>
                </a:solidFill>
              </a:rPr>
              <a:t>مي</a:t>
            </a:r>
            <a:r>
              <a:rPr lang="fa-IR" dirty="0" smtClean="0">
                <a:solidFill>
                  <a:schemeClr val="tx1"/>
                </a:solidFill>
              </a:rPr>
              <a:t> </a:t>
            </a:r>
            <a:r>
              <a:rPr lang="fa-IR" dirty="0" err="1" smtClean="0">
                <a:solidFill>
                  <a:schemeClr val="tx1"/>
                </a:solidFill>
              </a:rPr>
              <a:t>خواهيم</a:t>
            </a:r>
            <a:r>
              <a:rPr lang="fa-IR" dirty="0" smtClean="0">
                <a:solidFill>
                  <a:schemeClr val="tx1"/>
                </a:solidFill>
              </a:rPr>
              <a:t> توپ را بدون هدف به طرف </a:t>
            </a:r>
            <a:r>
              <a:rPr lang="fa-IR" dirty="0" err="1" smtClean="0">
                <a:solidFill>
                  <a:schemeClr val="tx1"/>
                </a:solidFill>
              </a:rPr>
              <a:t>بولينگ</a:t>
            </a:r>
            <a:r>
              <a:rPr lang="fa-IR" dirty="0" smtClean="0">
                <a:solidFill>
                  <a:schemeClr val="tx1"/>
                </a:solidFill>
              </a:rPr>
              <a:t> بزند .سپس </a:t>
            </a:r>
            <a:r>
              <a:rPr lang="fa-IR" dirty="0" err="1" smtClean="0">
                <a:solidFill>
                  <a:schemeClr val="tx1"/>
                </a:solidFill>
              </a:rPr>
              <a:t>بولينگي</a:t>
            </a:r>
            <a:r>
              <a:rPr lang="fa-IR" dirty="0" smtClean="0">
                <a:solidFill>
                  <a:schemeClr val="tx1"/>
                </a:solidFill>
              </a:rPr>
              <a:t> را به عنوان هدف مشخص </a:t>
            </a:r>
            <a:r>
              <a:rPr lang="fa-IR" dirty="0" err="1" smtClean="0">
                <a:solidFill>
                  <a:schemeClr val="tx1"/>
                </a:solidFill>
              </a:rPr>
              <a:t>كرده</a:t>
            </a:r>
            <a:r>
              <a:rPr lang="fa-IR" dirty="0" smtClean="0">
                <a:solidFill>
                  <a:schemeClr val="tx1"/>
                </a:solidFill>
              </a:rPr>
              <a:t> و از او </a:t>
            </a:r>
            <a:r>
              <a:rPr lang="fa-IR" dirty="0" err="1" smtClean="0">
                <a:solidFill>
                  <a:schemeClr val="tx1"/>
                </a:solidFill>
              </a:rPr>
              <a:t>مي</a:t>
            </a:r>
            <a:r>
              <a:rPr lang="fa-IR" dirty="0" smtClean="0">
                <a:solidFill>
                  <a:schemeClr val="tx1"/>
                </a:solidFill>
              </a:rPr>
              <a:t> </a:t>
            </a:r>
            <a:r>
              <a:rPr lang="fa-IR" dirty="0" err="1" smtClean="0">
                <a:solidFill>
                  <a:schemeClr val="tx1"/>
                </a:solidFill>
              </a:rPr>
              <a:t>خواهيم</a:t>
            </a:r>
            <a:r>
              <a:rPr lang="fa-IR" dirty="0" smtClean="0">
                <a:solidFill>
                  <a:schemeClr val="tx1"/>
                </a:solidFill>
              </a:rPr>
              <a:t> توپ را به طرف هدف </a:t>
            </a:r>
            <a:r>
              <a:rPr lang="fa-IR" dirty="0" err="1" smtClean="0">
                <a:solidFill>
                  <a:schemeClr val="tx1"/>
                </a:solidFill>
              </a:rPr>
              <a:t>قل</a:t>
            </a:r>
            <a:r>
              <a:rPr lang="fa-IR" dirty="0" smtClean="0">
                <a:solidFill>
                  <a:schemeClr val="tx1"/>
                </a:solidFill>
              </a:rPr>
              <a:t> بدهد و به </a:t>
            </a:r>
            <a:r>
              <a:rPr lang="fa-IR" dirty="0" err="1" smtClean="0">
                <a:solidFill>
                  <a:schemeClr val="tx1"/>
                </a:solidFill>
              </a:rPr>
              <a:t>تدريج</a:t>
            </a:r>
            <a:r>
              <a:rPr lang="fa-IR" dirty="0" smtClean="0">
                <a:solidFill>
                  <a:schemeClr val="tx1"/>
                </a:solidFill>
              </a:rPr>
              <a:t> فاصله </a:t>
            </a:r>
            <a:r>
              <a:rPr lang="fa-IR" dirty="0" err="1" smtClean="0">
                <a:solidFill>
                  <a:schemeClr val="tx1"/>
                </a:solidFill>
              </a:rPr>
              <a:t>بين</a:t>
            </a:r>
            <a:r>
              <a:rPr lang="fa-IR" dirty="0" smtClean="0">
                <a:solidFill>
                  <a:schemeClr val="tx1"/>
                </a:solidFill>
              </a:rPr>
              <a:t> </a:t>
            </a:r>
            <a:r>
              <a:rPr lang="fa-IR" dirty="0" err="1" smtClean="0">
                <a:solidFill>
                  <a:schemeClr val="tx1"/>
                </a:solidFill>
              </a:rPr>
              <a:t>بولينگها</a:t>
            </a:r>
            <a:r>
              <a:rPr lang="fa-IR" dirty="0" smtClean="0">
                <a:solidFill>
                  <a:schemeClr val="tx1"/>
                </a:solidFill>
              </a:rPr>
              <a:t> را </a:t>
            </a:r>
            <a:r>
              <a:rPr lang="fa-IR" dirty="0" err="1" smtClean="0">
                <a:solidFill>
                  <a:schemeClr val="tx1"/>
                </a:solidFill>
              </a:rPr>
              <a:t>افزايش</a:t>
            </a:r>
            <a:r>
              <a:rPr lang="fa-IR" dirty="0" smtClean="0">
                <a:solidFill>
                  <a:schemeClr val="tx1"/>
                </a:solidFill>
              </a:rPr>
              <a:t> </a:t>
            </a:r>
            <a:r>
              <a:rPr lang="fa-IR" dirty="0" err="1" smtClean="0">
                <a:solidFill>
                  <a:schemeClr val="tx1"/>
                </a:solidFill>
              </a:rPr>
              <a:t>مي</a:t>
            </a:r>
            <a:r>
              <a:rPr lang="fa-IR" dirty="0" smtClean="0">
                <a:solidFill>
                  <a:schemeClr val="tx1"/>
                </a:solidFill>
              </a:rPr>
              <a:t> </a:t>
            </a:r>
            <a:r>
              <a:rPr lang="fa-IR" dirty="0" err="1" smtClean="0">
                <a:solidFill>
                  <a:schemeClr val="tx1"/>
                </a:solidFill>
              </a:rPr>
              <a:t>دهيم</a:t>
            </a:r>
            <a:r>
              <a:rPr lang="fa-IR" dirty="0" smtClean="0"/>
              <a:t/>
            </a:r>
            <a:br>
              <a:rPr lang="fa-IR" dirty="0" smtClean="0"/>
            </a:br>
            <a:endParaRPr lang="en-US" dirty="0"/>
          </a:p>
        </p:txBody>
      </p:sp>
    </p:spTree>
    <p:extLst>
      <p:ext uri="{BB962C8B-B14F-4D97-AF65-F5344CB8AC3E}">
        <p14:creationId xmlns="" xmlns:p14="http://schemas.microsoft.com/office/powerpoint/2010/main" val="1566542636"/>
      </p:ext>
    </p:extLst>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3" presetClass="entr" presetSubtype="16" fill="hold" grpId="0"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Effect transition="in" filter="plus(in)">
                                      <p:cBhvr>
                                        <p:cTn id="19" dur="2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مدارك پروژه\آموزش\قهرماني\ايمني حريق\آموزش مقدماتي حريق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Title 1"/>
          <p:cNvSpPr txBox="1">
            <a:spLocks/>
          </p:cNvSpPr>
          <p:nvPr/>
        </p:nvSpPr>
        <p:spPr>
          <a:xfrm>
            <a:off x="214282" y="1500174"/>
            <a:ext cx="8929719" cy="2714644"/>
          </a:xfrm>
          <a:prstGeom prst="rect">
            <a:avLst/>
          </a:prstGeom>
        </p:spPr>
        <p:txBody>
          <a:bodyPr vert="horz" lIns="91440" tIns="45720" rIns="91440" bIns="45720" rtlCol="1" anchor="ctr">
            <a:normAutofit/>
          </a:bodyPr>
          <a:lstStyle/>
          <a:p>
            <a:pPr marL="273050" algn="just">
              <a:lnSpc>
                <a:spcPct val="150000"/>
              </a:lnSpc>
              <a:spcBef>
                <a:spcPct val="0"/>
              </a:spcBef>
              <a:buFont typeface="Courier New" pitchFamily="49" charset="0"/>
              <a:buChar char="o"/>
              <a:tabLst>
                <a:tab pos="8788400" algn="l"/>
              </a:tabLst>
              <a:defRPr/>
            </a:pPr>
            <a:endParaRPr lang="en-US" sz="1400" b="1" dirty="0" smtClean="0">
              <a:effectLst>
                <a:outerShdw blurRad="38100" dist="38100" dir="2700000" algn="tl">
                  <a:srgbClr val="000000">
                    <a:alpha val="43137"/>
                  </a:srgbClr>
                </a:outerShdw>
              </a:effectLst>
              <a:cs typeface="B Nazanin" pitchFamily="2" charset="-78"/>
            </a:endParaRPr>
          </a:p>
        </p:txBody>
      </p:sp>
      <p:sp>
        <p:nvSpPr>
          <p:cNvPr id="8" name="Title 1"/>
          <p:cNvSpPr txBox="1">
            <a:spLocks/>
          </p:cNvSpPr>
          <p:nvPr/>
        </p:nvSpPr>
        <p:spPr>
          <a:xfrm>
            <a:off x="6500826" y="6429397"/>
            <a:ext cx="2607678" cy="311972"/>
          </a:xfrm>
          <a:prstGeom prst="rect">
            <a:avLst/>
          </a:prstGeom>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1600" b="1" i="0" u="none" strike="noStrike" kern="1200" cap="none" spc="0" normalizeH="0" baseline="0" noProof="0" smtClean="0">
                <a:ln>
                  <a:noFill/>
                </a:ln>
                <a:solidFill>
                  <a:schemeClr val="tx1"/>
                </a:solidFill>
                <a:effectLst/>
                <a:uLnTx/>
                <a:uFillTx/>
                <a:latin typeface="+mj-lt"/>
                <a:ea typeface="Majalla UI"/>
                <a:cs typeface="B Nazanin" pitchFamily="2" charset="-78"/>
              </a:rPr>
              <a:t>آشنايي با كودكان اتيسم</a:t>
            </a:r>
            <a:endParaRPr kumimoji="0" lang="fa-IR" sz="1600" b="0" i="0" u="none" strike="noStrike" kern="1200" cap="none" spc="0" normalizeH="0" baseline="0" noProof="0" dirty="0">
              <a:ln>
                <a:noFill/>
              </a:ln>
              <a:solidFill>
                <a:schemeClr val="tx1"/>
              </a:solidFill>
              <a:effectLst/>
              <a:uLnTx/>
              <a:uFillTx/>
              <a:latin typeface="+mj-lt"/>
              <a:ea typeface="+mj-ea"/>
              <a:cs typeface="+mj-cs"/>
            </a:endParaRPr>
          </a:p>
        </p:txBody>
      </p:sp>
      <p:sp>
        <p:nvSpPr>
          <p:cNvPr id="9" name="Subtitle 8"/>
          <p:cNvSpPr>
            <a:spLocks noGrp="1"/>
          </p:cNvSpPr>
          <p:nvPr>
            <p:ph type="subTitle" idx="1"/>
          </p:nvPr>
        </p:nvSpPr>
        <p:spPr/>
        <p:txBody>
          <a:bodyPr>
            <a:normAutofit fontScale="92500" lnSpcReduction="10000"/>
          </a:bodyPr>
          <a:lstStyle/>
          <a:p>
            <a:r>
              <a:rPr lang="ar-SA" dirty="0" smtClean="0">
                <a:solidFill>
                  <a:schemeClr val="tx1"/>
                </a:solidFill>
              </a:rPr>
              <a:t>یک طرح ساده بکشیدگوش پاک کن راداخل گواش بزنیدومثل چکش روی طرحتان بزنیدنقاشی شما به شکل زیبایی رنگ شده است</a:t>
            </a:r>
            <a:r>
              <a:rPr lang="en-US" dirty="0" smtClean="0">
                <a:solidFill>
                  <a:schemeClr val="tx1"/>
                </a:solidFill>
              </a:rPr>
              <a:t>.</a:t>
            </a:r>
            <a:br>
              <a:rPr lang="en-US" dirty="0" smtClean="0">
                <a:solidFill>
                  <a:schemeClr val="tx1"/>
                </a:solidFill>
              </a:rPr>
            </a:br>
            <a:endParaRPr lang="en-US" dirty="0">
              <a:solidFill>
                <a:schemeClr val="tx1"/>
              </a:solidFill>
            </a:endParaRPr>
          </a:p>
        </p:txBody>
      </p:sp>
      <p:sp>
        <p:nvSpPr>
          <p:cNvPr id="10" name="Title 9"/>
          <p:cNvSpPr>
            <a:spLocks noGrp="1"/>
          </p:cNvSpPr>
          <p:nvPr>
            <p:ph type="ctrTitle"/>
          </p:nvPr>
        </p:nvSpPr>
        <p:spPr>
          <a:xfrm>
            <a:off x="1371600" y="2000240"/>
            <a:ext cx="7772400" cy="1470025"/>
          </a:xfrm>
        </p:spPr>
        <p:txBody>
          <a:bodyPr>
            <a:normAutofit fontScale="90000"/>
          </a:bodyPr>
          <a:lstStyle/>
          <a:p>
            <a:r>
              <a:rPr lang="ar-SA" sz="3100" b="1" dirty="0" smtClean="0"/>
              <a:t>نقاشی با گوش پاک کن</a:t>
            </a:r>
            <a:r>
              <a:rPr lang="en-US" sz="3100" dirty="0" smtClean="0"/>
              <a:t> </a:t>
            </a:r>
            <a:br>
              <a:rPr lang="en-US" sz="3100" dirty="0" smtClean="0"/>
            </a:br>
            <a:r>
              <a:rPr lang="en-US" sz="3100" dirty="0" smtClean="0"/>
              <a:t/>
            </a:r>
            <a:br>
              <a:rPr lang="en-US" sz="3100" dirty="0" smtClean="0"/>
            </a:br>
            <a:r>
              <a:rPr lang="en-US" sz="3100" dirty="0" smtClean="0"/>
              <a:t/>
            </a:r>
            <a:br>
              <a:rPr lang="en-US" sz="3100" dirty="0" smtClean="0"/>
            </a:br>
            <a:r>
              <a:rPr lang="ar-SA" sz="3100" b="1" dirty="0" smtClean="0"/>
              <a:t>وسایل موردنیاز</a:t>
            </a:r>
            <a:r>
              <a:rPr lang="en-US" sz="3100" dirty="0" smtClean="0"/>
              <a:t>:</a:t>
            </a:r>
            <a:br>
              <a:rPr lang="en-US" sz="3100" dirty="0" smtClean="0"/>
            </a:br>
            <a:r>
              <a:rPr lang="en-US" sz="3100" dirty="0" smtClean="0"/>
              <a:t>1.</a:t>
            </a:r>
            <a:r>
              <a:rPr lang="ar-SA" sz="3100" dirty="0" smtClean="0"/>
              <a:t>گوش پاک کن</a:t>
            </a:r>
            <a:r>
              <a:rPr lang="en-US" sz="3100" dirty="0" smtClean="0"/>
              <a:t> </a:t>
            </a:r>
            <a:br>
              <a:rPr lang="en-US" sz="3100" dirty="0" smtClean="0"/>
            </a:br>
            <a:r>
              <a:rPr lang="en-US" sz="3100" dirty="0" smtClean="0"/>
              <a:t>2.</a:t>
            </a:r>
            <a:r>
              <a:rPr lang="ar-SA" sz="3100" dirty="0" smtClean="0"/>
              <a:t>گواش درچند رنگ</a:t>
            </a:r>
            <a:r>
              <a:rPr lang="en-US" sz="3100" dirty="0" smtClean="0"/>
              <a:t/>
            </a:r>
            <a:br>
              <a:rPr lang="en-US" sz="3100" dirty="0" smtClean="0"/>
            </a:br>
            <a:r>
              <a:rPr lang="fa-IR" sz="3100" dirty="0" smtClean="0"/>
              <a:t>ر</a:t>
            </a:r>
            <a:r>
              <a:rPr lang="ar-SA" sz="3100" b="1" dirty="0" smtClean="0"/>
              <a:t>وش </a:t>
            </a:r>
            <a:r>
              <a:rPr lang="ar-SA" sz="3100" b="1" dirty="0" smtClean="0"/>
              <a:t>کار</a:t>
            </a:r>
            <a:r>
              <a:rPr lang="en-US" sz="3100" b="1" dirty="0" smtClean="0"/>
              <a:t>:</a:t>
            </a:r>
            <a:r>
              <a:rPr lang="en-US" sz="3100" dirty="0" smtClean="0"/>
              <a:t/>
            </a:r>
            <a:br>
              <a:rPr lang="en-US" sz="3100" dirty="0" smtClean="0"/>
            </a:br>
            <a:endParaRPr lang="en-US" dirty="0"/>
          </a:p>
        </p:txBody>
      </p:sp>
    </p:spTree>
    <p:extLst>
      <p:ext uri="{BB962C8B-B14F-4D97-AF65-F5344CB8AC3E}">
        <p14:creationId xmlns="" xmlns:p14="http://schemas.microsoft.com/office/powerpoint/2010/main" val="1566542636"/>
      </p:ext>
    </p:extLst>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Effect transition="in" filter="fade">
                                      <p:cBhvr>
                                        <p:cTn id="19" dur="1000"/>
                                        <p:tgtEl>
                                          <p:spTgt spid="9">
                                            <p:txEl>
                                              <p:pRg st="0" end="0"/>
                                            </p:txEl>
                                          </p:spTgt>
                                        </p:tgtEl>
                                      </p:cBhvr>
                                    </p:animEffect>
                                    <p:anim calcmode="lin" valueType="num">
                                      <p:cBhvr>
                                        <p:cTn id="20"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build="p"/>
      <p:bldP spid="10"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مدارك پروژه\آموزش\قهرماني\ايمني حريق\آموزش مقدماتي حريق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Title 1"/>
          <p:cNvSpPr txBox="1">
            <a:spLocks/>
          </p:cNvSpPr>
          <p:nvPr/>
        </p:nvSpPr>
        <p:spPr>
          <a:xfrm>
            <a:off x="214282" y="1500174"/>
            <a:ext cx="8929719" cy="2714644"/>
          </a:xfrm>
          <a:prstGeom prst="rect">
            <a:avLst/>
          </a:prstGeom>
        </p:spPr>
        <p:txBody>
          <a:bodyPr vert="horz" lIns="91440" tIns="45720" rIns="91440" bIns="45720" rtlCol="1" anchor="ctr">
            <a:normAutofit/>
          </a:bodyPr>
          <a:lstStyle/>
          <a:p>
            <a:pPr marL="273050" algn="just">
              <a:lnSpc>
                <a:spcPct val="150000"/>
              </a:lnSpc>
              <a:spcBef>
                <a:spcPct val="0"/>
              </a:spcBef>
              <a:buFont typeface="Courier New" pitchFamily="49" charset="0"/>
              <a:buChar char="o"/>
              <a:tabLst>
                <a:tab pos="8788400" algn="l"/>
              </a:tabLst>
              <a:defRPr/>
            </a:pPr>
            <a:endParaRPr lang="en-US" sz="1400" b="1" dirty="0" smtClean="0">
              <a:effectLst>
                <a:outerShdw blurRad="38100" dist="38100" dir="2700000" algn="tl">
                  <a:srgbClr val="000000">
                    <a:alpha val="43137"/>
                  </a:srgbClr>
                </a:outerShdw>
              </a:effectLst>
              <a:cs typeface="B Nazanin" pitchFamily="2" charset="-78"/>
            </a:endParaRPr>
          </a:p>
        </p:txBody>
      </p:sp>
      <p:sp>
        <p:nvSpPr>
          <p:cNvPr id="8" name="Title 1"/>
          <p:cNvSpPr txBox="1">
            <a:spLocks/>
          </p:cNvSpPr>
          <p:nvPr/>
        </p:nvSpPr>
        <p:spPr>
          <a:xfrm>
            <a:off x="6500826" y="6429397"/>
            <a:ext cx="2607678" cy="311972"/>
          </a:xfrm>
          <a:prstGeom prst="rect">
            <a:avLst/>
          </a:prstGeom>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1600" b="1" i="0" u="none" strike="noStrike" kern="1200" cap="none" spc="0" normalizeH="0" baseline="0" noProof="0" smtClean="0">
                <a:ln>
                  <a:noFill/>
                </a:ln>
                <a:solidFill>
                  <a:schemeClr val="tx1"/>
                </a:solidFill>
                <a:effectLst/>
                <a:uLnTx/>
                <a:uFillTx/>
                <a:latin typeface="+mj-lt"/>
                <a:ea typeface="Majalla UI"/>
                <a:cs typeface="B Nazanin" pitchFamily="2" charset="-78"/>
              </a:rPr>
              <a:t>آشنايي با كودكان اتيسم</a:t>
            </a:r>
            <a:endParaRPr kumimoji="0" lang="fa-IR" sz="1600" b="0" i="0" u="none" strike="noStrike" kern="1200" cap="none" spc="0" normalizeH="0" baseline="0" noProof="0" dirty="0">
              <a:ln>
                <a:noFill/>
              </a:ln>
              <a:solidFill>
                <a:schemeClr val="tx1"/>
              </a:solidFill>
              <a:effectLst/>
              <a:uLnTx/>
              <a:uFillTx/>
              <a:latin typeface="+mj-lt"/>
              <a:ea typeface="+mj-ea"/>
              <a:cs typeface="+mj-cs"/>
            </a:endParaRPr>
          </a:p>
        </p:txBody>
      </p:sp>
      <p:sp>
        <p:nvSpPr>
          <p:cNvPr id="9" name="Subtitle 8"/>
          <p:cNvSpPr>
            <a:spLocks noGrp="1"/>
          </p:cNvSpPr>
          <p:nvPr>
            <p:ph type="subTitle" idx="1"/>
          </p:nvPr>
        </p:nvSpPr>
        <p:spPr>
          <a:xfrm>
            <a:off x="642910" y="2714620"/>
            <a:ext cx="7643866" cy="3500462"/>
          </a:xfrm>
        </p:spPr>
        <p:txBody>
          <a:bodyPr>
            <a:normAutofit fontScale="85000" lnSpcReduction="10000"/>
          </a:bodyPr>
          <a:lstStyle/>
          <a:p>
            <a:r>
              <a:rPr lang="ar-SA" b="1" dirty="0" smtClean="0">
                <a:solidFill>
                  <a:schemeClr val="tx1"/>
                </a:solidFill>
              </a:rPr>
              <a:t>وسایل لازم</a:t>
            </a:r>
            <a:r>
              <a:rPr lang="en-US" b="1" dirty="0" smtClean="0">
                <a:solidFill>
                  <a:schemeClr val="tx1"/>
                </a:solidFill>
              </a:rPr>
              <a:t> </a:t>
            </a:r>
            <a:r>
              <a:rPr lang="en-US" dirty="0" smtClean="0">
                <a:solidFill>
                  <a:schemeClr val="tx1"/>
                </a:solidFill>
              </a:rPr>
              <a:t>1-</a:t>
            </a:r>
            <a:r>
              <a:rPr lang="ar-SA" dirty="0" smtClean="0">
                <a:solidFill>
                  <a:schemeClr val="tx1"/>
                </a:solidFill>
              </a:rPr>
              <a:t>آبرنگ </a:t>
            </a:r>
            <a:r>
              <a:rPr lang="ar-SA" dirty="0" smtClean="0">
                <a:solidFill>
                  <a:schemeClr val="tx1"/>
                </a:solidFill>
              </a:rPr>
              <a:t>نسبتاً رقیق در رنگ هاي مختلف</a:t>
            </a:r>
            <a:r>
              <a:rPr lang="en-US" dirty="0" smtClean="0">
                <a:solidFill>
                  <a:schemeClr val="tx1"/>
                </a:solidFill>
              </a:rPr>
              <a:t/>
            </a:r>
            <a:br>
              <a:rPr lang="en-US" dirty="0" smtClean="0">
                <a:solidFill>
                  <a:schemeClr val="tx1"/>
                </a:solidFill>
              </a:rPr>
            </a:br>
            <a:r>
              <a:rPr lang="en-US" dirty="0" smtClean="0">
                <a:solidFill>
                  <a:schemeClr val="tx1"/>
                </a:solidFill>
              </a:rPr>
              <a:t>2-</a:t>
            </a:r>
            <a:r>
              <a:rPr lang="ar-SA" dirty="0" smtClean="0">
                <a:solidFill>
                  <a:schemeClr val="tx1"/>
                </a:solidFill>
              </a:rPr>
              <a:t>کاغذ سفید</a:t>
            </a:r>
            <a:r>
              <a:rPr lang="en-US" dirty="0" smtClean="0">
                <a:solidFill>
                  <a:schemeClr val="tx1"/>
                </a:solidFill>
              </a:rPr>
              <a:t/>
            </a:r>
            <a:br>
              <a:rPr lang="en-US" dirty="0" smtClean="0">
                <a:solidFill>
                  <a:schemeClr val="tx1"/>
                </a:solidFill>
              </a:rPr>
            </a:br>
            <a:r>
              <a:rPr lang="en-US" dirty="0" smtClean="0">
                <a:solidFill>
                  <a:schemeClr val="tx1"/>
                </a:solidFill>
              </a:rPr>
              <a:t>3-</a:t>
            </a:r>
            <a:r>
              <a:rPr lang="ar-SA" dirty="0" smtClean="0">
                <a:solidFill>
                  <a:schemeClr val="tx1"/>
                </a:solidFill>
              </a:rPr>
              <a:t>لوله ی خودکار</a:t>
            </a:r>
            <a:r>
              <a:rPr lang="en-US" dirty="0" smtClean="0">
                <a:solidFill>
                  <a:schemeClr val="tx1"/>
                </a:solidFill>
              </a:rPr>
              <a:t/>
            </a:r>
            <a:br>
              <a:rPr lang="en-US" dirty="0" smtClean="0">
                <a:solidFill>
                  <a:schemeClr val="tx1"/>
                </a:solidFill>
              </a:rPr>
            </a:br>
            <a:r>
              <a:rPr lang="ar-SA" b="1" dirty="0" smtClean="0">
                <a:solidFill>
                  <a:schemeClr val="tx1"/>
                </a:solidFill>
              </a:rPr>
              <a:t>روش آموزش </a:t>
            </a:r>
            <a:r>
              <a:rPr lang="en-US" dirty="0" smtClean="0">
                <a:solidFill>
                  <a:schemeClr val="tx1"/>
                </a:solidFill>
              </a:rPr>
              <a:t>: </a:t>
            </a:r>
            <a:r>
              <a:rPr lang="ar-SA" dirty="0" smtClean="0">
                <a:solidFill>
                  <a:schemeClr val="tx1"/>
                </a:solidFill>
              </a:rPr>
              <a:t>در صورت امکان یک نمونه از کارها به بچه ها نشان بدهید ؛ در آغاز کار از آنان بخواهید چند قطره مرکب در چند نقطه ی مختلف بر روی کاغذ بریزید و با لوله ی خالی به گوشه های قطره های مرکب فوت کنند تا قطره ها پخش شوند و به شکل های مختلف در بیایند . می توان از آبرنگ نیز استفاده کرد</a:t>
            </a:r>
            <a:r>
              <a:rPr lang="en-US" dirty="0" smtClean="0">
                <a:solidFill>
                  <a:schemeClr val="tx1"/>
                </a:solidFill>
              </a:rPr>
              <a:t> .</a:t>
            </a:r>
            <a:br>
              <a:rPr lang="en-US" dirty="0" smtClean="0">
                <a:solidFill>
                  <a:schemeClr val="tx1"/>
                </a:solidFill>
              </a:rPr>
            </a:br>
            <a:endParaRPr lang="en-US" dirty="0">
              <a:solidFill>
                <a:schemeClr val="tx1"/>
              </a:solidFill>
            </a:endParaRPr>
          </a:p>
        </p:txBody>
      </p:sp>
      <p:sp>
        <p:nvSpPr>
          <p:cNvPr id="10" name="Title 9"/>
          <p:cNvSpPr>
            <a:spLocks noGrp="1"/>
          </p:cNvSpPr>
          <p:nvPr>
            <p:ph type="ctrTitle"/>
          </p:nvPr>
        </p:nvSpPr>
        <p:spPr>
          <a:xfrm>
            <a:off x="714348" y="1500174"/>
            <a:ext cx="7772400" cy="1143009"/>
          </a:xfrm>
        </p:spPr>
        <p:txBody>
          <a:bodyPr>
            <a:normAutofit fontScale="90000"/>
          </a:bodyPr>
          <a:lstStyle/>
          <a:p>
            <a:pPr rtl="0"/>
            <a:r>
              <a:rPr lang="en-US" dirty="0" smtClean="0"/>
              <a:t/>
            </a:r>
            <a:br>
              <a:rPr lang="en-US" dirty="0" smtClean="0"/>
            </a:br>
            <a:r>
              <a:rPr lang="ar-SA" b="1" dirty="0" smtClean="0"/>
              <a:t> نقاشی با فوت </a:t>
            </a:r>
            <a:r>
              <a:rPr lang="en-US" sz="3100" dirty="0" smtClean="0"/>
              <a:t/>
            </a:r>
            <a:br>
              <a:rPr lang="en-US" sz="3100" dirty="0" smtClean="0"/>
            </a:br>
            <a:r>
              <a:rPr lang="en-US" dirty="0" smtClean="0"/>
              <a:t> </a:t>
            </a:r>
            <a:br>
              <a:rPr lang="en-US" dirty="0" smtClean="0"/>
            </a:br>
            <a:endParaRPr lang="en-US" dirty="0"/>
          </a:p>
        </p:txBody>
      </p:sp>
    </p:spTree>
    <p:extLst>
      <p:ext uri="{BB962C8B-B14F-4D97-AF65-F5344CB8AC3E}">
        <p14:creationId xmlns="" xmlns:p14="http://schemas.microsoft.com/office/powerpoint/2010/main" val="1566542636"/>
      </p:ext>
    </p:extLst>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randombar(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fade">
                                      <p:cBhvr>
                                        <p:cTn id="17" dur="1000"/>
                                        <p:tgtEl>
                                          <p:spTgt spid="9">
                                            <p:txEl>
                                              <p:pRg st="0" end="0"/>
                                            </p:txEl>
                                          </p:spTgt>
                                        </p:tgtEl>
                                      </p:cBhvr>
                                    </p:animEffect>
                                    <p:anim calcmode="lin" valueType="num">
                                      <p:cBhvr>
                                        <p:cTn id="1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build="p"/>
      <p:bldP spid="1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مدارك پروژه\آموزش\قهرماني\ايمني حريق\آموزش مقدماتي حريق1.jp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7" name="Rectangle 5"/>
          <p:cNvSpPr>
            <a:spLocks noChangeArrowheads="1"/>
          </p:cNvSpPr>
          <p:nvPr/>
        </p:nvSpPr>
        <p:spPr bwMode="auto">
          <a:xfrm>
            <a:off x="1" y="1571613"/>
            <a:ext cx="9136487" cy="1996844"/>
          </a:xfrm>
          <a:prstGeom prst="rect">
            <a:avLst/>
          </a:prstGeom>
          <a:noFill/>
          <a:ln w="9525">
            <a:noFill/>
            <a:miter lim="800000"/>
            <a:headEnd/>
            <a:tailEnd/>
          </a:ln>
          <a:effectLst/>
        </p:spPr>
        <p:txBody>
          <a:bodyPr/>
          <a:lstStyle/>
          <a:p>
            <a:pPr algn="ctr">
              <a:spcBef>
                <a:spcPct val="20000"/>
              </a:spcBef>
              <a:buClr>
                <a:schemeClr val="tx2"/>
              </a:buClr>
              <a:buSzPct val="75000"/>
              <a:buFont typeface="Wingdings" pitchFamily="2" charset="2"/>
              <a:buNone/>
              <a:defRPr/>
            </a:pPr>
            <a:endParaRPr lang="en-US" sz="20000" b="1" dirty="0">
              <a:effectLst>
                <a:outerShdw blurRad="38100" dist="38100" dir="2700000" algn="tl">
                  <a:srgbClr val="000000"/>
                </a:outerShdw>
              </a:effectLst>
              <a:cs typeface="B Nazanin" pitchFamily="2" charset="-78"/>
            </a:endParaRPr>
          </a:p>
        </p:txBody>
      </p:sp>
      <p:sp>
        <p:nvSpPr>
          <p:cNvPr id="5" name="Text Box 2"/>
          <p:cNvSpPr txBox="1">
            <a:spLocks noChangeArrowheads="1"/>
          </p:cNvSpPr>
          <p:nvPr/>
        </p:nvSpPr>
        <p:spPr bwMode="auto">
          <a:xfrm>
            <a:off x="1000100" y="1928802"/>
            <a:ext cx="7016750" cy="3046988"/>
          </a:xfrm>
          <a:prstGeom prst="rect">
            <a:avLst/>
          </a:prstGeom>
          <a:noFill/>
          <a:ln w="9525">
            <a:noFill/>
            <a:miter lim="800000"/>
            <a:headEnd/>
            <a:tailEnd/>
          </a:ln>
          <a:effectLst>
            <a:outerShdw dist="107763" dir="2700000" algn="ctr" rotWithShape="0">
              <a:schemeClr val="bg2"/>
            </a:outerShdw>
          </a:effectLst>
        </p:spPr>
        <p:txBody>
          <a:bodyPr>
            <a:spAutoFit/>
          </a:bodyPr>
          <a:lstStyle/>
          <a:p>
            <a:pPr algn="ctr">
              <a:spcBef>
                <a:spcPct val="0"/>
              </a:spcBef>
              <a:buClrTx/>
              <a:buFontTx/>
              <a:buNone/>
            </a:pPr>
            <a:r>
              <a:rPr lang="fa-IR" altLang="ar-SA" sz="9600" dirty="0" smtClean="0">
                <a:effectLst>
                  <a:outerShdw blurRad="38100" dist="38100" dir="2700000" algn="tl">
                    <a:srgbClr val="C0C0C0"/>
                  </a:outerShdw>
                </a:effectLst>
                <a:latin typeface="Times New Roman" pitchFamily="18" charset="0"/>
              </a:rPr>
              <a:t>با تشكر از</a:t>
            </a:r>
          </a:p>
          <a:p>
            <a:pPr algn="ctr">
              <a:spcBef>
                <a:spcPct val="0"/>
              </a:spcBef>
              <a:buClrTx/>
              <a:buFontTx/>
              <a:buNone/>
            </a:pPr>
            <a:r>
              <a:rPr lang="fa-IR" altLang="ar-SA" sz="9600" dirty="0" smtClean="0">
                <a:effectLst>
                  <a:outerShdw blurRad="38100" dist="38100" dir="2700000" algn="tl">
                    <a:srgbClr val="C0C0C0"/>
                  </a:outerShdw>
                </a:effectLst>
                <a:latin typeface="Times New Roman" pitchFamily="18" charset="0"/>
              </a:rPr>
              <a:t>توجه شما</a:t>
            </a:r>
            <a:r>
              <a:rPr lang="en-US" altLang="ar-SA" sz="9600" dirty="0" smtClean="0">
                <a:effectLst>
                  <a:outerShdw blurRad="38100" dist="38100" dir="2700000" algn="tl">
                    <a:srgbClr val="C0C0C0"/>
                  </a:outerShdw>
                </a:effectLst>
                <a:latin typeface="Times New Roman" pitchFamily="18" charset="0"/>
              </a:rPr>
              <a:t> </a:t>
            </a:r>
            <a:r>
              <a:rPr lang="fa-IR" altLang="ar-SA" sz="9600" dirty="0" smtClean="0">
                <a:effectLst>
                  <a:outerShdw blurRad="38100" dist="38100" dir="2700000" algn="tl">
                    <a:srgbClr val="C0C0C0"/>
                  </a:outerShdw>
                </a:effectLst>
                <a:latin typeface="Times New Roman" pitchFamily="18" charset="0"/>
              </a:rPr>
              <a:t>. </a:t>
            </a:r>
            <a:endParaRPr lang="en-US" altLang="ar-SA" sz="9600" b="0" dirty="0">
              <a:solidFill>
                <a:schemeClr val="tx1"/>
              </a:solidFill>
              <a:effectLst>
                <a:outerShdw blurRad="38100" dist="38100" dir="2700000" algn="tl">
                  <a:srgbClr val="C0C0C0"/>
                </a:outerShdw>
              </a:effectLst>
              <a:latin typeface="Times New Roman" pitchFamily="18" charset="0"/>
            </a:endParaRPr>
          </a:p>
        </p:txBody>
      </p:sp>
      <p:sp>
        <p:nvSpPr>
          <p:cNvPr id="8" name="Title 1"/>
          <p:cNvSpPr txBox="1">
            <a:spLocks/>
          </p:cNvSpPr>
          <p:nvPr/>
        </p:nvSpPr>
        <p:spPr>
          <a:xfrm>
            <a:off x="6500826" y="6429397"/>
            <a:ext cx="2607678" cy="311972"/>
          </a:xfrm>
          <a:prstGeom prst="rect">
            <a:avLst/>
          </a:prstGeom>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1600" b="1" i="0" u="none" strike="noStrike" kern="1200" cap="none" spc="0" normalizeH="0" baseline="0" noProof="0" dirty="0" smtClean="0">
                <a:ln>
                  <a:noFill/>
                </a:ln>
                <a:solidFill>
                  <a:schemeClr val="tx1"/>
                </a:solidFill>
                <a:effectLst/>
                <a:uLnTx/>
                <a:uFillTx/>
                <a:latin typeface="+mj-lt"/>
                <a:ea typeface="Majalla UI"/>
                <a:cs typeface="B Nazanin" pitchFamily="2" charset="-78"/>
              </a:rPr>
              <a:t>آشنايي با كودكان اوتيسم</a:t>
            </a:r>
            <a:endParaRPr kumimoji="0" lang="fa-IR" sz="16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2113205654"/>
      </p:ext>
    </p:extLst>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5"/>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CLAP.WAV" builtIn="1"/>
                                        </p:tgtEl>
                                      </p:cMediaNode>
                                    </p:audio>
                                  </p:subTnLst>
                                </p:cTn>
                              </p:par>
                            </p:childTnLst>
                          </p:cTn>
                        </p:par>
                      </p:childTnLst>
                    </p:cTn>
                  </p:par>
                  <p:par>
                    <p:cTn id="7" fill="hold">
                      <p:stCondLst>
                        <p:cond delay="indefinite"/>
                      </p:stCondLst>
                      <p:childTnLst>
                        <p:par>
                          <p:cTn id="8" fill="hold">
                            <p:stCondLst>
                              <p:cond delay="0"/>
                            </p:stCondLst>
                            <p:childTnLst>
                              <p:par>
                                <p:cTn id="9" presetID="41" presetClass="path" presetSubtype="0" accel="50000" decel="50000" fill="hold" grpId="1" nodeType="clickEffect">
                                  <p:stCondLst>
                                    <p:cond delay="0"/>
                                  </p:stCondLst>
                                  <p:childTnLst>
                                    <p:animMotion origin="layout" path="M 0.29045 -0.24746 C 0.28333 -0.2618 0.25885 -0.27591 0.25052 -0.27591 C 0.19652 -0.27591 0.14114 -0.05042 0.14114 0.17506 C 0.14114 0.06128 0.11354 -0.05042 0.08732 -0.05042 C 0.05954 -0.05042 0.03333 0.0629 0.03333 0.17506 C 0.03333 0.11887 0.01944 0.06128 0.00572 0.06128 C -0.00816 0.06128 -0.02205 0.11702 -0.02205 0.17506 C -0.02205 0.14592 -0.029 0.11887 -0.03577 0.11887 C -0.04289 0.11887 -0.04966 0.14754 -0.04966 0.17506 C -0.04966 0.16026 -0.05348 0.14592 -0.05678 0.14592 C -0.05868 0.14592 -0.06372 0.16026 -0.06372 0.17506 C -0.06372 0.16766 -0.06546 0.16026 -0.06737 0.16026 C -0.06737 0.15864 -0.07084 0.16766 -0.07084 0.17506 C -0.07084 0.17113 -0.07084 0.16766 -0.07275 0.16766 C -0.07275 0.16928 -0.07466 0.17136 -0.07466 0.17506 C -0.07466 0.17298 -0.07466 0.17113 -0.07466 0.16928 C -0.07622 0.16928 -0.07622 0.17136 -0.07622 0.17321 C -0.07813 0.17321 -0.07813 0.17136 -0.07813 0.16928 C -0.07969 0.16928 -0.07969 0.17136 -0.07969 0.17321 " pathEditMode="relative" rAng="0" ptsTypes="fffffffffffffffffff">
                                      <p:cBhvr>
                                        <p:cTn id="10" dur="2000" fill="hold"/>
                                        <p:tgtEl>
                                          <p:spTgt spid="5"/>
                                        </p:tgtEl>
                                        <p:attrNameLst>
                                          <p:attrName>ppt_x</p:attrName>
                                          <p:attrName>ppt_y</p:attrName>
                                        </p:attrNameLst>
                                      </p:cBhvr>
                                      <p:rCtr x="-185" y="19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مدارك پروژه\آموزش\قهرماني\ايمني حريق\آموزش مقدماتي حريق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214338"/>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3" name="Subtitle 2"/>
          <p:cNvSpPr>
            <a:spLocks noGrp="1"/>
          </p:cNvSpPr>
          <p:nvPr>
            <p:ph type="subTitle" idx="1"/>
          </p:nvPr>
        </p:nvSpPr>
        <p:spPr>
          <a:xfrm>
            <a:off x="0" y="1142984"/>
            <a:ext cx="9136487" cy="590314"/>
          </a:xfrm>
        </p:spPr>
        <p:txBody>
          <a:bodyPr>
            <a:normAutofit/>
          </a:bodyPr>
          <a:lstStyle/>
          <a:p>
            <a:r>
              <a:rPr lang="fa-IR" sz="2800" b="1" dirty="0" smtClean="0">
                <a:solidFill>
                  <a:schemeClr val="tx1"/>
                </a:solidFill>
              </a:rPr>
              <a:t>علائم و نشانه هاي اوتيسم</a:t>
            </a:r>
            <a:endParaRPr lang="en-US" sz="2800" b="1" dirty="0">
              <a:solidFill>
                <a:schemeClr val="tx1"/>
              </a:solidFill>
            </a:endParaRPr>
          </a:p>
        </p:txBody>
      </p:sp>
      <p:sp>
        <p:nvSpPr>
          <p:cNvPr id="8" name="Title 1"/>
          <p:cNvSpPr txBox="1">
            <a:spLocks/>
          </p:cNvSpPr>
          <p:nvPr/>
        </p:nvSpPr>
        <p:spPr>
          <a:xfrm>
            <a:off x="6500826" y="6429397"/>
            <a:ext cx="2607678" cy="311972"/>
          </a:xfrm>
          <a:prstGeom prst="rect">
            <a:avLst/>
          </a:prstGeom>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1600" b="1" i="0" u="none" strike="noStrike" kern="1200" cap="none" spc="0" normalizeH="0" baseline="0" noProof="0" smtClean="0">
                <a:ln>
                  <a:noFill/>
                </a:ln>
                <a:solidFill>
                  <a:schemeClr val="tx1"/>
                </a:solidFill>
                <a:effectLst/>
                <a:uLnTx/>
                <a:uFillTx/>
                <a:latin typeface="+mj-lt"/>
                <a:ea typeface="Majalla UI"/>
                <a:cs typeface="B Nazanin" pitchFamily="2" charset="-78"/>
              </a:rPr>
              <a:t>آشنايي با كودكان اتيسم</a:t>
            </a:r>
            <a:endParaRPr kumimoji="0" lang="fa-IR" sz="1600" b="0" i="0" u="none" strike="noStrike" kern="1200" cap="none" spc="0" normalizeH="0" baseline="0" noProof="0" dirty="0">
              <a:ln>
                <a:noFill/>
              </a:ln>
              <a:solidFill>
                <a:schemeClr val="tx1"/>
              </a:solidFill>
              <a:effectLst/>
              <a:uLnTx/>
              <a:uFillTx/>
              <a:latin typeface="+mj-lt"/>
              <a:ea typeface="+mj-ea"/>
              <a:cs typeface="+mj-cs"/>
            </a:endParaRPr>
          </a:p>
        </p:txBody>
      </p:sp>
      <p:sp>
        <p:nvSpPr>
          <p:cNvPr id="10" name="Title 9"/>
          <p:cNvSpPr>
            <a:spLocks noGrp="1"/>
          </p:cNvSpPr>
          <p:nvPr>
            <p:ph type="ctrTitle"/>
          </p:nvPr>
        </p:nvSpPr>
        <p:spPr>
          <a:xfrm>
            <a:off x="714348" y="2428868"/>
            <a:ext cx="7772400" cy="3470289"/>
          </a:xfrm>
        </p:spPr>
        <p:txBody>
          <a:bodyPr>
            <a:noAutofit/>
          </a:bodyPr>
          <a:lstStyle/>
          <a:p>
            <a:r>
              <a:rPr lang="fa-IR" sz="2800" b="1" i="1" dirty="0" smtClean="0"/>
              <a:t>او</a:t>
            </a:r>
            <a:r>
              <a:rPr lang="fa-IR" sz="2800" b="1" dirty="0" smtClean="0"/>
              <a:t>تیسم در ۳ زمینه خود را نشان می دهد ، در هر یک از این زمینه ها علایم زیر بروز می کند: </a:t>
            </a:r>
            <a:r>
              <a:rPr lang="en-US" sz="2800" dirty="0" smtClean="0"/>
              <a:t/>
            </a:r>
            <a:br>
              <a:rPr lang="en-US" sz="2800" dirty="0" smtClean="0"/>
            </a:br>
            <a:r>
              <a:rPr lang="fa-IR" sz="2800" b="1" dirty="0" smtClean="0"/>
              <a:t>۱- مشکل در روابط اجتماعی </a:t>
            </a:r>
            <a:r>
              <a:rPr lang="en-US" sz="2800" dirty="0" smtClean="0"/>
              <a:t/>
            </a:r>
            <a:br>
              <a:rPr lang="en-US" sz="2800" dirty="0" smtClean="0"/>
            </a:br>
            <a:r>
              <a:rPr lang="fa-IR" sz="2800" dirty="0" smtClean="0"/>
              <a:t>- در برقراری تماس چشمی با دیگران دچار مشکل است.</a:t>
            </a:r>
            <a:r>
              <a:rPr lang="en-US" sz="2800" dirty="0" smtClean="0"/>
              <a:t/>
            </a:r>
            <a:br>
              <a:rPr lang="en-US" sz="2800" dirty="0" smtClean="0"/>
            </a:br>
            <a:r>
              <a:rPr lang="fa-IR" sz="2800" dirty="0" smtClean="0"/>
              <a:t>- نمی تواند روابط دوستانه برقرار کند.</a:t>
            </a:r>
            <a:r>
              <a:rPr lang="en-US" sz="2800" dirty="0" smtClean="0"/>
              <a:t/>
            </a:r>
            <a:br>
              <a:rPr lang="en-US" sz="2800" dirty="0" smtClean="0"/>
            </a:br>
            <a:r>
              <a:rPr lang="fa-IR" sz="2800" dirty="0" smtClean="0"/>
              <a:t>- دوست دارد،بیشتر کارها و فعالیت ها را نه با دیگران که به تنهایی انجام دهد.</a:t>
            </a:r>
            <a:r>
              <a:rPr lang="en-US" sz="2800" dirty="0" smtClean="0"/>
              <a:t/>
            </a:r>
            <a:br>
              <a:rPr lang="en-US" sz="2800" dirty="0" smtClean="0"/>
            </a:br>
            <a:r>
              <a:rPr lang="fa-IR" sz="2800" dirty="0" smtClean="0"/>
              <a:t>- نسبت به کارهایی که اطرافیانش انجام می دهند بی توجه است: و اگر اطرافیان نسبت به او علاقه نشان دهند عکس العملی نشان نمی دهد.</a:t>
            </a:r>
            <a:r>
              <a:rPr lang="en-US" sz="2800" dirty="0" smtClean="0"/>
              <a:t/>
            </a:r>
            <a:br>
              <a:rPr lang="en-US" sz="2800" dirty="0" smtClean="0"/>
            </a:br>
            <a:endParaRPr lang="en-US" sz="2800" dirty="0"/>
          </a:p>
        </p:txBody>
      </p:sp>
      <p:sp>
        <p:nvSpPr>
          <p:cNvPr id="11" name="Title 1"/>
          <p:cNvSpPr txBox="1">
            <a:spLocks/>
          </p:cNvSpPr>
          <p:nvPr/>
        </p:nvSpPr>
        <p:spPr>
          <a:xfrm>
            <a:off x="685800" y="2130425"/>
            <a:ext cx="7815263" cy="1512888"/>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fa-IR" sz="2300" b="1" i="0" u="none" strike="noStrike" kern="1200" cap="none" spc="0" normalizeH="0" baseline="0" noProof="0" dirty="0">
              <a:ln>
                <a:noFill/>
              </a:ln>
              <a:solidFill>
                <a:schemeClr val="accent5">
                  <a:lumMod val="75000"/>
                </a:schemeClr>
              </a:solidFill>
              <a:effectLst/>
              <a:uLnTx/>
              <a:uFillTx/>
              <a:latin typeface="+mj-lt"/>
              <a:ea typeface="+mj-ea"/>
              <a:cs typeface="B Nazanin" pitchFamily="2" charset="-78"/>
            </a:endParaRPr>
          </a:p>
        </p:txBody>
      </p:sp>
    </p:spTree>
    <p:extLst>
      <p:ext uri="{BB962C8B-B14F-4D97-AF65-F5344CB8AC3E}">
        <p14:creationId xmlns="" xmlns:p14="http://schemas.microsoft.com/office/powerpoint/2010/main" val="1566542636"/>
      </p:ext>
    </p:extLst>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1"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anim calcmode="lin" valueType="num">
                                      <p:cBhvr>
                                        <p:cTn id="18" dur="1000" fill="hold"/>
                                        <p:tgtEl>
                                          <p:spTgt spid="10"/>
                                        </p:tgtEl>
                                        <p:attrNameLst>
                                          <p:attrName>ppt_x</p:attrName>
                                        </p:attrNameLst>
                                      </p:cBhvr>
                                      <p:tavLst>
                                        <p:tav tm="0">
                                          <p:val>
                                            <p:strVal val="#ppt_x"/>
                                          </p:val>
                                        </p:tav>
                                        <p:tav tm="100000">
                                          <p:val>
                                            <p:strVal val="#ppt_x"/>
                                          </p:val>
                                        </p:tav>
                                      </p:tavLst>
                                    </p:anim>
                                    <p:anim calcmode="lin" valueType="num">
                                      <p:cBhvr>
                                        <p:cTn id="1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مدارك پروژه\آموزش\قهرماني\ايمني حريق\آموزش مقدماتي حريق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214338"/>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3" name="Subtitle 2"/>
          <p:cNvSpPr>
            <a:spLocks noGrp="1"/>
          </p:cNvSpPr>
          <p:nvPr>
            <p:ph type="subTitle" idx="1"/>
          </p:nvPr>
        </p:nvSpPr>
        <p:spPr>
          <a:xfrm>
            <a:off x="0" y="1142984"/>
            <a:ext cx="9136487" cy="590314"/>
          </a:xfrm>
        </p:spPr>
        <p:txBody>
          <a:bodyPr>
            <a:normAutofit/>
          </a:bodyPr>
          <a:lstStyle/>
          <a:p>
            <a:r>
              <a:rPr lang="fa-IR" sz="2800" dirty="0" smtClean="0">
                <a:solidFill>
                  <a:schemeClr val="tx1"/>
                </a:solidFill>
              </a:rPr>
              <a:t>علائم و نشانه هاي اوتيسم</a:t>
            </a:r>
            <a:endParaRPr lang="en-US" sz="2800" dirty="0">
              <a:solidFill>
                <a:schemeClr val="tx1"/>
              </a:solidFill>
            </a:endParaRPr>
          </a:p>
        </p:txBody>
      </p:sp>
      <p:sp>
        <p:nvSpPr>
          <p:cNvPr id="8" name="Title 1"/>
          <p:cNvSpPr txBox="1">
            <a:spLocks/>
          </p:cNvSpPr>
          <p:nvPr/>
        </p:nvSpPr>
        <p:spPr>
          <a:xfrm>
            <a:off x="6500826" y="6429397"/>
            <a:ext cx="2607678" cy="311972"/>
          </a:xfrm>
          <a:prstGeom prst="rect">
            <a:avLst/>
          </a:prstGeom>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1600" b="1" i="0" u="none" strike="noStrike" kern="1200" cap="none" spc="0" normalizeH="0" baseline="0" noProof="0" smtClean="0">
                <a:ln>
                  <a:noFill/>
                </a:ln>
                <a:solidFill>
                  <a:schemeClr val="tx1"/>
                </a:solidFill>
                <a:effectLst/>
                <a:uLnTx/>
                <a:uFillTx/>
                <a:latin typeface="+mj-lt"/>
                <a:ea typeface="Majalla UI"/>
                <a:cs typeface="B Nazanin" pitchFamily="2" charset="-78"/>
              </a:rPr>
              <a:t>آشنايي با كودكان اتيسم</a:t>
            </a:r>
            <a:endParaRPr kumimoji="0" lang="fa-IR" sz="1600" b="0" i="0" u="none" strike="noStrike" kern="1200" cap="none" spc="0" normalizeH="0" baseline="0" noProof="0" dirty="0">
              <a:ln>
                <a:noFill/>
              </a:ln>
              <a:solidFill>
                <a:schemeClr val="tx1"/>
              </a:solidFill>
              <a:effectLst/>
              <a:uLnTx/>
              <a:uFillTx/>
              <a:latin typeface="+mj-lt"/>
              <a:ea typeface="+mj-ea"/>
              <a:cs typeface="+mj-cs"/>
            </a:endParaRPr>
          </a:p>
        </p:txBody>
      </p:sp>
      <p:sp>
        <p:nvSpPr>
          <p:cNvPr id="10" name="Title 9"/>
          <p:cNvSpPr>
            <a:spLocks noGrp="1"/>
          </p:cNvSpPr>
          <p:nvPr>
            <p:ph type="ctrTitle"/>
          </p:nvPr>
        </p:nvSpPr>
        <p:spPr>
          <a:xfrm>
            <a:off x="928662" y="1928802"/>
            <a:ext cx="7772400" cy="3714776"/>
          </a:xfrm>
        </p:spPr>
        <p:txBody>
          <a:bodyPr>
            <a:normAutofit/>
          </a:bodyPr>
          <a:lstStyle/>
          <a:p>
            <a:r>
              <a:rPr lang="fa-IR" sz="2800" b="1" dirty="0" smtClean="0"/>
              <a:t>۲- مشکل برقراری ارتباط</a:t>
            </a:r>
            <a:r>
              <a:rPr lang="en-US" sz="2800" dirty="0" smtClean="0"/>
              <a:t/>
            </a:r>
            <a:br>
              <a:rPr lang="en-US" sz="2800" dirty="0" smtClean="0"/>
            </a:br>
            <a:r>
              <a:rPr lang="fa-IR" sz="2800" dirty="0" smtClean="0"/>
              <a:t>- در تکامل زبان و تکلم ، از همسالان خود عقب مانده و یا اصلا قادر به تکلم نیست.</a:t>
            </a:r>
            <a:r>
              <a:rPr lang="en-US" sz="2800" dirty="0" smtClean="0"/>
              <a:t/>
            </a:r>
            <a:br>
              <a:rPr lang="en-US" sz="2800" dirty="0" smtClean="0"/>
            </a:br>
            <a:r>
              <a:rPr lang="fa-IR" sz="2800" dirty="0" smtClean="0"/>
              <a:t>- در شروع صحبت و ادامه صحبت با دیگران ناتوان است.</a:t>
            </a:r>
            <a:r>
              <a:rPr lang="en-US" sz="2800" dirty="0" smtClean="0"/>
              <a:t/>
            </a:r>
            <a:br>
              <a:rPr lang="en-US" sz="2800" dirty="0" smtClean="0"/>
            </a:br>
            <a:r>
              <a:rPr lang="fa-IR" sz="2800" dirty="0" smtClean="0"/>
              <a:t>- بعضی جمله ها ی بیربط را بدون ارتباط زمانی و مکانی ، مدام تکرار می کند.</a:t>
            </a:r>
            <a:r>
              <a:rPr lang="en-US" sz="2800" dirty="0" smtClean="0"/>
              <a:t/>
            </a:r>
            <a:br>
              <a:rPr lang="en-US" sz="2800" dirty="0" smtClean="0"/>
            </a:br>
            <a:r>
              <a:rPr lang="fa-IR" sz="2800" dirty="0" smtClean="0"/>
              <a:t>- به بازی های کودکان اطراف خود علاقه و توجه نشان نمی دهد.</a:t>
            </a:r>
            <a:endParaRPr lang="en-US" sz="2800" dirty="0"/>
          </a:p>
        </p:txBody>
      </p:sp>
      <p:sp>
        <p:nvSpPr>
          <p:cNvPr id="11" name="Title 1"/>
          <p:cNvSpPr txBox="1">
            <a:spLocks/>
          </p:cNvSpPr>
          <p:nvPr/>
        </p:nvSpPr>
        <p:spPr>
          <a:xfrm>
            <a:off x="685800" y="2130425"/>
            <a:ext cx="7815263" cy="1512888"/>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fa-IR" sz="2300" b="1" i="0" u="none" strike="noStrike" kern="1200" cap="none" spc="0" normalizeH="0" baseline="0" noProof="0" dirty="0">
              <a:ln>
                <a:noFill/>
              </a:ln>
              <a:solidFill>
                <a:schemeClr val="accent5">
                  <a:lumMod val="75000"/>
                </a:schemeClr>
              </a:solidFill>
              <a:effectLst/>
              <a:uLnTx/>
              <a:uFillTx/>
              <a:latin typeface="+mj-lt"/>
              <a:ea typeface="+mj-ea"/>
              <a:cs typeface="B Nazanin" pitchFamily="2" charset="-78"/>
            </a:endParaRPr>
          </a:p>
        </p:txBody>
      </p:sp>
    </p:spTree>
    <p:extLst>
      <p:ext uri="{BB962C8B-B14F-4D97-AF65-F5344CB8AC3E}">
        <p14:creationId xmlns="" xmlns:p14="http://schemas.microsoft.com/office/powerpoint/2010/main" val="1566542636"/>
      </p:ext>
    </p:extLst>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1"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nodePh="1">
                                  <p:stCondLst>
                                    <p:cond delay="0"/>
                                  </p:stCondLst>
                                  <p:endCondLst>
                                    <p:cond evt="begin" delay="0">
                                      <p:tn val="15"/>
                                    </p:cond>
                                  </p:end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anim calcmode="lin" valueType="num">
                                      <p:cBhvr>
                                        <p:cTn id="18" dur="1000" fill="hold"/>
                                        <p:tgtEl>
                                          <p:spTgt spid="11"/>
                                        </p:tgtEl>
                                        <p:attrNameLst>
                                          <p:attrName>ppt_x</p:attrName>
                                        </p:attrNameLst>
                                      </p:cBhvr>
                                      <p:tavLst>
                                        <p:tav tm="0">
                                          <p:val>
                                            <p:strVal val="#ppt_x"/>
                                          </p:val>
                                        </p:tav>
                                        <p:tav tm="100000">
                                          <p:val>
                                            <p:strVal val="#ppt_x"/>
                                          </p:val>
                                        </p:tav>
                                      </p:tavLst>
                                    </p:anim>
                                    <p:anim calcmode="lin" valueType="num">
                                      <p:cBhvr>
                                        <p:cTn id="1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مدارك پروژه\آموزش\قهرماني\ايمني حريق\آموزش مقدماتي حريق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214338"/>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3" name="Subtitle 2"/>
          <p:cNvSpPr>
            <a:spLocks noGrp="1"/>
          </p:cNvSpPr>
          <p:nvPr>
            <p:ph type="subTitle" idx="1"/>
          </p:nvPr>
        </p:nvSpPr>
        <p:spPr>
          <a:xfrm>
            <a:off x="0" y="1142984"/>
            <a:ext cx="9136487" cy="590314"/>
          </a:xfrm>
        </p:spPr>
        <p:txBody>
          <a:bodyPr>
            <a:normAutofit/>
          </a:bodyPr>
          <a:lstStyle/>
          <a:p>
            <a:r>
              <a:rPr lang="fa-IR" sz="2800" dirty="0" smtClean="0">
                <a:solidFill>
                  <a:schemeClr val="tx1"/>
                </a:solidFill>
              </a:rPr>
              <a:t>علائم و نشانه هاي اوتيسم</a:t>
            </a:r>
            <a:endParaRPr lang="en-US" sz="2800" dirty="0">
              <a:solidFill>
                <a:schemeClr val="tx1"/>
              </a:solidFill>
            </a:endParaRPr>
          </a:p>
        </p:txBody>
      </p:sp>
      <p:sp>
        <p:nvSpPr>
          <p:cNvPr id="8" name="Title 1"/>
          <p:cNvSpPr txBox="1">
            <a:spLocks/>
          </p:cNvSpPr>
          <p:nvPr/>
        </p:nvSpPr>
        <p:spPr>
          <a:xfrm>
            <a:off x="6500826" y="6429397"/>
            <a:ext cx="2607678" cy="311972"/>
          </a:xfrm>
          <a:prstGeom prst="rect">
            <a:avLst/>
          </a:prstGeom>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1600" b="1" i="0" u="none" strike="noStrike" kern="1200" cap="none" spc="0" normalizeH="0" baseline="0" noProof="0" smtClean="0">
                <a:ln>
                  <a:noFill/>
                </a:ln>
                <a:solidFill>
                  <a:schemeClr val="tx1"/>
                </a:solidFill>
                <a:effectLst/>
                <a:uLnTx/>
                <a:uFillTx/>
                <a:latin typeface="+mj-lt"/>
                <a:ea typeface="Majalla UI"/>
                <a:cs typeface="B Nazanin" pitchFamily="2" charset="-78"/>
              </a:rPr>
              <a:t>آشنايي با كودكان اتيسم</a:t>
            </a:r>
            <a:endParaRPr kumimoji="0" lang="fa-IR" sz="1600" b="0" i="0" u="none" strike="noStrike" kern="1200" cap="none" spc="0" normalizeH="0" baseline="0" noProof="0" dirty="0">
              <a:ln>
                <a:noFill/>
              </a:ln>
              <a:solidFill>
                <a:schemeClr val="tx1"/>
              </a:solidFill>
              <a:effectLst/>
              <a:uLnTx/>
              <a:uFillTx/>
              <a:latin typeface="+mj-lt"/>
              <a:ea typeface="+mj-ea"/>
              <a:cs typeface="+mj-cs"/>
            </a:endParaRPr>
          </a:p>
        </p:txBody>
      </p:sp>
      <p:sp>
        <p:nvSpPr>
          <p:cNvPr id="10" name="Title 9"/>
          <p:cNvSpPr>
            <a:spLocks noGrp="1"/>
          </p:cNvSpPr>
          <p:nvPr>
            <p:ph type="ctrTitle"/>
          </p:nvPr>
        </p:nvSpPr>
        <p:spPr>
          <a:xfrm>
            <a:off x="785786" y="2000240"/>
            <a:ext cx="7772400" cy="4000528"/>
          </a:xfrm>
        </p:spPr>
        <p:txBody>
          <a:bodyPr>
            <a:normAutofit fontScale="90000"/>
          </a:bodyPr>
          <a:lstStyle/>
          <a:p>
            <a:r>
              <a:rPr lang="en-US" sz="1800" dirty="0" smtClean="0"/>
              <a:t/>
            </a:r>
            <a:br>
              <a:rPr lang="en-US" sz="1800" dirty="0" smtClean="0"/>
            </a:br>
            <a:r>
              <a:rPr lang="fa-IR" sz="3100" b="1" dirty="0" smtClean="0"/>
              <a:t>۳- حساسیت و توجه بیش از حد در برخی رفتارها</a:t>
            </a:r>
            <a:r>
              <a:rPr lang="en-US" sz="3100" dirty="0" smtClean="0"/>
              <a:t/>
            </a:r>
            <a:br>
              <a:rPr lang="en-US" sz="3100" dirty="0" smtClean="0"/>
            </a:br>
            <a:r>
              <a:rPr lang="fa-IR" sz="3100" dirty="0" smtClean="0"/>
              <a:t>- در برخی موارد غیر معمول ، توجه بیش از حد و نامعقول نشان می دهد ؛ به عنوان مثال :نحوه ی کارکرد آسانسور</a:t>
            </a:r>
            <a:r>
              <a:rPr lang="en-US" sz="3100" dirty="0" smtClean="0"/>
              <a:t/>
            </a:r>
            <a:br>
              <a:rPr lang="en-US" sz="3100" dirty="0" smtClean="0"/>
            </a:br>
            <a:r>
              <a:rPr lang="fa-IR" sz="3100" dirty="0" smtClean="0"/>
              <a:t>- تحمل ناپذیری در مقابل تغییر در نظم زندگی روزمره ؛ به عنوان مثال : مقاومت در برابر تغییر محل اشیاء</a:t>
            </a:r>
            <a:r>
              <a:rPr lang="en-US" sz="3100" dirty="0" smtClean="0"/>
              <a:t/>
            </a:r>
            <a:br>
              <a:rPr lang="en-US" sz="3100" dirty="0" smtClean="0"/>
            </a:br>
            <a:r>
              <a:rPr lang="fa-IR" sz="3100" dirty="0" smtClean="0"/>
              <a:t>انجام حرکات غیر معمول بدنی ؛ به عنوان مثال : تکان خوردن ها و بی قراری های بیش از حد</a:t>
            </a:r>
            <a:r>
              <a:rPr lang="en-US" sz="3100" dirty="0" smtClean="0"/>
              <a:t/>
            </a:r>
            <a:br>
              <a:rPr lang="en-US" sz="3100" dirty="0" smtClean="0"/>
            </a:br>
            <a:r>
              <a:rPr lang="fa-IR" sz="3100" dirty="0" smtClean="0"/>
              <a:t>- با بعضی اشیاء حرکات غیر معمول انجام دادن ؛ مثل حرکت دادن و ردیف کردن و چیدن اشیاء</a:t>
            </a:r>
            <a:r>
              <a:rPr lang="en-US" sz="2800" dirty="0" smtClean="0"/>
              <a:t/>
            </a:r>
            <a:br>
              <a:rPr lang="en-US" sz="2800" dirty="0" smtClean="0"/>
            </a:br>
            <a:r>
              <a:rPr lang="fa-IR" b="1" dirty="0" smtClean="0">
                <a:effectLst>
                  <a:outerShdw blurRad="38100" dist="38100" dir="2700000" algn="tl">
                    <a:srgbClr val="000000">
                      <a:alpha val="43137"/>
                    </a:srgbClr>
                  </a:outerShdw>
                </a:effectLst>
                <a:cs typeface="B Nazanin" pitchFamily="2" charset="-78"/>
              </a:rPr>
              <a:t/>
            </a:r>
            <a:br>
              <a:rPr lang="fa-IR" b="1" dirty="0" smtClean="0">
                <a:effectLst>
                  <a:outerShdw blurRad="38100" dist="38100" dir="2700000" algn="tl">
                    <a:srgbClr val="000000">
                      <a:alpha val="43137"/>
                    </a:srgbClr>
                  </a:outerShdw>
                </a:effectLst>
                <a:cs typeface="B Nazanin" pitchFamily="2" charset="-78"/>
              </a:rPr>
            </a:br>
            <a:endParaRPr lang="en-US" sz="2000" dirty="0"/>
          </a:p>
        </p:txBody>
      </p:sp>
      <p:sp>
        <p:nvSpPr>
          <p:cNvPr id="11" name="Title 1"/>
          <p:cNvSpPr txBox="1">
            <a:spLocks/>
          </p:cNvSpPr>
          <p:nvPr/>
        </p:nvSpPr>
        <p:spPr>
          <a:xfrm>
            <a:off x="685800" y="2130425"/>
            <a:ext cx="7815263" cy="1512888"/>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fa-IR" sz="2300" b="1" i="0" u="none" strike="noStrike" kern="1200" cap="none" spc="0" normalizeH="0" baseline="0" noProof="0" dirty="0">
              <a:ln>
                <a:noFill/>
              </a:ln>
              <a:solidFill>
                <a:schemeClr val="accent5">
                  <a:lumMod val="75000"/>
                </a:schemeClr>
              </a:solidFill>
              <a:effectLst/>
              <a:uLnTx/>
              <a:uFillTx/>
              <a:latin typeface="+mj-lt"/>
              <a:ea typeface="+mj-ea"/>
              <a:cs typeface="B Nazanin" pitchFamily="2" charset="-78"/>
            </a:endParaRPr>
          </a:p>
        </p:txBody>
      </p:sp>
    </p:spTree>
    <p:extLst>
      <p:ext uri="{BB962C8B-B14F-4D97-AF65-F5344CB8AC3E}">
        <p14:creationId xmlns="" xmlns:p14="http://schemas.microsoft.com/office/powerpoint/2010/main" val="1566542636"/>
      </p:ext>
    </p:extLst>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1"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anim calcmode="lin" valueType="num">
                                      <p:cBhvr>
                                        <p:cTn id="18" dur="1000" fill="hold"/>
                                        <p:tgtEl>
                                          <p:spTgt spid="10"/>
                                        </p:tgtEl>
                                        <p:attrNameLst>
                                          <p:attrName>ppt_x</p:attrName>
                                        </p:attrNameLst>
                                      </p:cBhvr>
                                      <p:tavLst>
                                        <p:tav tm="0">
                                          <p:val>
                                            <p:strVal val="#ppt_x"/>
                                          </p:val>
                                        </p:tav>
                                        <p:tav tm="100000">
                                          <p:val>
                                            <p:strVal val="#ppt_x"/>
                                          </p:val>
                                        </p:tav>
                                      </p:tavLst>
                                    </p:anim>
                                    <p:anim calcmode="lin" valueType="num">
                                      <p:cBhvr>
                                        <p:cTn id="1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1"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anim calcmode="lin" valueType="num">
                                      <p:cBhvr>
                                        <p:cTn id="25" dur="1000" fill="hold"/>
                                        <p:tgtEl>
                                          <p:spTgt spid="10"/>
                                        </p:tgtEl>
                                        <p:attrNameLst>
                                          <p:attrName>ppt_x</p:attrName>
                                        </p:attrNameLst>
                                      </p:cBhvr>
                                      <p:tavLst>
                                        <p:tav tm="0">
                                          <p:val>
                                            <p:strVal val="#ppt_x"/>
                                          </p:val>
                                        </p:tav>
                                        <p:tav tm="100000">
                                          <p:val>
                                            <p:strVal val="#ppt_x"/>
                                          </p:val>
                                        </p:tav>
                                      </p:tavLst>
                                    </p:anim>
                                    <p:anim calcmode="lin" valueType="num">
                                      <p:cBhvr>
                                        <p:cTn id="2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10" grpId="0"/>
      <p:bldP spid="10"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مدارك پروژه\آموزش\قهرماني\ايمني حريق\آموزش مقدماتي حريق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214338"/>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3" name="Subtitle 2"/>
          <p:cNvSpPr>
            <a:spLocks noGrp="1"/>
          </p:cNvSpPr>
          <p:nvPr>
            <p:ph type="subTitle" idx="1"/>
          </p:nvPr>
        </p:nvSpPr>
        <p:spPr>
          <a:xfrm>
            <a:off x="7513" y="1000108"/>
            <a:ext cx="9136487" cy="571504"/>
          </a:xfrm>
        </p:spPr>
        <p:txBody>
          <a:bodyPr>
            <a:normAutofit/>
          </a:bodyPr>
          <a:lstStyle/>
          <a:p>
            <a:r>
              <a:rPr lang="fa-IR" sz="2600" dirty="0" smtClean="0">
                <a:solidFill>
                  <a:schemeClr val="tx1"/>
                </a:solidFill>
              </a:rPr>
              <a:t>يك نكته در توجه به علايم </a:t>
            </a:r>
            <a:endParaRPr lang="fa-IR" sz="2600" dirty="0">
              <a:solidFill>
                <a:schemeClr val="tx1"/>
              </a:solidFill>
            </a:endParaRPr>
          </a:p>
        </p:txBody>
      </p:sp>
      <p:sp>
        <p:nvSpPr>
          <p:cNvPr id="8" name="Title 1"/>
          <p:cNvSpPr txBox="1">
            <a:spLocks/>
          </p:cNvSpPr>
          <p:nvPr/>
        </p:nvSpPr>
        <p:spPr>
          <a:xfrm>
            <a:off x="6500826" y="6429397"/>
            <a:ext cx="2607678" cy="311972"/>
          </a:xfrm>
          <a:prstGeom prst="rect">
            <a:avLst/>
          </a:prstGeom>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1600" b="1" i="0" u="none" strike="noStrike" kern="1200" cap="none" spc="0" normalizeH="0" baseline="0" noProof="0" smtClean="0">
                <a:ln>
                  <a:noFill/>
                </a:ln>
                <a:solidFill>
                  <a:schemeClr val="tx1"/>
                </a:solidFill>
                <a:effectLst/>
                <a:uLnTx/>
                <a:uFillTx/>
                <a:latin typeface="+mj-lt"/>
                <a:ea typeface="Majalla UI"/>
                <a:cs typeface="B Nazanin" pitchFamily="2" charset="-78"/>
              </a:rPr>
              <a:t>آشنايي با كودكان اتيسم</a:t>
            </a:r>
            <a:endParaRPr kumimoji="0" lang="fa-IR" sz="1600" b="0" i="0" u="none" strike="noStrike" kern="1200" cap="none" spc="0" normalizeH="0" baseline="0" noProof="0" dirty="0">
              <a:ln>
                <a:noFill/>
              </a:ln>
              <a:solidFill>
                <a:schemeClr val="tx1"/>
              </a:solidFill>
              <a:effectLst/>
              <a:uLnTx/>
              <a:uFillTx/>
              <a:latin typeface="+mj-lt"/>
              <a:ea typeface="+mj-ea"/>
              <a:cs typeface="+mj-cs"/>
            </a:endParaRPr>
          </a:p>
        </p:txBody>
      </p:sp>
      <p:sp>
        <p:nvSpPr>
          <p:cNvPr id="11" name="Title 1"/>
          <p:cNvSpPr txBox="1">
            <a:spLocks/>
          </p:cNvSpPr>
          <p:nvPr/>
        </p:nvSpPr>
        <p:spPr>
          <a:xfrm>
            <a:off x="685800" y="2130425"/>
            <a:ext cx="7815263" cy="1512888"/>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fa-IR" sz="2300" b="1" i="0" u="none" strike="noStrike" kern="1200" cap="none" spc="0" normalizeH="0" baseline="0" noProof="0" dirty="0">
              <a:ln>
                <a:noFill/>
              </a:ln>
              <a:solidFill>
                <a:schemeClr val="accent5">
                  <a:lumMod val="75000"/>
                </a:schemeClr>
              </a:solidFill>
              <a:effectLst/>
              <a:uLnTx/>
              <a:uFillTx/>
              <a:latin typeface="+mj-lt"/>
              <a:ea typeface="+mj-ea"/>
              <a:cs typeface="B Nazanin" pitchFamily="2" charset="-78"/>
            </a:endParaRPr>
          </a:p>
        </p:txBody>
      </p:sp>
      <p:sp>
        <p:nvSpPr>
          <p:cNvPr id="7" name="Title 6"/>
          <p:cNvSpPr>
            <a:spLocks noGrp="1"/>
          </p:cNvSpPr>
          <p:nvPr>
            <p:ph type="ctrTitle"/>
          </p:nvPr>
        </p:nvSpPr>
        <p:spPr>
          <a:xfrm>
            <a:off x="714348" y="3071810"/>
            <a:ext cx="7772400" cy="1470025"/>
          </a:xfrm>
        </p:spPr>
        <p:txBody>
          <a:bodyPr>
            <a:normAutofit fontScale="90000"/>
          </a:bodyPr>
          <a:lstStyle/>
          <a:p>
            <a:r>
              <a:rPr lang="fa-IR" sz="3100" dirty="0" smtClean="0"/>
              <a:t>مجمع روانشناسان آمریکا برای تشخیص اوتیسم در مورد یک کودک معتقدند ؛ کودک باید از ۱۲ نشانه ی ذکر شده در بالا حداقل ۶ مورد آن را دارا بوده و از بین این علایم حداقل ۲ مورد آن در دسته ی مشکلات ” برقراری روابط اجتماعی ” و حداقل ۱ مورد آن در هر کدام از دو دسته بندی دیگر قرار بگیرد و همچنین باید از میان این علایم ، حداقل یک مورد قبل از ۳۶ ماهگی بروز کرده باشد .</a:t>
            </a:r>
            <a:r>
              <a:rPr lang="en-US" dirty="0" smtClean="0"/>
              <a:t/>
            </a:r>
            <a:br>
              <a:rPr lang="en-US" dirty="0" smtClean="0"/>
            </a:br>
            <a:r>
              <a:rPr lang="en-US" dirty="0" smtClean="0"/>
              <a:t/>
            </a:r>
            <a:br>
              <a:rPr lang="en-US" dirty="0" smtClean="0"/>
            </a:br>
            <a:endParaRPr lang="en-US" dirty="0"/>
          </a:p>
        </p:txBody>
      </p:sp>
    </p:spTree>
    <p:extLst>
      <p:ext uri="{BB962C8B-B14F-4D97-AF65-F5344CB8AC3E}">
        <p14:creationId xmlns="" xmlns:p14="http://schemas.microsoft.com/office/powerpoint/2010/main" val="1566542636"/>
      </p:ext>
    </p:extLst>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1" presetClass="entr" presetSubtype="0" fill="hold" grpId="1"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770" decel="100000"/>
                                        <p:tgtEl>
                                          <p:spTgt spid="3">
                                            <p:txEl>
                                              <p:pRg st="0" end="0"/>
                                            </p:txEl>
                                          </p:spTgt>
                                        </p:tgtEl>
                                      </p:cBhvr>
                                    </p:animEffect>
                                    <p:animScale>
                                      <p:cBhvr>
                                        <p:cTn id="13" dur="770" decel="100000"/>
                                        <p:tgtEl>
                                          <p:spTgt spid="3">
                                            <p:txEl>
                                              <p:pRg st="0" end="0"/>
                                            </p:txEl>
                                          </p:spTgt>
                                        </p:tgtEl>
                                      </p:cBhvr>
                                      <p:from x="10000" y="10000"/>
                                      <p:to x="200000" y="450000"/>
                                    </p:animScale>
                                    <p:animScale>
                                      <p:cBhvr>
                                        <p:cTn id="14" dur="1230" accel="100000" fill="hold">
                                          <p:stCondLst>
                                            <p:cond delay="770"/>
                                          </p:stCondLst>
                                        </p:cTn>
                                        <p:tgtEl>
                                          <p:spTgt spid="3">
                                            <p:txEl>
                                              <p:pRg st="0" end="0"/>
                                            </p:txEl>
                                          </p:spTgt>
                                        </p:tgtEl>
                                      </p:cBhvr>
                                      <p:from x="200000" y="450000"/>
                                      <p:to x="100000" y="100000"/>
                                    </p:animScale>
                                    <p:set>
                                      <p:cBhvr>
                                        <p:cTn id="15" dur="770" fill="hold"/>
                                        <p:tgtEl>
                                          <p:spTgt spid="3">
                                            <p:txEl>
                                              <p:pRg st="0" end="0"/>
                                            </p:txEl>
                                          </p:spTgt>
                                        </p:tgtEl>
                                        <p:attrNameLst>
                                          <p:attrName>ppt_x</p:attrName>
                                        </p:attrNameLst>
                                      </p:cBhvr>
                                      <p:to>
                                        <p:strVal val="(0.5)"/>
                                      </p:to>
                                    </p:set>
                                    <p:anim from="(0.5)" to="(#ppt_x)" calcmode="lin" valueType="num">
                                      <p:cBhvr>
                                        <p:cTn id="16" dur="1230" accel="100000" fill="hold">
                                          <p:stCondLst>
                                            <p:cond delay="770"/>
                                          </p:stCondLst>
                                        </p:cTn>
                                        <p:tgtEl>
                                          <p:spTgt spid="3">
                                            <p:txEl>
                                              <p:pRg st="0" end="0"/>
                                            </p:txEl>
                                          </p:spTgt>
                                        </p:tgtEl>
                                        <p:attrNameLst>
                                          <p:attrName>ppt_x</p:attrName>
                                        </p:attrNameLst>
                                      </p:cBhvr>
                                    </p:anim>
                                    <p:set>
                                      <p:cBhvr>
                                        <p:cTn id="17" dur="770" fill="hold"/>
                                        <p:tgtEl>
                                          <p:spTgt spid="3">
                                            <p:txEl>
                                              <p:pRg st="0" end="0"/>
                                            </p:txEl>
                                          </p:spTgt>
                                        </p:tgtEl>
                                        <p:attrNameLst>
                                          <p:attrName>ppt_y</p:attrName>
                                        </p:attrNameLst>
                                      </p:cBhvr>
                                      <p:to>
                                        <p:strVal val="(#ppt_y+0.4)"/>
                                      </p:to>
                                    </p:set>
                                    <p:anim from="(#ppt_y+0.4)" to="(#ppt_y)" calcmode="lin" valueType="num">
                                      <p:cBhvr>
                                        <p:cTn id="18" dur="1230" accel="100000" fill="hold">
                                          <p:stCondLst>
                                            <p:cond delay="770"/>
                                          </p:stCondLst>
                                        </p:cTn>
                                        <p:tgtEl>
                                          <p:spTgt spid="3">
                                            <p:txEl>
                                              <p:pRg st="0" end="0"/>
                                            </p:txEl>
                                          </p:spTgt>
                                        </p:tgtEl>
                                        <p:attrNameLst>
                                          <p:attrName>ppt_y</p:attrName>
                                        </p:attrNameLst>
                                      </p:cBhvr>
                                    </p:anim>
                                  </p:childTnLst>
                                </p:cTn>
                              </p:par>
                            </p:childTnLst>
                          </p:cTn>
                        </p:par>
                      </p:childTnLst>
                    </p:cTn>
                  </p:par>
                  <p:par>
                    <p:cTn id="19" fill="hold">
                      <p:stCondLst>
                        <p:cond delay="indefinite"/>
                      </p:stCondLst>
                      <p:childTnLst>
                        <p:par>
                          <p:cTn id="20" fill="hold">
                            <p:stCondLst>
                              <p:cond delay="0"/>
                            </p:stCondLst>
                            <p:childTnLst>
                              <p:par>
                                <p:cTn id="21" presetID="30"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800" decel="100000"/>
                                        <p:tgtEl>
                                          <p:spTgt spid="7"/>
                                        </p:tgtEl>
                                      </p:cBhvr>
                                    </p:animEffect>
                                    <p:anim calcmode="lin" valueType="num">
                                      <p:cBhvr>
                                        <p:cTn id="24" dur="800" decel="100000" fill="hold"/>
                                        <p:tgtEl>
                                          <p:spTgt spid="7"/>
                                        </p:tgtEl>
                                        <p:attrNameLst>
                                          <p:attrName>style.rotation</p:attrName>
                                        </p:attrNameLst>
                                      </p:cBhvr>
                                      <p:tavLst>
                                        <p:tav tm="0">
                                          <p:val>
                                            <p:fltVal val="-90"/>
                                          </p:val>
                                        </p:tav>
                                        <p:tav tm="100000">
                                          <p:val>
                                            <p:fltVal val="0"/>
                                          </p:val>
                                        </p:tav>
                                      </p:tavLst>
                                    </p:anim>
                                    <p:anim calcmode="lin" valueType="num">
                                      <p:cBhvr>
                                        <p:cTn id="25" dur="800" decel="100000" fill="hold"/>
                                        <p:tgtEl>
                                          <p:spTgt spid="7"/>
                                        </p:tgtEl>
                                        <p:attrNameLst>
                                          <p:attrName>ppt_x</p:attrName>
                                        </p:attrNameLst>
                                      </p:cBhvr>
                                      <p:tavLst>
                                        <p:tav tm="0">
                                          <p:val>
                                            <p:strVal val="#ppt_x+0.4"/>
                                          </p:val>
                                        </p:tav>
                                        <p:tav tm="100000">
                                          <p:val>
                                            <p:strVal val="#ppt_x-0.05"/>
                                          </p:val>
                                        </p:tav>
                                      </p:tavLst>
                                    </p:anim>
                                    <p:anim calcmode="lin" valueType="num">
                                      <p:cBhvr>
                                        <p:cTn id="26" dur="800" decel="100000" fill="hold"/>
                                        <p:tgtEl>
                                          <p:spTgt spid="7"/>
                                        </p:tgtEl>
                                        <p:attrNameLst>
                                          <p:attrName>ppt_y</p:attrName>
                                        </p:attrNameLst>
                                      </p:cBhvr>
                                      <p:tavLst>
                                        <p:tav tm="0">
                                          <p:val>
                                            <p:strVal val="#ppt_y-0.4"/>
                                          </p:val>
                                        </p:tav>
                                        <p:tav tm="100000">
                                          <p:val>
                                            <p:strVal val="#ppt_y+0.1"/>
                                          </p:val>
                                        </p:tav>
                                      </p:tavLst>
                                    </p:anim>
                                    <p:anim calcmode="lin" valueType="num">
                                      <p:cBhvr>
                                        <p:cTn id="27"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28"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مدارك پروژه\آموزش\قهرماني\ايمني حريق\آموزش مقدماتي حريق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3" name="Subtitle 2"/>
          <p:cNvSpPr>
            <a:spLocks noGrp="1"/>
          </p:cNvSpPr>
          <p:nvPr>
            <p:ph type="subTitle" idx="1"/>
          </p:nvPr>
        </p:nvSpPr>
        <p:spPr>
          <a:xfrm>
            <a:off x="7513" y="1071546"/>
            <a:ext cx="9136487" cy="785818"/>
          </a:xfrm>
        </p:spPr>
        <p:txBody>
          <a:bodyPr>
            <a:normAutofit/>
          </a:bodyPr>
          <a:lstStyle/>
          <a:p>
            <a:r>
              <a:rPr lang="fa-IR" sz="2600" dirty="0" smtClean="0">
                <a:solidFill>
                  <a:schemeClr val="tx1"/>
                </a:solidFill>
              </a:rPr>
              <a:t>عوامل موثر در بروز اوتيسم </a:t>
            </a:r>
            <a:endParaRPr lang="fa-IR" sz="2600" dirty="0">
              <a:solidFill>
                <a:schemeClr val="tx1"/>
              </a:solidFill>
            </a:endParaRPr>
          </a:p>
        </p:txBody>
      </p:sp>
      <p:sp>
        <p:nvSpPr>
          <p:cNvPr id="8" name="Title 1"/>
          <p:cNvSpPr txBox="1">
            <a:spLocks/>
          </p:cNvSpPr>
          <p:nvPr/>
        </p:nvSpPr>
        <p:spPr>
          <a:xfrm>
            <a:off x="6500826" y="6429397"/>
            <a:ext cx="2607678" cy="311972"/>
          </a:xfrm>
          <a:prstGeom prst="rect">
            <a:avLst/>
          </a:prstGeom>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1600" b="1" i="0" u="none" strike="noStrike" kern="1200" cap="none" spc="0" normalizeH="0" baseline="0" noProof="0" smtClean="0">
                <a:ln>
                  <a:noFill/>
                </a:ln>
                <a:solidFill>
                  <a:schemeClr val="tx1"/>
                </a:solidFill>
                <a:effectLst/>
                <a:uLnTx/>
                <a:uFillTx/>
                <a:latin typeface="+mj-lt"/>
                <a:ea typeface="Majalla UI"/>
                <a:cs typeface="B Nazanin" pitchFamily="2" charset="-78"/>
              </a:rPr>
              <a:t>آشنايي با كودكان اتيسم</a:t>
            </a:r>
            <a:endParaRPr kumimoji="0" lang="fa-IR" sz="1600" b="0" i="0" u="none" strike="noStrike" kern="1200" cap="none" spc="0" normalizeH="0" baseline="0" noProof="0" dirty="0">
              <a:ln>
                <a:noFill/>
              </a:ln>
              <a:solidFill>
                <a:schemeClr val="tx1"/>
              </a:solidFill>
              <a:effectLst/>
              <a:uLnTx/>
              <a:uFillTx/>
              <a:latin typeface="+mj-lt"/>
              <a:ea typeface="+mj-ea"/>
              <a:cs typeface="+mj-cs"/>
            </a:endParaRPr>
          </a:p>
        </p:txBody>
      </p:sp>
      <p:sp>
        <p:nvSpPr>
          <p:cNvPr id="10" name="Title 9"/>
          <p:cNvSpPr>
            <a:spLocks noGrp="1"/>
          </p:cNvSpPr>
          <p:nvPr>
            <p:ph type="ctrTitle"/>
          </p:nvPr>
        </p:nvSpPr>
        <p:spPr/>
        <p:txBody>
          <a:bodyPr>
            <a:normAutofit fontScale="90000"/>
          </a:bodyPr>
          <a:lstStyle/>
          <a:p>
            <a:pPr marL="273050">
              <a:lnSpc>
                <a:spcPct val="150000"/>
              </a:lnSpc>
              <a:tabLst>
                <a:tab pos="8788400" algn="l"/>
              </a:tabLst>
              <a:defRPr/>
            </a:pPr>
            <a:r>
              <a:rPr lang="fa-IR" b="1" dirty="0" smtClean="0">
                <a:effectLst>
                  <a:outerShdw blurRad="38100" dist="38100" dir="2700000" algn="tl">
                    <a:srgbClr val="000000">
                      <a:alpha val="43137"/>
                    </a:srgbClr>
                  </a:outerShdw>
                </a:effectLst>
                <a:cs typeface="B Nazanin" pitchFamily="2" charset="-78"/>
              </a:rPr>
              <a:t/>
            </a:r>
            <a:br>
              <a:rPr lang="fa-IR" b="1" dirty="0" smtClean="0">
                <a:effectLst>
                  <a:outerShdw blurRad="38100" dist="38100" dir="2700000" algn="tl">
                    <a:srgbClr val="000000">
                      <a:alpha val="43137"/>
                    </a:srgbClr>
                  </a:outerShdw>
                </a:effectLst>
                <a:cs typeface="B Nazanin" pitchFamily="2" charset="-78"/>
              </a:rPr>
            </a:br>
            <a:r>
              <a:rPr lang="en-US" sz="2000" b="1" dirty="0" smtClean="0">
                <a:effectLst>
                  <a:outerShdw blurRad="38100" dist="38100" dir="2700000" algn="tl">
                    <a:srgbClr val="000000">
                      <a:alpha val="43137"/>
                    </a:srgbClr>
                  </a:outerShdw>
                </a:effectLst>
                <a:cs typeface="B Nazanin" pitchFamily="2" charset="-78"/>
              </a:rPr>
              <a:t/>
            </a:r>
            <a:br>
              <a:rPr lang="en-US" sz="2000" b="1" dirty="0" smtClean="0">
                <a:effectLst>
                  <a:outerShdw blurRad="38100" dist="38100" dir="2700000" algn="tl">
                    <a:srgbClr val="000000">
                      <a:alpha val="43137"/>
                    </a:srgbClr>
                  </a:outerShdw>
                </a:effectLst>
                <a:cs typeface="B Nazanin" pitchFamily="2" charset="-78"/>
              </a:rPr>
            </a:br>
            <a:endParaRPr lang="en-US" sz="2000" dirty="0"/>
          </a:p>
        </p:txBody>
      </p:sp>
      <p:sp>
        <p:nvSpPr>
          <p:cNvPr id="11" name="Title 1"/>
          <p:cNvSpPr txBox="1">
            <a:spLocks/>
          </p:cNvSpPr>
          <p:nvPr/>
        </p:nvSpPr>
        <p:spPr>
          <a:xfrm>
            <a:off x="685800" y="2130425"/>
            <a:ext cx="7815263" cy="1512888"/>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fa-IR" sz="2300" b="1" i="0" u="none" strike="noStrike" kern="1200" cap="none" spc="0" normalizeH="0" baseline="0" noProof="0" dirty="0">
              <a:ln>
                <a:noFill/>
              </a:ln>
              <a:solidFill>
                <a:schemeClr val="accent5">
                  <a:lumMod val="75000"/>
                </a:schemeClr>
              </a:solidFill>
              <a:effectLst/>
              <a:uLnTx/>
              <a:uFillTx/>
              <a:latin typeface="+mj-lt"/>
              <a:ea typeface="+mj-ea"/>
              <a:cs typeface="B Nazanin" pitchFamily="2" charset="-78"/>
            </a:endParaRPr>
          </a:p>
        </p:txBody>
      </p:sp>
      <p:sp>
        <p:nvSpPr>
          <p:cNvPr id="7" name="Rectangle 6"/>
          <p:cNvSpPr/>
          <p:nvPr/>
        </p:nvSpPr>
        <p:spPr>
          <a:xfrm>
            <a:off x="2286000" y="1720840"/>
            <a:ext cx="4572000" cy="3370153"/>
          </a:xfrm>
          <a:prstGeom prst="rect">
            <a:avLst/>
          </a:prstGeom>
        </p:spPr>
        <p:txBody>
          <a:bodyPr>
            <a:spAutoFit/>
          </a:bodyPr>
          <a:lstStyle/>
          <a:p>
            <a:pPr marL="273050" algn="just">
              <a:lnSpc>
                <a:spcPct val="150000"/>
              </a:lnSpc>
              <a:spcBef>
                <a:spcPct val="0"/>
              </a:spcBef>
              <a:tabLst>
                <a:tab pos="8788400" algn="l"/>
              </a:tabLst>
            </a:pPr>
            <a:r>
              <a:rPr lang="fa-IR" sz="2400" b="1" dirty="0" smtClean="0">
                <a:effectLst>
                  <a:outerShdw blurRad="38100" dist="38100" dir="2700000" algn="tl">
                    <a:srgbClr val="000000">
                      <a:alpha val="43137"/>
                    </a:srgbClr>
                  </a:outerShdw>
                </a:effectLst>
                <a:cs typeface="B Nazanin" pitchFamily="2" charset="-78"/>
              </a:rPr>
              <a:t>1-متولد شدن در نزديكي بزرگراه ها </a:t>
            </a:r>
          </a:p>
          <a:p>
            <a:pPr marL="273050" algn="just">
              <a:lnSpc>
                <a:spcPct val="150000"/>
              </a:lnSpc>
              <a:spcBef>
                <a:spcPct val="0"/>
              </a:spcBef>
              <a:tabLst>
                <a:tab pos="8788400" algn="l"/>
              </a:tabLst>
            </a:pPr>
            <a:r>
              <a:rPr lang="fa-IR" sz="2400" b="1" dirty="0" smtClean="0">
                <a:effectLst>
                  <a:outerShdw blurRad="38100" dist="38100" dir="2700000" algn="tl">
                    <a:srgbClr val="000000">
                      <a:alpha val="43137"/>
                    </a:srgbClr>
                  </a:outerShdw>
                </a:effectLst>
                <a:cs typeface="B Nazanin" pitchFamily="2" charset="-78"/>
              </a:rPr>
              <a:t>2-تماس مادر با آلودگي هوا در دوران بارداري </a:t>
            </a:r>
          </a:p>
          <a:p>
            <a:pPr marL="273050" algn="just">
              <a:lnSpc>
                <a:spcPct val="150000"/>
              </a:lnSpc>
              <a:spcBef>
                <a:spcPct val="0"/>
              </a:spcBef>
              <a:tabLst>
                <a:tab pos="8788400" algn="l"/>
              </a:tabLst>
            </a:pPr>
            <a:r>
              <a:rPr lang="fa-IR" sz="2400" b="1" dirty="0" smtClean="0">
                <a:effectLst>
                  <a:outerShdw blurRad="38100" dist="38100" dir="2700000" algn="tl">
                    <a:srgbClr val="000000">
                      <a:alpha val="43137"/>
                    </a:srgbClr>
                  </a:outerShdw>
                </a:effectLst>
                <a:cs typeface="B Nazanin" pitchFamily="2" charset="-78"/>
              </a:rPr>
              <a:t>3-عوامل ژنتيكي </a:t>
            </a:r>
          </a:p>
          <a:p>
            <a:pPr marL="273050" algn="just">
              <a:lnSpc>
                <a:spcPct val="150000"/>
              </a:lnSpc>
              <a:spcBef>
                <a:spcPct val="0"/>
              </a:spcBef>
              <a:tabLst>
                <a:tab pos="8788400" algn="l"/>
              </a:tabLst>
            </a:pPr>
            <a:r>
              <a:rPr lang="fa-IR" sz="2400" b="1" dirty="0" smtClean="0">
                <a:effectLst>
                  <a:outerShdw blurRad="38100" dist="38100" dir="2700000" algn="tl">
                    <a:srgbClr val="000000">
                      <a:alpha val="43137"/>
                    </a:srgbClr>
                  </a:outerShdw>
                </a:effectLst>
                <a:cs typeface="B Nazanin" pitchFamily="2" charset="-78"/>
              </a:rPr>
              <a:t>4-مواد حساسيت زا </a:t>
            </a:r>
          </a:p>
          <a:p>
            <a:pPr marL="273050" algn="just">
              <a:lnSpc>
                <a:spcPct val="150000"/>
              </a:lnSpc>
              <a:spcBef>
                <a:spcPct val="0"/>
              </a:spcBef>
              <a:tabLst>
                <a:tab pos="8788400" algn="l"/>
              </a:tabLst>
            </a:pPr>
            <a:r>
              <a:rPr lang="fa-IR" sz="2400" b="1" dirty="0" smtClean="0">
                <a:effectLst>
                  <a:outerShdw blurRad="38100" dist="38100" dir="2700000" algn="tl">
                    <a:srgbClr val="000000">
                      <a:alpha val="43137"/>
                    </a:srgbClr>
                  </a:outerShdw>
                </a:effectLst>
                <a:cs typeface="B Nazanin" pitchFamily="2" charset="-78"/>
              </a:rPr>
              <a:t>5- تغييرات ساختار مغز</a:t>
            </a:r>
            <a:endParaRPr lang="en-US" sz="2400" b="1" dirty="0" smtClean="0">
              <a:effectLst>
                <a:outerShdw blurRad="38100" dist="38100" dir="2700000" algn="tl">
                  <a:srgbClr val="000000">
                    <a:alpha val="43137"/>
                  </a:srgbClr>
                </a:outerShdw>
              </a:effectLst>
              <a:cs typeface="B Nazanin" pitchFamily="2" charset="-78"/>
            </a:endParaRPr>
          </a:p>
          <a:p>
            <a:pPr marL="273050" algn="just">
              <a:lnSpc>
                <a:spcPct val="150000"/>
              </a:lnSpc>
              <a:spcBef>
                <a:spcPct val="0"/>
              </a:spcBef>
              <a:tabLst>
                <a:tab pos="8788400" algn="l"/>
              </a:tabLst>
            </a:pPr>
            <a:r>
              <a:rPr lang="fa-IR" sz="2400" b="1" dirty="0" smtClean="0">
                <a:effectLst>
                  <a:outerShdw blurRad="38100" dist="38100" dir="2700000" algn="tl">
                    <a:srgbClr val="000000">
                      <a:alpha val="43137"/>
                    </a:srgbClr>
                  </a:outerShdw>
                </a:effectLst>
                <a:cs typeface="B Nazanin" pitchFamily="2" charset="-78"/>
              </a:rPr>
              <a:t>6-تغييرات آناتوميك (عملكرد غير عادي رگهاي خوني )</a:t>
            </a:r>
          </a:p>
        </p:txBody>
      </p:sp>
    </p:spTree>
    <p:extLst>
      <p:ext uri="{BB962C8B-B14F-4D97-AF65-F5344CB8AC3E}">
        <p14:creationId xmlns="" xmlns:p14="http://schemas.microsoft.com/office/powerpoint/2010/main" val="1566542636"/>
      </p:ext>
    </p:extLst>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grpId="1"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ppt_w</p:attrName>
                                        </p:attrNameLst>
                                      </p:cBhvr>
                                      <p:tavLst>
                                        <p:tav tm="0">
                                          <p:val>
                                            <p:fltVal val="0"/>
                                          </p:val>
                                        </p:tav>
                                        <p:tav tm="100000">
                                          <p:val>
                                            <p:strVal val="#ppt_w"/>
                                          </p:val>
                                        </p:tav>
                                      </p:tavLst>
                                    </p:anim>
                                    <p:anim calcmode="lin" valueType="num">
                                      <p:cBhvr>
                                        <p:cTn id="20" dur="5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مدارك پروژه\آموزش\قهرماني\ايمني حريق\آموزش مقدماتي حريق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214338"/>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Title 1"/>
          <p:cNvSpPr txBox="1">
            <a:spLocks/>
          </p:cNvSpPr>
          <p:nvPr/>
        </p:nvSpPr>
        <p:spPr>
          <a:xfrm>
            <a:off x="214282" y="1500174"/>
            <a:ext cx="8929719" cy="2428892"/>
          </a:xfrm>
          <a:prstGeom prst="rect">
            <a:avLst/>
          </a:prstGeom>
        </p:spPr>
        <p:txBody>
          <a:bodyPr vert="horz" lIns="91440" tIns="45720" rIns="91440" bIns="45720" rtlCol="1" anchor="ctr">
            <a:normAutofit/>
          </a:bodyPr>
          <a:lstStyle/>
          <a:p>
            <a:pPr marL="273050" algn="just">
              <a:lnSpc>
                <a:spcPct val="150000"/>
              </a:lnSpc>
              <a:spcBef>
                <a:spcPct val="0"/>
              </a:spcBef>
              <a:tabLst>
                <a:tab pos="8788400" algn="l"/>
              </a:tabLst>
            </a:pPr>
            <a:r>
              <a:rPr lang="fa-IR" sz="4800" b="1" dirty="0" smtClean="0">
                <a:effectLst>
                  <a:outerShdw blurRad="38100" dist="38100" dir="2700000" algn="tl">
                    <a:srgbClr val="000000">
                      <a:alpha val="43137"/>
                    </a:srgbClr>
                  </a:outerShdw>
                </a:effectLst>
                <a:cs typeface="B Nazanin" pitchFamily="2" charset="-78"/>
              </a:rPr>
              <a:t>تغذيه درماني يكي از روشهاي درمان كودكان اوتيسم است </a:t>
            </a:r>
          </a:p>
          <a:p>
            <a:pPr marL="273050" algn="just">
              <a:lnSpc>
                <a:spcPct val="150000"/>
              </a:lnSpc>
              <a:spcBef>
                <a:spcPct val="0"/>
              </a:spcBef>
              <a:buFont typeface="Courier New" pitchFamily="49" charset="0"/>
              <a:buChar char="o"/>
              <a:tabLst>
                <a:tab pos="8788400" algn="l"/>
              </a:tabLst>
              <a:defRPr/>
            </a:pPr>
            <a:endParaRPr lang="en-US" sz="2000" b="1" dirty="0" smtClean="0">
              <a:effectLst>
                <a:outerShdw blurRad="38100" dist="38100" dir="2700000" algn="tl">
                  <a:srgbClr val="000000">
                    <a:alpha val="43137"/>
                  </a:srgbClr>
                </a:outerShdw>
              </a:effectLst>
              <a:cs typeface="B Nazanin" pitchFamily="2" charset="-78"/>
            </a:endParaRPr>
          </a:p>
        </p:txBody>
      </p:sp>
      <p:sp>
        <p:nvSpPr>
          <p:cNvPr id="8" name="Title 1"/>
          <p:cNvSpPr txBox="1">
            <a:spLocks/>
          </p:cNvSpPr>
          <p:nvPr/>
        </p:nvSpPr>
        <p:spPr>
          <a:xfrm>
            <a:off x="6500826" y="6429397"/>
            <a:ext cx="2607678" cy="311972"/>
          </a:xfrm>
          <a:prstGeom prst="rect">
            <a:avLst/>
          </a:prstGeom>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1600" b="1" i="0" u="none" strike="noStrike" kern="1200" cap="none" spc="0" normalizeH="0" baseline="0" noProof="0" smtClean="0">
                <a:ln>
                  <a:noFill/>
                </a:ln>
                <a:solidFill>
                  <a:schemeClr val="tx1"/>
                </a:solidFill>
                <a:effectLst/>
                <a:uLnTx/>
                <a:uFillTx/>
                <a:latin typeface="+mj-lt"/>
                <a:ea typeface="Majalla UI"/>
                <a:cs typeface="B Nazanin" pitchFamily="2" charset="-78"/>
              </a:rPr>
              <a:t>آشنايي با كودكان اتيسم</a:t>
            </a:r>
            <a:endParaRPr kumimoji="0" lang="fa-IR" sz="16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1566542636"/>
      </p:ext>
    </p:extLst>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0"/>
                                  </p:iterate>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4" presetClass="emph" presetSubtype="0" fill="hold" grpId="1" nodeType="clickEffect">
                                  <p:stCondLst>
                                    <p:cond delay="0"/>
                                  </p:stCondLst>
                                  <p:iterate type="lt">
                                    <p:tmPct val="10000"/>
                                  </p:iterate>
                                  <p:childTnLst>
                                    <p:animMotion origin="layout" path="M 0.0 0.0 L 0.0 -0.07213" pathEditMode="relative" ptsTypes="">
                                      <p:cBhvr>
                                        <p:cTn id="11" dur="250" accel="50000" decel="50000" autoRev="1" fill="hold">
                                          <p:stCondLst>
                                            <p:cond delay="0"/>
                                          </p:stCondLst>
                                        </p:cTn>
                                        <p:tgtEl>
                                          <p:spTgt spid="6"/>
                                        </p:tgtEl>
                                        <p:attrNameLst>
                                          <p:attrName>ppt_x</p:attrName>
                                          <p:attrName>ppt_y</p:attrName>
                                        </p:attrNameLst>
                                      </p:cBhvr>
                                    </p:animMotion>
                                    <p:animRot by="1500000">
                                      <p:cBhvr>
                                        <p:cTn id="12" dur="125" fill="hold">
                                          <p:stCondLst>
                                            <p:cond delay="0"/>
                                          </p:stCondLst>
                                        </p:cTn>
                                        <p:tgtEl>
                                          <p:spTgt spid="6"/>
                                        </p:tgtEl>
                                        <p:attrNameLst>
                                          <p:attrName>r</p:attrName>
                                        </p:attrNameLst>
                                      </p:cBhvr>
                                    </p:animRot>
                                    <p:animRot by="-1500000">
                                      <p:cBhvr>
                                        <p:cTn id="13" dur="125" fill="hold">
                                          <p:stCondLst>
                                            <p:cond delay="125"/>
                                          </p:stCondLst>
                                        </p:cTn>
                                        <p:tgtEl>
                                          <p:spTgt spid="6"/>
                                        </p:tgtEl>
                                        <p:attrNameLst>
                                          <p:attrName>r</p:attrName>
                                        </p:attrNameLst>
                                      </p:cBhvr>
                                    </p:animRot>
                                    <p:animRot by="-1500000">
                                      <p:cBhvr>
                                        <p:cTn id="14" dur="125" fill="hold">
                                          <p:stCondLst>
                                            <p:cond delay="250"/>
                                          </p:stCondLst>
                                        </p:cTn>
                                        <p:tgtEl>
                                          <p:spTgt spid="6"/>
                                        </p:tgtEl>
                                        <p:attrNameLst>
                                          <p:attrName>r</p:attrName>
                                        </p:attrNameLst>
                                      </p:cBhvr>
                                    </p:animRot>
                                    <p:animRot by="1500000">
                                      <p:cBhvr>
                                        <p:cTn id="15" dur="125" fill="hold">
                                          <p:stCondLst>
                                            <p:cond delay="375"/>
                                          </p:stCondLst>
                                        </p:cTn>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مدارك پروژه\آموزش\قهرماني\ايمني حريق\آموزش مقدماتي حريق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itle 1"/>
          <p:cNvSpPr>
            <a:spLocks noGrp="1"/>
          </p:cNvSpPr>
          <p:nvPr>
            <p:ph type="ctrTitle"/>
          </p:nvPr>
        </p:nvSpPr>
        <p:spPr>
          <a:xfrm>
            <a:off x="6500826" y="6429397"/>
            <a:ext cx="2607678" cy="311972"/>
          </a:xfrm>
        </p:spPr>
        <p:txBody>
          <a:bodyPr>
            <a:noAutofit/>
          </a:bodyPr>
          <a:lstStyle/>
          <a:p>
            <a:r>
              <a:rPr lang="fa-IR" sz="1600" b="1" dirty="0" smtClean="0">
                <a:ea typeface="Majalla UI"/>
                <a:cs typeface="B Nazanin" pitchFamily="2" charset="-78"/>
              </a:rPr>
              <a:t>آشنايي با كودكان اوتيسم</a:t>
            </a:r>
            <a:endParaRPr lang="fa-IR" sz="1600" dirty="0"/>
          </a:p>
        </p:txBody>
      </p:sp>
      <p:sp>
        <p:nvSpPr>
          <p:cNvPr id="6" name="Title 1"/>
          <p:cNvSpPr txBox="1">
            <a:spLocks/>
          </p:cNvSpPr>
          <p:nvPr/>
        </p:nvSpPr>
        <p:spPr>
          <a:xfrm>
            <a:off x="214282" y="1500174"/>
            <a:ext cx="8929719" cy="3571900"/>
          </a:xfrm>
          <a:prstGeom prst="rect">
            <a:avLst/>
          </a:prstGeom>
        </p:spPr>
        <p:txBody>
          <a:bodyPr vert="horz" lIns="91440" tIns="45720" rIns="91440" bIns="45720" rtlCol="1" anchor="ctr">
            <a:normAutofit/>
          </a:bodyPr>
          <a:lstStyle/>
          <a:p>
            <a:pPr marL="273050" algn="just">
              <a:lnSpc>
                <a:spcPct val="150000"/>
              </a:lnSpc>
              <a:spcBef>
                <a:spcPct val="0"/>
              </a:spcBef>
              <a:tabLst>
                <a:tab pos="8788400" algn="l"/>
              </a:tabLst>
            </a:pPr>
            <a:endParaRPr lang="en-US" sz="1400" b="1" dirty="0" smtClean="0">
              <a:effectLst>
                <a:outerShdw blurRad="38100" dist="38100" dir="2700000" algn="tl">
                  <a:srgbClr val="000000">
                    <a:alpha val="43137"/>
                  </a:srgbClr>
                </a:outerShdw>
              </a:effectLst>
              <a:cs typeface="B Nazanin" pitchFamily="2" charset="-78"/>
            </a:endParaRPr>
          </a:p>
        </p:txBody>
      </p:sp>
      <p:sp>
        <p:nvSpPr>
          <p:cNvPr id="8" name="Title 1"/>
          <p:cNvSpPr txBox="1">
            <a:spLocks noGrp="1"/>
          </p:cNvSpPr>
          <p:nvPr>
            <p:ph type="subTitle" idx="1"/>
          </p:nvPr>
        </p:nvSpPr>
        <p:spPr>
          <a:xfrm>
            <a:off x="7938" y="1857375"/>
            <a:ext cx="9136062" cy="4071938"/>
          </a:xfrm>
          <a:prstGeom prst="rect">
            <a:avLst/>
          </a:prstGeom>
        </p:spPr>
        <p:txBody>
          <a:bodyPr vert="horz" lIns="91440" tIns="45720" rIns="91440" bIns="45720" rtlCol="1" anchor="ctr">
            <a:normAutofit/>
          </a:bodyPr>
          <a:lstStyle/>
          <a:p>
            <a:pPr>
              <a:defRPr/>
            </a:pPr>
            <a:r>
              <a:rPr lang="fa-IR" sz="3600" b="1" dirty="0" smtClean="0">
                <a:solidFill>
                  <a:schemeClr val="tx1"/>
                </a:solidFill>
                <a:cs typeface="B Nazanin" pitchFamily="2" charset="-78"/>
              </a:rPr>
              <a:t>درمان با رژيم غذايي </a:t>
            </a:r>
          </a:p>
          <a:p>
            <a:pPr>
              <a:defRPr/>
            </a:pPr>
            <a:r>
              <a:rPr lang="fa-IR" sz="3600" b="1" dirty="0" smtClean="0">
                <a:solidFill>
                  <a:schemeClr val="tx1"/>
                </a:solidFill>
                <a:cs typeface="B Nazanin" pitchFamily="2" charset="-78"/>
              </a:rPr>
              <a:t>گلتون ( پروتين موجود در گندم ) و گازئين ( پروتيين موجود در شير و لبنيات )</a:t>
            </a:r>
          </a:p>
          <a:p>
            <a:pPr>
              <a:defRPr/>
            </a:pPr>
            <a:r>
              <a:rPr lang="fa-IR" sz="3600" b="1" dirty="0" smtClean="0">
                <a:solidFill>
                  <a:schemeClr val="tx1"/>
                </a:solidFill>
                <a:cs typeface="B Nazanin" pitchFamily="2" charset="-78"/>
              </a:rPr>
              <a:t>يا بايد حذف شوند يا بسيار محدود شوند .</a:t>
            </a:r>
          </a:p>
          <a:p>
            <a:endParaRPr lang="en-US" dirty="0">
              <a:solidFill>
                <a:schemeClr val="tx1"/>
              </a:solidFill>
            </a:endParaRPr>
          </a:p>
        </p:txBody>
      </p:sp>
    </p:spTree>
    <p:extLst>
      <p:ext uri="{BB962C8B-B14F-4D97-AF65-F5344CB8AC3E}">
        <p14:creationId xmlns="" xmlns:p14="http://schemas.microsoft.com/office/powerpoint/2010/main" val="1566542636"/>
      </p:ext>
    </p:extLst>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par>
                          <p:cTn id="8" fill="hold">
                            <p:stCondLst>
                              <p:cond delay="2000"/>
                            </p:stCondLst>
                            <p:childTnLst>
                              <p:par>
                                <p:cTn id="9" presetID="10" presetClass="entr" presetSubtype="0" fill="hold" grpId="0" nodeType="afterEffect">
                                  <p:stCondLst>
                                    <p:cond delay="0"/>
                                  </p:stCondLst>
                                  <p:iterate type="lt">
                                    <p:tmPct val="0"/>
                                  </p:iterate>
                                  <p:childTnLst>
                                    <p:set>
                                      <p:cBhvr>
                                        <p:cTn id="10" dur="1" fill="hold">
                                          <p:stCondLst>
                                            <p:cond delay="0"/>
                                          </p:stCondLst>
                                        </p:cTn>
                                        <p:tgtEl>
                                          <p:spTgt spid="8"/>
                                        </p:tgtEl>
                                        <p:attrNameLst>
                                          <p:attrName>style.visibility</p:attrName>
                                        </p:attrNameLst>
                                      </p:cBhvr>
                                      <p:to>
                                        <p:strVal val="visible"/>
                                      </p:to>
                                    </p:set>
                                    <p:animEffect transition="in" filter="fade">
                                      <p:cBhvr>
                                        <p:cTn id="11" dur="20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7" presetClass="entr" presetSubtype="0" fill="hold" grpId="1" nodeType="clickEffect">
                                  <p:stCondLst>
                                    <p:cond delay="0"/>
                                  </p:stCondLst>
                                  <p:iterate type="lt">
                                    <p:tmPct val="0"/>
                                  </p:iterate>
                                  <p:childTnLst>
                                    <p:set>
                                      <p:cBhvr>
                                        <p:cTn id="15" dur="1" fill="hold">
                                          <p:stCondLst>
                                            <p:cond delay="0"/>
                                          </p:stCondLst>
                                        </p:cTn>
                                        <p:tgtEl>
                                          <p:spTgt spid="8"/>
                                        </p:tgtEl>
                                        <p:attrNameLst>
                                          <p:attrName>style.visibility</p:attrName>
                                        </p:attrNameLst>
                                      </p:cBhvr>
                                      <p:to>
                                        <p:strVal val="visible"/>
                                      </p:to>
                                    </p:set>
                                    <p:animEffect transition="in" filter="fade">
                                      <p:cBhvr>
                                        <p:cTn id="16" dur="1000"/>
                                        <p:tgtEl>
                                          <p:spTgt spid="8"/>
                                        </p:tgtEl>
                                      </p:cBhvr>
                                    </p:animEffect>
                                    <p:anim calcmode="lin" valueType="num">
                                      <p:cBhvr>
                                        <p:cTn id="17" dur="1000" fill="hold"/>
                                        <p:tgtEl>
                                          <p:spTgt spid="8"/>
                                        </p:tgtEl>
                                        <p:attrNameLst>
                                          <p:attrName>ppt_x</p:attrName>
                                        </p:attrNameLst>
                                      </p:cBhvr>
                                      <p:tavLst>
                                        <p:tav tm="0">
                                          <p:val>
                                            <p:strVal val="#ppt_x"/>
                                          </p:val>
                                        </p:tav>
                                        <p:tav tm="100000">
                                          <p:val>
                                            <p:strVal val="#ppt_x"/>
                                          </p:val>
                                        </p:tav>
                                      </p:tavLst>
                                    </p:anim>
                                    <p:anim calcmode="lin" valueType="num">
                                      <p:cBhvr>
                                        <p:cTn id="1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8" grpId="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1292</TotalTime>
  <Words>668</Words>
  <Application>Microsoft Office PowerPoint</Application>
  <PresentationFormat>نمایش روی پرده (4:3)</PresentationFormat>
  <Paragraphs>103</Paragraphs>
  <Slides>28</Slides>
  <Notes>0</Notes>
  <HiddenSlides>0</HiddenSlides>
  <MMClips>0</MMClips>
  <ScaleCrop>false</ScaleCrop>
  <HeadingPairs>
    <vt:vector size="4" baseType="variant">
      <vt:variant>
        <vt:lpstr>طرح زمینه</vt:lpstr>
      </vt:variant>
      <vt:variant>
        <vt:i4>2</vt:i4>
      </vt:variant>
      <vt:variant>
        <vt:lpstr>عنوانهای اسلاید</vt:lpstr>
      </vt:variant>
      <vt:variant>
        <vt:i4>28</vt:i4>
      </vt:variant>
    </vt:vector>
  </HeadingPairs>
  <TitlesOfParts>
    <vt:vector size="30" baseType="lpstr">
      <vt:lpstr>Office Theme</vt:lpstr>
      <vt:lpstr>Custom Design</vt:lpstr>
      <vt:lpstr>اسلاید 1</vt:lpstr>
      <vt:lpstr>آشنايي با كودكان اوتيسم</vt:lpstr>
      <vt:lpstr>اوتیسم در ۳ زمینه خود را نشان می دهد ، در هر یک از این زمینه ها علایم زیر بروز می کند:  ۱- مشکل در روابط اجتماعی  - در برقراری تماس چشمی با دیگران دچار مشکل است. - نمی تواند روابط دوستانه برقرار کند. - دوست دارد،بیشتر کارها و فعالیت ها را نه با دیگران که به تنهایی انجام دهد. - نسبت به کارهایی که اطرافیانش انجام می دهند بی توجه است: و اگر اطرافیان نسبت به او علاقه نشان دهند عکس العملی نشان نمی دهد. </vt:lpstr>
      <vt:lpstr>۲- مشکل برقراری ارتباط - در تکامل زبان و تکلم ، از همسالان خود عقب مانده و یا اصلا قادر به تکلم نیست. - در شروع صحبت و ادامه صحبت با دیگران ناتوان است. - بعضی جمله ها ی بیربط را بدون ارتباط زمانی و مکانی ، مدام تکرار می کند. - به بازی های کودکان اطراف خود علاقه و توجه نشان نمی دهد.</vt:lpstr>
      <vt:lpstr> ۳- حساسیت و توجه بیش از حد در برخی رفتارها - در برخی موارد غیر معمول ، توجه بیش از حد و نامعقول نشان می دهد ؛ به عنوان مثال :نحوه ی کارکرد آسانسور - تحمل ناپذیری در مقابل تغییر در نظم زندگی روزمره ؛ به عنوان مثال : مقاومت در برابر تغییر محل اشیاء انجام حرکات غیر معمول بدنی ؛ به عنوان مثال : تکان خوردن ها و بی قراری های بیش از حد - با بعضی اشیاء حرکات غیر معمول انجام دادن ؛ مثل حرکت دادن و ردیف کردن و چیدن اشیاء  </vt:lpstr>
      <vt:lpstr>مجمع روانشناسان آمریکا برای تشخیص اوتیسم در مورد یک کودک معتقدند ؛ کودک باید از ۱۲ نشانه ی ذکر شده در بالا حداقل ۶ مورد آن را دارا بوده و از بین این علایم حداقل ۲ مورد آن در دسته ی مشکلات ” برقراری روابط اجتماعی ” و حداقل ۱ مورد آن در هر کدام از دو دسته بندی دیگر قرار بگیرد و همچنین باید از میان این علایم ، حداقل یک مورد قبل از ۳۶ ماهگی بروز کرده باشد .  </vt:lpstr>
      <vt:lpstr>  </vt:lpstr>
      <vt:lpstr>اسلاید 8</vt:lpstr>
      <vt:lpstr>آشنايي با كودكان اوتيسم</vt:lpstr>
      <vt:lpstr>آشنايي با كودكان اوتيسم</vt:lpstr>
      <vt:lpstr> تحقیقات دانشمندان در موسسه تحقیقاتی اوتیسم نشان می دهد که دیدن کارتون نقش مهمی در بهبودی کودکان اوتیسم دارد.   همانطور که میدانیم کودکان اوتیسم در درک و تشخیص حالات چهره ی افراد دچار مشکل هستند، ثابت شده که دیدن کارتون به این کودکان کمک می کند تا هیجانات طبیعی را یاد بگیرند. در این تحقیق از کارتون هایی با شخصیت های غیر انسانی که چهره ی انسانی دارند استفاده شده و یک نفر راوی داستان را نقل می کند تا به کودک در درک هیجانات انسانی کمک نماید. او شیوه ی بیان صورت و احساسات شخصیت های داستانی را برای کودکان توضیح می دهد. دکتر سیمون بارون سرپرست مؤسسه تحقیقات اوتیسم در دانشگاه کمبریج، معتقد است کارتون های متحرک نقش مهمی در درمان بیماران اوتیسم دارند و باعث می شوند کودکان به ترسشان از نگاه کردن به چهره دیگران غلبه کنند و نحوه ی بیان احساسات را بیاموزند</vt:lpstr>
      <vt:lpstr> </vt:lpstr>
      <vt:lpstr> کودکان مبتلا به اوتیسم هرگز ارتباط چشمی برقرار نمی کنند،  کودکان اوتیستیک نبوغ دارند،  کودکان مبتلا به اوتیسم هرگز صحبت نمی کنند،  کودکان اوتیستیک قادر به نشان دادن محبت خود نیستند،  اوتیسم یک بیماری روانی است ، کودکان مبتلا به اوتیسم نمی توانند به دیگران لبخند بزنند،  کودکان اوتیستیک تماس جسمی محبت آمیز برقرار نمی کنند  این در حالی است که این کودکان  تحریکات حسی را به گونه ای متفاوت درک می کنند و همین موضوع موجب اشکال در ابراز محبت و برقراری ارتباط عاطفی در آنها می شود، اما به هر حال این کودکان می توانند محبت کنند. در صورتی که این کودکان را باور کنید قادر به داد و ستد عاطفی با آنها هستید. </vt:lpstr>
      <vt:lpstr>درمان اوتیسم روش Applied Behavior Analysis  اصل مهم این روش این است که رفتارهایی که مورد تشویق قرار بگیرند احتمال تکرار و افزایش خواهد داشت و رفتاهایی که مورد توجه قرار نگیرند احتمال حذف شدن آن ها وجود دارد . </vt:lpstr>
      <vt:lpstr>روش فلورتایم: Floor Time سعی بر این است که ارتباط کودک با یک فرد دیگر از طریق برنامه های دقیق بازی بیشتر و مؤثر شود.  شش مرحله است. کودک در طی آن تقلید و چگونه یاد گرفتن را از یک بزرگتر فرا می گیرد و باید نرده بام شش پله ای را طی کند. در ساعت فراغت کودک استفاده می شود . . </vt:lpstr>
      <vt:lpstr>روش آموزش جزء به جزء  تمرینی که به کودک داده می شود شامل یک دستور به کودک، یک عمل از طرف کودک و یک عکس العمل از طرف درمانگر می باشد.  این روش علاوه بر تصحیح رفتارهای کودک شامل آموزش مهارت های جدید نیز از قبیل مهارت های اولیه مانند خوابیدن و لباس پوشیدن تا مهارت های پیشرفته مانند برخوردهای صحیح اجتماعی می باشد .  . </vt:lpstr>
      <vt:lpstr>در این روش پدر یا مادر خود را علیرغم گریه کردن، جیغ کشیدن، لگد زدن و مبارزه او آن قدر به زور نگه می دارد تا کودک آرام شود. این کار ممکن است یک ساعت طول بکشد و پدر یا مادر را از نفس بیندازد ولی در عوض در پایان این مدت مرحله ای از تماس جسمانی همراه با محبت، آرامش و ملایمت بین کودک و پدر یا مادر آغاز می شود و کودک می آموزد نسبت به شما پاسخ دهد و ارتباط برقرار کند و آشکارا به تبادل عشق و محبت می پردازد.     </vt:lpstr>
      <vt:lpstr> اتیسم یک طیف از بیماری های مشابه است نمی توان گفت یک درمان خاص برای همه این طیف مؤثر باشد .  الف : هالوپریدول با دوزهای کم برای ایجاد تسکین و خواب آوری : کاهش کناره گیری، حرکات کلیشه ای و بیش فعالی ب : لیتیوم و داروهای ضد صرع : برای کنترل تشنج ج : فن فلورامین: کاهش سطح سروتونین در مغز، کاهش بیش فعالی و افزایش دامنه توجه   . </vt:lpstr>
      <vt:lpstr> د : ریسپریدون ه: تغییرات رژیم غذایی و افزون برخی ویتامین ها و مواد معدنی: B6 و B12 و حذف برخی مواد مانند گلوتین و کازئین از رژیم غذایی : بهبود عملکرد سیستم گوارشی، آلرژی ها و رفتارها  ویتامین B : ساختن آنزیم های مورد نیاز مغز : بهبود رفتار، بهبود تماس چشمی، توجه بیشتر، افزایش توانایی یادگیری مشاهده شد. روغن جگر ماهی که حاوی ویتامین A و D : بهبود تماس چشمی و بهبود رفتار مشاهده شد.  ویتامین C نیز در عملکرد بهتر مغز.  پروتئین هایی نظیر گلوتن و کازئین خوب شکسته نمی شود و باعث ایجا مشکلاتی در کودک می شوند، حذف آن در رفع اختلالات گوارشی مؤثر است و رفتارهای اختلالی ناشی از آن هم حذف می شود.  . </vt:lpstr>
      <vt:lpstr>  پژوهشگران بار دیگر درباره عواقب زایمان زود هنگام مادران برای سلامت كودكان هشدار دادند نتیجه پژوهشی جدید در كانادا نشان می دهد، شیوع نوعی اختلال تكاملی موسوم به اوتیسم ، در كودكان نارس بیش از دیگران است.  پژوهشگران دانشگاه پزشكی مك گیل در كانادا با بررسی 91 كودك كه بین 7 تا 14 هفته زودتر از موعد متولد شده بودند ، دریافتند ، 23 كودك از 91 كودك در سن 21 ماهگی علائمی از اوتیسم را نشان می دهند كه این آمار در كودكان كم وزن تر و نارس تر بیشتر است.  </vt:lpstr>
      <vt:lpstr> 1- مصرف ويتامين         ، روغن جگر ماهي سبب بهبود علائم مي شود . 2- مصرف ميوه جات و سبزي جات تازه  3- مصرف انواع گوشت قرمز و سفيد  4- نوشيدن آب همراه ليمو و عسل  5- مكملها مانند قرص امگا 3 ، ويتامين ها ي گروه ب ، كلسيم و ويتامين د  6- حذف غذاهاي آماده ، كنسروها ، چاشني ها ، رنگهاي مصنوعي ، ادويه جات ، فلفل قرمز ، شكر ، شيريني و شكلات  </vt:lpstr>
      <vt:lpstr> تلفن همراه و ساير دستگاهاي متكي به فناوري بي سيم به دليل تراكم ميدان مغناطيسي  در فضا باعث مي شود تراكم ميدان مغناطيسي در بدن بيماران افزايش يابد كه به دنبال آن باعث افزايش استرس و فشار روحي خواهد شد .</vt:lpstr>
      <vt:lpstr>در کودکان اوتیسم رشد و شکل مهارت اجتماعی با محدودیت هایی همراه است که ما می توانیم با استفاده از بازی های متنوع از جمله بازی با عروسک های دستی (Puppet) نقش پر اهمیتی را در حیطه مهارت های اجتماعی و هیجانی کودک خود داشته باشیم. کودکان اوتیسم در درک و تشخیص حالات چهره افراد دچار مشکل هستند که ما می توانیم از طریق بازی های عروسکی و استفاده از عروسک ها به کودکان کمک کنیم تا هیجانات و احساسات طبیعی را یاد بگیرند و همچنین از طریق عروسک های دستی که چهره انسانی یا غیر انسانی دارند نمایشی را اجرا کنیم و خود راوی داستان شویم تا به کودک در درک ارتباطات و هیجانات و احساسات انسانی (خوشحالی ، ناراحتی، ترس، عصبانیت ، مهربانی و...) کمک کنیم. درمانگر یا والد با به کارگیری عروسک می توانند در کودک انگیزه ایجاد کنند و او را فعال نمایند تا با او ارتباط برقرار کنند و رفتارهای کودک را هدایت نمایند.  ما باید بدانیم که بازی به عنوان سکوی صعود کودک اوتیسم است. لندرث معتقد است: بازی برای کودکان مساوی با صحبت کردن برای یک بزرگسال است ، بازی و اسباب بازی ها کلمات کودکان هستند.  </vt:lpstr>
      <vt:lpstr>  </vt:lpstr>
      <vt:lpstr>آموزش تقويت تمركز و هماهنگي بولينگ  </vt:lpstr>
      <vt:lpstr>نقاشی با گوش پاک کن    وسایل موردنیاز: 1.گوش پاک کن  2.گواش درچند رنگ روش کار: </vt:lpstr>
      <vt:lpstr>  نقاشی با فوت    </vt:lpstr>
      <vt:lpstr>اسلاید 28</vt:lpstr>
    </vt:vector>
  </TitlesOfParts>
  <Company>MRT Win2Farsi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s-ghahremani</dc:creator>
  <cp:lastModifiedBy>yas3</cp:lastModifiedBy>
  <cp:revision>189</cp:revision>
  <dcterms:created xsi:type="dcterms:W3CDTF">2013-04-04T06:07:45Z</dcterms:created>
  <dcterms:modified xsi:type="dcterms:W3CDTF">2014-04-08T05:51:44Z</dcterms:modified>
</cp:coreProperties>
</file>