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3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332" r:id="rId36"/>
    <p:sldId id="333" r:id="rId37"/>
    <p:sldId id="33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18D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B0CB55B-6E91-4CC0-AEA3-6D73F448F59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CB55B-6E91-4CC0-AEA3-6D73F448F5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CB55B-6E91-4CC0-AEA3-6D73F448F5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CB55B-6E91-4CC0-AEA3-6D73F448F5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CB55B-6E91-4CC0-AEA3-6D73F448F59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CB55B-6E91-4CC0-AEA3-6D73F448F5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0CB55B-6E91-4CC0-AEA3-6D73F448F5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0CB55B-6E91-4CC0-AEA3-6D73F448F5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0CB55B-6E91-4CC0-AEA3-6D73F448F5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CB55B-6E91-4CC0-AEA3-6D73F448F5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3DC5BD-CE79-49B9-964F-1B1414D41B99}" type="datetimeFigureOut">
              <a:rPr lang="en-US" smtClean="0"/>
              <a:pPr/>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B0CB55B-6E91-4CC0-AEA3-6D73F448F59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F3DC5BD-CE79-49B9-964F-1B1414D41B99}" type="datetimeFigureOut">
              <a:rPr lang="en-US" smtClean="0"/>
              <a:pPr/>
              <a:t>11/15/2016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0CB55B-6E91-4CC0-AEA3-6D73F448F59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2362200"/>
            <a:ext cx="6858000" cy="954107"/>
          </a:xfrm>
          <a:prstGeom prst="rect">
            <a:avLst/>
          </a:prstGeom>
          <a:noFill/>
        </p:spPr>
        <p:txBody>
          <a:bodyPr wrap="square" rtlCol="0">
            <a:spAutoFit/>
          </a:bodyPr>
          <a:lstStyle/>
          <a:p>
            <a:pPr algn="ctr"/>
            <a:r>
              <a:rPr lang="fa-IR" sz="2800" dirty="0" smtClean="0">
                <a:cs typeface="B Lotus" pitchFamily="2" charset="-78"/>
              </a:rPr>
              <a:t>سمینار ارشد درباره </a:t>
            </a:r>
            <a:r>
              <a:rPr lang="fa-IR" sz="2800" dirty="0" smtClean="0">
                <a:cs typeface="B Lotus" pitchFamily="2" charset="-78"/>
              </a:rPr>
              <a:t>تجزیه </a:t>
            </a:r>
            <a:r>
              <a:rPr lang="fa-IR" sz="2800" dirty="0" smtClean="0">
                <a:cs typeface="B Lotus" pitchFamily="2" charset="-78"/>
              </a:rPr>
              <a:t>زیستی پلیمرهای مصنوعی (پلی اتیلن و پلی پروپایلن) </a:t>
            </a:r>
            <a:endParaRPr lang="en-US" sz="2800" dirty="0">
              <a:cs typeface="B Lotus"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57200" y="609600"/>
            <a:ext cx="7924800" cy="5715001"/>
            <a:chOff x="457200" y="609600"/>
            <a:chExt cx="7924800" cy="5715001"/>
          </a:xfrm>
        </p:grpSpPr>
        <p:sp>
          <p:nvSpPr>
            <p:cNvPr id="2" name="TextBox 1"/>
            <p:cNvSpPr txBox="1"/>
            <p:nvPr/>
          </p:nvSpPr>
          <p:spPr>
            <a:xfrm>
              <a:off x="5791200" y="609600"/>
              <a:ext cx="2514600" cy="492443"/>
            </a:xfrm>
            <a:prstGeom prst="rect">
              <a:avLst/>
            </a:prstGeom>
            <a:noFill/>
          </p:spPr>
          <p:txBody>
            <a:bodyPr wrap="square" rtlCol="0">
              <a:spAutoFit/>
            </a:bodyPr>
            <a:lstStyle/>
            <a:p>
              <a:pPr algn="r" rtl="1"/>
              <a:r>
                <a:rPr lang="fa-IR" sz="2600" b="1" dirty="0">
                  <a:solidFill>
                    <a:srgbClr val="FFFF00"/>
                  </a:solidFill>
                  <a:cs typeface="B Lotus" pitchFamily="2" charset="-78"/>
                </a:rPr>
                <a:t>پلی پروپایلن (</a:t>
              </a:r>
              <a:r>
                <a:rPr lang="en-US" sz="2000" b="1" dirty="0" err="1">
                  <a:solidFill>
                    <a:srgbClr val="FFFF00"/>
                  </a:solidFill>
                  <a:cs typeface="B Lotus" pitchFamily="2" charset="-78"/>
                </a:rPr>
                <a:t>PP</a:t>
              </a:r>
              <a:r>
                <a:rPr lang="fa-IR" sz="2600" b="1" dirty="0">
                  <a:solidFill>
                    <a:srgbClr val="FFFF00"/>
                  </a:solidFill>
                  <a:cs typeface="B Lotus" pitchFamily="2" charset="-78"/>
                </a:rPr>
                <a:t>)</a:t>
              </a:r>
              <a:endParaRPr lang="en-US" sz="2600" b="1" dirty="0">
                <a:solidFill>
                  <a:srgbClr val="FFFF00"/>
                </a:solidFill>
                <a:cs typeface="B Lotus" pitchFamily="2" charset="-78"/>
              </a:endParaRPr>
            </a:p>
          </p:txBody>
        </p:sp>
        <p:sp>
          <p:nvSpPr>
            <p:cNvPr id="3" name="TextBox 2"/>
            <p:cNvSpPr txBox="1"/>
            <p:nvPr/>
          </p:nvSpPr>
          <p:spPr>
            <a:xfrm>
              <a:off x="457200" y="1143000"/>
              <a:ext cx="7924800" cy="3416320"/>
            </a:xfrm>
            <a:prstGeom prst="rect">
              <a:avLst/>
            </a:prstGeom>
            <a:noFill/>
          </p:spPr>
          <p:txBody>
            <a:bodyPr wrap="square" rtlCol="0">
              <a:spAutoFit/>
            </a:bodyPr>
            <a:lstStyle/>
            <a:p>
              <a:pPr algn="just" rtl="1"/>
              <a:r>
                <a:rPr lang="fa-IR" sz="2400" dirty="0">
                  <a:cs typeface="B Lotus" pitchFamily="2" charset="-78"/>
                </a:rPr>
                <a:t>پلیمری با ساختار خطی، متشکل از مونومرهای پروپایلن (پروپن)، با درجه بلورینگی حدواسط </a:t>
              </a:r>
              <a:r>
                <a:rPr lang="en-US" sz="2000" dirty="0">
                  <a:cs typeface="B Lotus" pitchFamily="2" charset="-78"/>
                </a:rPr>
                <a:t>LDPE</a:t>
              </a:r>
              <a:r>
                <a:rPr lang="fa-IR" sz="2400" dirty="0">
                  <a:cs typeface="B Lotus" pitchFamily="2" charset="-78"/>
                </a:rPr>
                <a:t> و </a:t>
              </a:r>
              <a:r>
                <a:rPr lang="en-US" sz="2000" dirty="0">
                  <a:cs typeface="B Lotus" pitchFamily="2" charset="-78"/>
                </a:rPr>
                <a:t>HDPE</a:t>
              </a:r>
              <a:r>
                <a:rPr lang="fa-IR" sz="2400" dirty="0">
                  <a:cs typeface="B Lotus" pitchFamily="2" charset="-78"/>
                </a:rPr>
                <a:t>. </a:t>
              </a:r>
            </a:p>
            <a:p>
              <a:pPr algn="just" rtl="1"/>
              <a:r>
                <a:rPr lang="fa-IR" sz="2400" dirty="0">
                  <a:cs typeface="B Lotus" pitchFamily="2" charset="-78"/>
                </a:rPr>
                <a:t>موارد کاربرد: تولید الیاف، لوازم خانگی و صنعتی، موکت، فرش ماشینی، صنایع اتومبیل و لوله های سبز</a:t>
              </a:r>
            </a:p>
            <a:p>
              <a:pPr algn="just" rtl="1"/>
              <a:r>
                <a:rPr lang="fa-IR" sz="2400" dirty="0">
                  <a:cs typeface="B Lotus" pitchFamily="2" charset="-78"/>
                </a:rPr>
                <a:t>این </a:t>
              </a:r>
              <a:r>
                <a:rPr lang="fa-IR" sz="2400" dirty="0" smtClean="0">
                  <a:cs typeface="B Lotus" pitchFamily="2" charset="-78"/>
                </a:rPr>
                <a:t>پلیمر، </a:t>
              </a:r>
              <a:r>
                <a:rPr lang="fa-IR" sz="2400" dirty="0">
                  <a:cs typeface="B Lotus" pitchFamily="2" charset="-78"/>
                </a:rPr>
                <a:t>از لحاظ نحوه جهت گیری و قرارگیری گروه های متیل بر روی زنجیره اصلی، به سه دسته طبقه بندی میشود:</a:t>
              </a:r>
            </a:p>
            <a:p>
              <a:pPr algn="just" rtl="1">
                <a:buFont typeface="Arial" pitchFamily="34" charset="0"/>
                <a:buChar char="•"/>
              </a:pPr>
              <a:r>
                <a:rPr lang="fa-IR" sz="2400" dirty="0">
                  <a:cs typeface="B Lotus" pitchFamily="2" charset="-78"/>
                </a:rPr>
                <a:t> </a:t>
              </a:r>
              <a:r>
                <a:rPr lang="ar-SA" sz="2600" b="1" dirty="0">
                  <a:solidFill>
                    <a:srgbClr val="FFFF00"/>
                  </a:solidFill>
                  <a:cs typeface="B Lotus" pitchFamily="2" charset="-78"/>
                </a:rPr>
                <a:t>پلی</a:t>
              </a:r>
              <a:r>
                <a:rPr lang="fa-IR" sz="2600" b="1" dirty="0">
                  <a:solidFill>
                    <a:srgbClr val="FFFF00"/>
                  </a:solidFill>
                  <a:cs typeface="B Lotus" pitchFamily="2" charset="-78"/>
                </a:rPr>
                <a:t> </a:t>
              </a:r>
              <a:r>
                <a:rPr lang="ar-SA" sz="2600" b="1" dirty="0">
                  <a:solidFill>
                    <a:srgbClr val="FFFF00"/>
                  </a:solidFill>
                  <a:cs typeface="B Lotus" pitchFamily="2" charset="-78"/>
                </a:rPr>
                <a:t>پروپایلن ایزوتاکتیک </a:t>
              </a:r>
              <a:r>
                <a:rPr lang="fa-IR" sz="2600" b="1" dirty="0">
                  <a:solidFill>
                    <a:srgbClr val="FFFF00"/>
                  </a:solidFill>
                  <a:cs typeface="B Lotus" pitchFamily="2" charset="-78"/>
                </a:rPr>
                <a:t>(</a:t>
              </a:r>
              <a:r>
                <a:rPr lang="en-US" sz="2000" b="1" dirty="0" err="1">
                  <a:solidFill>
                    <a:srgbClr val="FFFF00"/>
                  </a:solidFill>
                  <a:cs typeface="B Lotus" pitchFamily="2" charset="-78"/>
                </a:rPr>
                <a:t>Isotactic</a:t>
              </a:r>
              <a:r>
                <a:rPr lang="en-US" sz="2000" b="1" dirty="0">
                  <a:solidFill>
                    <a:srgbClr val="FFFF00"/>
                  </a:solidFill>
                  <a:cs typeface="B Lotus" pitchFamily="2" charset="-78"/>
                </a:rPr>
                <a:t> PP</a:t>
              </a:r>
              <a:r>
                <a:rPr lang="fa-IR" sz="2400" dirty="0">
                  <a:cs typeface="B Lotus" pitchFamily="2" charset="-78"/>
                </a:rPr>
                <a:t>)</a:t>
              </a:r>
            </a:p>
            <a:p>
              <a:pPr algn="just" rtl="1"/>
              <a:r>
                <a:rPr lang="fa-IR" sz="2400" dirty="0">
                  <a:cs typeface="B Lotus" pitchFamily="2" charset="-78"/>
                </a:rPr>
                <a:t>معمول ترین فرم پلی پروپایلن، با جهت گیری مشابه تمامی گروههای متیل بر روی زنجیره اصلی          حداکثر پیوندهای واندروالس بین زنجیره ها و افزایش مقاومت  </a:t>
              </a:r>
              <a:endParaRPr lang="en-US" sz="2400" dirty="0">
                <a:cs typeface="B Lotus" pitchFamily="2" charset="-78"/>
              </a:endParaRPr>
            </a:p>
          </p:txBody>
        </p:sp>
        <p:sp>
          <p:nvSpPr>
            <p:cNvPr id="4" name="Left Arrow 3"/>
            <p:cNvSpPr/>
            <p:nvPr/>
          </p:nvSpPr>
          <p:spPr>
            <a:xfrm>
              <a:off x="6400800" y="4267200"/>
              <a:ext cx="6096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isotactic"/>
            <p:cNvPicPr>
              <a:picLocks noChangeAspect="1" noChangeArrowheads="1"/>
            </p:cNvPicPr>
            <p:nvPr/>
          </p:nvPicPr>
          <p:blipFill>
            <a:blip r:embed="rId2" cstate="print"/>
            <a:srcRect/>
            <a:stretch>
              <a:fillRect/>
            </a:stretch>
          </p:blipFill>
          <p:spPr bwMode="auto">
            <a:xfrm>
              <a:off x="2590800" y="4876801"/>
              <a:ext cx="4869872" cy="14478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57200" y="762000"/>
            <a:ext cx="8305800" cy="5486400"/>
            <a:chOff x="457200" y="762000"/>
            <a:chExt cx="8305800" cy="5486400"/>
          </a:xfrm>
        </p:grpSpPr>
        <p:sp>
          <p:nvSpPr>
            <p:cNvPr id="2" name="TextBox 1"/>
            <p:cNvSpPr txBox="1"/>
            <p:nvPr/>
          </p:nvSpPr>
          <p:spPr>
            <a:xfrm>
              <a:off x="457200" y="762000"/>
              <a:ext cx="8153400" cy="1877437"/>
            </a:xfrm>
            <a:prstGeom prst="rect">
              <a:avLst/>
            </a:prstGeom>
            <a:noFill/>
          </p:spPr>
          <p:txBody>
            <a:bodyPr wrap="square" rtlCol="0">
              <a:spAutoFit/>
            </a:bodyPr>
            <a:lstStyle/>
            <a:p>
              <a:pPr algn="just" rtl="1">
                <a:buFont typeface="Arial" pitchFamily="34" charset="0"/>
                <a:buChar char="•"/>
              </a:pPr>
              <a:r>
                <a:rPr lang="fa-IR" b="1" dirty="0" smtClean="0"/>
                <a:t> </a:t>
              </a:r>
              <a:r>
                <a:rPr lang="ar-SA" sz="2600" b="1" dirty="0">
                  <a:solidFill>
                    <a:srgbClr val="FFFF00"/>
                  </a:solidFill>
                  <a:cs typeface="B Lotus" pitchFamily="2" charset="-78"/>
                </a:rPr>
                <a:t>پلی</a:t>
              </a:r>
              <a:r>
                <a:rPr lang="fa-IR" sz="2600" b="1" dirty="0">
                  <a:solidFill>
                    <a:srgbClr val="FFFF00"/>
                  </a:solidFill>
                  <a:cs typeface="B Lotus" pitchFamily="2" charset="-78"/>
                </a:rPr>
                <a:t> </a:t>
              </a:r>
              <a:r>
                <a:rPr lang="ar-SA" sz="2600" b="1" dirty="0">
                  <a:solidFill>
                    <a:srgbClr val="FFFF00"/>
                  </a:solidFill>
                  <a:cs typeface="B Lotus" pitchFamily="2" charset="-78"/>
                </a:rPr>
                <a:t>پروپایلن آتاکتیک </a:t>
              </a:r>
              <a:r>
                <a:rPr lang="fa-IR" b="1" dirty="0" smtClean="0">
                  <a:solidFill>
                    <a:srgbClr val="FFFF00"/>
                  </a:solidFill>
                </a:rPr>
                <a:t>(</a:t>
              </a:r>
              <a:r>
                <a:rPr lang="en-US" sz="2000" b="1" dirty="0" err="1">
                  <a:solidFill>
                    <a:srgbClr val="FFFF00"/>
                  </a:solidFill>
                  <a:cs typeface="B Lotus" pitchFamily="2" charset="-78"/>
                </a:rPr>
                <a:t>Atactic PP</a:t>
              </a:r>
              <a:r>
                <a:rPr lang="fa-IR" sz="2600" b="1" dirty="0">
                  <a:solidFill>
                    <a:srgbClr val="FFFF00"/>
                  </a:solidFill>
                  <a:cs typeface="B Lotus" pitchFamily="2" charset="-78"/>
                </a:rPr>
                <a:t>)</a:t>
              </a:r>
            </a:p>
            <a:p>
              <a:pPr algn="just" rtl="1"/>
              <a:r>
                <a:rPr lang="fa-IR" b="1" dirty="0" smtClean="0"/>
                <a:t> </a:t>
              </a:r>
              <a:r>
                <a:rPr lang="fa-IR" sz="2400" dirty="0">
                  <a:cs typeface="B Lotus" pitchFamily="2" charset="-78"/>
                </a:rPr>
                <a:t>جهت گیری تصادفی گروه های متیل بر روی زنجیره اصلی  </a:t>
              </a:r>
              <a:r>
                <a:rPr lang="fa-IR" sz="2400" dirty="0" smtClean="0">
                  <a:cs typeface="B Lotus" pitchFamily="2" charset="-78"/>
                </a:rPr>
                <a:t>          </a:t>
              </a:r>
              <a:r>
                <a:rPr lang="fa-IR" sz="2400" dirty="0">
                  <a:cs typeface="B Lotus" pitchFamily="2" charset="-78"/>
                </a:rPr>
                <a:t>ظهور بی نظمی و پیوندهای واندروالس ضعیف بین زنجیره ها و پایین ترین میزان مقاومت و نقطه ذوب در بین سایر انواع</a:t>
              </a:r>
            </a:p>
            <a:p>
              <a:pPr algn="just" rtl="1"/>
              <a:endParaRPr lang="en-US" dirty="0"/>
            </a:p>
          </p:txBody>
        </p:sp>
        <p:sp>
          <p:nvSpPr>
            <p:cNvPr id="3" name="Left Arrow 2"/>
            <p:cNvSpPr/>
            <p:nvPr/>
          </p:nvSpPr>
          <p:spPr>
            <a:xfrm>
              <a:off x="2057400" y="1295400"/>
              <a:ext cx="685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p>
          </p:txBody>
        </p:sp>
        <p:pic>
          <p:nvPicPr>
            <p:cNvPr id="4098" name="Picture 2" descr="atactic"/>
            <p:cNvPicPr>
              <a:picLocks noChangeAspect="1" noChangeArrowheads="1"/>
            </p:cNvPicPr>
            <p:nvPr/>
          </p:nvPicPr>
          <p:blipFill>
            <a:blip r:embed="rId2" cstate="print"/>
            <a:srcRect/>
            <a:stretch>
              <a:fillRect/>
            </a:stretch>
          </p:blipFill>
          <p:spPr bwMode="auto">
            <a:xfrm>
              <a:off x="2375532" y="2209799"/>
              <a:ext cx="3577594" cy="1143001"/>
            </a:xfrm>
            <a:prstGeom prst="rect">
              <a:avLst/>
            </a:prstGeom>
            <a:noFill/>
            <a:ln w="9525">
              <a:noFill/>
              <a:miter lim="800000"/>
              <a:headEnd/>
              <a:tailEnd/>
            </a:ln>
          </p:spPr>
        </p:pic>
        <p:sp>
          <p:nvSpPr>
            <p:cNvPr id="6" name="TextBox 5"/>
            <p:cNvSpPr txBox="1"/>
            <p:nvPr/>
          </p:nvSpPr>
          <p:spPr>
            <a:xfrm>
              <a:off x="457200" y="3581400"/>
              <a:ext cx="8305800" cy="1600438"/>
            </a:xfrm>
            <a:prstGeom prst="rect">
              <a:avLst/>
            </a:prstGeom>
            <a:noFill/>
          </p:spPr>
          <p:txBody>
            <a:bodyPr wrap="square" rtlCol="0">
              <a:spAutoFit/>
            </a:bodyPr>
            <a:lstStyle/>
            <a:p>
              <a:pPr algn="just" rtl="1">
                <a:buFont typeface="Arial" pitchFamily="34" charset="0"/>
                <a:buChar char="•"/>
              </a:pPr>
              <a:r>
                <a:rPr lang="fa-IR" sz="2600" b="1" dirty="0" smtClean="0">
                  <a:solidFill>
                    <a:srgbClr val="FFFF00"/>
                  </a:solidFill>
                  <a:cs typeface="B Lotus" pitchFamily="2" charset="-78"/>
                </a:rPr>
                <a:t> </a:t>
              </a:r>
              <a:r>
                <a:rPr lang="ar-SA" sz="2600" b="1" dirty="0" smtClean="0">
                  <a:solidFill>
                    <a:srgbClr val="FFFF00"/>
                  </a:solidFill>
                  <a:cs typeface="B Lotus" pitchFamily="2" charset="-78"/>
                </a:rPr>
                <a:t>پلی</a:t>
              </a:r>
              <a:r>
                <a:rPr lang="fa-IR" sz="2600" b="1" dirty="0" smtClean="0">
                  <a:solidFill>
                    <a:srgbClr val="FFFF00"/>
                  </a:solidFill>
                  <a:cs typeface="B Lotus" pitchFamily="2" charset="-78"/>
                </a:rPr>
                <a:t> </a:t>
              </a:r>
              <a:r>
                <a:rPr lang="ar-SA" sz="2600" b="1" dirty="0">
                  <a:solidFill>
                    <a:srgbClr val="FFFF00"/>
                  </a:solidFill>
                  <a:cs typeface="B Lotus" pitchFamily="2" charset="-78"/>
                </a:rPr>
                <a:t>پروپایلن سیندیوتاکتیک </a:t>
              </a:r>
              <a:r>
                <a:rPr lang="fa-IR" sz="2000" b="1" dirty="0" smtClean="0">
                  <a:solidFill>
                    <a:srgbClr val="FFFF00"/>
                  </a:solidFill>
                  <a:cs typeface="B Lotus" pitchFamily="2" charset="-78"/>
                </a:rPr>
                <a:t>(</a:t>
              </a:r>
              <a:r>
                <a:rPr lang="en-US" sz="2000" b="1" dirty="0" smtClean="0">
                  <a:solidFill>
                    <a:srgbClr val="FFFF00"/>
                  </a:solidFill>
                  <a:cs typeface="B Lotus" pitchFamily="2" charset="-78"/>
                </a:rPr>
                <a:t> (</a:t>
              </a:r>
              <a:r>
                <a:rPr lang="en-US" sz="2000" b="1" dirty="0" err="1" smtClean="0">
                  <a:solidFill>
                    <a:srgbClr val="FFFF00"/>
                  </a:solidFill>
                  <a:cs typeface="B Lotus" pitchFamily="2" charset="-78"/>
                </a:rPr>
                <a:t>Syndiotactic</a:t>
              </a:r>
              <a:r>
                <a:rPr lang="en-US" sz="2000" b="1" dirty="0" smtClean="0">
                  <a:solidFill>
                    <a:srgbClr val="FFFF00"/>
                  </a:solidFill>
                  <a:cs typeface="B Lotus" pitchFamily="2" charset="-78"/>
                </a:rPr>
                <a:t> PP</a:t>
              </a:r>
              <a:endParaRPr lang="fa-IR" b="1" dirty="0" smtClean="0">
                <a:solidFill>
                  <a:srgbClr val="FFFF00"/>
                </a:solidFill>
              </a:endParaRPr>
            </a:p>
            <a:p>
              <a:pPr algn="just" rtl="1"/>
              <a:r>
                <a:rPr lang="fa-IR" sz="2400" dirty="0">
                  <a:cs typeface="B Lotus" pitchFamily="2" charset="-78"/>
                </a:rPr>
                <a:t>جهت گیری مشابه گروه های متیل بر روی زنجیره اصلی بصورت یک در </a:t>
              </a:r>
              <a:r>
                <a:rPr lang="fa-IR" sz="2400" dirty="0" smtClean="0">
                  <a:cs typeface="B Lotus" pitchFamily="2" charset="-78"/>
                </a:rPr>
                <a:t>میان و           </a:t>
              </a:r>
              <a:r>
                <a:rPr lang="fa-IR" sz="2400" dirty="0">
                  <a:cs typeface="B Lotus" pitchFamily="2" charset="-78"/>
                </a:rPr>
                <a:t>برقراری پیوندهای واندروالس محکم، میزان مقاومت و نقطه ذوبی به مقدار حدواسط دو نوع دیگر              </a:t>
              </a:r>
              <a:endParaRPr lang="en-US" sz="2400" dirty="0">
                <a:cs typeface="B Lotus" pitchFamily="2" charset="-78"/>
              </a:endParaRPr>
            </a:p>
          </p:txBody>
        </p:sp>
        <p:pic>
          <p:nvPicPr>
            <p:cNvPr id="4099" name="Picture 3" descr="syndiotactic"/>
            <p:cNvPicPr>
              <a:picLocks noChangeAspect="1" noChangeArrowheads="1"/>
            </p:cNvPicPr>
            <p:nvPr/>
          </p:nvPicPr>
          <p:blipFill>
            <a:blip r:embed="rId3" cstate="print"/>
            <a:srcRect/>
            <a:stretch>
              <a:fillRect/>
            </a:stretch>
          </p:blipFill>
          <p:spPr bwMode="auto">
            <a:xfrm>
              <a:off x="2280430" y="4953000"/>
              <a:ext cx="3825096" cy="12954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00529"/>
            <a:ext cx="8001000" cy="4585871"/>
          </a:xfrm>
          <a:prstGeom prst="rect">
            <a:avLst/>
          </a:prstGeom>
          <a:noFill/>
        </p:spPr>
        <p:txBody>
          <a:bodyPr wrap="square" rtlCol="0">
            <a:spAutoFit/>
          </a:bodyPr>
          <a:lstStyle/>
          <a:p>
            <a:pPr algn="just" rtl="1"/>
            <a:r>
              <a:rPr lang="fa-IR" sz="2600" b="1" dirty="0">
                <a:solidFill>
                  <a:srgbClr val="FFFF00"/>
                </a:solidFill>
                <a:cs typeface="B Lotus" pitchFamily="2" charset="-78"/>
              </a:rPr>
              <a:t>پر مصرف ترین پلیمرها در ایران و جهان</a:t>
            </a:r>
            <a:r>
              <a:rPr lang="fa-IR" sz="2600" b="1" dirty="0" smtClean="0">
                <a:solidFill>
                  <a:srgbClr val="FFFF00"/>
                </a:solidFill>
                <a:cs typeface="B Lotus" pitchFamily="2" charset="-78"/>
              </a:rPr>
              <a:t>:</a:t>
            </a:r>
          </a:p>
          <a:p>
            <a:pPr algn="just" rtl="1"/>
            <a:endParaRPr lang="fa-IR" sz="2600" b="1" dirty="0">
              <a:solidFill>
                <a:srgbClr val="FFFF00"/>
              </a:solidFill>
              <a:cs typeface="B Lotus" pitchFamily="2" charset="-78"/>
            </a:endParaRPr>
          </a:p>
          <a:p>
            <a:pPr algn="just" rtl="1"/>
            <a:r>
              <a:rPr lang="fa-IR" sz="2400" dirty="0">
                <a:cs typeface="B Lotus" pitchFamily="2" charset="-78"/>
              </a:rPr>
              <a:t>پلی اتیلن، با تولید سالانه، 51 میلیون تن، پر مصرف ترین پلیمر در جهان است. پس از آن، پلی پروپایلن با تولید سالانه 31 میلیون تن و پلی استر (پلی اتیلن ترفتالات) و پلی وینیل کلراید، در جایگاه دوم تا چهارم قرار دارند</a:t>
            </a:r>
            <a:r>
              <a:rPr lang="ar-SA" sz="2400" dirty="0">
                <a:cs typeface="B Lotus" pitchFamily="2" charset="-78"/>
              </a:rPr>
              <a:t> (سالارآملی، 1383). </a:t>
            </a:r>
            <a:endParaRPr lang="fa-IR" sz="2400" dirty="0">
              <a:cs typeface="B Lotus" pitchFamily="2" charset="-78"/>
            </a:endParaRPr>
          </a:p>
          <a:p>
            <a:pPr algn="just" rtl="1"/>
            <a:endParaRPr lang="fa-IR" sz="2400" dirty="0">
              <a:cs typeface="B Lotus" pitchFamily="2" charset="-78"/>
            </a:endParaRPr>
          </a:p>
          <a:p>
            <a:pPr algn="just" rtl="1"/>
            <a:r>
              <a:rPr lang="fa-IR" sz="2400" dirty="0">
                <a:cs typeface="B Lotus" pitchFamily="2" charset="-78"/>
              </a:rPr>
              <a:t>ایران با رشد 44 درصدی ظرفیت، بیشترین رشد ظرفیت پلیمرهای اساسی را در منطقه داراست. پس از ایران، کشورهای قطر و عربستان، به ترتیب با 23 و 13 درصد رشد ظرفیت، در مقام دوم و سوم قرار دارند</a:t>
            </a:r>
            <a:r>
              <a:rPr lang="ar-SA" sz="2400" dirty="0">
                <a:cs typeface="B Lotus" pitchFamily="2" charset="-78"/>
              </a:rPr>
              <a:t> (سالارآملی، 1383).</a:t>
            </a:r>
            <a:endParaRPr lang="fa-IR" sz="2400" dirty="0">
              <a:cs typeface="B Lotus" pitchFamily="2" charset="-78"/>
            </a:endParaRPr>
          </a:p>
          <a:p>
            <a:pPr algn="just" rtl="1"/>
            <a:endParaRPr lang="fa-IR" sz="2400" dirty="0">
              <a:cs typeface="B Lotus" pitchFamily="2" charset="-78"/>
            </a:endParaRPr>
          </a:p>
          <a:p>
            <a:pPr algn="just" rtl="1"/>
            <a:r>
              <a:rPr lang="fa-IR" sz="2400" dirty="0">
                <a:cs typeface="B Lotus" pitchFamily="2" charset="-78"/>
              </a:rPr>
              <a:t>اما از لحاظ نوع محصول، بیشترین رشد ظرفیت، مربوط به  پلی اتیلن ترفتالات، </a:t>
            </a:r>
            <a:r>
              <a:rPr lang="fa-IR" sz="2400" dirty="0" smtClean="0">
                <a:cs typeface="B Lotus" pitchFamily="2" charset="-78"/>
              </a:rPr>
              <a:t>                 پلی </a:t>
            </a:r>
            <a:r>
              <a:rPr lang="fa-IR" sz="2400" dirty="0">
                <a:cs typeface="B Lotus" pitchFamily="2" charset="-78"/>
              </a:rPr>
              <a:t>پروپایلن و پلی اتیلن است.</a:t>
            </a:r>
            <a:endParaRPr lang="en-US" sz="2400" dirty="0">
              <a:cs typeface="B Lotus"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685800" y="762000"/>
            <a:ext cx="8077200" cy="4724400"/>
            <a:chOff x="685800" y="762000"/>
            <a:chExt cx="8077200" cy="4724400"/>
          </a:xfrm>
        </p:grpSpPr>
        <p:sp>
          <p:nvSpPr>
            <p:cNvPr id="2" name="TextBox 1"/>
            <p:cNvSpPr txBox="1"/>
            <p:nvPr/>
          </p:nvSpPr>
          <p:spPr>
            <a:xfrm>
              <a:off x="685800" y="1371600"/>
              <a:ext cx="7772400" cy="2954655"/>
            </a:xfrm>
            <a:prstGeom prst="rect">
              <a:avLst/>
            </a:prstGeom>
            <a:noFill/>
          </p:spPr>
          <p:txBody>
            <a:bodyPr wrap="square" rtlCol="0">
              <a:spAutoFit/>
            </a:bodyPr>
            <a:lstStyle/>
            <a:p>
              <a:pPr algn="just" rtl="1"/>
              <a:r>
                <a:rPr lang="ar-SA" sz="2400" dirty="0">
                  <a:cs typeface="B Lotus" pitchFamily="2" charset="-78"/>
                </a:rPr>
                <a:t>هر گونه تغییر فیزیکی یا شیمیایی در پلیمر در اثر فاکتورهای محیطی مانند نور، گرما، حرارت، رطوبت، شرایط شیمیایی و یا فعالیت بیولوژیکی تحت عنوان تجزیه پلاستیک محسوب میشود. </a:t>
              </a:r>
              <a:endParaRPr lang="fa-IR" sz="2400" dirty="0">
                <a:cs typeface="B Lotus" pitchFamily="2" charset="-78"/>
              </a:endParaRPr>
            </a:p>
            <a:p>
              <a:pPr algn="just" rtl="1"/>
              <a:r>
                <a:rPr lang="fa-IR" sz="2400" dirty="0">
                  <a:cs typeface="B Lotus" pitchFamily="2" charset="-78"/>
                </a:rPr>
                <a:t>در حقیقت، فرآیندهای القا کننده تغییر در خصوصیات پلیمر، به سبب واکنشهای فیزیکی، شیمیایی و بیولوژیکی، که نتیجه آن، شکست پیوند، تغییر شکل شیمیایی و تشکیل گروه های عملکردی است، به عنوان تجزیه پلیمر دسته بندی شده اند (</a:t>
              </a:r>
              <a:r>
                <a:rPr lang="en-US" dirty="0" err="1">
                  <a:latin typeface="Arial" pitchFamily="34" charset="0"/>
                  <a:cs typeface="Arial" pitchFamily="34" charset="0"/>
                </a:rPr>
                <a:t>Shah etal, 2008</a:t>
              </a:r>
              <a:r>
                <a:rPr lang="fa-IR" dirty="0" err="1">
                  <a:latin typeface="Arial" pitchFamily="34" charset="0"/>
                  <a:cs typeface="Arial" pitchFamily="34" charset="0"/>
                </a:rPr>
                <a:t>).</a:t>
              </a:r>
            </a:p>
            <a:p>
              <a:pPr algn="just" rtl="1"/>
              <a:endParaRPr lang="fa-IR" dirty="0" smtClean="0"/>
            </a:p>
          </p:txBody>
        </p:sp>
        <p:sp>
          <p:nvSpPr>
            <p:cNvPr id="3" name="TextBox 2"/>
            <p:cNvSpPr txBox="1"/>
            <p:nvPr/>
          </p:nvSpPr>
          <p:spPr>
            <a:xfrm>
              <a:off x="4267200" y="762000"/>
              <a:ext cx="4495800" cy="492443"/>
            </a:xfrm>
            <a:prstGeom prst="rect">
              <a:avLst/>
            </a:prstGeom>
            <a:noFill/>
          </p:spPr>
          <p:txBody>
            <a:bodyPr wrap="square" rtlCol="0">
              <a:spAutoFit/>
            </a:bodyPr>
            <a:lstStyle/>
            <a:p>
              <a:r>
                <a:rPr lang="fa-IR" sz="2600" b="1" dirty="0">
                  <a:solidFill>
                    <a:srgbClr val="FFFF00"/>
                  </a:solidFill>
                  <a:cs typeface="B Lotus" pitchFamily="2" charset="-78"/>
                </a:rPr>
                <a:t>تجزیه پلاستیکها (پلیمرهای </a:t>
              </a:r>
              <a:r>
                <a:rPr lang="fa-IR" sz="2600" b="1" dirty="0" smtClean="0">
                  <a:solidFill>
                    <a:srgbClr val="FFFF00"/>
                  </a:solidFill>
                  <a:cs typeface="B Lotus" pitchFamily="2" charset="-78"/>
                </a:rPr>
                <a:t>مصنوعی):</a:t>
              </a:r>
              <a:endParaRPr lang="en-US" sz="2600" b="1" dirty="0">
                <a:solidFill>
                  <a:srgbClr val="FFFF00"/>
                </a:solidFill>
                <a:cs typeface="B Lotus" pitchFamily="2" charset="-78"/>
              </a:endParaRPr>
            </a:p>
          </p:txBody>
        </p:sp>
        <p:sp>
          <p:nvSpPr>
            <p:cNvPr id="6" name="TextBox 5"/>
            <p:cNvSpPr txBox="1"/>
            <p:nvPr/>
          </p:nvSpPr>
          <p:spPr>
            <a:xfrm>
              <a:off x="1066800" y="4107359"/>
              <a:ext cx="7391400" cy="769441"/>
            </a:xfrm>
            <a:prstGeom prst="rect">
              <a:avLst/>
            </a:prstGeom>
            <a:noFill/>
          </p:spPr>
          <p:txBody>
            <a:bodyPr wrap="square" rtlCol="0">
              <a:spAutoFit/>
            </a:bodyPr>
            <a:lstStyle/>
            <a:p>
              <a:pPr algn="r" rtl="1"/>
              <a:r>
                <a:rPr lang="fa-IR" sz="2600" b="1" dirty="0">
                  <a:solidFill>
                    <a:srgbClr val="FFFF00"/>
                  </a:solidFill>
                  <a:cs typeface="B Lotus" pitchFamily="2" charset="-78"/>
                </a:rPr>
                <a:t>تجزیه زیستی پلیمرها</a:t>
              </a:r>
              <a:r>
                <a:rPr lang="en-US" sz="2600" b="1" dirty="0">
                  <a:solidFill>
                    <a:srgbClr val="FFFF00"/>
                  </a:solidFill>
                  <a:cs typeface="B Lotus" pitchFamily="2" charset="-78"/>
                </a:rPr>
                <a:t> </a:t>
              </a:r>
              <a:r>
                <a:rPr lang="fa-IR" sz="2000" b="1" dirty="0" smtClean="0">
                  <a:solidFill>
                    <a:srgbClr val="FFFF00"/>
                  </a:solidFill>
                  <a:cs typeface="B Lotus" pitchFamily="2" charset="-78"/>
                </a:rPr>
                <a:t>(</a:t>
              </a:r>
              <a:r>
                <a:rPr lang="en-US" sz="2000" b="1" dirty="0">
                  <a:solidFill>
                    <a:srgbClr val="FFFF00"/>
                  </a:solidFill>
                  <a:cs typeface="B Lotus" pitchFamily="2" charset="-78"/>
                </a:rPr>
                <a:t>polymer biodegradation</a:t>
              </a:r>
              <a:r>
                <a:rPr lang="fa-IR" sz="2000" b="1" dirty="0" smtClean="0">
                  <a:solidFill>
                    <a:srgbClr val="FFFF00"/>
                  </a:solidFill>
                  <a:cs typeface="B Lotus" pitchFamily="2" charset="-78"/>
                </a:rPr>
                <a:t>):</a:t>
              </a:r>
              <a:endParaRPr lang="fa-IR" sz="2000" b="1" dirty="0">
                <a:solidFill>
                  <a:srgbClr val="FFFF00"/>
                </a:solidFill>
                <a:cs typeface="B Lotus" pitchFamily="2" charset="-78"/>
              </a:endParaRPr>
            </a:p>
            <a:p>
              <a:pPr algn="r" rtl="1"/>
              <a:endParaRPr lang="en-US" dirty="0"/>
            </a:p>
          </p:txBody>
        </p:sp>
        <p:sp>
          <p:nvSpPr>
            <p:cNvPr id="7" name="TextBox 6"/>
            <p:cNvSpPr txBox="1"/>
            <p:nvPr/>
          </p:nvSpPr>
          <p:spPr>
            <a:xfrm>
              <a:off x="685800" y="4655403"/>
              <a:ext cx="7696200" cy="830997"/>
            </a:xfrm>
            <a:prstGeom prst="rect">
              <a:avLst/>
            </a:prstGeom>
            <a:noFill/>
          </p:spPr>
          <p:txBody>
            <a:bodyPr wrap="square" rtlCol="0">
              <a:spAutoFit/>
            </a:bodyPr>
            <a:lstStyle/>
            <a:p>
              <a:pPr algn="just" rtl="1"/>
              <a:r>
                <a:rPr lang="ar-SA" sz="2400" dirty="0">
                  <a:cs typeface="B Lotus" pitchFamily="2" charset="-78"/>
                </a:rPr>
                <a:t>تجزیه زیستی، فرآیندی است که توسط آن، اجزای آلی از </a:t>
              </a:r>
              <a:r>
                <a:rPr lang="ar-SA" sz="2400" dirty="0" smtClean="0">
                  <a:cs typeface="B Lotus" pitchFamily="2" charset="-78"/>
                </a:rPr>
                <a:t>طریق میکروارگانیسم</a:t>
              </a:r>
              <a:r>
                <a:rPr lang="fa-IR" sz="2400" dirty="0" smtClean="0">
                  <a:cs typeface="B Lotus" pitchFamily="2" charset="-78"/>
                </a:rPr>
                <a:t>                  </a:t>
              </a:r>
              <a:r>
                <a:rPr lang="ar-SA" sz="2400" dirty="0" smtClean="0">
                  <a:cs typeface="B Lotus" pitchFamily="2" charset="-78"/>
                </a:rPr>
                <a:t>های </a:t>
              </a:r>
              <a:r>
                <a:rPr lang="ar-SA" sz="2400" dirty="0">
                  <a:cs typeface="B Lotus" pitchFamily="2" charset="-78"/>
                </a:rPr>
                <a:t>زنده شکسته میشوند. </a:t>
              </a:r>
              <a:r>
                <a:rPr lang="fa-IR" sz="2400" dirty="0" smtClean="0">
                  <a:cs typeface="B Lotus" pitchFamily="2" charset="-78"/>
                </a:rPr>
                <a:t> </a:t>
              </a:r>
              <a:endParaRPr lang="en-US" sz="2400" dirty="0">
                <a:cs typeface="B Lotus" pitchFamily="2" charset="-78"/>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81000" y="1161871"/>
            <a:ext cx="8153400" cy="4629329"/>
            <a:chOff x="381000" y="1161871"/>
            <a:chExt cx="8153400" cy="4629329"/>
          </a:xfrm>
        </p:grpSpPr>
        <p:sp>
          <p:nvSpPr>
            <p:cNvPr id="2" name="TextBox 1"/>
            <p:cNvSpPr txBox="1"/>
            <p:nvPr/>
          </p:nvSpPr>
          <p:spPr>
            <a:xfrm>
              <a:off x="533400" y="2744212"/>
              <a:ext cx="8001000" cy="3046988"/>
            </a:xfrm>
            <a:prstGeom prst="rect">
              <a:avLst/>
            </a:prstGeom>
            <a:noFill/>
          </p:spPr>
          <p:txBody>
            <a:bodyPr wrap="square" rtlCol="0">
              <a:spAutoFit/>
            </a:bodyPr>
            <a:lstStyle/>
            <a:p>
              <a:pPr algn="just" rtl="1"/>
              <a:r>
                <a:rPr lang="fa-IR" sz="2400" dirty="0">
                  <a:cs typeface="B Lotus" pitchFamily="2" charset="-78"/>
                </a:rPr>
                <a:t>در حال حاضر، پيچيدگي تجزيه زيستي بهتر شناخته شده و نميشود آنرا براحتي خلاصه كرد (</a:t>
              </a:r>
              <a:r>
                <a:rPr lang="en-US" dirty="0" err="1">
                  <a:latin typeface="Arial" pitchFamily="34" charset="0"/>
                  <a:cs typeface="Arial" pitchFamily="34" charset="0"/>
                </a:rPr>
                <a:t>Belal</a:t>
              </a:r>
              <a:r>
                <a:rPr lang="en-US" dirty="0">
                  <a:latin typeface="Arial" pitchFamily="34" charset="0"/>
                  <a:cs typeface="Arial" pitchFamily="34" charset="0"/>
                </a:rPr>
                <a:t>, 2003; </a:t>
              </a:r>
              <a:r>
                <a:rPr lang="en-US" dirty="0" err="1">
                  <a:latin typeface="Arial" pitchFamily="34" charset="0"/>
                  <a:cs typeface="Arial" pitchFamily="34" charset="0"/>
                </a:rPr>
                <a:t>Grima</a:t>
              </a:r>
              <a:r>
                <a:rPr lang="en-US" dirty="0">
                  <a:latin typeface="Arial" pitchFamily="34" charset="0"/>
                  <a:cs typeface="Arial" pitchFamily="34" charset="0"/>
                </a:rPr>
                <a:t>, </a:t>
              </a:r>
              <a:r>
                <a:rPr lang="en-US" dirty="0" smtClean="0">
                  <a:latin typeface="Arial" pitchFamily="34" charset="0"/>
                  <a:cs typeface="Arial" pitchFamily="34" charset="0"/>
                </a:rPr>
                <a:t>2002</a:t>
              </a:r>
              <a:r>
                <a:rPr lang="fa-IR" dirty="0" smtClean="0">
                  <a:latin typeface="Arial" pitchFamily="34" charset="0"/>
                  <a:cs typeface="Arial" pitchFamily="34" charset="0"/>
                </a:rPr>
                <a:t>). </a:t>
              </a:r>
            </a:p>
            <a:p>
              <a:pPr algn="just" rtl="1"/>
              <a:r>
                <a:rPr lang="fa-IR" sz="2400" dirty="0" smtClean="0">
                  <a:cs typeface="B Lotus" pitchFamily="2" charset="-78"/>
                </a:rPr>
                <a:t>تجزيه </a:t>
              </a:r>
              <a:r>
                <a:rPr lang="fa-IR" sz="2400" dirty="0">
                  <a:cs typeface="B Lotus" pitchFamily="2" charset="-78"/>
                </a:rPr>
                <a:t>زيستي مواد پليمريك شامل مراحل مختلفي است و این پروسه مي‌تواند در هر مرحله متوقف شود </a:t>
              </a:r>
              <a:r>
                <a:rPr lang="fa-IR" dirty="0">
                  <a:latin typeface="Arial" pitchFamily="34" charset="0"/>
                  <a:cs typeface="Arial" pitchFamily="34" charset="0"/>
                </a:rPr>
                <a:t>(</a:t>
              </a:r>
              <a:r>
                <a:rPr lang="en-US" dirty="0" err="1">
                  <a:latin typeface="Arial" pitchFamily="34" charset="0"/>
                  <a:cs typeface="Arial" pitchFamily="34" charset="0"/>
                </a:rPr>
                <a:t>Pelmont</a:t>
              </a:r>
              <a:r>
                <a:rPr lang="en-US" dirty="0">
                  <a:latin typeface="Arial" pitchFamily="34" charset="0"/>
                  <a:cs typeface="Arial" pitchFamily="34" charset="0"/>
                </a:rPr>
                <a:t>, 1995</a:t>
              </a:r>
              <a:r>
                <a:rPr lang="fa-IR" dirty="0" smtClean="0">
                  <a:latin typeface="Arial" pitchFamily="34" charset="0"/>
                  <a:cs typeface="Arial" pitchFamily="34" charset="0"/>
                </a:rPr>
                <a:t>).</a:t>
              </a:r>
            </a:p>
            <a:p>
              <a:pPr algn="just" rtl="1"/>
              <a:r>
                <a:rPr lang="fa-IR" dirty="0" smtClean="0">
                  <a:latin typeface="Arial" pitchFamily="34" charset="0"/>
                  <a:cs typeface="Arial" pitchFamily="34" charset="0"/>
                </a:rPr>
                <a:t> </a:t>
              </a:r>
              <a:r>
                <a:rPr lang="fa-IR" sz="2400" dirty="0" smtClean="0">
                  <a:cs typeface="B Lotus" pitchFamily="2" charset="-78"/>
                </a:rPr>
                <a:t>این </a:t>
              </a:r>
              <a:r>
                <a:rPr lang="fa-IR" sz="2400" dirty="0">
                  <a:cs typeface="B Lotus" pitchFamily="2" charset="-78"/>
                </a:rPr>
                <a:t>مراحل عبارتند از:</a:t>
              </a:r>
            </a:p>
            <a:p>
              <a:pPr algn="just" rtl="1">
                <a:buFont typeface="Arial" pitchFamily="34" charset="0"/>
                <a:buChar char="•"/>
              </a:pPr>
              <a:r>
                <a:rPr lang="fa-IR" sz="2400" dirty="0" smtClean="0">
                  <a:cs typeface="B Lotus" pitchFamily="2" charset="-78"/>
                </a:rPr>
                <a:t> </a:t>
              </a:r>
              <a:r>
                <a:rPr lang="fa-IR" sz="2400" dirty="0">
                  <a:cs typeface="B Lotus" pitchFamily="2" charset="-78"/>
                </a:rPr>
                <a:t>زوال زیستی (</a:t>
              </a:r>
              <a:r>
                <a:rPr lang="en-US" sz="2400" dirty="0" err="1">
                  <a:cs typeface="B Lotus" pitchFamily="2" charset="-78"/>
                </a:rPr>
                <a:t>biodeterioration</a:t>
              </a:r>
              <a:r>
                <a:rPr lang="fa-IR" sz="2400" dirty="0">
                  <a:cs typeface="B Lotus" pitchFamily="2" charset="-78"/>
                </a:rPr>
                <a:t>)</a:t>
              </a:r>
            </a:p>
            <a:p>
              <a:pPr algn="just" rtl="1">
                <a:buFont typeface="Arial" pitchFamily="34" charset="0"/>
                <a:buChar char="•"/>
              </a:pPr>
              <a:r>
                <a:rPr lang="fa-IR" sz="2400" dirty="0">
                  <a:cs typeface="B Lotus" pitchFamily="2" charset="-78"/>
                </a:rPr>
                <a:t> قطعه قطعه شدن زیستی (</a:t>
              </a:r>
              <a:r>
                <a:rPr lang="en-US" sz="2400" dirty="0" err="1">
                  <a:cs typeface="B Lotus" pitchFamily="2" charset="-78"/>
                </a:rPr>
                <a:t>biofragmentation</a:t>
              </a:r>
              <a:r>
                <a:rPr lang="fa-IR" sz="2400" dirty="0">
                  <a:cs typeface="B Lotus" pitchFamily="2" charset="-78"/>
                </a:rPr>
                <a:t>)</a:t>
              </a:r>
            </a:p>
            <a:p>
              <a:pPr algn="just" rtl="1">
                <a:buFont typeface="Arial" pitchFamily="34" charset="0"/>
                <a:buChar char="•"/>
              </a:pPr>
              <a:r>
                <a:rPr lang="fa-IR" sz="2400" dirty="0">
                  <a:cs typeface="B Lotus" pitchFamily="2" charset="-78"/>
                </a:rPr>
                <a:t> جذب (</a:t>
              </a:r>
              <a:r>
                <a:rPr lang="en-US" sz="2400" dirty="0">
                  <a:cs typeface="B Lotus" pitchFamily="2" charset="-78"/>
                </a:rPr>
                <a:t>assimilation</a:t>
              </a:r>
              <a:r>
                <a:rPr lang="fa-IR" sz="2400" dirty="0">
                  <a:cs typeface="B Lotus" pitchFamily="2" charset="-78"/>
                </a:rPr>
                <a:t>)</a:t>
              </a:r>
              <a:endParaRPr lang="en-US" sz="2400" dirty="0">
                <a:cs typeface="B Lotus" pitchFamily="2" charset="-78"/>
              </a:endParaRPr>
            </a:p>
          </p:txBody>
        </p:sp>
        <p:sp>
          <p:nvSpPr>
            <p:cNvPr id="3" name="TextBox 2"/>
            <p:cNvSpPr txBox="1"/>
            <p:nvPr/>
          </p:nvSpPr>
          <p:spPr>
            <a:xfrm>
              <a:off x="381000" y="1161871"/>
              <a:ext cx="8077200" cy="1200329"/>
            </a:xfrm>
            <a:prstGeom prst="rect">
              <a:avLst/>
            </a:prstGeom>
            <a:noFill/>
          </p:spPr>
          <p:txBody>
            <a:bodyPr wrap="square" rtlCol="0">
              <a:spAutoFit/>
            </a:bodyPr>
            <a:lstStyle/>
            <a:p>
              <a:pPr algn="just" rtl="1"/>
              <a:r>
                <a:rPr lang="fa-IR" sz="2400" dirty="0">
                  <a:cs typeface="B Lotus" pitchFamily="2" charset="-78"/>
                </a:rPr>
                <a:t>قبلاً، تجزيه زيستي بعنوان تجزيه مواد توسط عمل ميكروارگانيسم‌ها تعريف ميشد. اين عمل منجر به </a:t>
              </a:r>
              <a:r>
                <a:rPr lang="fa-IR" sz="2400" dirty="0" smtClean="0">
                  <a:cs typeface="B Lotus" pitchFamily="2" charset="-78"/>
                </a:rPr>
                <a:t>چرخه درآمدن </a:t>
              </a:r>
              <a:r>
                <a:rPr lang="fa-IR" sz="2400" dirty="0">
                  <a:cs typeface="B Lotus" pitchFamily="2" charset="-78"/>
                </a:rPr>
                <a:t>كربن، معدني شدن مواد آلي(‌</a:t>
              </a:r>
              <a:r>
                <a:rPr lang="en-US" sz="2000" dirty="0">
                  <a:cs typeface="B Lotus" pitchFamily="2" charset="-78"/>
                </a:rPr>
                <a:t>CO2</a:t>
              </a:r>
              <a:r>
                <a:rPr lang="fa-IR" sz="2400" dirty="0">
                  <a:cs typeface="B Lotus" pitchFamily="2" charset="-78"/>
                </a:rPr>
                <a:t> و </a:t>
              </a:r>
              <a:r>
                <a:rPr lang="en-US" sz="2000" dirty="0">
                  <a:cs typeface="B Lotus" pitchFamily="2" charset="-78"/>
                </a:rPr>
                <a:t>H2O</a:t>
              </a:r>
              <a:r>
                <a:rPr lang="fa-IR" sz="2400" dirty="0">
                  <a:cs typeface="B Lotus" pitchFamily="2" charset="-78"/>
                </a:rPr>
                <a:t> و نمكها)  و توليد زیست­توده تازه ميشود (</a:t>
              </a:r>
              <a:r>
                <a:rPr lang="en-US" dirty="0" err="1">
                  <a:latin typeface="Arial" pitchFamily="34" charset="0"/>
                  <a:cs typeface="Arial" pitchFamily="34" charset="0"/>
                </a:rPr>
                <a:t>Dommergues &amp; Mangenton, 1972</a:t>
              </a:r>
              <a:r>
                <a:rPr lang="fa-IR" dirty="0" err="1">
                  <a:latin typeface="Arial" pitchFamily="34" charset="0"/>
                  <a:cs typeface="Arial" pitchFamily="34" charset="0"/>
                </a:rPr>
                <a:t>). </a:t>
              </a: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457200" y="1224439"/>
            <a:ext cx="8001000" cy="4338161"/>
            <a:chOff x="457200" y="972741"/>
            <a:chExt cx="8001000" cy="4338161"/>
          </a:xfrm>
        </p:grpSpPr>
        <p:sp>
          <p:nvSpPr>
            <p:cNvPr id="25603" name="Rectangle 3"/>
            <p:cNvSpPr>
              <a:spLocks noChangeArrowheads="1"/>
            </p:cNvSpPr>
            <p:nvPr/>
          </p:nvSpPr>
          <p:spPr bwMode="auto">
            <a:xfrm>
              <a:off x="533400" y="972741"/>
              <a:ext cx="7924800"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Arial" pitchFamily="34" charset="0"/>
                  <a:ea typeface="Times New Roman" pitchFamily="18" charset="0"/>
                  <a:cs typeface="B Lotus" pitchFamily="2" charset="-78"/>
                </a:rPr>
                <a:t>ا</a:t>
              </a:r>
              <a:r>
                <a:rPr lang="fa-IR" sz="2400" dirty="0">
                  <a:cs typeface="B Lotus" pitchFamily="2" charset="-78"/>
                </a:rPr>
                <a:t>ما، در طبيعت، فاكتورهاي زیستی و غيرزیستی بطور سينرژيستي براي تجزيه مواد آلي، ايفاي نقش ميكنند. مطالعات متعدد راجع به تجزيه زيستي برخي پليمرها نشان ميدهد كه تجزيه غير زيستي جلوتر و مقدم‌تر از جذب ميكروبي است (</a:t>
              </a:r>
              <a:r>
                <a:rPr lang="en-US" dirty="0" err="1">
                  <a:latin typeface="Arial" pitchFamily="34" charset="0"/>
                  <a:cs typeface="Arial" pitchFamily="34" charset="0"/>
                </a:rPr>
                <a:t>Kister</a:t>
              </a:r>
              <a:r>
                <a:rPr lang="en-US" dirty="0">
                  <a:latin typeface="Arial" pitchFamily="34" charset="0"/>
                  <a:cs typeface="Arial" pitchFamily="34" charset="0"/>
                </a:rPr>
                <a:t> et al, 2000; </a:t>
              </a:r>
              <a:r>
                <a:rPr lang="en-US" dirty="0" err="1" smtClean="0">
                  <a:latin typeface="Arial" pitchFamily="34" charset="0"/>
                  <a:cs typeface="Arial" pitchFamily="34" charset="0"/>
                </a:rPr>
                <a:t>Proikakis</a:t>
              </a:r>
              <a:r>
                <a:rPr lang="en-US" dirty="0" smtClean="0">
                  <a:latin typeface="Arial" pitchFamily="34" charset="0"/>
                  <a:cs typeface="Arial" pitchFamily="34" charset="0"/>
                </a:rPr>
                <a:t> </a:t>
              </a:r>
              <a:r>
                <a:rPr lang="en-US" dirty="0">
                  <a:latin typeface="Arial" pitchFamily="34" charset="0"/>
                  <a:cs typeface="Arial" pitchFamily="34" charset="0"/>
                </a:rPr>
                <a:t>et al, 2006</a:t>
              </a:r>
              <a:r>
                <a:rPr lang="fa-IR" dirty="0">
                  <a:latin typeface="Arial" pitchFamily="34" charset="0"/>
                  <a:cs typeface="Arial" pitchFamily="34" charset="0"/>
                </a:rPr>
                <a:t>). </a:t>
              </a:r>
            </a:p>
            <a:p>
              <a:pPr marL="0" marR="0" lvl="0" indent="0" algn="just" defTabSz="914400" rtl="1" eaLnBrk="1" fontAlgn="base" latinLnBrk="0" hangingPunct="1">
                <a:lnSpc>
                  <a:spcPct val="100000"/>
                </a:lnSpc>
                <a:spcBef>
                  <a:spcPct val="0"/>
                </a:spcBef>
                <a:spcAft>
                  <a:spcPct val="0"/>
                </a:spcAft>
                <a:buClrTx/>
                <a:buSzTx/>
                <a:buFontTx/>
                <a:buNone/>
                <a:tabLst/>
              </a:pPr>
              <a:r>
                <a:rPr lang="fa-IR" sz="2400" dirty="0">
                  <a:cs typeface="B Lotus" pitchFamily="2" charset="-78"/>
                </a:rPr>
                <a:t>در نتيجه، تجزيه غير زيستي نبايد ناديده گرفته شود.</a:t>
              </a:r>
            </a:p>
          </p:txBody>
        </p:sp>
        <p:sp>
          <p:nvSpPr>
            <p:cNvPr id="7" name="TextBox 6"/>
            <p:cNvSpPr txBox="1"/>
            <p:nvPr/>
          </p:nvSpPr>
          <p:spPr>
            <a:xfrm>
              <a:off x="457200" y="2971800"/>
              <a:ext cx="8001000" cy="2339102"/>
            </a:xfrm>
            <a:prstGeom prst="rect">
              <a:avLst/>
            </a:prstGeom>
            <a:noFill/>
          </p:spPr>
          <p:txBody>
            <a:bodyPr wrap="square" rtlCol="0">
              <a:spAutoFit/>
            </a:bodyPr>
            <a:lstStyle/>
            <a:p>
              <a:pPr algn="just" rtl="1"/>
              <a:r>
                <a:rPr lang="ar-SA" sz="2600" b="1" dirty="0">
                  <a:solidFill>
                    <a:srgbClr val="FFFF00"/>
                  </a:solidFill>
                  <a:cs typeface="B Lotus" pitchFamily="2" charset="-78"/>
                </a:rPr>
                <a:t>مشاركت عوامل غير زيستي در تجزیه</a:t>
              </a:r>
              <a:r>
                <a:rPr lang="fa-IR" sz="2600" b="1" dirty="0">
                  <a:solidFill>
                    <a:srgbClr val="FFFF00"/>
                  </a:solidFill>
                  <a:cs typeface="B Lotus" pitchFamily="2" charset="-78"/>
                </a:rPr>
                <a:t>:</a:t>
              </a:r>
            </a:p>
            <a:p>
              <a:pPr algn="just" rtl="1"/>
              <a:r>
                <a:rPr lang="fa-IR" sz="2400" dirty="0">
                  <a:cs typeface="B Lotus" pitchFamily="2" charset="-78"/>
                </a:rPr>
                <a:t>در معرض قرارگرفتن مواد پلیمریک در شرایط بیرون (</a:t>
              </a:r>
              <a:r>
                <a:rPr lang="en-US" sz="2000" dirty="0" smtClean="0">
                  <a:cs typeface="B Lotus" pitchFamily="2" charset="-78"/>
                </a:rPr>
                <a:t>outdoor</a:t>
              </a:r>
              <a:r>
                <a:rPr lang="fa-IR" sz="2400" dirty="0" smtClean="0">
                  <a:cs typeface="B Lotus" pitchFamily="2" charset="-78"/>
                </a:rPr>
                <a:t>)        ایجاد </a:t>
              </a:r>
              <a:r>
                <a:rPr lang="fa-IR" sz="2400" dirty="0">
                  <a:cs typeface="B Lotus" pitchFamily="2" charset="-78"/>
                </a:rPr>
                <a:t>تغییرات مکانیکی، شیمیایی و حرارتی، با درجه اهمیت بیشتر و کمتر در </a:t>
              </a:r>
              <a:r>
                <a:rPr lang="fa-IR" sz="2400" dirty="0" smtClean="0">
                  <a:cs typeface="B Lotus" pitchFamily="2" charset="-78"/>
                </a:rPr>
                <a:t>مواد</a:t>
              </a:r>
            </a:p>
            <a:p>
              <a:pPr algn="just" rtl="1"/>
              <a:r>
                <a:rPr lang="fa-IR" sz="2400" dirty="0">
                  <a:cs typeface="B Lotus" pitchFamily="2" charset="-78"/>
                </a:rPr>
                <a:t> </a:t>
              </a:r>
              <a:r>
                <a:rPr lang="fa-IR" sz="2400" dirty="0" smtClean="0">
                  <a:cs typeface="B Lotus" pitchFamily="2" charset="-78"/>
                </a:rPr>
                <a:t>            تغییر توانایی مواد پلیمریک برای تجزیه زیستی</a:t>
              </a:r>
            </a:p>
            <a:p>
              <a:pPr algn="just" rtl="1"/>
              <a:endParaRPr lang="fa-IR" sz="2400" dirty="0">
                <a:cs typeface="B Lotus" pitchFamily="2" charset="-78"/>
              </a:endParaRPr>
            </a:p>
            <a:p>
              <a:pPr algn="just" rtl="1"/>
              <a:endParaRPr lang="en-US" sz="2400" dirty="0">
                <a:cs typeface="B Lotus" pitchFamily="2" charset="-78"/>
              </a:endParaRPr>
            </a:p>
          </p:txBody>
        </p:sp>
        <p:sp>
          <p:nvSpPr>
            <p:cNvPr id="8" name="Left Arrow 7"/>
            <p:cNvSpPr/>
            <p:nvPr/>
          </p:nvSpPr>
          <p:spPr>
            <a:xfrm>
              <a:off x="7467600" y="4267200"/>
              <a:ext cx="7620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a:off x="1143000" y="3505200"/>
              <a:ext cx="6858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0" y="3393757"/>
            <a:ext cx="2286000" cy="492443"/>
          </a:xfrm>
          <a:prstGeom prst="rect">
            <a:avLst/>
          </a:prstGeom>
          <a:noFill/>
        </p:spPr>
        <p:txBody>
          <a:bodyPr wrap="square" rtlCol="0">
            <a:spAutoFit/>
          </a:bodyPr>
          <a:lstStyle/>
          <a:p>
            <a:pPr algn="just" rtl="1"/>
            <a:r>
              <a:rPr lang="fa-IR" sz="2600" b="1" dirty="0">
                <a:solidFill>
                  <a:srgbClr val="FFFF00"/>
                </a:solidFill>
                <a:cs typeface="B Lotus" pitchFamily="2" charset="-78"/>
              </a:rPr>
              <a:t>1) تجزیه مکانیکی</a:t>
            </a:r>
            <a:r>
              <a:rPr lang="fa-IR" dirty="0" smtClean="0"/>
              <a:t>:</a:t>
            </a:r>
            <a:endParaRPr lang="en-US" dirty="0"/>
          </a:p>
        </p:txBody>
      </p:sp>
      <p:sp>
        <p:nvSpPr>
          <p:cNvPr id="3" name="TextBox 2"/>
          <p:cNvSpPr txBox="1"/>
          <p:nvPr/>
        </p:nvSpPr>
        <p:spPr>
          <a:xfrm>
            <a:off x="609600" y="3962400"/>
            <a:ext cx="7848600" cy="707886"/>
          </a:xfrm>
          <a:prstGeom prst="rect">
            <a:avLst/>
          </a:prstGeom>
          <a:noFill/>
        </p:spPr>
        <p:txBody>
          <a:bodyPr wrap="square" rtlCol="0">
            <a:spAutoFit/>
          </a:bodyPr>
          <a:lstStyle/>
          <a:p>
            <a:pPr algn="just"/>
            <a:r>
              <a:rPr lang="fa-IR" sz="2200" dirty="0">
                <a:cs typeface="B Lotus" pitchFamily="2" charset="-78"/>
              </a:rPr>
              <a:t>تجزيه مكانيكي ميتواند بخاطر كمپرس شدن، تنش و كشش يا نيروهاي برشي اتفاق بيفتد. </a:t>
            </a:r>
          </a:p>
          <a:p>
            <a:pPr algn="just" rtl="1"/>
            <a:endParaRPr lang="en-US" dirty="0"/>
          </a:p>
        </p:txBody>
      </p:sp>
      <p:sp>
        <p:nvSpPr>
          <p:cNvPr id="24577" name="Rectangle 1"/>
          <p:cNvSpPr>
            <a:spLocks noChangeArrowheads="1"/>
          </p:cNvSpPr>
          <p:nvPr/>
        </p:nvSpPr>
        <p:spPr bwMode="auto">
          <a:xfrm>
            <a:off x="685800" y="4344650"/>
            <a:ext cx="76962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fa-IR" sz="2200" dirty="0">
                <a:cs typeface="B Lotus" pitchFamily="2" charset="-78"/>
              </a:rPr>
              <a:t>در مقياس ماكروسكوپي، خسارات و آسيب‌ها بطور فوری و ناگهاني قابل مشاهده نيستند (</a:t>
            </a:r>
            <a:r>
              <a:rPr lang="en-US" dirty="0">
                <a:latin typeface="Arial" pitchFamily="34" charset="0"/>
                <a:cs typeface="Arial" pitchFamily="34" charset="0"/>
              </a:rPr>
              <a:t>Duval, 2004</a:t>
            </a:r>
            <a:r>
              <a:rPr lang="fa-IR" sz="2200" dirty="0">
                <a:cs typeface="B Lotus" pitchFamily="2" charset="-78"/>
              </a:rPr>
              <a:t>)، اما در مقياس مولكولي، تجزيه ميتواند شروع شود.</a:t>
            </a:r>
            <a:endParaRPr lang="en-US" sz="2200" dirty="0">
              <a:cs typeface="B Lotus" pitchFamily="2"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lang="fa-IR" sz="2200" dirty="0">
                <a:cs typeface="B Lotus" pitchFamily="2" charset="-78"/>
              </a:rPr>
              <a:t>فاكتورهاي مكانيكي در طول فرایند تجزيه زيستي غالب نيستند اما خسارات مكانيكي میتواند تجزيه را فعال كند يا سبب تشدید آن </a:t>
            </a:r>
            <a:r>
              <a:rPr lang="fa-IR" sz="2200" dirty="0" smtClean="0">
                <a:cs typeface="B Lotus" pitchFamily="2" charset="-78"/>
              </a:rPr>
              <a:t>شود</a:t>
            </a:r>
            <a:r>
              <a:rPr lang="en-US" sz="2200" dirty="0" smtClean="0">
                <a:cs typeface="B Lotus" pitchFamily="2" charset="-78"/>
              </a:rPr>
              <a:t>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B Lotus" pitchFamily="2" charset="-78"/>
              </a:rPr>
              <a:t>(</a:t>
            </a:r>
            <a:r>
              <a:rPr lang="en-US" dirty="0" err="1" smtClean="0">
                <a:latin typeface="Arial" pitchFamily="34" charset="0"/>
                <a:cs typeface="Arial" pitchFamily="34" charset="0"/>
              </a:rPr>
              <a:t>Briassoulis</a:t>
            </a:r>
            <a:r>
              <a:rPr lang="en-US" dirty="0">
                <a:latin typeface="Arial" pitchFamily="34" charset="0"/>
                <a:cs typeface="Arial" pitchFamily="34" charset="0"/>
              </a:rPr>
              <a:t>, </a:t>
            </a:r>
            <a:r>
              <a:rPr lang="en-US" dirty="0" smtClean="0">
                <a:latin typeface="Arial" pitchFamily="34" charset="0"/>
                <a:cs typeface="Arial" pitchFamily="34" charset="0"/>
              </a:rPr>
              <a:t>2005) </a:t>
            </a:r>
            <a:endParaRPr lang="en-US" dirty="0">
              <a:latin typeface="Arial" pitchFamily="34" charset="0"/>
              <a:cs typeface="Arial" pitchFamily="34" charset="0"/>
            </a:endParaRPr>
          </a:p>
        </p:txBody>
      </p:sp>
      <p:sp>
        <p:nvSpPr>
          <p:cNvPr id="7" name="TextBox 6"/>
          <p:cNvSpPr txBox="1"/>
          <p:nvPr/>
        </p:nvSpPr>
        <p:spPr>
          <a:xfrm>
            <a:off x="609600" y="1110496"/>
            <a:ext cx="7772400" cy="2123658"/>
          </a:xfrm>
          <a:prstGeom prst="rect">
            <a:avLst/>
          </a:prstGeom>
          <a:noFill/>
        </p:spPr>
        <p:txBody>
          <a:bodyPr wrap="square" rtlCol="0">
            <a:spAutoFit/>
          </a:bodyPr>
          <a:lstStyle/>
          <a:p>
            <a:pPr algn="just" rtl="1"/>
            <a:r>
              <a:rPr lang="fa-IR" sz="2200" dirty="0">
                <a:cs typeface="B Lotus" pitchFamily="2" charset="-78"/>
              </a:rPr>
              <a:t> در اغلب نمونه‌ها، پارامترهاي </a:t>
            </a:r>
            <a:r>
              <a:rPr lang="fa-IR" sz="2200" dirty="0" smtClean="0">
                <a:cs typeface="B Lotus" pitchFamily="2" charset="-78"/>
              </a:rPr>
              <a:t>غير</a:t>
            </a:r>
            <a:r>
              <a:rPr lang="en-US" sz="2200" dirty="0" smtClean="0">
                <a:cs typeface="B Lotus" pitchFamily="2" charset="-78"/>
              </a:rPr>
              <a:t> </a:t>
            </a:r>
            <a:r>
              <a:rPr lang="fa-IR" sz="2200" dirty="0" smtClean="0">
                <a:cs typeface="B Lotus" pitchFamily="2" charset="-78"/>
              </a:rPr>
              <a:t>زيستي </a:t>
            </a:r>
            <a:r>
              <a:rPr lang="fa-IR" sz="2200" dirty="0">
                <a:cs typeface="B Lotus" pitchFamily="2" charset="-78"/>
              </a:rPr>
              <a:t>در سست كردن ساختار پليمريك شركت ميكنند، و مواد در اين راه، متوجه تغييرات ناخواسته‌اي ميشوند (</a:t>
            </a:r>
            <a:r>
              <a:rPr lang="en-US" dirty="0" err="1">
                <a:latin typeface="Arial" pitchFamily="34" charset="0"/>
                <a:cs typeface="Arial" pitchFamily="34" charset="0"/>
              </a:rPr>
              <a:t>Helbling</a:t>
            </a:r>
            <a:r>
              <a:rPr lang="en-US" dirty="0">
                <a:latin typeface="Arial" pitchFamily="34" charset="0"/>
                <a:cs typeface="Arial" pitchFamily="34" charset="0"/>
              </a:rPr>
              <a:t> et al, 2006;</a:t>
            </a:r>
            <a:r>
              <a:rPr lang="en-US" sz="2200" dirty="0">
                <a:cs typeface="B Lotus" pitchFamily="2" charset="-78"/>
              </a:rPr>
              <a:t> </a:t>
            </a:r>
            <a:r>
              <a:rPr lang="en-US" dirty="0" err="1">
                <a:latin typeface="Arial" pitchFamily="34" charset="0"/>
                <a:cs typeface="Arial" pitchFamily="34" charset="0"/>
              </a:rPr>
              <a:t>Ipekoglu</a:t>
            </a:r>
            <a:r>
              <a:rPr lang="en-US" dirty="0">
                <a:latin typeface="Arial" pitchFamily="34" charset="0"/>
                <a:cs typeface="Arial" pitchFamily="34" charset="0"/>
              </a:rPr>
              <a:t> et al, 2007</a:t>
            </a:r>
            <a:r>
              <a:rPr lang="fa-IR" dirty="0">
                <a:latin typeface="Arial" pitchFamily="34" charset="0"/>
                <a:cs typeface="Arial" pitchFamily="34" charset="0"/>
              </a:rPr>
              <a:t>). </a:t>
            </a:r>
            <a:r>
              <a:rPr lang="fa-IR" sz="2200" dirty="0">
                <a:cs typeface="B Lotus" pitchFamily="2" charset="-78"/>
              </a:rPr>
              <a:t>گاهي اوقات، اين پارامترهاي غيرزنده يا بعنوان فاكتورهاي سينرژيستي يا براي شروع پروسه تجزيه زيستي مفيدند </a:t>
            </a:r>
            <a:r>
              <a:rPr lang="fa-IR" dirty="0">
                <a:latin typeface="Arial" pitchFamily="34" charset="0"/>
                <a:cs typeface="Arial" pitchFamily="34" charset="0"/>
              </a:rPr>
              <a:t>(</a:t>
            </a:r>
            <a:r>
              <a:rPr lang="en-US" dirty="0" err="1">
                <a:latin typeface="Arial" pitchFamily="34" charset="0"/>
                <a:cs typeface="Arial" pitchFamily="34" charset="0"/>
              </a:rPr>
              <a:t>Jakubowicz</a:t>
            </a:r>
            <a:r>
              <a:rPr lang="en-US" dirty="0">
                <a:latin typeface="Arial" pitchFamily="34" charset="0"/>
                <a:cs typeface="Arial" pitchFamily="34" charset="0"/>
              </a:rPr>
              <a:t> et al, 2006</a:t>
            </a:r>
            <a:r>
              <a:rPr lang="fa-IR" dirty="0">
                <a:latin typeface="Arial" pitchFamily="34" charset="0"/>
                <a:cs typeface="Arial" pitchFamily="34" charset="0"/>
              </a:rPr>
              <a:t>). </a:t>
            </a:r>
            <a:r>
              <a:rPr lang="fa-IR" sz="2200" dirty="0">
                <a:cs typeface="B Lotus" pitchFamily="2" charset="-78"/>
              </a:rPr>
              <a:t>مطالعه نقش و مشاركت شرايط غير زنده براي تخمين بهتر پايايي مواد پليمريك ضروري است.</a:t>
            </a:r>
            <a:endParaRPr lang="en-US" sz="2200" dirty="0">
              <a:cs typeface="B Lotus"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57200" y="990600"/>
            <a:ext cx="8229600" cy="4144328"/>
            <a:chOff x="457200" y="990600"/>
            <a:chExt cx="8229600" cy="4144328"/>
          </a:xfrm>
        </p:grpSpPr>
        <p:sp>
          <p:nvSpPr>
            <p:cNvPr id="3" name="TextBox 2"/>
            <p:cNvSpPr txBox="1"/>
            <p:nvPr/>
          </p:nvSpPr>
          <p:spPr>
            <a:xfrm>
              <a:off x="6553200" y="990600"/>
              <a:ext cx="2133600" cy="492443"/>
            </a:xfrm>
            <a:prstGeom prst="rect">
              <a:avLst/>
            </a:prstGeom>
            <a:noFill/>
          </p:spPr>
          <p:txBody>
            <a:bodyPr wrap="square" rtlCol="0">
              <a:spAutoFit/>
            </a:bodyPr>
            <a:lstStyle/>
            <a:p>
              <a:pPr algn="just"/>
              <a:r>
                <a:rPr lang="fa-IR" sz="2600" b="1" dirty="0">
                  <a:solidFill>
                    <a:srgbClr val="FFFF00"/>
                  </a:solidFill>
                  <a:cs typeface="B Lotus" pitchFamily="2" charset="-78"/>
                </a:rPr>
                <a:t>2) تجزیه نوری</a:t>
              </a:r>
              <a:r>
                <a:rPr lang="fa-IR" dirty="0" smtClean="0"/>
                <a:t>:</a:t>
              </a:r>
              <a:endParaRPr lang="en-US" dirty="0"/>
            </a:p>
          </p:txBody>
        </p:sp>
        <p:sp>
          <p:nvSpPr>
            <p:cNvPr id="5" name="Rectangle 4"/>
            <p:cNvSpPr/>
            <p:nvPr/>
          </p:nvSpPr>
          <p:spPr>
            <a:xfrm>
              <a:off x="609600" y="1524000"/>
              <a:ext cx="7848600" cy="1569660"/>
            </a:xfrm>
            <a:prstGeom prst="rect">
              <a:avLst/>
            </a:prstGeom>
          </p:spPr>
          <p:txBody>
            <a:bodyPr wrap="square">
              <a:spAutoFit/>
            </a:bodyPr>
            <a:lstStyle/>
            <a:p>
              <a:pPr algn="just" rtl="1"/>
              <a:r>
                <a:rPr lang="fa-IR" sz="2400" dirty="0" smtClean="0">
                  <a:cs typeface="B Lotus" pitchFamily="2" charset="-78"/>
                </a:rPr>
                <a:t>مواد زيادي، حساس به نور هستند. حساسیت پلیمرها به تجزیه نوری مربوط به توانایی جذب بخش مضر پرتو توپوسفریک خورشید است که شامل پرتوافکنی</a:t>
              </a:r>
              <a:r>
                <a:rPr lang="en-US" sz="2400" dirty="0" smtClean="0">
                  <a:cs typeface="B Lotus" pitchFamily="2" charset="-78"/>
                </a:rPr>
                <a:t>       </a:t>
              </a:r>
              <a:r>
                <a:rPr lang="en-US" sz="2000" dirty="0">
                  <a:cs typeface="B Lotus" pitchFamily="2" charset="-78"/>
                </a:rPr>
                <a:t>UV-B</a:t>
              </a:r>
              <a:r>
                <a:rPr lang="en-US" sz="2400" dirty="0" smtClean="0">
                  <a:cs typeface="B Lotus" pitchFamily="2" charset="-78"/>
                </a:rPr>
                <a:t> </a:t>
              </a:r>
              <a:r>
                <a:rPr lang="fa-IR" sz="2400" dirty="0" smtClean="0">
                  <a:cs typeface="B Lotus" pitchFamily="2" charset="-78"/>
                </a:rPr>
                <a:t>(</a:t>
              </a:r>
              <a:r>
                <a:rPr lang="en-US" sz="2000" dirty="0">
                  <a:cs typeface="B Lotus" pitchFamily="2" charset="-78"/>
                </a:rPr>
                <a:t>nm</a:t>
              </a:r>
              <a:r>
                <a:rPr lang="fa-IR" sz="2400" dirty="0" smtClean="0">
                  <a:cs typeface="B Lotus" pitchFamily="2" charset="-78"/>
                </a:rPr>
                <a:t>315-295) و پرتوافکنی </a:t>
              </a:r>
              <a:r>
                <a:rPr lang="en-US" sz="2000" dirty="0">
                  <a:cs typeface="B Lotus" pitchFamily="2" charset="-78"/>
                </a:rPr>
                <a:t>UV-A</a:t>
              </a:r>
              <a:r>
                <a:rPr lang="fa-IR" sz="2400" dirty="0" smtClean="0">
                  <a:cs typeface="B Lotus" pitchFamily="2" charset="-78"/>
                </a:rPr>
                <a:t> (</a:t>
              </a:r>
              <a:r>
                <a:rPr lang="en-US" sz="2000" dirty="0">
                  <a:cs typeface="B Lotus" pitchFamily="2" charset="-78"/>
                </a:rPr>
                <a:t>nm</a:t>
              </a:r>
              <a:r>
                <a:rPr lang="fa-IR" sz="2400" dirty="0" smtClean="0">
                  <a:cs typeface="B Lotus" pitchFamily="2" charset="-78"/>
                </a:rPr>
                <a:t>400-315)، مسئول تجزیه نوری مستقیم است.</a:t>
              </a:r>
              <a:endParaRPr lang="en-US" sz="2400" dirty="0">
                <a:cs typeface="B Lotus" pitchFamily="2" charset="-78"/>
              </a:endParaRPr>
            </a:p>
          </p:txBody>
        </p:sp>
        <p:sp>
          <p:nvSpPr>
            <p:cNvPr id="6" name="TextBox 5"/>
            <p:cNvSpPr txBox="1"/>
            <p:nvPr/>
          </p:nvSpPr>
          <p:spPr>
            <a:xfrm>
              <a:off x="457200" y="3657600"/>
              <a:ext cx="8001000" cy="1477328"/>
            </a:xfrm>
            <a:prstGeom prst="rect">
              <a:avLst/>
            </a:prstGeom>
            <a:noFill/>
          </p:spPr>
          <p:txBody>
            <a:bodyPr wrap="square" rtlCol="0">
              <a:spAutoFit/>
            </a:bodyPr>
            <a:lstStyle/>
            <a:p>
              <a:pPr algn="just" rtl="1"/>
              <a:r>
                <a:rPr lang="fa-IR" sz="2400" dirty="0">
                  <a:cs typeface="B Lotus" pitchFamily="2" charset="-78"/>
                </a:rPr>
                <a:t>جذب پرتوهای پر انرژی بخش ماوراءبنفش           فعال شدن و بر انگیخته شدن الکتون ها            </a:t>
              </a:r>
              <a:r>
                <a:rPr lang="fa-IR" sz="2400" dirty="0" smtClean="0">
                  <a:cs typeface="B Lotus" pitchFamily="2" charset="-78"/>
                </a:rPr>
                <a:t>اکسیداسیون </a:t>
              </a:r>
              <a:r>
                <a:rPr lang="fa-IR" sz="2400" dirty="0">
                  <a:cs typeface="B Lotus" pitchFamily="2" charset="-78"/>
                </a:rPr>
                <a:t>و شکست پلیمر        </a:t>
              </a:r>
              <a:r>
                <a:rPr lang="en-US" sz="2400" dirty="0" smtClean="0">
                  <a:cs typeface="B Lotus" pitchFamily="2" charset="-78"/>
                </a:rPr>
                <a:t>  </a:t>
              </a:r>
              <a:r>
                <a:rPr lang="fa-IR" sz="2400" dirty="0" smtClean="0">
                  <a:cs typeface="B Lotus" pitchFamily="2" charset="-78"/>
                </a:rPr>
                <a:t> </a:t>
              </a:r>
              <a:r>
                <a:rPr lang="fa-IR" sz="2400" dirty="0">
                  <a:cs typeface="B Lotus" pitchFamily="2" charset="-78"/>
                </a:rPr>
                <a:t>ایجاد تغییراتی در وزن ملکولی پلیمر، شکسته شدن، ترک خوردن، سفید شدن و تغییر رنگ </a:t>
              </a:r>
              <a:r>
                <a:rPr lang="fa-IR" dirty="0">
                  <a:latin typeface="Arial" pitchFamily="34" charset="0"/>
                  <a:cs typeface="Arial" pitchFamily="34" charset="0"/>
                </a:rPr>
                <a:t>(</a:t>
              </a:r>
              <a:r>
                <a:rPr lang="en-US" dirty="0" err="1">
                  <a:latin typeface="Arial" pitchFamily="34" charset="0"/>
                  <a:cs typeface="Arial" pitchFamily="34" charset="0"/>
                </a:rPr>
                <a:t>Olayan etal,1996</a:t>
              </a:r>
              <a:r>
                <a:rPr lang="fa-IR" dirty="0" err="1">
                  <a:latin typeface="Arial" pitchFamily="34" charset="0"/>
                  <a:cs typeface="Arial" pitchFamily="34" charset="0"/>
                </a:rPr>
                <a:t>).</a:t>
              </a:r>
              <a:endParaRPr lang="en-US" dirty="0" err="1">
                <a:latin typeface="Arial" pitchFamily="34" charset="0"/>
                <a:cs typeface="Arial" pitchFamily="34" charset="0"/>
              </a:endParaRPr>
            </a:p>
          </p:txBody>
        </p:sp>
        <p:sp>
          <p:nvSpPr>
            <p:cNvPr id="7" name="Left Arrow 6"/>
            <p:cNvSpPr/>
            <p:nvPr/>
          </p:nvSpPr>
          <p:spPr>
            <a:xfrm>
              <a:off x="2895600" y="4191000"/>
              <a:ext cx="6096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p>
          </p:txBody>
        </p:sp>
        <p:sp>
          <p:nvSpPr>
            <p:cNvPr id="8" name="Left Arrow 7"/>
            <p:cNvSpPr/>
            <p:nvPr/>
          </p:nvSpPr>
          <p:spPr>
            <a:xfrm>
              <a:off x="3505200" y="3810000"/>
              <a:ext cx="6096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p>
          </p:txBody>
        </p:sp>
        <p:sp>
          <p:nvSpPr>
            <p:cNvPr id="9" name="Left Arrow 8"/>
            <p:cNvSpPr/>
            <p:nvPr/>
          </p:nvSpPr>
          <p:spPr>
            <a:xfrm>
              <a:off x="6553200" y="4191000"/>
              <a:ext cx="6858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533400" y="1219200"/>
            <a:ext cx="8001000" cy="4476929"/>
            <a:chOff x="533400" y="1219200"/>
            <a:chExt cx="8001000" cy="4476929"/>
          </a:xfrm>
        </p:grpSpPr>
        <p:sp>
          <p:nvSpPr>
            <p:cNvPr id="6" name="TextBox 5"/>
            <p:cNvSpPr txBox="1"/>
            <p:nvPr/>
          </p:nvSpPr>
          <p:spPr>
            <a:xfrm>
              <a:off x="533400" y="1219200"/>
              <a:ext cx="8001000" cy="1754326"/>
            </a:xfrm>
            <a:prstGeom prst="rect">
              <a:avLst/>
            </a:prstGeom>
            <a:noFill/>
          </p:spPr>
          <p:txBody>
            <a:bodyPr wrap="square" rtlCol="0">
              <a:spAutoFit/>
            </a:bodyPr>
            <a:lstStyle/>
            <a:p>
              <a:pPr algn="just" rtl="1"/>
              <a:r>
                <a:rPr lang="fa-IR" sz="2400" dirty="0">
                  <a:cs typeface="B Lotus" pitchFamily="2" charset="-78"/>
                </a:rPr>
                <a:t>افزودن عمدی ساختارهای ملکولی حساس به نور، به چهارچوب پلیمر، جهت القای تجزیه نوری (</a:t>
              </a:r>
              <a:r>
                <a:rPr lang="en-US" dirty="0" err="1">
                  <a:latin typeface="Arial" pitchFamily="34" charset="0"/>
                  <a:cs typeface="Arial" pitchFamily="34" charset="0"/>
                </a:rPr>
                <a:t>Kounty et al, 2006; Wiles &amp; Scott, 2006</a:t>
              </a:r>
              <a:r>
                <a:rPr lang="fa-IR" dirty="0" err="1">
                  <a:latin typeface="Arial" pitchFamily="34" charset="0"/>
                  <a:cs typeface="Arial" pitchFamily="34" charset="0"/>
                </a:rPr>
                <a:t>) </a:t>
              </a:r>
              <a:r>
                <a:rPr lang="fa-IR" sz="2400" dirty="0">
                  <a:cs typeface="B Lotus" pitchFamily="2" charset="-78"/>
                </a:rPr>
                <a:t>و استفاده از این استراتژی برای تولید پلیمرهای با قابلیت تجزی پذیری بالاتر (</a:t>
              </a:r>
              <a:r>
                <a:rPr lang="en-US" dirty="0" err="1">
                  <a:latin typeface="Arial" pitchFamily="34" charset="0"/>
                  <a:cs typeface="Arial" pitchFamily="34" charset="0"/>
                </a:rPr>
                <a:t>Schyichuket</a:t>
              </a:r>
              <a:r>
                <a:rPr lang="en-US" dirty="0">
                  <a:latin typeface="Arial" pitchFamily="34" charset="0"/>
                  <a:cs typeface="Arial" pitchFamily="34" charset="0"/>
                </a:rPr>
                <a:t> al, 2001; </a:t>
              </a:r>
              <a:r>
                <a:rPr lang="en-US" dirty="0" err="1">
                  <a:latin typeface="Arial" pitchFamily="34" charset="0"/>
                  <a:cs typeface="Arial" pitchFamily="34" charset="0"/>
                </a:rPr>
                <a:t>Weiland</a:t>
              </a:r>
              <a:r>
                <a:rPr lang="en-US" dirty="0">
                  <a:latin typeface="Arial" pitchFamily="34" charset="0"/>
                  <a:cs typeface="Arial" pitchFamily="34" charset="0"/>
                </a:rPr>
                <a:t> et al, 1995</a:t>
              </a:r>
              <a:r>
                <a:rPr lang="fa-IR" dirty="0" smtClean="0">
                  <a:latin typeface="Arial" pitchFamily="34" charset="0"/>
                  <a:cs typeface="Arial" pitchFamily="34" charset="0"/>
                </a:rPr>
                <a:t>)</a:t>
              </a:r>
              <a:r>
                <a:rPr lang="en-US" dirty="0" smtClean="0">
                  <a:latin typeface="Arial" pitchFamily="34" charset="0"/>
                  <a:cs typeface="Arial" pitchFamily="34" charset="0"/>
                </a:rPr>
                <a:t>.</a:t>
              </a:r>
              <a:endParaRPr lang="fa-IR" dirty="0" err="1">
                <a:latin typeface="Arial" pitchFamily="34" charset="0"/>
                <a:cs typeface="Arial" pitchFamily="34" charset="0"/>
              </a:endParaRPr>
            </a:p>
            <a:p>
              <a:pPr algn="just"/>
              <a:endParaRPr lang="en-US" dirty="0"/>
            </a:p>
          </p:txBody>
        </p:sp>
        <p:sp>
          <p:nvSpPr>
            <p:cNvPr id="7" name="TextBox 6"/>
            <p:cNvSpPr txBox="1"/>
            <p:nvPr/>
          </p:nvSpPr>
          <p:spPr>
            <a:xfrm>
              <a:off x="5334000" y="3124200"/>
              <a:ext cx="3124200" cy="492443"/>
            </a:xfrm>
            <a:prstGeom prst="rect">
              <a:avLst/>
            </a:prstGeom>
            <a:noFill/>
          </p:spPr>
          <p:txBody>
            <a:bodyPr wrap="square" rtlCol="0">
              <a:spAutoFit/>
            </a:bodyPr>
            <a:lstStyle/>
            <a:p>
              <a:pPr algn="r" rtl="1"/>
              <a:r>
                <a:rPr lang="fa-IR" sz="2600" b="1" dirty="0">
                  <a:solidFill>
                    <a:srgbClr val="FFFF00"/>
                  </a:solidFill>
                  <a:cs typeface="B Lotus" pitchFamily="2" charset="-78"/>
                </a:rPr>
                <a:t>تجزیه حرارتی (</a:t>
              </a:r>
              <a:r>
                <a:rPr lang="fa-IR" sz="2600" b="1" dirty="0" smtClean="0">
                  <a:solidFill>
                    <a:srgbClr val="FFFF00"/>
                  </a:solidFill>
                  <a:cs typeface="B Lotus" pitchFamily="2" charset="-78"/>
                </a:rPr>
                <a:t>گرمایی):</a:t>
              </a:r>
              <a:endParaRPr lang="en-US" sz="2600" b="1" dirty="0">
                <a:solidFill>
                  <a:srgbClr val="FFFF00"/>
                </a:solidFill>
                <a:cs typeface="B Lotus" pitchFamily="2" charset="-78"/>
              </a:endParaRPr>
            </a:p>
          </p:txBody>
        </p:sp>
        <p:sp>
          <p:nvSpPr>
            <p:cNvPr id="8" name="TextBox 7"/>
            <p:cNvSpPr txBox="1"/>
            <p:nvPr/>
          </p:nvSpPr>
          <p:spPr>
            <a:xfrm>
              <a:off x="1219200" y="3733800"/>
              <a:ext cx="7162800" cy="738664"/>
            </a:xfrm>
            <a:prstGeom prst="rect">
              <a:avLst/>
            </a:prstGeom>
            <a:noFill/>
          </p:spPr>
          <p:txBody>
            <a:bodyPr wrap="square" rtlCol="0">
              <a:spAutoFit/>
            </a:bodyPr>
            <a:lstStyle/>
            <a:p>
              <a:pPr algn="just" rtl="1"/>
              <a:r>
                <a:rPr lang="fa-IR" sz="2400" dirty="0">
                  <a:cs typeface="B Lotus" pitchFamily="2" charset="-78"/>
                </a:rPr>
                <a:t>زوال و تخریب ملکول در نتیجه زیاد گرم شدن (</a:t>
              </a:r>
              <a:r>
                <a:rPr lang="en-US" sz="2000" dirty="0">
                  <a:cs typeface="B Lotus" pitchFamily="2" charset="-78"/>
                </a:rPr>
                <a:t>overheating</a:t>
              </a:r>
              <a:r>
                <a:rPr lang="fa-IR" sz="2400" dirty="0" smtClean="0">
                  <a:cs typeface="B Lotus" pitchFamily="2" charset="-78"/>
                </a:rPr>
                <a:t>)</a:t>
              </a:r>
              <a:r>
                <a:rPr lang="en-US" sz="2400" dirty="0" smtClean="0">
                  <a:cs typeface="B Lotus" pitchFamily="2" charset="-78"/>
                </a:rPr>
                <a:t> </a:t>
              </a:r>
              <a:r>
                <a:rPr lang="fa-IR" sz="2400" dirty="0" smtClean="0">
                  <a:cs typeface="B Lotus" pitchFamily="2" charset="-78"/>
                </a:rPr>
                <a:t>است</a:t>
              </a:r>
              <a:r>
                <a:rPr lang="en-US" sz="2400" dirty="0" smtClean="0">
                  <a:cs typeface="B Lotus" pitchFamily="2" charset="-78"/>
                </a:rPr>
                <a:t>.</a:t>
              </a:r>
              <a:endParaRPr lang="fa-IR" sz="2400" dirty="0">
                <a:cs typeface="B Lotus" pitchFamily="2" charset="-78"/>
              </a:endParaRPr>
            </a:p>
            <a:p>
              <a:pPr algn="just" rtl="1"/>
              <a:endParaRPr lang="en-US" dirty="0"/>
            </a:p>
          </p:txBody>
        </p:sp>
        <p:sp>
          <p:nvSpPr>
            <p:cNvPr id="9" name="TextBox 8"/>
            <p:cNvSpPr txBox="1"/>
            <p:nvPr/>
          </p:nvSpPr>
          <p:spPr>
            <a:xfrm>
              <a:off x="609600" y="4495800"/>
              <a:ext cx="7848600" cy="1200329"/>
            </a:xfrm>
            <a:prstGeom prst="rect">
              <a:avLst/>
            </a:prstGeom>
            <a:noFill/>
          </p:spPr>
          <p:txBody>
            <a:bodyPr wrap="square" rtlCol="0">
              <a:spAutoFit/>
            </a:bodyPr>
            <a:lstStyle/>
            <a:p>
              <a:pPr algn="just" rtl="1"/>
              <a:r>
                <a:rPr lang="fa-IR" sz="2400" dirty="0">
                  <a:cs typeface="B Lotus" pitchFamily="2" charset="-78"/>
                </a:rPr>
                <a:t> در دمای بالا، اجزای ستون زنجیره بلند پلیمر میتواند شروع به جدا شدن کند، </a:t>
              </a:r>
              <a:r>
                <a:rPr lang="en-US" sz="2400" dirty="0" smtClean="0">
                  <a:cs typeface="B Lotus" pitchFamily="2" charset="-78"/>
                </a:rPr>
                <a:t>     </a:t>
              </a:r>
              <a:r>
                <a:rPr lang="fa-IR" sz="2400" dirty="0" smtClean="0">
                  <a:cs typeface="B Lotus" pitchFamily="2" charset="-78"/>
                </a:rPr>
                <a:t>(شکست </a:t>
              </a:r>
              <a:r>
                <a:rPr lang="fa-IR" sz="2400" dirty="0">
                  <a:cs typeface="B Lotus" pitchFamily="2" charset="-78"/>
                </a:rPr>
                <a:t>ملکولی) و با یکی دیگر از ملکولها برای تغییر خصوصیات پلیمر واکنش دهد. </a:t>
              </a:r>
              <a:endParaRPr lang="en-US" sz="2400" dirty="0">
                <a:cs typeface="B Lotus" pitchFamily="2" charset="-78"/>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533400" y="802957"/>
            <a:ext cx="7924800" cy="5359301"/>
            <a:chOff x="533400" y="802957"/>
            <a:chExt cx="7924800" cy="5359301"/>
          </a:xfrm>
        </p:grpSpPr>
        <p:sp>
          <p:nvSpPr>
            <p:cNvPr id="2" name="TextBox 1"/>
            <p:cNvSpPr txBox="1"/>
            <p:nvPr/>
          </p:nvSpPr>
          <p:spPr>
            <a:xfrm>
              <a:off x="5943600" y="802957"/>
              <a:ext cx="2362200" cy="492443"/>
            </a:xfrm>
            <a:prstGeom prst="rect">
              <a:avLst/>
            </a:prstGeom>
            <a:noFill/>
          </p:spPr>
          <p:txBody>
            <a:bodyPr wrap="square" rtlCol="0">
              <a:spAutoFit/>
            </a:bodyPr>
            <a:lstStyle/>
            <a:p>
              <a:pPr algn="just" rtl="1"/>
              <a:r>
                <a:rPr lang="fa-IR" sz="2600" b="1" dirty="0" smtClean="0">
                  <a:solidFill>
                    <a:srgbClr val="FFFF00"/>
                  </a:solidFill>
                  <a:cs typeface="B Lotus" pitchFamily="2" charset="-78"/>
                </a:rPr>
                <a:t>تجزیه </a:t>
              </a:r>
              <a:r>
                <a:rPr lang="fa-IR" sz="2600" b="1" dirty="0">
                  <a:solidFill>
                    <a:srgbClr val="FFFF00"/>
                  </a:solidFill>
                  <a:cs typeface="B Lotus" pitchFamily="2" charset="-78"/>
                </a:rPr>
                <a:t>شیمیایی:</a:t>
              </a:r>
              <a:endParaRPr lang="en-US" sz="2600" b="1" dirty="0">
                <a:solidFill>
                  <a:srgbClr val="FFFF00"/>
                </a:solidFill>
                <a:cs typeface="B Lotus" pitchFamily="2" charset="-78"/>
              </a:endParaRPr>
            </a:p>
          </p:txBody>
        </p:sp>
        <p:sp>
          <p:nvSpPr>
            <p:cNvPr id="3" name="TextBox 2"/>
            <p:cNvSpPr txBox="1"/>
            <p:nvPr/>
          </p:nvSpPr>
          <p:spPr>
            <a:xfrm>
              <a:off x="533400" y="1600200"/>
              <a:ext cx="7848600" cy="1846659"/>
            </a:xfrm>
            <a:prstGeom prst="rect">
              <a:avLst/>
            </a:prstGeom>
            <a:noFill/>
          </p:spPr>
          <p:txBody>
            <a:bodyPr wrap="square" rtlCol="0">
              <a:spAutoFit/>
            </a:bodyPr>
            <a:lstStyle/>
            <a:p>
              <a:pPr algn="just" rtl="1">
                <a:buFont typeface="Arial" pitchFamily="34" charset="0"/>
                <a:buChar char="•"/>
              </a:pPr>
              <a:r>
                <a:rPr lang="fa-IR" sz="2400" dirty="0">
                  <a:cs typeface="B Lotus" pitchFamily="2" charset="-78"/>
                </a:rPr>
                <a:t> اکسیژن به عنوان قوی ترین محرک شیمیایی تجزیه مواد (</a:t>
              </a:r>
              <a:r>
                <a:rPr lang="en-US" dirty="0" err="1">
                  <a:latin typeface="Arial" pitchFamily="34" charset="0"/>
                  <a:cs typeface="Arial" pitchFamily="34" charset="0"/>
                </a:rPr>
                <a:t>Briassoulis</a:t>
              </a:r>
              <a:r>
                <a:rPr lang="en-US" dirty="0">
                  <a:latin typeface="Arial" pitchFamily="34" charset="0"/>
                  <a:cs typeface="Arial" pitchFamily="34" charset="0"/>
                </a:rPr>
                <a:t>, 2005</a:t>
              </a:r>
              <a:r>
                <a:rPr lang="fa-IR" dirty="0" smtClean="0">
                  <a:latin typeface="Arial" pitchFamily="34" charset="0"/>
                  <a:cs typeface="Arial" pitchFamily="34" charset="0"/>
                </a:rPr>
                <a:t>).</a:t>
              </a:r>
              <a:endParaRPr lang="en-US" dirty="0" err="1">
                <a:latin typeface="Arial" pitchFamily="34" charset="0"/>
                <a:cs typeface="Arial" pitchFamily="34" charset="0"/>
              </a:endParaRPr>
            </a:p>
            <a:p>
              <a:pPr algn="just" rtl="1">
                <a:buFont typeface="Arial" pitchFamily="34" charset="0"/>
                <a:buChar char="•"/>
              </a:pPr>
              <a:r>
                <a:rPr lang="en-US" sz="2400" dirty="0">
                  <a:cs typeface="B Lotus" pitchFamily="2" charset="-78"/>
                </a:rPr>
                <a:t>  </a:t>
              </a:r>
              <a:r>
                <a:rPr lang="fa-IR" sz="2400" dirty="0">
                  <a:cs typeface="B Lotus" pitchFamily="2" charset="-78"/>
                </a:rPr>
                <a:t> هیدرولیز (</a:t>
              </a:r>
              <a:r>
                <a:rPr lang="en-US" dirty="0">
                  <a:latin typeface="Arial" pitchFamily="34" charset="0"/>
                  <a:cs typeface="Arial" pitchFamily="34" charset="0"/>
                </a:rPr>
                <a:t>Muller et al, 1998 Yi et al, 2004; Tsuji &amp; </a:t>
              </a:r>
              <a:r>
                <a:rPr lang="en-US" dirty="0" err="1">
                  <a:latin typeface="Arial" pitchFamily="34" charset="0"/>
                  <a:cs typeface="Arial" pitchFamily="34" charset="0"/>
                </a:rPr>
                <a:t>Ikada</a:t>
              </a:r>
              <a:r>
                <a:rPr lang="en-US" dirty="0">
                  <a:latin typeface="Arial" pitchFamily="34" charset="0"/>
                  <a:cs typeface="Arial" pitchFamily="34" charset="0"/>
                </a:rPr>
                <a:t>, 2000;</a:t>
              </a:r>
              <a:r>
                <a:rPr lang="fa-IR" dirty="0" smtClean="0">
                  <a:latin typeface="Arial" pitchFamily="34" charset="0"/>
                  <a:cs typeface="Arial" pitchFamily="34" charset="0"/>
                </a:rPr>
                <a:t>).</a:t>
              </a:r>
              <a:endParaRPr lang="fa-IR" dirty="0" err="1">
                <a:latin typeface="Arial" pitchFamily="34" charset="0"/>
                <a:cs typeface="Arial" pitchFamily="34" charset="0"/>
              </a:endParaRPr>
            </a:p>
            <a:p>
              <a:pPr algn="just" rtl="1"/>
              <a:r>
                <a:rPr lang="fa-IR" sz="2400" dirty="0">
                  <a:cs typeface="B Lotus" pitchFamily="2" charset="-78"/>
                </a:rPr>
                <a:t>  </a:t>
              </a:r>
              <a:r>
                <a:rPr lang="fa-IR" sz="2400" dirty="0" smtClean="0">
                  <a:cs typeface="B Lotus" pitchFamily="2" charset="-78"/>
                </a:rPr>
                <a:t> قابلیت </a:t>
              </a:r>
              <a:r>
                <a:rPr lang="fa-IR" sz="2400" dirty="0">
                  <a:cs typeface="B Lotus" pitchFamily="2" charset="-78"/>
                </a:rPr>
                <a:t>بیشتر ساختارهای آمورف برای تجزیه، نسبت به چهارچوب های ملکولی کریستالی</a:t>
              </a:r>
            </a:p>
            <a:p>
              <a:pPr algn="just" rtl="1"/>
              <a:endParaRPr lang="fa-IR" dirty="0" smtClean="0"/>
            </a:p>
          </p:txBody>
        </p:sp>
        <p:sp>
          <p:nvSpPr>
            <p:cNvPr id="4" name="5-Point Star 3"/>
            <p:cNvSpPr/>
            <p:nvPr/>
          </p:nvSpPr>
          <p:spPr>
            <a:xfrm>
              <a:off x="8153400" y="1981200"/>
              <a:ext cx="304800" cy="304800"/>
            </a:xfrm>
            <a:prstGeom prst="star5">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n-US"/>
            </a:p>
          </p:txBody>
        </p:sp>
        <p:sp>
          <p:nvSpPr>
            <p:cNvPr id="5" name="TextBox 4"/>
            <p:cNvSpPr txBox="1"/>
            <p:nvPr/>
          </p:nvSpPr>
          <p:spPr>
            <a:xfrm>
              <a:off x="3352800" y="3317557"/>
              <a:ext cx="4953000" cy="492443"/>
            </a:xfrm>
            <a:prstGeom prst="rect">
              <a:avLst/>
            </a:prstGeom>
            <a:noFill/>
          </p:spPr>
          <p:txBody>
            <a:bodyPr wrap="square" rtlCol="0">
              <a:spAutoFit/>
            </a:bodyPr>
            <a:lstStyle/>
            <a:p>
              <a:pPr algn="just" rtl="1"/>
              <a:r>
                <a:rPr lang="fa-IR" sz="2600" b="1" dirty="0">
                  <a:solidFill>
                    <a:srgbClr val="FFFF00"/>
                  </a:solidFill>
                  <a:cs typeface="B Lotus" pitchFamily="2" charset="-78"/>
                </a:rPr>
                <a:t>زوال زیستی </a:t>
              </a:r>
              <a:r>
                <a:rPr lang="fa-IR" dirty="0" smtClean="0">
                  <a:solidFill>
                    <a:srgbClr val="FFFF00"/>
                  </a:solidFill>
                </a:rPr>
                <a:t>(</a:t>
              </a:r>
              <a:r>
                <a:rPr lang="en-US" sz="2000" b="1" dirty="0" err="1">
                  <a:solidFill>
                    <a:srgbClr val="FFFF00"/>
                  </a:solidFill>
                  <a:cs typeface="B Lotus" pitchFamily="2" charset="-78"/>
                </a:rPr>
                <a:t>biodeterioration</a:t>
              </a:r>
              <a:r>
                <a:rPr lang="fa-IR" sz="2000" b="1" dirty="0">
                  <a:solidFill>
                    <a:srgbClr val="FFFF00"/>
                  </a:solidFill>
                  <a:cs typeface="B Lotus" pitchFamily="2" charset="-78"/>
                </a:rPr>
                <a:t>):</a:t>
              </a:r>
              <a:endParaRPr lang="en-US" sz="2000" b="1" dirty="0">
                <a:solidFill>
                  <a:srgbClr val="FFFF00"/>
                </a:solidFill>
                <a:cs typeface="B Lotus" pitchFamily="2" charset="-78"/>
              </a:endParaRPr>
            </a:p>
          </p:txBody>
        </p:sp>
        <p:sp>
          <p:nvSpPr>
            <p:cNvPr id="6" name="TextBox 5"/>
            <p:cNvSpPr txBox="1"/>
            <p:nvPr/>
          </p:nvSpPr>
          <p:spPr>
            <a:xfrm>
              <a:off x="533400" y="4038600"/>
              <a:ext cx="7924800" cy="2123658"/>
            </a:xfrm>
            <a:prstGeom prst="rect">
              <a:avLst/>
            </a:prstGeom>
            <a:noFill/>
          </p:spPr>
          <p:txBody>
            <a:bodyPr wrap="square" rtlCol="0">
              <a:spAutoFit/>
            </a:bodyPr>
            <a:lstStyle/>
            <a:p>
              <a:pPr algn="just" rtl="1"/>
              <a:r>
                <a:rPr lang="fa-IR" dirty="0" smtClean="0"/>
                <a:t> </a:t>
              </a:r>
              <a:r>
                <a:rPr lang="fa-IR" sz="2400" dirty="0">
                  <a:cs typeface="B Lotus" pitchFamily="2" charset="-78"/>
                </a:rPr>
                <a:t>زوال زيستي يك تجزيه سطحي و ظاهري است كه خصوصيات شيميايي، فيزيكي و مكانيكي مواد را تغيير ميدهد.</a:t>
              </a:r>
            </a:p>
            <a:p>
              <a:pPr algn="just" rtl="1"/>
              <a:r>
                <a:rPr lang="fa-IR" sz="2400" dirty="0">
                  <a:cs typeface="B Lotus" pitchFamily="2" charset="-78"/>
                </a:rPr>
                <a:t> زوال زيستي اساساً نتيجه فعاليت ميكروارگانيسم رشد كننده روي سطح و يا داخل مواد است </a:t>
              </a:r>
              <a:r>
                <a:rPr lang="ar-SA" sz="2400" dirty="0" smtClean="0">
                  <a:cs typeface="B Lotus" pitchFamily="2" charset="-78"/>
                </a:rPr>
                <a:t>(</a:t>
              </a:r>
              <a:r>
                <a:rPr lang="fa-IR" sz="2400" dirty="0" smtClean="0">
                  <a:cs typeface="B Lotus" pitchFamily="2" charset="-78"/>
                </a:rPr>
                <a:t>.</a:t>
              </a:r>
              <a:r>
                <a:rPr lang="en-US" dirty="0" smtClean="0">
                  <a:latin typeface="Arial" pitchFamily="34" charset="0"/>
                  <a:cs typeface="Arial" pitchFamily="34" charset="0"/>
                </a:rPr>
                <a:t>(</a:t>
              </a:r>
              <a:r>
                <a:rPr lang="en-US" dirty="0" err="1">
                  <a:latin typeface="Arial" pitchFamily="34" charset="0"/>
                  <a:cs typeface="Arial" pitchFamily="34" charset="0"/>
                </a:rPr>
                <a:t>Hueck</a:t>
              </a:r>
              <a:r>
                <a:rPr lang="en-US" dirty="0">
                  <a:latin typeface="Arial" pitchFamily="34" charset="0"/>
                  <a:cs typeface="Arial" pitchFamily="34" charset="0"/>
                </a:rPr>
                <a:t>, 2001; Walsh, </a:t>
              </a:r>
              <a:r>
                <a:rPr lang="en-US" dirty="0" smtClean="0">
                  <a:latin typeface="Arial" pitchFamily="34" charset="0"/>
                  <a:cs typeface="Arial" pitchFamily="34" charset="0"/>
                </a:rPr>
                <a:t>2001</a:t>
              </a:r>
              <a:r>
                <a:rPr lang="fa-IR" dirty="0" smtClean="0">
                  <a:latin typeface="Arial" pitchFamily="34" charset="0"/>
                  <a:cs typeface="Arial" pitchFamily="34" charset="0"/>
                </a:rPr>
                <a:t>.</a:t>
              </a:r>
              <a:endParaRPr lang="fa-IR" dirty="0" err="1">
                <a:latin typeface="Arial" pitchFamily="34" charset="0"/>
                <a:cs typeface="Arial" pitchFamily="34" charset="0"/>
              </a:endParaRPr>
            </a:p>
            <a:p>
              <a:pPr algn="just" rtl="1"/>
              <a:endParaRPr lang="fa-IR" dirty="0" smtClean="0"/>
            </a:p>
            <a:p>
              <a:pPr algn="just" rtl="1"/>
              <a:endParaRPr lang="en-US"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730276"/>
            <a:ext cx="7848600" cy="2154436"/>
          </a:xfrm>
          <a:prstGeom prst="rect">
            <a:avLst/>
          </a:prstGeom>
          <a:noFill/>
        </p:spPr>
        <p:txBody>
          <a:bodyPr wrap="square" rtlCol="0">
            <a:spAutoFit/>
          </a:bodyPr>
          <a:lstStyle/>
          <a:p>
            <a:pPr algn="just" rtl="1"/>
            <a:r>
              <a:rPr lang="ar-SA" sz="2200" dirty="0" smtClean="0">
                <a:cs typeface="B Lotus" pitchFamily="2" charset="-78"/>
              </a:rPr>
              <a:t>ما تنها يك كره زمين براي زيست داريم و اين كره مي‌بايد براي صدها و هزارن نسل ديگر زنده و پويا باقي بماند. حذف پويايي و دوباره‌زايي كره زمين در دراز مدت نابودي نسلهاي آتي و در كوتاه مدت فقر و نا اميدي را به همراه مي‌آورد و تعجب اينكه تنها موجودي كه مي‌تواند مرگ كره زمين را به همراه آورد و پويايي زندگي آن را به مخاطره اندازد « انسان » اشرف مخلوقات است</a:t>
            </a:r>
            <a:r>
              <a:rPr lang="fa-IR" sz="2200" dirty="0" smtClean="0">
                <a:cs typeface="B Lotus" pitchFamily="2" charset="-78"/>
              </a:rPr>
              <a:t>.</a:t>
            </a:r>
          </a:p>
          <a:p>
            <a:pPr algn="just" rtl="1"/>
            <a:endParaRPr lang="fa-IR" sz="2400" dirty="0" smtClean="0">
              <a:cs typeface="B Lotus" pitchFamily="2" charset="-78"/>
            </a:endParaRPr>
          </a:p>
        </p:txBody>
      </p:sp>
      <p:sp>
        <p:nvSpPr>
          <p:cNvPr id="4" name="TextBox 3"/>
          <p:cNvSpPr txBox="1"/>
          <p:nvPr/>
        </p:nvSpPr>
        <p:spPr>
          <a:xfrm>
            <a:off x="609600" y="3916740"/>
            <a:ext cx="7848600" cy="1446550"/>
          </a:xfrm>
          <a:prstGeom prst="rect">
            <a:avLst/>
          </a:prstGeom>
          <a:noFill/>
        </p:spPr>
        <p:txBody>
          <a:bodyPr wrap="square" rtlCol="0">
            <a:spAutoFit/>
          </a:bodyPr>
          <a:lstStyle/>
          <a:p>
            <a:pPr algn="just" rtl="1"/>
            <a:r>
              <a:rPr lang="ar-SA" sz="2200" dirty="0">
                <a:cs typeface="B Lotus" pitchFamily="2" charset="-78"/>
              </a:rPr>
              <a:t>پلاستيك</a:t>
            </a:r>
            <a:r>
              <a:rPr lang="fa-IR" sz="2200" dirty="0">
                <a:cs typeface="B Lotus" pitchFamily="2" charset="-78"/>
              </a:rPr>
              <a:t>،</a:t>
            </a:r>
            <a:r>
              <a:rPr lang="ar-SA" sz="2200" dirty="0">
                <a:cs typeface="B Lotus" pitchFamily="2" charset="-78"/>
              </a:rPr>
              <a:t> ‌به عنوان يك نوآوري بشر در قرن بيستم، منشا بسياري از تحولات مثبت در جهان شده است. در طی 30 سال گذشته، مواد پلاستیکی نقش مهمی را در تغییر شکل زندگی مردم ایفا نموده</a:t>
            </a:r>
            <a:r>
              <a:rPr lang="fa-IR" sz="2200" dirty="0">
                <a:cs typeface="B Lotus" pitchFamily="2" charset="-78"/>
              </a:rPr>
              <a:t> </a:t>
            </a:r>
            <a:r>
              <a:rPr lang="ar-SA" sz="2200" dirty="0">
                <a:cs typeface="B Lotus" pitchFamily="2" charset="-78"/>
              </a:rPr>
              <a:t>اند و میزان مصرف آنها در جوامع توسعه یافته و در حال توسعه همچنان در حال افزایش است. </a:t>
            </a:r>
            <a:endParaRPr lang="en-US" sz="2200" dirty="0">
              <a:cs typeface="B Lotus" pitchFamily="2" charset="-78"/>
            </a:endParaRPr>
          </a:p>
        </p:txBody>
      </p:sp>
      <p:sp>
        <p:nvSpPr>
          <p:cNvPr id="7" name="Horizontal Scroll 6"/>
          <p:cNvSpPr/>
          <p:nvPr/>
        </p:nvSpPr>
        <p:spPr>
          <a:xfrm>
            <a:off x="7010400" y="762000"/>
            <a:ext cx="1295400" cy="762000"/>
          </a:xfrm>
          <a:prstGeom prst="horizontalScroll">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b="1" dirty="0" smtClean="0">
                <a:solidFill>
                  <a:srgbClr val="FF0000"/>
                </a:solidFill>
                <a:cs typeface="B Lotus" pitchFamily="2" charset="-78"/>
              </a:rPr>
              <a:t>مقدمه</a:t>
            </a:r>
            <a:endParaRPr lang="en-US" sz="3200" b="1" dirty="0" smtClean="0">
              <a:solidFill>
                <a:srgbClr val="FF0000"/>
              </a:solidFill>
              <a:cs typeface="B Lotus"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457200" y="927080"/>
            <a:ext cx="7924800" cy="5259765"/>
            <a:chOff x="457200" y="927080"/>
            <a:chExt cx="7924800" cy="5259765"/>
          </a:xfrm>
        </p:grpSpPr>
        <p:sp>
          <p:nvSpPr>
            <p:cNvPr id="2" name="TextBox 1"/>
            <p:cNvSpPr txBox="1"/>
            <p:nvPr/>
          </p:nvSpPr>
          <p:spPr>
            <a:xfrm>
              <a:off x="609600" y="927080"/>
              <a:ext cx="7772400" cy="3416320"/>
            </a:xfrm>
            <a:prstGeom prst="rect">
              <a:avLst/>
            </a:prstGeom>
            <a:noFill/>
          </p:spPr>
          <p:txBody>
            <a:bodyPr wrap="square" rtlCol="0">
              <a:spAutoFit/>
            </a:bodyPr>
            <a:lstStyle/>
            <a:p>
              <a:pPr algn="just" rtl="1"/>
              <a:r>
                <a:rPr lang="fa-IR" sz="2200" dirty="0">
                  <a:cs typeface="B Lotus" pitchFamily="2" charset="-78"/>
                </a:rPr>
                <a:t>ميك</a:t>
              </a:r>
              <a:r>
                <a:rPr lang="fa-IR" sz="2200" dirty="0" smtClean="0">
                  <a:cs typeface="B Lotus" pitchFamily="2" charset="-78"/>
                </a:rPr>
                <a:t>روارگانيسم‌هاي شركت كننده در زوال زيستي بسيار متنوع‌اند و متعلق به باكتريها، پروتوزوآ، جلبك‌ها، قارچها و گروه گلسنگ‌ها اند </a:t>
              </a:r>
              <a:r>
                <a:rPr lang="fa-IR" dirty="0">
                  <a:latin typeface="Arial" pitchFamily="34" charset="0"/>
                  <a:cs typeface="Arial" pitchFamily="34" charset="0"/>
                </a:rPr>
                <a:t>(</a:t>
              </a:r>
              <a:r>
                <a:rPr lang="en-US" dirty="0" err="1">
                  <a:latin typeface="Arial" pitchFamily="34" charset="0"/>
                  <a:cs typeface="Arial" pitchFamily="34" charset="0"/>
                </a:rPr>
                <a:t>Wallstrom</a:t>
              </a:r>
              <a:r>
                <a:rPr lang="en-US" dirty="0">
                  <a:latin typeface="Arial" pitchFamily="34" charset="0"/>
                  <a:cs typeface="Arial" pitchFamily="34" charset="0"/>
                </a:rPr>
                <a:t> et al, 2005</a:t>
              </a:r>
              <a:r>
                <a:rPr lang="fa-IR" dirty="0">
                  <a:latin typeface="Arial" pitchFamily="34" charset="0"/>
                  <a:cs typeface="Arial" pitchFamily="34" charset="0"/>
                </a:rPr>
                <a:t>). </a:t>
              </a:r>
              <a:r>
                <a:rPr lang="fa-IR" sz="2200" dirty="0" smtClean="0">
                  <a:cs typeface="B Lotus" pitchFamily="2" charset="-78"/>
                </a:rPr>
                <a:t>آنها ميتوانند كنسرسيوم‌اي با يك ساختار سازمان یافته كه بيوفيلم ناميده ميشود تشكيل دهند </a:t>
              </a:r>
              <a:r>
                <a:rPr lang="fa-IR" dirty="0">
                  <a:latin typeface="Arial" pitchFamily="34" charset="0"/>
                  <a:cs typeface="Arial" pitchFamily="34" charset="0"/>
                </a:rPr>
                <a:t>(</a:t>
              </a:r>
              <a:r>
                <a:rPr lang="en-US" dirty="0" err="1">
                  <a:latin typeface="Arial" pitchFamily="34" charset="0"/>
                  <a:cs typeface="Arial" pitchFamily="34" charset="0"/>
                </a:rPr>
                <a:t>Gu</a:t>
              </a:r>
              <a:r>
                <a:rPr lang="en-US" dirty="0">
                  <a:latin typeface="Arial" pitchFamily="34" charset="0"/>
                  <a:cs typeface="Arial" pitchFamily="34" charset="0"/>
                </a:rPr>
                <a:t>, 2003</a:t>
              </a:r>
              <a:r>
                <a:rPr lang="fa-IR" dirty="0">
                  <a:latin typeface="Arial" pitchFamily="34" charset="0"/>
                  <a:cs typeface="Arial" pitchFamily="34" charset="0"/>
                </a:rPr>
                <a:t>). </a:t>
              </a:r>
              <a:r>
                <a:rPr lang="fa-IR" sz="2200" dirty="0" smtClean="0">
                  <a:cs typeface="B Lotus" pitchFamily="2" charset="-78"/>
                </a:rPr>
                <a:t>اين حصير ميكروبي كه بعنوان سينرژيسم عمل ميكند، خسارات جدي ای را روي مواد مختلف بر مي‌افكند (</a:t>
              </a:r>
              <a:r>
                <a:rPr lang="en-US" dirty="0" err="1">
                  <a:latin typeface="Arial" pitchFamily="34" charset="0"/>
                  <a:cs typeface="Arial" pitchFamily="34" charset="0"/>
                </a:rPr>
                <a:t>Flemming</a:t>
              </a:r>
              <a:r>
                <a:rPr lang="en-US" dirty="0">
                  <a:latin typeface="Arial" pitchFamily="34" charset="0"/>
                  <a:cs typeface="Arial" pitchFamily="34" charset="0"/>
                </a:rPr>
                <a:t> 1998, GU et al, 1996a,b, 1997, 1998a,b, 2007</a:t>
              </a:r>
              <a:r>
                <a:rPr lang="fa-IR" dirty="0">
                  <a:latin typeface="Arial" pitchFamily="34" charset="0"/>
                  <a:cs typeface="Arial" pitchFamily="34" charset="0"/>
                </a:rPr>
                <a:t>). </a:t>
              </a:r>
              <a:endParaRPr lang="fa-IR" dirty="0" smtClean="0">
                <a:latin typeface="Arial" pitchFamily="34" charset="0"/>
                <a:cs typeface="Arial" pitchFamily="34" charset="0"/>
              </a:endParaRPr>
            </a:p>
            <a:p>
              <a:pPr algn="just" rtl="1"/>
              <a:r>
                <a:rPr lang="fa-IR" sz="2200" dirty="0" smtClean="0">
                  <a:cs typeface="B Lotus" pitchFamily="2" charset="-78"/>
                </a:rPr>
                <a:t>میکروارگانیسم ها از طرق مختلف در زوال زیستی شرکت میکنند:</a:t>
              </a:r>
            </a:p>
            <a:p>
              <a:pPr algn="just" rtl="1">
                <a:buFont typeface="Arial" pitchFamily="34" charset="0"/>
                <a:buChar char="•"/>
              </a:pPr>
              <a:r>
                <a:rPr lang="fa-IR" sz="2200" dirty="0" smtClean="0">
                  <a:cs typeface="B Lotus" pitchFamily="2" charset="-78"/>
                </a:rPr>
                <a:t> طریقه فیزیکی</a:t>
              </a:r>
            </a:p>
            <a:p>
              <a:pPr algn="just" rtl="1">
                <a:buFont typeface="Arial" pitchFamily="34" charset="0"/>
                <a:buChar char="•"/>
              </a:pPr>
              <a:r>
                <a:rPr lang="fa-IR" sz="2200" dirty="0" smtClean="0">
                  <a:cs typeface="B Lotus" pitchFamily="2" charset="-78"/>
                </a:rPr>
                <a:t> طریقه شیمیایی </a:t>
              </a:r>
            </a:p>
            <a:p>
              <a:pPr algn="just" rtl="1">
                <a:buFont typeface="Arial" pitchFamily="34" charset="0"/>
                <a:buChar char="•"/>
              </a:pPr>
              <a:r>
                <a:rPr lang="fa-IR" sz="2200" dirty="0" smtClean="0">
                  <a:cs typeface="B Lotus" pitchFamily="2" charset="-78"/>
                </a:rPr>
                <a:t> و مسیر آنزیمی</a:t>
              </a:r>
              <a:endParaRPr lang="en-US" sz="2200" dirty="0">
                <a:cs typeface="B Lotus" pitchFamily="2" charset="-78"/>
              </a:endParaRPr>
            </a:p>
          </p:txBody>
        </p:sp>
        <p:sp>
          <p:nvSpPr>
            <p:cNvPr id="3" name="TextBox 2"/>
            <p:cNvSpPr txBox="1"/>
            <p:nvPr/>
          </p:nvSpPr>
          <p:spPr>
            <a:xfrm>
              <a:off x="457200" y="4401741"/>
              <a:ext cx="7924800" cy="1785104"/>
            </a:xfrm>
            <a:prstGeom prst="rect">
              <a:avLst/>
            </a:prstGeom>
            <a:noFill/>
          </p:spPr>
          <p:txBody>
            <a:bodyPr wrap="square" rtlCol="0">
              <a:spAutoFit/>
            </a:bodyPr>
            <a:lstStyle/>
            <a:p>
              <a:pPr marL="342900" indent="-342900" algn="r" rtl="1">
                <a:buAutoNum type="arabicParenR"/>
              </a:pPr>
              <a:r>
                <a:rPr lang="fa-IR" sz="2600" b="1" dirty="0">
                  <a:solidFill>
                    <a:srgbClr val="FFFF00"/>
                  </a:solidFill>
                  <a:cs typeface="B Lotus" pitchFamily="2" charset="-78"/>
                </a:rPr>
                <a:t>راه فیزیکی زوال زیستی توسط میکروارگانیسم ها:</a:t>
              </a:r>
            </a:p>
            <a:p>
              <a:pPr marL="342900" indent="-342900" algn="r" rtl="1">
                <a:buFont typeface="Arial" pitchFamily="34" charset="0"/>
                <a:buChar char="•"/>
              </a:pPr>
              <a:r>
                <a:rPr lang="fa-IR" sz="2200" dirty="0">
                  <a:cs typeface="B Lotus" pitchFamily="2" charset="-78"/>
                </a:rPr>
                <a:t>چسبیدن به سطح پلیمر از طریق تولید لعابی از پلی ساکاریدها (</a:t>
              </a:r>
              <a:r>
                <a:rPr lang="en-US" dirty="0" err="1">
                  <a:latin typeface="Arial" pitchFamily="34" charset="0"/>
                  <a:cs typeface="Arial" pitchFamily="34" charset="0"/>
                </a:rPr>
                <a:t>Capitelli</a:t>
              </a:r>
              <a:r>
                <a:rPr lang="en-US" dirty="0">
                  <a:latin typeface="Arial" pitchFamily="34" charset="0"/>
                  <a:cs typeface="Arial" pitchFamily="34" charset="0"/>
                </a:rPr>
                <a:t> et al, 2006</a:t>
              </a:r>
              <a:r>
                <a:rPr lang="ar-SA" dirty="0" smtClean="0">
                  <a:latin typeface="Arial" pitchFamily="34" charset="0"/>
                  <a:cs typeface="Arial" pitchFamily="34" charset="0"/>
                </a:rPr>
                <a:t>)</a:t>
              </a:r>
              <a:r>
                <a:rPr lang="fa-IR" dirty="0" smtClean="0">
                  <a:latin typeface="Arial" pitchFamily="34" charset="0"/>
                  <a:cs typeface="Arial" pitchFamily="34" charset="0"/>
                </a:rPr>
                <a:t>.</a:t>
              </a:r>
              <a:endParaRPr lang="fa-IR" dirty="0" err="1">
                <a:latin typeface="Arial" pitchFamily="34" charset="0"/>
                <a:cs typeface="Arial" pitchFamily="34" charset="0"/>
              </a:endParaRPr>
            </a:p>
            <a:p>
              <a:pPr marL="342900" indent="-342900" algn="just" rtl="1">
                <a:buFont typeface="Arial" pitchFamily="34" charset="0"/>
                <a:buChar char="•"/>
              </a:pPr>
              <a:r>
                <a:rPr lang="fa-IR" sz="2200" dirty="0">
                  <a:cs typeface="B Lotus" pitchFamily="2" charset="-78"/>
                </a:rPr>
                <a:t> نفوذ میسلیوم میکروارگانیسم های رشته ای بدرون مواد             ایجاد ترک و افزایش سایز منافذ </a:t>
              </a:r>
              <a:r>
                <a:rPr lang="fa-IR" dirty="0" err="1">
                  <a:latin typeface="Arial" pitchFamily="34" charset="0"/>
                  <a:cs typeface="Arial" pitchFamily="34" charset="0"/>
                </a:rPr>
                <a:t>(</a:t>
              </a:r>
              <a:r>
                <a:rPr lang="en-US" dirty="0" err="1">
                  <a:latin typeface="Arial" pitchFamily="34" charset="0"/>
                  <a:cs typeface="Arial" pitchFamily="34" charset="0"/>
                </a:rPr>
                <a:t>Bonhomme</a:t>
              </a:r>
              <a:r>
                <a:rPr lang="en-US" dirty="0">
                  <a:latin typeface="Arial" pitchFamily="34" charset="0"/>
                  <a:cs typeface="Arial" pitchFamily="34" charset="0"/>
                </a:rPr>
                <a:t> et al, 2003</a:t>
              </a:r>
              <a:r>
                <a:rPr lang="fa-IR" dirty="0" smtClean="0">
                  <a:latin typeface="Arial" pitchFamily="34" charset="0"/>
                  <a:cs typeface="Arial" pitchFamily="34" charset="0"/>
                </a:rPr>
                <a:t>).</a:t>
              </a:r>
              <a:endParaRPr lang="en-US" dirty="0" err="1">
                <a:latin typeface="Arial" pitchFamily="34" charset="0"/>
                <a:cs typeface="Arial" pitchFamily="34" charset="0"/>
              </a:endParaRPr>
            </a:p>
          </p:txBody>
        </p:sp>
        <p:sp>
          <p:nvSpPr>
            <p:cNvPr id="4" name="Left Arrow 3"/>
            <p:cNvSpPr/>
            <p:nvPr/>
          </p:nvSpPr>
          <p:spPr>
            <a:xfrm>
              <a:off x="2514600" y="5562600"/>
              <a:ext cx="5334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762000" y="1066800"/>
            <a:ext cx="7696200" cy="5047536"/>
            <a:chOff x="762000" y="1066800"/>
            <a:chExt cx="7696200" cy="5047536"/>
          </a:xfrm>
        </p:grpSpPr>
        <p:sp>
          <p:nvSpPr>
            <p:cNvPr id="3" name="TextBox 2"/>
            <p:cNvSpPr txBox="1"/>
            <p:nvPr/>
          </p:nvSpPr>
          <p:spPr>
            <a:xfrm>
              <a:off x="762000" y="1066800"/>
              <a:ext cx="7696200" cy="5047536"/>
            </a:xfrm>
            <a:prstGeom prst="rect">
              <a:avLst/>
            </a:prstGeom>
            <a:noFill/>
          </p:spPr>
          <p:txBody>
            <a:bodyPr wrap="square" rtlCol="0">
              <a:spAutoFit/>
            </a:bodyPr>
            <a:lstStyle/>
            <a:p>
              <a:pPr algn="r" rtl="1"/>
              <a:r>
                <a:rPr lang="fa-IR" sz="2600" b="1" dirty="0">
                  <a:solidFill>
                    <a:srgbClr val="FFFF00"/>
                  </a:solidFill>
                  <a:cs typeface="B Lotus" pitchFamily="2" charset="-78"/>
                </a:rPr>
                <a:t>2) راه شیمیایی زوال زیستی توسط میکروارگانیسم ها</a:t>
              </a:r>
              <a:r>
                <a:rPr lang="fa-IR" sz="2600" b="1" dirty="0" smtClean="0">
                  <a:solidFill>
                    <a:srgbClr val="FFFF00"/>
                  </a:solidFill>
                  <a:cs typeface="B Lotus" pitchFamily="2" charset="-78"/>
                </a:rPr>
                <a:t>:</a:t>
              </a:r>
              <a:endParaRPr lang="en-US" sz="2600" b="1" dirty="0" smtClean="0">
                <a:solidFill>
                  <a:srgbClr val="FFFF00"/>
                </a:solidFill>
                <a:cs typeface="B Lotus" pitchFamily="2" charset="-78"/>
              </a:endParaRPr>
            </a:p>
            <a:p>
              <a:pPr algn="r" rtl="1"/>
              <a:endParaRPr lang="fa-IR" sz="2600" b="1" dirty="0">
                <a:solidFill>
                  <a:srgbClr val="FFFF00"/>
                </a:solidFill>
                <a:cs typeface="B Lotus" pitchFamily="2" charset="-78"/>
              </a:endParaRPr>
            </a:p>
            <a:p>
              <a:pPr algn="r" rtl="1">
                <a:buFont typeface="Arial" pitchFamily="34" charset="0"/>
                <a:buChar char="•"/>
              </a:pPr>
              <a:r>
                <a:rPr lang="fa-IR" dirty="0"/>
                <a:t> </a:t>
              </a:r>
              <a:r>
                <a:rPr lang="fa-IR" dirty="0">
                  <a:cs typeface="B Lotus" pitchFamily="2" charset="-78"/>
                </a:rPr>
                <a:t>تولید پلیمرهای برون سلولی (سورفاکتانت ها)        </a:t>
              </a:r>
              <a:r>
                <a:rPr lang="en-US" dirty="0" smtClean="0">
                  <a:cs typeface="B Lotus" pitchFamily="2" charset="-78"/>
                </a:rPr>
                <a:t>      </a:t>
              </a:r>
              <a:r>
                <a:rPr lang="fa-IR" dirty="0" smtClean="0">
                  <a:cs typeface="B Lotus" pitchFamily="2" charset="-78"/>
                </a:rPr>
                <a:t>تسهیل </a:t>
              </a:r>
              <a:r>
                <a:rPr lang="fa-IR" dirty="0">
                  <a:cs typeface="B Lotus" pitchFamily="2" charset="-78"/>
                </a:rPr>
                <a:t>نفوذ گونه های میکروبی</a:t>
              </a:r>
            </a:p>
            <a:p>
              <a:pPr algn="r" rtl="1">
                <a:buFont typeface="Arial" pitchFamily="34" charset="0"/>
                <a:buChar char="•"/>
              </a:pPr>
              <a:r>
                <a:rPr lang="fa-IR" dirty="0">
                  <a:cs typeface="B Lotus" pitchFamily="2" charset="-78"/>
                </a:rPr>
                <a:t> تجمع آلاینده های اتمسفریک بدلیل حضور لعاب            توسعه میکروارگانیسم ها بر سطح پلیمر (</a:t>
              </a:r>
              <a:r>
                <a:rPr lang="en-US" dirty="0" err="1">
                  <a:latin typeface="Arial" pitchFamily="34" charset="0"/>
                  <a:cs typeface="Arial" pitchFamily="34" charset="0"/>
                </a:rPr>
                <a:t>Zanardini</a:t>
              </a:r>
              <a:r>
                <a:rPr lang="en-US" dirty="0">
                  <a:latin typeface="Arial" pitchFamily="34" charset="0"/>
                  <a:cs typeface="Arial" pitchFamily="34" charset="0"/>
                </a:rPr>
                <a:t> et al, 2000</a:t>
              </a:r>
              <a:r>
                <a:rPr lang="fa-IR" dirty="0">
                  <a:latin typeface="Arial" pitchFamily="34" charset="0"/>
                  <a:cs typeface="Arial" pitchFamily="34" charset="0"/>
                </a:rPr>
                <a:t>).</a:t>
              </a:r>
            </a:p>
            <a:p>
              <a:pPr algn="r" rtl="1"/>
              <a:r>
                <a:rPr lang="fa-IR" dirty="0" smtClean="0"/>
                <a:t>                                                                       </a:t>
              </a:r>
              <a:r>
                <a:rPr lang="fa-IR" dirty="0" smtClean="0">
                  <a:cs typeface="B Lotus" pitchFamily="2" charset="-78"/>
                </a:rPr>
                <a:t>نبتروزوموناس            نیتروز اسید</a:t>
              </a:r>
              <a:r>
                <a:rPr lang="fa-IR" dirty="0" smtClean="0"/>
                <a:t>                             </a:t>
              </a:r>
            </a:p>
            <a:p>
              <a:pPr algn="r" rtl="1"/>
              <a:r>
                <a:rPr lang="fa-IR" dirty="0" smtClean="0"/>
                <a:t>                          </a:t>
              </a:r>
            </a:p>
            <a:p>
              <a:pPr algn="r" rtl="1">
                <a:buFont typeface="Arial" pitchFamily="34" charset="0"/>
                <a:buChar char="•"/>
              </a:pPr>
              <a:r>
                <a:rPr lang="fa-IR" dirty="0" smtClean="0"/>
                <a:t> </a:t>
              </a:r>
              <a:r>
                <a:rPr lang="fa-IR" dirty="0">
                  <a:cs typeface="B Lotus" pitchFamily="2" charset="-78"/>
                </a:rPr>
                <a:t>تولید اسیدهای آلی توسط باکتری های شیمیولیتوتروف        </a:t>
              </a:r>
              <a:r>
                <a:rPr lang="fa-IR" dirty="0" smtClean="0">
                  <a:cs typeface="B Lotus" pitchFamily="2" charset="-78"/>
                </a:rPr>
                <a:t>نیتروباکتر</a:t>
              </a:r>
              <a:r>
                <a:rPr lang="fa-IR" dirty="0" smtClean="0"/>
                <a:t>              </a:t>
              </a:r>
              <a:r>
                <a:rPr lang="fa-IR" dirty="0" smtClean="0">
                  <a:cs typeface="B Lotus" pitchFamily="2" charset="-78"/>
                </a:rPr>
                <a:t>اسید نیتریک</a:t>
              </a:r>
            </a:p>
            <a:p>
              <a:pPr algn="r" rtl="1">
                <a:buFont typeface="Arial" pitchFamily="34" charset="0"/>
                <a:buChar char="•"/>
              </a:pPr>
              <a:endParaRPr lang="fa-IR" dirty="0" smtClean="0"/>
            </a:p>
            <a:p>
              <a:pPr algn="r" rtl="1"/>
              <a:r>
                <a:rPr lang="fa-IR" dirty="0" smtClean="0"/>
                <a:t>                                                                     </a:t>
              </a:r>
              <a:r>
                <a:rPr lang="fa-IR" dirty="0">
                  <a:cs typeface="B Lotus" pitchFamily="2" charset="-78"/>
                </a:rPr>
                <a:t>تیوباسیلوس</a:t>
              </a:r>
              <a:r>
                <a:rPr lang="fa-IR" dirty="0" smtClean="0">
                  <a:cs typeface="B Lotus" pitchFamily="2" charset="-78"/>
                </a:rPr>
                <a:t>              اسید سولفوریک</a:t>
              </a:r>
              <a:endParaRPr lang="fa-IR" dirty="0">
                <a:cs typeface="B Lotus" pitchFamily="2" charset="-78"/>
              </a:endParaRPr>
            </a:p>
            <a:p>
              <a:pPr algn="r" rtl="1">
                <a:buFont typeface="Arial" pitchFamily="34" charset="0"/>
                <a:buChar char="•"/>
              </a:pPr>
              <a:endParaRPr lang="fa-IR" dirty="0" smtClean="0"/>
            </a:p>
            <a:p>
              <a:pPr algn="r" rtl="1">
                <a:buFont typeface="Arial" pitchFamily="34" charset="0"/>
                <a:buChar char="•"/>
              </a:pPr>
              <a:endParaRPr lang="fa-IR" dirty="0"/>
            </a:p>
            <a:p>
              <a:pPr algn="r" rtl="1"/>
              <a:r>
                <a:rPr lang="fa-IR" dirty="0"/>
                <a:t>(</a:t>
              </a:r>
              <a:r>
                <a:rPr lang="en-US" dirty="0">
                  <a:latin typeface="Arial" pitchFamily="34" charset="0"/>
                  <a:cs typeface="Arial" pitchFamily="34" charset="0"/>
                </a:rPr>
                <a:t>Rubio et al, 2006; </a:t>
              </a:r>
              <a:r>
                <a:rPr lang="en-US" dirty="0" err="1">
                  <a:latin typeface="Arial" pitchFamily="34" charset="0"/>
                  <a:cs typeface="Arial" pitchFamily="34" charset="0"/>
                </a:rPr>
                <a:t>Crispim</a:t>
              </a:r>
              <a:r>
                <a:rPr lang="en-US" dirty="0">
                  <a:latin typeface="Arial" pitchFamily="34" charset="0"/>
                  <a:cs typeface="Arial" pitchFamily="34" charset="0"/>
                </a:rPr>
                <a:t> &amp; </a:t>
              </a:r>
              <a:r>
                <a:rPr lang="en-US" dirty="0" err="1">
                  <a:latin typeface="Arial" pitchFamily="34" charset="0"/>
                  <a:cs typeface="Arial" pitchFamily="34" charset="0"/>
                </a:rPr>
                <a:t>Gaylard</a:t>
              </a:r>
              <a:r>
                <a:rPr lang="en-US" dirty="0">
                  <a:latin typeface="Arial" pitchFamily="34" charset="0"/>
                  <a:cs typeface="Arial" pitchFamily="34" charset="0"/>
                </a:rPr>
                <a:t>, 2005 Robert et al, 2002; </a:t>
              </a:r>
              <a:r>
                <a:rPr lang="en-US" dirty="0" err="1">
                  <a:latin typeface="Arial" pitchFamily="34" charset="0"/>
                  <a:cs typeface="Arial" pitchFamily="34" charset="0"/>
                </a:rPr>
                <a:t>Braams</a:t>
              </a:r>
              <a:r>
                <a:rPr lang="en-US" dirty="0">
                  <a:latin typeface="Arial" pitchFamily="34" charset="0"/>
                  <a:cs typeface="Arial" pitchFamily="34" charset="0"/>
                </a:rPr>
                <a:t> &amp; </a:t>
              </a:r>
              <a:r>
                <a:rPr lang="en-US" dirty="0" err="1">
                  <a:latin typeface="Arial" pitchFamily="34" charset="0"/>
                  <a:cs typeface="Arial" pitchFamily="34" charset="0"/>
                </a:rPr>
                <a:t>Wanscheid</a:t>
              </a:r>
              <a:r>
                <a:rPr lang="en-US" dirty="0">
                  <a:latin typeface="Arial" pitchFamily="34" charset="0"/>
                  <a:cs typeface="Arial" pitchFamily="34" charset="0"/>
                </a:rPr>
                <a:t>, 2000;</a:t>
              </a:r>
              <a:r>
                <a:rPr lang="ar-SA" dirty="0" smtClean="0">
                  <a:latin typeface="Arial" pitchFamily="34" charset="0"/>
                  <a:cs typeface="Arial" pitchFamily="34" charset="0"/>
                </a:rPr>
                <a:t>)</a:t>
              </a:r>
              <a:r>
                <a:rPr lang="en-US" dirty="0" smtClean="0">
                  <a:latin typeface="Arial" pitchFamily="34" charset="0"/>
                  <a:cs typeface="Arial" pitchFamily="34" charset="0"/>
                </a:rPr>
                <a:t>.</a:t>
              </a:r>
              <a:endParaRPr lang="fa-IR" dirty="0" smtClean="0">
                <a:latin typeface="Arial" pitchFamily="34" charset="0"/>
                <a:cs typeface="Arial" pitchFamily="34" charset="0"/>
              </a:endParaRPr>
            </a:p>
            <a:p>
              <a:pPr algn="just" rtl="1">
                <a:buFont typeface="Arial" pitchFamily="34" charset="0"/>
                <a:buChar char="•"/>
              </a:pPr>
              <a:endParaRPr lang="fa-IR" dirty="0"/>
            </a:p>
            <a:p>
              <a:pPr algn="just" rtl="1">
                <a:buFont typeface="Arial" pitchFamily="34" charset="0"/>
                <a:buChar char="•"/>
              </a:pPr>
              <a:endParaRPr lang="fa-IR" dirty="0" smtClean="0"/>
            </a:p>
            <a:p>
              <a:pPr algn="r" rtl="1"/>
              <a:r>
                <a:rPr lang="fa-IR" dirty="0" smtClean="0"/>
                <a:t>     </a:t>
              </a:r>
              <a:endParaRPr lang="en-US" dirty="0"/>
            </a:p>
          </p:txBody>
        </p:sp>
        <p:sp>
          <p:nvSpPr>
            <p:cNvPr id="4" name="Left Arrow 3"/>
            <p:cNvSpPr/>
            <p:nvPr/>
          </p:nvSpPr>
          <p:spPr>
            <a:xfrm>
              <a:off x="4267200" y="2209800"/>
              <a:ext cx="4572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4419600" y="1981200"/>
              <a:ext cx="4572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Brace 5"/>
            <p:cNvSpPr/>
            <p:nvPr/>
          </p:nvSpPr>
          <p:spPr>
            <a:xfrm>
              <a:off x="4038600" y="2819400"/>
              <a:ext cx="304800" cy="1295400"/>
            </a:xfrm>
            <a:prstGeom prst="righ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7" name="Left Arrow 6"/>
            <p:cNvSpPr/>
            <p:nvPr/>
          </p:nvSpPr>
          <p:spPr>
            <a:xfrm>
              <a:off x="2286000" y="2819400"/>
              <a:ext cx="5334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2667000" y="3352800"/>
              <a:ext cx="5334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a:off x="2514600" y="3886200"/>
              <a:ext cx="5334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Brace 6"/>
          <p:cNvSpPr/>
          <p:nvPr/>
        </p:nvSpPr>
        <p:spPr>
          <a:xfrm>
            <a:off x="6248400" y="2971800"/>
            <a:ext cx="304800" cy="1905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9" name="Group 8"/>
          <p:cNvGrpSpPr/>
          <p:nvPr/>
        </p:nvGrpSpPr>
        <p:grpSpPr>
          <a:xfrm>
            <a:off x="838200" y="762000"/>
            <a:ext cx="7772400" cy="5909310"/>
            <a:chOff x="838200" y="762000"/>
            <a:chExt cx="7772400" cy="5909310"/>
          </a:xfrm>
        </p:grpSpPr>
        <p:sp>
          <p:nvSpPr>
            <p:cNvPr id="2" name="TextBox 1"/>
            <p:cNvSpPr txBox="1"/>
            <p:nvPr/>
          </p:nvSpPr>
          <p:spPr>
            <a:xfrm>
              <a:off x="838200" y="762000"/>
              <a:ext cx="7772400" cy="5909310"/>
            </a:xfrm>
            <a:prstGeom prst="rect">
              <a:avLst/>
            </a:prstGeom>
            <a:noFill/>
          </p:spPr>
          <p:txBody>
            <a:bodyPr wrap="square" rtlCol="0">
              <a:spAutoFit/>
            </a:bodyPr>
            <a:lstStyle/>
            <a:p>
              <a:pPr algn="just" rtl="1">
                <a:buFont typeface="Arial" pitchFamily="34" charset="0"/>
                <a:buChar char="•"/>
              </a:pPr>
              <a:r>
                <a:rPr lang="fa-IR" dirty="0" smtClean="0"/>
                <a:t> </a:t>
              </a:r>
              <a:r>
                <a:rPr lang="fa-IR" dirty="0" smtClean="0">
                  <a:cs typeface="B Lotus" pitchFamily="2" charset="-78"/>
                </a:rPr>
                <a:t>تولید اسیدهای آلی توسط باکتری های شیمیوارگانوتروف مانند اسید اگزالیک، گلوکونیک، گلوتاریک، سیتریک و فوماریک</a:t>
              </a:r>
              <a:r>
                <a:rPr lang="fa-IR" dirty="0">
                  <a:cs typeface="B Lotus" pitchFamily="2" charset="-78"/>
                </a:rPr>
                <a:t> (</a:t>
              </a:r>
              <a:r>
                <a:rPr lang="en-US" dirty="0" err="1">
                  <a:latin typeface="Arial" pitchFamily="34" charset="0"/>
                  <a:cs typeface="Arial" pitchFamily="34" charset="0"/>
                </a:rPr>
                <a:t>Jenings &amp; lysek, 1996</a:t>
              </a:r>
              <a:r>
                <a:rPr lang="fa-IR" dirty="0" smtClean="0">
                  <a:latin typeface="Arial" pitchFamily="34" charset="0"/>
                  <a:cs typeface="Arial" pitchFamily="34" charset="0"/>
                </a:rPr>
                <a:t>).</a:t>
              </a:r>
            </a:p>
            <a:p>
              <a:pPr algn="just" rtl="1"/>
              <a:r>
                <a:rPr lang="fa-IR" dirty="0">
                  <a:cs typeface="B Lotus" pitchFamily="2" charset="-78"/>
                </a:rPr>
                <a:t> </a:t>
              </a:r>
              <a:r>
                <a:rPr lang="fa-IR" dirty="0" smtClean="0">
                  <a:cs typeface="B Lotus" pitchFamily="2" charset="-78"/>
                </a:rPr>
                <a:t>    نقش اسیدهای مذکور:</a:t>
              </a:r>
            </a:p>
            <a:p>
              <a:pPr algn="just" rtl="1">
                <a:buFont typeface="Arial" pitchFamily="34" charset="0"/>
                <a:buChar char="•"/>
              </a:pPr>
              <a:r>
                <a:rPr lang="fa-IR" dirty="0">
                  <a:cs typeface="B Lotus" pitchFamily="2" charset="-78"/>
                </a:rPr>
                <a:t> </a:t>
              </a:r>
              <a:r>
                <a:rPr lang="fa-IR" dirty="0" smtClean="0">
                  <a:cs typeface="B Lotus" pitchFamily="2" charset="-78"/>
                </a:rPr>
                <a:t>تثبیت و رسوب کاتیون ها از </a:t>
              </a:r>
              <a:r>
                <a:rPr lang="fa-IR" dirty="0" err="1" smtClean="0">
                  <a:cs typeface="B Lotus" pitchFamily="2" charset="-78"/>
                </a:rPr>
                <a:t>ماتریکس</a:t>
              </a:r>
              <a:r>
                <a:rPr lang="fa-IR" dirty="0" smtClean="0">
                  <a:cs typeface="B Lotus" pitchFamily="2" charset="-78"/>
                </a:rPr>
                <a:t> پلیمر </a:t>
              </a:r>
              <a:r>
                <a:rPr lang="fa-IR" dirty="0">
                  <a:cs typeface="B Lotus" pitchFamily="2" charset="-78"/>
                </a:rPr>
                <a:t>(</a:t>
              </a:r>
              <a:r>
                <a:rPr lang="en-US" dirty="0" err="1">
                  <a:latin typeface="Arial" pitchFamily="34" charset="0"/>
                  <a:cs typeface="Arial" pitchFamily="34" charset="0"/>
                </a:rPr>
                <a:t>Warscheid &amp; Braams, 2000</a:t>
              </a:r>
              <a:r>
                <a:rPr lang="fa-IR" dirty="0" err="1" smtClean="0">
                  <a:cs typeface="B Lotus" pitchFamily="2" charset="-78"/>
                </a:rPr>
                <a:t>).</a:t>
              </a:r>
            </a:p>
            <a:p>
              <a:pPr algn="just" rtl="1">
                <a:buFont typeface="Arial" pitchFamily="34" charset="0"/>
                <a:buChar char="•"/>
              </a:pPr>
              <a:r>
                <a:rPr lang="fa-IR" dirty="0">
                  <a:cs typeface="B Lotus" pitchFamily="2" charset="-78"/>
                </a:rPr>
                <a:t> </a:t>
              </a:r>
              <a:r>
                <a:rPr lang="fa-IR" dirty="0" smtClean="0">
                  <a:cs typeface="B Lotus" pitchFamily="2" charset="-78"/>
                </a:rPr>
                <a:t>تعامل با اجزای سازنده پلیمر و افزایش فرسایش سطح </a:t>
              </a:r>
              <a:r>
                <a:rPr lang="fa-IR" dirty="0">
                  <a:cs typeface="B Lotus" pitchFamily="2" charset="-78"/>
                </a:rPr>
                <a:t>(</a:t>
              </a:r>
              <a:r>
                <a:rPr lang="en-US" dirty="0" smtClean="0">
                  <a:cs typeface="B Lotus" pitchFamily="2" charset="-78"/>
                </a:rPr>
                <a:t>L</a:t>
              </a:r>
              <a:r>
                <a:rPr lang="fa-IR" dirty="0" smtClean="0">
                  <a:latin typeface="Arial" pitchFamily="34" charset="0"/>
                  <a:cs typeface="Arial" pitchFamily="34" charset="0"/>
                </a:rPr>
                <a:t>)</a:t>
              </a:r>
              <a:r>
                <a:rPr lang="en-US" dirty="0" err="1" smtClean="0">
                  <a:latin typeface="Arial" pitchFamily="34" charset="0"/>
                  <a:cs typeface="Arial" pitchFamily="34" charset="0"/>
                </a:rPr>
                <a:t>ugauskas</a:t>
              </a:r>
              <a:r>
                <a:rPr lang="en-US" dirty="0" smtClean="0">
                  <a:latin typeface="Arial" pitchFamily="34" charset="0"/>
                  <a:cs typeface="Arial" pitchFamily="34" charset="0"/>
                </a:rPr>
                <a:t> </a:t>
              </a:r>
              <a:r>
                <a:rPr lang="en-US" dirty="0">
                  <a:latin typeface="Arial" pitchFamily="34" charset="0"/>
                  <a:cs typeface="Arial" pitchFamily="34" charset="0"/>
                </a:rPr>
                <a:t>et al, </a:t>
              </a:r>
              <a:r>
                <a:rPr lang="en-US" dirty="0" smtClean="0">
                  <a:latin typeface="Arial" pitchFamily="34" charset="0"/>
                  <a:cs typeface="Arial" pitchFamily="34" charset="0"/>
                </a:rPr>
                <a:t>2003</a:t>
              </a:r>
              <a:r>
                <a:rPr lang="fa-IR" dirty="0" smtClean="0">
                  <a:latin typeface="Arial" pitchFamily="34" charset="0"/>
                  <a:cs typeface="Arial" pitchFamily="34" charset="0"/>
                </a:rPr>
                <a:t>. </a:t>
              </a:r>
              <a:endParaRPr lang="fa-IR" dirty="0" err="1" smtClean="0">
                <a:latin typeface="Arial" pitchFamily="34" charset="0"/>
                <a:cs typeface="Arial" pitchFamily="34" charset="0"/>
              </a:endParaRPr>
            </a:p>
            <a:p>
              <a:pPr algn="just" rtl="1">
                <a:buFont typeface="Arial" pitchFamily="34" charset="0"/>
                <a:buChar char="•"/>
              </a:pPr>
              <a:r>
                <a:rPr lang="fa-IR" dirty="0">
                  <a:cs typeface="B Lotus" pitchFamily="2" charset="-78"/>
                </a:rPr>
                <a:t> </a:t>
              </a:r>
              <a:r>
                <a:rPr lang="fa-IR" dirty="0" smtClean="0">
                  <a:cs typeface="B Lotus" pitchFamily="2" charset="-78"/>
                </a:rPr>
                <a:t>ایفای نقش، بعنوان منبع کربن برای قارچ ها و باکتری ها ی رشته ای جهت توسعه میسلیوم </a:t>
              </a:r>
              <a:r>
                <a:rPr lang="fa-IR" dirty="0">
                  <a:cs typeface="B Lotus" pitchFamily="2" charset="-78"/>
                </a:rPr>
                <a:t>(</a:t>
              </a:r>
              <a:r>
                <a:rPr lang="en-US" dirty="0" err="1">
                  <a:latin typeface="Arial" pitchFamily="34" charset="0"/>
                  <a:cs typeface="Arial" pitchFamily="34" charset="0"/>
                </a:rPr>
                <a:t>Hakkarainen et al, 2000</a:t>
              </a:r>
              <a:r>
                <a:rPr lang="ar-SA" dirty="0" err="1" smtClean="0">
                  <a:latin typeface="Arial" pitchFamily="34" charset="0"/>
                  <a:cs typeface="Arial" pitchFamily="34" charset="0"/>
                </a:rPr>
                <a:t>)</a:t>
              </a:r>
              <a:r>
                <a:rPr lang="ar-SA" dirty="0" err="1" smtClean="0">
                  <a:cs typeface="B Lotus" pitchFamily="2" charset="-78"/>
                </a:rPr>
                <a:t>.</a:t>
              </a:r>
              <a:endParaRPr lang="fa-IR" dirty="0" err="1" smtClean="0">
                <a:cs typeface="B Lotus" pitchFamily="2" charset="-78"/>
              </a:endParaRPr>
            </a:p>
            <a:p>
              <a:pPr algn="just" rtl="1"/>
              <a:r>
                <a:rPr lang="fa-IR" b="1" dirty="0" smtClean="0"/>
                <a:t> </a:t>
              </a:r>
            </a:p>
            <a:p>
              <a:pPr algn="just" rtl="1"/>
              <a:r>
                <a:rPr lang="fa-IR" b="1" dirty="0" smtClean="0"/>
                <a:t>                                      </a:t>
              </a:r>
              <a:r>
                <a:rPr lang="fa-IR" dirty="0" smtClean="0">
                  <a:cs typeface="B Lotus" pitchFamily="2" charset="-78"/>
                </a:rPr>
                <a:t>جذب کاتیونهای آهن و منگنز توسط برخی باکتری های</a:t>
              </a:r>
              <a:r>
                <a:rPr lang="fa-IR" b="1" dirty="0" smtClean="0"/>
                <a:t> </a:t>
              </a:r>
            </a:p>
            <a:p>
              <a:pPr algn="just" rtl="1"/>
              <a:r>
                <a:rPr lang="fa-IR" dirty="0" smtClean="0">
                  <a:cs typeface="B Lotus" pitchFamily="2" charset="-78"/>
                </a:rPr>
                <a:t>                                          شیمیولیتوتروف وقارچها توسط واکنشهای اکسیداسیون</a:t>
              </a:r>
            </a:p>
            <a:p>
              <a:pPr algn="just" rtl="1"/>
              <a:r>
                <a:rPr lang="fa-IR" b="1" dirty="0" smtClean="0"/>
                <a:t>                                   </a:t>
              </a:r>
              <a:r>
                <a:rPr lang="fa-IR" dirty="0" smtClean="0"/>
                <a:t>  (</a:t>
              </a:r>
              <a:r>
                <a:rPr lang="en-US" dirty="0" err="1" smtClean="0">
                  <a:latin typeface="Arial" pitchFamily="34" charset="0"/>
                  <a:cs typeface="Arial" pitchFamily="34" charset="0"/>
                </a:rPr>
                <a:t>Pelmont</a:t>
              </a:r>
              <a:r>
                <a:rPr lang="en-US" dirty="0" smtClean="0">
                  <a:latin typeface="Arial" pitchFamily="34" charset="0"/>
                  <a:cs typeface="Arial" pitchFamily="34" charset="0"/>
                </a:rPr>
                <a:t>, 2005</a:t>
              </a:r>
              <a:r>
                <a:rPr lang="fa-IR" dirty="0" smtClean="0">
                  <a:latin typeface="Arial" pitchFamily="34" charset="0"/>
                  <a:cs typeface="Arial" pitchFamily="34" charset="0"/>
                </a:rPr>
                <a:t>)</a:t>
              </a:r>
            </a:p>
            <a:p>
              <a:pPr algn="just" rtl="1">
                <a:buFont typeface="Arial" pitchFamily="34" charset="0"/>
                <a:buChar char="•"/>
              </a:pPr>
              <a:r>
                <a:rPr lang="fa-IR" dirty="0" smtClean="0">
                  <a:cs typeface="B Lotus" pitchFamily="2" charset="-78"/>
                </a:rPr>
                <a:t>پروسه های اکسیداسیون:</a:t>
              </a:r>
              <a:endParaRPr lang="fa-IR" b="1" dirty="0"/>
            </a:p>
            <a:p>
              <a:pPr algn="just" rtl="1"/>
              <a:r>
                <a:rPr lang="fa-IR" b="1" dirty="0" smtClean="0"/>
                <a:t>                                      </a:t>
              </a:r>
              <a:r>
                <a:rPr lang="fa-IR" dirty="0" smtClean="0">
                  <a:cs typeface="B Lotus" pitchFamily="2" charset="-78"/>
                </a:rPr>
                <a:t>ترشح آنزیمهای برون سلولی چون پروکسیدازها         اکسیداسیون </a:t>
              </a:r>
            </a:p>
            <a:p>
              <a:pPr algn="just" rtl="1"/>
              <a:r>
                <a:rPr lang="fa-IR" dirty="0">
                  <a:cs typeface="B Lotus" pitchFamily="2" charset="-78"/>
                </a:rPr>
                <a:t> </a:t>
              </a:r>
              <a:r>
                <a:rPr lang="fa-IR" dirty="0" smtClean="0">
                  <a:cs typeface="B Lotus" pitchFamily="2" charset="-78"/>
                </a:rPr>
                <a:t>                                         کاتیون ها و تجزیه هیدروکربن ها </a:t>
              </a:r>
            </a:p>
            <a:p>
              <a:pPr algn="just" rtl="1">
                <a:buFont typeface="Arial" pitchFamily="34" charset="0"/>
                <a:buChar char="•"/>
              </a:pPr>
              <a:endParaRPr lang="fa-IR" b="1" dirty="0"/>
            </a:p>
            <a:p>
              <a:pPr algn="just" rtl="1"/>
              <a:r>
                <a:rPr lang="fa-IR" dirty="0"/>
                <a:t>(</a:t>
              </a:r>
              <a:r>
                <a:rPr lang="en-US" dirty="0" err="1">
                  <a:latin typeface="Arial" pitchFamily="34" charset="0"/>
                  <a:cs typeface="Arial" pitchFamily="34" charset="0"/>
                </a:rPr>
                <a:t>Enoki</a:t>
              </a:r>
              <a:r>
                <a:rPr lang="en-US" dirty="0">
                  <a:latin typeface="Arial" pitchFamily="34" charset="0"/>
                  <a:cs typeface="Arial" pitchFamily="34" charset="0"/>
                </a:rPr>
                <a:t> et al, 1997, 1897; </a:t>
              </a:r>
              <a:r>
                <a:rPr lang="en-US" dirty="0" err="1">
                  <a:latin typeface="Arial" pitchFamily="34" charset="0"/>
                  <a:cs typeface="Arial" pitchFamily="34" charset="0"/>
                </a:rPr>
                <a:t>Zapanta</a:t>
              </a:r>
              <a:r>
                <a:rPr lang="en-US" dirty="0">
                  <a:latin typeface="Arial" pitchFamily="34" charset="0"/>
                  <a:cs typeface="Arial" pitchFamily="34" charset="0"/>
                </a:rPr>
                <a:t> &amp; </a:t>
              </a:r>
              <a:r>
                <a:rPr lang="en-US" dirty="0" err="1">
                  <a:latin typeface="Arial" pitchFamily="34" charset="0"/>
                  <a:cs typeface="Arial" pitchFamily="34" charset="0"/>
                </a:rPr>
                <a:t>Tien</a:t>
              </a:r>
              <a:r>
                <a:rPr lang="en-US" dirty="0">
                  <a:latin typeface="Arial" pitchFamily="34" charset="0"/>
                  <a:cs typeface="Arial" pitchFamily="34" charset="0"/>
                </a:rPr>
                <a:t>, 1997; </a:t>
              </a:r>
              <a:r>
                <a:rPr lang="en-US" dirty="0" err="1">
                  <a:latin typeface="Arial" pitchFamily="34" charset="0"/>
                  <a:cs typeface="Arial" pitchFamily="34" charset="0"/>
                </a:rPr>
                <a:t>otsuka</a:t>
              </a:r>
              <a:r>
                <a:rPr lang="en-US" dirty="0">
                  <a:latin typeface="Arial" pitchFamily="34" charset="0"/>
                  <a:cs typeface="Arial" pitchFamily="34" charset="0"/>
                </a:rPr>
                <a:t> et al, 2003; </a:t>
              </a:r>
              <a:r>
                <a:rPr lang="en-US" dirty="0" err="1">
                  <a:latin typeface="Arial" pitchFamily="34" charset="0"/>
                  <a:cs typeface="Arial" pitchFamily="34" charset="0"/>
                </a:rPr>
                <a:t>Hofrichter</a:t>
              </a:r>
              <a:r>
                <a:rPr lang="en-US" dirty="0">
                  <a:latin typeface="Arial" pitchFamily="34" charset="0"/>
                  <a:cs typeface="Arial" pitchFamily="34" charset="0"/>
                </a:rPr>
                <a:t>, </a:t>
              </a:r>
              <a:r>
                <a:rPr lang="en-US" dirty="0" smtClean="0">
                  <a:latin typeface="Arial" pitchFamily="34" charset="0"/>
                  <a:cs typeface="Arial" pitchFamily="34" charset="0"/>
                </a:rPr>
                <a:t>2002</a:t>
              </a:r>
              <a:r>
                <a:rPr lang="fa-IR" dirty="0" smtClean="0">
                  <a:cs typeface="B Lotus" pitchFamily="2" charset="-78"/>
                </a:rPr>
                <a:t>).</a:t>
              </a:r>
              <a:endParaRPr lang="fa-IR" b="1" dirty="0" smtClean="0"/>
            </a:p>
            <a:p>
              <a:pPr algn="just" rtl="1">
                <a:buFont typeface="Arial" pitchFamily="34" charset="0"/>
                <a:buChar char="•"/>
              </a:pPr>
              <a:endParaRPr lang="fa-IR" dirty="0" smtClean="0"/>
            </a:p>
            <a:p>
              <a:pPr algn="just" rtl="1"/>
              <a:r>
                <a:rPr lang="fa-IR" dirty="0"/>
                <a:t> </a:t>
              </a:r>
              <a:endParaRPr lang="fa-IR" dirty="0" smtClean="0"/>
            </a:p>
            <a:p>
              <a:pPr algn="just" rtl="1">
                <a:buFont typeface="Arial" pitchFamily="34" charset="0"/>
                <a:buChar char="•"/>
              </a:pPr>
              <a:endParaRPr lang="fa-IR" dirty="0"/>
            </a:p>
            <a:p>
              <a:pPr algn="just" rtl="1"/>
              <a:r>
                <a:rPr lang="fa-IR" dirty="0" smtClean="0"/>
                <a:t>             </a:t>
              </a:r>
            </a:p>
          </p:txBody>
        </p:sp>
        <p:sp>
          <p:nvSpPr>
            <p:cNvPr id="6" name="5-Point Star 5"/>
            <p:cNvSpPr/>
            <p:nvPr/>
          </p:nvSpPr>
          <p:spPr>
            <a:xfrm>
              <a:off x="8305800" y="1371600"/>
              <a:ext cx="228600" cy="228600"/>
            </a:xfrm>
            <a:prstGeom prst="star5">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8" name="Left Arrow 7"/>
            <p:cNvSpPr/>
            <p:nvPr/>
          </p:nvSpPr>
          <p:spPr>
            <a:xfrm>
              <a:off x="2362200" y="4191000"/>
              <a:ext cx="304800" cy="1219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    </a:t>
              </a:r>
              <a:endParaRPr lang="en-US" dirty="0"/>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1260157"/>
            <a:ext cx="5943600" cy="492443"/>
          </a:xfrm>
          <a:prstGeom prst="rect">
            <a:avLst/>
          </a:prstGeom>
          <a:noFill/>
        </p:spPr>
        <p:txBody>
          <a:bodyPr wrap="square" rtlCol="0">
            <a:spAutoFit/>
          </a:bodyPr>
          <a:lstStyle/>
          <a:p>
            <a:pPr algn="r" rtl="1"/>
            <a:r>
              <a:rPr lang="fa-IR" sz="2600" b="1" dirty="0" smtClean="0">
                <a:solidFill>
                  <a:srgbClr val="FFFF00"/>
                </a:solidFill>
                <a:cs typeface="B Lotus" pitchFamily="2" charset="-78"/>
              </a:rPr>
              <a:t>3) راه آنزیمی زوال زیستی توسط میکروارگانیسم ها:  </a:t>
            </a:r>
            <a:endParaRPr lang="en-US" sz="2600" b="1" dirty="0">
              <a:solidFill>
                <a:srgbClr val="FFFF00"/>
              </a:solidFill>
              <a:cs typeface="B Lotus" pitchFamily="2" charset="-78"/>
            </a:endParaRPr>
          </a:p>
        </p:txBody>
      </p:sp>
      <p:sp>
        <p:nvSpPr>
          <p:cNvPr id="3" name="TextBox 2"/>
          <p:cNvSpPr txBox="1"/>
          <p:nvPr/>
        </p:nvSpPr>
        <p:spPr>
          <a:xfrm>
            <a:off x="762000" y="2118479"/>
            <a:ext cx="7620000" cy="3139321"/>
          </a:xfrm>
          <a:prstGeom prst="rect">
            <a:avLst/>
          </a:prstGeom>
          <a:noFill/>
        </p:spPr>
        <p:txBody>
          <a:bodyPr wrap="square" rtlCol="0">
            <a:spAutoFit/>
          </a:bodyPr>
          <a:lstStyle/>
          <a:p>
            <a:pPr algn="just" rtl="1"/>
            <a:r>
              <a:rPr lang="fa-IR" sz="2200" dirty="0">
                <a:cs typeface="B Lotus" pitchFamily="2" charset="-78"/>
              </a:rPr>
              <a:t>برخی مواد با اینکه بعنوان پلیمرهای سرسخت در نظر گرفته میشوند (مانند پلی اورتان، </a:t>
            </a:r>
            <a:r>
              <a:rPr lang="en-US" sz="2200" dirty="0">
                <a:cs typeface="B Lotus" pitchFamily="2" charset="-78"/>
              </a:rPr>
              <a:t>PVC</a:t>
            </a:r>
            <a:r>
              <a:rPr lang="fa-IR" sz="2200" dirty="0">
                <a:cs typeface="B Lotus" pitchFamily="2" charset="-78"/>
              </a:rPr>
              <a:t> و پلی آمید)، هدف زوال زیستی قرار میگیرند.( </a:t>
            </a:r>
            <a:r>
              <a:rPr lang="en-US" dirty="0" err="1">
                <a:latin typeface="Arial" pitchFamily="34" charset="0"/>
                <a:cs typeface="Arial" pitchFamily="34" charset="0"/>
              </a:rPr>
              <a:t>Shah et al, 2008; Szostak-kotawa 2004; Howard, 2002; Shimao, 2001</a:t>
            </a:r>
            <a:r>
              <a:rPr lang="fa-IR" dirty="0" smtClean="0">
                <a:latin typeface="Arial" pitchFamily="34" charset="0"/>
                <a:cs typeface="Arial" pitchFamily="34" charset="0"/>
              </a:rPr>
              <a:t>).</a:t>
            </a:r>
          </a:p>
          <a:p>
            <a:pPr algn="just" rtl="1"/>
            <a:endParaRPr lang="fa-IR" sz="2200" dirty="0" smtClean="0">
              <a:cs typeface="B Lotus" pitchFamily="2" charset="-78"/>
            </a:endParaRPr>
          </a:p>
          <a:p>
            <a:pPr algn="just" rtl="1"/>
            <a:r>
              <a:rPr lang="fa-IR" sz="2200" dirty="0" smtClean="0">
                <a:cs typeface="B Lotus" pitchFamily="2" charset="-78"/>
              </a:rPr>
              <a:t> </a:t>
            </a:r>
            <a:r>
              <a:rPr lang="fa-IR" sz="2200" dirty="0">
                <a:cs typeface="B Lotus" pitchFamily="2" charset="-78"/>
              </a:rPr>
              <a:t>آسیب پذیری میکروبی این پلیمرها به بیوسنتز لیپاز، </a:t>
            </a:r>
            <a:r>
              <a:rPr lang="fa-IR" sz="2200" dirty="0" smtClean="0">
                <a:cs typeface="B Lotus" pitchFamily="2" charset="-78"/>
              </a:rPr>
              <a:t>اوره آز</a:t>
            </a:r>
            <a:r>
              <a:rPr lang="fa-IR" sz="2200" dirty="0">
                <a:cs typeface="B Lotus" pitchFamily="2" charset="-78"/>
              </a:rPr>
              <a:t>، استراز و پروتئاز نسبت داده میشود ( </a:t>
            </a:r>
            <a:r>
              <a:rPr lang="en-US" dirty="0" err="1">
                <a:latin typeface="Arial" pitchFamily="34" charset="0"/>
                <a:cs typeface="Arial" pitchFamily="34" charset="0"/>
              </a:rPr>
              <a:t>Flemming</a:t>
            </a:r>
            <a:r>
              <a:rPr lang="en-US" dirty="0">
                <a:latin typeface="Arial" pitchFamily="34" charset="0"/>
                <a:cs typeface="Arial" pitchFamily="34" charset="0"/>
              </a:rPr>
              <a:t>, 1998; </a:t>
            </a:r>
            <a:r>
              <a:rPr lang="en-US" dirty="0" err="1">
                <a:latin typeface="Arial" pitchFamily="34" charset="0"/>
                <a:cs typeface="Arial" pitchFamily="34" charset="0"/>
              </a:rPr>
              <a:t>Lugaoskas</a:t>
            </a:r>
            <a:r>
              <a:rPr lang="en-US" dirty="0">
                <a:latin typeface="Arial" pitchFamily="34" charset="0"/>
                <a:cs typeface="Arial" pitchFamily="34" charset="0"/>
              </a:rPr>
              <a:t> et al, </a:t>
            </a:r>
            <a:r>
              <a:rPr lang="en-US" dirty="0" smtClean="0">
                <a:latin typeface="Arial" pitchFamily="34" charset="0"/>
                <a:cs typeface="Arial" pitchFamily="34" charset="0"/>
              </a:rPr>
              <a:t>2003</a:t>
            </a:r>
            <a:r>
              <a:rPr lang="fa-IR" dirty="0" smtClean="0">
                <a:latin typeface="Arial" pitchFamily="34" charset="0"/>
                <a:cs typeface="Arial" pitchFamily="34" charset="0"/>
              </a:rPr>
              <a:t>). </a:t>
            </a:r>
          </a:p>
          <a:p>
            <a:pPr algn="just" rtl="1"/>
            <a:r>
              <a:rPr lang="fa-IR" sz="2200" dirty="0" smtClean="0">
                <a:cs typeface="B Lotus" pitchFamily="2" charset="-78"/>
              </a:rPr>
              <a:t>آنزیم های </a:t>
            </a:r>
            <a:r>
              <a:rPr lang="fa-IR" sz="2200" dirty="0">
                <a:cs typeface="B Lotus" pitchFamily="2" charset="-78"/>
              </a:rPr>
              <a:t>درگیر در زوال زیستی برای شکست پیوندهای خاص و ویژه، نیاز به حضور کوفاکتور دارند (یعنی کاتیونهای موجود در ماتریکس مواد و </a:t>
            </a:r>
            <a:r>
              <a:rPr lang="fa-IR" sz="2200" dirty="0" smtClean="0">
                <a:cs typeface="B Lotus" pitchFamily="2" charset="-78"/>
              </a:rPr>
              <a:t>کوآنزیم های </a:t>
            </a:r>
            <a:r>
              <a:rPr lang="fa-IR" sz="2200" dirty="0">
                <a:cs typeface="B Lotus" pitchFamily="2" charset="-78"/>
              </a:rPr>
              <a:t>سنتز شده توسط </a:t>
            </a:r>
            <a:r>
              <a:rPr lang="fa-IR" sz="2200" dirty="0" smtClean="0">
                <a:cs typeface="B Lotus" pitchFamily="2" charset="-78"/>
              </a:rPr>
              <a:t>میکروارگانیسم ها</a:t>
            </a:r>
            <a:r>
              <a:rPr lang="fa-IR" sz="2200" dirty="0">
                <a:cs typeface="B Lotus" pitchFamily="2" charset="-78"/>
              </a:rPr>
              <a:t>) </a:t>
            </a:r>
            <a:r>
              <a:rPr lang="fa-IR" dirty="0">
                <a:latin typeface="Arial" pitchFamily="34" charset="0"/>
                <a:cs typeface="Arial" pitchFamily="34" charset="0"/>
              </a:rPr>
              <a:t>(</a:t>
            </a:r>
            <a:r>
              <a:rPr lang="en-US" dirty="0" err="1">
                <a:latin typeface="Arial" pitchFamily="34" charset="0"/>
                <a:cs typeface="Arial" pitchFamily="34" charset="0"/>
              </a:rPr>
              <a:t>Pelmont</a:t>
            </a:r>
            <a:r>
              <a:rPr lang="en-US" dirty="0">
                <a:latin typeface="Arial" pitchFamily="34" charset="0"/>
                <a:cs typeface="Arial" pitchFamily="34" charset="0"/>
              </a:rPr>
              <a:t>, 2005</a:t>
            </a:r>
            <a:r>
              <a:rPr lang="ar-SA" dirty="0" smtClean="0">
                <a:latin typeface="Arial" pitchFamily="34" charset="0"/>
                <a:cs typeface="Arial" pitchFamily="34" charset="0"/>
              </a:rPr>
              <a:t>).</a:t>
            </a:r>
            <a:endParaRPr lang="en-US" dirty="0" err="1">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85800"/>
            <a:ext cx="7848600" cy="5447645"/>
          </a:xfrm>
          <a:prstGeom prst="rect">
            <a:avLst/>
          </a:prstGeom>
          <a:noFill/>
        </p:spPr>
        <p:txBody>
          <a:bodyPr wrap="square" rtlCol="0">
            <a:spAutoFit/>
          </a:bodyPr>
          <a:lstStyle/>
          <a:p>
            <a:pPr algn="r" rtl="1"/>
            <a:r>
              <a:rPr lang="fa-IR" sz="2600" b="1" dirty="0" smtClean="0">
                <a:solidFill>
                  <a:srgbClr val="FFFF00"/>
                </a:solidFill>
                <a:cs typeface="B Lotus" pitchFamily="2" charset="-78"/>
              </a:rPr>
              <a:t>راه های تخمین زوال زیستی:</a:t>
            </a:r>
          </a:p>
          <a:p>
            <a:pPr marL="342900" indent="-342900" algn="r" rtl="1">
              <a:buAutoNum type="arabicParenR"/>
            </a:pPr>
            <a:r>
              <a:rPr lang="fa-IR" sz="2600" b="1" dirty="0" smtClean="0">
                <a:solidFill>
                  <a:srgbClr val="FFFF00"/>
                </a:solidFill>
                <a:cs typeface="B Lotus" pitchFamily="2" charset="-78"/>
              </a:rPr>
              <a:t>ارزیابی تغییر شکل های ماکروسکوپیک:</a:t>
            </a:r>
          </a:p>
          <a:p>
            <a:pPr marL="342900" indent="-342900" algn="r" rtl="1"/>
            <a:r>
              <a:rPr lang="fa-IR" sz="2600" b="1" dirty="0" smtClean="0">
                <a:solidFill>
                  <a:srgbClr val="FFFF00"/>
                </a:solidFill>
                <a:cs typeface="B Lotus" pitchFamily="2" charset="-78"/>
              </a:rPr>
              <a:t> </a:t>
            </a:r>
            <a:r>
              <a:rPr lang="fa-IR" dirty="0" smtClean="0"/>
              <a:t>(</a:t>
            </a:r>
            <a:r>
              <a:rPr lang="fa-IR" sz="2200" dirty="0" smtClean="0">
                <a:cs typeface="B Lotus" pitchFamily="2" charset="-78"/>
              </a:rPr>
              <a:t>زبر و نا صاف شدن سطح، ایجاد سوراخ و ترک، تغییر رنگ و توسعه میکروارگانیسم ها روی سطح </a:t>
            </a:r>
            <a:r>
              <a:rPr lang="fa-IR" sz="2200" dirty="0">
                <a:cs typeface="B Lotus" pitchFamily="2" charset="-78"/>
              </a:rPr>
              <a:t>(</a:t>
            </a:r>
            <a:r>
              <a:rPr lang="en-US" dirty="0" err="1">
                <a:latin typeface="Arial" pitchFamily="34" charset="0"/>
                <a:cs typeface="Arial" pitchFamily="34" charset="0"/>
              </a:rPr>
              <a:t>Bikiaris et al, 2006; Lugauskas et al, 2003; Kim et al, 2006b; Rosa et al, 2006</a:t>
            </a:r>
            <a:r>
              <a:rPr lang="ar-SA" dirty="0" err="1">
                <a:latin typeface="Arial" pitchFamily="34" charset="0"/>
                <a:cs typeface="Arial" pitchFamily="34" charset="0"/>
              </a:rPr>
              <a:t>). </a:t>
            </a:r>
            <a:endParaRPr lang="fa-IR" dirty="0" err="1" smtClean="0">
              <a:latin typeface="Arial" pitchFamily="34" charset="0"/>
              <a:cs typeface="Arial" pitchFamily="34" charset="0"/>
            </a:endParaRPr>
          </a:p>
          <a:p>
            <a:pPr marL="342900" indent="-342900" algn="r" rtl="1"/>
            <a:r>
              <a:rPr lang="fa-IR" sz="2200" dirty="0">
                <a:cs typeface="B Lotus" pitchFamily="2" charset="-78"/>
              </a:rPr>
              <a:t>آزمایشات استاندارد </a:t>
            </a:r>
            <a:r>
              <a:rPr lang="fa-IR" sz="2200" dirty="0" smtClean="0">
                <a:cs typeface="B Lotus" pitchFamily="2" charset="-78"/>
              </a:rPr>
              <a:t>شده ای </a:t>
            </a:r>
            <a:r>
              <a:rPr lang="fa-IR" sz="2200" dirty="0">
                <a:cs typeface="B Lotus" pitchFamily="2" charset="-78"/>
              </a:rPr>
              <a:t>جهت برآورد زوال زیستی توسط کلونیزاسیون </a:t>
            </a:r>
            <a:r>
              <a:rPr lang="fa-IR" sz="2200" dirty="0" smtClean="0">
                <a:cs typeface="B Lotus" pitchFamily="2" charset="-78"/>
              </a:rPr>
              <a:t>میکروارگانیسم ها </a:t>
            </a:r>
            <a:r>
              <a:rPr lang="fa-IR" sz="2200" dirty="0">
                <a:cs typeface="B Lotus" pitchFamily="2" charset="-78"/>
              </a:rPr>
              <a:t>روی پتری دیش وجود دارد </a:t>
            </a:r>
            <a:r>
              <a:rPr lang="fa-IR" dirty="0" err="1">
                <a:latin typeface="Arial" pitchFamily="34" charset="0"/>
                <a:cs typeface="Arial" pitchFamily="34" charset="0"/>
              </a:rPr>
              <a:t>(</a:t>
            </a:r>
            <a:r>
              <a:rPr lang="en-US" dirty="0" err="1">
                <a:latin typeface="Arial" pitchFamily="34" charset="0"/>
                <a:cs typeface="Arial" pitchFamily="34" charset="0"/>
              </a:rPr>
              <a:t>NF X41-513,ASTM G21-70, ASTM G22-76, ISO 846, ISO 11266; NF x41-514 Krzan</a:t>
            </a:r>
            <a:r>
              <a:rPr lang="en-US" dirty="0">
                <a:latin typeface="Arial" pitchFamily="34" charset="0"/>
                <a:cs typeface="Arial" pitchFamily="34" charset="0"/>
              </a:rPr>
              <a:t> et al,2006</a:t>
            </a:r>
            <a:r>
              <a:rPr lang="fa-IR" dirty="0" smtClean="0">
                <a:latin typeface="Arial" pitchFamily="34" charset="0"/>
                <a:cs typeface="Arial" pitchFamily="34" charset="0"/>
              </a:rPr>
              <a:t>).</a:t>
            </a:r>
          </a:p>
          <a:p>
            <a:pPr marL="342900" indent="-342900" algn="r" rtl="1"/>
            <a:endParaRPr lang="fa-IR" sz="2200" dirty="0" smtClean="0">
              <a:cs typeface="B Lotus" pitchFamily="2" charset="-78"/>
            </a:endParaRPr>
          </a:p>
          <a:p>
            <a:pPr marL="342900" indent="-342900" algn="just" rtl="1"/>
            <a:r>
              <a:rPr lang="fa-IR" sz="2200" dirty="0" smtClean="0">
                <a:cs typeface="B Lotus" pitchFamily="2" charset="-78"/>
              </a:rPr>
              <a:t>استفاده از تکنیک های آنالیتیکی مکمل برای تصحیح آنالیزها ( میکروسکوپ فوتویونیک </a:t>
            </a:r>
            <a:r>
              <a:rPr lang="fa-IR" dirty="0">
                <a:latin typeface="Arial" pitchFamily="34" charset="0"/>
                <a:cs typeface="Arial" pitchFamily="34" charset="0"/>
              </a:rPr>
              <a:t>(</a:t>
            </a:r>
            <a:r>
              <a:rPr lang="en-US" dirty="0" err="1">
                <a:latin typeface="Arial" pitchFamily="34" charset="0"/>
                <a:cs typeface="Arial" pitchFamily="34" charset="0"/>
              </a:rPr>
              <a:t>Tchmutin et al, 2004</a:t>
            </a:r>
            <a:r>
              <a:rPr lang="fa-IR" dirty="0" err="1">
                <a:latin typeface="Arial" pitchFamily="34" charset="0"/>
                <a:cs typeface="Arial" pitchFamily="34" charset="0"/>
              </a:rPr>
              <a:t>)، </a:t>
            </a:r>
            <a:r>
              <a:rPr lang="fa-IR" sz="2200" dirty="0" smtClean="0">
                <a:cs typeface="B Lotus" pitchFamily="2" charset="-78"/>
              </a:rPr>
              <a:t>میکروسکوپ الکترونی </a:t>
            </a:r>
            <a:r>
              <a:rPr lang="fa-IR" sz="2200" dirty="0">
                <a:cs typeface="B Lotus" pitchFamily="2" charset="-78"/>
              </a:rPr>
              <a:t>(</a:t>
            </a:r>
            <a:r>
              <a:rPr lang="en-US" dirty="0" err="1">
                <a:latin typeface="Arial" pitchFamily="34" charset="0"/>
                <a:cs typeface="Arial" pitchFamily="34" charset="0"/>
              </a:rPr>
              <a:t>Preeri et al, 2003, Ki &amp; park, 2001; Peltola et al, 2000; Hakkarainen et al, 2000; Tserki et al, 2006; Marques calvo et al, 2006; Kim et al, 2006b; Zhao et al, 2005</a:t>
            </a:r>
            <a:r>
              <a:rPr lang="fa-IR" dirty="0" err="1">
                <a:latin typeface="Arial" pitchFamily="34" charset="0"/>
                <a:cs typeface="Arial" pitchFamily="34" charset="0"/>
              </a:rPr>
              <a:t> </a:t>
            </a:r>
            <a:r>
              <a:rPr lang="fa-IR" sz="2200" dirty="0">
                <a:cs typeface="B Lotus" pitchFamily="2" charset="-78"/>
              </a:rPr>
              <a:t>) و میکروسکوپی پلاریزه </a:t>
            </a:r>
            <a:r>
              <a:rPr lang="fa-IR" dirty="0" err="1">
                <a:latin typeface="Arial" pitchFamily="34" charset="0"/>
                <a:cs typeface="Arial" pitchFamily="34" charset="0"/>
              </a:rPr>
              <a:t>(</a:t>
            </a:r>
            <a:r>
              <a:rPr lang="en-US" dirty="0" err="1">
                <a:latin typeface="Arial" pitchFamily="34" charset="0"/>
                <a:cs typeface="Arial" pitchFamily="34" charset="0"/>
              </a:rPr>
              <a:t>Tsuji et al, 2006</a:t>
            </a:r>
            <a:r>
              <a:rPr lang="ar-SA" dirty="0" err="1">
                <a:latin typeface="Arial" pitchFamily="34" charset="0"/>
                <a:cs typeface="Arial" pitchFamily="34" charset="0"/>
              </a:rPr>
              <a:t>). </a:t>
            </a:r>
            <a:r>
              <a:rPr lang="fa-IR" sz="2200" dirty="0">
                <a:cs typeface="B Lotus" pitchFamily="2" charset="-78"/>
              </a:rPr>
              <a:t>میکروسکوپی اتمیک فورس </a:t>
            </a:r>
            <a:r>
              <a:rPr lang="en-US" sz="2200" dirty="0">
                <a:cs typeface="B Lotus" pitchFamily="2" charset="-78"/>
              </a:rPr>
              <a:t>(</a:t>
            </a:r>
            <a:r>
              <a:rPr lang="en-US" sz="2000" dirty="0">
                <a:cs typeface="B Lotus" pitchFamily="2" charset="-78"/>
              </a:rPr>
              <a:t>atomic</a:t>
            </a:r>
            <a:r>
              <a:rPr lang="en-US" sz="2200" dirty="0">
                <a:cs typeface="B Lotus" pitchFamily="2" charset="-78"/>
              </a:rPr>
              <a:t> </a:t>
            </a:r>
            <a:r>
              <a:rPr lang="en-US" sz="2000" dirty="0" smtClean="0">
                <a:cs typeface="B Lotus" pitchFamily="2" charset="-78"/>
              </a:rPr>
              <a:t>force</a:t>
            </a:r>
            <a:r>
              <a:rPr lang="fa-IR" sz="2000" dirty="0" smtClean="0">
                <a:cs typeface="B Lotus" pitchFamily="2" charset="-78"/>
              </a:rPr>
              <a:t>) </a:t>
            </a:r>
            <a:r>
              <a:rPr lang="fa-IR" sz="2200" dirty="0">
                <a:cs typeface="B Lotus" pitchFamily="2" charset="-78"/>
              </a:rPr>
              <a:t>میتواند برای مشاهده توپولوژی سطح پلیمر استفاده شود (</a:t>
            </a:r>
            <a:r>
              <a:rPr lang="en-US" sz="2200" dirty="0" err="1">
                <a:cs typeface="B Lotus" pitchFamily="2" charset="-78"/>
              </a:rPr>
              <a:t>Chanp</a:t>
            </a:r>
            <a:r>
              <a:rPr lang="en-US" dirty="0" err="1">
                <a:latin typeface="Arial" pitchFamily="34" charset="0"/>
                <a:cs typeface="Arial" pitchFamily="34" charset="0"/>
              </a:rPr>
              <a:t>rateep et al, 2006</a:t>
            </a:r>
            <a:r>
              <a:rPr lang="fa-IR" dirty="0" err="1">
                <a:latin typeface="Arial" pitchFamily="34" charset="0"/>
                <a:cs typeface="Arial" pitchFamily="34" charset="0"/>
              </a:rPr>
              <a:t>).</a:t>
            </a:r>
            <a:endParaRPr lang="en-US" dirty="0" err="1">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57200" y="906959"/>
            <a:ext cx="8077200" cy="5002887"/>
            <a:chOff x="457200" y="906959"/>
            <a:chExt cx="8077200" cy="5002887"/>
          </a:xfrm>
        </p:grpSpPr>
        <p:sp>
          <p:nvSpPr>
            <p:cNvPr id="2" name="TextBox 1"/>
            <p:cNvSpPr txBox="1"/>
            <p:nvPr/>
          </p:nvSpPr>
          <p:spPr>
            <a:xfrm>
              <a:off x="5181600" y="906959"/>
              <a:ext cx="3352800" cy="769441"/>
            </a:xfrm>
            <a:prstGeom prst="rect">
              <a:avLst/>
            </a:prstGeom>
            <a:noFill/>
          </p:spPr>
          <p:txBody>
            <a:bodyPr wrap="square" rtlCol="0">
              <a:spAutoFit/>
            </a:bodyPr>
            <a:lstStyle/>
            <a:p>
              <a:pPr algn="r" rtl="1"/>
              <a:r>
                <a:rPr lang="fa-IR" sz="2600" b="1" dirty="0" smtClean="0">
                  <a:solidFill>
                    <a:srgbClr val="FFFF00"/>
                  </a:solidFill>
                  <a:cs typeface="B Lotus" pitchFamily="2" charset="-78"/>
                </a:rPr>
                <a:t>2) اندازه گیری کاهش وزن:</a:t>
              </a:r>
            </a:p>
            <a:p>
              <a:pPr algn="r" rtl="1"/>
              <a:endParaRPr lang="en-US" dirty="0"/>
            </a:p>
          </p:txBody>
        </p:sp>
        <p:sp>
          <p:nvSpPr>
            <p:cNvPr id="16385" name="Rectangle 1"/>
            <p:cNvSpPr>
              <a:spLocks noChangeArrowheads="1"/>
            </p:cNvSpPr>
            <p:nvPr/>
          </p:nvSpPr>
          <p:spPr bwMode="auto">
            <a:xfrm>
              <a:off x="609600" y="1420505"/>
              <a:ext cx="7848600"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fa-IR" sz="2200" dirty="0" smtClean="0">
                  <a:cs typeface="B Lotus" pitchFamily="2" charset="-78"/>
                </a:rPr>
                <a:t>این روش بطور پیوسته برای تخمین زیست تخریب پذیری استفاده میشود. این روش برای تست­های زیست تخریب­پذیری درجا استاندارد شده است </a:t>
              </a:r>
              <a:r>
                <a:rPr lang="fa-IR" dirty="0" err="1" smtClean="0">
                  <a:latin typeface="Arial" pitchFamily="34" charset="0"/>
                  <a:cs typeface="Arial" pitchFamily="34" charset="0"/>
                </a:rPr>
                <a:t>(</a:t>
              </a:r>
              <a:r>
                <a:rPr lang="en-US" dirty="0" smtClean="0">
                  <a:latin typeface="Arial" pitchFamily="34" charset="0"/>
                  <a:cs typeface="Arial" pitchFamily="34" charset="0"/>
                </a:rPr>
                <a:t>NF EN ISO 13432; ISO 14852; </a:t>
              </a:r>
              <a:r>
                <a:rPr lang="en-US" dirty="0" err="1" smtClean="0">
                  <a:latin typeface="Arial" pitchFamily="34" charset="0"/>
                  <a:cs typeface="Arial" pitchFamily="34" charset="0"/>
                </a:rPr>
                <a:t>Krzen</a:t>
              </a:r>
              <a:r>
                <a:rPr lang="en-US" dirty="0" smtClean="0">
                  <a:latin typeface="Arial" pitchFamily="34" charset="0"/>
                  <a:cs typeface="Arial" pitchFamily="34" charset="0"/>
                </a:rPr>
                <a:t> et al, 2006; ISO 14855 </a:t>
              </a:r>
              <a:r>
                <a:rPr lang="en-US" dirty="0" err="1" smtClean="0">
                  <a:latin typeface="Arial" pitchFamily="34" charset="0"/>
                  <a:cs typeface="Arial" pitchFamily="34" charset="0"/>
                </a:rPr>
                <a:t>Krzen</a:t>
              </a:r>
              <a:r>
                <a:rPr lang="en-US" dirty="0" smtClean="0">
                  <a:latin typeface="Arial" pitchFamily="34" charset="0"/>
                  <a:cs typeface="Arial" pitchFamily="34" charset="0"/>
                </a:rPr>
                <a:t> et al, 2006</a:t>
              </a:r>
              <a:r>
                <a:rPr lang="ar-SA" dirty="0" smtClean="0">
                  <a:latin typeface="Arial" pitchFamily="34" charset="0"/>
                  <a:cs typeface="Arial" pitchFamily="34" charset="0"/>
                </a:rPr>
                <a:t>)</a:t>
              </a:r>
              <a:r>
                <a:rPr lang="fa-IR" dirty="0" smtClean="0">
                  <a:latin typeface="Arial" pitchFamily="34" charset="0"/>
                  <a:cs typeface="Arial" pitchFamily="34" charset="0"/>
                </a:rPr>
                <a:t>.</a:t>
              </a:r>
              <a:endParaRPr lang="ar-SA" dirty="0" err="1" smtClean="0">
                <a:latin typeface="Arial" pitchFamily="34" charset="0"/>
                <a:cs typeface="Arial" pitchFamily="34" charset="0"/>
              </a:endParaRPr>
            </a:p>
          </p:txBody>
        </p:sp>
        <p:sp>
          <p:nvSpPr>
            <p:cNvPr id="5" name="TextBox 4"/>
            <p:cNvSpPr txBox="1"/>
            <p:nvPr/>
          </p:nvSpPr>
          <p:spPr>
            <a:xfrm>
              <a:off x="4191000" y="2707957"/>
              <a:ext cx="4343400" cy="492443"/>
            </a:xfrm>
            <a:prstGeom prst="rect">
              <a:avLst/>
            </a:prstGeom>
            <a:noFill/>
          </p:spPr>
          <p:txBody>
            <a:bodyPr wrap="square" rtlCol="0">
              <a:spAutoFit/>
            </a:bodyPr>
            <a:lstStyle/>
            <a:p>
              <a:pPr algn="r" rtl="1"/>
              <a:r>
                <a:rPr lang="fa-IR" sz="2600" b="1" dirty="0" smtClean="0">
                  <a:solidFill>
                    <a:srgbClr val="FFFF00"/>
                  </a:solidFill>
                  <a:cs typeface="B Lotus" pitchFamily="2" charset="-78"/>
                </a:rPr>
                <a:t>3) ارزیابی تغییر خصوصیات رئولوژیک</a:t>
              </a:r>
              <a:endParaRPr lang="en-US" sz="2600" b="1" dirty="0">
                <a:solidFill>
                  <a:srgbClr val="FFFF00"/>
                </a:solidFill>
                <a:cs typeface="B Lotus" pitchFamily="2" charset="-78"/>
              </a:endParaRPr>
            </a:p>
          </p:txBody>
        </p:sp>
        <p:sp>
          <p:nvSpPr>
            <p:cNvPr id="16386" name="Rectangle 2"/>
            <p:cNvSpPr>
              <a:spLocks noChangeArrowheads="1"/>
            </p:cNvSpPr>
            <p:nvPr/>
          </p:nvSpPr>
          <p:spPr bwMode="auto">
            <a:xfrm>
              <a:off x="457200" y="3214807"/>
              <a:ext cx="8001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lang="fa-IR" sz="2200" dirty="0" smtClean="0">
                  <a:cs typeface="B Lotus" pitchFamily="2" charset="-78"/>
                </a:rPr>
                <a:t>زوال زیستی درونی میتواند توسط تغییر خصوصیات رئولوژیکی ارزیابی شود  (</a:t>
              </a:r>
              <a:r>
                <a:rPr lang="en-US" dirty="0" err="1" smtClean="0">
                  <a:latin typeface="Arial" pitchFamily="34" charset="0"/>
                  <a:cs typeface="Arial" pitchFamily="34" charset="0"/>
                </a:rPr>
                <a:t>Van de velde &amp; Kiekens, 2002</a:t>
              </a:r>
              <a:r>
                <a:rPr lang="fa-IR" dirty="0" err="1" smtClean="0">
                  <a:latin typeface="Arial" pitchFamily="34" charset="0"/>
                  <a:cs typeface="Arial" pitchFamily="34" charset="0"/>
                </a:rPr>
                <a:t>)، </a:t>
              </a:r>
              <a:r>
                <a:rPr lang="fa-IR" sz="2200" dirty="0" smtClean="0">
                  <a:cs typeface="B Lotus" pitchFamily="2" charset="-78"/>
                </a:rPr>
                <a:t>مقاومت کششی با یک تستر کششی (</a:t>
              </a:r>
              <a:r>
                <a:rPr lang="en-US" dirty="0" err="1" smtClean="0">
                  <a:latin typeface="Arial" pitchFamily="34" charset="0"/>
                  <a:cs typeface="Arial" pitchFamily="34" charset="0"/>
                </a:rPr>
                <a:t>Tsuji et al,</a:t>
              </a:r>
              <a:r>
                <a:rPr lang="en-US" sz="2200" dirty="0" smtClean="0">
                  <a:cs typeface="B Lotus" pitchFamily="2" charset="-78"/>
                </a:rPr>
                <a:t> 2006; </a:t>
              </a:r>
              <a:r>
                <a:rPr lang="en-US" dirty="0" err="1" smtClean="0">
                  <a:latin typeface="Arial" pitchFamily="34" charset="0"/>
                  <a:cs typeface="Arial" pitchFamily="34" charset="0"/>
                </a:rPr>
                <a:t>Kim et al, 2006b; Ratto et al, 1999</a:t>
              </a:r>
              <a:r>
                <a:rPr lang="fa-IR" dirty="0" err="1" smtClean="0">
                  <a:latin typeface="Arial" pitchFamily="34" charset="0"/>
                  <a:cs typeface="Arial" pitchFamily="34" charset="0"/>
                </a:rPr>
                <a:t>)، </a:t>
              </a:r>
              <a:r>
                <a:rPr lang="fa-IR" sz="2200" dirty="0" smtClean="0">
                  <a:cs typeface="B Lotus" pitchFamily="2" charset="-78"/>
                </a:rPr>
                <a:t>طول و امتداد در شکست توسط یک تستر مکانیکی (</a:t>
              </a:r>
              <a:r>
                <a:rPr lang="en-US" dirty="0" err="1" smtClean="0">
                  <a:latin typeface="Arial" pitchFamily="34" charset="0"/>
                  <a:cs typeface="Arial" pitchFamily="34" charset="0"/>
                </a:rPr>
                <a:t>Tserki et al, 2006</a:t>
              </a:r>
              <a:r>
                <a:rPr lang="fa-IR" dirty="0" err="1" smtClean="0">
                  <a:latin typeface="Arial" pitchFamily="34" charset="0"/>
                  <a:cs typeface="Arial" pitchFamily="34" charset="0"/>
                </a:rPr>
                <a:t>)، </a:t>
              </a:r>
              <a:r>
                <a:rPr lang="fa-IR" sz="2200" dirty="0" smtClean="0">
                  <a:cs typeface="B Lotus" pitchFamily="2" charset="-78"/>
                </a:rPr>
                <a:t>درصد طویل شدگی و ارتجاعی بودن توسط آنالیزهای حرارتی مکانیکی دینامیک (</a:t>
              </a:r>
              <a:r>
                <a:rPr lang="en-US" dirty="0" err="1" smtClean="0">
                  <a:latin typeface="Arial" pitchFamily="34" charset="0"/>
                  <a:cs typeface="Arial" pitchFamily="34" charset="0"/>
                </a:rPr>
                <a:t>Domenek et al, 2004</a:t>
              </a:r>
              <a:r>
                <a:rPr lang="fa-IR" dirty="0" smtClean="0">
                  <a:latin typeface="Arial" pitchFamily="34" charset="0"/>
                  <a:cs typeface="Arial" pitchFamily="34" charset="0"/>
                </a:rPr>
                <a:t>) </a:t>
              </a:r>
              <a:r>
                <a:rPr lang="fa-IR" sz="2200" dirty="0" smtClean="0">
                  <a:cs typeface="B Lotus" pitchFamily="2" charset="-78"/>
                </a:rPr>
                <a:t>اندازه گیری میشود.</a:t>
              </a:r>
            </a:p>
          </p:txBody>
        </p:sp>
        <p:sp>
          <p:nvSpPr>
            <p:cNvPr id="8" name="TextBox 7"/>
            <p:cNvSpPr txBox="1"/>
            <p:nvPr/>
          </p:nvSpPr>
          <p:spPr>
            <a:xfrm>
              <a:off x="533400" y="5078849"/>
              <a:ext cx="7924800" cy="830997"/>
            </a:xfrm>
            <a:prstGeom prst="rect">
              <a:avLst/>
            </a:prstGeom>
            <a:noFill/>
          </p:spPr>
          <p:txBody>
            <a:bodyPr wrap="square" rtlCol="0">
              <a:spAutoFit/>
            </a:bodyPr>
            <a:lstStyle/>
            <a:p>
              <a:pPr algn="r" rtl="1"/>
              <a:r>
                <a:rPr lang="fa-IR" sz="2600" b="1" dirty="0" smtClean="0">
                  <a:solidFill>
                    <a:srgbClr val="FFFF00"/>
                  </a:solidFill>
                  <a:cs typeface="B Lotus" pitchFamily="2" charset="-78"/>
                </a:rPr>
                <a:t>4) تولید محصول:</a:t>
              </a:r>
            </a:p>
            <a:p>
              <a:pPr algn="r" rtl="1"/>
              <a:r>
                <a:rPr lang="fa-IR" sz="2200" dirty="0" smtClean="0">
                  <a:cs typeface="B Lotus" pitchFamily="2" charset="-78"/>
                </a:rPr>
                <a:t>تولید گلوکز به دنبال ادعای تجزیه مواد پلیمریک حاوی سلولوز</a:t>
              </a:r>
              <a:r>
                <a:rPr lang="fa-IR" sz="2200" dirty="0">
                  <a:cs typeface="B Lotus" pitchFamily="2" charset="-78"/>
                </a:rPr>
                <a:t> (</a:t>
              </a:r>
              <a:r>
                <a:rPr lang="en-US" dirty="0" err="1">
                  <a:latin typeface="Arial" pitchFamily="34" charset="0"/>
                  <a:cs typeface="Arial" pitchFamily="34" charset="0"/>
                </a:rPr>
                <a:t>Aburto et al, 1999</a:t>
              </a:r>
              <a:r>
                <a:rPr lang="fa-IR" dirty="0" err="1">
                  <a:latin typeface="Arial" pitchFamily="34" charset="0"/>
                  <a:cs typeface="Arial" pitchFamily="34" charset="0"/>
                </a:rPr>
                <a:t>).</a:t>
              </a:r>
              <a:endParaRPr lang="en-US" dirty="0" err="1">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57200" y="799981"/>
            <a:ext cx="8077200" cy="6058019"/>
            <a:chOff x="457200" y="799981"/>
            <a:chExt cx="8077200" cy="6058019"/>
          </a:xfrm>
        </p:grpSpPr>
        <p:sp>
          <p:nvSpPr>
            <p:cNvPr id="2" name="TextBox 1"/>
            <p:cNvSpPr txBox="1"/>
            <p:nvPr/>
          </p:nvSpPr>
          <p:spPr>
            <a:xfrm>
              <a:off x="457200" y="799981"/>
              <a:ext cx="7924800" cy="800219"/>
            </a:xfrm>
            <a:prstGeom prst="rect">
              <a:avLst/>
            </a:prstGeom>
            <a:noFill/>
          </p:spPr>
          <p:txBody>
            <a:bodyPr wrap="square" rtlCol="0">
              <a:spAutoFit/>
            </a:bodyPr>
            <a:lstStyle/>
            <a:p>
              <a:pPr algn="r" rtl="1"/>
              <a:r>
                <a:rPr lang="fa-IR" sz="2600" b="1" dirty="0" smtClean="0">
                  <a:solidFill>
                    <a:srgbClr val="FFFF00"/>
                  </a:solidFill>
                  <a:cs typeface="B Lotus" pitchFamily="2" charset="-78"/>
                </a:rPr>
                <a:t>قطعه قطعه شدن زیستی </a:t>
              </a:r>
              <a:r>
                <a:rPr lang="fa-IR" dirty="0" smtClean="0">
                  <a:solidFill>
                    <a:srgbClr val="FFFF00"/>
                  </a:solidFill>
                </a:rPr>
                <a:t>(</a:t>
              </a:r>
              <a:r>
                <a:rPr lang="en-US" sz="2000" b="1" dirty="0" err="1" smtClean="0">
                  <a:solidFill>
                    <a:srgbClr val="FFFF00"/>
                  </a:solidFill>
                  <a:cs typeface="B Lotus" pitchFamily="2" charset="-78"/>
                </a:rPr>
                <a:t>biofragmentation</a:t>
              </a:r>
              <a:r>
                <a:rPr lang="fa-IR" sz="2000" b="1" dirty="0" smtClean="0">
                  <a:solidFill>
                    <a:srgbClr val="FFFF00"/>
                  </a:solidFill>
                  <a:cs typeface="B Lotus" pitchFamily="2" charset="-78"/>
                </a:rPr>
                <a:t>):</a:t>
              </a:r>
            </a:p>
            <a:p>
              <a:pPr algn="r" rtl="1"/>
              <a:r>
                <a:rPr lang="fa-IR" sz="2000" dirty="0" smtClean="0">
                  <a:cs typeface="B Lotus" pitchFamily="2" charset="-78"/>
                </a:rPr>
                <a:t>یک پدیده لازم برای رخداد بعدی است که جذب نامیده میشود.</a:t>
              </a:r>
              <a:endParaRPr lang="en-US" dirty="0"/>
            </a:p>
          </p:txBody>
        </p:sp>
        <p:sp>
          <p:nvSpPr>
            <p:cNvPr id="15361" name="Rectangle 1"/>
            <p:cNvSpPr>
              <a:spLocks noChangeArrowheads="1"/>
            </p:cNvSpPr>
            <p:nvPr/>
          </p:nvSpPr>
          <p:spPr bwMode="auto">
            <a:xfrm>
              <a:off x="457200" y="1687354"/>
              <a:ext cx="80772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indent="0" algn="just" rtl="1" fontAlgn="base">
                <a:lnSpc>
                  <a:spcPct val="100000"/>
                </a:lnSpc>
                <a:spcBef>
                  <a:spcPct val="0"/>
                </a:spcBef>
                <a:spcAft>
                  <a:spcPct val="0"/>
                </a:spcAft>
                <a:buClrTx/>
                <a:buSzTx/>
                <a:buFontTx/>
                <a:buNone/>
                <a:tabLst/>
              </a:pPr>
              <a:r>
                <a:rPr lang="fa-IR" sz="2000" dirty="0" smtClean="0">
                  <a:cs typeface="B Lotus" pitchFamily="2" charset="-78"/>
                </a:rPr>
                <a:t> میکروارگانیسم ها روشهای مختلفی برای شکست پلیمرها دارند. آنها آنزیمهای ویژه ای ترشح و یا تولید رادیکالهای آزاد میکنند.قطعه قطعه شدن زیستی، اساسا توسط آنزیم ها انجام میشود که خود به طرق مختلفی صورت می پذیرد:</a:t>
              </a:r>
            </a:p>
            <a:p>
              <a:pPr algn="just" rtl="1" fontAlgn="base">
                <a:spcBef>
                  <a:spcPct val="0"/>
                </a:spcBef>
                <a:spcAft>
                  <a:spcPct val="0"/>
                </a:spcAft>
                <a:buFont typeface="Arial" pitchFamily="34" charset="0"/>
                <a:buChar char="•"/>
              </a:pPr>
              <a:r>
                <a:rPr lang="fa-IR" sz="2600" b="1" dirty="0" smtClean="0">
                  <a:solidFill>
                    <a:srgbClr val="FFFF00"/>
                  </a:solidFill>
                  <a:cs typeface="B Lotus" pitchFamily="2" charset="-78"/>
                </a:rPr>
                <a:t> هیدرولیز آنزیمی:</a:t>
              </a:r>
            </a:p>
            <a:p>
              <a:pPr algn="just" rtl="1" fontAlgn="base">
                <a:spcBef>
                  <a:spcPct val="0"/>
                </a:spcBef>
                <a:spcAft>
                  <a:spcPct val="0"/>
                </a:spcAft>
              </a:pPr>
              <a:r>
                <a:rPr lang="fa-IR" sz="2000" dirty="0" smtClean="0">
                  <a:cs typeface="B Lotus" pitchFamily="2" charset="-78"/>
                </a:rPr>
                <a:t> قطعه قطعه شدن بیولوژیکی (زیستی) اساساً توسط آنزیم هایی رهبری میشود که متعلق به اکسید رداکتازها و هیدرولایزها هستند. سلولازها، آمیلازها و کوتینازها هیدرولازهایی هستند که براحتی توسط میکروارگانیسم های خاک برای هیدرولیز پلیمرهای طبیعی فراوان (مانند سلولز، نشاسته و کوتین) سنتز میشوند.</a:t>
              </a:r>
            </a:p>
            <a:p>
              <a:pPr lvl="0" algn="just" rtl="1" fontAlgn="base">
                <a:spcBef>
                  <a:spcPct val="0"/>
                </a:spcBef>
                <a:spcAft>
                  <a:spcPct val="0"/>
                </a:spcAft>
                <a:buFont typeface="Arial" pitchFamily="34" charset="0"/>
                <a:buChar char="•"/>
              </a:pPr>
              <a:r>
                <a:rPr lang="fa-IR" dirty="0">
                  <a:cs typeface="B Lotus" pitchFamily="2" charset="-78"/>
                </a:rPr>
                <a:t> </a:t>
              </a:r>
              <a:r>
                <a:rPr lang="fa-IR" sz="2600" b="1" dirty="0" smtClean="0">
                  <a:solidFill>
                    <a:srgbClr val="FFFF00"/>
                  </a:solidFill>
                  <a:cs typeface="B Lotus" pitchFamily="2" charset="-78"/>
                </a:rPr>
                <a:t>اکسیداسیون آنزیمی: </a:t>
              </a:r>
            </a:p>
            <a:p>
              <a:pPr lvl="0" algn="just" rtl="1" fontAlgn="base">
                <a:spcBef>
                  <a:spcPct val="0"/>
                </a:spcBef>
                <a:spcAft>
                  <a:spcPct val="0"/>
                </a:spcAft>
              </a:pPr>
              <a:r>
                <a:rPr lang="fa-IR" sz="2000" dirty="0" smtClean="0">
                  <a:cs typeface="B Lotus" pitchFamily="2" charset="-78"/>
                </a:rPr>
                <a:t>زمانیکه واکنش های </a:t>
              </a:r>
              <a:r>
                <a:rPr lang="fa-IR" sz="2000" dirty="0">
                  <a:cs typeface="B Lotus" pitchFamily="2" charset="-78"/>
                </a:rPr>
                <a:t>شکست توسط </a:t>
              </a:r>
              <a:r>
                <a:rPr lang="fa-IR" sz="2000" dirty="0" smtClean="0">
                  <a:cs typeface="B Lotus" pitchFamily="2" charset="-78"/>
                </a:rPr>
                <a:t>آنزیم های </a:t>
              </a:r>
              <a:r>
                <a:rPr lang="fa-IR" sz="2000" dirty="0">
                  <a:cs typeface="B Lotus" pitchFamily="2" charset="-78"/>
                </a:rPr>
                <a:t>ویژه، سخت هستند (یعنی نواحی کریستالی، مناطق آبگریز، موانع فضایی)، سایر </a:t>
              </a:r>
              <a:r>
                <a:rPr lang="fa-IR" sz="2000" dirty="0" smtClean="0">
                  <a:cs typeface="B Lotus" pitchFamily="2" charset="-78"/>
                </a:rPr>
                <a:t>آنزیم ها </a:t>
              </a:r>
              <a:r>
                <a:rPr lang="fa-IR" sz="2000" dirty="0">
                  <a:cs typeface="B Lotus" pitchFamily="2" charset="-78"/>
                </a:rPr>
                <a:t>در تغییر شکل ساختار ملکولی درگیر </a:t>
              </a:r>
              <a:r>
                <a:rPr lang="fa-IR" sz="2000" dirty="0" smtClean="0">
                  <a:cs typeface="B Lotus" pitchFamily="2" charset="-78"/>
                </a:rPr>
                <a:t>میشوند:</a:t>
              </a:r>
            </a:p>
            <a:p>
              <a:pPr marL="342900" lvl="0" indent="-342900" algn="just" rtl="1" fontAlgn="base">
                <a:spcBef>
                  <a:spcPct val="0"/>
                </a:spcBef>
                <a:spcAft>
                  <a:spcPct val="0"/>
                </a:spcAft>
                <a:buFont typeface="+mj-lt"/>
                <a:buAutoNum type="arabicPeriod"/>
              </a:pPr>
              <a:r>
                <a:rPr lang="fa-IR" sz="2000" dirty="0" smtClean="0">
                  <a:cs typeface="B Lotus" pitchFamily="2" charset="-78"/>
                </a:rPr>
                <a:t>منواکسیژنازها و دی اکسیژنازها       تولید گروه های پروکسیل و الکل        تسهیل قطعه قطعه شدن</a:t>
              </a:r>
            </a:p>
            <a:p>
              <a:pPr marL="342900" lvl="0" indent="-342900" algn="just" rtl="1" fontAlgn="base">
                <a:spcBef>
                  <a:spcPct val="0"/>
                </a:spcBef>
                <a:spcAft>
                  <a:spcPct val="0"/>
                </a:spcAft>
                <a:buFont typeface="+mj-lt"/>
                <a:buAutoNum type="arabicPeriod"/>
              </a:pPr>
              <a:r>
                <a:rPr lang="fa-IR" sz="2000" dirty="0">
                  <a:cs typeface="B Lotus" pitchFamily="2" charset="-78"/>
                </a:rPr>
                <a:t> </a:t>
              </a:r>
              <a:r>
                <a:rPr lang="fa-IR" sz="2000" dirty="0" smtClean="0">
                  <a:cs typeface="B Lotus" pitchFamily="2" charset="-78"/>
                </a:rPr>
                <a:t>پروکسیدازها (هموپروتئین ها) </a:t>
              </a:r>
              <a:r>
                <a:rPr lang="fa-IR" sz="2000" dirty="0">
                  <a:cs typeface="B Lotus" pitchFamily="2" charset="-78"/>
                </a:rPr>
                <a:t>(</a:t>
              </a:r>
              <a:r>
                <a:rPr lang="en-US" sz="2000" dirty="0">
                  <a:cs typeface="B Lotus" pitchFamily="2" charset="-78"/>
                </a:rPr>
                <a:t>Hofrichter,2002</a:t>
              </a:r>
              <a:r>
                <a:rPr lang="fa-IR" sz="2000" dirty="0" smtClean="0">
                  <a:cs typeface="B Lotus" pitchFamily="2" charset="-78"/>
                </a:rPr>
                <a:t>)</a:t>
              </a:r>
            </a:p>
            <a:p>
              <a:pPr marL="342900" lvl="0" indent="-342900" algn="just" rtl="1" fontAlgn="base">
                <a:spcBef>
                  <a:spcPct val="0"/>
                </a:spcBef>
                <a:spcAft>
                  <a:spcPct val="0"/>
                </a:spcAft>
                <a:buFont typeface="+mj-lt"/>
                <a:buAutoNum type="arabicPeriod"/>
              </a:pPr>
              <a:r>
                <a:rPr lang="fa-IR" sz="2000" dirty="0">
                  <a:cs typeface="B Lotus" pitchFamily="2" charset="-78"/>
                </a:rPr>
                <a:t> </a:t>
              </a:r>
              <a:r>
                <a:rPr lang="fa-IR" sz="2000" dirty="0" smtClean="0">
                  <a:cs typeface="B Lotus" pitchFamily="2" charset="-78"/>
                </a:rPr>
                <a:t>اکسیدازها (متالوپروتئین های حاوی اتم های مس</a:t>
              </a:r>
            </a:p>
            <a:p>
              <a:pPr lvl="0" algn="just" rtl="1" fontAlgn="base">
                <a:spcBef>
                  <a:spcPct val="0"/>
                </a:spcBef>
                <a:spcAft>
                  <a:spcPct val="0"/>
                </a:spcAf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Left Arrow 4"/>
            <p:cNvSpPr/>
            <p:nvPr/>
          </p:nvSpPr>
          <p:spPr>
            <a:xfrm>
              <a:off x="5257800" y="5410200"/>
              <a:ext cx="304800" cy="76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2133600" y="5410200"/>
              <a:ext cx="304800" cy="76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eft Arrow 3"/>
          <p:cNvSpPr/>
          <p:nvPr/>
        </p:nvSpPr>
        <p:spPr>
          <a:xfrm>
            <a:off x="6096000" y="2286000"/>
            <a:ext cx="381000" cy="1219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p>
        </p:txBody>
      </p:sp>
      <p:grpSp>
        <p:nvGrpSpPr>
          <p:cNvPr id="7" name="Group 6"/>
          <p:cNvGrpSpPr/>
          <p:nvPr/>
        </p:nvGrpSpPr>
        <p:grpSpPr>
          <a:xfrm>
            <a:off x="609600" y="879157"/>
            <a:ext cx="8001000" cy="5022235"/>
            <a:chOff x="609600" y="879157"/>
            <a:chExt cx="8001000" cy="5022235"/>
          </a:xfrm>
        </p:grpSpPr>
        <p:sp>
          <p:nvSpPr>
            <p:cNvPr id="2" name="TextBox 1"/>
            <p:cNvSpPr txBox="1"/>
            <p:nvPr/>
          </p:nvSpPr>
          <p:spPr>
            <a:xfrm>
              <a:off x="1752600" y="879157"/>
              <a:ext cx="6858000" cy="492443"/>
            </a:xfrm>
            <a:prstGeom prst="rect">
              <a:avLst/>
            </a:prstGeom>
            <a:noFill/>
          </p:spPr>
          <p:txBody>
            <a:bodyPr wrap="square" rtlCol="0">
              <a:spAutoFit/>
            </a:bodyPr>
            <a:lstStyle/>
            <a:p>
              <a:pPr algn="just" rtl="1">
                <a:buFont typeface="Arial" pitchFamily="34" charset="0"/>
                <a:buChar char="•"/>
              </a:pPr>
              <a:r>
                <a:rPr lang="fa-IR" sz="2600" b="1" dirty="0" smtClean="0">
                  <a:solidFill>
                    <a:srgbClr val="FFFF00"/>
                  </a:solidFill>
                  <a:cs typeface="B Lotus" pitchFamily="2" charset="-78"/>
                </a:rPr>
                <a:t>اکسیداسیون رادیکالی</a:t>
              </a:r>
              <a:r>
                <a:rPr lang="fa-IR" dirty="0" smtClean="0">
                  <a:solidFill>
                    <a:srgbClr val="FFFF00"/>
                  </a:solidFill>
                </a:rPr>
                <a:t>: </a:t>
              </a:r>
              <a:endParaRPr lang="en-US" dirty="0">
                <a:solidFill>
                  <a:srgbClr val="FFFF00"/>
                </a:solidFill>
              </a:endParaRPr>
            </a:p>
          </p:txBody>
        </p:sp>
        <p:sp>
          <p:nvSpPr>
            <p:cNvPr id="3" name="TextBox 2"/>
            <p:cNvSpPr txBox="1"/>
            <p:nvPr/>
          </p:nvSpPr>
          <p:spPr>
            <a:xfrm>
              <a:off x="762000" y="1524000"/>
              <a:ext cx="7848600" cy="1631216"/>
            </a:xfrm>
            <a:prstGeom prst="rect">
              <a:avLst/>
            </a:prstGeom>
            <a:noFill/>
          </p:spPr>
          <p:txBody>
            <a:bodyPr wrap="square" rtlCol="0">
              <a:spAutoFit/>
            </a:bodyPr>
            <a:lstStyle/>
            <a:p>
              <a:pPr algn="just" rtl="1"/>
              <a:r>
                <a:rPr lang="fa-IR" sz="2000" dirty="0">
                  <a:cs typeface="B Lotus" pitchFamily="2" charset="-78"/>
                </a:rPr>
                <a:t>افزودن یک گروه هیدروکسیل و تشکیل گروه­های کربوکسیل و کربونیل سبب افزایش قطبیت ملکول میشود</a:t>
              </a:r>
              <a:r>
                <a:rPr lang="fa-IR" sz="2000" dirty="0" smtClean="0">
                  <a:cs typeface="B Lotus" pitchFamily="2" charset="-78"/>
                </a:rPr>
                <a:t>.</a:t>
              </a:r>
            </a:p>
            <a:p>
              <a:pPr algn="just" rtl="1"/>
              <a:r>
                <a:rPr lang="fa-IR" sz="2000" dirty="0" smtClean="0">
                  <a:cs typeface="B Lotus" pitchFamily="2" charset="-78"/>
                </a:rPr>
                <a:t>افزایش خاصیت آبدوستی         تسهیل حمله بیولوژیکی</a:t>
              </a:r>
            </a:p>
            <a:p>
              <a:pPr algn="just" rtl="1"/>
              <a:r>
                <a:rPr lang="fa-IR" sz="2000" dirty="0" smtClean="0">
                  <a:cs typeface="B Lotus" pitchFamily="2" charset="-78"/>
                </a:rPr>
                <a:t> </a:t>
              </a:r>
              <a:r>
                <a:rPr lang="fa-IR" sz="2000" dirty="0">
                  <a:cs typeface="B Lotus" pitchFamily="2" charset="-78"/>
                </a:rPr>
                <a:t>بهر حال، ساختار­های کریستالی و شبکه­های ملکولی با نظم بالا (</a:t>
              </a:r>
              <a:r>
                <a:rPr lang="en-US" dirty="0" err="1" smtClean="0">
                  <a:latin typeface="Arial" pitchFamily="34" charset="0"/>
                  <a:cs typeface="Arial" pitchFamily="34" charset="0"/>
                </a:rPr>
                <a:t>Muller et al, 1998</a:t>
              </a:r>
              <a:r>
                <a:rPr lang="fa-IR" dirty="0" smtClean="0">
                  <a:latin typeface="Arial" pitchFamily="34" charset="0"/>
                  <a:cs typeface="Arial" pitchFamily="34" charset="0"/>
                </a:rPr>
                <a:t>) </a:t>
              </a:r>
              <a:r>
                <a:rPr lang="fa-IR" sz="2000" dirty="0">
                  <a:cs typeface="B Lotus" pitchFamily="2" charset="-78"/>
                </a:rPr>
                <a:t>بدلیل محدودیت دسترسی به بخش­های درونی این </a:t>
              </a:r>
              <a:r>
                <a:rPr lang="fa-IR" sz="2000" dirty="0" smtClean="0">
                  <a:cs typeface="B Lotus" pitchFamily="2" charset="-78"/>
                </a:rPr>
                <a:t>ساختار ها</a:t>
              </a:r>
              <a:r>
                <a:rPr lang="fa-IR" sz="2000" dirty="0">
                  <a:cs typeface="B Lotus" pitchFamily="2" charset="-78"/>
                </a:rPr>
                <a:t>، برای حمله آنزیمی مناسب نیستند. </a:t>
              </a:r>
              <a:endParaRPr lang="en-US" sz="2000" dirty="0">
                <a:cs typeface="B Lotus" pitchFamily="2" charset="-78"/>
              </a:endParaRPr>
            </a:p>
          </p:txBody>
        </p:sp>
        <p:sp>
          <p:nvSpPr>
            <p:cNvPr id="5" name="TextBox 4"/>
            <p:cNvSpPr txBox="1"/>
            <p:nvPr/>
          </p:nvSpPr>
          <p:spPr>
            <a:xfrm>
              <a:off x="1295400" y="3352800"/>
              <a:ext cx="7239000" cy="892552"/>
            </a:xfrm>
            <a:prstGeom prst="rect">
              <a:avLst/>
            </a:prstGeom>
            <a:noFill/>
          </p:spPr>
          <p:txBody>
            <a:bodyPr wrap="square" rtlCol="0">
              <a:spAutoFit/>
            </a:bodyPr>
            <a:lstStyle/>
            <a:p>
              <a:pPr algn="just" rtl="1"/>
              <a:r>
                <a:rPr lang="fa-IR" sz="2600" b="1" dirty="0" smtClean="0">
                  <a:solidFill>
                    <a:srgbClr val="FFFF00"/>
                  </a:solidFill>
                  <a:cs typeface="B Lotus" pitchFamily="2" charset="-78"/>
                </a:rPr>
                <a:t>راه های تخمین قطعه قطعه شدن زیستی:</a:t>
              </a:r>
            </a:p>
            <a:p>
              <a:pPr algn="just" rtl="1"/>
              <a:endParaRPr lang="en-US" sz="2600" b="1" dirty="0">
                <a:solidFill>
                  <a:srgbClr val="FFFF00"/>
                </a:solidFill>
                <a:cs typeface="B Lotus" pitchFamily="2" charset="-78"/>
              </a:endParaRPr>
            </a:p>
          </p:txBody>
        </p:sp>
        <p:sp>
          <p:nvSpPr>
            <p:cNvPr id="14337" name="Rectangle 1"/>
            <p:cNvSpPr>
              <a:spLocks noChangeArrowheads="1"/>
            </p:cNvSpPr>
            <p:nvPr/>
          </p:nvSpPr>
          <p:spPr bwMode="auto">
            <a:xfrm>
              <a:off x="609600" y="3962400"/>
              <a:ext cx="77724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fa-IR" sz="2000" dirty="0" smtClean="0">
                  <a:cs typeface="B Lotus" pitchFamily="2" charset="-78"/>
                </a:rPr>
                <a:t>هنگامي يك پليمر بعنوان یک پلیمر قطعه قطعه قطعه شده در نظر گرفته ميشود که مولكولهاي با وزن مولكولي پائين در محيط كشف شوند. تكنيك آناليزي كه اغلب براي تمييز دادن اليگومرها با وزن مولكولي مختلف استفاده ميشود، </a:t>
              </a:r>
              <a:r>
                <a:rPr lang="en-US" sz="2000" dirty="0" smtClean="0">
                  <a:cs typeface="B Lotus" pitchFamily="2" charset="-78"/>
                </a:rPr>
                <a:t>GPC</a:t>
              </a:r>
              <a:r>
                <a:rPr lang="fa-IR" sz="2000" dirty="0" smtClean="0">
                  <a:cs typeface="B Lotus" pitchFamily="2" charset="-78"/>
                </a:rPr>
                <a:t> است که كروماتوگرافي اخراج سايز </a:t>
              </a:r>
              <a:r>
                <a:rPr lang="en-US" sz="2000" dirty="0" smtClean="0">
                  <a:cs typeface="B Lotus" pitchFamily="2" charset="-78"/>
                </a:rPr>
                <a:t>(SEC)</a:t>
              </a:r>
              <a:r>
                <a:rPr lang="fa-IR" sz="2000" dirty="0" smtClean="0">
                  <a:cs typeface="B Lotus" pitchFamily="2" charset="-78"/>
                </a:rPr>
                <a:t> نیز ناميده ميشود (</a:t>
              </a:r>
              <a:r>
                <a:rPr lang="en-US" dirty="0" err="1" smtClean="0">
                  <a:latin typeface="Arial" pitchFamily="34" charset="0"/>
                  <a:cs typeface="Arial" pitchFamily="34" charset="0"/>
                </a:rPr>
                <a:t>Preeti et al, 2003; Ki &amp; Park, 2001; Hakkarainen et al, 2000; Ratto et al, 1999; Bikiaris et al, 2006; Marten et al, 2005; Rizzarelli et al, 2004; Kawai et al, 2004; Marquies _ Calvo et al, 2006 </a:t>
              </a:r>
              <a:r>
                <a:rPr lang="fa-IR" dirty="0" err="1" smtClean="0">
                  <a:latin typeface="Arial" pitchFamily="34" charset="0"/>
                  <a:cs typeface="Arial" pitchFamily="34" charset="0"/>
                </a:rPr>
                <a:t>).</a:t>
              </a: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38200" y="1207056"/>
            <a:ext cx="7696200" cy="4507944"/>
            <a:chOff x="838200" y="1207056"/>
            <a:chExt cx="7696200" cy="4507944"/>
          </a:xfrm>
        </p:grpSpPr>
        <p:sp>
          <p:nvSpPr>
            <p:cNvPr id="2" name="TextBox 1"/>
            <p:cNvSpPr txBox="1"/>
            <p:nvPr/>
          </p:nvSpPr>
          <p:spPr>
            <a:xfrm>
              <a:off x="838200" y="1207056"/>
              <a:ext cx="7620000" cy="3046988"/>
            </a:xfrm>
            <a:prstGeom prst="rect">
              <a:avLst/>
            </a:prstGeom>
            <a:noFill/>
          </p:spPr>
          <p:txBody>
            <a:bodyPr wrap="square" rtlCol="0">
              <a:spAutoFit/>
            </a:bodyPr>
            <a:lstStyle/>
            <a:p>
              <a:pPr algn="just" rtl="1"/>
              <a:r>
                <a:rPr lang="en-US" sz="2000" dirty="0">
                  <a:cs typeface="B Lotus" pitchFamily="2" charset="-78"/>
                </a:rPr>
                <a:t>HPIC</a:t>
              </a:r>
              <a:r>
                <a:rPr lang="fa-IR" sz="2000" dirty="0">
                  <a:cs typeface="B Lotus" pitchFamily="2" charset="-78"/>
                </a:rPr>
                <a:t> و </a:t>
              </a:r>
              <a:r>
                <a:rPr lang="en-US" sz="2000" dirty="0">
                  <a:cs typeface="B Lotus" pitchFamily="2" charset="-78"/>
                </a:rPr>
                <a:t>GC</a:t>
              </a:r>
              <a:r>
                <a:rPr lang="fa-IR" sz="2000" dirty="0">
                  <a:cs typeface="B Lotus" pitchFamily="2" charset="-78"/>
                </a:rPr>
                <a:t> معمولاً براي شناسايي مونومرها و اليگومرها در محیط مايع </a:t>
              </a:r>
              <a:r>
                <a:rPr lang="fa-IR" dirty="0" err="1" smtClean="0">
                  <a:latin typeface="Arial" pitchFamily="34" charset="0"/>
                  <a:cs typeface="Arial" pitchFamily="34" charset="0"/>
                </a:rPr>
                <a:t>(</a:t>
              </a:r>
              <a:r>
                <a:rPr lang="en-US" dirty="0" err="1" smtClean="0">
                  <a:latin typeface="Arial" pitchFamily="34" charset="0"/>
                  <a:cs typeface="Arial" pitchFamily="34" charset="0"/>
                </a:rPr>
                <a:t>Araujo  et al, 2004; Gattin et al, 2002</a:t>
              </a:r>
              <a:r>
                <a:rPr lang="fa-IR" dirty="0" err="1" smtClean="0">
                  <a:latin typeface="Arial" pitchFamily="34" charset="0"/>
                  <a:cs typeface="Arial" pitchFamily="34" charset="0"/>
                </a:rPr>
                <a:t>) </a:t>
              </a:r>
              <a:r>
                <a:rPr lang="fa-IR" sz="2000" dirty="0">
                  <a:cs typeface="B Lotus" pitchFamily="2" charset="-78"/>
                </a:rPr>
                <a:t>يا در يك فاز گازي  (</a:t>
              </a:r>
              <a:r>
                <a:rPr lang="en-US" dirty="0" err="1" smtClean="0">
                  <a:latin typeface="Arial" pitchFamily="34" charset="0"/>
                  <a:cs typeface="Arial" pitchFamily="34" charset="0"/>
                </a:rPr>
                <a:t>Witt et al, 2001</a:t>
              </a:r>
              <a:r>
                <a:rPr lang="fa-IR" dirty="0" err="1" smtClean="0">
                  <a:latin typeface="Arial" pitchFamily="34" charset="0"/>
                  <a:cs typeface="Arial" pitchFamily="34" charset="0"/>
                </a:rPr>
                <a:t>) </a:t>
              </a:r>
              <a:r>
                <a:rPr lang="fa-IR" sz="2000" dirty="0">
                  <a:cs typeface="B Lotus" pitchFamily="2" charset="-78"/>
                </a:rPr>
                <a:t>بكار </a:t>
              </a:r>
              <a:r>
                <a:rPr lang="fa-IR" sz="2000" dirty="0" smtClean="0">
                  <a:cs typeface="B Lotus" pitchFamily="2" charset="-78"/>
                </a:rPr>
                <a:t>ميروند.</a:t>
              </a:r>
            </a:p>
            <a:p>
              <a:pPr algn="just" rtl="1"/>
              <a:r>
                <a:rPr lang="en-US" sz="2000" dirty="0" smtClean="0">
                  <a:cs typeface="B Lotus" pitchFamily="2" charset="-78"/>
                </a:rPr>
                <a:t> </a:t>
              </a:r>
              <a:r>
                <a:rPr lang="fa-IR" sz="2000" dirty="0">
                  <a:cs typeface="B Lotus" pitchFamily="2" charset="-78"/>
                </a:rPr>
                <a:t>تغييرات شيميايي عملكردي براحتي توسط </a:t>
              </a:r>
              <a:r>
                <a:rPr lang="en-US" sz="2000" dirty="0">
                  <a:cs typeface="B Lotus" pitchFamily="2" charset="-78"/>
                </a:rPr>
                <a:t>FTIR</a:t>
              </a:r>
              <a:r>
                <a:rPr lang="fa-IR" sz="2000" dirty="0">
                  <a:cs typeface="B Lotus" pitchFamily="2" charset="-78"/>
                </a:rPr>
                <a:t> رديابي ميشوند </a:t>
              </a:r>
              <a:r>
                <a:rPr lang="fa-IR" dirty="0" err="1" smtClean="0">
                  <a:latin typeface="Arial" pitchFamily="34" charset="0"/>
                  <a:cs typeface="Arial" pitchFamily="34" charset="0"/>
                </a:rPr>
                <a:t>(</a:t>
              </a:r>
              <a:r>
                <a:rPr lang="en-US" dirty="0" smtClean="0">
                  <a:latin typeface="Arial" pitchFamily="34" charset="0"/>
                  <a:cs typeface="Arial" pitchFamily="34" charset="0"/>
                </a:rPr>
                <a:t>Kim et al, 2006b; Nagai, et al, 2005</a:t>
              </a:r>
              <a:r>
                <a:rPr lang="ar-SA" dirty="0" smtClean="0">
                  <a:latin typeface="Arial" pitchFamily="34" charset="0"/>
                  <a:cs typeface="Arial" pitchFamily="34" charset="0"/>
                </a:rPr>
                <a:t>)</a:t>
              </a:r>
              <a:r>
                <a:rPr lang="fa-IR" dirty="0" smtClean="0">
                  <a:latin typeface="Arial" pitchFamily="34" charset="0"/>
                  <a:cs typeface="Arial" pitchFamily="34" charset="0"/>
                </a:rPr>
                <a:t>.</a:t>
              </a:r>
              <a:endParaRPr lang="fa-IR" dirty="0" err="1" smtClean="0">
                <a:latin typeface="Arial" pitchFamily="34" charset="0"/>
                <a:cs typeface="Arial" pitchFamily="34" charset="0"/>
              </a:endParaRPr>
            </a:p>
            <a:p>
              <a:pPr algn="just" rtl="1"/>
              <a:r>
                <a:rPr lang="fa-IR" sz="2000" dirty="0" smtClean="0">
                  <a:cs typeface="B Lotus" pitchFamily="2" charset="-78"/>
                </a:rPr>
                <a:t>تست های آنزیماتیک جهت برآورد تمایل طبیعی برای دپلیمریزه کردن سوبسترا در محیط مایع (</a:t>
              </a:r>
              <a:r>
                <a:rPr lang="en-US" dirty="0" err="1" smtClean="0">
                  <a:latin typeface="Arial" pitchFamily="34" charset="0"/>
                  <a:cs typeface="Arial" pitchFamily="34" charset="0"/>
                </a:rPr>
                <a:t>Bikiaris et al, 2006; Marten et al, 2005; Rizzarelli et al, 2004; Cerda-Cuellar et al, 2004</a:t>
              </a:r>
              <a:r>
                <a:rPr lang="ar-SA" dirty="0" smtClean="0">
                  <a:latin typeface="Arial" pitchFamily="34" charset="0"/>
                  <a:cs typeface="Arial" pitchFamily="34" charset="0"/>
                </a:rPr>
                <a:t>). </a:t>
              </a:r>
              <a:endParaRPr lang="fa-IR" dirty="0" smtClean="0">
                <a:latin typeface="Arial" pitchFamily="34" charset="0"/>
                <a:cs typeface="Arial" pitchFamily="34" charset="0"/>
              </a:endParaRPr>
            </a:p>
            <a:p>
              <a:pPr algn="just" rtl="1"/>
              <a:endParaRPr lang="fa-IR" dirty="0" err="1" smtClean="0">
                <a:latin typeface="Arial" pitchFamily="34" charset="0"/>
                <a:cs typeface="Arial" pitchFamily="34" charset="0"/>
              </a:endParaRPr>
            </a:p>
            <a:p>
              <a:pPr algn="just" rtl="1"/>
              <a:r>
                <a:rPr lang="fa-IR" sz="2000" dirty="0" smtClean="0">
                  <a:cs typeface="B Lotus" pitchFamily="2" charset="-78"/>
                </a:rPr>
                <a:t>تست منطقه شفاف (</a:t>
              </a:r>
              <a:r>
                <a:rPr lang="en-US" sz="2000" dirty="0" smtClean="0">
                  <a:cs typeface="B Lotus" pitchFamily="2" charset="-78"/>
                </a:rPr>
                <a:t>clear zone test</a:t>
              </a:r>
              <a:r>
                <a:rPr lang="fa-IR" sz="2000" dirty="0" smtClean="0">
                  <a:cs typeface="B Lotus" pitchFamily="2" charset="-78"/>
                </a:rPr>
                <a:t>) </a:t>
              </a:r>
              <a:r>
                <a:rPr lang="fa-IR" sz="2000" dirty="0">
                  <a:cs typeface="B Lotus" pitchFamily="2" charset="-78"/>
                </a:rPr>
                <a:t>(</a:t>
              </a:r>
              <a:r>
                <a:rPr lang="en-US" dirty="0" err="1" smtClean="0">
                  <a:latin typeface="Arial" pitchFamily="34" charset="0"/>
                  <a:cs typeface="Arial" pitchFamily="34" charset="0"/>
                </a:rPr>
                <a:t>Abou zeid, 2001 Belal, 2003;</a:t>
              </a:r>
              <a:r>
                <a:rPr lang="fa-IR" dirty="0" err="1" smtClean="0">
                  <a:latin typeface="Arial" pitchFamily="34" charset="0"/>
                  <a:cs typeface="Arial" pitchFamily="34" charset="0"/>
                </a:rPr>
                <a:t>)</a:t>
              </a:r>
            </a:p>
            <a:p>
              <a:pPr algn="just" rtl="1"/>
              <a:endParaRPr lang="en-US" dirty="0"/>
            </a:p>
          </p:txBody>
        </p:sp>
        <p:sp>
          <p:nvSpPr>
            <p:cNvPr id="3" name="TextBox 2"/>
            <p:cNvSpPr txBox="1"/>
            <p:nvPr/>
          </p:nvSpPr>
          <p:spPr>
            <a:xfrm>
              <a:off x="838200" y="3991451"/>
              <a:ext cx="7696200" cy="1723549"/>
            </a:xfrm>
            <a:prstGeom prst="rect">
              <a:avLst/>
            </a:prstGeom>
            <a:noFill/>
          </p:spPr>
          <p:txBody>
            <a:bodyPr wrap="square" rtlCol="0">
              <a:spAutoFit/>
            </a:bodyPr>
            <a:lstStyle/>
            <a:p>
              <a:pPr algn="just" rtl="1"/>
              <a:r>
                <a:rPr lang="fa-IR" sz="2600" b="1" dirty="0" smtClean="0">
                  <a:solidFill>
                    <a:srgbClr val="FFFF00"/>
                  </a:solidFill>
                  <a:cs typeface="B Lotus" pitchFamily="2" charset="-78"/>
                </a:rPr>
                <a:t>جذب:</a:t>
              </a:r>
            </a:p>
            <a:p>
              <a:pPr algn="just" rtl="1"/>
              <a:r>
                <a:rPr lang="fa-IR" sz="2000" dirty="0" smtClean="0">
                  <a:cs typeface="B Lotus" pitchFamily="2" charset="-78"/>
                </a:rPr>
                <a:t>جذب </a:t>
              </a:r>
              <a:r>
                <a:rPr lang="fa-IR" sz="2000" dirty="0">
                  <a:cs typeface="B Lotus" pitchFamily="2" charset="-78"/>
                </a:rPr>
                <a:t>يك پديدة منحصر بفرد است كه در آن يك اتحاد واقعي از اتمهاي قطعات پليمريك، درون سلولهاي ميكروبي وجود دارد</a:t>
              </a:r>
              <a:r>
                <a:rPr lang="fa-IR" sz="2000" dirty="0" smtClean="0">
                  <a:cs typeface="B Lotus" pitchFamily="2" charset="-78"/>
                </a:rPr>
                <a:t>. </a:t>
              </a:r>
            </a:p>
            <a:p>
              <a:pPr algn="just" rtl="1"/>
              <a:r>
                <a:rPr lang="fa-IR" sz="2000" dirty="0" smtClean="0">
                  <a:cs typeface="B Lotus" pitchFamily="2" charset="-78"/>
                </a:rPr>
                <a:t> </a:t>
              </a:r>
              <a:r>
                <a:rPr lang="fa-IR" sz="2000" dirty="0">
                  <a:cs typeface="B Lotus" pitchFamily="2" charset="-78"/>
                </a:rPr>
                <a:t>بطور طبيعي، مولكولهاي جذب شده ممكن است نتیجه زوال زيستي و يا قطعه قطعه شدن زيستي گذشته باشد. </a:t>
              </a:r>
              <a:endParaRPr lang="en-US" sz="2000" dirty="0">
                <a:cs typeface="B Lotus" pitchFamily="2" charset="-78"/>
              </a:endParaRP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965537"/>
            <a:ext cx="7696200" cy="1015663"/>
          </a:xfrm>
          <a:prstGeom prst="rect">
            <a:avLst/>
          </a:prstGeom>
          <a:noFill/>
        </p:spPr>
        <p:txBody>
          <a:bodyPr wrap="square" rtlCol="0">
            <a:spAutoFit/>
          </a:bodyPr>
          <a:lstStyle/>
          <a:p>
            <a:pPr algn="just" rtl="1"/>
            <a:r>
              <a:rPr lang="fa-IR" sz="2000" dirty="0">
                <a:cs typeface="B Lotus" pitchFamily="2" charset="-78"/>
              </a:rPr>
              <a:t>در درون سلول، مولكولهاي انتقال يافته، از طريق مسير كاتابوليكي اكسيده ميشوند كه بسته به توانايي‌هاي ميكروبي براي رشد در شرايط هوازي يا بيهوازي، منتهي به توليد آدنوزين تري فسفات </a:t>
            </a:r>
            <a:r>
              <a:rPr lang="en-US" sz="2000" dirty="0">
                <a:cs typeface="B Lotus" pitchFamily="2" charset="-78"/>
              </a:rPr>
              <a:t>(ATP)</a:t>
            </a:r>
            <a:r>
              <a:rPr lang="fa-IR" sz="2000" dirty="0">
                <a:cs typeface="B Lotus" pitchFamily="2" charset="-78"/>
              </a:rPr>
              <a:t> و عناصر تشكيل دهنده ساختار سلولي میشود. </a:t>
            </a:r>
            <a:endParaRPr lang="en-US" sz="2000" dirty="0">
              <a:cs typeface="B Lotus" pitchFamily="2" charset="-78"/>
            </a:endParaRPr>
          </a:p>
        </p:txBody>
      </p:sp>
      <p:sp>
        <p:nvSpPr>
          <p:cNvPr id="3" name="TextBox 2"/>
          <p:cNvSpPr txBox="1"/>
          <p:nvPr/>
        </p:nvSpPr>
        <p:spPr>
          <a:xfrm>
            <a:off x="533400" y="2057400"/>
            <a:ext cx="7924800" cy="4462760"/>
          </a:xfrm>
          <a:prstGeom prst="rect">
            <a:avLst/>
          </a:prstGeom>
          <a:noFill/>
        </p:spPr>
        <p:txBody>
          <a:bodyPr wrap="square" rtlCol="0">
            <a:spAutoFit/>
          </a:bodyPr>
          <a:lstStyle/>
          <a:p>
            <a:pPr algn="just" rtl="1"/>
            <a:r>
              <a:rPr lang="fa-IR" sz="2600" b="1" dirty="0" smtClean="0">
                <a:solidFill>
                  <a:srgbClr val="FFFF00"/>
                </a:solidFill>
                <a:cs typeface="B Lotus" pitchFamily="2" charset="-78"/>
              </a:rPr>
              <a:t>راه های تخمین پدیده جذب:</a:t>
            </a:r>
          </a:p>
          <a:p>
            <a:pPr algn="just" rtl="1"/>
            <a:r>
              <a:rPr lang="fa-IR" sz="2000" dirty="0" smtClean="0">
                <a:cs typeface="B Lotus" pitchFamily="2" charset="-78"/>
              </a:rPr>
              <a:t>جذب </a:t>
            </a:r>
            <a:r>
              <a:rPr lang="fa-IR" sz="2000" dirty="0">
                <a:cs typeface="B Lotus" pitchFamily="2" charset="-78"/>
              </a:rPr>
              <a:t>بطور کلی توسط متدهای تنفس سنجی استاندارد شده برآورد میشود (</a:t>
            </a:r>
            <a:r>
              <a:rPr lang="en-US" dirty="0" err="1" smtClean="0">
                <a:latin typeface="Arial" pitchFamily="34" charset="0"/>
                <a:cs typeface="Arial" pitchFamily="34" charset="0"/>
              </a:rPr>
              <a:t>Krzan et al, ISO</a:t>
            </a:r>
            <a:r>
              <a:rPr lang="en-US" sz="2000" dirty="0">
                <a:cs typeface="B Lotus" pitchFamily="2" charset="-78"/>
              </a:rPr>
              <a:t> </a:t>
            </a:r>
            <a:r>
              <a:rPr lang="en-US" dirty="0" smtClean="0">
                <a:latin typeface="Arial" pitchFamily="34" charset="0"/>
                <a:cs typeface="Arial" pitchFamily="34" charset="0"/>
              </a:rPr>
              <a:t>1</a:t>
            </a:r>
            <a:r>
              <a:rPr lang="en-US" dirty="0" err="1" smtClean="0">
                <a:latin typeface="Arial" pitchFamily="34" charset="0"/>
                <a:cs typeface="Arial" pitchFamily="34" charset="0"/>
              </a:rPr>
              <a:t>4852</a:t>
            </a:r>
            <a:r>
              <a:rPr lang="fa-IR" dirty="0" err="1" smtClean="0">
                <a:latin typeface="Arial" pitchFamily="34" charset="0"/>
                <a:cs typeface="Arial" pitchFamily="34" charset="0"/>
              </a:rPr>
              <a:t>)، </a:t>
            </a:r>
            <a:r>
              <a:rPr lang="fa-IR" sz="2000" dirty="0" smtClean="0">
                <a:cs typeface="B Lotus" pitchFamily="2" charset="-78"/>
              </a:rPr>
              <a:t>که </a:t>
            </a:r>
            <a:r>
              <a:rPr lang="fa-IR" sz="2000" dirty="0">
                <a:cs typeface="B Lotus" pitchFamily="2" charset="-78"/>
              </a:rPr>
              <a:t>شامل اندازه­گیری مصرف اکسیژن یا تصاعد </a:t>
            </a:r>
            <a:r>
              <a:rPr lang="en-US" sz="2000" dirty="0">
                <a:cs typeface="B Lotus" pitchFamily="2" charset="-78"/>
              </a:rPr>
              <a:t>Co</a:t>
            </a:r>
            <a:r>
              <a:rPr lang="en-US" sz="2000" baseline="-25000" dirty="0">
                <a:cs typeface="B Lotus" pitchFamily="2" charset="-78"/>
              </a:rPr>
              <a:t>2</a:t>
            </a:r>
            <a:r>
              <a:rPr lang="fa-IR" sz="2000" dirty="0">
                <a:cs typeface="B Lotus" pitchFamily="2" charset="-78"/>
              </a:rPr>
              <a:t> است (</a:t>
            </a:r>
            <a:r>
              <a:rPr lang="en-US" dirty="0" err="1" smtClean="0">
                <a:latin typeface="Arial" pitchFamily="34" charset="0"/>
                <a:cs typeface="Arial" pitchFamily="34" charset="0"/>
              </a:rPr>
              <a:t>Pagga, 1997</a:t>
            </a:r>
            <a:r>
              <a:rPr lang="fa-IR" sz="2000" dirty="0">
                <a:cs typeface="B Lotus" pitchFamily="2" charset="-78"/>
              </a:rPr>
              <a:t>). کاهش اکسیژن از طریق کاهش فشار ردیابی میشود </a:t>
            </a:r>
            <a:r>
              <a:rPr lang="fa-IR" dirty="0" err="1" smtClean="0">
                <a:latin typeface="Arial" pitchFamily="34" charset="0"/>
                <a:cs typeface="Arial" pitchFamily="34" charset="0"/>
              </a:rPr>
              <a:t>(</a:t>
            </a:r>
            <a:r>
              <a:rPr lang="en-US" dirty="0" err="1" smtClean="0">
                <a:latin typeface="Arial" pitchFamily="34" charset="0"/>
                <a:cs typeface="Arial" pitchFamily="34" charset="0"/>
              </a:rPr>
              <a:t>Mossartdier-Nageotte et al, 2006</a:t>
            </a:r>
            <a:r>
              <a:rPr lang="fa-IR" sz="2000" dirty="0">
                <a:cs typeface="B Lotus" pitchFamily="2" charset="-78"/>
              </a:rPr>
              <a:t>) . شناسایی گازهای متصاعد شده توسط </a:t>
            </a:r>
            <a:r>
              <a:rPr lang="en-US" sz="2000" dirty="0">
                <a:cs typeface="B Lotus" pitchFamily="2" charset="-78"/>
              </a:rPr>
              <a:t>GC</a:t>
            </a:r>
            <a:r>
              <a:rPr lang="fa-IR" sz="2000" dirty="0">
                <a:cs typeface="B Lotus" pitchFamily="2" charset="-78"/>
              </a:rPr>
              <a:t> به تحقق </a:t>
            </a:r>
            <a:r>
              <a:rPr lang="fa-IR" sz="2000" dirty="0" smtClean="0">
                <a:cs typeface="B Lotus" pitchFamily="2" charset="-78"/>
              </a:rPr>
              <a:t>می انجامد</a:t>
            </a:r>
            <a:r>
              <a:rPr lang="fa-IR" sz="2000" dirty="0">
                <a:cs typeface="B Lotus" pitchFamily="2" charset="-78"/>
              </a:rPr>
              <a:t>. این تکنیک برای تخمین تصاعد </a:t>
            </a:r>
            <a:r>
              <a:rPr lang="en-US" sz="2000" dirty="0">
                <a:cs typeface="B Lotus" pitchFamily="2" charset="-78"/>
              </a:rPr>
              <a:t>CO2</a:t>
            </a:r>
            <a:r>
              <a:rPr lang="fa-IR" sz="2000" dirty="0">
                <a:cs typeface="B Lotus" pitchFamily="2" charset="-78"/>
              </a:rPr>
              <a:t> نیز استفاده میشود اما در بیشتر موارد، </a:t>
            </a:r>
            <a:r>
              <a:rPr lang="en-US" sz="2000" dirty="0">
                <a:cs typeface="B Lotus" pitchFamily="2" charset="-78"/>
              </a:rPr>
              <a:t>FTIR</a:t>
            </a:r>
            <a:r>
              <a:rPr lang="fa-IR" sz="2000" dirty="0">
                <a:cs typeface="B Lotus" pitchFamily="2" charset="-78"/>
              </a:rPr>
              <a:t> ترجیح داده میشود </a:t>
            </a:r>
            <a:r>
              <a:rPr lang="fa-IR" dirty="0" err="1" smtClean="0">
                <a:latin typeface="Arial" pitchFamily="34" charset="0"/>
                <a:cs typeface="Arial" pitchFamily="34" charset="0"/>
              </a:rPr>
              <a:t>(</a:t>
            </a:r>
            <a:r>
              <a:rPr lang="en-US" dirty="0" err="1" smtClean="0">
                <a:latin typeface="Arial" pitchFamily="34" charset="0"/>
                <a:cs typeface="Arial" pitchFamily="34" charset="0"/>
              </a:rPr>
              <a:t>Lefaux et al, 2004; Itavaara &amp; Vikman, 1995</a:t>
            </a:r>
            <a:r>
              <a:rPr lang="fa-IR" dirty="0" err="1" smtClean="0">
                <a:latin typeface="Arial" pitchFamily="34" charset="0"/>
                <a:cs typeface="Arial" pitchFamily="34" charset="0"/>
              </a:rPr>
              <a:t>). </a:t>
            </a:r>
            <a:r>
              <a:rPr lang="fa-IR" sz="2000" dirty="0">
                <a:cs typeface="B Lotus" pitchFamily="2" charset="-78"/>
              </a:rPr>
              <a:t>کمیت </a:t>
            </a:r>
            <a:r>
              <a:rPr lang="en-US" sz="2000" dirty="0">
                <a:cs typeface="B Lotus" pitchFamily="2" charset="-78"/>
              </a:rPr>
              <a:t>CO</a:t>
            </a:r>
            <a:r>
              <a:rPr lang="en-US" sz="2000" baseline="-25000" dirty="0">
                <a:cs typeface="B Lotus" pitchFamily="2" charset="-78"/>
              </a:rPr>
              <a:t>2</a:t>
            </a:r>
            <a:r>
              <a:rPr lang="en-US" sz="2000" dirty="0">
                <a:cs typeface="B Lotus" pitchFamily="2" charset="-78"/>
              </a:rPr>
              <a:t> </a:t>
            </a:r>
            <a:r>
              <a:rPr lang="fa-IR" sz="2000" dirty="0">
                <a:cs typeface="B Lotus" pitchFamily="2" charset="-78"/>
              </a:rPr>
              <a:t>در یک محلول قلیایی برای تشکیل رسوب بدام می­افتد. هیدروکسید اضافی با یک محلول اسیدی تیتر </a:t>
            </a:r>
            <a:r>
              <a:rPr lang="fa-IR" sz="2000" dirty="0" err="1" smtClean="0">
                <a:cs typeface="B Lotus" pitchFamily="2" charset="-78"/>
              </a:rPr>
              <a:t>میشود </a:t>
            </a:r>
            <a:r>
              <a:rPr lang="fa-IR" dirty="0" err="1" smtClean="0">
                <a:latin typeface="Arial" pitchFamily="34" charset="0"/>
                <a:cs typeface="Arial" pitchFamily="34" charset="0"/>
              </a:rPr>
              <a:t>(</a:t>
            </a:r>
            <a:r>
              <a:rPr lang="en-US" dirty="0" err="1" smtClean="0">
                <a:latin typeface="Arial" pitchFamily="34" charset="0"/>
                <a:cs typeface="Arial" pitchFamily="34" charset="0"/>
              </a:rPr>
              <a:t>Peltola et al, 2000; Calmon et al, 2000</a:t>
            </a:r>
            <a:r>
              <a:rPr lang="fa-IR" dirty="0" err="1" smtClean="0">
                <a:latin typeface="Arial" pitchFamily="34" charset="0"/>
                <a:cs typeface="Arial" pitchFamily="34" charset="0"/>
              </a:rPr>
              <a:t>). </a:t>
            </a:r>
          </a:p>
          <a:p>
            <a:pPr algn="just" rtl="1"/>
            <a:r>
              <a:rPr lang="fa-IR" sz="2000" dirty="0" smtClean="0">
                <a:cs typeface="B Lotus" pitchFamily="2" charset="-78"/>
              </a:rPr>
              <a:t>تنها </a:t>
            </a:r>
            <a:r>
              <a:rPr lang="fa-IR" sz="2000" dirty="0">
                <a:cs typeface="B Lotus" pitchFamily="2" charset="-78"/>
              </a:rPr>
              <a:t>روش برای اثبات جذب در محیط­های پیچیده استفاده از یک پلیمر برچسب زده شده با رادیوها برای انجام تنفس سنجی </a:t>
            </a:r>
            <a:r>
              <a:rPr lang="en-US" sz="2000" dirty="0">
                <a:cs typeface="B Lotus" pitchFamily="2" charset="-78"/>
              </a:rPr>
              <a:t>CO</a:t>
            </a:r>
            <a:r>
              <a:rPr lang="en-US" sz="2000" baseline="-25000" dirty="0">
                <a:cs typeface="B Lotus" pitchFamily="2" charset="-78"/>
              </a:rPr>
              <a:t>2</a:t>
            </a:r>
            <a:r>
              <a:rPr lang="en-US" sz="2000" dirty="0">
                <a:cs typeface="B Lotus" pitchFamily="2" charset="-78"/>
              </a:rPr>
              <a:t> </a:t>
            </a:r>
            <a:r>
              <a:rPr lang="en-US" sz="2000" baseline="30000" dirty="0">
                <a:cs typeface="B Lotus" pitchFamily="2" charset="-78"/>
              </a:rPr>
              <a:t>14</a:t>
            </a:r>
            <a:r>
              <a:rPr lang="fa-IR" sz="2000" dirty="0">
                <a:cs typeface="B Lotus" pitchFamily="2" charset="-78"/>
              </a:rPr>
              <a:t> است </a:t>
            </a:r>
            <a:r>
              <a:rPr lang="fa-IR" dirty="0" err="1" smtClean="0">
                <a:latin typeface="Arial" pitchFamily="34" charset="0"/>
                <a:cs typeface="Arial" pitchFamily="34" charset="0"/>
              </a:rPr>
              <a:t>(</a:t>
            </a:r>
            <a:r>
              <a:rPr lang="en-US" dirty="0" err="1" smtClean="0">
                <a:latin typeface="Arial" pitchFamily="34" charset="0"/>
                <a:cs typeface="Arial" pitchFamily="34" charset="0"/>
              </a:rPr>
              <a:t>Rasmussen et al, 2004; Reid et al, 2001</a:t>
            </a:r>
            <a:r>
              <a:rPr lang="fa-IR" sz="2000" dirty="0">
                <a:cs typeface="B Lotus" pitchFamily="2" charset="-78"/>
              </a:rPr>
              <a:t>). بهرحال، این تست خطرناک و گران نیاز به اتاق آزمایشگاهی ویژه، تجهیزات خاص و تکنیک­های متوالی دارد و بعلاوه، زمان بر است</a:t>
            </a:r>
            <a:r>
              <a:rPr lang="ar-SA" sz="2000" dirty="0">
                <a:cs typeface="B Lotus" pitchFamily="2" charset="-78"/>
              </a:rPr>
              <a:t>.</a:t>
            </a:r>
            <a:endParaRPr lang="fa-IR" sz="2000" dirty="0" smtClean="0">
              <a:cs typeface="B Lotus" pitchFamily="2" charset="-78"/>
            </a:endParaRPr>
          </a:p>
          <a:p>
            <a:pPr algn="just" rt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027872"/>
            <a:ext cx="7696200" cy="1384995"/>
          </a:xfrm>
          <a:prstGeom prst="rect">
            <a:avLst/>
          </a:prstGeom>
          <a:noFill/>
        </p:spPr>
        <p:txBody>
          <a:bodyPr wrap="square" rtlCol="0">
            <a:spAutoFit/>
          </a:bodyPr>
          <a:lstStyle/>
          <a:p>
            <a:pPr algn="just" rtl="1"/>
            <a:r>
              <a:rPr lang="ar-SA" sz="2200" dirty="0">
                <a:cs typeface="B Lotus" pitchFamily="2" charset="-78"/>
              </a:rPr>
              <a:t>هرآنقدر كه توليد انواع مختلف پلاستيك‌ها و كاربرد آن گسترش پيدا كرد به همان ميزان مظلوميت كره خاكي خود را شاهد بوده‌ايم كه به ‌چه‌سان در طول ساليان دراز، محل دفن ميلياردها تن از محصولات پلاستيكي بوده است. </a:t>
            </a:r>
            <a:endParaRPr lang="fa-IR" sz="2200" dirty="0">
              <a:cs typeface="B Lotus" pitchFamily="2" charset="-78"/>
            </a:endParaRPr>
          </a:p>
          <a:p>
            <a:pPr algn="just" rtl="1"/>
            <a:endParaRPr lang="fa-IR" dirty="0" smtClean="0"/>
          </a:p>
        </p:txBody>
      </p:sp>
      <p:sp>
        <p:nvSpPr>
          <p:cNvPr id="4" name="TextBox 3"/>
          <p:cNvSpPr txBox="1"/>
          <p:nvPr/>
        </p:nvSpPr>
        <p:spPr>
          <a:xfrm>
            <a:off x="685800" y="3429000"/>
            <a:ext cx="7696200" cy="2462213"/>
          </a:xfrm>
          <a:prstGeom prst="rect">
            <a:avLst/>
          </a:prstGeom>
          <a:noFill/>
        </p:spPr>
        <p:txBody>
          <a:bodyPr wrap="square" rtlCol="0">
            <a:spAutoFit/>
          </a:bodyPr>
          <a:lstStyle/>
          <a:p>
            <a:pPr algn="just" rtl="1"/>
            <a:r>
              <a:rPr lang="ar-SA" sz="2200" dirty="0">
                <a:cs typeface="B Lotus" pitchFamily="2" charset="-78"/>
              </a:rPr>
              <a:t>براستي با بحران پلاستيك‌هاي مصرف شده كه در </a:t>
            </a:r>
            <a:r>
              <a:rPr lang="ar-SA" sz="2200" dirty="0" smtClean="0">
                <a:cs typeface="B Lotus" pitchFamily="2" charset="-78"/>
              </a:rPr>
              <a:t>محيط</a:t>
            </a:r>
            <a:r>
              <a:rPr lang="fa-IR" sz="2200" dirty="0" smtClean="0">
                <a:cs typeface="B Lotus" pitchFamily="2" charset="-78"/>
              </a:rPr>
              <a:t> زیست</a:t>
            </a:r>
            <a:r>
              <a:rPr lang="ar-SA" sz="2200" dirty="0" smtClean="0">
                <a:cs typeface="B Lotus" pitchFamily="2" charset="-78"/>
              </a:rPr>
              <a:t> رها </a:t>
            </a:r>
            <a:r>
              <a:rPr lang="ar-SA" sz="2200" dirty="0">
                <a:cs typeface="B Lotus" pitchFamily="2" charset="-78"/>
              </a:rPr>
              <a:t>شده‌اند و علاوه بر </a:t>
            </a:r>
            <a:r>
              <a:rPr lang="ar-SA" sz="2200" dirty="0" smtClean="0">
                <a:cs typeface="B Lotus" pitchFamily="2" charset="-78"/>
              </a:rPr>
              <a:t>بد</a:t>
            </a:r>
            <a:r>
              <a:rPr lang="fa-IR" sz="2200" dirty="0" smtClean="0">
                <a:cs typeface="B Lotus" pitchFamily="2" charset="-78"/>
              </a:rPr>
              <a:t> </a:t>
            </a:r>
            <a:r>
              <a:rPr lang="ar-SA" sz="2200" dirty="0" smtClean="0">
                <a:cs typeface="B Lotus" pitchFamily="2" charset="-78"/>
              </a:rPr>
              <a:t>منظره </a:t>
            </a:r>
            <a:r>
              <a:rPr lang="ar-SA" sz="2200" dirty="0">
                <a:cs typeface="B Lotus" pitchFamily="2" charset="-78"/>
              </a:rPr>
              <a:t>كردن طبيعت، آسيب‌هاي </a:t>
            </a:r>
            <a:r>
              <a:rPr lang="ar-SA" sz="2200" dirty="0" smtClean="0">
                <a:cs typeface="B Lotus" pitchFamily="2" charset="-78"/>
              </a:rPr>
              <a:t>جبران</a:t>
            </a:r>
            <a:r>
              <a:rPr lang="fa-IR" sz="2200" dirty="0" smtClean="0">
                <a:cs typeface="B Lotus" pitchFamily="2" charset="-78"/>
              </a:rPr>
              <a:t> </a:t>
            </a:r>
            <a:r>
              <a:rPr lang="ar-SA" sz="2200" dirty="0" smtClean="0">
                <a:cs typeface="B Lotus" pitchFamily="2" charset="-78"/>
              </a:rPr>
              <a:t>‌ناپذيري </a:t>
            </a:r>
            <a:r>
              <a:rPr lang="ar-SA" sz="2200" dirty="0">
                <a:cs typeface="B Lotus" pitchFamily="2" charset="-78"/>
              </a:rPr>
              <a:t>بر مسيرهاي جريان آزاد آب‏‌، صدمه بر حيوانات و آلوده‌سازي خاك را به همراه دارد چه بايد كرد؟ </a:t>
            </a:r>
            <a:endParaRPr lang="fa-IR" sz="2200" dirty="0" smtClean="0">
              <a:cs typeface="B Lotus" pitchFamily="2" charset="-78"/>
            </a:endParaRPr>
          </a:p>
          <a:p>
            <a:pPr algn="just" rtl="1"/>
            <a:endParaRPr lang="fa-IR" sz="2200" dirty="0" smtClean="0">
              <a:cs typeface="B Lotus" pitchFamily="2" charset="-78"/>
            </a:endParaRPr>
          </a:p>
          <a:p>
            <a:pPr algn="just" rtl="1"/>
            <a:r>
              <a:rPr lang="ar-SA" sz="2200" dirty="0" smtClean="0">
                <a:cs typeface="B Lotus" pitchFamily="2" charset="-78"/>
              </a:rPr>
              <a:t>از </a:t>
            </a:r>
            <a:r>
              <a:rPr lang="ar-SA" sz="2200" dirty="0">
                <a:cs typeface="B Lotus" pitchFamily="2" charset="-78"/>
              </a:rPr>
              <a:t>این رو در این مطالعه، مروری بر تجزیه </a:t>
            </a:r>
            <a:r>
              <a:rPr lang="ar-SA" sz="2200" dirty="0" smtClean="0">
                <a:cs typeface="B Lotus" pitchFamily="2" charset="-78"/>
              </a:rPr>
              <a:t>پلیمرهای </a:t>
            </a:r>
            <a:r>
              <a:rPr lang="ar-SA" sz="2200" dirty="0">
                <a:cs typeface="B Lotus" pitchFamily="2" charset="-78"/>
              </a:rPr>
              <a:t>مصنوعی (</a:t>
            </a:r>
            <a:r>
              <a:rPr lang="ar-SA" sz="2200" dirty="0" smtClean="0">
                <a:cs typeface="B Lotus" pitchFamily="2" charset="-78"/>
              </a:rPr>
              <a:t>پلاستیک</a:t>
            </a:r>
            <a:r>
              <a:rPr lang="fa-IR" sz="2200" dirty="0">
                <a:cs typeface="B Lotus" pitchFamily="2" charset="-78"/>
              </a:rPr>
              <a:t> </a:t>
            </a:r>
            <a:r>
              <a:rPr lang="ar-SA" sz="2200" dirty="0" smtClean="0">
                <a:cs typeface="B Lotus" pitchFamily="2" charset="-78"/>
              </a:rPr>
              <a:t>ها</a:t>
            </a:r>
            <a:r>
              <a:rPr lang="ar-SA" sz="2200" dirty="0">
                <a:cs typeface="B Lotus" pitchFamily="2" charset="-78"/>
              </a:rPr>
              <a:t>) بخصوص از منظر زیستی خواهیم داشت.</a:t>
            </a:r>
            <a:endParaRPr lang="en-US" sz="2200" dirty="0">
              <a:cs typeface="B Lotus" pitchFamily="2" charset="-78"/>
            </a:endParaRPr>
          </a:p>
          <a:p>
            <a:pPr algn="just" rtl="1"/>
            <a:endParaRPr lang="en-US" sz="2200" dirty="0">
              <a:cs typeface="B Lotus" pitchFamily="2" charset="-78"/>
            </a:endParaRPr>
          </a:p>
        </p:txBody>
      </p:sp>
      <p:sp>
        <p:nvSpPr>
          <p:cNvPr id="6" name="Horizontal Scroll 5"/>
          <p:cNvSpPr/>
          <p:nvPr/>
        </p:nvSpPr>
        <p:spPr>
          <a:xfrm>
            <a:off x="7010400" y="1066800"/>
            <a:ext cx="1295400" cy="762000"/>
          </a:xfrm>
          <a:prstGeom prst="horizontalScroll">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b="1" dirty="0" smtClean="0">
                <a:solidFill>
                  <a:srgbClr val="FF0000"/>
                </a:solidFill>
                <a:cs typeface="B Lotus" pitchFamily="2" charset="-78"/>
              </a:rPr>
              <a:t>مقدمه</a:t>
            </a:r>
            <a:endParaRPr lang="en-US" sz="3200" b="1" dirty="0" smtClean="0">
              <a:solidFill>
                <a:srgbClr val="FF0000"/>
              </a:solidFill>
              <a:cs typeface="B Lotus"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241048"/>
            <a:ext cx="7620000" cy="892552"/>
          </a:xfrm>
          <a:prstGeom prst="rect">
            <a:avLst/>
          </a:prstGeom>
          <a:noFill/>
        </p:spPr>
        <p:txBody>
          <a:bodyPr wrap="square" rtlCol="0">
            <a:spAutoFit/>
          </a:bodyPr>
          <a:lstStyle/>
          <a:p>
            <a:pPr algn="r" rtl="1"/>
            <a:r>
              <a:rPr lang="fa-IR" sz="2600" b="1" dirty="0" smtClean="0">
                <a:solidFill>
                  <a:srgbClr val="FFFF00"/>
                </a:solidFill>
                <a:cs typeface="B Lotus" pitchFamily="2" charset="-78"/>
              </a:rPr>
              <a:t>مروری اجمالی بر مطالعات انجام شده در زمینه تجزیه زیستی پلی اتیلن و پلی پروپایلن:</a:t>
            </a:r>
            <a:endParaRPr lang="en-US" sz="2600" b="1" dirty="0" smtClean="0">
              <a:solidFill>
                <a:srgbClr val="FFFF00"/>
              </a:solidFill>
              <a:cs typeface="B Lotus" pitchFamily="2" charset="-78"/>
            </a:endParaRPr>
          </a:p>
        </p:txBody>
      </p:sp>
      <p:sp>
        <p:nvSpPr>
          <p:cNvPr id="35841" name="Rectangle 1"/>
          <p:cNvSpPr>
            <a:spLocks noChangeArrowheads="1"/>
          </p:cNvSpPr>
          <p:nvPr/>
        </p:nvSpPr>
        <p:spPr bwMode="auto">
          <a:xfrm>
            <a:off x="838200" y="2321317"/>
            <a:ext cx="75438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ar-SA" sz="2000" dirty="0" smtClean="0">
                <a:cs typeface="B Lotus" pitchFamily="2" charset="-78"/>
              </a:rPr>
              <a:t>بدنبال تحقیقاتی که اخیرا در جهت بررسی زیست تخریب پذیری پلی اتیلن (پلاستیک) با کمک و استفاده از میکروارگانیسم های مختلف صورت گرفته است، سویه های توانمندی شناسایی و معرفی شده اند.</a:t>
            </a:r>
            <a:endParaRPr lang="fa-IR" sz="2000" dirty="0" smtClean="0">
              <a:cs typeface="B Lotus"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en-US" sz="2000" dirty="0" smtClean="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lang="en-US" sz="2000" dirty="0" smtClean="0">
                <a:cs typeface="B Lotus" pitchFamily="2" charset="-78"/>
              </a:rPr>
              <a:t> </a:t>
            </a:r>
            <a:r>
              <a:rPr lang="ar-SA" sz="2000" dirty="0" smtClean="0">
                <a:cs typeface="B Lotus" pitchFamily="2" charset="-78"/>
              </a:rPr>
              <a:t>بسیاری از محققین نشان دادند که پلاستیک ساخته شده از مخلوط پلی اتیلن و نشاسته، در خاک تخریب پذیر است، اما این پروسه بی نهایت آهسته پیش میرود</a:t>
            </a:r>
            <a:r>
              <a:rPr lang="fa-IR" sz="2000" dirty="0" smtClean="0">
                <a:cs typeface="B Lotus" pitchFamily="2" charset="-78"/>
              </a:rPr>
              <a:t> (</a:t>
            </a:r>
            <a:r>
              <a:rPr lang="en-US" dirty="0" err="1" smtClean="0">
                <a:latin typeface="Arial" pitchFamily="34" charset="0"/>
                <a:cs typeface="Arial" pitchFamily="34" charset="0"/>
              </a:rPr>
              <a:t>Swift, 1993</a:t>
            </a:r>
            <a:r>
              <a:rPr lang="fa-IR" dirty="0" err="1" smtClean="0">
                <a:latin typeface="Arial" pitchFamily="34" charset="0"/>
                <a:cs typeface="Arial" pitchFamily="34" charset="0"/>
              </a:rPr>
              <a:t>).</a:t>
            </a:r>
            <a:r>
              <a:rPr lang="ar-SA" dirty="0" err="1" smtClean="0">
                <a:latin typeface="Arial" pitchFamily="34" charset="0"/>
                <a:cs typeface="Arial" pitchFamily="34" charset="0"/>
              </a:rPr>
              <a:t> </a:t>
            </a:r>
            <a:r>
              <a:rPr lang="ar-SA" sz="2000" dirty="0" smtClean="0">
                <a:cs typeface="B Lotus" pitchFamily="2" charset="-78"/>
              </a:rPr>
              <a:t>تلقیح با میکروارگانیسم، میتواند این پروسه را در خاک تشدید کند.</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685800" y="990600"/>
            <a:ext cx="7772400" cy="5524500"/>
            <a:chOff x="685800" y="990600"/>
            <a:chExt cx="7772400" cy="5524500"/>
          </a:xfrm>
        </p:grpSpPr>
        <p:sp>
          <p:nvSpPr>
            <p:cNvPr id="2" name="TextBox 1"/>
            <p:cNvSpPr txBox="1"/>
            <p:nvPr/>
          </p:nvSpPr>
          <p:spPr>
            <a:xfrm>
              <a:off x="685800" y="990600"/>
              <a:ext cx="7772400" cy="2246769"/>
            </a:xfrm>
            <a:prstGeom prst="rect">
              <a:avLst/>
            </a:prstGeom>
            <a:noFill/>
          </p:spPr>
          <p:txBody>
            <a:bodyPr wrap="square" rtlCol="0">
              <a:spAutoFit/>
            </a:bodyPr>
            <a:lstStyle/>
            <a:p>
              <a:pPr algn="just" rtl="1"/>
              <a:r>
                <a:rPr lang="ar-SA" b="1" dirty="0" smtClean="0"/>
                <a:t> </a:t>
              </a:r>
              <a:r>
                <a:rPr lang="en-US" sz="2000" dirty="0" err="1" smtClean="0">
                  <a:cs typeface="B Lotus" pitchFamily="2" charset="-78"/>
                </a:rPr>
                <a:t>Orhan</a:t>
              </a:r>
              <a:r>
                <a:rPr lang="ar-SA" sz="2000" dirty="0" smtClean="0">
                  <a:cs typeface="B Lotus" pitchFamily="2" charset="-78"/>
                </a:rPr>
                <a:t> &amp;</a:t>
              </a:r>
              <a:r>
                <a:rPr lang="fa-IR" sz="2000" dirty="0" smtClean="0">
                  <a:cs typeface="B Lotus" pitchFamily="2" charset="-78"/>
                </a:rPr>
                <a:t> </a:t>
              </a:r>
              <a:r>
                <a:rPr lang="en-US" sz="2000" dirty="0" smtClean="0">
                  <a:cs typeface="B Lotus" pitchFamily="2" charset="-78"/>
                </a:rPr>
                <a:t> </a:t>
              </a:r>
              <a:r>
                <a:rPr lang="en-US" sz="2000" dirty="0" err="1" smtClean="0">
                  <a:cs typeface="B Lotus" pitchFamily="2" charset="-78"/>
                </a:rPr>
                <a:t>Buyukgungor</a:t>
              </a:r>
              <a:r>
                <a:rPr lang="en-US" sz="2000" b="1" dirty="0" smtClean="0"/>
                <a:t> </a:t>
              </a:r>
              <a:r>
                <a:rPr lang="ar-SA" sz="2000" dirty="0" smtClean="0">
                  <a:cs typeface="B Lotus" pitchFamily="2" charset="-78"/>
                </a:rPr>
                <a:t>در سال 2000، تاثیر قارچ </a:t>
              </a:r>
              <a:r>
                <a:rPr lang="en-US" sz="2000" dirty="0" err="1" smtClean="0">
                  <a:cs typeface="B Lotus" pitchFamily="2" charset="-78"/>
                </a:rPr>
                <a:t>Phanerochate</a:t>
              </a:r>
              <a:r>
                <a:rPr lang="en-US" sz="2000" dirty="0" smtClean="0">
                  <a:cs typeface="B Lotus" pitchFamily="2" charset="-78"/>
                </a:rPr>
                <a:t> </a:t>
              </a:r>
              <a:r>
                <a:rPr lang="fa-IR" sz="2000" dirty="0" smtClean="0">
                  <a:cs typeface="B Lotus" pitchFamily="2" charset="-78"/>
                </a:rPr>
                <a:t>    </a:t>
              </a:r>
              <a:r>
                <a:rPr lang="en-US" sz="2000" dirty="0" err="1" smtClean="0">
                  <a:cs typeface="B Lotus" pitchFamily="2" charset="-78"/>
                </a:rPr>
                <a:t>chrysosporium</a:t>
              </a:r>
              <a:r>
                <a:rPr lang="en-US" sz="2000" dirty="0" smtClean="0">
                  <a:cs typeface="B Lotus" pitchFamily="2" charset="-78"/>
                </a:rPr>
                <a:t> </a:t>
              </a:r>
              <a:r>
                <a:rPr lang="fa-IR" sz="2000" dirty="0" smtClean="0">
                  <a:cs typeface="B Lotus" pitchFamily="2" charset="-78"/>
                </a:rPr>
                <a:t> </a:t>
              </a:r>
              <a:r>
                <a:rPr lang="ar-SA" sz="2000" dirty="0" smtClean="0">
                  <a:cs typeface="B Lotus" pitchFamily="2" charset="-78"/>
                </a:rPr>
                <a:t>سویه (34541</a:t>
              </a:r>
              <a:r>
                <a:rPr lang="en-US" sz="2000" dirty="0" smtClean="0">
                  <a:cs typeface="B Lotus" pitchFamily="2" charset="-78"/>
                </a:rPr>
                <a:t>ATCC </a:t>
              </a:r>
              <a:r>
                <a:rPr lang="ar-SA" sz="2000" dirty="0" smtClean="0">
                  <a:cs typeface="B Lotus" pitchFamily="2" charset="-78"/>
                </a:rPr>
                <a:t>) را در افزایش تخریب پذیری فیلم های پلی</a:t>
              </a:r>
              <a:r>
                <a:rPr lang="fa-IR" sz="2000" dirty="0" smtClean="0">
                  <a:cs typeface="B Lotus" pitchFamily="2" charset="-78"/>
                </a:rPr>
                <a:t> </a:t>
              </a:r>
              <a:r>
                <a:rPr lang="ar-SA" sz="2000" dirty="0" smtClean="0">
                  <a:cs typeface="B Lotus" pitchFamily="2" charset="-78"/>
                </a:rPr>
                <a:t>اتیلن مخلوط با نشاسته (12%) در محیط خاک ارزیابی کردند و با تلقیح نمونه های خاک با قارچ مذکور و اختلاط نمونه</a:t>
              </a:r>
              <a:r>
                <a:rPr lang="fa-IR" sz="2000" dirty="0" smtClean="0">
                  <a:cs typeface="B Lotus" pitchFamily="2" charset="-78"/>
                </a:rPr>
                <a:t> </a:t>
              </a:r>
              <a:r>
                <a:rPr lang="ar-SA" sz="2000" dirty="0" smtClean="0">
                  <a:cs typeface="B Lotus" pitchFamily="2" charset="-78"/>
                </a:rPr>
                <a:t>ها با فیلم</a:t>
              </a:r>
              <a:r>
                <a:rPr lang="fa-IR" sz="2000" dirty="0" smtClean="0">
                  <a:cs typeface="B Lotus" pitchFamily="2" charset="-78"/>
                </a:rPr>
                <a:t> </a:t>
              </a:r>
              <a:r>
                <a:rPr lang="ar-SA" sz="2000" dirty="0" smtClean="0">
                  <a:cs typeface="B Lotus" pitchFamily="2" charset="-78"/>
                </a:rPr>
                <a:t>های پلاستیک پلی</a:t>
              </a:r>
              <a:r>
                <a:rPr lang="fa-IR" sz="2000" dirty="0" smtClean="0">
                  <a:cs typeface="B Lotus" pitchFamily="2" charset="-78"/>
                </a:rPr>
                <a:t> </a:t>
              </a:r>
              <a:r>
                <a:rPr lang="ar-SA" sz="2000" dirty="0" smtClean="0">
                  <a:cs typeface="B Lotus" pitchFamily="2" charset="-78"/>
                </a:rPr>
                <a:t>اتیلن/ نشاسته، در پی مقایسه نمونه</a:t>
              </a:r>
              <a:r>
                <a:rPr lang="fa-IR" sz="2000" dirty="0" smtClean="0">
                  <a:cs typeface="B Lotus" pitchFamily="2" charset="-78"/>
                </a:rPr>
                <a:t> </a:t>
              </a:r>
              <a:r>
                <a:rPr lang="ar-SA" sz="2000" dirty="0" smtClean="0">
                  <a:cs typeface="B Lotus" pitchFamily="2" charset="-78"/>
                </a:rPr>
                <a:t>های خاک تلقیح شده با قارچ، با نمونه شاهد، یافتند که تخریب فیلم مخلوط پلی</a:t>
              </a:r>
              <a:r>
                <a:rPr lang="fa-IR" sz="2000" dirty="0" smtClean="0">
                  <a:cs typeface="B Lotus" pitchFamily="2" charset="-78"/>
                </a:rPr>
                <a:t> </a:t>
              </a:r>
              <a:r>
                <a:rPr lang="ar-SA" sz="2000" dirty="0" smtClean="0">
                  <a:cs typeface="B Lotus" pitchFamily="2" charset="-78"/>
                </a:rPr>
                <a:t>اتیلن/ نشاسته در خاک تلقیح نشده کمتر از خاک تلقیح شده با قارچ، در طول یک دوره 6 ماهه بود. آنها نشان دادند که این قارچ، جزء اصلی فعال در میکروفلورای خاک است</a:t>
              </a:r>
              <a:r>
                <a:rPr lang="fa-IR" sz="2000" dirty="0" smtClean="0">
                  <a:cs typeface="B Lotus" pitchFamily="2" charset="-78"/>
                </a:rPr>
                <a:t>. </a:t>
              </a:r>
              <a:endParaRPr lang="en-US" sz="2000" dirty="0" smtClean="0">
                <a:cs typeface="B Lotus" pitchFamily="2" charset="-78"/>
              </a:endParaRPr>
            </a:p>
          </p:txBody>
        </p:sp>
        <p:sp>
          <p:nvSpPr>
            <p:cNvPr id="3" name="TextBox 2"/>
            <p:cNvSpPr txBox="1"/>
            <p:nvPr/>
          </p:nvSpPr>
          <p:spPr>
            <a:xfrm>
              <a:off x="685800" y="3429000"/>
              <a:ext cx="7696200" cy="707886"/>
            </a:xfrm>
            <a:prstGeom prst="rect">
              <a:avLst/>
            </a:prstGeom>
            <a:noFill/>
          </p:spPr>
          <p:txBody>
            <a:bodyPr wrap="square" rtlCol="0">
              <a:spAutoFit/>
            </a:bodyPr>
            <a:lstStyle/>
            <a:p>
              <a:pPr algn="r" rtl="1"/>
              <a:r>
                <a:rPr lang="fa-IR" dirty="0" smtClean="0"/>
                <a:t> </a:t>
              </a:r>
              <a:r>
                <a:rPr lang="fa-IR" sz="2000" dirty="0" smtClean="0">
                  <a:cs typeface="B Lotus" pitchFamily="2" charset="-78"/>
                </a:rPr>
                <a:t>میزان </a:t>
              </a:r>
              <a:r>
                <a:rPr lang="en-US" sz="2000" dirty="0" smtClean="0">
                  <a:cs typeface="B Lotus" pitchFamily="2" charset="-78"/>
                </a:rPr>
                <a:t>CO2</a:t>
              </a:r>
              <a:r>
                <a:rPr lang="fa-IR" sz="2000" dirty="0" smtClean="0">
                  <a:cs typeface="B Lotus" pitchFamily="2" charset="-78"/>
                </a:rPr>
                <a:t> متصاعد شده از خاک تلقیح شده با این جدایه، افزایش تدریجی را طی 40 روز نشان داد </a:t>
              </a:r>
              <a:endParaRPr lang="en-US" sz="2000" dirty="0" smtClean="0">
                <a:cs typeface="B Lotus" pitchFamily="2" charset="-78"/>
              </a:endParaRPr>
            </a:p>
          </p:txBody>
        </p:sp>
        <p:pic>
          <p:nvPicPr>
            <p:cNvPr id="34817" name="Picture 1"/>
            <p:cNvPicPr>
              <a:picLocks noChangeAspect="1" noChangeArrowheads="1"/>
            </p:cNvPicPr>
            <p:nvPr/>
          </p:nvPicPr>
          <p:blipFill>
            <a:blip r:embed="rId2" cstate="print"/>
            <a:srcRect/>
            <a:stretch>
              <a:fillRect/>
            </a:stretch>
          </p:blipFill>
          <p:spPr bwMode="auto">
            <a:xfrm>
              <a:off x="2514600" y="4204781"/>
              <a:ext cx="3810000" cy="231031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838200" y="1267361"/>
            <a:ext cx="75438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lang="en-US" dirty="0" err="1" smtClean="0">
                <a:latin typeface="Arial" pitchFamily="34" charset="0"/>
                <a:cs typeface="Arial" pitchFamily="34" charset="0"/>
              </a:rPr>
              <a:t>Gilan</a:t>
            </a:r>
            <a:r>
              <a:rPr lang="en-US" dirty="0" smtClean="0">
                <a:latin typeface="Arial" pitchFamily="34" charset="0"/>
                <a:cs typeface="Arial" pitchFamily="34" charset="0"/>
              </a:rPr>
              <a:t> </a:t>
            </a:r>
            <a:r>
              <a:rPr lang="en-US" dirty="0" err="1" smtClean="0">
                <a:latin typeface="Arial" pitchFamily="34" charset="0"/>
                <a:cs typeface="Arial" pitchFamily="34" charset="0"/>
              </a:rPr>
              <a:t>etal</a:t>
            </a:r>
            <a:r>
              <a:rPr lang="en-US" dirty="0" smtClean="0">
                <a:latin typeface="Arial" pitchFamily="34" charset="0"/>
                <a:cs typeface="Arial" pitchFamily="34" charset="0"/>
              </a:rPr>
              <a:t>, 2004)</a:t>
            </a:r>
            <a:r>
              <a:rPr kumimoji="0" lang="fa-IR" sz="1400" b="0" i="0" u="none" strike="noStrike" cap="none" normalizeH="0" baseline="0" dirty="0" smtClean="0">
                <a:ln>
                  <a:noFill/>
                </a:ln>
                <a:solidFill>
                  <a:schemeClr val="tx1"/>
                </a:solidFill>
                <a:effectLst/>
                <a:latin typeface="Arial" pitchFamily="34" charset="0"/>
                <a:ea typeface="Times New Roman" pitchFamily="18" charset="0"/>
                <a:cs typeface="B Lotus" pitchFamily="2" charset="-78"/>
              </a:rPr>
              <a:t>)</a:t>
            </a:r>
            <a:r>
              <a:rPr lang="fa-IR" sz="2000" dirty="0" smtClean="0">
                <a:cs typeface="B Lotus" pitchFamily="2" charset="-78"/>
              </a:rPr>
              <a:t> باکتری</a:t>
            </a:r>
            <a:r>
              <a:rPr lang="en-US" sz="2000" dirty="0" smtClean="0">
                <a:cs typeface="B Lotus" pitchFamily="2" charset="-78"/>
              </a:rPr>
              <a:t> </a:t>
            </a:r>
            <a:r>
              <a:rPr lang="en-US" sz="2000" dirty="0" err="1" smtClean="0">
                <a:cs typeface="B Lotus" pitchFamily="2" charset="-78"/>
              </a:rPr>
              <a:t>Rhodococcus</a:t>
            </a:r>
            <a:r>
              <a:rPr lang="en-US" sz="2000" dirty="0" smtClean="0">
                <a:cs typeface="B Lotus" pitchFamily="2" charset="-78"/>
              </a:rPr>
              <a:t> </a:t>
            </a:r>
            <a:r>
              <a:rPr lang="en-US" sz="2000" dirty="0" err="1" smtClean="0">
                <a:cs typeface="B Lotus" pitchFamily="2" charset="-78"/>
              </a:rPr>
              <a:t>ruber</a:t>
            </a:r>
            <a:r>
              <a:rPr lang="en-US" sz="2000" dirty="0" smtClean="0">
                <a:cs typeface="B Lotus" pitchFamily="2" charset="-78"/>
              </a:rPr>
              <a:t> </a:t>
            </a:r>
            <a:r>
              <a:rPr lang="fa-IR" sz="2000" dirty="0" smtClean="0">
                <a:cs typeface="B Lotus" pitchFamily="2" charset="-78"/>
              </a:rPr>
              <a:t> سویه 208</a:t>
            </a:r>
            <a:r>
              <a:rPr lang="en-US" sz="2000" dirty="0" smtClean="0">
                <a:cs typeface="B Lotus" pitchFamily="2" charset="-78"/>
              </a:rPr>
              <a:t>C </a:t>
            </a:r>
            <a:r>
              <a:rPr lang="fa-IR" sz="2000" dirty="0" smtClean="0">
                <a:cs typeface="B Lotus" pitchFamily="2" charset="-78"/>
              </a:rPr>
              <a:t>را جداسازی کردند که قادر به مصرف پلی اتیلن به عنوان تنها منبع کربن است. این سویه، پلی­اتیلن را با نرخ 86/0% در هفته تخریب میکند. آبگریزی این سویه، آنرا قادر به تشکیل بیوفیلم متراکم روی سطح پای اتیلن ساخته و در نتیجه، قابلیت آنرا برای تجزیه زیستی بهبود می بخشد.</a:t>
            </a:r>
          </a:p>
        </p:txBody>
      </p:sp>
      <p:sp>
        <p:nvSpPr>
          <p:cNvPr id="33794" name="Rectangle 2"/>
          <p:cNvSpPr>
            <a:spLocks noChangeArrowheads="1"/>
          </p:cNvSpPr>
          <p:nvPr/>
        </p:nvSpPr>
        <p:spPr bwMode="auto">
          <a:xfrm>
            <a:off x="838200" y="2943761"/>
            <a:ext cx="75438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fa-IR" sz="2000" dirty="0" smtClean="0">
                <a:cs typeface="B Lotus" pitchFamily="2" charset="-78"/>
              </a:rPr>
              <a:t>باکتریها در بیوفیلم بسیار متفاوت از حالت پلانکتونی شان میشوند ( </a:t>
            </a:r>
            <a:r>
              <a:rPr lang="en-US" dirty="0" err="1" smtClean="0">
                <a:latin typeface="Arial" pitchFamily="34" charset="0"/>
                <a:cs typeface="Arial" pitchFamily="34" charset="0"/>
              </a:rPr>
              <a:t>Stoodley etal, </a:t>
            </a:r>
            <a:r>
              <a:rPr lang="en-US" sz="2000" dirty="0" smtClean="0">
                <a:cs typeface="B Lotus" pitchFamily="2" charset="-78"/>
              </a:rPr>
              <a:t>2002</a:t>
            </a:r>
            <a:r>
              <a:rPr lang="fa-IR" sz="2000" dirty="0" smtClean="0">
                <a:cs typeface="B Lotus" pitchFamily="2" charset="-78"/>
              </a:rPr>
              <a:t>) و اغلب یک توالی توسعه یافته تشکیل دهنده ساختارهای چند سلولی پیچیده (میکروکلونی) که توسط شبکه ای از کانالهای آب احاطه میشود را نشان میدهند (</a:t>
            </a:r>
            <a:r>
              <a:rPr lang="en-US" dirty="0" err="1" smtClean="0">
                <a:latin typeface="Arial" pitchFamily="34" charset="0"/>
                <a:cs typeface="Arial" pitchFamily="34" charset="0"/>
              </a:rPr>
              <a:t>Tolker, 2000</a:t>
            </a:r>
            <a:r>
              <a:rPr lang="ar-SA" dirty="0" err="1" smtClean="0">
                <a:latin typeface="Arial" pitchFamily="34" charset="0"/>
                <a:cs typeface="Arial" pitchFamily="34" charset="0"/>
              </a:rPr>
              <a:t>-</a:t>
            </a:r>
            <a:r>
              <a:rPr lang="en-US" dirty="0" err="1" smtClean="0">
                <a:latin typeface="Arial" pitchFamily="34" charset="0"/>
                <a:cs typeface="Arial" pitchFamily="34" charset="0"/>
              </a:rPr>
              <a:t>Nielson</a:t>
            </a:r>
            <a:r>
              <a:rPr lang="ar-SA" dirty="0" err="1" smtClean="0">
                <a:latin typeface="Arial" pitchFamily="34" charset="0"/>
                <a:cs typeface="Arial" pitchFamily="34" charset="0"/>
              </a:rPr>
              <a:t> &amp; </a:t>
            </a:r>
            <a:r>
              <a:rPr lang="en-US" dirty="0" err="1" smtClean="0">
                <a:latin typeface="Arial" pitchFamily="34" charset="0"/>
                <a:cs typeface="Arial" pitchFamily="34" charset="0"/>
              </a:rPr>
              <a:t>Molin,</a:t>
            </a:r>
            <a:r>
              <a:rPr lang="fa-IR" dirty="0" err="1" smtClean="0">
                <a:latin typeface="Arial" pitchFamily="34" charset="0"/>
                <a:cs typeface="Arial" pitchFamily="34" charset="0"/>
              </a:rPr>
              <a:t>).</a:t>
            </a:r>
          </a:p>
        </p:txBody>
      </p:sp>
      <p:sp>
        <p:nvSpPr>
          <p:cNvPr id="5" name="TextBox 4"/>
          <p:cNvSpPr txBox="1"/>
          <p:nvPr/>
        </p:nvSpPr>
        <p:spPr>
          <a:xfrm>
            <a:off x="609600" y="4623137"/>
            <a:ext cx="7696200" cy="1015663"/>
          </a:xfrm>
          <a:prstGeom prst="rect">
            <a:avLst/>
          </a:prstGeom>
          <a:noFill/>
        </p:spPr>
        <p:txBody>
          <a:bodyPr wrap="square" rtlCol="0">
            <a:spAutoFit/>
          </a:bodyPr>
          <a:lstStyle/>
          <a:p>
            <a:pPr algn="just" rtl="1"/>
            <a:r>
              <a:rPr lang="en-US" dirty="0" smtClean="0"/>
              <a:t> </a:t>
            </a:r>
            <a:r>
              <a:rPr lang="fa-IR" sz="2000" dirty="0" smtClean="0">
                <a:cs typeface="B Lotus" pitchFamily="2" charset="-78"/>
              </a:rPr>
              <a:t>از آنجا که پلی اتیلن در محلولهای آبی نامحلول است، باکتریهای تولیدکننده بیوفیلم می توانند در تخریب زیستی آن موثرتر باشند. شواهد، اثبات کننده همبستگی بین کمبود کربن و آبگریزی باکتری در تحقیقات گذشته گزارش شده است (</a:t>
            </a:r>
            <a:r>
              <a:rPr lang="en-US" dirty="0" err="1" smtClean="0">
                <a:latin typeface="Arial" pitchFamily="34" charset="0"/>
                <a:cs typeface="Arial" pitchFamily="34" charset="0"/>
              </a:rPr>
              <a:t>Sakharovski</a:t>
            </a:r>
            <a:r>
              <a:rPr lang="en-US" dirty="0" smtClean="0">
                <a:latin typeface="Arial" pitchFamily="34" charset="0"/>
                <a:cs typeface="Arial" pitchFamily="34" charset="0"/>
              </a:rPr>
              <a:t> </a:t>
            </a:r>
            <a:r>
              <a:rPr lang="en-US" dirty="0" err="1" smtClean="0">
                <a:latin typeface="Arial" pitchFamily="34" charset="0"/>
                <a:cs typeface="Arial" pitchFamily="34" charset="0"/>
              </a:rPr>
              <a:t>etal</a:t>
            </a:r>
            <a:r>
              <a:rPr lang="en-US" dirty="0" smtClean="0">
                <a:latin typeface="Arial" pitchFamily="34" charset="0"/>
                <a:cs typeface="Arial" pitchFamily="34" charset="0"/>
              </a:rPr>
              <a:t>, 1999</a:t>
            </a:r>
            <a:r>
              <a:rPr lang="fa-IR" dirty="0" smtClean="0"/>
              <a: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838200" y="1264384"/>
            <a:ext cx="73914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fa-IR" sz="2000" dirty="0" smtClean="0">
                <a:cs typeface="B Lotus" pitchFamily="2" charset="-78"/>
              </a:rPr>
              <a:t>مشخص شده که سطوح باکتریایی در محیط های فقیر از نظر کربن نسبت به محیط های حاوی کربن آبگریزتر و چسبنده تر میشوند و احتمالا قابلیت دسترسی پایین به منبع کربن در محیط کشت باکتری رودوکوکوس روبر، که حاوی پلی </a:t>
            </a:r>
            <a:r>
              <a:rPr lang="fa-IR" sz="2000" dirty="0" err="1" smtClean="0">
                <a:cs typeface="B Lotus" pitchFamily="2" charset="-78"/>
              </a:rPr>
              <a:t>اتیلن</a:t>
            </a:r>
            <a:r>
              <a:rPr lang="fa-IR" sz="2000" dirty="0" smtClean="0">
                <a:cs typeface="B Lotus" pitchFamily="2" charset="-78"/>
              </a:rPr>
              <a:t>  بعنوان تنها منبع کربن بود، تعاملات هیدروفوبیک و توسعه بیوفیلم را افزایش و تخریب زیستی پلی اتیلن را بهبود بخشیده است.</a:t>
            </a:r>
          </a:p>
        </p:txBody>
      </p:sp>
      <p:sp>
        <p:nvSpPr>
          <p:cNvPr id="4" name="Rectangle 3"/>
          <p:cNvSpPr/>
          <p:nvPr/>
        </p:nvSpPr>
        <p:spPr>
          <a:xfrm>
            <a:off x="914400" y="3048000"/>
            <a:ext cx="7239000" cy="707886"/>
          </a:xfrm>
          <a:prstGeom prst="rect">
            <a:avLst/>
          </a:prstGeom>
        </p:spPr>
        <p:txBody>
          <a:bodyPr wrap="square">
            <a:spAutoFit/>
          </a:bodyPr>
          <a:lstStyle/>
          <a:p>
            <a:pPr algn="just" rtl="1"/>
            <a:r>
              <a:rPr lang="fa-IR" sz="2000" dirty="0" smtClean="0">
                <a:cs typeface="B Lotus" pitchFamily="2" charset="-78"/>
              </a:rPr>
              <a:t>توانایی رودوکوکوس روبر برای تشکیل بیوفیلم روی سطوح پلی اتیلن، به آبگریزی سطوح سلولهایش نسبت داده شده است.</a:t>
            </a:r>
            <a:endParaRPr lang="en-US" sz="2000" dirty="0" smtClean="0">
              <a:cs typeface="B Lotus" pitchFamily="2" charset="-78"/>
            </a:endParaRPr>
          </a:p>
        </p:txBody>
      </p:sp>
      <p:pic>
        <p:nvPicPr>
          <p:cNvPr id="32770" name="Picture 2"/>
          <p:cNvPicPr>
            <a:picLocks noChangeAspect="1" noChangeArrowheads="1"/>
          </p:cNvPicPr>
          <p:nvPr/>
        </p:nvPicPr>
        <p:blipFill>
          <a:blip r:embed="rId2" cstate="print"/>
          <a:srcRect/>
          <a:stretch>
            <a:fillRect/>
          </a:stretch>
        </p:blipFill>
        <p:spPr bwMode="auto">
          <a:xfrm>
            <a:off x="2794431" y="4038600"/>
            <a:ext cx="3477639"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762000" y="1349514"/>
            <a:ext cx="74676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en-US" dirty="0" err="1" smtClean="0">
                <a:latin typeface="Arial" pitchFamily="34" charset="0"/>
                <a:cs typeface="Arial" pitchFamily="34" charset="0"/>
              </a:rPr>
              <a:t>Lee etal, 1991</a:t>
            </a:r>
            <a:r>
              <a:rPr lang="fa-IR" dirty="0" err="1" smtClean="0">
                <a:latin typeface="Arial" pitchFamily="34" charset="0"/>
                <a:cs typeface="Arial" pitchFamily="34" charset="0"/>
              </a:rPr>
              <a:t>  </a:t>
            </a:r>
            <a:r>
              <a:rPr lang="fa-IR" sz="2000" dirty="0" smtClean="0">
                <a:cs typeface="B Lotus" pitchFamily="2" charset="-78"/>
              </a:rPr>
              <a:t>نیز توانایی گونه </a:t>
            </a:r>
            <a:r>
              <a:rPr lang="en-US" sz="2000" dirty="0" err="1" smtClean="0">
                <a:cs typeface="B Lotus" pitchFamily="2" charset="-78"/>
              </a:rPr>
              <a:t>Phanerochate</a:t>
            </a:r>
            <a:r>
              <a:rPr lang="fa-IR" sz="2000" dirty="0" smtClean="0">
                <a:cs typeface="B Lotus" pitchFamily="2" charset="-78"/>
              </a:rPr>
              <a:t>  و </a:t>
            </a:r>
            <a:r>
              <a:rPr lang="fa-IR" sz="2000" dirty="0" err="1" smtClean="0">
                <a:cs typeface="B Lotus" pitchFamily="2" charset="-78"/>
              </a:rPr>
              <a:t>استرپتومایسس</a:t>
            </a:r>
            <a:r>
              <a:rPr lang="fa-IR" sz="2000" dirty="0" smtClean="0">
                <a:cs typeface="B Lotus" pitchFamily="2" charset="-78"/>
              </a:rPr>
              <a:t> تخریب کننده </a:t>
            </a:r>
            <a:r>
              <a:rPr lang="fa-IR" sz="2000" dirty="0" err="1" smtClean="0">
                <a:cs typeface="B Lotus" pitchFamily="2" charset="-78"/>
              </a:rPr>
              <a:t>لیگنین</a:t>
            </a:r>
            <a:r>
              <a:rPr lang="fa-IR" sz="2000" dirty="0" smtClean="0">
                <a:cs typeface="B Lotus" pitchFamily="2" charset="-78"/>
              </a:rPr>
              <a:t> را در تجزیه ترکیبات پلی </a:t>
            </a:r>
            <a:r>
              <a:rPr lang="fa-IR" sz="2000" dirty="0" err="1" smtClean="0">
                <a:cs typeface="B Lotus" pitchFamily="2" charset="-78"/>
              </a:rPr>
              <a:t>اتیلن</a:t>
            </a:r>
            <a:r>
              <a:rPr lang="fa-IR" sz="2000" dirty="0" smtClean="0">
                <a:cs typeface="B Lotus" pitchFamily="2" charset="-78"/>
              </a:rPr>
              <a:t> در فیلم های مخلوط پلی </a:t>
            </a:r>
            <a:r>
              <a:rPr lang="fa-IR" sz="2000" dirty="0" err="1" smtClean="0">
                <a:cs typeface="B Lotus" pitchFamily="2" charset="-78"/>
              </a:rPr>
              <a:t>اتیلن</a:t>
            </a:r>
            <a:r>
              <a:rPr lang="fa-IR" sz="2000" dirty="0" smtClean="0">
                <a:cs typeface="B Lotus" pitchFamily="2" charset="-78"/>
              </a:rPr>
              <a:t>/ نشاسته گزارش کردند </a:t>
            </a:r>
            <a:r>
              <a:rPr kumimoji="0" lang="fa-IR" sz="1400" b="0" i="0" u="none" strike="noStrike" cap="none" normalizeH="0" baseline="0" dirty="0" smtClean="0">
                <a:ln>
                  <a:noFill/>
                </a:ln>
                <a:solidFill>
                  <a:schemeClr val="tx1"/>
                </a:solidFill>
                <a:effectLst/>
                <a:latin typeface="Arial" pitchFamily="34" charset="0"/>
                <a:ea typeface="Times New Roman" pitchFamily="18" charset="0"/>
                <a:cs typeface="B Lotus" pitchFamily="2" charset="-78"/>
              </a:rPr>
              <a:t>.</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6" name="Rectangle 2"/>
          <p:cNvSpPr>
            <a:spLocks noChangeArrowheads="1"/>
          </p:cNvSpPr>
          <p:nvPr/>
        </p:nvSpPr>
        <p:spPr bwMode="auto">
          <a:xfrm>
            <a:off x="381000" y="2855655"/>
            <a:ext cx="79248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en-US" dirty="0" err="1" smtClean="0">
                <a:latin typeface="Arial" pitchFamily="34" charset="0"/>
                <a:cs typeface="Arial" pitchFamily="34" charset="0"/>
              </a:rPr>
              <a:t>Hadad etal, 2005</a:t>
            </a:r>
            <a:r>
              <a:rPr lang="fa-IR" dirty="0" err="1" smtClean="0">
                <a:latin typeface="Arial" pitchFamily="34" charset="0"/>
                <a:cs typeface="Arial" pitchFamily="34" charset="0"/>
              </a:rPr>
              <a:t>  </a:t>
            </a:r>
            <a:r>
              <a:rPr lang="fa-IR" sz="2000" dirty="0" smtClean="0">
                <a:cs typeface="B Lotus" pitchFamily="2" charset="-78"/>
              </a:rPr>
              <a:t>باکتری </a:t>
            </a:r>
            <a:r>
              <a:rPr lang="fa-IR" sz="2000" dirty="0" err="1" smtClean="0">
                <a:cs typeface="B Lotus" pitchFamily="2" charset="-78"/>
              </a:rPr>
              <a:t>ترموفیلیک</a:t>
            </a:r>
            <a:r>
              <a:rPr lang="fa-IR" sz="2000" dirty="0" smtClean="0">
                <a:cs typeface="B Lotus" pitchFamily="2" charset="-78"/>
              </a:rPr>
              <a:t> </a:t>
            </a:r>
            <a:r>
              <a:rPr lang="en-US" sz="2000" dirty="0" err="1" smtClean="0">
                <a:cs typeface="B Lotus" pitchFamily="2" charset="-78"/>
              </a:rPr>
              <a:t>borstelensis</a:t>
            </a:r>
            <a:r>
              <a:rPr lang="en-US" sz="2000" dirty="0" smtClean="0">
                <a:cs typeface="B Lotus" pitchFamily="2" charset="-78"/>
              </a:rPr>
              <a:t> </a:t>
            </a:r>
            <a:r>
              <a:rPr lang="en-US" sz="2000" dirty="0" err="1" smtClean="0">
                <a:cs typeface="B Lotus" pitchFamily="2" charset="-78"/>
              </a:rPr>
              <a:t>Brevibacillus</a:t>
            </a:r>
            <a:r>
              <a:rPr lang="fa-IR" sz="2000" dirty="0" smtClean="0">
                <a:cs typeface="B Lotus" pitchFamily="2" charset="-78"/>
              </a:rPr>
              <a:t>  سویه 707 را از خاک جداسازی کردند که قادر به مصرف پلی </a:t>
            </a:r>
            <a:r>
              <a:rPr lang="fa-IR" sz="2000" dirty="0" err="1" smtClean="0">
                <a:cs typeface="B Lotus" pitchFamily="2" charset="-78"/>
              </a:rPr>
              <a:t>اتیلن</a:t>
            </a:r>
            <a:r>
              <a:rPr lang="fa-IR" sz="2000" dirty="0" smtClean="0">
                <a:cs typeface="B Lotus" pitchFamily="2" charset="-78"/>
              </a:rPr>
              <a:t> منشعب با دانسیته کم، به عنوان تنها منبع کربن و در نتیجه، تجزیه آن بود.</a:t>
            </a:r>
          </a:p>
          <a:p>
            <a:pPr marL="0" marR="0" lvl="0" indent="0" algn="just" defTabSz="914400" rtl="1" eaLnBrk="0" fontAlgn="base" latinLnBrk="0" hangingPunct="0">
              <a:lnSpc>
                <a:spcPct val="100000"/>
              </a:lnSpc>
              <a:spcBef>
                <a:spcPct val="0"/>
              </a:spcBef>
              <a:spcAft>
                <a:spcPct val="0"/>
              </a:spcAft>
              <a:buClrTx/>
              <a:buSzTx/>
              <a:buFontTx/>
              <a:buNone/>
              <a:tabLst/>
            </a:pPr>
            <a:r>
              <a:rPr lang="fa-IR" sz="2000" dirty="0" err="1" smtClean="0">
                <a:cs typeface="B Lotus" pitchFamily="2" charset="-78"/>
              </a:rPr>
              <a:t>انکوباسیون</a:t>
            </a:r>
            <a:r>
              <a:rPr lang="fa-IR" sz="2000" dirty="0" smtClean="0">
                <a:cs typeface="B Lotus" pitchFamily="2" charset="-78"/>
              </a:rPr>
              <a:t> پلی </a:t>
            </a:r>
            <a:r>
              <a:rPr lang="fa-IR" sz="2000" dirty="0" err="1" smtClean="0">
                <a:cs typeface="B Lotus" pitchFamily="2" charset="-78"/>
              </a:rPr>
              <a:t>اتیلن</a:t>
            </a:r>
            <a:r>
              <a:rPr lang="fa-IR" sz="2000" dirty="0" smtClean="0">
                <a:cs typeface="B Lotus" pitchFamily="2" charset="-78"/>
              </a:rPr>
              <a:t> با این باکتری در 30 روز تحت دمای 50 درجه سانتیگراد، وزن ملکولی پلی </a:t>
            </a:r>
            <a:r>
              <a:rPr lang="fa-IR" sz="2000" dirty="0" err="1" smtClean="0">
                <a:cs typeface="B Lotus" pitchFamily="2" charset="-78"/>
              </a:rPr>
              <a:t>اتیلن</a:t>
            </a:r>
            <a:r>
              <a:rPr lang="fa-IR" sz="2000" dirty="0" smtClean="0">
                <a:cs typeface="B Lotus" pitchFamily="2" charset="-78"/>
              </a:rPr>
              <a:t> را 11% کاهش داد. به علاوه، این محققین، تاثیر پیش تیمار اکسیداسیون نوری را نیز بر تخریب زیستی پلی </a:t>
            </a:r>
            <a:r>
              <a:rPr lang="fa-IR" sz="2000" dirty="0" err="1" smtClean="0">
                <a:cs typeface="B Lotus" pitchFamily="2" charset="-78"/>
              </a:rPr>
              <a:t>اتیلن</a:t>
            </a:r>
            <a:r>
              <a:rPr lang="fa-IR" sz="2000" dirty="0" smtClean="0">
                <a:cs typeface="B Lotus" pitchFamily="2" charset="-78"/>
              </a:rPr>
              <a:t> بررسی کردند و </a:t>
            </a:r>
            <a:r>
              <a:rPr lang="ar-SA" sz="2000" dirty="0" smtClean="0">
                <a:cs typeface="B Lotus" pitchFamily="2" charset="-78"/>
              </a:rPr>
              <a:t>نشان</a:t>
            </a:r>
            <a:r>
              <a:rPr lang="fa-IR" sz="2000" dirty="0" smtClean="0">
                <a:cs typeface="B Lotus" pitchFamily="2" charset="-78"/>
              </a:rPr>
              <a:t> دادند که پلی </a:t>
            </a:r>
            <a:r>
              <a:rPr lang="fa-IR" sz="2000" dirty="0" err="1" smtClean="0">
                <a:cs typeface="B Lotus" pitchFamily="2" charset="-78"/>
              </a:rPr>
              <a:t>اتیلنی</a:t>
            </a:r>
            <a:r>
              <a:rPr lang="fa-IR" sz="2000" dirty="0" smtClean="0">
                <a:cs typeface="B Lotus" pitchFamily="2" charset="-78"/>
              </a:rPr>
              <a:t> که قبل از تلقیح با باکتری، تحت اکسیداسیون نوری با </a:t>
            </a:r>
            <a:r>
              <a:rPr lang="en-US" sz="2000" dirty="0" smtClean="0">
                <a:cs typeface="B Lotus" pitchFamily="2" charset="-78"/>
              </a:rPr>
              <a:t>U.V</a:t>
            </a:r>
            <a:r>
              <a:rPr lang="fa-IR" sz="2000" dirty="0" smtClean="0">
                <a:cs typeface="B Lotus" pitchFamily="2" charset="-78"/>
              </a:rPr>
              <a:t> واقع شده بود، حداکثر تخریب زیستی را نشان داد که علت آن، تشکیل بقایای </a:t>
            </a:r>
            <a:r>
              <a:rPr lang="fa-IR" sz="2000" dirty="0" err="1" smtClean="0">
                <a:cs typeface="B Lotus" pitchFamily="2" charset="-78"/>
              </a:rPr>
              <a:t>کربونیل</a:t>
            </a:r>
            <a:r>
              <a:rPr lang="fa-IR" sz="2000" dirty="0" smtClean="0">
                <a:cs typeface="B Lotus" pitchFamily="2" charset="-78"/>
              </a:rPr>
              <a:t> در طی اکسیداسیون نوری است که براحتی توسط باکتری به مصرف میرسد.</a:t>
            </a:r>
            <a:r>
              <a:rPr lang="en-US" sz="2000" dirty="0" smtClean="0">
                <a:cs typeface="B Lotus" pitchFamily="2" charset="-78"/>
              </a:rPr>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85800" y="533400"/>
            <a:ext cx="7620000" cy="6072996"/>
            <a:chOff x="685800" y="533400"/>
            <a:chExt cx="7620000" cy="6072996"/>
          </a:xfrm>
        </p:grpSpPr>
        <p:sp>
          <p:nvSpPr>
            <p:cNvPr id="30721" name="Rectangle 1"/>
            <p:cNvSpPr>
              <a:spLocks noChangeArrowheads="1"/>
            </p:cNvSpPr>
            <p:nvPr/>
          </p:nvSpPr>
          <p:spPr bwMode="auto">
            <a:xfrm>
              <a:off x="4648200" y="1505902"/>
              <a:ext cx="36576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Arial" pitchFamily="34" charset="0"/>
                  <a:ea typeface="Times New Roman" pitchFamily="18" charset="0"/>
                  <a:cs typeface="B Lotus" pitchFamily="2" charset="-78"/>
                </a:rPr>
                <a:t> </a:t>
              </a:r>
              <a:r>
                <a:rPr lang="fa-IR" sz="2000" dirty="0" smtClean="0">
                  <a:cs typeface="B Lotus" pitchFamily="2" charset="-78"/>
                </a:rPr>
                <a:t>یک اثر </a:t>
              </a:r>
              <a:r>
                <a:rPr lang="fa-IR" sz="2000" dirty="0" err="1" smtClean="0">
                  <a:cs typeface="B Lotus" pitchFamily="2" charset="-78"/>
                </a:rPr>
                <a:t>سینرژیستی</a:t>
              </a:r>
              <a:r>
                <a:rPr lang="fa-IR" sz="2000" dirty="0" smtClean="0">
                  <a:cs typeface="B Lotus" pitchFamily="2" charset="-78"/>
                </a:rPr>
                <a:t> بین اکسیداسیون نوری و تخریب زیستی پلی </a:t>
              </a:r>
              <a:r>
                <a:rPr lang="fa-IR" sz="2000" dirty="0" err="1" smtClean="0">
                  <a:cs typeface="B Lotus" pitchFamily="2" charset="-78"/>
                </a:rPr>
                <a:t>اتیلن</a:t>
              </a:r>
              <a:r>
                <a:rPr lang="fa-IR" sz="2000" dirty="0" smtClean="0">
                  <a:cs typeface="B Lotus" pitchFamily="2" charset="-78"/>
                </a:rPr>
                <a:t> یافت شده است (</a:t>
              </a:r>
              <a:r>
                <a:rPr lang="en-US" sz="2000" dirty="0" err="1" smtClean="0">
                  <a:latin typeface="Arial" pitchFamily="34" charset="0"/>
                  <a:cs typeface="Arial" pitchFamily="34" charset="0"/>
                </a:rPr>
                <a:t>Albertsson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etal</a:t>
              </a:r>
              <a:r>
                <a:rPr lang="en-US" sz="2000" dirty="0" smtClean="0">
                  <a:latin typeface="Arial" pitchFamily="34" charset="0"/>
                  <a:cs typeface="Arial" pitchFamily="34" charset="0"/>
                </a:rPr>
                <a:t>, 1978</a:t>
              </a:r>
              <a:r>
                <a:rPr lang="fa-IR" sz="2000" dirty="0" smtClean="0">
                  <a:latin typeface="Arial" pitchFamily="34" charset="0"/>
                  <a:cs typeface="Arial" pitchFamily="34" charset="0"/>
                </a:rPr>
                <a:t>).</a:t>
              </a:r>
            </a:p>
            <a:p>
              <a:pPr marL="0" marR="0" lvl="0" indent="0" algn="just" defTabSz="914400" rtl="1" eaLnBrk="1" fontAlgn="base" latinLnBrk="0" hangingPunct="1">
                <a:lnSpc>
                  <a:spcPct val="100000"/>
                </a:lnSpc>
                <a:spcBef>
                  <a:spcPct val="0"/>
                </a:spcBef>
                <a:spcAft>
                  <a:spcPct val="0"/>
                </a:spcAft>
                <a:buClrTx/>
                <a:buSzTx/>
                <a:buFontTx/>
                <a:buNone/>
                <a:tabLst/>
              </a:pPr>
              <a:endParaRPr lang="en-US" sz="2000" dirty="0" smtClean="0">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lang="fa-IR" sz="2000" dirty="0" smtClean="0">
                  <a:cs typeface="B Lotus" pitchFamily="2" charset="-78"/>
                </a:rPr>
                <a:t>دلیل افزایش زیست تخریب پذیری پلی </a:t>
              </a:r>
              <a:r>
                <a:rPr lang="fa-IR" sz="2000" dirty="0" err="1" smtClean="0">
                  <a:cs typeface="B Lotus" pitchFamily="2" charset="-78"/>
                </a:rPr>
                <a:t>اتیلن</a:t>
              </a:r>
              <a:r>
                <a:rPr lang="fa-IR" sz="2000" dirty="0" smtClean="0">
                  <a:cs typeface="B Lotus" pitchFamily="2" charset="-78"/>
                </a:rPr>
                <a:t> در پیش تیمار اکسیداسیون نوری، افزایش خاصیت </a:t>
              </a:r>
              <a:r>
                <a:rPr lang="fa-IR" sz="2000" dirty="0" err="1" smtClean="0">
                  <a:cs typeface="B Lotus" pitchFamily="2" charset="-78"/>
                </a:rPr>
                <a:t>هیدروفیلیک</a:t>
              </a:r>
              <a:r>
                <a:rPr lang="fa-IR" sz="2000" dirty="0" smtClean="0">
                  <a:cs typeface="B Lotus" pitchFamily="2" charset="-78"/>
                </a:rPr>
                <a:t> سطوح آن به دنبال تشکیل گروه های </a:t>
              </a:r>
              <a:r>
                <a:rPr lang="fa-IR" sz="2000" dirty="0" err="1" smtClean="0">
                  <a:cs typeface="B Lotus" pitchFamily="2" charset="-78"/>
                </a:rPr>
                <a:t>کربونیل</a:t>
              </a:r>
              <a:r>
                <a:rPr lang="fa-IR" sz="2000" dirty="0" smtClean="0">
                  <a:cs typeface="B Lotus" pitchFamily="2" charset="-78"/>
                </a:rPr>
                <a:t> طی اکسیداسیون نوری است که میتوانند توسط میکروارگانیسم ها به مصرف برسند </a:t>
              </a:r>
              <a:r>
                <a:rPr lang="fa-IR" sz="2000" dirty="0" smtClean="0">
                  <a:latin typeface="Arial" pitchFamily="34" charset="0"/>
                  <a:cs typeface="Arial" pitchFamily="34" charset="0"/>
                </a:rPr>
                <a:t>(</a:t>
              </a:r>
              <a:r>
                <a:rPr lang="en-US" sz="2000" dirty="0" smtClean="0">
                  <a:latin typeface="Arial" pitchFamily="34" charset="0"/>
                  <a:cs typeface="Arial" pitchFamily="34" charset="0"/>
                </a:rPr>
                <a:t>Cornell et al, 1984 Albertsson,1978, 1980</a:t>
              </a:r>
              <a:r>
                <a:rPr lang="en-US" sz="2000" dirty="0" smtClean="0">
                  <a:cs typeface="B Lotus" pitchFamily="2" charset="-78"/>
                </a:rPr>
                <a:t>,</a:t>
              </a:r>
              <a:r>
                <a:rPr lang="fa-IR" sz="2000" dirty="0" smtClean="0">
                  <a:cs typeface="B Lotus" pitchFamily="2" charset="-78"/>
                </a:rPr>
                <a:t>).</a:t>
              </a:r>
            </a:p>
          </p:txBody>
        </p:sp>
        <p:pic>
          <p:nvPicPr>
            <p:cNvPr id="30722" name="Picture 2"/>
            <p:cNvPicPr>
              <a:picLocks noChangeAspect="1" noChangeArrowheads="1"/>
            </p:cNvPicPr>
            <p:nvPr/>
          </p:nvPicPr>
          <p:blipFill>
            <a:blip r:embed="rId2"/>
            <a:srcRect/>
            <a:stretch>
              <a:fillRect/>
            </a:stretch>
          </p:blipFill>
          <p:spPr bwMode="auto">
            <a:xfrm>
              <a:off x="685800" y="533400"/>
              <a:ext cx="3352800" cy="6072996"/>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62000" y="914400"/>
            <a:ext cx="7467600" cy="5638800"/>
            <a:chOff x="762000" y="914400"/>
            <a:chExt cx="7467600" cy="5638800"/>
          </a:xfrm>
        </p:grpSpPr>
        <p:sp>
          <p:nvSpPr>
            <p:cNvPr id="2" name="Rectangle 1"/>
            <p:cNvSpPr/>
            <p:nvPr/>
          </p:nvSpPr>
          <p:spPr>
            <a:xfrm>
              <a:off x="762000" y="914400"/>
              <a:ext cx="7467600" cy="2246769"/>
            </a:xfrm>
            <a:prstGeom prst="rect">
              <a:avLst/>
            </a:prstGeom>
          </p:spPr>
          <p:txBody>
            <a:bodyPr wrap="square">
              <a:spAutoFit/>
            </a:bodyPr>
            <a:lstStyle/>
            <a:p>
              <a:pPr algn="just" rtl="1"/>
              <a:r>
                <a:rPr lang="ar-SA" dirty="0" smtClean="0"/>
                <a:t> (</a:t>
              </a:r>
              <a:r>
                <a:rPr lang="en-US" dirty="0" err="1" smtClean="0">
                  <a:latin typeface="Arial" pitchFamily="34" charset="0"/>
                  <a:cs typeface="Arial" pitchFamily="34" charset="0"/>
                </a:rPr>
                <a:t>Kaczmarek</a:t>
              </a:r>
              <a:r>
                <a:rPr lang="en-US" dirty="0" smtClean="0">
                  <a:latin typeface="Arial" pitchFamily="34" charset="0"/>
                  <a:cs typeface="Arial" pitchFamily="34" charset="0"/>
                </a:rPr>
                <a:t> </a:t>
              </a:r>
              <a:r>
                <a:rPr lang="en-US" dirty="0" err="1" smtClean="0">
                  <a:latin typeface="Arial" pitchFamily="34" charset="0"/>
                  <a:cs typeface="Arial" pitchFamily="34" charset="0"/>
                </a:rPr>
                <a:t>etal</a:t>
              </a:r>
              <a:r>
                <a:rPr lang="en-US" dirty="0" smtClean="0">
                  <a:latin typeface="Arial" pitchFamily="34" charset="0"/>
                  <a:cs typeface="Arial" pitchFamily="34" charset="0"/>
                </a:rPr>
                <a:t>, 2005</a:t>
              </a:r>
              <a:r>
                <a:rPr lang="fa-IR" dirty="0" smtClean="0">
                  <a:latin typeface="Arial" pitchFamily="34" charset="0"/>
                  <a:cs typeface="Arial" pitchFamily="34" charset="0"/>
                </a:rPr>
                <a:t>)، </a:t>
              </a:r>
              <a:r>
                <a:rPr lang="fa-IR" sz="2000" dirty="0" smtClean="0">
                  <a:cs typeface="B Lotus" pitchFamily="2" charset="-78"/>
                </a:rPr>
                <a:t>تجزیه زیستی پلی </a:t>
              </a:r>
              <a:r>
                <a:rPr lang="fa-IR" sz="2000" dirty="0" err="1" smtClean="0">
                  <a:cs typeface="B Lotus" pitchFamily="2" charset="-78"/>
                </a:rPr>
                <a:t>پروپایلن</a:t>
              </a:r>
              <a:r>
                <a:rPr lang="fa-IR" sz="2000" dirty="0" smtClean="0">
                  <a:cs typeface="B Lotus" pitchFamily="2" charset="-78"/>
                </a:rPr>
                <a:t> </a:t>
              </a:r>
              <a:r>
                <a:rPr lang="fa-IR" sz="2000" dirty="0" err="1" smtClean="0">
                  <a:cs typeface="B Lotus" pitchFamily="2" charset="-78"/>
                </a:rPr>
                <a:t>ایزوتاکتیک</a:t>
              </a:r>
              <a:r>
                <a:rPr lang="fa-IR" sz="2000" dirty="0" smtClean="0">
                  <a:cs typeface="B Lotus" pitchFamily="2" charset="-78"/>
                </a:rPr>
                <a:t> حاوی 30-5 درصد </a:t>
              </a:r>
              <a:r>
                <a:rPr lang="fa-IR" sz="2000" dirty="0" err="1" smtClean="0">
                  <a:cs typeface="B Lotus" pitchFamily="2" charset="-78"/>
                </a:rPr>
                <a:t>سلولوز</a:t>
              </a:r>
              <a:r>
                <a:rPr lang="fa-IR" sz="2000" dirty="0" smtClean="0">
                  <a:cs typeface="B Lotus" pitchFamily="2" charset="-78"/>
                </a:rPr>
                <a:t> را همراه با پیش تیمار اکسیداسیون </a:t>
              </a:r>
              <a:r>
                <a:rPr lang="en-US" sz="2000" dirty="0" smtClean="0">
                  <a:cs typeface="B Lotus" pitchFamily="2" charset="-78"/>
                </a:rPr>
                <a:t>UV</a:t>
              </a:r>
              <a:r>
                <a:rPr lang="fa-IR" sz="2000" dirty="0" smtClean="0">
                  <a:cs typeface="B Lotus" pitchFamily="2" charset="-78"/>
                </a:rPr>
                <a:t> در خاک بررسی کردند و تغییرات ناشی از تجزیه نوری و بیولوژیکی را از طریق تست های کششی و </a:t>
              </a:r>
              <a:r>
                <a:rPr lang="fa-IR" sz="2000" dirty="0" err="1" smtClean="0">
                  <a:cs typeface="B Lotus" pitchFamily="2" charset="-78"/>
                </a:rPr>
                <a:t>اسپکتروسکوپی</a:t>
              </a:r>
              <a:r>
                <a:rPr lang="fa-IR" sz="2000" dirty="0" smtClean="0">
                  <a:cs typeface="B Lotus" pitchFamily="2" charset="-78"/>
                </a:rPr>
                <a:t> </a:t>
              </a:r>
              <a:r>
                <a:rPr lang="en-US" sz="2000" dirty="0" smtClean="0">
                  <a:cs typeface="B Lotus" pitchFamily="2" charset="-78"/>
                </a:rPr>
                <a:t>FTIR </a:t>
              </a:r>
              <a:r>
                <a:rPr lang="fa-IR" sz="2000" dirty="0" smtClean="0">
                  <a:cs typeface="B Lotus" pitchFamily="2" charset="-78"/>
                </a:rPr>
                <a:t>و تغییرات </a:t>
              </a:r>
              <a:r>
                <a:rPr lang="fa-IR" sz="2000" dirty="0" err="1" smtClean="0">
                  <a:cs typeface="B Lotus" pitchFamily="2" charset="-78"/>
                </a:rPr>
                <a:t>مرفولوژی</a:t>
              </a:r>
              <a:r>
                <a:rPr lang="fa-IR" sz="2000" dirty="0" smtClean="0">
                  <a:cs typeface="B Lotus" pitchFamily="2" charset="-78"/>
                </a:rPr>
                <a:t> سطح را از طریق میکروسکوپ </a:t>
              </a:r>
              <a:r>
                <a:rPr lang="fa-IR" sz="2000" dirty="0" err="1" smtClean="0">
                  <a:cs typeface="B Lotus" pitchFamily="2" charset="-78"/>
                </a:rPr>
                <a:t>الکترونی</a:t>
              </a:r>
              <a:r>
                <a:rPr lang="fa-IR" sz="2000" dirty="0" smtClean="0">
                  <a:cs typeface="B Lotus" pitchFamily="2" charset="-78"/>
                </a:rPr>
                <a:t> (</a:t>
              </a:r>
              <a:r>
                <a:rPr lang="en-US" sz="2000" dirty="0" smtClean="0">
                  <a:cs typeface="B Lotus" pitchFamily="2" charset="-78"/>
                </a:rPr>
                <a:t>SEM</a:t>
              </a:r>
              <a:r>
                <a:rPr lang="fa-IR" sz="2000" dirty="0" smtClean="0">
                  <a:cs typeface="B Lotus" pitchFamily="2" charset="-78"/>
                </a:rPr>
                <a:t>) ارزیابی کردند و مشاهده نمودند که تجزیه زیستی و نوری مخلوط پلی </a:t>
              </a:r>
              <a:r>
                <a:rPr lang="fa-IR" sz="2000" dirty="0" err="1" smtClean="0">
                  <a:cs typeface="B Lotus" pitchFamily="2" charset="-78"/>
                </a:rPr>
                <a:t>پروپایلن</a:t>
              </a:r>
              <a:r>
                <a:rPr lang="fa-IR" sz="2000" dirty="0" smtClean="0">
                  <a:cs typeface="B Lotus" pitchFamily="2" charset="-78"/>
                </a:rPr>
                <a:t>/ </a:t>
              </a:r>
              <a:r>
                <a:rPr lang="fa-IR" sz="2000" dirty="0" err="1" smtClean="0">
                  <a:cs typeface="B Lotus" pitchFamily="2" charset="-78"/>
                </a:rPr>
                <a:t>سلولوز</a:t>
              </a:r>
              <a:r>
                <a:rPr lang="fa-IR" sz="2000" dirty="0" smtClean="0">
                  <a:cs typeface="B Lotus" pitchFamily="2" charset="-78"/>
                </a:rPr>
                <a:t> در مقایسه با پلی </a:t>
              </a:r>
              <a:r>
                <a:rPr lang="fa-IR" sz="2000" dirty="0" err="1" smtClean="0">
                  <a:cs typeface="B Lotus" pitchFamily="2" charset="-78"/>
                </a:rPr>
                <a:t>پروپایلن</a:t>
              </a:r>
              <a:r>
                <a:rPr lang="fa-IR" sz="2000" dirty="0" smtClean="0">
                  <a:cs typeface="B Lotus" pitchFamily="2" charset="-78"/>
                </a:rPr>
                <a:t> خالص بسیار شدیدتر است و </a:t>
              </a:r>
              <a:r>
                <a:rPr lang="fa-IR" sz="2000" dirty="0" err="1" smtClean="0">
                  <a:cs typeface="B Lotus" pitchFamily="2" charset="-78"/>
                </a:rPr>
                <a:t>آنالیزهای</a:t>
              </a:r>
              <a:r>
                <a:rPr lang="en-US" sz="2000" dirty="0" smtClean="0">
                  <a:cs typeface="B Lotus" pitchFamily="2" charset="-78"/>
                </a:rPr>
                <a:t>FTIR </a:t>
              </a:r>
              <a:r>
                <a:rPr lang="fa-IR" sz="2000" dirty="0" smtClean="0">
                  <a:cs typeface="B Lotus" pitchFamily="2" charset="-78"/>
                </a:rPr>
                <a:t> و </a:t>
              </a:r>
              <a:r>
                <a:rPr lang="en-US" sz="2000" dirty="0" smtClean="0">
                  <a:cs typeface="B Lotus" pitchFamily="2" charset="-78"/>
                </a:rPr>
                <a:t> SEM</a:t>
              </a:r>
              <a:r>
                <a:rPr lang="fa-IR" sz="2000" dirty="0" smtClean="0">
                  <a:cs typeface="B Lotus" pitchFamily="2" charset="-78"/>
                </a:rPr>
                <a:t>دو تکنیک مفید برای تخمین تغییرات سطح </a:t>
              </a:r>
              <a:r>
                <a:rPr lang="fa-IR" sz="2000" dirty="0" err="1" smtClean="0">
                  <a:cs typeface="B Lotus" pitchFamily="2" charset="-78"/>
                </a:rPr>
                <a:t>پلیمر</a:t>
              </a:r>
              <a:r>
                <a:rPr lang="fa-IR" sz="2000" dirty="0" smtClean="0">
                  <a:cs typeface="B Lotus" pitchFamily="2" charset="-78"/>
                </a:rPr>
                <a:t> در طول تجزیه می باشند..</a:t>
              </a:r>
            </a:p>
          </p:txBody>
        </p:sp>
        <p:pic>
          <p:nvPicPr>
            <p:cNvPr id="29697" name="Picture 1"/>
            <p:cNvPicPr>
              <a:picLocks noChangeAspect="1" noChangeArrowheads="1"/>
            </p:cNvPicPr>
            <p:nvPr/>
          </p:nvPicPr>
          <p:blipFill>
            <a:blip r:embed="rId2"/>
            <a:srcRect/>
            <a:stretch>
              <a:fillRect/>
            </a:stretch>
          </p:blipFill>
          <p:spPr bwMode="auto">
            <a:xfrm>
              <a:off x="2286000" y="3295650"/>
              <a:ext cx="3914775" cy="325755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471196" y="609600"/>
            <a:ext cx="7939134" cy="5975646"/>
            <a:chOff x="471196" y="609600"/>
            <a:chExt cx="7939134" cy="5975646"/>
          </a:xfrm>
        </p:grpSpPr>
        <p:pic>
          <p:nvPicPr>
            <p:cNvPr id="78852" name="Picture 4"/>
            <p:cNvPicPr>
              <a:picLocks noChangeAspect="1" noChangeArrowheads="1"/>
            </p:cNvPicPr>
            <p:nvPr/>
          </p:nvPicPr>
          <p:blipFill>
            <a:blip r:embed="rId2"/>
            <a:srcRect/>
            <a:stretch>
              <a:fillRect/>
            </a:stretch>
          </p:blipFill>
          <p:spPr bwMode="auto">
            <a:xfrm>
              <a:off x="4542691" y="609600"/>
              <a:ext cx="3867639" cy="2819400"/>
            </a:xfrm>
            <a:prstGeom prst="rect">
              <a:avLst/>
            </a:prstGeom>
            <a:noFill/>
            <a:ln w="9525">
              <a:noFill/>
              <a:miter lim="800000"/>
              <a:headEnd/>
              <a:tailEnd/>
            </a:ln>
          </p:spPr>
        </p:pic>
        <p:pic>
          <p:nvPicPr>
            <p:cNvPr id="78853" name="Picture 5"/>
            <p:cNvPicPr>
              <a:picLocks noChangeAspect="1" noChangeArrowheads="1"/>
            </p:cNvPicPr>
            <p:nvPr/>
          </p:nvPicPr>
          <p:blipFill>
            <a:blip r:embed="rId3"/>
            <a:srcRect/>
            <a:stretch>
              <a:fillRect/>
            </a:stretch>
          </p:blipFill>
          <p:spPr bwMode="auto">
            <a:xfrm>
              <a:off x="471196" y="685800"/>
              <a:ext cx="3719804" cy="2743200"/>
            </a:xfrm>
            <a:prstGeom prst="rect">
              <a:avLst/>
            </a:prstGeom>
            <a:noFill/>
            <a:ln w="9525">
              <a:noFill/>
              <a:miter lim="800000"/>
              <a:headEnd/>
              <a:tailEnd/>
            </a:ln>
          </p:spPr>
        </p:pic>
        <p:pic>
          <p:nvPicPr>
            <p:cNvPr id="78854" name="Picture 6"/>
            <p:cNvPicPr>
              <a:picLocks noChangeAspect="1" noChangeArrowheads="1"/>
            </p:cNvPicPr>
            <p:nvPr/>
          </p:nvPicPr>
          <p:blipFill>
            <a:blip r:embed="rId4"/>
            <a:srcRect/>
            <a:stretch>
              <a:fillRect/>
            </a:stretch>
          </p:blipFill>
          <p:spPr bwMode="auto">
            <a:xfrm>
              <a:off x="2438400" y="3580878"/>
              <a:ext cx="4114800" cy="3004368"/>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1219200"/>
            <a:ext cx="7696200" cy="1138773"/>
          </a:xfrm>
          <a:prstGeom prst="rect">
            <a:avLst/>
          </a:prstGeom>
          <a:noFill/>
        </p:spPr>
        <p:txBody>
          <a:bodyPr wrap="square" rtlCol="0">
            <a:spAutoFit/>
          </a:bodyPr>
          <a:lstStyle/>
          <a:p>
            <a:pPr algn="just" rtl="1"/>
            <a:r>
              <a:rPr lang="fa-IR" sz="2400" b="1" dirty="0">
                <a:solidFill>
                  <a:srgbClr val="FFFF00"/>
                </a:solidFill>
                <a:cs typeface="B Lotus" pitchFamily="2" charset="-78"/>
              </a:rPr>
              <a:t>پلیمر</a:t>
            </a:r>
            <a:r>
              <a:rPr lang="fa-IR" sz="2000" dirty="0">
                <a:cs typeface="B Lotus" pitchFamily="2" charset="-78"/>
              </a:rPr>
              <a:t>: </a:t>
            </a:r>
            <a:endParaRPr lang="fa-IR" sz="2000" dirty="0" smtClean="0">
              <a:cs typeface="B Lotus" pitchFamily="2" charset="-78"/>
            </a:endParaRPr>
          </a:p>
          <a:p>
            <a:pPr algn="just" rtl="1"/>
            <a:r>
              <a:rPr lang="fa-IR" sz="2200" dirty="0" smtClean="0">
                <a:cs typeface="B Lotus" pitchFamily="2" charset="-78"/>
              </a:rPr>
              <a:t>مشتق </a:t>
            </a:r>
            <a:r>
              <a:rPr lang="fa-IR" sz="2200" dirty="0">
                <a:cs typeface="B Lotus" pitchFamily="2" charset="-78"/>
              </a:rPr>
              <a:t>شده از یک </a:t>
            </a:r>
            <a:r>
              <a:rPr lang="ar-SA" sz="2200" dirty="0">
                <a:cs typeface="B Lotus" pitchFamily="2" charset="-78"/>
              </a:rPr>
              <a:t>لغت يوناني به معناي قسمت</a:t>
            </a:r>
            <a:r>
              <a:rPr lang="fa-IR" sz="2200" dirty="0">
                <a:cs typeface="B Lotus" pitchFamily="2" charset="-78"/>
              </a:rPr>
              <a:t> </a:t>
            </a:r>
            <a:r>
              <a:rPr lang="ar-SA" sz="2200" dirty="0">
                <a:cs typeface="B Lotus" pitchFamily="2" charset="-78"/>
              </a:rPr>
              <a:t>هاي بسيار ( </a:t>
            </a:r>
            <a:r>
              <a:rPr lang="ar-SA" sz="2200" dirty="0" smtClean="0">
                <a:cs typeface="B Lotus" pitchFamily="2" charset="-78"/>
              </a:rPr>
              <a:t>بسيار</a:t>
            </a:r>
            <a:r>
              <a:rPr lang="fa-IR" sz="2200" dirty="0" smtClean="0">
                <a:cs typeface="B Lotus" pitchFamily="2" charset="-78"/>
              </a:rPr>
              <a:t> </a:t>
            </a:r>
            <a:r>
              <a:rPr lang="ar-SA" sz="2200" dirty="0" smtClean="0">
                <a:cs typeface="B Lotus" pitchFamily="2" charset="-78"/>
              </a:rPr>
              <a:t>=</a:t>
            </a:r>
            <a:r>
              <a:rPr lang="en-US" sz="2000" dirty="0">
                <a:cs typeface="B Lotus" pitchFamily="2" charset="-78"/>
              </a:rPr>
              <a:t>poly</a:t>
            </a:r>
            <a:r>
              <a:rPr lang="en-US" sz="2200" dirty="0">
                <a:cs typeface="B Lotus" pitchFamily="2" charset="-78"/>
              </a:rPr>
              <a:t>  </a:t>
            </a:r>
            <a:r>
              <a:rPr lang="fa-IR" sz="2200" dirty="0" smtClean="0">
                <a:cs typeface="B Lotus" pitchFamily="2" charset="-78"/>
              </a:rPr>
              <a:t> </a:t>
            </a:r>
            <a:r>
              <a:rPr lang="ar-SA" sz="2200" dirty="0" smtClean="0">
                <a:cs typeface="B Lotus" pitchFamily="2" charset="-78"/>
              </a:rPr>
              <a:t>و </a:t>
            </a:r>
            <a:r>
              <a:rPr lang="ar-SA" sz="2200" dirty="0">
                <a:cs typeface="B Lotus" pitchFamily="2" charset="-78"/>
              </a:rPr>
              <a:t>قسمت ها = </a:t>
            </a:r>
            <a:r>
              <a:rPr lang="en-US" sz="2200" dirty="0" err="1">
                <a:cs typeface="B Lotus" pitchFamily="2" charset="-78"/>
              </a:rPr>
              <a:t>meros</a:t>
            </a:r>
            <a:r>
              <a:rPr lang="en-US" sz="2200" dirty="0">
                <a:cs typeface="B Lotus" pitchFamily="2" charset="-78"/>
              </a:rPr>
              <a:t> </a:t>
            </a:r>
            <a:r>
              <a:rPr lang="fa-IR" sz="2200" dirty="0">
                <a:cs typeface="B Lotus" pitchFamily="2" charset="-78"/>
              </a:rPr>
              <a:t>: ماکروملکول های متشکل از ملکول های کوچک </a:t>
            </a:r>
            <a:r>
              <a:rPr lang="ar-SA" sz="2200" dirty="0">
                <a:cs typeface="B Lotus" pitchFamily="2" charset="-78"/>
              </a:rPr>
              <a:t>(سالارآملی,1383)</a:t>
            </a:r>
            <a:r>
              <a:rPr lang="fa-IR" sz="2200" dirty="0">
                <a:cs typeface="B Lotus" pitchFamily="2" charset="-78"/>
              </a:rPr>
              <a:t>.</a:t>
            </a:r>
            <a:endParaRPr lang="en-US" sz="2200" dirty="0">
              <a:cs typeface="B Lotus" pitchFamily="2" charset="-78"/>
            </a:endParaRPr>
          </a:p>
        </p:txBody>
      </p:sp>
      <p:sp>
        <p:nvSpPr>
          <p:cNvPr id="4" name="TextBox 3"/>
          <p:cNvSpPr txBox="1"/>
          <p:nvPr/>
        </p:nvSpPr>
        <p:spPr>
          <a:xfrm>
            <a:off x="762000" y="2362200"/>
            <a:ext cx="7848600" cy="1815882"/>
          </a:xfrm>
          <a:prstGeom prst="rect">
            <a:avLst/>
          </a:prstGeom>
          <a:noFill/>
        </p:spPr>
        <p:txBody>
          <a:bodyPr wrap="square" rtlCol="0">
            <a:spAutoFit/>
          </a:bodyPr>
          <a:lstStyle/>
          <a:p>
            <a:pPr algn="just" rtl="1"/>
            <a:r>
              <a:rPr lang="ar-SA" sz="2400" b="1" dirty="0">
                <a:solidFill>
                  <a:srgbClr val="FFFF00"/>
                </a:solidFill>
                <a:cs typeface="B Lotus" pitchFamily="2" charset="-78"/>
              </a:rPr>
              <a:t>پلاستیک</a:t>
            </a:r>
            <a:r>
              <a:rPr lang="ar-SA" sz="2000" dirty="0">
                <a:cs typeface="B Lotus" pitchFamily="2" charset="-78"/>
              </a:rPr>
              <a:t> </a:t>
            </a:r>
            <a:r>
              <a:rPr lang="fa-IR" sz="2000" dirty="0">
                <a:cs typeface="B Lotus" pitchFamily="2" charset="-78"/>
              </a:rPr>
              <a:t>: </a:t>
            </a:r>
            <a:endParaRPr lang="fa-IR" sz="2000" dirty="0" smtClean="0">
              <a:cs typeface="B Lotus" pitchFamily="2" charset="-78"/>
            </a:endParaRPr>
          </a:p>
          <a:p>
            <a:pPr algn="just" rtl="1"/>
            <a:r>
              <a:rPr lang="ar-SA" sz="2200" dirty="0">
                <a:cs typeface="B Lotus" pitchFamily="2" charset="-78"/>
              </a:rPr>
              <a:t>از واژه یونانی </a:t>
            </a:r>
            <a:r>
              <a:rPr lang="en-US" dirty="0" err="1">
                <a:cs typeface="B Lotus" pitchFamily="2" charset="-78"/>
              </a:rPr>
              <a:t>plastikos</a:t>
            </a:r>
            <a:r>
              <a:rPr lang="en-US" sz="2000" dirty="0">
                <a:cs typeface="B Lotus" pitchFamily="2" charset="-78"/>
              </a:rPr>
              <a:t> </a:t>
            </a:r>
            <a:r>
              <a:rPr lang="fa-IR" sz="2000" dirty="0">
                <a:cs typeface="B Lotus" pitchFamily="2" charset="-78"/>
              </a:rPr>
              <a:t> </a:t>
            </a:r>
            <a:r>
              <a:rPr lang="fa-IR" sz="2200" dirty="0">
                <a:cs typeface="B Lotus" pitchFamily="2" charset="-78"/>
              </a:rPr>
              <a:t>به معنی قادر به قالب در آمدن در اشکال مختلف مشتق شده است </a:t>
            </a:r>
            <a:r>
              <a:rPr lang="en-US" sz="2200" dirty="0">
                <a:cs typeface="B Lotus" pitchFamily="2" charset="-78"/>
              </a:rPr>
              <a:t> </a:t>
            </a:r>
            <a:r>
              <a:rPr lang="en-US" dirty="0">
                <a:latin typeface="Arial" pitchFamily="34" charset="0"/>
                <a:cs typeface="Arial" pitchFamily="34" charset="0"/>
              </a:rPr>
              <a:t>.(Joel, 1995 </a:t>
            </a:r>
            <a:r>
              <a:rPr lang="en-US" sz="2000" dirty="0" smtClean="0">
                <a:cs typeface="B Lotus" pitchFamily="2" charset="-78"/>
              </a:rPr>
              <a:t>) </a:t>
            </a:r>
            <a:endParaRPr lang="fa-IR" sz="2000" dirty="0">
              <a:cs typeface="B Lotus" pitchFamily="2" charset="-78"/>
            </a:endParaRPr>
          </a:p>
          <a:p>
            <a:pPr algn="just" rtl="1">
              <a:buFont typeface="Arial" pitchFamily="34" charset="0"/>
              <a:buChar char="•"/>
            </a:pPr>
            <a:r>
              <a:rPr lang="fa-IR" sz="2000" dirty="0">
                <a:cs typeface="B Lotus" pitchFamily="2" charset="-78"/>
              </a:rPr>
              <a:t> </a:t>
            </a:r>
            <a:r>
              <a:rPr lang="fa-IR" sz="2200" dirty="0">
                <a:cs typeface="B Lotus" pitchFamily="2" charset="-78"/>
              </a:rPr>
              <a:t>پلیمرهای مصنوعی بت قابلیت ذوب و شکل پذیری تحت دما و فشار پایین</a:t>
            </a:r>
          </a:p>
          <a:p>
            <a:pPr algn="just" rtl="1">
              <a:buFont typeface="Arial" pitchFamily="34" charset="0"/>
              <a:buChar char="•"/>
            </a:pPr>
            <a:r>
              <a:rPr lang="fa-IR" sz="2000" dirty="0">
                <a:cs typeface="B Lotus" pitchFamily="2" charset="-78"/>
              </a:rPr>
              <a:t> </a:t>
            </a:r>
            <a:r>
              <a:rPr lang="fa-IR" sz="2200" dirty="0">
                <a:cs typeface="B Lotus" pitchFamily="2" charset="-78"/>
              </a:rPr>
              <a:t>زنجیره های بلند ملکولهای پلیمریک دست ساز بشر </a:t>
            </a:r>
            <a:r>
              <a:rPr lang="fa-IR" sz="2000" dirty="0" smtClean="0">
                <a:cs typeface="B Lotus" pitchFamily="2" charset="-78"/>
              </a:rPr>
              <a:t>(</a:t>
            </a:r>
            <a:r>
              <a:rPr lang="en-US" sz="2000" dirty="0">
                <a:cs typeface="B Lotus" pitchFamily="2" charset="-78"/>
              </a:rPr>
              <a:t>Scott, </a:t>
            </a:r>
            <a:r>
              <a:rPr lang="en-US" sz="2000" dirty="0" smtClean="0">
                <a:cs typeface="B Lotus" pitchFamily="2" charset="-78"/>
              </a:rPr>
              <a:t>1999 </a:t>
            </a:r>
            <a:r>
              <a:rPr lang="fa-IR" sz="2000" dirty="0" smtClean="0">
                <a:cs typeface="B Lotus" pitchFamily="2" charset="-78"/>
              </a:rPr>
              <a:t>).</a:t>
            </a:r>
            <a:endParaRPr lang="en-US" sz="2000" dirty="0">
              <a:cs typeface="B Lotus" pitchFamily="2" charset="-78"/>
            </a:endParaRPr>
          </a:p>
        </p:txBody>
      </p:sp>
      <p:sp>
        <p:nvSpPr>
          <p:cNvPr id="5" name="TextBox 4"/>
          <p:cNvSpPr txBox="1"/>
          <p:nvPr/>
        </p:nvSpPr>
        <p:spPr>
          <a:xfrm>
            <a:off x="1524000" y="4191000"/>
            <a:ext cx="7086600" cy="1077218"/>
          </a:xfrm>
          <a:prstGeom prst="rect">
            <a:avLst/>
          </a:prstGeom>
          <a:noFill/>
        </p:spPr>
        <p:txBody>
          <a:bodyPr wrap="square" rtlCol="0">
            <a:spAutoFit/>
          </a:bodyPr>
          <a:lstStyle/>
          <a:p>
            <a:pPr algn="just" rtl="1">
              <a:buFont typeface="Arial" pitchFamily="34" charset="0"/>
              <a:buChar char="•"/>
            </a:pPr>
            <a:r>
              <a:rPr lang="fa-IR" dirty="0" smtClean="0"/>
              <a:t> </a:t>
            </a:r>
            <a:r>
              <a:rPr lang="fa-IR" sz="2200" dirty="0">
                <a:cs typeface="B Lotus" pitchFamily="2" charset="-78"/>
              </a:rPr>
              <a:t>تولید جهانی سالانه، 140 میلیون تن پلیمرهای مصنوعی </a:t>
            </a:r>
            <a:r>
              <a:rPr lang="fa-IR" sz="2000" dirty="0">
                <a:cs typeface="B Lotus" pitchFamily="2" charset="-78"/>
              </a:rPr>
              <a:t>(</a:t>
            </a:r>
            <a:r>
              <a:rPr lang="en-US" dirty="0" err="1">
                <a:latin typeface="Arial" pitchFamily="34" charset="0"/>
                <a:cs typeface="Arial" pitchFamily="34" charset="0"/>
              </a:rPr>
              <a:t>Shimao</a:t>
            </a:r>
            <a:r>
              <a:rPr lang="en-US" dirty="0">
                <a:latin typeface="Arial" pitchFamily="34" charset="0"/>
                <a:cs typeface="Arial" pitchFamily="34" charset="0"/>
              </a:rPr>
              <a:t>, 2001</a:t>
            </a:r>
            <a:r>
              <a:rPr lang="fa-IR" dirty="0">
                <a:latin typeface="Arial" pitchFamily="34" charset="0"/>
                <a:cs typeface="Arial" pitchFamily="34" charset="0"/>
              </a:rPr>
              <a:t>).</a:t>
            </a:r>
            <a:endParaRPr lang="fa-IR" dirty="0" err="1">
              <a:latin typeface="Arial" pitchFamily="34" charset="0"/>
              <a:cs typeface="Arial" pitchFamily="34" charset="0"/>
            </a:endParaRPr>
          </a:p>
          <a:p>
            <a:pPr algn="just" rtl="1">
              <a:buFont typeface="Arial" pitchFamily="34" charset="0"/>
              <a:buChar char="•"/>
            </a:pPr>
            <a:r>
              <a:rPr lang="fa-IR" sz="2200" dirty="0">
                <a:cs typeface="B Lotus" pitchFamily="2" charset="-78"/>
              </a:rPr>
              <a:t> تولید 57 میلیون تن ضایعات پلاستیکی در سال در مقیاس جهانی </a:t>
            </a:r>
            <a:r>
              <a:rPr lang="fa-IR" sz="2000" dirty="0">
                <a:cs typeface="B Lotus" pitchFamily="2" charset="-78"/>
              </a:rPr>
              <a:t>(</a:t>
            </a:r>
            <a:r>
              <a:rPr lang="en-US" dirty="0" err="1">
                <a:latin typeface="Arial" pitchFamily="34" charset="0"/>
                <a:cs typeface="Arial" pitchFamily="34" charset="0"/>
              </a:rPr>
              <a:t>Kathiresan</a:t>
            </a:r>
            <a:r>
              <a:rPr lang="en-US" dirty="0">
                <a:latin typeface="Arial" pitchFamily="34" charset="0"/>
                <a:cs typeface="Arial" pitchFamily="34" charset="0"/>
              </a:rPr>
              <a:t>, </a:t>
            </a:r>
            <a:r>
              <a:rPr lang="en-US" dirty="0" err="1">
                <a:latin typeface="Arial" pitchFamily="34" charset="0"/>
                <a:cs typeface="Arial" pitchFamily="34" charset="0"/>
              </a:rPr>
              <a:t>2003; Bollag etal, 2000</a:t>
            </a:r>
            <a:r>
              <a:rPr lang="ar-SA" dirty="0" err="1">
                <a:latin typeface="Arial" pitchFamily="34" charset="0"/>
                <a:cs typeface="Arial" pitchFamily="34" charset="0"/>
              </a:rPr>
              <a:t>).</a:t>
            </a:r>
            <a:endParaRPr lang="en-US" dirty="0" err="1">
              <a:latin typeface="Arial" pitchFamily="34" charset="0"/>
              <a:cs typeface="Arial" pitchFamily="34" charset="0"/>
            </a:endParaRPr>
          </a:p>
        </p:txBody>
      </p:sp>
      <p:sp>
        <p:nvSpPr>
          <p:cNvPr id="6" name="TextBox 5"/>
          <p:cNvSpPr txBox="1"/>
          <p:nvPr/>
        </p:nvSpPr>
        <p:spPr>
          <a:xfrm>
            <a:off x="685800" y="5181600"/>
            <a:ext cx="7772400" cy="1077218"/>
          </a:xfrm>
          <a:prstGeom prst="rect">
            <a:avLst/>
          </a:prstGeom>
          <a:noFill/>
        </p:spPr>
        <p:txBody>
          <a:bodyPr wrap="square" rtlCol="0">
            <a:spAutoFit/>
          </a:bodyPr>
          <a:lstStyle/>
          <a:p>
            <a:pPr algn="just" rtl="1"/>
            <a:r>
              <a:rPr lang="fa-IR" sz="2200" dirty="0">
                <a:cs typeface="B Lotus" pitchFamily="2" charset="-78"/>
              </a:rPr>
              <a:t>پلاستیک های مورد استفاده در صنایع بسته بندی: پلی اتیلن </a:t>
            </a:r>
            <a:r>
              <a:rPr lang="fa-IR" sz="2000" dirty="0">
                <a:cs typeface="B Lotus" pitchFamily="2" charset="-78"/>
              </a:rPr>
              <a:t>(</a:t>
            </a:r>
            <a:r>
              <a:rPr lang="en-US" sz="2000" dirty="0">
                <a:cs typeface="B Lotus" pitchFamily="2" charset="-78"/>
              </a:rPr>
              <a:t>PE</a:t>
            </a:r>
            <a:r>
              <a:rPr lang="fa-IR" sz="2000" dirty="0">
                <a:cs typeface="B Lotus" pitchFamily="2" charset="-78"/>
              </a:rPr>
              <a:t>)، </a:t>
            </a:r>
            <a:r>
              <a:rPr lang="fa-IR" sz="2200" dirty="0">
                <a:cs typeface="B Lotus" pitchFamily="2" charset="-78"/>
              </a:rPr>
              <a:t>پلی پروپایلن </a:t>
            </a:r>
            <a:r>
              <a:rPr lang="fa-IR" sz="2000" dirty="0">
                <a:cs typeface="B Lotus" pitchFamily="2" charset="-78"/>
              </a:rPr>
              <a:t>(</a:t>
            </a:r>
            <a:r>
              <a:rPr lang="en-US" sz="2000" dirty="0">
                <a:cs typeface="B Lotus" pitchFamily="2" charset="-78"/>
              </a:rPr>
              <a:t>PP</a:t>
            </a:r>
            <a:r>
              <a:rPr lang="fa-IR" sz="2000" dirty="0" smtClean="0">
                <a:cs typeface="B Lotus" pitchFamily="2" charset="-78"/>
              </a:rPr>
              <a:t>)</a:t>
            </a:r>
            <a:r>
              <a:rPr lang="fa-IR" sz="2200" dirty="0" smtClean="0">
                <a:cs typeface="B Lotus" pitchFamily="2" charset="-78"/>
              </a:rPr>
              <a:t>          پلی استایرن </a:t>
            </a:r>
            <a:r>
              <a:rPr lang="fa-IR" sz="2000" dirty="0">
                <a:cs typeface="B Lotus" pitchFamily="2" charset="-78"/>
              </a:rPr>
              <a:t>(</a:t>
            </a:r>
            <a:r>
              <a:rPr lang="en-US" sz="2000" dirty="0">
                <a:cs typeface="B Lotus" pitchFamily="2" charset="-78"/>
              </a:rPr>
              <a:t>PS</a:t>
            </a:r>
            <a:r>
              <a:rPr lang="fa-IR" sz="2000" dirty="0">
                <a:cs typeface="B Lotus" pitchFamily="2" charset="-78"/>
              </a:rPr>
              <a:t>)، </a:t>
            </a:r>
            <a:r>
              <a:rPr lang="fa-IR" sz="2200" dirty="0">
                <a:cs typeface="B Lotus" pitchFamily="2" charset="-78"/>
              </a:rPr>
              <a:t>پلی وینیل کلراید </a:t>
            </a:r>
            <a:r>
              <a:rPr lang="fa-IR" sz="2000" dirty="0">
                <a:cs typeface="B Lotus" pitchFamily="2" charset="-78"/>
              </a:rPr>
              <a:t>(</a:t>
            </a:r>
            <a:r>
              <a:rPr lang="en-US" sz="2000" dirty="0">
                <a:cs typeface="B Lotus" pitchFamily="2" charset="-78"/>
              </a:rPr>
              <a:t>PVC</a:t>
            </a:r>
            <a:r>
              <a:rPr lang="fa-IR" sz="2000" dirty="0">
                <a:cs typeface="B Lotus" pitchFamily="2" charset="-78"/>
              </a:rPr>
              <a:t>)، پلی اورتان (</a:t>
            </a:r>
            <a:r>
              <a:rPr lang="en-US" sz="2000" dirty="0">
                <a:cs typeface="B Lotus" pitchFamily="2" charset="-78"/>
              </a:rPr>
              <a:t>PUR</a:t>
            </a:r>
            <a:r>
              <a:rPr lang="fa-IR" sz="2000" dirty="0">
                <a:cs typeface="B Lotus" pitchFamily="2" charset="-78"/>
              </a:rPr>
              <a:t>) </a:t>
            </a:r>
            <a:r>
              <a:rPr lang="fa-IR" sz="2200" dirty="0">
                <a:cs typeface="B Lotus" pitchFamily="2" charset="-78"/>
              </a:rPr>
              <a:t>و پلی </a:t>
            </a:r>
            <a:r>
              <a:rPr lang="fa-IR" sz="2200" dirty="0" smtClean="0">
                <a:cs typeface="B Lotus" pitchFamily="2" charset="-78"/>
              </a:rPr>
              <a:t>اتیلن </a:t>
            </a:r>
            <a:r>
              <a:rPr lang="fa-IR" sz="2200" dirty="0">
                <a:cs typeface="B Lotus" pitchFamily="2" charset="-78"/>
              </a:rPr>
              <a:t>ترفتالات </a:t>
            </a:r>
            <a:r>
              <a:rPr lang="fa-IR" sz="2000" dirty="0">
                <a:cs typeface="B Lotus" pitchFamily="2" charset="-78"/>
              </a:rPr>
              <a:t>(</a:t>
            </a:r>
            <a:r>
              <a:rPr lang="en-US" sz="2000" dirty="0">
                <a:cs typeface="B Lotus" pitchFamily="2" charset="-78"/>
              </a:rPr>
              <a:t>PET</a:t>
            </a:r>
            <a:r>
              <a:rPr lang="fa-IR" sz="2000" dirty="0" smtClean="0">
                <a:cs typeface="B Lotus" pitchFamily="2" charset="-78"/>
              </a:rPr>
              <a:t>).</a:t>
            </a:r>
            <a:endParaRPr lang="en-US" sz="2000" dirty="0">
              <a:cs typeface="B Lotus" pitchFamily="2" charset="-78"/>
            </a:endParaRPr>
          </a:p>
        </p:txBody>
      </p:sp>
      <p:sp>
        <p:nvSpPr>
          <p:cNvPr id="7" name="Horizontal Scroll 6"/>
          <p:cNvSpPr/>
          <p:nvPr/>
        </p:nvSpPr>
        <p:spPr>
          <a:xfrm>
            <a:off x="7239000" y="609600"/>
            <a:ext cx="1219200" cy="609600"/>
          </a:xfrm>
          <a:prstGeom prst="horizontalScroll">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fa-IR" sz="2800" b="1" dirty="0" smtClean="0">
                <a:solidFill>
                  <a:srgbClr val="FF0000"/>
                </a:solidFill>
                <a:cs typeface="B Lotus" pitchFamily="2" charset="-78"/>
              </a:rPr>
              <a:t>تعاریف</a:t>
            </a:r>
            <a:endParaRPr lang="en-US" sz="2800" b="1" dirty="0" smtClean="0">
              <a:solidFill>
                <a:srgbClr val="FF0000"/>
              </a:solidFill>
              <a:cs typeface="B Lotus"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33400" y="838200"/>
            <a:ext cx="7772400" cy="5611475"/>
            <a:chOff x="533400" y="838200"/>
            <a:chExt cx="7772400" cy="5611475"/>
          </a:xfrm>
        </p:grpSpPr>
        <p:sp>
          <p:nvSpPr>
            <p:cNvPr id="2" name="TextBox 1"/>
            <p:cNvSpPr txBox="1"/>
            <p:nvPr/>
          </p:nvSpPr>
          <p:spPr>
            <a:xfrm>
              <a:off x="762000" y="838200"/>
              <a:ext cx="7543800" cy="2000548"/>
            </a:xfrm>
            <a:prstGeom prst="rect">
              <a:avLst/>
            </a:prstGeom>
            <a:noFill/>
          </p:spPr>
          <p:txBody>
            <a:bodyPr wrap="square" rtlCol="0">
              <a:spAutoFit/>
            </a:bodyPr>
            <a:lstStyle/>
            <a:p>
              <a:pPr algn="just" rtl="1"/>
              <a:r>
                <a:rPr lang="fa-IR" sz="2600" b="1" dirty="0">
                  <a:solidFill>
                    <a:srgbClr val="FFFF00"/>
                  </a:solidFill>
                  <a:cs typeface="B Lotus" pitchFamily="2" charset="-78"/>
                </a:rPr>
                <a:t>مزایای مواد پلاستیکی</a:t>
              </a:r>
              <a:r>
                <a:rPr lang="fa-IR" sz="2400" dirty="0">
                  <a:cs typeface="B Lotus" pitchFamily="2" charset="-78"/>
                </a:rPr>
                <a:t>:</a:t>
              </a:r>
            </a:p>
            <a:p>
              <a:pPr algn="just" rtl="1">
                <a:buFont typeface="Arial" pitchFamily="34" charset="0"/>
                <a:buChar char="•"/>
              </a:pPr>
              <a:r>
                <a:rPr lang="fa-IR" sz="2400" dirty="0">
                  <a:cs typeface="B Lotus" pitchFamily="2" charset="-78"/>
                </a:rPr>
                <a:t> مقاومت در برابر خوردگی </a:t>
              </a:r>
              <a:r>
                <a:rPr lang="fa-IR" sz="2400" dirty="0" smtClean="0">
                  <a:cs typeface="B Lotus" pitchFamily="2" charset="-78"/>
                </a:rPr>
                <a:t>های </a:t>
              </a:r>
              <a:r>
                <a:rPr lang="fa-IR" sz="2400" dirty="0">
                  <a:cs typeface="B Lotus" pitchFamily="2" charset="-78"/>
                </a:rPr>
                <a:t>فیزیکی و شیمیایی و شرایط جوی</a:t>
              </a:r>
            </a:p>
            <a:p>
              <a:pPr algn="just" rtl="1">
                <a:buFont typeface="Arial" pitchFamily="34" charset="0"/>
                <a:buChar char="•"/>
              </a:pPr>
              <a:r>
                <a:rPr lang="fa-IR" sz="2400" dirty="0">
                  <a:cs typeface="B Lotus" pitchFamily="2" charset="-78"/>
                </a:rPr>
                <a:t> عایق حرارت و الکتریسیته</a:t>
              </a:r>
            </a:p>
            <a:p>
              <a:pPr algn="just" rtl="1">
                <a:buFont typeface="Arial" pitchFamily="34" charset="0"/>
                <a:buChar char="•"/>
              </a:pPr>
              <a:r>
                <a:rPr lang="fa-IR" sz="2400" dirty="0">
                  <a:cs typeface="B Lotus" pitchFamily="2" charset="-78"/>
                </a:rPr>
                <a:t> سبک بودن</a:t>
              </a:r>
            </a:p>
            <a:p>
              <a:pPr algn="just" rtl="1">
                <a:buFont typeface="Arial" pitchFamily="34" charset="0"/>
                <a:buChar char="•"/>
              </a:pPr>
              <a:r>
                <a:rPr lang="fa-IR" sz="2400" dirty="0">
                  <a:cs typeface="B Lotus" pitchFamily="2" charset="-78"/>
                </a:rPr>
                <a:t> قیمت پایین</a:t>
              </a:r>
              <a:endParaRPr lang="en-US" sz="2400" dirty="0">
                <a:cs typeface="B Lotus" pitchFamily="2" charset="-78"/>
              </a:endParaRPr>
            </a:p>
          </p:txBody>
        </p:sp>
        <p:sp>
          <p:nvSpPr>
            <p:cNvPr id="3" name="TextBox 2"/>
            <p:cNvSpPr txBox="1"/>
            <p:nvPr/>
          </p:nvSpPr>
          <p:spPr>
            <a:xfrm>
              <a:off x="533400" y="2971800"/>
              <a:ext cx="7772400" cy="3477875"/>
            </a:xfrm>
            <a:prstGeom prst="rect">
              <a:avLst/>
            </a:prstGeom>
            <a:noFill/>
          </p:spPr>
          <p:txBody>
            <a:bodyPr wrap="square" rtlCol="0">
              <a:spAutoFit/>
            </a:bodyPr>
            <a:lstStyle/>
            <a:p>
              <a:pPr algn="just" rtl="1"/>
              <a:r>
                <a:rPr lang="fa-IR" sz="2600" b="1" dirty="0">
                  <a:solidFill>
                    <a:srgbClr val="FFFF00"/>
                  </a:solidFill>
                  <a:cs typeface="B Lotus" pitchFamily="2" charset="-78"/>
                </a:rPr>
                <a:t>معایب مواد پلاستیکی</a:t>
              </a:r>
              <a:r>
                <a:rPr lang="fa-IR" sz="2800" b="1" dirty="0">
                  <a:solidFill>
                    <a:srgbClr val="FFFF00"/>
                  </a:solidFill>
                  <a:cs typeface="B Lotus" pitchFamily="2" charset="-78"/>
                </a:rPr>
                <a:t>:</a:t>
              </a:r>
            </a:p>
            <a:p>
              <a:pPr algn="just" rtl="1">
                <a:buFont typeface="Arial" pitchFamily="34" charset="0"/>
                <a:buChar char="•"/>
              </a:pPr>
              <a:r>
                <a:rPr lang="fa-IR" dirty="0" smtClean="0"/>
                <a:t> </a:t>
              </a:r>
              <a:r>
                <a:rPr lang="fa-IR" sz="2400" dirty="0" smtClean="0">
                  <a:cs typeface="B Lotus" pitchFamily="2" charset="-78"/>
                </a:rPr>
                <a:t>بحران آلودگی سفید بدلیل افزایش دراماتیک تولید و فقدان زیست تجزیه پذیری </a:t>
              </a:r>
              <a:r>
                <a:rPr lang="ar-SA" dirty="0" smtClean="0">
                  <a:cs typeface="B Lotus" pitchFamily="2" charset="-78"/>
                </a:rPr>
                <a:t>(</a:t>
              </a:r>
              <a:r>
                <a:rPr lang="en-US" dirty="0" err="1" smtClean="0">
                  <a:latin typeface="Arial" pitchFamily="34" charset="0"/>
                  <a:cs typeface="Arial" pitchFamily="34" charset="0"/>
                </a:rPr>
                <a:t>Albertsson</a:t>
              </a:r>
              <a:r>
                <a:rPr lang="en-US" dirty="0" smtClean="0">
                  <a:latin typeface="Arial" pitchFamily="34" charset="0"/>
                  <a:cs typeface="Arial" pitchFamily="34" charset="0"/>
                </a:rPr>
                <a:t> </a:t>
              </a:r>
              <a:r>
                <a:rPr lang="en-US" dirty="0" err="1" smtClean="0">
                  <a:latin typeface="Arial" pitchFamily="34" charset="0"/>
                  <a:cs typeface="Arial" pitchFamily="34" charset="0"/>
                </a:rPr>
                <a:t>etal</a:t>
              </a:r>
              <a:r>
                <a:rPr lang="en-US" dirty="0" smtClean="0">
                  <a:latin typeface="Arial" pitchFamily="34" charset="0"/>
                  <a:cs typeface="Arial" pitchFamily="34" charset="0"/>
                </a:rPr>
                <a:t>., 1987</a:t>
              </a:r>
              <a:r>
                <a:rPr lang="fa-IR" dirty="0" smtClean="0">
                  <a:cs typeface="B Lotus" pitchFamily="2" charset="-78"/>
                </a:rPr>
                <a:t>).</a:t>
              </a:r>
            </a:p>
            <a:p>
              <a:pPr algn="just" rtl="1">
                <a:buFont typeface="Arial" pitchFamily="34" charset="0"/>
                <a:buChar char="•"/>
              </a:pPr>
              <a:r>
                <a:rPr lang="fa-IR" sz="2400" dirty="0" smtClean="0">
                  <a:cs typeface="B Lotus" pitchFamily="2" charset="-78"/>
                </a:rPr>
                <a:t> سد کنندگی مسیر جریان آبها</a:t>
              </a:r>
            </a:p>
            <a:p>
              <a:pPr algn="just" rtl="1">
                <a:buFont typeface="Arial" pitchFamily="34" charset="0"/>
                <a:buChar char="•"/>
              </a:pPr>
              <a:r>
                <a:rPr lang="fa-IR" sz="2400" dirty="0" smtClean="0">
                  <a:cs typeface="B Lotus" pitchFamily="2" charset="-78"/>
                </a:rPr>
                <a:t> مرگ و میر حیوانات دریایی در اثر بلعیدن قطعات پلاستیکی  (</a:t>
              </a:r>
              <a:r>
                <a:rPr lang="ar-SA" sz="2400" dirty="0" smtClean="0">
                  <a:cs typeface="B Lotus" pitchFamily="2" charset="-78"/>
                </a:rPr>
                <a:t>سالانه یک میلیون پرنده دریایی و حدود 100000 جانور دریایی همچون دولفین</a:t>
              </a:r>
              <a:r>
                <a:rPr lang="fa-IR" sz="2400" dirty="0" smtClean="0">
                  <a:cs typeface="B Lotus" pitchFamily="2" charset="-78"/>
                </a:rPr>
                <a:t> </a:t>
              </a:r>
              <a:r>
                <a:rPr lang="ar-SA" sz="2400" dirty="0" smtClean="0">
                  <a:cs typeface="B Lotus" pitchFamily="2" charset="-78"/>
                </a:rPr>
                <a:t>ها، لاک</a:t>
              </a:r>
              <a:r>
                <a:rPr lang="fa-IR" sz="2400" dirty="0" smtClean="0">
                  <a:cs typeface="B Lotus" pitchFamily="2" charset="-78"/>
                </a:rPr>
                <a:t> </a:t>
              </a:r>
              <a:r>
                <a:rPr lang="ar-SA" sz="2400" dirty="0" smtClean="0">
                  <a:cs typeface="B Lotus" pitchFamily="2" charset="-78"/>
                </a:rPr>
                <a:t>پشت</a:t>
              </a:r>
              <a:r>
                <a:rPr lang="fa-IR" sz="2400" dirty="0" smtClean="0">
                  <a:cs typeface="B Lotus" pitchFamily="2" charset="-78"/>
                </a:rPr>
                <a:t> </a:t>
              </a:r>
              <a:r>
                <a:rPr lang="ar-SA" sz="2400" dirty="0" smtClean="0">
                  <a:cs typeface="B Lotus" pitchFamily="2" charset="-78"/>
                </a:rPr>
                <a:t>ها، پنگوئن</a:t>
              </a:r>
              <a:r>
                <a:rPr lang="fa-IR" sz="2400" dirty="0" smtClean="0">
                  <a:cs typeface="B Lotus" pitchFamily="2" charset="-78"/>
                </a:rPr>
                <a:t> </a:t>
              </a:r>
              <a:r>
                <a:rPr lang="ar-SA" sz="2400" dirty="0" smtClean="0">
                  <a:cs typeface="B Lotus" pitchFamily="2" charset="-78"/>
                </a:rPr>
                <a:t>ها و انواع نرم</a:t>
              </a:r>
              <a:r>
                <a:rPr lang="fa-IR" sz="2400" dirty="0" smtClean="0">
                  <a:cs typeface="B Lotus" pitchFamily="2" charset="-78"/>
                </a:rPr>
                <a:t> </a:t>
              </a:r>
              <a:r>
                <a:rPr lang="ar-SA" sz="2400" dirty="0" smtClean="0">
                  <a:cs typeface="B Lotus" pitchFamily="2" charset="-78"/>
                </a:rPr>
                <a:t>تنان</a:t>
              </a:r>
              <a:endParaRPr lang="fa-IR" sz="2400" dirty="0" smtClean="0">
                <a:cs typeface="B Lotus" pitchFamily="2" charset="-78"/>
              </a:endParaRPr>
            </a:p>
            <a:p>
              <a:pPr algn="just" rtl="1">
                <a:buFont typeface="Arial" pitchFamily="34" charset="0"/>
                <a:buChar char="•"/>
              </a:pPr>
              <a:r>
                <a:rPr lang="fa-IR" sz="2400" dirty="0" smtClean="0">
                  <a:cs typeface="B Lotus" pitchFamily="2" charset="-78"/>
                </a:rPr>
                <a:t> ممانعت از ورود نور خورشید به خاک در اثر تجمع روی زمین</a:t>
              </a:r>
              <a:r>
                <a:rPr lang="ar-SA" sz="2400" dirty="0" smtClean="0">
                  <a:cs typeface="B Lotus" pitchFamily="2" charset="-78"/>
                </a:rPr>
                <a:t> </a:t>
              </a:r>
              <a:r>
                <a:rPr lang="fa-IR" sz="2400" dirty="0" smtClean="0">
                  <a:cs typeface="B Lotus" pitchFamily="2" charset="-78"/>
                </a:rPr>
                <a:t>           مرگ ریز موجودات مفید خاک              کاهش حاصلخیزی خاک</a:t>
              </a:r>
              <a:endParaRPr lang="en-US" sz="2400" dirty="0">
                <a:cs typeface="B Lotus" pitchFamily="2" charset="-78"/>
              </a:endParaRPr>
            </a:p>
          </p:txBody>
        </p:sp>
        <p:sp>
          <p:nvSpPr>
            <p:cNvPr id="4" name="Left Arrow 3"/>
            <p:cNvSpPr/>
            <p:nvPr/>
          </p:nvSpPr>
          <p:spPr>
            <a:xfrm>
              <a:off x="1219200" y="5638800"/>
              <a:ext cx="685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p>
          </p:txBody>
        </p:sp>
        <p:sp>
          <p:nvSpPr>
            <p:cNvPr id="5" name="Left Arrow 4"/>
            <p:cNvSpPr/>
            <p:nvPr/>
          </p:nvSpPr>
          <p:spPr>
            <a:xfrm flipV="1">
              <a:off x="4953000" y="5943600"/>
              <a:ext cx="7620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685800" y="914400"/>
            <a:ext cx="7772400" cy="5486400"/>
            <a:chOff x="685800" y="914400"/>
            <a:chExt cx="7772400" cy="5486400"/>
          </a:xfrm>
        </p:grpSpPr>
        <p:sp>
          <p:nvSpPr>
            <p:cNvPr id="2" name="TextBox 1"/>
            <p:cNvSpPr txBox="1"/>
            <p:nvPr/>
          </p:nvSpPr>
          <p:spPr>
            <a:xfrm>
              <a:off x="762000" y="914400"/>
              <a:ext cx="7696200" cy="2339102"/>
            </a:xfrm>
            <a:prstGeom prst="rect">
              <a:avLst/>
            </a:prstGeom>
            <a:noFill/>
          </p:spPr>
          <p:txBody>
            <a:bodyPr wrap="square" rtlCol="0">
              <a:spAutoFit/>
            </a:bodyPr>
            <a:lstStyle/>
            <a:p>
              <a:pPr algn="just" rtl="1"/>
              <a:r>
                <a:rPr lang="fa-IR" sz="2600" b="1" dirty="0">
                  <a:solidFill>
                    <a:srgbClr val="FFFF00"/>
                  </a:solidFill>
                  <a:cs typeface="B Lotus" pitchFamily="2" charset="-78"/>
                </a:rPr>
                <a:t>معایب </a:t>
              </a:r>
              <a:r>
                <a:rPr lang="fa-IR" sz="2600" b="1" dirty="0" smtClean="0">
                  <a:solidFill>
                    <a:srgbClr val="FFFF00"/>
                  </a:solidFill>
                  <a:cs typeface="B Lotus" pitchFamily="2" charset="-78"/>
                </a:rPr>
                <a:t>مواد پلاستیکی</a:t>
              </a:r>
              <a:r>
                <a:rPr lang="fa-IR" sz="2600" b="1" dirty="0">
                  <a:solidFill>
                    <a:srgbClr val="FFFF00"/>
                  </a:solidFill>
                  <a:cs typeface="B Lotus" pitchFamily="2" charset="-78"/>
                </a:rPr>
                <a:t>:</a:t>
              </a:r>
            </a:p>
            <a:p>
              <a:pPr algn="just" rtl="1">
                <a:buFont typeface="Arial" pitchFamily="34" charset="0"/>
                <a:buChar char="•"/>
              </a:pPr>
              <a:r>
                <a:rPr lang="fa-IR" b="1" dirty="0" smtClean="0">
                  <a:cs typeface="B Lotus" pitchFamily="2" charset="-78"/>
                </a:rPr>
                <a:t> </a:t>
              </a:r>
              <a:r>
                <a:rPr lang="fa-IR" sz="2400" dirty="0">
                  <a:cs typeface="B Lotus" pitchFamily="2" charset="-78"/>
                </a:rPr>
                <a:t>آزاد شدن ترکیبات اسیدی از پلاستیک ها            تخریب خصوصیات شیمیایی خاک کاهش        </a:t>
              </a:r>
              <a:r>
                <a:rPr lang="fa-IR" sz="2400" dirty="0" smtClean="0">
                  <a:cs typeface="B Lotus" pitchFamily="2" charset="-78"/>
                </a:rPr>
                <a:t> حاصلخیزی </a:t>
              </a:r>
              <a:r>
                <a:rPr lang="fa-IR" sz="2400" dirty="0">
                  <a:cs typeface="B Lotus" pitchFamily="2" charset="-78"/>
                </a:rPr>
                <a:t>خاک</a:t>
              </a:r>
            </a:p>
            <a:p>
              <a:pPr algn="just" rtl="1">
                <a:buFont typeface="Arial" pitchFamily="34" charset="0"/>
                <a:buChar char="•"/>
              </a:pPr>
              <a:r>
                <a:rPr lang="fa-IR" sz="2400" dirty="0">
                  <a:cs typeface="B Lotus" pitchFamily="2" charset="-78"/>
                </a:rPr>
                <a:t> </a:t>
              </a:r>
              <a:r>
                <a:rPr lang="fa-IR" sz="2400" dirty="0" smtClean="0">
                  <a:cs typeface="B Lotus" pitchFamily="2" charset="-78"/>
                </a:rPr>
                <a:t>وجود </a:t>
              </a:r>
              <a:r>
                <a:rPr lang="fa-IR" sz="2400" dirty="0">
                  <a:cs typeface="B Lotus" pitchFamily="2" charset="-78"/>
                </a:rPr>
                <a:t>سرب و کادمیوم </a:t>
              </a:r>
              <a:r>
                <a:rPr lang="fa-IR" sz="2400" dirty="0" smtClean="0">
                  <a:cs typeface="B Lotus" pitchFamily="2" charset="-78"/>
                </a:rPr>
                <a:t>به </a:t>
              </a:r>
              <a:r>
                <a:rPr lang="fa-IR" sz="2400" dirty="0">
                  <a:cs typeface="B Lotus" pitchFamily="2" charset="-78"/>
                </a:rPr>
                <a:t>عنوان مواد افزودنی در پلی اتیلن</a:t>
              </a:r>
            </a:p>
            <a:p>
              <a:pPr algn="just" rtl="1">
                <a:buFont typeface="Arial" pitchFamily="34" charset="0"/>
                <a:buChar char="•"/>
              </a:pPr>
              <a:r>
                <a:rPr lang="fa-IR" sz="2400" dirty="0">
                  <a:cs typeface="B Lotus" pitchFamily="2" charset="-78"/>
                </a:rPr>
                <a:t> آزاد شدن استالدهید از پلی اتیلن ترفتالات</a:t>
              </a:r>
            </a:p>
            <a:p>
              <a:pPr algn="just" rtl="1">
                <a:buFont typeface="Arial" pitchFamily="34" charset="0"/>
                <a:buChar char="•"/>
              </a:pPr>
              <a:r>
                <a:rPr lang="fa-IR" sz="2400" dirty="0">
                  <a:cs typeface="B Lotus" pitchFamily="2" charset="-78"/>
                </a:rPr>
                <a:t> بحث سوزاندن پلاستیک ها و خطرات آن</a:t>
              </a:r>
              <a:endParaRPr lang="en-US" sz="2400" dirty="0">
                <a:cs typeface="B Lotus" pitchFamily="2" charset="-78"/>
              </a:endParaRPr>
            </a:p>
          </p:txBody>
        </p:sp>
        <p:sp>
          <p:nvSpPr>
            <p:cNvPr id="3" name="Left Arrow 2"/>
            <p:cNvSpPr/>
            <p:nvPr/>
          </p:nvSpPr>
          <p:spPr>
            <a:xfrm>
              <a:off x="3657600" y="1447800"/>
              <a:ext cx="6858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6629400" y="1828800"/>
              <a:ext cx="5334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85800" y="3723144"/>
              <a:ext cx="7772400" cy="2677656"/>
            </a:xfrm>
            <a:prstGeom prst="rect">
              <a:avLst/>
            </a:prstGeom>
            <a:noFill/>
          </p:spPr>
          <p:txBody>
            <a:bodyPr wrap="square" rtlCol="0">
              <a:spAutoFit/>
            </a:bodyPr>
            <a:lstStyle/>
            <a:p>
              <a:pPr algn="just" rtl="1"/>
              <a:r>
                <a:rPr lang="ar-SA" sz="2400" dirty="0">
                  <a:cs typeface="B Lotus" pitchFamily="2" charset="-78"/>
                </a:rPr>
                <a:t>پلی</a:t>
              </a:r>
              <a:r>
                <a:rPr lang="fa-IR" sz="2400" dirty="0">
                  <a:cs typeface="B Lotus" pitchFamily="2" charset="-78"/>
                </a:rPr>
                <a:t> ا</a:t>
              </a:r>
              <a:r>
                <a:rPr lang="ar-SA" sz="2400" dirty="0">
                  <a:cs typeface="B Lotus" pitchFamily="2" charset="-78"/>
                </a:rPr>
                <a:t>تیلن، پلیمری متشکل از زنجیره</a:t>
              </a:r>
              <a:r>
                <a:rPr lang="fa-IR" sz="2400" dirty="0">
                  <a:cs typeface="B Lotus" pitchFamily="2" charset="-78"/>
                </a:rPr>
                <a:t> </a:t>
              </a:r>
              <a:r>
                <a:rPr lang="ar-SA" sz="2400" dirty="0">
                  <a:cs typeface="B Lotus" pitchFamily="2" charset="-78"/>
                </a:rPr>
                <a:t>های بلند مونومرهای اتیلن است، که بر اساس میزان انشعابات و دانسیته</a:t>
              </a:r>
              <a:r>
                <a:rPr lang="fa-IR" sz="2400" dirty="0">
                  <a:cs typeface="B Lotus" pitchFamily="2" charset="-78"/>
                </a:rPr>
                <a:t> </a:t>
              </a:r>
              <a:r>
                <a:rPr lang="ar-SA" sz="2400" dirty="0">
                  <a:cs typeface="B Lotus" pitchFamily="2" charset="-78"/>
                </a:rPr>
                <a:t>اش، به انواعی چون: پلی اتیلن با دانسیته کم (سبک)، متوسط، زیاد (سنگین)، پلی</a:t>
              </a:r>
              <a:r>
                <a:rPr lang="fa-IR" sz="2400" dirty="0">
                  <a:cs typeface="B Lotus" pitchFamily="2" charset="-78"/>
                </a:rPr>
                <a:t> </a:t>
              </a:r>
              <a:r>
                <a:rPr lang="ar-SA" sz="2400" dirty="0">
                  <a:cs typeface="B Lotus" pitchFamily="2" charset="-78"/>
                </a:rPr>
                <a:t>اتیلن خطی با دانسیته کم و پلی</a:t>
              </a:r>
              <a:r>
                <a:rPr lang="fa-IR" sz="2400" dirty="0">
                  <a:cs typeface="B Lotus" pitchFamily="2" charset="-78"/>
                </a:rPr>
                <a:t> </a:t>
              </a:r>
              <a:r>
                <a:rPr lang="ar-SA" sz="2400" dirty="0">
                  <a:cs typeface="B Lotus" pitchFamily="2" charset="-78"/>
                </a:rPr>
                <a:t>اتیلن با دانسیته بسیار کم تقسیم بندی میشود</a:t>
              </a:r>
              <a:r>
                <a:rPr lang="fa-IR" sz="2400" dirty="0">
                  <a:cs typeface="B Lotus" pitchFamily="2" charset="-78"/>
                </a:rPr>
                <a:t>.</a:t>
              </a:r>
            </a:p>
            <a:p>
              <a:pPr algn="just" rtl="1"/>
              <a:r>
                <a:rPr lang="fa-IR" sz="2400" dirty="0">
                  <a:cs typeface="B Lotus" pitchFamily="2" charset="-78"/>
                </a:rPr>
                <a:t>موارد کاربرد: ساخت انواع لوله، کیسه های متنوع پلاستیکی، بشکه های حمل مواد شیمیایی، بطریهای پلاستیکی جهت نگهداری شیر، روغن، آب میوه، انواع اسباب بازی و ..</a:t>
              </a:r>
              <a:endParaRPr lang="en-US" sz="2400" dirty="0">
                <a:cs typeface="B Lotus" pitchFamily="2" charset="-78"/>
              </a:endParaRPr>
            </a:p>
          </p:txBody>
        </p:sp>
        <p:sp>
          <p:nvSpPr>
            <p:cNvPr id="7" name="TextBox 6"/>
            <p:cNvSpPr txBox="1"/>
            <p:nvPr/>
          </p:nvSpPr>
          <p:spPr>
            <a:xfrm>
              <a:off x="6248400" y="3241357"/>
              <a:ext cx="2133600" cy="492443"/>
            </a:xfrm>
            <a:prstGeom prst="rect">
              <a:avLst/>
            </a:prstGeom>
            <a:noFill/>
          </p:spPr>
          <p:txBody>
            <a:bodyPr wrap="square" rtlCol="0">
              <a:spAutoFit/>
            </a:bodyPr>
            <a:lstStyle/>
            <a:p>
              <a:pPr algn="r" rtl="1"/>
              <a:r>
                <a:rPr lang="fa-IR" sz="2600" b="1" dirty="0">
                  <a:solidFill>
                    <a:srgbClr val="FFFF00"/>
                  </a:solidFill>
                  <a:cs typeface="B Lotus" pitchFamily="2" charset="-78"/>
                </a:rPr>
                <a:t>پلی اتیلن (</a:t>
              </a:r>
              <a:r>
                <a:rPr lang="en-US" sz="2600" b="1" dirty="0">
                  <a:solidFill>
                    <a:srgbClr val="FFFF00"/>
                  </a:solidFill>
                  <a:cs typeface="B Lotus" pitchFamily="2" charset="-78"/>
                </a:rPr>
                <a:t>PE</a:t>
              </a:r>
              <a:r>
                <a:rPr lang="fa-IR" sz="2600" b="1" dirty="0" smtClean="0">
                  <a:solidFill>
                    <a:srgbClr val="FFFF00"/>
                  </a:solidFill>
                  <a:cs typeface="B Lotus" pitchFamily="2" charset="-78"/>
                </a:rPr>
                <a:t>):</a:t>
              </a:r>
              <a:endParaRPr lang="en-US" sz="2600" b="1" dirty="0">
                <a:solidFill>
                  <a:srgbClr val="FFFF00"/>
                </a:solidFill>
                <a:cs typeface="B Lotus" pitchFamily="2" charset="-78"/>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457200" y="609600"/>
            <a:ext cx="8001000" cy="5673651"/>
            <a:chOff x="457200" y="609600"/>
            <a:chExt cx="8001000" cy="5673651"/>
          </a:xfrm>
        </p:grpSpPr>
        <p:sp>
          <p:nvSpPr>
            <p:cNvPr id="3" name="TextBox 2"/>
            <p:cNvSpPr txBox="1"/>
            <p:nvPr/>
          </p:nvSpPr>
          <p:spPr>
            <a:xfrm>
              <a:off x="457200" y="609600"/>
              <a:ext cx="8001000" cy="2708434"/>
            </a:xfrm>
            <a:prstGeom prst="rect">
              <a:avLst/>
            </a:prstGeom>
            <a:noFill/>
          </p:spPr>
          <p:txBody>
            <a:bodyPr wrap="square" rtlCol="0">
              <a:spAutoFit/>
            </a:bodyPr>
            <a:lstStyle/>
            <a:p>
              <a:pPr marL="342900" indent="-342900" algn="r" rtl="1"/>
              <a:r>
                <a:rPr lang="fa-IR" sz="2600" b="1" dirty="0">
                  <a:solidFill>
                    <a:srgbClr val="FFFF00"/>
                  </a:solidFill>
                  <a:cs typeface="B Lotus" pitchFamily="2" charset="-78"/>
                </a:rPr>
                <a:t>1) </a:t>
              </a:r>
              <a:r>
                <a:rPr lang="ar-SA" sz="2600" b="1" dirty="0">
                  <a:solidFill>
                    <a:srgbClr val="FFFF00"/>
                  </a:solidFill>
                  <a:cs typeface="B Lotus" pitchFamily="2" charset="-78"/>
                </a:rPr>
                <a:t>پلی</a:t>
              </a:r>
              <a:r>
                <a:rPr lang="fa-IR" sz="2600" b="1" dirty="0">
                  <a:solidFill>
                    <a:srgbClr val="FFFF00"/>
                  </a:solidFill>
                  <a:cs typeface="B Lotus" pitchFamily="2" charset="-78"/>
                </a:rPr>
                <a:t> </a:t>
              </a:r>
              <a:r>
                <a:rPr lang="ar-SA" sz="2600" b="1" dirty="0">
                  <a:solidFill>
                    <a:srgbClr val="FFFF00"/>
                  </a:solidFill>
                  <a:cs typeface="B Lotus" pitchFamily="2" charset="-78"/>
                </a:rPr>
                <a:t>اتیلن با دانسیته کم</a:t>
              </a:r>
              <a:r>
                <a:rPr lang="fa-IR" b="1" dirty="0" smtClean="0"/>
                <a:t> </a:t>
              </a:r>
              <a:r>
                <a:rPr lang="ar-SA" b="1" dirty="0" smtClean="0"/>
                <a:t> </a:t>
              </a:r>
              <a:r>
                <a:rPr lang="en-US" sz="2000" b="1" dirty="0">
                  <a:solidFill>
                    <a:srgbClr val="FFFF00"/>
                  </a:solidFill>
                  <a:cs typeface="B Lotus" pitchFamily="2" charset="-78"/>
                </a:rPr>
                <a:t>Low Density Poly Ethylene</a:t>
              </a:r>
              <a:r>
                <a:rPr lang="fa-IR" sz="2600" b="1" dirty="0">
                  <a:solidFill>
                    <a:srgbClr val="FFFF00"/>
                  </a:solidFill>
                  <a:cs typeface="B Lotus" pitchFamily="2" charset="-78"/>
                </a:rPr>
                <a:t>:</a:t>
              </a:r>
            </a:p>
            <a:p>
              <a:pPr marL="342900" indent="-342900" algn="r" rtl="1"/>
              <a:r>
                <a:rPr lang="fa-IR" sz="2400" dirty="0">
                  <a:cs typeface="B Lotus" pitchFamily="2" charset="-78"/>
                </a:rPr>
                <a:t>وجود زنجیره ها و شاخه های بلند و کوتاه بسیار بدلیل </a:t>
              </a:r>
              <a:r>
                <a:rPr lang="fa-IR" sz="2400" dirty="0" smtClean="0">
                  <a:cs typeface="B Lotus" pitchFamily="2" charset="-78"/>
                </a:rPr>
                <a:t>فرآیند </a:t>
              </a:r>
              <a:r>
                <a:rPr lang="fa-IR" sz="2400" dirty="0">
                  <a:cs typeface="B Lotus" pitchFamily="2" charset="-78"/>
                </a:rPr>
                <a:t>فشار بالای تولید</a:t>
              </a:r>
            </a:p>
            <a:p>
              <a:pPr marL="342900" indent="-342900" algn="r" rtl="1">
                <a:buFont typeface="Arial" pitchFamily="34" charset="0"/>
                <a:buChar char="•"/>
              </a:pPr>
              <a:endParaRPr lang="fa-IR" sz="2400" dirty="0">
                <a:cs typeface="B Lotus" pitchFamily="2" charset="-78"/>
              </a:endParaRPr>
            </a:p>
            <a:p>
              <a:pPr marL="342900" indent="-342900" algn="r" rtl="1"/>
              <a:r>
                <a:rPr lang="fa-IR" sz="2400" dirty="0">
                  <a:cs typeface="B Lotus" pitchFamily="2" charset="-78"/>
                </a:rPr>
                <a:t>                     پایین بودن درجه بلورینگی</a:t>
              </a:r>
            </a:p>
            <a:p>
              <a:pPr marL="342900" indent="-342900" algn="r" rtl="1"/>
              <a:r>
                <a:rPr lang="fa-IR" sz="2400" dirty="0">
                  <a:cs typeface="B Lotus" pitchFamily="2" charset="-78"/>
                </a:rPr>
                <a:t>                     انعطاف پذیری خوب</a:t>
              </a:r>
            </a:p>
            <a:p>
              <a:pPr marL="342900" indent="-342900" algn="r" rtl="1"/>
              <a:r>
                <a:rPr lang="fa-IR" sz="2400" dirty="0">
                  <a:cs typeface="B Lotus" pitchFamily="2" charset="-78"/>
                </a:rPr>
                <a:t>                     نقطه ذوب و چگالی پایین (</a:t>
              </a:r>
              <a:r>
                <a:rPr lang="fa-IR" sz="2400" baseline="30000" dirty="0">
                  <a:cs typeface="B Lotus" pitchFamily="2" charset="-78"/>
                </a:rPr>
                <a:t>3</a:t>
              </a:r>
              <a:r>
                <a:rPr lang="ar-SA" sz="2400" baseline="30000" dirty="0">
                  <a:cs typeface="B Lotus" pitchFamily="2" charset="-78"/>
                </a:rPr>
                <a:t>-  </a:t>
              </a:r>
              <a:r>
                <a:rPr lang="en-US" sz="2000" b="1" dirty="0">
                  <a:cs typeface="B Lotus" pitchFamily="2" charset="-78"/>
                </a:rPr>
                <a:t>g.cm</a:t>
              </a:r>
              <a:r>
                <a:rPr lang="fa-IR" sz="2400" dirty="0">
                  <a:cs typeface="B Lotus" pitchFamily="2" charset="-78"/>
                </a:rPr>
                <a:t>94 /0- 9/0) </a:t>
              </a:r>
            </a:p>
            <a:p>
              <a:pPr marL="342900" indent="-342900" algn="r" rtl="1"/>
              <a:r>
                <a:rPr lang="fa-IR" sz="2400" dirty="0">
                  <a:cs typeface="B Lotus" pitchFamily="2" charset="-78"/>
                </a:rPr>
                <a:t>                      استفاده در صنایع فیلم سازی</a:t>
              </a:r>
              <a:endParaRPr lang="en-US" sz="2400" dirty="0">
                <a:cs typeface="B Lotus" pitchFamily="2" charset="-78"/>
              </a:endParaRPr>
            </a:p>
          </p:txBody>
        </p:sp>
        <p:sp>
          <p:nvSpPr>
            <p:cNvPr id="8" name="Curved Left Arrow 7"/>
            <p:cNvSpPr/>
            <p:nvPr/>
          </p:nvSpPr>
          <p:spPr>
            <a:xfrm>
              <a:off x="7315200" y="2362200"/>
              <a:ext cx="533400" cy="457200"/>
            </a:xfrm>
            <a:prstGeom prst="curved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9" name="Right Brace 8"/>
            <p:cNvSpPr/>
            <p:nvPr/>
          </p:nvSpPr>
          <p:spPr>
            <a:xfrm>
              <a:off x="7010400" y="1905000"/>
              <a:ext cx="152400" cy="1447800"/>
            </a:xfrm>
            <a:prstGeom prst="righ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pic>
          <p:nvPicPr>
            <p:cNvPr id="1026" name="Picture 2"/>
            <p:cNvPicPr>
              <a:picLocks noChangeAspect="1" noChangeArrowheads="1"/>
            </p:cNvPicPr>
            <p:nvPr/>
          </p:nvPicPr>
          <p:blipFill>
            <a:blip r:embed="rId2" cstate="print"/>
            <a:srcRect/>
            <a:stretch>
              <a:fillRect/>
            </a:stretch>
          </p:blipFill>
          <p:spPr bwMode="auto">
            <a:xfrm>
              <a:off x="2667000" y="3581400"/>
              <a:ext cx="4199263" cy="2701851"/>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457200" y="914400"/>
            <a:ext cx="8001000" cy="5457825"/>
            <a:chOff x="457200" y="914400"/>
            <a:chExt cx="8001000" cy="5457825"/>
          </a:xfrm>
        </p:grpSpPr>
        <p:sp>
          <p:nvSpPr>
            <p:cNvPr id="2" name="TextBox 1"/>
            <p:cNvSpPr txBox="1"/>
            <p:nvPr/>
          </p:nvSpPr>
          <p:spPr>
            <a:xfrm>
              <a:off x="457200" y="914400"/>
              <a:ext cx="8001000" cy="3724096"/>
            </a:xfrm>
            <a:prstGeom prst="rect">
              <a:avLst/>
            </a:prstGeom>
            <a:noFill/>
          </p:spPr>
          <p:txBody>
            <a:bodyPr wrap="square" rtlCol="0">
              <a:spAutoFit/>
            </a:bodyPr>
            <a:lstStyle/>
            <a:p>
              <a:pPr algn="just" rtl="1"/>
              <a:r>
                <a:rPr lang="fa-IR" sz="2600" b="1" dirty="0" smtClean="0">
                  <a:solidFill>
                    <a:srgbClr val="FFFF00"/>
                  </a:solidFill>
                  <a:cs typeface="B Lotus" pitchFamily="2" charset="-78"/>
                </a:rPr>
                <a:t>2) </a:t>
              </a:r>
              <a:r>
                <a:rPr lang="ar-SA" sz="2600" b="1" dirty="0" smtClean="0">
                  <a:solidFill>
                    <a:srgbClr val="FFFF00"/>
                  </a:solidFill>
                  <a:cs typeface="B Lotus" pitchFamily="2" charset="-78"/>
                </a:rPr>
                <a:t>پلی</a:t>
              </a:r>
              <a:r>
                <a:rPr lang="en-US" sz="2600" b="1" dirty="0" smtClean="0">
                  <a:solidFill>
                    <a:srgbClr val="FFFF00"/>
                  </a:solidFill>
                  <a:cs typeface="B Lotus" pitchFamily="2" charset="-78"/>
                </a:rPr>
                <a:t> </a:t>
              </a:r>
              <a:r>
                <a:rPr lang="ar-SA" sz="2600" b="1" dirty="0" smtClean="0">
                  <a:solidFill>
                    <a:srgbClr val="FFFF00"/>
                  </a:solidFill>
                  <a:cs typeface="B Lotus" pitchFamily="2" charset="-78"/>
                </a:rPr>
                <a:t>اتیلن خطی با دانسیته کم </a:t>
              </a:r>
              <a:r>
                <a:rPr lang="en-US" sz="2000" b="1" dirty="0" smtClean="0">
                  <a:solidFill>
                    <a:srgbClr val="FFFF00"/>
                  </a:solidFill>
                  <a:cs typeface="B Lotus" pitchFamily="2" charset="-78"/>
                </a:rPr>
                <a:t>Linear  Low</a:t>
              </a:r>
              <a:r>
                <a:rPr lang="en-US" sz="2600" b="1" dirty="0" smtClean="0">
                  <a:solidFill>
                    <a:srgbClr val="FFFF00"/>
                  </a:solidFill>
                  <a:cs typeface="B Lotus" pitchFamily="2" charset="-78"/>
                </a:rPr>
                <a:t> </a:t>
              </a:r>
              <a:r>
                <a:rPr lang="en-US" sz="2000" b="1" dirty="0" smtClean="0">
                  <a:solidFill>
                    <a:srgbClr val="FFFF00"/>
                  </a:solidFill>
                  <a:cs typeface="B Lotus" pitchFamily="2" charset="-78"/>
                </a:rPr>
                <a:t>Density Poly Ethylene</a:t>
              </a:r>
              <a:endParaRPr lang="fa-IR" sz="2000" b="1" dirty="0" smtClean="0">
                <a:solidFill>
                  <a:srgbClr val="FFFF00"/>
                </a:solidFill>
                <a:cs typeface="B Lotus" pitchFamily="2" charset="-78"/>
              </a:endParaRPr>
            </a:p>
            <a:p>
              <a:pPr algn="just" rtl="1"/>
              <a:endParaRPr lang="en-US" sz="2400" dirty="0" smtClean="0">
                <a:cs typeface="B Lotus" pitchFamily="2" charset="-78"/>
              </a:endParaRPr>
            </a:p>
            <a:p>
              <a:pPr algn="just" rtl="1"/>
              <a:r>
                <a:rPr lang="fa-IR" sz="2400" dirty="0" smtClean="0">
                  <a:cs typeface="B Lotus" pitchFamily="2" charset="-78"/>
                </a:rPr>
                <a:t>ملکول </a:t>
              </a:r>
              <a:r>
                <a:rPr lang="fa-IR" sz="2400" dirty="0">
                  <a:cs typeface="B Lotus" pitchFamily="2" charset="-78"/>
                </a:rPr>
                <a:t>های با ساختار خطی بدنه اصلی و اتصال گروه های آلکیلی بصورت شاخه</a:t>
              </a:r>
            </a:p>
            <a:p>
              <a:pPr algn="just" rtl="1"/>
              <a:endParaRPr lang="fa-IR" sz="2400" dirty="0">
                <a:cs typeface="B Lotus" pitchFamily="2" charset="-78"/>
              </a:endParaRPr>
            </a:p>
            <a:p>
              <a:pPr algn="just" rtl="1"/>
              <a:r>
                <a:rPr lang="fa-IR" sz="2400" dirty="0">
                  <a:cs typeface="B Lotus" pitchFamily="2" charset="-78"/>
                </a:rPr>
                <a:t>            </a:t>
              </a:r>
              <a:endParaRPr lang="fa-IR" sz="2400" dirty="0" smtClean="0">
                <a:cs typeface="B Lotus" pitchFamily="2" charset="-78"/>
              </a:endParaRPr>
            </a:p>
            <a:p>
              <a:pPr algn="just" rtl="1"/>
              <a:r>
                <a:rPr lang="fa-IR" sz="2400" dirty="0" smtClean="0">
                  <a:cs typeface="B Lotus" pitchFamily="2" charset="-78"/>
                </a:rPr>
                <a:t>            کاهش درجه بلورینگی و چگالی نسبت به پلی اتیلن با دانسیته بالا </a:t>
              </a:r>
              <a:endParaRPr lang="en-US" sz="2400" dirty="0" smtClean="0">
                <a:cs typeface="B Lotus" pitchFamily="2" charset="-78"/>
              </a:endParaRPr>
            </a:p>
            <a:p>
              <a:pPr algn="just" rtl="1"/>
              <a:r>
                <a:rPr lang="en-US" sz="2400" dirty="0" smtClean="0">
                  <a:cs typeface="B Lotus" pitchFamily="2" charset="-78"/>
                </a:rPr>
                <a:t>            </a:t>
              </a:r>
              <a:r>
                <a:rPr lang="fa-IR" sz="2400" dirty="0" smtClean="0">
                  <a:cs typeface="B Lotus" pitchFamily="2" charset="-78"/>
                </a:rPr>
                <a:t>(</a:t>
              </a:r>
              <a:r>
                <a:rPr lang="en-US" sz="2000" b="1" dirty="0">
                  <a:cs typeface="B Lotus" pitchFamily="2" charset="-78"/>
                </a:rPr>
                <a:t>g.cm3</a:t>
              </a:r>
              <a:r>
                <a:rPr lang="fa-IR" sz="2400" dirty="0">
                  <a:cs typeface="B Lotus" pitchFamily="2" charset="-78"/>
                </a:rPr>
                <a:t>0/94 -0/9)</a:t>
              </a:r>
            </a:p>
            <a:p>
              <a:pPr algn="just" rtl="1"/>
              <a:r>
                <a:rPr lang="fa-IR" sz="2400" dirty="0">
                  <a:cs typeface="B Lotus" pitchFamily="2" charset="-78"/>
                </a:rPr>
                <a:t>       </a:t>
              </a:r>
            </a:p>
            <a:p>
              <a:pPr algn="just" rtl="1"/>
              <a:r>
                <a:rPr lang="fa-IR" sz="2400" dirty="0">
                  <a:cs typeface="B Lotus" pitchFamily="2" charset="-78"/>
                </a:rPr>
                <a:t>            استفاده در ساخت عایق سیم و کابل و کیسه های میوه و زباله</a:t>
              </a:r>
            </a:p>
            <a:p>
              <a:pPr algn="just" rtl="1"/>
              <a:r>
                <a:rPr lang="fa-IR" b="1" dirty="0" smtClean="0"/>
                <a:t>     </a:t>
              </a:r>
            </a:p>
          </p:txBody>
        </p:sp>
        <p:sp>
          <p:nvSpPr>
            <p:cNvPr id="5" name="Curved Left Arrow 4"/>
            <p:cNvSpPr/>
            <p:nvPr/>
          </p:nvSpPr>
          <p:spPr>
            <a:xfrm>
              <a:off x="8077200" y="2819400"/>
              <a:ext cx="381000" cy="609600"/>
            </a:xfrm>
            <a:prstGeom prst="curved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endParaRPr lang="en-US">
                <a:solidFill>
                  <a:schemeClr val="tx1"/>
                </a:solidFill>
              </a:endParaRPr>
            </a:p>
          </p:txBody>
        </p:sp>
        <p:sp>
          <p:nvSpPr>
            <p:cNvPr id="6" name="Right Brace 5"/>
            <p:cNvSpPr/>
            <p:nvPr/>
          </p:nvSpPr>
          <p:spPr>
            <a:xfrm>
              <a:off x="7620000" y="2590800"/>
              <a:ext cx="228600" cy="1066800"/>
            </a:xfrm>
            <a:prstGeom prst="righ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just"/>
              <a:endParaRPr lang="en-US"/>
            </a:p>
          </p:txBody>
        </p:sp>
        <p:pic>
          <p:nvPicPr>
            <p:cNvPr id="2050" name="Picture 2"/>
            <p:cNvPicPr>
              <a:picLocks noChangeAspect="1" noChangeArrowheads="1"/>
            </p:cNvPicPr>
            <p:nvPr/>
          </p:nvPicPr>
          <p:blipFill>
            <a:blip r:embed="rId2" cstate="print"/>
            <a:srcRect/>
            <a:stretch>
              <a:fillRect/>
            </a:stretch>
          </p:blipFill>
          <p:spPr bwMode="auto">
            <a:xfrm>
              <a:off x="2590800" y="4572000"/>
              <a:ext cx="4486275" cy="180022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04800" y="762000"/>
            <a:ext cx="8001000" cy="5158502"/>
            <a:chOff x="304800" y="762000"/>
            <a:chExt cx="8001000" cy="5158502"/>
          </a:xfrm>
        </p:grpSpPr>
        <p:sp>
          <p:nvSpPr>
            <p:cNvPr id="2" name="TextBox 1"/>
            <p:cNvSpPr txBox="1"/>
            <p:nvPr/>
          </p:nvSpPr>
          <p:spPr>
            <a:xfrm>
              <a:off x="457200" y="762000"/>
              <a:ext cx="7848600" cy="2985433"/>
            </a:xfrm>
            <a:prstGeom prst="rect">
              <a:avLst/>
            </a:prstGeom>
            <a:noFill/>
          </p:spPr>
          <p:txBody>
            <a:bodyPr wrap="square" rtlCol="0">
              <a:spAutoFit/>
            </a:bodyPr>
            <a:lstStyle/>
            <a:p>
              <a:pPr algn="just" rtl="1"/>
              <a:r>
                <a:rPr lang="fa-IR" sz="2600" b="1" dirty="0">
                  <a:solidFill>
                    <a:srgbClr val="FFFF00"/>
                  </a:solidFill>
                  <a:cs typeface="B Lotus" pitchFamily="2" charset="-78"/>
                </a:rPr>
                <a:t>3) </a:t>
              </a:r>
              <a:r>
                <a:rPr lang="ar-SA" sz="2600" b="1" dirty="0">
                  <a:solidFill>
                    <a:srgbClr val="FFFF00"/>
                  </a:solidFill>
                  <a:cs typeface="B Lotus" pitchFamily="2" charset="-78"/>
                </a:rPr>
                <a:t>پلی</a:t>
              </a:r>
              <a:r>
                <a:rPr lang="fa-IR" sz="2600" b="1" dirty="0">
                  <a:solidFill>
                    <a:srgbClr val="FFFF00"/>
                  </a:solidFill>
                  <a:cs typeface="B Lotus" pitchFamily="2" charset="-78"/>
                </a:rPr>
                <a:t> </a:t>
              </a:r>
              <a:r>
                <a:rPr lang="ar-SA" sz="2600" b="1" dirty="0">
                  <a:solidFill>
                    <a:srgbClr val="FFFF00"/>
                  </a:solidFill>
                  <a:cs typeface="B Lotus" pitchFamily="2" charset="-78"/>
                </a:rPr>
                <a:t>اتیلن با دانسیته بسیار کم</a:t>
              </a:r>
              <a:r>
                <a:rPr lang="fa-IR" sz="2600" b="1" dirty="0" smtClean="0">
                  <a:solidFill>
                    <a:srgbClr val="FFFF00"/>
                  </a:solidFill>
                  <a:cs typeface="B Lotus" pitchFamily="2" charset="-78"/>
                </a:rPr>
                <a:t>:</a:t>
              </a:r>
              <a:endParaRPr lang="en-US" sz="2600" b="1" dirty="0" smtClean="0">
                <a:solidFill>
                  <a:srgbClr val="FFFF00"/>
                </a:solidFill>
                <a:cs typeface="B Lotus" pitchFamily="2" charset="-78"/>
              </a:endParaRPr>
            </a:p>
            <a:p>
              <a:pPr algn="just" rtl="1"/>
              <a:r>
                <a:rPr lang="fa-IR" sz="2400" dirty="0" smtClean="0">
                  <a:cs typeface="B Lotus" pitchFamily="2" charset="-78"/>
                </a:rPr>
                <a:t>با </a:t>
              </a:r>
              <a:r>
                <a:rPr lang="fa-IR" sz="2400" dirty="0">
                  <a:cs typeface="B Lotus" pitchFamily="2" charset="-78"/>
                </a:rPr>
                <a:t>ساختاری مشابه </a:t>
              </a:r>
              <a:r>
                <a:rPr lang="en-US" sz="2000" dirty="0">
                  <a:cs typeface="B Lotus" pitchFamily="2" charset="-78"/>
                </a:rPr>
                <a:t>LDPE</a:t>
              </a:r>
              <a:r>
                <a:rPr lang="fa-IR" sz="2400" dirty="0">
                  <a:cs typeface="B Lotus" pitchFamily="2" charset="-78"/>
                </a:rPr>
                <a:t>، اما حضور شاخه های کوتاه بیشتر</a:t>
              </a:r>
            </a:p>
            <a:p>
              <a:pPr algn="just" rtl="1"/>
              <a:endParaRPr lang="fa-IR" sz="2400" dirty="0">
                <a:cs typeface="B Lotus" pitchFamily="2" charset="-78"/>
              </a:endParaRPr>
            </a:p>
            <a:p>
              <a:pPr algn="just" rtl="1"/>
              <a:r>
                <a:rPr lang="fa-IR" sz="2400" dirty="0" smtClean="0">
                  <a:cs typeface="B Lotus" pitchFamily="2" charset="-78"/>
                </a:rPr>
                <a:t>             </a:t>
              </a:r>
              <a:r>
                <a:rPr lang="fa-IR" sz="2400" dirty="0">
                  <a:cs typeface="B Lotus" pitchFamily="2" charset="-78"/>
                </a:rPr>
                <a:t>کاهش درجه بلورینگی و چگالی نسبت به پلی اتیلن با دانسیته پایین</a:t>
              </a:r>
            </a:p>
            <a:p>
              <a:pPr algn="just" rtl="1"/>
              <a:r>
                <a:rPr lang="fa-IR" sz="2400" dirty="0">
                  <a:cs typeface="B Lotus" pitchFamily="2" charset="-78"/>
                </a:rPr>
                <a:t>                 (</a:t>
              </a:r>
              <a:r>
                <a:rPr lang="fa-IR" sz="2400" baseline="30000" dirty="0">
                  <a:cs typeface="B Lotus" pitchFamily="2" charset="-78"/>
                </a:rPr>
                <a:t>3-</a:t>
              </a:r>
              <a:r>
                <a:rPr lang="en-US" sz="2000" b="1" dirty="0">
                  <a:cs typeface="B Lotus" pitchFamily="2" charset="-78"/>
                </a:rPr>
                <a:t>g.cm</a:t>
              </a:r>
              <a:r>
                <a:rPr lang="fa-IR" sz="2400" dirty="0">
                  <a:cs typeface="B Lotus" pitchFamily="2" charset="-78"/>
                </a:rPr>
                <a:t> 9 /0-86/0)      </a:t>
              </a:r>
            </a:p>
            <a:p>
              <a:pPr algn="just" rtl="1"/>
              <a:r>
                <a:rPr lang="fa-IR" sz="2400" dirty="0">
                  <a:cs typeface="B Lotus" pitchFamily="2" charset="-78"/>
                </a:rPr>
                <a:t>                  </a:t>
              </a:r>
            </a:p>
            <a:p>
              <a:pPr algn="just" rtl="1"/>
              <a:r>
                <a:rPr lang="fa-IR" sz="2400" dirty="0">
                  <a:cs typeface="B Lotus" pitchFamily="2" charset="-78"/>
                </a:rPr>
                <a:t>کاربرد: ساخت لوله های پزشکی و صنایع بسته بندی گوشت </a:t>
              </a:r>
            </a:p>
            <a:p>
              <a:pPr algn="just" rtl="1"/>
              <a:endParaRPr lang="en-US" dirty="0"/>
            </a:p>
          </p:txBody>
        </p:sp>
        <p:sp>
          <p:nvSpPr>
            <p:cNvPr id="4" name="Curved Right Arrow 3"/>
            <p:cNvSpPr/>
            <p:nvPr/>
          </p:nvSpPr>
          <p:spPr>
            <a:xfrm>
              <a:off x="2209800" y="1371600"/>
              <a:ext cx="381000" cy="457200"/>
            </a:xfrm>
            <a:prstGeom prst="curved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5" name="Curved Left Arrow 4"/>
            <p:cNvSpPr/>
            <p:nvPr/>
          </p:nvSpPr>
          <p:spPr>
            <a:xfrm>
              <a:off x="7467600" y="1905000"/>
              <a:ext cx="533400" cy="457200"/>
            </a:xfrm>
            <a:prstGeom prst="curved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6" name="TextBox 5"/>
            <p:cNvSpPr txBox="1"/>
            <p:nvPr/>
          </p:nvSpPr>
          <p:spPr>
            <a:xfrm>
              <a:off x="304800" y="3581400"/>
              <a:ext cx="8001000" cy="2339102"/>
            </a:xfrm>
            <a:prstGeom prst="rect">
              <a:avLst/>
            </a:prstGeom>
            <a:noFill/>
          </p:spPr>
          <p:txBody>
            <a:bodyPr wrap="square" rtlCol="0">
              <a:spAutoFit/>
            </a:bodyPr>
            <a:lstStyle/>
            <a:p>
              <a:pPr algn="just" rtl="1"/>
              <a:r>
                <a:rPr lang="en-US" b="1" dirty="0"/>
                <a:t> </a:t>
              </a:r>
              <a:r>
                <a:rPr lang="ar-SA" sz="2600" b="1" dirty="0" smtClean="0">
                  <a:solidFill>
                    <a:srgbClr val="FFFF00"/>
                  </a:solidFill>
                  <a:cs typeface="B Lotus" pitchFamily="2" charset="-78"/>
                </a:rPr>
                <a:t>پلی</a:t>
              </a:r>
              <a:r>
                <a:rPr lang="en-US" sz="2600" b="1" dirty="0" smtClean="0">
                  <a:solidFill>
                    <a:srgbClr val="FFFF00"/>
                  </a:solidFill>
                  <a:cs typeface="B Lotus" pitchFamily="2" charset="-78"/>
                </a:rPr>
                <a:t> </a:t>
              </a:r>
              <a:r>
                <a:rPr lang="ar-SA" sz="2600" b="1" dirty="0" smtClean="0">
                  <a:solidFill>
                    <a:srgbClr val="FFFF00"/>
                  </a:solidFill>
                  <a:cs typeface="B Lotus" pitchFamily="2" charset="-78"/>
                </a:rPr>
                <a:t>اتیلن </a:t>
              </a:r>
              <a:r>
                <a:rPr lang="ar-SA" sz="2600" b="1" dirty="0">
                  <a:solidFill>
                    <a:srgbClr val="FFFF00"/>
                  </a:solidFill>
                  <a:cs typeface="B Lotus" pitchFamily="2" charset="-78"/>
                </a:rPr>
                <a:t>با دانسیته بالا</a:t>
              </a:r>
              <a:r>
                <a:rPr lang="en-US" sz="2000" b="1" dirty="0">
                  <a:solidFill>
                    <a:srgbClr val="FFFF00"/>
                  </a:solidFill>
                  <a:cs typeface="B Lotus" pitchFamily="2" charset="-78"/>
                </a:rPr>
                <a:t>High </a:t>
              </a:r>
              <a:r>
                <a:rPr lang="en-US" sz="2000" b="1" dirty="0" smtClean="0">
                  <a:solidFill>
                    <a:srgbClr val="FFFF00"/>
                  </a:solidFill>
                  <a:cs typeface="B Lotus" pitchFamily="2" charset="-78"/>
                </a:rPr>
                <a:t>Density Poly </a:t>
              </a:r>
              <a:r>
                <a:rPr lang="en-US" sz="2000" b="1" dirty="0">
                  <a:solidFill>
                    <a:srgbClr val="FFFF00"/>
                  </a:solidFill>
                  <a:cs typeface="B Lotus" pitchFamily="2" charset="-78"/>
                </a:rPr>
                <a:t>Ethylene </a:t>
              </a:r>
            </a:p>
            <a:p>
              <a:pPr algn="just" rtl="1"/>
              <a:r>
                <a:rPr lang="fa-IR" sz="2400" dirty="0">
                  <a:cs typeface="B Lotus" pitchFamily="2" charset="-78"/>
                </a:rPr>
                <a:t>وجود ساختار خطی و عدم حضور انشعاب            افزایش انسجام، مقاومت شیمیایی و چگالی نسبت به پلی اتیلن با دانسیته پایین </a:t>
              </a:r>
              <a:r>
                <a:rPr lang="ar-SA" sz="2400" dirty="0">
                  <a:cs typeface="B Lotus" pitchFamily="2" charset="-78"/>
                </a:rPr>
                <a:t>(</a:t>
              </a:r>
              <a:r>
                <a:rPr lang="en-US" sz="2000" b="1" dirty="0">
                  <a:cs typeface="B Lotus" pitchFamily="2" charset="-78"/>
                </a:rPr>
                <a:t>g.cm</a:t>
              </a:r>
              <a:r>
                <a:rPr lang="en-US" sz="2000" b="1" baseline="30000" dirty="0">
                  <a:cs typeface="B Lotus" pitchFamily="2" charset="-78"/>
                </a:rPr>
                <a:t>-3</a:t>
              </a:r>
              <a:r>
                <a:rPr lang="en-US" sz="2400" dirty="0">
                  <a:cs typeface="B Lotus" pitchFamily="2" charset="-78"/>
                </a:rPr>
                <a:t> </a:t>
              </a:r>
              <a:r>
                <a:rPr lang="ar-SA" sz="2400" dirty="0">
                  <a:cs typeface="B Lotus" pitchFamily="2" charset="-78"/>
                </a:rPr>
                <a:t>96 /0) </a:t>
              </a:r>
              <a:endParaRPr lang="fa-IR" sz="2400" dirty="0">
                <a:cs typeface="B Lotus" pitchFamily="2" charset="-78"/>
              </a:endParaRPr>
            </a:p>
            <a:p>
              <a:pPr algn="just" rtl="1"/>
              <a:endParaRPr lang="fa-IR" sz="2400" dirty="0">
                <a:cs typeface="B Lotus" pitchFamily="2" charset="-78"/>
              </a:endParaRPr>
            </a:p>
            <a:p>
              <a:pPr algn="just" rtl="1"/>
              <a:r>
                <a:rPr lang="fa-IR" sz="2400" dirty="0">
                  <a:cs typeface="B Lotus" pitchFamily="2" charset="-78"/>
                </a:rPr>
                <a:t>موارد کاربرد: ساخت لوله های آب، ژئومبرن ها، میز و صندلی، ظروف مواد شوینده و قطعات </a:t>
              </a:r>
              <a:r>
                <a:rPr lang="fa-IR" sz="2400" dirty="0" smtClean="0">
                  <a:cs typeface="B Lotus" pitchFamily="2" charset="-78"/>
                </a:rPr>
                <a:t>الکتریکی</a:t>
              </a:r>
              <a:r>
                <a:rPr lang="en-US" sz="2400" dirty="0" smtClean="0">
                  <a:cs typeface="B Lotus" pitchFamily="2" charset="-78"/>
                </a:rPr>
                <a:t>.</a:t>
              </a:r>
              <a:endParaRPr lang="en-US" sz="2400" dirty="0">
                <a:cs typeface="B Lotus" pitchFamily="2" charset="-78"/>
              </a:endParaRPr>
            </a:p>
          </p:txBody>
        </p:sp>
        <p:sp>
          <p:nvSpPr>
            <p:cNvPr id="7" name="Left Arrow 6"/>
            <p:cNvSpPr/>
            <p:nvPr/>
          </p:nvSpPr>
          <p:spPr>
            <a:xfrm>
              <a:off x="2971800" y="4114800"/>
              <a:ext cx="8382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758</TotalTime>
  <Words>4515</Words>
  <Application>Microsoft Office PowerPoint</Application>
  <PresentationFormat>On-screen Show (4:3)</PresentationFormat>
  <Paragraphs>223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Mohammad Saman</dc:creator>
  <cp:lastModifiedBy>Win-Peyman</cp:lastModifiedBy>
  <cp:revision>121</cp:revision>
  <dcterms:created xsi:type="dcterms:W3CDTF">2010-07-28T07:19:26Z</dcterms:created>
  <dcterms:modified xsi:type="dcterms:W3CDTF">2016-11-15T04:15:52Z</dcterms:modified>
</cp:coreProperties>
</file>