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7" r:id="rId3"/>
    <p:sldId id="274" r:id="rId4"/>
    <p:sldId id="258" r:id="rId5"/>
    <p:sldId id="259" r:id="rId6"/>
    <p:sldId id="275" r:id="rId7"/>
    <p:sldId id="260" r:id="rId8"/>
    <p:sldId id="261" r:id="rId9"/>
    <p:sldId id="262" r:id="rId10"/>
    <p:sldId id="276" r:id="rId11"/>
    <p:sldId id="263" r:id="rId12"/>
    <p:sldId id="264" r:id="rId13"/>
    <p:sldId id="278" r:id="rId14"/>
    <p:sldId id="290" r:id="rId15"/>
    <p:sldId id="288" r:id="rId16"/>
    <p:sldId id="268" r:id="rId17"/>
    <p:sldId id="286" r:id="rId18"/>
    <p:sldId id="282"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60"/>
  </p:normalViewPr>
  <p:slideViewPr>
    <p:cSldViewPr>
      <p:cViewPr>
        <p:scale>
          <a:sx n="81" d="100"/>
          <a:sy n="81" d="100"/>
        </p:scale>
        <p:origin x="-78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11/15/2016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16000"/>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762000" y="1009471"/>
            <a:ext cx="7391400" cy="1200329"/>
          </a:xfrm>
          <a:prstGeom prst="rect">
            <a:avLst/>
          </a:prstGeom>
        </p:spPr>
        <p:txBody>
          <a:bodyPr wrap="square">
            <a:spAutoFit/>
          </a:bodyPr>
          <a:lstStyle/>
          <a:p>
            <a:pPr algn="ctr"/>
            <a:r>
              <a:rPr lang="fa-IR" sz="3600" b="1" dirty="0" smtClean="0">
                <a:solidFill>
                  <a:srgbClr val="052D41"/>
                </a:solidFill>
                <a:latin typeface="F_narges" pitchFamily="2" charset="0"/>
                <a:cs typeface="B Nazanin" pitchFamily="2" charset="-78"/>
              </a:rPr>
              <a:t>پوشش دهی </a:t>
            </a:r>
            <a:r>
              <a:rPr lang="fa-IR" sz="3600" b="1" dirty="0" smtClean="0">
                <a:solidFill>
                  <a:srgbClr val="052D41"/>
                </a:solidFill>
                <a:latin typeface="Wingdings" pitchFamily="2" charset="2"/>
                <a:cs typeface="B Nazanin" pitchFamily="2" charset="-78"/>
              </a:rPr>
              <a:t>توسط</a:t>
            </a:r>
            <a:r>
              <a:rPr lang="fa-IR" sz="3600" b="1" dirty="0" smtClean="0">
                <a:solidFill>
                  <a:srgbClr val="052D41"/>
                </a:solidFill>
                <a:latin typeface="F_narges" pitchFamily="2" charset="0"/>
                <a:cs typeface="B Nazanin" pitchFamily="2" charset="-78"/>
              </a:rPr>
              <a:t> رسوب فیزیکی بخار </a:t>
            </a:r>
            <a:br>
              <a:rPr lang="fa-IR" sz="3600" b="1" dirty="0" smtClean="0">
                <a:solidFill>
                  <a:srgbClr val="052D41"/>
                </a:solidFill>
                <a:latin typeface="F_narges" pitchFamily="2" charset="0"/>
                <a:cs typeface="B Nazanin" pitchFamily="2" charset="-78"/>
              </a:rPr>
            </a:br>
            <a:r>
              <a:rPr lang="en-US" sz="3600" b="1" dirty="0" smtClean="0">
                <a:solidFill>
                  <a:srgbClr val="052D41"/>
                </a:solidFill>
                <a:latin typeface="F_narges" pitchFamily="2" charset="0"/>
                <a:cs typeface="B Nazanin" pitchFamily="2" charset="-78"/>
              </a:rPr>
              <a:t>  </a:t>
            </a:r>
            <a:r>
              <a:rPr lang="fa-IR" sz="3600" b="1" dirty="0" smtClean="0">
                <a:solidFill>
                  <a:srgbClr val="052D41"/>
                </a:solidFill>
                <a:latin typeface="F_narges" pitchFamily="2" charset="0"/>
                <a:cs typeface="B Nazanin" pitchFamily="2" charset="-78"/>
              </a:rPr>
              <a:t>ویژگی ها روش ها و کاربردها</a:t>
            </a:r>
            <a:endParaRPr lang="fa-IR" sz="3600" dirty="0">
              <a:cs typeface="B Nazanin" pitchFamily="2" charset="-78"/>
            </a:endParaRPr>
          </a:p>
        </p:txBody>
      </p:sp>
      <p:sp>
        <p:nvSpPr>
          <p:cNvPr id="4" name="Rectangle 3"/>
          <p:cNvSpPr/>
          <p:nvPr/>
        </p:nvSpPr>
        <p:spPr>
          <a:xfrm>
            <a:off x="1219200" y="2895600"/>
            <a:ext cx="6934200" cy="1323439"/>
          </a:xfrm>
          <a:prstGeom prst="rect">
            <a:avLst/>
          </a:prstGeom>
          <a:solidFill>
            <a:schemeClr val="accent3">
              <a:lumMod val="40000"/>
              <a:lumOff val="6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rPr>
              <a:t>Physical Vapour Deposition(PVD)</a:t>
            </a:r>
            <a:endParaRPr lang="fa-I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ookman Old Style"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5400" y="1219200"/>
            <a:ext cx="319327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a:r>
              <a:rPr lang="fa-IR" sz="2400" dirty="0" smtClean="0">
                <a:solidFill>
                  <a:srgbClr val="08496A"/>
                </a:solidFill>
                <a:cs typeface="B Nazanin" pitchFamily="2" charset="-78"/>
              </a:rPr>
              <a:t>انواع روش های پراکنشی</a:t>
            </a:r>
            <a:endParaRPr lang="fa-IR" sz="2400" dirty="0">
              <a:cs typeface="B Nazanin" pitchFamily="2" charset="-78"/>
            </a:endParaRPr>
          </a:p>
        </p:txBody>
      </p:sp>
      <p:sp>
        <p:nvSpPr>
          <p:cNvPr id="4" name="Rectangle 3"/>
          <p:cNvSpPr/>
          <p:nvPr/>
        </p:nvSpPr>
        <p:spPr>
          <a:xfrm>
            <a:off x="1752600" y="2514600"/>
            <a:ext cx="6629400" cy="1569660"/>
          </a:xfrm>
          <a:prstGeom prst="rect">
            <a:avLst/>
          </a:prstGeom>
        </p:spPr>
        <p:txBody>
          <a:bodyPr wrap="square">
            <a:spAutoFit/>
          </a:bodyPr>
          <a:lstStyle/>
          <a:p>
            <a:pPr marL="342900" indent="-342900" algn="r" rtl="1">
              <a:spcBef>
                <a:spcPct val="50000"/>
              </a:spcBef>
              <a:buFontTx/>
              <a:buAutoNum type="arabicPeriod"/>
            </a:pPr>
            <a:r>
              <a:rPr lang="fa-IR" sz="2400" dirty="0" smtClean="0">
                <a:cs typeface="B Nazanin" pitchFamily="2" charset="-78"/>
              </a:rPr>
              <a:t>پراکنش دو قطبی(دو الکترودی)</a:t>
            </a:r>
          </a:p>
          <a:p>
            <a:pPr marL="342900" indent="-342900" algn="r" rtl="1">
              <a:spcBef>
                <a:spcPct val="50000"/>
              </a:spcBef>
              <a:buFontTx/>
              <a:buAutoNum type="arabicPeriod"/>
            </a:pPr>
            <a:r>
              <a:rPr lang="fa-IR" sz="2400" dirty="0" smtClean="0">
                <a:cs typeface="B Nazanin" pitchFamily="2" charset="-78"/>
              </a:rPr>
              <a:t>پراکنش سه قطبی(سه الکترودی)</a:t>
            </a:r>
          </a:p>
          <a:p>
            <a:pPr marL="342900" indent="-342900" algn="r" rtl="1">
              <a:spcBef>
                <a:spcPct val="50000"/>
              </a:spcBef>
              <a:buFontTx/>
              <a:buAutoNum type="arabicPeriod"/>
            </a:pPr>
            <a:r>
              <a:rPr lang="fa-IR" sz="2400" dirty="0" smtClean="0">
                <a:cs typeface="B Nazanin" pitchFamily="2" charset="-78"/>
              </a:rPr>
              <a:t>پراکنش ماگنترونی </a:t>
            </a:r>
            <a:r>
              <a:rPr lang="en-US" sz="2400" b="1" dirty="0" smtClean="0">
                <a:cs typeface="B Nazanin" pitchFamily="2" charset="-78"/>
              </a:rPr>
              <a:t>(</a:t>
            </a:r>
            <a:r>
              <a:rPr lang="en-US" sz="2400" dirty="0" smtClean="0">
                <a:cs typeface="B Nazanin" pitchFamily="2" charset="-78"/>
              </a:rPr>
              <a:t>Magnetron sputtering</a:t>
            </a:r>
            <a:r>
              <a:rPr lang="en-US" sz="2400" b="1" dirty="0" smtClean="0">
                <a:cs typeface="B Nazanin" pitchFamily="2" charset="-78"/>
              </a:rPr>
              <a:t>)</a:t>
            </a:r>
            <a:r>
              <a:rPr lang="en-US" sz="2400" dirty="0" smtClean="0">
                <a:cs typeface="B Nazanin" pitchFamily="2" charset="-78"/>
              </a:rPr>
              <a:t> </a:t>
            </a:r>
            <a:endParaRPr lang="fa-IR" sz="2400" dirty="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1066800"/>
            <a:ext cx="3266441"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a:r>
              <a:rPr lang="fa-IR" sz="2400" dirty="0" smtClean="0">
                <a:solidFill>
                  <a:schemeClr val="tx1"/>
                </a:solidFill>
                <a:cs typeface="B Nazanin" pitchFamily="2" charset="-78"/>
              </a:rPr>
              <a:t>ویژگی های روش پراکنشی:</a:t>
            </a:r>
            <a:endParaRPr lang="fa-IR" sz="2400" dirty="0">
              <a:solidFill>
                <a:schemeClr val="tx1"/>
              </a:solidFill>
              <a:cs typeface="B Nazanin" pitchFamily="2" charset="-78"/>
            </a:endParaRPr>
          </a:p>
        </p:txBody>
      </p:sp>
      <p:sp>
        <p:nvSpPr>
          <p:cNvPr id="3" name="TextBox 2"/>
          <p:cNvSpPr txBox="1"/>
          <p:nvPr/>
        </p:nvSpPr>
        <p:spPr>
          <a:xfrm>
            <a:off x="1584151" y="2286000"/>
            <a:ext cx="6723315" cy="2677656"/>
          </a:xfrm>
          <a:prstGeom prst="rect">
            <a:avLst/>
          </a:prstGeom>
          <a:noFill/>
        </p:spPr>
        <p:txBody>
          <a:bodyPr wrap="none" rtlCol="1">
            <a:spAutoFit/>
          </a:bodyPr>
          <a:lstStyle/>
          <a:p>
            <a:pPr algn="r">
              <a:lnSpc>
                <a:spcPct val="150000"/>
              </a:lnSpc>
            </a:pPr>
            <a:r>
              <a:rPr lang="fa-IR" sz="2800" dirty="0" smtClean="0">
                <a:cs typeface="B Nazanin" pitchFamily="2" charset="-78"/>
              </a:rPr>
              <a:t>تولید پوشش های آلیاژی</a:t>
            </a:r>
          </a:p>
          <a:p>
            <a:pPr algn="r">
              <a:lnSpc>
                <a:spcPct val="150000"/>
              </a:lnSpc>
            </a:pPr>
            <a:r>
              <a:rPr lang="fa-IR" sz="2800" dirty="0" smtClean="0">
                <a:cs typeface="B Nazanin" pitchFamily="2" charset="-78"/>
              </a:rPr>
              <a:t>تولید پوشش های ترکیبی</a:t>
            </a:r>
          </a:p>
          <a:p>
            <a:pPr algn="r">
              <a:lnSpc>
                <a:spcPct val="150000"/>
              </a:lnSpc>
            </a:pPr>
            <a:r>
              <a:rPr lang="fa-IR" sz="2800" dirty="0" smtClean="0">
                <a:cs typeface="B Nazanin" pitchFamily="2" charset="-78"/>
              </a:rPr>
              <a:t>چسبندگی بهتر وآلودگی کمتر(نسبت به روش های تبخیری)</a:t>
            </a:r>
          </a:p>
          <a:p>
            <a:pPr algn="r">
              <a:lnSpc>
                <a:spcPct val="150000"/>
              </a:lnSpc>
            </a:pPr>
            <a:r>
              <a:rPr lang="fa-IR" sz="2800" dirty="0" smtClean="0">
                <a:cs typeface="B Nazanin" pitchFamily="2" charset="-78"/>
              </a:rPr>
              <a:t>افزایش انرژی مصرفی نسبت به روش های تبخیری</a:t>
            </a:r>
          </a:p>
        </p:txBody>
      </p:sp>
      <p:sp>
        <p:nvSpPr>
          <p:cNvPr id="4" name="Oval 3"/>
          <p:cNvSpPr/>
          <p:nvPr/>
        </p:nvSpPr>
        <p:spPr>
          <a:xfrm>
            <a:off x="8382000" y="4485678"/>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Oval 4"/>
          <p:cNvSpPr/>
          <p:nvPr/>
        </p:nvSpPr>
        <p:spPr>
          <a:xfrm>
            <a:off x="8382000" y="3810001"/>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Oval 5"/>
          <p:cNvSpPr/>
          <p:nvPr/>
        </p:nvSpPr>
        <p:spPr>
          <a:xfrm>
            <a:off x="8382000" y="25146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p:cNvSpPr/>
          <p:nvPr/>
        </p:nvSpPr>
        <p:spPr>
          <a:xfrm>
            <a:off x="8382000" y="3200401"/>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L-Shape 7"/>
          <p:cNvSpPr/>
          <p:nvPr/>
        </p:nvSpPr>
        <p:spPr>
          <a:xfrm rot="18874158">
            <a:off x="8462192" y="4443507"/>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9" name="L-Shape 8"/>
          <p:cNvSpPr/>
          <p:nvPr/>
        </p:nvSpPr>
        <p:spPr>
          <a:xfrm rot="18874158">
            <a:off x="8462192" y="37678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0" name="L-Shape 9"/>
          <p:cNvSpPr/>
          <p:nvPr/>
        </p:nvSpPr>
        <p:spPr>
          <a:xfrm rot="18874158">
            <a:off x="8462192" y="31582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1" name="L-Shape 10"/>
          <p:cNvSpPr/>
          <p:nvPr/>
        </p:nvSpPr>
        <p:spPr>
          <a:xfrm rot="18874158">
            <a:off x="8462191" y="24724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heckerboard(across)">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3400" y="1752600"/>
            <a:ext cx="4800600" cy="3323987"/>
          </a:xfrm>
          <a:prstGeom prst="rect">
            <a:avLst/>
          </a:prstGeom>
        </p:spPr>
        <p:txBody>
          <a:bodyPr wrap="square">
            <a:spAutoFit/>
          </a:bodyPr>
          <a:lstStyle/>
          <a:p>
            <a:pPr algn="ctr" rtl="1"/>
            <a:endParaRPr lang="en-US" dirty="0" smtClean="0">
              <a:cs typeface="B Nazanin" pitchFamily="2" charset="-78"/>
            </a:endParaRPr>
          </a:p>
          <a:p>
            <a:pPr algn="ctr" rtl="1"/>
            <a:r>
              <a:rPr lang="fa-IR" sz="2400" dirty="0" smtClean="0">
                <a:cs typeface="B Nazanin" pitchFamily="2" charset="-78"/>
              </a:rPr>
              <a:t>در واقع این روش روشی اصلاح شده یا توسعه</a:t>
            </a:r>
          </a:p>
          <a:p>
            <a:pPr algn="ctr" rtl="1"/>
            <a:r>
              <a:rPr lang="fa-IR" sz="2400" dirty="0" smtClean="0">
                <a:cs typeface="B Nazanin" pitchFamily="2" charset="-78"/>
              </a:rPr>
              <a:t> یافته دو روش قبلی می باشد و به عنوان یک</a:t>
            </a:r>
          </a:p>
          <a:p>
            <a:pPr algn="ctr" rtl="1"/>
            <a:r>
              <a:rPr lang="fa-IR" sz="2400" dirty="0" smtClean="0">
                <a:cs typeface="B Nazanin" pitchFamily="2" charset="-78"/>
              </a:rPr>
              <a:t> فرآیند مجزا و مستقل تعریف نمی شود. اگر</a:t>
            </a:r>
          </a:p>
          <a:p>
            <a:pPr algn="ctr" rtl="1"/>
            <a:r>
              <a:rPr lang="fa-IR" sz="2400" dirty="0" smtClean="0">
                <a:cs typeface="B Nazanin" pitchFamily="2" charset="-78"/>
              </a:rPr>
              <a:t> در ضمن فرایند های تبخیری در خلا و یا</a:t>
            </a:r>
          </a:p>
          <a:p>
            <a:pPr algn="ctr" rtl="1"/>
            <a:r>
              <a:rPr lang="fa-IR" sz="2400" dirty="0" smtClean="0">
                <a:cs typeface="B Nazanin" pitchFamily="2" charset="-78"/>
              </a:rPr>
              <a:t> رسوب پراکنشی،پتانسیل منفی زیادی بر روی</a:t>
            </a:r>
          </a:p>
          <a:p>
            <a:pPr algn="ctr" rtl="1"/>
            <a:r>
              <a:rPr lang="fa-IR" sz="2400" dirty="0" smtClean="0">
                <a:cs typeface="B Nazanin" pitchFamily="2" charset="-78"/>
              </a:rPr>
              <a:t> زیر لایه اعمال گردد،به نحوی که توسط</a:t>
            </a:r>
          </a:p>
          <a:p>
            <a:pPr algn="ctr" rtl="1"/>
            <a:r>
              <a:rPr lang="fa-IR" sz="2400" dirty="0" smtClean="0">
                <a:cs typeface="B Nazanin" pitchFamily="2" charset="-78"/>
              </a:rPr>
              <a:t> یونهای مثبت موجود در پلاسما بمباران شود</a:t>
            </a:r>
          </a:p>
          <a:p>
            <a:pPr algn="ctr" rtl="1"/>
            <a:r>
              <a:rPr lang="fa-IR" sz="2400" dirty="0" smtClean="0">
                <a:cs typeface="B Nazanin" pitchFamily="2" charset="-78"/>
              </a:rPr>
              <a:t> فرایندبه پوشش دهی یونی مرسوم میشود.</a:t>
            </a:r>
            <a:endParaRPr lang="fa-IR" sz="2400" dirty="0">
              <a:cs typeface="B Nazanin" pitchFamily="2" charset="-78"/>
            </a:endParaRPr>
          </a:p>
        </p:txBody>
      </p:sp>
      <p:sp>
        <p:nvSpPr>
          <p:cNvPr id="3" name="Rectangle 2"/>
          <p:cNvSpPr/>
          <p:nvPr/>
        </p:nvSpPr>
        <p:spPr>
          <a:xfrm>
            <a:off x="4419600" y="838200"/>
            <a:ext cx="4517070"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rtl="1"/>
            <a:r>
              <a:rPr lang="fa-IR" sz="2800" b="1" dirty="0" smtClean="0">
                <a:solidFill>
                  <a:schemeClr val="tx1"/>
                </a:solidFill>
                <a:cs typeface="B Nazanin" pitchFamily="2" charset="-78"/>
              </a:rPr>
              <a:t>پوشش دهی یونی (</a:t>
            </a:r>
            <a:r>
              <a:rPr lang="en-US" sz="2800" b="1" dirty="0" smtClean="0">
                <a:solidFill>
                  <a:schemeClr val="tx1"/>
                </a:solidFill>
                <a:cs typeface="B Nazanin" pitchFamily="2" charset="-78"/>
              </a:rPr>
              <a:t>(Ion Plating</a:t>
            </a:r>
            <a:endParaRPr lang="en-US" sz="2800" dirty="0" smtClean="0">
              <a:solidFill>
                <a:schemeClr val="tx1"/>
              </a:solidFill>
              <a:cs typeface="B Nazanin" pitchFamily="2" charset="-78"/>
            </a:endParaRPr>
          </a:p>
        </p:txBody>
      </p:sp>
      <p:pic>
        <p:nvPicPr>
          <p:cNvPr id="4" name="Picture 7" descr="10"/>
          <p:cNvPicPr>
            <a:picLocks noChangeAspect="1" noChangeArrowheads="1"/>
          </p:cNvPicPr>
          <p:nvPr/>
        </p:nvPicPr>
        <p:blipFill>
          <a:blip r:embed="rId2">
            <a:clrChange>
              <a:clrFrom>
                <a:srgbClr val="F3FEFA"/>
              </a:clrFrom>
              <a:clrTo>
                <a:srgbClr val="F3FEFA">
                  <a:alpha val="0"/>
                </a:srgbClr>
              </a:clrTo>
            </a:clrChange>
          </a:blip>
          <a:srcRect/>
          <a:stretch>
            <a:fillRect/>
          </a:stretch>
        </p:blipFill>
        <p:spPr bwMode="auto">
          <a:xfrm>
            <a:off x="0" y="304800"/>
            <a:ext cx="4495800" cy="6096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6324600"/>
            <a:ext cx="4191000" cy="369332"/>
          </a:xfrm>
          <a:prstGeom prst="rect">
            <a:avLst/>
          </a:prstGeom>
          <a:noFill/>
        </p:spPr>
        <p:txBody>
          <a:bodyPr wrap="square" rtlCol="1">
            <a:spAutoFit/>
          </a:bodyPr>
          <a:lstStyle/>
          <a:p>
            <a:pPr algn="r"/>
            <a:r>
              <a:rPr lang="fa-IR" b="1" dirty="0" smtClean="0">
                <a:cs typeface="B Nazanin" pitchFamily="2" charset="-78"/>
              </a:rPr>
              <a:t>دستگاه</a:t>
            </a:r>
            <a:r>
              <a:rPr lang="fa-IR" dirty="0" smtClean="0">
                <a:cs typeface="B Nazanin" pitchFamily="2" charset="-78"/>
              </a:rPr>
              <a:t> </a:t>
            </a:r>
            <a:r>
              <a:rPr lang="fa-IR" b="1" dirty="0" smtClean="0">
                <a:cs typeface="B Nazanin" pitchFamily="2" charset="-78"/>
              </a:rPr>
              <a:t>پوشش دهی یونی با سیستم شارژ کاتد داغ</a:t>
            </a:r>
            <a:r>
              <a:rPr lang="fa-IR" dirty="0" smtClean="0">
                <a:cs typeface="B Nazanin" pitchFamily="2" charset="-78"/>
              </a:rPr>
              <a:t> </a:t>
            </a:r>
            <a:endParaRPr lang="fa-IR"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checkerboard(across)">
                                      <p:cBhvr>
                                        <p:cTn id="10" dur="500"/>
                                        <p:tgtEl>
                                          <p:spTgt spid="2">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checkerboard(across)">
                                      <p:cBhvr>
                                        <p:cTn id="13" dur="500"/>
                                        <p:tgtEl>
                                          <p:spTgt spid="2">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checkerboard(across)">
                                      <p:cBhvr>
                                        <p:cTn id="16" dur="500"/>
                                        <p:tgtEl>
                                          <p:spTgt spid="2">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checkerboard(across)">
                                      <p:cBhvr>
                                        <p:cTn id="19" dur="500"/>
                                        <p:tgtEl>
                                          <p:spTgt spid="2">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checkerboard(across)">
                                      <p:cBhvr>
                                        <p:cTn id="22" dur="500"/>
                                        <p:tgtEl>
                                          <p:spTgt spid="2">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checkerboard(across)">
                                      <p:cBhvr>
                                        <p:cTn id="25" dur="500"/>
                                        <p:tgtEl>
                                          <p:spTgt spid="2">
                                            <p:txEl>
                                              <p:pRg st="7" end="7"/>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checkerboard(across)">
                                      <p:cBhvr>
                                        <p:cTn id="2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838200"/>
            <a:ext cx="4572000" cy="2554545"/>
          </a:xfrm>
          <a:prstGeom prst="rect">
            <a:avLst/>
          </a:prstGeom>
        </p:spPr>
        <p:txBody>
          <a:bodyPr>
            <a:spAutoFit/>
          </a:bodyPr>
          <a:lstStyle/>
          <a:p>
            <a:pPr marL="342900" indent="-342900" algn="r">
              <a:spcBef>
                <a:spcPct val="50000"/>
              </a:spcBef>
            </a:pPr>
            <a:r>
              <a:rPr lang="fa-IR" sz="4000" dirty="0" smtClean="0">
                <a:solidFill>
                  <a:srgbClr val="08496A"/>
                </a:solidFill>
                <a:cs typeface="B Nazanin" pitchFamily="2" charset="-78"/>
              </a:rPr>
              <a:t>مزایای پوشش دهی یونی:</a:t>
            </a:r>
          </a:p>
          <a:p>
            <a:pPr marL="342900" indent="-342900" algn="r" rtl="1">
              <a:spcBef>
                <a:spcPct val="50000"/>
              </a:spcBef>
              <a:buFontTx/>
              <a:buAutoNum type="arabicPeriod"/>
            </a:pPr>
            <a:r>
              <a:rPr lang="fa-IR" sz="2000" dirty="0" smtClean="0">
                <a:cs typeface="B Nazanin" pitchFamily="2" charset="-78"/>
              </a:rPr>
              <a:t>چسبندگی عالی در دماهای پایین زیر لایه</a:t>
            </a:r>
          </a:p>
          <a:p>
            <a:pPr marL="342900" indent="-342900" algn="r" rtl="1">
              <a:spcBef>
                <a:spcPct val="50000"/>
              </a:spcBef>
              <a:buFontTx/>
              <a:buAutoNum type="arabicPeriod"/>
            </a:pPr>
            <a:r>
              <a:rPr lang="fa-IR" sz="2000" dirty="0" smtClean="0">
                <a:cs typeface="B Nazanin" pitchFamily="2" charset="-78"/>
              </a:rPr>
              <a:t>پوشش دهی قطعات با اشکال پیچیده</a:t>
            </a:r>
          </a:p>
          <a:p>
            <a:pPr marL="342900" indent="-342900" algn="r" rtl="1">
              <a:spcBef>
                <a:spcPct val="50000"/>
              </a:spcBef>
              <a:buFontTx/>
              <a:buAutoNum type="arabicPeriod"/>
            </a:pPr>
            <a:r>
              <a:rPr lang="fa-IR" sz="2000" dirty="0" smtClean="0">
                <a:cs typeface="B Nazanin" pitchFamily="2" charset="-78"/>
              </a:rPr>
              <a:t>بهبود ساختاروخواص در دماهای پایین</a:t>
            </a:r>
          </a:p>
          <a:p>
            <a:pPr marL="342900" indent="-342900" algn="r" rtl="1">
              <a:spcBef>
                <a:spcPct val="50000"/>
              </a:spcBef>
              <a:buFontTx/>
              <a:buAutoNum type="arabicPeriod"/>
            </a:pPr>
            <a:r>
              <a:rPr lang="fa-IR" sz="2000" dirty="0" smtClean="0">
                <a:cs typeface="B Nazanin" pitchFamily="2" charset="-78"/>
              </a:rPr>
              <a:t>یکنواختی بالای پوشش</a:t>
            </a:r>
            <a:endParaRPr lang="en-US" sz="2000" dirty="0">
              <a:cs typeface="B Nazanin" pitchFamily="2" charset="-78"/>
            </a:endParaRPr>
          </a:p>
        </p:txBody>
      </p:sp>
      <p:sp>
        <p:nvSpPr>
          <p:cNvPr id="3" name="Rectangle 2"/>
          <p:cNvSpPr/>
          <p:nvPr/>
        </p:nvSpPr>
        <p:spPr>
          <a:xfrm>
            <a:off x="1676400" y="3657600"/>
            <a:ext cx="5105400" cy="2908489"/>
          </a:xfrm>
          <a:prstGeom prst="rect">
            <a:avLst/>
          </a:prstGeom>
        </p:spPr>
        <p:txBody>
          <a:bodyPr wrap="square">
            <a:spAutoFit/>
          </a:bodyPr>
          <a:lstStyle/>
          <a:p>
            <a:pPr marL="342900" indent="-342900" algn="r">
              <a:spcBef>
                <a:spcPct val="50000"/>
              </a:spcBef>
            </a:pPr>
            <a:r>
              <a:rPr lang="fa-IR" sz="3600" dirty="0" smtClean="0">
                <a:solidFill>
                  <a:srgbClr val="08496A"/>
                </a:solidFill>
                <a:cs typeface="B Nazanin" pitchFamily="2" charset="-78"/>
              </a:rPr>
              <a:t>معایب پوشش دهی یونی:</a:t>
            </a:r>
          </a:p>
          <a:p>
            <a:pPr marL="342900" indent="-342900" algn="r" rtl="1">
              <a:spcBef>
                <a:spcPct val="50000"/>
              </a:spcBef>
              <a:buFontTx/>
              <a:buAutoNum type="arabicPeriod"/>
            </a:pPr>
            <a:r>
              <a:rPr lang="fa-IR" sz="2000" dirty="0" smtClean="0">
                <a:cs typeface="B Nazanin" pitchFamily="2" charset="-78"/>
              </a:rPr>
              <a:t>اتصال نمونه به الکترود با ولتاژ بالا</a:t>
            </a:r>
          </a:p>
          <a:p>
            <a:pPr marL="342900" indent="-342900" algn="r" rtl="1">
              <a:spcBef>
                <a:spcPct val="50000"/>
              </a:spcBef>
              <a:buFontTx/>
              <a:buAutoNum type="arabicPeriod"/>
            </a:pPr>
            <a:r>
              <a:rPr lang="fa-IR" sz="2000" dirty="0" smtClean="0">
                <a:cs typeface="B Nazanin" pitchFamily="2" charset="-78"/>
              </a:rPr>
              <a:t>نیاز به کار کردن در یک فشار گازی بالا</a:t>
            </a:r>
          </a:p>
          <a:p>
            <a:pPr marL="342900" indent="-342900" algn="r" rtl="1">
              <a:spcBef>
                <a:spcPct val="50000"/>
              </a:spcBef>
              <a:buFontTx/>
              <a:buAutoNum type="arabicPeriod"/>
            </a:pPr>
            <a:r>
              <a:rPr lang="fa-IR" sz="2000" dirty="0" smtClean="0">
                <a:cs typeface="B Nazanin" pitchFamily="2" charset="-78"/>
              </a:rPr>
              <a:t>مشکل بودن پوشش دهی موضعی</a:t>
            </a:r>
          </a:p>
          <a:p>
            <a:pPr marL="342900" indent="-342900" algn="r" rtl="1">
              <a:spcBef>
                <a:spcPct val="50000"/>
              </a:spcBef>
              <a:buFontTx/>
              <a:buAutoNum type="arabicPeriod"/>
            </a:pPr>
            <a:r>
              <a:rPr lang="fa-IR" sz="2000" dirty="0" smtClean="0">
                <a:cs typeface="B Nazanin" pitchFamily="2" charset="-78"/>
              </a:rPr>
              <a:t>عدم پوشش دهی سطوح داخلی</a:t>
            </a:r>
          </a:p>
          <a:p>
            <a:pPr marL="342900" indent="-342900" algn="r" rtl="1">
              <a:spcBef>
                <a:spcPct val="50000"/>
              </a:spcBef>
              <a:buFontTx/>
              <a:buAutoNum type="arabicPeriod"/>
            </a:pPr>
            <a:endParaRPr lang="en-US" dirty="0">
              <a:solidFill>
                <a:srgbClr val="08496A"/>
              </a:solidFill>
              <a:cs typeface="B Nazanin" pitchFamily="2" charset="-78"/>
            </a:endParaRPr>
          </a:p>
        </p:txBody>
      </p:sp>
      <p:pic>
        <p:nvPicPr>
          <p:cNvPr id="1026" name="Picture 2"/>
          <p:cNvPicPr>
            <a:picLocks noChangeAspect="1" noChangeArrowheads="1"/>
          </p:cNvPicPr>
          <p:nvPr/>
        </p:nvPicPr>
        <p:blipFill>
          <a:blip r:embed="rId2"/>
          <a:srcRect/>
          <a:stretch>
            <a:fillRect/>
          </a:stretch>
        </p:blipFill>
        <p:spPr bwMode="auto">
          <a:xfrm>
            <a:off x="1524000" y="1066800"/>
            <a:ext cx="2286000" cy="2011102"/>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a:srcRect/>
          <a:stretch>
            <a:fillRect/>
          </a:stretch>
        </p:blipFill>
        <p:spPr bwMode="auto">
          <a:xfrm>
            <a:off x="7086600" y="3581400"/>
            <a:ext cx="1828800" cy="292735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srcRect/>
          <a:stretch>
            <a:fillRect/>
          </a:stretch>
        </p:blipFill>
        <p:spPr bwMode="auto">
          <a:xfrm>
            <a:off x="350693" y="3112538"/>
            <a:ext cx="2295525" cy="3295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500"/>
                                        <p:tgtEl>
                                          <p:spTgt spid="2">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heckerboard(across)">
                                      <p:cBhvr>
                                        <p:cTn id="16" dur="500"/>
                                        <p:tgtEl>
                                          <p:spTgt spid="2">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heckerboard(across)">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heckerboard(across)">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vd\PVD_Coating_Machine_1.jpg"/>
          <p:cNvPicPr>
            <a:picLocks noChangeAspect="1" noChangeArrowheads="1"/>
          </p:cNvPicPr>
          <p:nvPr/>
        </p:nvPicPr>
        <p:blipFill>
          <a:blip r:embed="rId2"/>
          <a:srcRect/>
          <a:stretch>
            <a:fillRect/>
          </a:stretch>
        </p:blipFill>
        <p:spPr bwMode="auto">
          <a:xfrm>
            <a:off x="609600" y="914400"/>
            <a:ext cx="3819525" cy="2771775"/>
          </a:xfrm>
          <a:prstGeom prst="rect">
            <a:avLst/>
          </a:prstGeom>
          <a:ln>
            <a:noFill/>
          </a:ln>
          <a:effectLst>
            <a:outerShdw blurRad="292100" dist="139700" dir="2700000" algn="tl" rotWithShape="0">
              <a:srgbClr val="333333">
                <a:alpha val="65000"/>
              </a:srgbClr>
            </a:outerShdw>
          </a:effectLst>
        </p:spPr>
      </p:pic>
      <p:pic>
        <p:nvPicPr>
          <p:cNvPr id="2051" name="Picture 3" descr="D:\pvd\pvd-coating-machine-for-stainless-steel.jpg"/>
          <p:cNvPicPr>
            <a:picLocks noChangeAspect="1" noChangeArrowheads="1"/>
          </p:cNvPicPr>
          <p:nvPr/>
        </p:nvPicPr>
        <p:blipFill>
          <a:blip r:embed="rId3"/>
          <a:srcRect/>
          <a:stretch>
            <a:fillRect/>
          </a:stretch>
        </p:blipFill>
        <p:spPr bwMode="auto">
          <a:xfrm>
            <a:off x="1066800" y="4343400"/>
            <a:ext cx="2828925" cy="1800225"/>
          </a:xfrm>
          <a:prstGeom prst="rect">
            <a:avLst/>
          </a:prstGeom>
          <a:ln>
            <a:noFill/>
          </a:ln>
          <a:effectLst>
            <a:outerShdw blurRad="292100" dist="139700" dir="2700000" algn="tl" rotWithShape="0">
              <a:srgbClr val="333333">
                <a:alpha val="65000"/>
              </a:srgbClr>
            </a:outerShdw>
          </a:effectLst>
        </p:spPr>
      </p:pic>
      <p:pic>
        <p:nvPicPr>
          <p:cNvPr id="2052" name="Picture 4" descr="D:\pvd\medal_and_trophy_golden_PVD_vacuum_coating_machine.jpg"/>
          <p:cNvPicPr>
            <a:picLocks noChangeAspect="1" noChangeArrowheads="1"/>
          </p:cNvPicPr>
          <p:nvPr/>
        </p:nvPicPr>
        <p:blipFill>
          <a:blip r:embed="rId4"/>
          <a:srcRect/>
          <a:stretch>
            <a:fillRect/>
          </a:stretch>
        </p:blipFill>
        <p:spPr bwMode="auto">
          <a:xfrm>
            <a:off x="5029200" y="3886200"/>
            <a:ext cx="3048000" cy="20288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81000" y="6172200"/>
            <a:ext cx="4150688" cy="369332"/>
          </a:xfrm>
          <a:prstGeom prst="rect">
            <a:avLst/>
          </a:prstGeom>
        </p:spPr>
        <p:txBody>
          <a:bodyPr wrap="none">
            <a:spAutoFit/>
          </a:bodyPr>
          <a:lstStyle/>
          <a:p>
            <a:r>
              <a:rPr lang="en-US" dirty="0" smtClean="0"/>
              <a:t>pvd-coating-machine-for-stainless-steel</a:t>
            </a:r>
            <a:endParaRPr lang="fa-IR" dirty="0"/>
          </a:p>
        </p:txBody>
      </p:sp>
      <p:sp>
        <p:nvSpPr>
          <p:cNvPr id="6" name="Rectangle 5"/>
          <p:cNvSpPr/>
          <p:nvPr/>
        </p:nvSpPr>
        <p:spPr>
          <a:xfrm>
            <a:off x="4876800" y="6019800"/>
            <a:ext cx="3376245" cy="369332"/>
          </a:xfrm>
          <a:prstGeom prst="rect">
            <a:avLst/>
          </a:prstGeom>
        </p:spPr>
        <p:txBody>
          <a:bodyPr wrap="none">
            <a:spAutoFit/>
          </a:bodyPr>
          <a:lstStyle/>
          <a:p>
            <a:r>
              <a:rPr lang="en-US" dirty="0" smtClean="0"/>
              <a:t>PVD_vacuum_coating_machine</a:t>
            </a:r>
            <a:endParaRPr lang="fa-IR" dirty="0"/>
          </a:p>
        </p:txBody>
      </p:sp>
      <p:sp>
        <p:nvSpPr>
          <p:cNvPr id="7" name="Rectangle 6"/>
          <p:cNvSpPr/>
          <p:nvPr/>
        </p:nvSpPr>
        <p:spPr>
          <a:xfrm>
            <a:off x="1143000" y="3733800"/>
            <a:ext cx="2524089" cy="369332"/>
          </a:xfrm>
          <a:prstGeom prst="rect">
            <a:avLst/>
          </a:prstGeom>
        </p:spPr>
        <p:txBody>
          <a:bodyPr wrap="none">
            <a:spAutoFit/>
          </a:bodyPr>
          <a:lstStyle/>
          <a:p>
            <a:r>
              <a:rPr lang="en-US" dirty="0" smtClean="0"/>
              <a:t>PVD_Coating_Machine</a:t>
            </a:r>
            <a:endParaRPr lang="fa-IR" dirty="0"/>
          </a:p>
        </p:txBody>
      </p:sp>
      <p:pic>
        <p:nvPicPr>
          <p:cNvPr id="2053" name="Picture 5" descr="D:\pvd\PVD-coating-machines.png"/>
          <p:cNvPicPr>
            <a:picLocks noChangeAspect="1" noChangeArrowheads="1"/>
          </p:cNvPicPr>
          <p:nvPr/>
        </p:nvPicPr>
        <p:blipFill>
          <a:blip r:embed="rId5"/>
          <a:srcRect/>
          <a:stretch>
            <a:fillRect/>
          </a:stretch>
        </p:blipFill>
        <p:spPr bwMode="auto">
          <a:xfrm>
            <a:off x="5867400" y="1066800"/>
            <a:ext cx="2095500" cy="1676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638800" y="2895600"/>
            <a:ext cx="2500043" cy="369332"/>
          </a:xfrm>
          <a:prstGeom prst="rect">
            <a:avLst/>
          </a:prstGeom>
        </p:spPr>
        <p:txBody>
          <a:bodyPr wrap="none">
            <a:spAutoFit/>
          </a:bodyPr>
          <a:lstStyle/>
          <a:p>
            <a:r>
              <a:rPr lang="en-US" dirty="0" smtClean="0"/>
              <a:t>PVD-coating-machine</a:t>
            </a:r>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additive="base">
                                        <p:cTn id="27" dur="500" fill="hold"/>
                                        <p:tgtEl>
                                          <p:spTgt spid="2052"/>
                                        </p:tgtEl>
                                        <p:attrNameLst>
                                          <p:attrName>ppt_x</p:attrName>
                                        </p:attrNameLst>
                                      </p:cBhvr>
                                      <p:tavLst>
                                        <p:tav tm="0">
                                          <p:val>
                                            <p:strVal val="#ppt_x"/>
                                          </p:val>
                                        </p:tav>
                                        <p:tav tm="100000">
                                          <p:val>
                                            <p:strVal val="#ppt_x"/>
                                          </p:val>
                                        </p:tav>
                                      </p:tavLst>
                                    </p:anim>
                                    <p:anim calcmode="lin" valueType="num">
                                      <p:cBhvr additive="base">
                                        <p:cTn id="28" dur="500" fill="hold"/>
                                        <p:tgtEl>
                                          <p:spTgt spid="205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514600" y="914400"/>
            <a:ext cx="6098208" cy="52014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400" dirty="0" smtClean="0">
              <a:latin typeface="Calibri" pitchFamily="34" charset="0"/>
              <a:ea typeface="Calibri" pitchFamily="34" charset="0"/>
              <a:cs typeface="B Nazanin"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lang="fa-IR"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افزایش اطمینان و عمر مفید سرویس</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جایگزینی مواد گران قیمت </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ساده کردن طرح های پیچیده و گران قیمت</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افزایش قدرت و کاهش وزن / ابعاد</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حفظ و نگهداری سیستم های در حال اجرای خشک یا مختلط</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کاهش نیاز به روغن کاری و  تعمیر</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کاهش خطر فرسایش</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عدم نیاز به ماشینکاری مجدد</a:t>
            </a:r>
          </a:p>
          <a:p>
            <a:pPr marL="0" marR="0" lvl="0" indent="0" algn="r" defTabSz="914400" rtl="1" eaLnBrk="0" fontAlgn="base" latinLnBrk="0" hangingPunct="0">
              <a:lnSpc>
                <a:spcPct val="100000"/>
              </a:lnSpc>
              <a:spcBef>
                <a:spcPct val="0"/>
              </a:spcBef>
              <a:spcAft>
                <a:spcPct val="0"/>
              </a:spcAft>
              <a:buClrTx/>
              <a:buSzTx/>
              <a:tabLst/>
            </a:pPr>
            <a:r>
              <a:rPr lang="fa-IR" sz="2400" dirty="0" smtClean="0">
                <a:cs typeface="B Nazanin" pitchFamily="2" charset="-78"/>
              </a:rPr>
              <a:t>حفظ محیط زیست</a:t>
            </a:r>
            <a:endParaRPr lang="en-US" sz="2400" dirty="0" smtClean="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2400" dirty="0" smtClean="0">
                <a:cs typeface="B Nazanin" pitchFamily="2" charset="-78"/>
              </a:rPr>
              <a:t>( روغن ها یا خنک کننده های سازگار با محیط زیست ، </a:t>
            </a:r>
          </a:p>
          <a:p>
            <a:pPr marL="0" marR="0" lvl="0" indent="0" algn="r" defTabSz="914400" rtl="1" eaLnBrk="0" fontAlgn="base" latinLnBrk="0" hangingPunct="0">
              <a:lnSpc>
                <a:spcPct val="100000"/>
              </a:lnSpc>
              <a:spcBef>
                <a:spcPct val="0"/>
              </a:spcBef>
              <a:spcAft>
                <a:spcPct val="0"/>
              </a:spcAft>
              <a:buClrTx/>
              <a:buSzTx/>
              <a:buFontTx/>
              <a:buNone/>
              <a:tabLst/>
            </a:pPr>
            <a:r>
              <a:rPr lang="fa-IR" sz="2400" dirty="0" smtClean="0">
                <a:cs typeface="B Nazanin" pitchFamily="2" charset="-78"/>
              </a:rPr>
              <a:t>بدون آلودگی فلزهای سنگین ، تکنولوژی تمیز محیطی )</a:t>
            </a:r>
          </a:p>
        </p:txBody>
      </p:sp>
      <p:sp>
        <p:nvSpPr>
          <p:cNvPr id="3" name="Rectangle 2"/>
          <p:cNvSpPr/>
          <p:nvPr/>
        </p:nvSpPr>
        <p:spPr>
          <a:xfrm>
            <a:off x="5179940" y="838200"/>
            <a:ext cx="3387466" cy="584775"/>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lvl="0" algn="ctr" rtl="1" fontAlgn="base">
              <a:spcBef>
                <a:spcPct val="0"/>
              </a:spcBef>
              <a:spcAft>
                <a:spcPct val="0"/>
              </a:spcAft>
            </a:pPr>
            <a:r>
              <a:rPr lang="fa-IR" sz="3200" dirty="0" smtClean="0">
                <a:solidFill>
                  <a:schemeClr val="tx1"/>
                </a:solidFill>
                <a:latin typeface="Calibri" pitchFamily="34" charset="0"/>
                <a:ea typeface="Calibri" pitchFamily="34" charset="0"/>
                <a:cs typeface="B Nazanin" pitchFamily="2" charset="-78"/>
              </a:rPr>
              <a:t>مزایای پوشش های </a:t>
            </a:r>
            <a:r>
              <a:rPr lang="en-US" sz="3200" dirty="0" smtClean="0">
                <a:solidFill>
                  <a:schemeClr val="tx1"/>
                </a:solidFill>
                <a:latin typeface="Britannic Bold" pitchFamily="34" charset="0"/>
                <a:ea typeface="Calibri" pitchFamily="34" charset="0"/>
                <a:cs typeface="B Nazanin" pitchFamily="2" charset="-78"/>
              </a:rPr>
              <a:t>PVD</a:t>
            </a:r>
            <a:endParaRPr lang="en-US" sz="3200" dirty="0" smtClean="0">
              <a:solidFill>
                <a:schemeClr val="tx1"/>
              </a:solidFill>
              <a:latin typeface="Britannic Bold" pitchFamily="34" charset="0"/>
              <a:cs typeface="B Nazanin" pitchFamily="2" charset="-78"/>
            </a:endParaRPr>
          </a:p>
        </p:txBody>
      </p:sp>
      <p:pic>
        <p:nvPicPr>
          <p:cNvPr id="3074" name="Picture 2"/>
          <p:cNvPicPr>
            <a:picLocks noChangeAspect="1" noChangeArrowheads="1"/>
          </p:cNvPicPr>
          <p:nvPr/>
        </p:nvPicPr>
        <p:blipFill>
          <a:blip r:embed="rId2"/>
          <a:srcRect/>
          <a:stretch>
            <a:fillRect/>
          </a:stretch>
        </p:blipFill>
        <p:spPr bwMode="auto">
          <a:xfrm>
            <a:off x="838200" y="838200"/>
            <a:ext cx="2819400" cy="2474410"/>
          </a:xfrm>
          <a:prstGeom prst="rect">
            <a:avLst/>
          </a:prstGeom>
          <a:ln>
            <a:noFill/>
          </a:ln>
          <a:effectLst>
            <a:outerShdw blurRad="292100" dist="139700" dir="2700000" algn="tl" rotWithShape="0">
              <a:srgbClr val="333333">
                <a:alpha val="65000"/>
              </a:srgbClr>
            </a:outerShdw>
          </a:effectLst>
        </p:spPr>
      </p:pic>
      <p:sp>
        <p:nvSpPr>
          <p:cNvPr id="23" name="Oval 22"/>
          <p:cNvSpPr/>
          <p:nvPr/>
        </p:nvSpPr>
        <p:spPr>
          <a:xfrm>
            <a:off x="8534400" y="24384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Oval 23"/>
          <p:cNvSpPr/>
          <p:nvPr/>
        </p:nvSpPr>
        <p:spPr>
          <a:xfrm>
            <a:off x="8534400" y="28194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Oval 31"/>
          <p:cNvSpPr/>
          <p:nvPr/>
        </p:nvSpPr>
        <p:spPr>
          <a:xfrm>
            <a:off x="8534400" y="32004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Oval 32"/>
          <p:cNvSpPr/>
          <p:nvPr/>
        </p:nvSpPr>
        <p:spPr>
          <a:xfrm>
            <a:off x="8534400" y="35814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Oval 33"/>
          <p:cNvSpPr/>
          <p:nvPr/>
        </p:nvSpPr>
        <p:spPr>
          <a:xfrm>
            <a:off x="8534400" y="38862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Oval 34"/>
          <p:cNvSpPr/>
          <p:nvPr/>
        </p:nvSpPr>
        <p:spPr>
          <a:xfrm>
            <a:off x="8534400" y="42672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Oval 35"/>
          <p:cNvSpPr/>
          <p:nvPr/>
        </p:nvSpPr>
        <p:spPr>
          <a:xfrm>
            <a:off x="8534400" y="46482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p:cNvSpPr/>
          <p:nvPr/>
        </p:nvSpPr>
        <p:spPr>
          <a:xfrm>
            <a:off x="8534400" y="50292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Oval 37"/>
          <p:cNvSpPr/>
          <p:nvPr/>
        </p:nvSpPr>
        <p:spPr>
          <a:xfrm>
            <a:off x="8534400" y="20574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L-Shape 38"/>
          <p:cNvSpPr/>
          <p:nvPr/>
        </p:nvSpPr>
        <p:spPr>
          <a:xfrm rot="18874158">
            <a:off x="8614593" y="1939029"/>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0" name="L-Shape 39"/>
          <p:cNvSpPr/>
          <p:nvPr/>
        </p:nvSpPr>
        <p:spPr>
          <a:xfrm rot="18874158">
            <a:off x="8614593" y="2320029"/>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1" name="L-Shape 40"/>
          <p:cNvSpPr/>
          <p:nvPr/>
        </p:nvSpPr>
        <p:spPr>
          <a:xfrm rot="18874158">
            <a:off x="8614593" y="2701029"/>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2" name="L-Shape 41"/>
          <p:cNvSpPr/>
          <p:nvPr/>
        </p:nvSpPr>
        <p:spPr>
          <a:xfrm rot="18874158">
            <a:off x="8614593" y="30820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3" name="L-Shape 42"/>
          <p:cNvSpPr/>
          <p:nvPr/>
        </p:nvSpPr>
        <p:spPr>
          <a:xfrm rot="18874158">
            <a:off x="8614591" y="34630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4" name="L-Shape 43"/>
          <p:cNvSpPr/>
          <p:nvPr/>
        </p:nvSpPr>
        <p:spPr>
          <a:xfrm rot="18874158">
            <a:off x="8614592" y="3767829"/>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5" name="L-Shape 44"/>
          <p:cNvSpPr/>
          <p:nvPr/>
        </p:nvSpPr>
        <p:spPr>
          <a:xfrm rot="18874158">
            <a:off x="8614592" y="4148829"/>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6" name="L-Shape 45"/>
          <p:cNvSpPr/>
          <p:nvPr/>
        </p:nvSpPr>
        <p:spPr>
          <a:xfrm rot="18874158">
            <a:off x="8614592" y="4529828"/>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47" name="L-Shape 46"/>
          <p:cNvSpPr/>
          <p:nvPr/>
        </p:nvSpPr>
        <p:spPr>
          <a:xfrm rot="18874158">
            <a:off x="8614593" y="49108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697">
                                            <p:txEl>
                                              <p:pRg st="3" end="3"/>
                                            </p:txEl>
                                          </p:spTgt>
                                        </p:tgtEl>
                                        <p:attrNameLst>
                                          <p:attrName>style.visibility</p:attrName>
                                        </p:attrNameLst>
                                      </p:cBhvr>
                                      <p:to>
                                        <p:strVal val="visible"/>
                                      </p:to>
                                    </p:set>
                                    <p:animEffect transition="in" filter="checkerboard(across)">
                                      <p:cBhvr>
                                        <p:cTn id="7" dur="500"/>
                                        <p:tgtEl>
                                          <p:spTgt spid="2969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heckerboard(across)">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697">
                                            <p:txEl>
                                              <p:pRg st="4" end="4"/>
                                            </p:txEl>
                                          </p:spTgt>
                                        </p:tgtEl>
                                        <p:attrNameLst>
                                          <p:attrName>style.visibility</p:attrName>
                                        </p:attrNameLst>
                                      </p:cBhvr>
                                      <p:to>
                                        <p:strVal val="visible"/>
                                      </p:to>
                                    </p:set>
                                    <p:animEffect transition="in" filter="checkerboard(across)">
                                      <p:cBhvr>
                                        <p:cTn id="17" dur="500"/>
                                        <p:tgtEl>
                                          <p:spTgt spid="2969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9697">
                                            <p:txEl>
                                              <p:pRg st="5" end="5"/>
                                            </p:txEl>
                                          </p:spTgt>
                                        </p:tgtEl>
                                        <p:attrNameLst>
                                          <p:attrName>style.visibility</p:attrName>
                                        </p:attrNameLst>
                                      </p:cBhvr>
                                      <p:to>
                                        <p:strVal val="visible"/>
                                      </p:to>
                                    </p:set>
                                    <p:animEffect transition="in" filter="checkerboard(across)">
                                      <p:cBhvr>
                                        <p:cTn id="27" dur="500"/>
                                        <p:tgtEl>
                                          <p:spTgt spid="2969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9697">
                                            <p:txEl>
                                              <p:pRg st="6" end="6"/>
                                            </p:txEl>
                                          </p:spTgt>
                                        </p:tgtEl>
                                        <p:attrNameLst>
                                          <p:attrName>style.visibility</p:attrName>
                                        </p:attrNameLst>
                                      </p:cBhvr>
                                      <p:to>
                                        <p:strVal val="visible"/>
                                      </p:to>
                                    </p:set>
                                    <p:animEffect transition="in" filter="checkerboard(across)">
                                      <p:cBhvr>
                                        <p:cTn id="37" dur="500"/>
                                        <p:tgtEl>
                                          <p:spTgt spid="296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checkerboard(across)">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29697">
                                            <p:txEl>
                                              <p:pRg st="7" end="7"/>
                                            </p:txEl>
                                          </p:spTgt>
                                        </p:tgtEl>
                                        <p:attrNameLst>
                                          <p:attrName>style.visibility</p:attrName>
                                        </p:attrNameLst>
                                      </p:cBhvr>
                                      <p:to>
                                        <p:strVal val="visible"/>
                                      </p:to>
                                    </p:set>
                                    <p:animEffect transition="in" filter="checkerboard(across)">
                                      <p:cBhvr>
                                        <p:cTn id="47" dur="500"/>
                                        <p:tgtEl>
                                          <p:spTgt spid="2969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checkerboard(across)">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9697">
                                            <p:txEl>
                                              <p:pRg st="8" end="8"/>
                                            </p:txEl>
                                          </p:spTgt>
                                        </p:tgtEl>
                                        <p:attrNameLst>
                                          <p:attrName>style.visibility</p:attrName>
                                        </p:attrNameLst>
                                      </p:cBhvr>
                                      <p:to>
                                        <p:strVal val="visible"/>
                                      </p:to>
                                    </p:set>
                                    <p:animEffect transition="in" filter="checkerboard(across)">
                                      <p:cBhvr>
                                        <p:cTn id="57" dur="500"/>
                                        <p:tgtEl>
                                          <p:spTgt spid="29697">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checkerboard(across)">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29697">
                                            <p:txEl>
                                              <p:pRg st="9" end="9"/>
                                            </p:txEl>
                                          </p:spTgt>
                                        </p:tgtEl>
                                        <p:attrNameLst>
                                          <p:attrName>style.visibility</p:attrName>
                                        </p:attrNameLst>
                                      </p:cBhvr>
                                      <p:to>
                                        <p:strVal val="visible"/>
                                      </p:to>
                                    </p:set>
                                    <p:animEffect transition="in" filter="checkerboard(across)">
                                      <p:cBhvr>
                                        <p:cTn id="67" dur="500"/>
                                        <p:tgtEl>
                                          <p:spTgt spid="29697">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checkerboard(across)">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29697">
                                            <p:txEl>
                                              <p:pRg st="10" end="10"/>
                                            </p:txEl>
                                          </p:spTgt>
                                        </p:tgtEl>
                                        <p:attrNameLst>
                                          <p:attrName>style.visibility</p:attrName>
                                        </p:attrNameLst>
                                      </p:cBhvr>
                                      <p:to>
                                        <p:strVal val="visible"/>
                                      </p:to>
                                    </p:set>
                                    <p:animEffect transition="in" filter="checkerboard(across)">
                                      <p:cBhvr>
                                        <p:cTn id="77" dur="500"/>
                                        <p:tgtEl>
                                          <p:spTgt spid="29697">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checkerboard(across)">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9697">
                                            <p:txEl>
                                              <p:pRg st="11" end="11"/>
                                            </p:txEl>
                                          </p:spTgt>
                                        </p:tgtEl>
                                        <p:attrNameLst>
                                          <p:attrName>style.visibility</p:attrName>
                                        </p:attrNameLst>
                                      </p:cBhvr>
                                      <p:to>
                                        <p:strVal val="visible"/>
                                      </p:to>
                                    </p:set>
                                    <p:animEffect transition="in" filter="checkerboard(across)">
                                      <p:cBhvr>
                                        <p:cTn id="87" dur="500"/>
                                        <p:tgtEl>
                                          <p:spTgt spid="29697">
                                            <p:txEl>
                                              <p:pRg st="11" end="11"/>
                                            </p:txEl>
                                          </p:spTgt>
                                        </p:tgtEl>
                                      </p:cBhvr>
                                    </p:animEffect>
                                  </p:childTnLst>
                                </p:cTn>
                              </p:par>
                              <p:par>
                                <p:cTn id="88" presetID="5" presetClass="entr" presetSubtype="10" fill="hold" nodeType="withEffect">
                                  <p:stCondLst>
                                    <p:cond delay="0"/>
                                  </p:stCondLst>
                                  <p:childTnLst>
                                    <p:set>
                                      <p:cBhvr>
                                        <p:cTn id="89" dur="1" fill="hold">
                                          <p:stCondLst>
                                            <p:cond delay="0"/>
                                          </p:stCondLst>
                                        </p:cTn>
                                        <p:tgtEl>
                                          <p:spTgt spid="29697">
                                            <p:txEl>
                                              <p:pRg st="12" end="12"/>
                                            </p:txEl>
                                          </p:spTgt>
                                        </p:tgtEl>
                                        <p:attrNameLst>
                                          <p:attrName>style.visibility</p:attrName>
                                        </p:attrNameLst>
                                      </p:cBhvr>
                                      <p:to>
                                        <p:strVal val="visible"/>
                                      </p:to>
                                    </p:set>
                                    <p:animEffect transition="in" filter="checkerboard(across)">
                                      <p:cBhvr>
                                        <p:cTn id="90" dur="500"/>
                                        <p:tgtEl>
                                          <p:spTgt spid="29697">
                                            <p:txEl>
                                              <p:pRg st="12" end="12"/>
                                            </p:txEl>
                                          </p:spTgt>
                                        </p:tgtEl>
                                      </p:cBhvr>
                                    </p:animEffect>
                                  </p:childTnLst>
                                </p:cTn>
                              </p:par>
                              <p:par>
                                <p:cTn id="91" presetID="5" presetClass="entr" presetSubtype="10" fill="hold" nodeType="withEffect">
                                  <p:stCondLst>
                                    <p:cond delay="0"/>
                                  </p:stCondLst>
                                  <p:childTnLst>
                                    <p:set>
                                      <p:cBhvr>
                                        <p:cTn id="92" dur="1" fill="hold">
                                          <p:stCondLst>
                                            <p:cond delay="0"/>
                                          </p:stCondLst>
                                        </p:cTn>
                                        <p:tgtEl>
                                          <p:spTgt spid="29697">
                                            <p:txEl>
                                              <p:pRg st="13" end="13"/>
                                            </p:txEl>
                                          </p:spTgt>
                                        </p:tgtEl>
                                        <p:attrNameLst>
                                          <p:attrName>style.visibility</p:attrName>
                                        </p:attrNameLst>
                                      </p:cBhvr>
                                      <p:to>
                                        <p:strVal val="visible"/>
                                      </p:to>
                                    </p:set>
                                    <p:animEffect transition="in" filter="checkerboard(across)">
                                      <p:cBhvr>
                                        <p:cTn id="93" dur="500"/>
                                        <p:tgtEl>
                                          <p:spTgt spid="29697">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checkerboard(across)">
                                      <p:cBhvr>
                                        <p:cTn id="9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0" y="1219200"/>
            <a:ext cx="3994731" cy="369332"/>
          </a:xfrm>
          <a:prstGeom prst="rect">
            <a:avLst/>
          </a:prstGeom>
        </p:spPr>
        <p:txBody>
          <a:bodyPr wrap="square">
            <a:spAutoFit/>
          </a:bodyPr>
          <a:lstStyle/>
          <a:p>
            <a:endParaRPr lang="fa-IR" dirty="0"/>
          </a:p>
        </p:txBody>
      </p:sp>
      <p:sp>
        <p:nvSpPr>
          <p:cNvPr id="3" name="Rectangle 2"/>
          <p:cNvSpPr/>
          <p:nvPr/>
        </p:nvSpPr>
        <p:spPr>
          <a:xfrm>
            <a:off x="4343400" y="1143000"/>
            <a:ext cx="4181979"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rtl="1"/>
            <a:r>
              <a:rPr lang="fa-IR" sz="2800" dirty="0" smtClean="0">
                <a:solidFill>
                  <a:schemeClr val="tx1"/>
                </a:solidFill>
                <a:cs typeface="B Nazanin" pitchFamily="2" charset="-78"/>
              </a:rPr>
              <a:t>مزایا و معایب </a:t>
            </a:r>
            <a:r>
              <a:rPr lang="en-US" sz="2800" dirty="0" smtClean="0">
                <a:solidFill>
                  <a:schemeClr val="tx1"/>
                </a:solidFill>
                <a:cs typeface="B Nazanin" pitchFamily="2" charset="-78"/>
              </a:rPr>
              <a:t>PVD</a:t>
            </a:r>
            <a:r>
              <a:rPr lang="fa-IR" sz="2800" dirty="0" smtClean="0">
                <a:solidFill>
                  <a:schemeClr val="tx1"/>
                </a:solidFill>
                <a:cs typeface="B Nazanin" pitchFamily="2" charset="-78"/>
              </a:rPr>
              <a:t>نسبت به </a:t>
            </a:r>
            <a:r>
              <a:rPr lang="en-US" sz="2800" dirty="0" smtClean="0">
                <a:solidFill>
                  <a:schemeClr val="tx1"/>
                </a:solidFill>
                <a:cs typeface="B Nazanin" pitchFamily="2" charset="-78"/>
              </a:rPr>
              <a:t>CVD</a:t>
            </a:r>
            <a:endParaRPr lang="en-US" sz="2800" dirty="0">
              <a:solidFill>
                <a:schemeClr val="tx1"/>
              </a:solidFill>
              <a:cs typeface="B Nazanin" pitchFamily="2" charset="-78"/>
            </a:endParaRPr>
          </a:p>
        </p:txBody>
      </p:sp>
      <p:sp>
        <p:nvSpPr>
          <p:cNvPr id="5" name="Rectangle 4"/>
          <p:cNvSpPr/>
          <p:nvPr/>
        </p:nvSpPr>
        <p:spPr>
          <a:xfrm>
            <a:off x="762000" y="2274838"/>
            <a:ext cx="7924800" cy="2308324"/>
          </a:xfrm>
          <a:prstGeom prst="rect">
            <a:avLst/>
          </a:prstGeom>
        </p:spPr>
        <p:txBody>
          <a:bodyPr wrap="square">
            <a:spAutoFit/>
          </a:bodyPr>
          <a:lstStyle/>
          <a:p>
            <a:pPr algn="just" rtl="1"/>
            <a:r>
              <a:rPr lang="fa-IR" sz="2400" dirty="0" smtClean="0">
                <a:cs typeface="B Nazanin" pitchFamily="2" charset="-78"/>
              </a:rPr>
              <a:t>در فرایندهای </a:t>
            </a:r>
            <a:r>
              <a:rPr lang="en-US" sz="2400" dirty="0" smtClean="0">
                <a:cs typeface="B Nazanin" pitchFamily="2" charset="-78"/>
              </a:rPr>
              <a:t>CVD </a:t>
            </a:r>
            <a:r>
              <a:rPr lang="fa-IR" sz="2400" dirty="0" smtClean="0">
                <a:cs typeface="B Nazanin" pitchFamily="2" charset="-78"/>
              </a:rPr>
              <a:t>رشد لایه ها در دماهای بالا رخ می دهد که منجر به تشکیل محصولات گازی خورنده می شود و ممکن است باعث ایجاد ناخالص در لایه های پوشش داده شده گردد اما فرایندهای </a:t>
            </a:r>
            <a:r>
              <a:rPr lang="en-US" sz="2400" dirty="0" smtClean="0">
                <a:cs typeface="B Nazanin" pitchFamily="2" charset="-78"/>
              </a:rPr>
              <a:t>PVD </a:t>
            </a:r>
            <a:r>
              <a:rPr lang="fa-IR" sz="2400" dirty="0" smtClean="0">
                <a:cs typeface="B Nazanin" pitchFamily="2" charset="-78"/>
              </a:rPr>
              <a:t>می تواند در دماهای رسوبدهی پایین تر و بدون ایجاد محصولات خورنده و ناخالص در لایه ها انجام گیرد ولی سرعت رسوبدهی آن پایین است و باعث ایجاد تنش های پس ماند فشاری در لایه ها خواهد شد .</a:t>
            </a:r>
            <a:endParaRPr lang="fa-IR" sz="24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5791200"/>
            <a:ext cx="2762359" cy="369332"/>
          </a:xfrm>
          <a:prstGeom prst="rect">
            <a:avLst/>
          </a:prstGeom>
        </p:spPr>
        <p:txBody>
          <a:bodyPr wrap="none">
            <a:spAutoFit/>
          </a:bodyPr>
          <a:lstStyle/>
          <a:p>
            <a:r>
              <a:rPr lang="en-US" dirty="0" smtClean="0"/>
              <a:t>Titanium Nitride coatings</a:t>
            </a:r>
            <a:endParaRPr lang="fa-IR" dirty="0"/>
          </a:p>
        </p:txBody>
      </p:sp>
      <p:pic>
        <p:nvPicPr>
          <p:cNvPr id="3074" name="Picture 2"/>
          <p:cNvPicPr>
            <a:picLocks noChangeAspect="1" noChangeArrowheads="1"/>
          </p:cNvPicPr>
          <p:nvPr/>
        </p:nvPicPr>
        <p:blipFill>
          <a:blip r:embed="rId2"/>
          <a:srcRect/>
          <a:stretch>
            <a:fillRect/>
          </a:stretch>
        </p:blipFill>
        <p:spPr bwMode="auto">
          <a:xfrm>
            <a:off x="533400" y="1524000"/>
            <a:ext cx="8244840" cy="37338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667000" y="914400"/>
            <a:ext cx="3041730" cy="369332"/>
          </a:xfrm>
          <a:prstGeom prst="rect">
            <a:avLst/>
          </a:prstGeom>
        </p:spPr>
        <p:txBody>
          <a:bodyPr wrap="none">
            <a:spAutoFit/>
          </a:bodyPr>
          <a:lstStyle/>
          <a:p>
            <a:r>
              <a:rPr lang="en-US" b="1" dirty="0" smtClean="0"/>
              <a:t>Physical Vapor Deposition</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1000" y="1066800"/>
            <a:ext cx="4267200" cy="2795587"/>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828800" y="762000"/>
            <a:ext cx="1905000" cy="381000"/>
          </a:xfrm>
          <a:prstGeom prst="rect">
            <a:avLst/>
          </a:prstGeom>
        </p:spPr>
        <p:txBody>
          <a:bodyPr wrap="square">
            <a:spAutoFit/>
          </a:bodyPr>
          <a:lstStyle/>
          <a:p>
            <a:r>
              <a:rPr lang="en-US" b="1" dirty="0" smtClean="0"/>
              <a:t>PVD coating</a:t>
            </a:r>
            <a:endParaRPr lang="en-US" b="1" dirty="0"/>
          </a:p>
        </p:txBody>
      </p:sp>
      <p:sp>
        <p:nvSpPr>
          <p:cNvPr id="4" name="Rectangle 3"/>
          <p:cNvSpPr/>
          <p:nvPr/>
        </p:nvSpPr>
        <p:spPr>
          <a:xfrm>
            <a:off x="7010400" y="1828800"/>
            <a:ext cx="1492882" cy="923330"/>
          </a:xfrm>
          <a:prstGeom prst="rect">
            <a:avLst/>
          </a:prstGeom>
        </p:spPr>
        <p:txBody>
          <a:bodyPr wrap="square">
            <a:spAutoFit/>
          </a:bodyPr>
          <a:lstStyle/>
          <a:p>
            <a:pPr rtl="1"/>
            <a:r>
              <a:rPr lang="fa-IR" b="1" dirty="0" smtClean="0"/>
              <a:t>بسیار با دوام</a:t>
            </a:r>
          </a:p>
          <a:p>
            <a:pPr rtl="1"/>
            <a:endParaRPr lang="fa-IR" b="1" dirty="0" smtClean="0"/>
          </a:p>
          <a:p>
            <a:pPr algn="r" rtl="1"/>
            <a:endParaRPr lang="fa-IR" b="1" dirty="0"/>
          </a:p>
        </p:txBody>
      </p:sp>
      <p:sp>
        <p:nvSpPr>
          <p:cNvPr id="5" name="Rectangle 4"/>
          <p:cNvSpPr/>
          <p:nvPr/>
        </p:nvSpPr>
        <p:spPr>
          <a:xfrm>
            <a:off x="6324600" y="2133600"/>
            <a:ext cx="1955985" cy="369332"/>
          </a:xfrm>
          <a:prstGeom prst="rect">
            <a:avLst/>
          </a:prstGeom>
        </p:spPr>
        <p:txBody>
          <a:bodyPr wrap="none">
            <a:spAutoFit/>
          </a:bodyPr>
          <a:lstStyle/>
          <a:p>
            <a:pPr rtl="1"/>
            <a:r>
              <a:rPr lang="fa-IR" b="1" dirty="0" smtClean="0"/>
              <a:t>مقاوم در برابر خوردگی</a:t>
            </a:r>
            <a:endParaRPr lang="fa-IR" b="1" dirty="0"/>
          </a:p>
        </p:txBody>
      </p:sp>
      <p:sp>
        <p:nvSpPr>
          <p:cNvPr id="6" name="Rectangle 5"/>
          <p:cNvSpPr/>
          <p:nvPr/>
        </p:nvSpPr>
        <p:spPr>
          <a:xfrm>
            <a:off x="6670206" y="2514600"/>
            <a:ext cx="1553695" cy="2031325"/>
          </a:xfrm>
          <a:prstGeom prst="rect">
            <a:avLst/>
          </a:prstGeom>
        </p:spPr>
        <p:txBody>
          <a:bodyPr wrap="none">
            <a:spAutoFit/>
          </a:bodyPr>
          <a:lstStyle/>
          <a:p>
            <a:pPr algn="r" rtl="1"/>
            <a:r>
              <a:rPr lang="fa-IR" b="1" dirty="0" smtClean="0"/>
              <a:t>محافظت در برابر:</a:t>
            </a:r>
          </a:p>
          <a:p>
            <a:pPr algn="r" rtl="1"/>
            <a:r>
              <a:rPr lang="fa-IR" b="1" dirty="0" smtClean="0"/>
              <a:t>ساییدگی </a:t>
            </a:r>
          </a:p>
          <a:p>
            <a:pPr algn="r" rtl="1"/>
            <a:r>
              <a:rPr lang="fa-IR" b="1" dirty="0" smtClean="0"/>
              <a:t>پارگی</a:t>
            </a:r>
          </a:p>
          <a:p>
            <a:pPr algn="r" rtl="1"/>
            <a:r>
              <a:rPr lang="fa-IR" b="1" dirty="0" smtClean="0"/>
              <a:t>آب دریا</a:t>
            </a:r>
          </a:p>
          <a:p>
            <a:pPr algn="r" rtl="1"/>
            <a:r>
              <a:rPr lang="fa-IR" b="1" dirty="0" smtClean="0"/>
              <a:t>عرق </a:t>
            </a:r>
          </a:p>
          <a:p>
            <a:pPr algn="r" rtl="1"/>
            <a:endParaRPr lang="fa-IR" b="1" dirty="0" smtClean="0"/>
          </a:p>
          <a:p>
            <a:pPr algn="r" rtl="1"/>
            <a:endParaRPr lang="fa-IR" b="1" dirty="0"/>
          </a:p>
        </p:txBody>
      </p:sp>
      <p:sp>
        <p:nvSpPr>
          <p:cNvPr id="7" name="Rectangle 6"/>
          <p:cNvSpPr/>
          <p:nvPr/>
        </p:nvSpPr>
        <p:spPr>
          <a:xfrm>
            <a:off x="7315200" y="3962400"/>
            <a:ext cx="885179" cy="369332"/>
          </a:xfrm>
          <a:prstGeom prst="rect">
            <a:avLst/>
          </a:prstGeom>
        </p:spPr>
        <p:txBody>
          <a:bodyPr wrap="none">
            <a:spAutoFit/>
          </a:bodyPr>
          <a:lstStyle/>
          <a:p>
            <a:pPr rtl="1"/>
            <a:r>
              <a:rPr lang="fa-IR" b="1" dirty="0" smtClean="0"/>
              <a:t>آب و هوا</a:t>
            </a:r>
            <a:endParaRPr lang="fa-IR" b="1" dirty="0"/>
          </a:p>
        </p:txBody>
      </p:sp>
      <p:sp>
        <p:nvSpPr>
          <p:cNvPr id="8" name="Rectangle 7"/>
          <p:cNvSpPr/>
          <p:nvPr/>
        </p:nvSpPr>
        <p:spPr>
          <a:xfrm>
            <a:off x="457200" y="4495801"/>
            <a:ext cx="4572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smtClean="0"/>
              <a:t>PVD is highly durable and highly resistant to corrosion. It protects the watch from wear and tear, sea water, sweat and the climate.</a:t>
            </a:r>
            <a:endParaRPr lang="en-US" b="1" dirty="0"/>
          </a:p>
        </p:txBody>
      </p:sp>
      <p:pic>
        <p:nvPicPr>
          <p:cNvPr id="4098" name="Picture 2" descr="G:\pvd\pvd-showdown.jpg"/>
          <p:cNvPicPr>
            <a:picLocks noChangeAspect="1" noChangeArrowheads="1"/>
          </p:cNvPicPr>
          <p:nvPr/>
        </p:nvPicPr>
        <p:blipFill>
          <a:blip r:embed="rId3"/>
          <a:srcRect/>
          <a:stretch>
            <a:fillRect/>
          </a:stretch>
        </p:blipFill>
        <p:spPr bwMode="auto">
          <a:xfrm>
            <a:off x="5334000" y="4419600"/>
            <a:ext cx="3581400" cy="22194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in2"/>
          <p:cNvPicPr>
            <a:picLocks noChangeAspect="1" noChangeArrowheads="1"/>
          </p:cNvPicPr>
          <p:nvPr/>
        </p:nvPicPr>
        <p:blipFill>
          <a:blip r:embed="rId2"/>
          <a:srcRect/>
          <a:stretch>
            <a:fillRect/>
          </a:stretch>
        </p:blipFill>
        <p:spPr bwMode="auto">
          <a:xfrm>
            <a:off x="914400" y="3429000"/>
            <a:ext cx="4419600" cy="3117850"/>
          </a:xfrm>
          <a:prstGeom prst="rect">
            <a:avLst/>
          </a:prstGeom>
          <a:ln>
            <a:noFill/>
          </a:ln>
          <a:effectLst>
            <a:outerShdw blurRad="292100" dist="139700" dir="2700000" algn="tl" rotWithShape="0">
              <a:srgbClr val="333333">
                <a:alpha val="65000"/>
              </a:srgbClr>
            </a:outerShdw>
          </a:effectLst>
        </p:spPr>
      </p:pic>
      <p:pic>
        <p:nvPicPr>
          <p:cNvPr id="3" name="Picture 6" descr="hyoumen_p2_b"/>
          <p:cNvPicPr>
            <a:picLocks noChangeAspect="1" noChangeArrowheads="1"/>
          </p:cNvPicPr>
          <p:nvPr/>
        </p:nvPicPr>
        <p:blipFill>
          <a:blip r:embed="rId3"/>
          <a:srcRect/>
          <a:stretch>
            <a:fillRect/>
          </a:stretch>
        </p:blipFill>
        <p:spPr bwMode="auto">
          <a:xfrm>
            <a:off x="1447800" y="762000"/>
            <a:ext cx="2628841" cy="2438400"/>
          </a:xfrm>
          <a:prstGeom prst="rect">
            <a:avLst/>
          </a:prstGeom>
          <a:ln>
            <a:noFill/>
          </a:ln>
          <a:effectLst>
            <a:outerShdw blurRad="292100" dist="139700" dir="2700000" algn="tl" rotWithShape="0">
              <a:srgbClr val="333333">
                <a:alpha val="65000"/>
              </a:srgbClr>
            </a:outerShdw>
          </a:effectLst>
        </p:spPr>
      </p:pic>
      <p:pic>
        <p:nvPicPr>
          <p:cNvPr id="4" name="Picture 7" descr="tin"/>
          <p:cNvPicPr>
            <a:picLocks noChangeAspect="1" noChangeArrowheads="1"/>
          </p:cNvPicPr>
          <p:nvPr/>
        </p:nvPicPr>
        <p:blipFill>
          <a:blip r:embed="rId4"/>
          <a:srcRect/>
          <a:stretch>
            <a:fillRect/>
          </a:stretch>
        </p:blipFill>
        <p:spPr bwMode="auto">
          <a:xfrm>
            <a:off x="5562600" y="1066800"/>
            <a:ext cx="3200400" cy="5105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37745"/>
            <a:ext cx="8610600" cy="1438855"/>
          </a:xfrm>
          <a:prstGeom prst="rect">
            <a:avLst/>
          </a:prstGeom>
        </p:spPr>
        <p:txBody>
          <a:bodyPr wrap="square">
            <a:spAutoFit/>
          </a:bodyPr>
          <a:lstStyle/>
          <a:p>
            <a:pPr algn="just" rtl="1">
              <a:lnSpc>
                <a:spcPct val="150000"/>
              </a:lnSpc>
            </a:pPr>
            <a:r>
              <a:rPr lang="fa-IR" sz="2000" dirty="0" smtClean="0">
                <a:cs typeface="B Nazanin" pitchFamily="2" charset="-78"/>
              </a:rPr>
              <a:t>واژه رسوبدهی فیزیکی بخار برای اولین بار در سال 1966 در کتاب </a:t>
            </a:r>
            <a:r>
              <a:rPr lang="en-US" sz="2000" dirty="0">
                <a:solidFill>
                  <a:schemeClr val="accent1">
                    <a:lumMod val="75000"/>
                  </a:schemeClr>
                </a:solidFill>
                <a:cs typeface="B Nazanin" pitchFamily="2" charset="-78"/>
              </a:rPr>
              <a:t>vapor deposition) </a:t>
            </a:r>
            <a:r>
              <a:rPr lang="fa-IR" sz="2000" dirty="0" smtClean="0">
                <a:solidFill>
                  <a:schemeClr val="accent1">
                    <a:lumMod val="75000"/>
                  </a:schemeClr>
                </a:solidFill>
                <a:cs typeface="B Nazanin" pitchFamily="2" charset="-78"/>
              </a:rPr>
              <a:t>)</a:t>
            </a:r>
            <a:r>
              <a:rPr lang="en-US" sz="2000" dirty="0" smtClean="0">
                <a:solidFill>
                  <a:schemeClr val="accent1">
                    <a:lumMod val="75000"/>
                  </a:schemeClr>
                </a:solidFill>
                <a:cs typeface="B Nazanin" pitchFamily="2" charset="-78"/>
              </a:rPr>
              <a:t> </a:t>
            </a:r>
            <a:r>
              <a:rPr lang="fa-IR" sz="2000" dirty="0">
                <a:cs typeface="B Nazanin" pitchFamily="2" charset="-78"/>
              </a:rPr>
              <a:t>نوشته </a:t>
            </a:r>
            <a:r>
              <a:rPr lang="en-US" sz="2000" dirty="0">
                <a:solidFill>
                  <a:schemeClr val="accent1">
                    <a:lumMod val="75000"/>
                  </a:schemeClr>
                </a:solidFill>
                <a:cs typeface="B Nazanin" pitchFamily="2" charset="-78"/>
              </a:rPr>
              <a:t>(J.M. </a:t>
            </a:r>
            <a:r>
              <a:rPr lang="en-US" sz="2000" dirty="0" err="1">
                <a:solidFill>
                  <a:schemeClr val="accent1">
                    <a:lumMod val="75000"/>
                  </a:schemeClr>
                </a:solidFill>
                <a:cs typeface="B Nazanin" pitchFamily="2" charset="-78"/>
              </a:rPr>
              <a:t>Blocher</a:t>
            </a:r>
            <a:r>
              <a:rPr lang="en-US" sz="2000" dirty="0">
                <a:solidFill>
                  <a:schemeClr val="accent1">
                    <a:lumMod val="75000"/>
                  </a:schemeClr>
                </a:solidFill>
                <a:cs typeface="B Nazanin" pitchFamily="2" charset="-78"/>
              </a:rPr>
              <a:t> ,</a:t>
            </a:r>
            <a:r>
              <a:rPr lang="en-US" sz="2000" dirty="0" err="1">
                <a:solidFill>
                  <a:schemeClr val="accent1">
                    <a:lumMod val="75000"/>
                  </a:schemeClr>
                </a:solidFill>
                <a:cs typeface="B Nazanin" pitchFamily="2" charset="-78"/>
              </a:rPr>
              <a:t>J.H.Oxley</a:t>
            </a:r>
            <a:r>
              <a:rPr lang="en-US" sz="2000" dirty="0">
                <a:solidFill>
                  <a:schemeClr val="accent1">
                    <a:lumMod val="75000"/>
                  </a:schemeClr>
                </a:solidFill>
                <a:cs typeface="B Nazanin" pitchFamily="2" charset="-78"/>
              </a:rPr>
              <a:t> ,</a:t>
            </a:r>
            <a:r>
              <a:rPr lang="en-US" sz="2000" dirty="0" err="1">
                <a:solidFill>
                  <a:schemeClr val="accent1">
                    <a:lumMod val="75000"/>
                  </a:schemeClr>
                </a:solidFill>
                <a:cs typeface="B Nazanin" pitchFamily="2" charset="-78"/>
              </a:rPr>
              <a:t>C.F.Powell</a:t>
            </a:r>
            <a:r>
              <a:rPr lang="en-US" sz="2000" dirty="0">
                <a:solidFill>
                  <a:schemeClr val="accent1">
                    <a:lumMod val="75000"/>
                  </a:schemeClr>
                </a:solidFill>
                <a:cs typeface="B Nazanin" pitchFamily="2" charset="-78"/>
              </a:rPr>
              <a:t>)</a:t>
            </a:r>
            <a:r>
              <a:rPr lang="en-US" sz="2000" dirty="0">
                <a:cs typeface="B Nazanin" pitchFamily="2" charset="-78"/>
              </a:rPr>
              <a:t> </a:t>
            </a:r>
            <a:r>
              <a:rPr lang="fa-IR" sz="2000" dirty="0">
                <a:cs typeface="B Nazanin" pitchFamily="2" charset="-78"/>
              </a:rPr>
              <a:t>عنوان شد اما خیلی قبل تر از آنها در سال 1838، آقای </a:t>
            </a:r>
            <a:r>
              <a:rPr lang="en-US" sz="2000" dirty="0">
                <a:solidFill>
                  <a:schemeClr val="accent1">
                    <a:lumMod val="75000"/>
                  </a:schemeClr>
                </a:solidFill>
                <a:cs typeface="B Nazanin" pitchFamily="2" charset="-78"/>
              </a:rPr>
              <a:t>Michael faraday </a:t>
            </a:r>
            <a:r>
              <a:rPr lang="fa-IR" sz="2000" dirty="0">
                <a:cs typeface="B Nazanin" pitchFamily="2" charset="-78"/>
              </a:rPr>
              <a:t>از روش </a:t>
            </a:r>
            <a:r>
              <a:rPr lang="en-US" sz="2000" dirty="0">
                <a:solidFill>
                  <a:schemeClr val="accent1">
                    <a:lumMod val="75000"/>
                  </a:schemeClr>
                </a:solidFill>
                <a:cs typeface="B Nazanin" pitchFamily="2" charset="-78"/>
              </a:rPr>
              <a:t>PVD</a:t>
            </a:r>
            <a:r>
              <a:rPr lang="en-US" sz="2000" dirty="0">
                <a:cs typeface="B Nazanin" pitchFamily="2" charset="-78"/>
              </a:rPr>
              <a:t> </a:t>
            </a:r>
            <a:r>
              <a:rPr lang="fa-IR" sz="2000" dirty="0">
                <a:cs typeface="B Nazanin" pitchFamily="2" charset="-78"/>
              </a:rPr>
              <a:t>برای رسوب دادن پوشش های خاصی استفاده کرد</a:t>
            </a:r>
            <a:r>
              <a:rPr lang="fa-IR" sz="2000" dirty="0" smtClean="0">
                <a:cs typeface="B Nazanin" pitchFamily="2" charset="-78"/>
              </a:rPr>
              <a:t>.</a:t>
            </a:r>
            <a:endParaRPr lang="fa-IR" sz="2000" dirty="0">
              <a:cs typeface="B Nazanin" pitchFamily="2" charset="-78"/>
            </a:endParaRPr>
          </a:p>
        </p:txBody>
      </p:sp>
      <p:sp>
        <p:nvSpPr>
          <p:cNvPr id="3" name="Rectangle 2"/>
          <p:cNvSpPr/>
          <p:nvPr/>
        </p:nvSpPr>
        <p:spPr>
          <a:xfrm>
            <a:off x="228600" y="3581400"/>
            <a:ext cx="8534400" cy="1900520"/>
          </a:xfrm>
          <a:prstGeom prst="rect">
            <a:avLst/>
          </a:prstGeom>
        </p:spPr>
        <p:txBody>
          <a:bodyPr wrap="square">
            <a:spAutoFit/>
          </a:bodyPr>
          <a:lstStyle/>
          <a:p>
            <a:pPr algn="just" rtl="1">
              <a:lnSpc>
                <a:spcPct val="150000"/>
              </a:lnSpc>
            </a:pPr>
            <a:r>
              <a:rPr lang="fa-IR" sz="2000" dirty="0" smtClean="0">
                <a:cs typeface="B Nazanin" pitchFamily="2" charset="-78"/>
              </a:rPr>
              <a:t>یک نوع رسوبدهی تحت خلاء می باشد که این واژه عموماً برای هر نوع رسوبدهی فیلم های نازک توسط متراکم کردن مواد تبخیر شده بر روی یک سطح انجام می شود اطلاق می گردد.</a:t>
            </a:r>
          </a:p>
          <a:p>
            <a:pPr algn="just" rtl="1">
              <a:lnSpc>
                <a:spcPct val="150000"/>
              </a:lnSpc>
            </a:pPr>
            <a:r>
              <a:rPr lang="fa-IR" sz="2000" dirty="0" smtClean="0">
                <a:cs typeface="B Nazanin" pitchFamily="2" charset="-78"/>
              </a:rPr>
              <a:t>عبارت رسوب فیزیکی بخار (</a:t>
            </a:r>
            <a:r>
              <a:rPr lang="en-US" sz="2000" dirty="0" smtClean="0">
                <a:cs typeface="B Nazanin" pitchFamily="2" charset="-78"/>
              </a:rPr>
              <a:t> (</a:t>
            </a:r>
            <a:r>
              <a:rPr lang="en-US" sz="2000" dirty="0" err="1" smtClean="0">
                <a:cs typeface="B Nazanin" pitchFamily="2" charset="-78"/>
              </a:rPr>
              <a:t>pvd</a:t>
            </a:r>
            <a:r>
              <a:rPr lang="fa-IR" sz="2000" dirty="0" smtClean="0">
                <a:cs typeface="B Nazanin" pitchFamily="2" charset="-78"/>
              </a:rPr>
              <a:t>در اصل برای رسوب دادن فلزات توسط انتقال در خلا و بدون انجام واکنش شیمیایی استفاده می شود.</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75137"/>
            <a:ext cx="8305800" cy="1015663"/>
          </a:xfrm>
          <a:prstGeom prst="rect">
            <a:avLst/>
          </a:prstGeom>
          <a:noFill/>
        </p:spPr>
        <p:txBody>
          <a:bodyPr wrap="square" rtlCol="1">
            <a:spAutoFit/>
          </a:bodyPr>
          <a:lstStyle/>
          <a:p>
            <a:pPr algn="just" rtl="1">
              <a:lnSpc>
                <a:spcPct val="150000"/>
              </a:lnSpc>
            </a:pPr>
            <a:r>
              <a:rPr lang="fa-IR" sz="2000" dirty="0" smtClean="0">
                <a:cs typeface="B Nazanin" pitchFamily="2" charset="-78"/>
              </a:rPr>
              <a:t>از این  فرایند برای تولید رسوبهایی از فلزات خالص ‚آلیاژها ‚ترکیبات و سرامیک ها بر روی انواع مختلف زیر لایه ها استفاده می شود</a:t>
            </a:r>
          </a:p>
        </p:txBody>
      </p:sp>
      <p:sp>
        <p:nvSpPr>
          <p:cNvPr id="5" name="TextBox 4"/>
          <p:cNvSpPr txBox="1"/>
          <p:nvPr/>
        </p:nvSpPr>
        <p:spPr>
          <a:xfrm>
            <a:off x="533400" y="2876490"/>
            <a:ext cx="7848600" cy="400110"/>
          </a:xfrm>
          <a:prstGeom prst="rect">
            <a:avLst/>
          </a:prstGeom>
          <a:noFill/>
        </p:spPr>
        <p:txBody>
          <a:bodyPr wrap="square" rtlCol="1">
            <a:spAutoFit/>
          </a:bodyPr>
          <a:lstStyle/>
          <a:p>
            <a:pPr algn="r"/>
            <a:r>
              <a:rPr lang="fa-IR" sz="2000" dirty="0" smtClean="0">
                <a:cs typeface="B Nazanin" pitchFamily="2" charset="-78"/>
              </a:rPr>
              <a:t>سرعت تشکیل پوشش در این روش تا حد 50 میکرون در دقیقه می تواند باشد</a:t>
            </a:r>
            <a:r>
              <a:rPr lang="fa-IR" sz="1600" dirty="0" smtClean="0">
                <a:cs typeface="B Nazanin" pitchFamily="2" charset="-78"/>
              </a:rPr>
              <a:t>.</a:t>
            </a:r>
            <a:endParaRPr lang="fa-IR" sz="1600" dirty="0">
              <a:cs typeface="B Nazanin" pitchFamily="2" charset="-78"/>
            </a:endParaRPr>
          </a:p>
        </p:txBody>
      </p:sp>
      <p:sp>
        <p:nvSpPr>
          <p:cNvPr id="6" name="TextBox 5"/>
          <p:cNvSpPr txBox="1"/>
          <p:nvPr/>
        </p:nvSpPr>
        <p:spPr>
          <a:xfrm>
            <a:off x="152400" y="3823409"/>
            <a:ext cx="8299002" cy="977191"/>
          </a:xfrm>
          <a:prstGeom prst="rect">
            <a:avLst/>
          </a:prstGeom>
          <a:noFill/>
        </p:spPr>
        <p:txBody>
          <a:bodyPr wrap="square" rtlCol="1">
            <a:spAutoFit/>
          </a:bodyPr>
          <a:lstStyle/>
          <a:p>
            <a:pPr algn="just" rtl="1">
              <a:lnSpc>
                <a:spcPct val="150000"/>
              </a:lnSpc>
            </a:pPr>
            <a:r>
              <a:rPr lang="fa-IR" sz="2000" dirty="0" smtClean="0">
                <a:cs typeface="B Nazanin" pitchFamily="2" charset="-78"/>
              </a:rPr>
              <a:t>کاربرد این روش تقریبا تمام زمینه های صنعتی وتکنولوژی را در بر گرفته و </a:t>
            </a:r>
            <a:r>
              <a:rPr lang="fa-IR" sz="2000" dirty="0">
                <a:cs typeface="B Nazanin" pitchFamily="2" charset="-78"/>
              </a:rPr>
              <a:t> دامنه ی وسیعی از خواص سطحی مانند خواص الکتریکی ‚نوری‚مکانیکی وشیمیایی را میتوان توسط آن بهبود بخشید. </a:t>
            </a:r>
          </a:p>
        </p:txBody>
      </p:sp>
      <p:sp>
        <p:nvSpPr>
          <p:cNvPr id="7" name="Oval 6"/>
          <p:cNvSpPr/>
          <p:nvPr/>
        </p:nvSpPr>
        <p:spPr>
          <a:xfrm>
            <a:off x="8610600" y="17526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8534400" y="28956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8534400" y="4038600"/>
            <a:ext cx="4572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L-Shape 9"/>
          <p:cNvSpPr/>
          <p:nvPr/>
        </p:nvSpPr>
        <p:spPr>
          <a:xfrm rot="18874158">
            <a:off x="8652087" y="2777228"/>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3" name="L-Shape 12"/>
          <p:cNvSpPr/>
          <p:nvPr/>
        </p:nvSpPr>
        <p:spPr>
          <a:xfrm rot="18874158">
            <a:off x="8614593" y="38440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4" name="L-Shape 13"/>
          <p:cNvSpPr/>
          <p:nvPr/>
        </p:nvSpPr>
        <p:spPr>
          <a:xfrm rot="18874158">
            <a:off x="8766993" y="1634230"/>
            <a:ext cx="380901" cy="170663"/>
          </a:xfrm>
          <a:prstGeom prst="corner">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4026" y="1295400"/>
            <a:ext cx="3411511"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lgn="r" rtl="1">
              <a:spcBef>
                <a:spcPct val="50000"/>
              </a:spcBef>
            </a:pPr>
            <a:r>
              <a:rPr lang="fa-IR" b="1" dirty="0" smtClean="0">
                <a:solidFill>
                  <a:srgbClr val="052D41"/>
                </a:solidFill>
                <a:latin typeface="Franklin Gothic Demi Cond" pitchFamily="34" charset="0"/>
                <a:cs typeface="B Nazanin" pitchFamily="2" charset="-78"/>
              </a:rPr>
              <a:t>روش های ایجاد پوشش های</a:t>
            </a:r>
            <a:r>
              <a:rPr lang="fa-IR" dirty="0" smtClean="0">
                <a:solidFill>
                  <a:srgbClr val="052D41"/>
                </a:solidFill>
                <a:latin typeface="Franklin Gothic Demi Cond" pitchFamily="34" charset="0"/>
                <a:cs typeface="B Nazanin" pitchFamily="2" charset="-78"/>
              </a:rPr>
              <a:t>  </a:t>
            </a:r>
            <a:r>
              <a:rPr lang="en-US" sz="2800" b="1" dirty="0" smtClean="0">
                <a:solidFill>
                  <a:srgbClr val="052D41"/>
                </a:solidFill>
                <a:latin typeface="Californian FB" pitchFamily="18" charset="0"/>
                <a:cs typeface="B Nazanin" pitchFamily="2" charset="-78"/>
              </a:rPr>
              <a:t>PVD</a:t>
            </a:r>
            <a:r>
              <a:rPr lang="fa-IR" sz="1600" b="1" dirty="0" smtClean="0">
                <a:solidFill>
                  <a:srgbClr val="052D41"/>
                </a:solidFill>
                <a:latin typeface="Arial" pitchFamily="34" charset="0"/>
                <a:cs typeface="B Nazanin" pitchFamily="2" charset="-78"/>
              </a:rPr>
              <a:t>:</a:t>
            </a:r>
            <a:r>
              <a:rPr lang="fa-IR" dirty="0" smtClean="0">
                <a:solidFill>
                  <a:srgbClr val="052D41"/>
                </a:solidFill>
                <a:cs typeface="B Nazanin" pitchFamily="2" charset="-78"/>
              </a:rPr>
              <a:t>  </a:t>
            </a:r>
            <a:endParaRPr lang="en-US" dirty="0">
              <a:solidFill>
                <a:srgbClr val="052D41"/>
              </a:solidFill>
              <a:cs typeface="B Nazanin" pitchFamily="2" charset="-78"/>
            </a:endParaRPr>
          </a:p>
        </p:txBody>
      </p:sp>
      <p:sp>
        <p:nvSpPr>
          <p:cNvPr id="3" name="Text Box 10"/>
          <p:cNvSpPr txBox="1">
            <a:spLocks noChangeArrowheads="1"/>
          </p:cNvSpPr>
          <p:nvPr/>
        </p:nvSpPr>
        <p:spPr bwMode="auto">
          <a:xfrm>
            <a:off x="533400" y="2514601"/>
            <a:ext cx="8305800" cy="2123658"/>
          </a:xfrm>
          <a:prstGeom prst="rect">
            <a:avLst/>
          </a:prstGeom>
          <a:noFill/>
          <a:ln w="9525">
            <a:noFill/>
            <a:miter lim="800000"/>
            <a:headEnd/>
            <a:tailEnd/>
          </a:ln>
        </p:spPr>
        <p:txBody>
          <a:bodyPr wrap="square">
            <a:spAutoFit/>
          </a:bodyPr>
          <a:lstStyle/>
          <a:p>
            <a:pPr marL="342900" indent="-342900" algn="r" rtl="1">
              <a:spcBef>
                <a:spcPct val="50000"/>
              </a:spcBef>
            </a:pPr>
            <a:r>
              <a:rPr lang="fa-IR" sz="2400" dirty="0" smtClean="0">
                <a:solidFill>
                  <a:srgbClr val="052D41"/>
                </a:solidFill>
                <a:cs typeface="B Nazanin" pitchFamily="2" charset="-78"/>
              </a:rPr>
              <a:t>1:</a:t>
            </a:r>
            <a:r>
              <a:rPr lang="fa-IR" sz="2400" dirty="0" smtClean="0">
                <a:cs typeface="B Nazanin" pitchFamily="2" charset="-78"/>
              </a:rPr>
              <a:t>رسوبدهی از طریق تبخیرسازی سطحی(</a:t>
            </a:r>
            <a:r>
              <a:rPr lang="en-US" sz="2400" dirty="0" smtClean="0">
                <a:cs typeface="B Nazanin" pitchFamily="2" charset="-78"/>
              </a:rPr>
              <a:t>(Evaporation deposition</a:t>
            </a:r>
          </a:p>
          <a:p>
            <a:pPr marL="342900" indent="-342900" algn="r" rtl="1">
              <a:spcBef>
                <a:spcPct val="50000"/>
              </a:spcBef>
            </a:pPr>
            <a:r>
              <a:rPr lang="fa-IR" sz="2400" dirty="0" smtClean="0">
                <a:cs typeface="B Nazanin" pitchFamily="2" charset="-78"/>
              </a:rPr>
              <a:t>2:پراکنشی(</a:t>
            </a:r>
            <a:r>
              <a:rPr lang="en-US" sz="2400" dirty="0" smtClean="0">
                <a:cs typeface="B Nazanin" pitchFamily="2" charset="-78"/>
              </a:rPr>
              <a:t>Sputtering</a:t>
            </a:r>
            <a:r>
              <a:rPr lang="fa-IR" sz="2400" dirty="0" smtClean="0">
                <a:cs typeface="B Nazanin" pitchFamily="2" charset="-78"/>
              </a:rPr>
              <a:t>)</a:t>
            </a:r>
          </a:p>
          <a:p>
            <a:pPr marL="342900" indent="-342900" algn="r" rtl="1">
              <a:spcBef>
                <a:spcPct val="50000"/>
              </a:spcBef>
            </a:pPr>
            <a:r>
              <a:rPr lang="fa-IR" sz="2400" dirty="0" smtClean="0">
                <a:cs typeface="B Nazanin" pitchFamily="2" charset="-78"/>
              </a:rPr>
              <a:t>3:پوشش دهی یونی(</a:t>
            </a:r>
            <a:r>
              <a:rPr lang="en-US" sz="2000" dirty="0" smtClean="0">
                <a:cs typeface="B Nazanin" pitchFamily="2" charset="-78"/>
              </a:rPr>
              <a:t>Ion Plating</a:t>
            </a:r>
            <a:r>
              <a:rPr lang="fa-IR" sz="2400" b="1" dirty="0" smtClean="0">
                <a:cs typeface="B Nazanin" pitchFamily="2" charset="-78"/>
              </a:rPr>
              <a:t>)</a:t>
            </a:r>
            <a:endParaRPr lang="en-US" sz="2400" dirty="0" smtClean="0">
              <a:cs typeface="B Nazanin" pitchFamily="2" charset="-78"/>
            </a:endParaRPr>
          </a:p>
          <a:p>
            <a:pPr marL="342900" indent="-342900" algn="r" rtl="1">
              <a:spcBef>
                <a:spcPct val="50000"/>
              </a:spcBef>
            </a:pPr>
            <a:endParaRPr lang="en-US" sz="2400" dirty="0">
              <a:solidFill>
                <a:srgbClr val="052D4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00200"/>
            <a:ext cx="8077200" cy="2400657"/>
          </a:xfrm>
          <a:prstGeom prst="rect">
            <a:avLst/>
          </a:prstGeom>
          <a:noFill/>
        </p:spPr>
        <p:txBody>
          <a:bodyPr wrap="square" rtlCol="1">
            <a:spAutoFit/>
          </a:bodyPr>
          <a:lstStyle/>
          <a:p>
            <a:pPr algn="just" rtl="1">
              <a:lnSpc>
                <a:spcPct val="150000"/>
              </a:lnSpc>
            </a:pPr>
            <a:r>
              <a:rPr lang="fa-IR" sz="2000" dirty="0" smtClean="0">
                <a:cs typeface="B Nazanin" pitchFamily="2" charset="-78"/>
              </a:rPr>
              <a:t>در روش تبخیر در خلا از یک منبع  بخار و یک زیر لایه در یک محفظه خلا استفاده می شود. محفظه تا فشاری معمولا کمتر از 10</a:t>
            </a:r>
            <a:r>
              <a:rPr lang="fa-IR" sz="2000" baseline="30000" dirty="0" smtClean="0">
                <a:cs typeface="B Nazanin" pitchFamily="2" charset="-78"/>
              </a:rPr>
              <a:t>-5</a:t>
            </a:r>
            <a:r>
              <a:rPr lang="en-US" sz="2000" dirty="0" err="1" smtClean="0">
                <a:cs typeface="B Nazanin" pitchFamily="2" charset="-78"/>
              </a:rPr>
              <a:t>Torr</a:t>
            </a:r>
            <a:r>
              <a:rPr lang="fa-IR" sz="2000" dirty="0" smtClean="0">
                <a:cs typeface="B Nazanin" pitchFamily="2" charset="-78"/>
              </a:rPr>
              <a:t> تخلیه میشود.منبع بخار معمولا یک بوته گرم شده توسط روش مقاومتی یا القایی‚یک فیلمان یا صفحه گرم شده از روش مقاومتی و یا یک تفنگ پرتوی الکترونی است. بدین ترتیب ماده پوشش به صورت بخار در امده و اتم های بخار در خط مستقیم به سمت زیر لایه حرکت کرده بر روی ان کندانس شده ورسوب میکند.</a:t>
            </a:r>
            <a:endParaRPr lang="fa-IR" sz="2000" dirty="0">
              <a:cs typeface="B Nazanin" pitchFamily="2" charset="-78"/>
            </a:endParaRPr>
          </a:p>
        </p:txBody>
      </p:sp>
      <p:sp>
        <p:nvSpPr>
          <p:cNvPr id="4" name="Rectangle 3"/>
          <p:cNvSpPr/>
          <p:nvPr/>
        </p:nvSpPr>
        <p:spPr>
          <a:xfrm>
            <a:off x="3276600" y="4800600"/>
            <a:ext cx="5105400" cy="1323439"/>
          </a:xfrm>
          <a:prstGeom prst="rect">
            <a:avLst/>
          </a:prstGeom>
        </p:spPr>
        <p:txBody>
          <a:bodyPr wrap="square">
            <a:spAutoFit/>
          </a:bodyPr>
          <a:lstStyle/>
          <a:p>
            <a:pPr algn="r">
              <a:spcBef>
                <a:spcPct val="50000"/>
              </a:spcBef>
            </a:pPr>
            <a:r>
              <a:rPr lang="fa-IR" sz="2000" dirty="0" smtClean="0">
                <a:cs typeface="B Nazanin" pitchFamily="2" charset="-78"/>
              </a:rPr>
              <a:t>1.تبدیل ماده پوشش به بخار   </a:t>
            </a:r>
          </a:p>
          <a:p>
            <a:pPr algn="r">
              <a:spcBef>
                <a:spcPct val="50000"/>
              </a:spcBef>
            </a:pPr>
            <a:r>
              <a:rPr lang="fa-IR" sz="2000" dirty="0" smtClean="0">
                <a:cs typeface="B Nazanin" pitchFamily="2" charset="-78"/>
              </a:rPr>
              <a:t>2.انتقال بخار بر روی سطح قطعه</a:t>
            </a:r>
          </a:p>
          <a:p>
            <a:pPr algn="r">
              <a:spcBef>
                <a:spcPct val="50000"/>
              </a:spcBef>
            </a:pPr>
            <a:r>
              <a:rPr lang="fa-IR" sz="2000" dirty="0" smtClean="0">
                <a:cs typeface="B Nazanin" pitchFamily="2" charset="-78"/>
              </a:rPr>
              <a:t>3.جوانه زنی ورشد پوشش برروی قطعه</a:t>
            </a:r>
            <a:endParaRPr lang="fa-IR" sz="2000" dirty="0">
              <a:cs typeface="B Nazanin" pitchFamily="2" charset="-78"/>
            </a:endParaRPr>
          </a:p>
        </p:txBody>
      </p:sp>
      <p:pic>
        <p:nvPicPr>
          <p:cNvPr id="5" name="Picture 11" descr="1"/>
          <p:cNvPicPr>
            <a:picLocks noChangeAspect="1" noChangeArrowheads="1"/>
          </p:cNvPicPr>
          <p:nvPr/>
        </p:nvPicPr>
        <p:blipFill>
          <a:blip r:embed="rId2">
            <a:clrChange>
              <a:clrFrom>
                <a:srgbClr val="F3F9F5"/>
              </a:clrFrom>
              <a:clrTo>
                <a:srgbClr val="F3F9F5">
                  <a:alpha val="0"/>
                </a:srgbClr>
              </a:clrTo>
            </a:clrChange>
          </a:blip>
          <a:srcRect/>
          <a:stretch>
            <a:fillRect/>
          </a:stretch>
        </p:blipFill>
        <p:spPr>
          <a:xfrm>
            <a:off x="152400" y="3492361"/>
            <a:ext cx="2667000" cy="336563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81000" y="914400"/>
            <a:ext cx="838200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marL="342900" indent="-342900" algn="r" rtl="1">
              <a:spcBef>
                <a:spcPct val="50000"/>
              </a:spcBef>
            </a:pPr>
            <a:r>
              <a:rPr lang="fa-IR" sz="2400" dirty="0" smtClean="0">
                <a:solidFill>
                  <a:schemeClr val="tx1"/>
                </a:solidFill>
                <a:cs typeface="B Nazanin" pitchFamily="2" charset="-78"/>
              </a:rPr>
              <a:t>رسوبدهی از طریق تبخیرسازی سطحی(</a:t>
            </a:r>
            <a:r>
              <a:rPr lang="en-US" sz="2400" dirty="0" smtClean="0">
                <a:solidFill>
                  <a:schemeClr val="tx1"/>
                </a:solidFill>
                <a:cs typeface="B Nazanin" pitchFamily="2" charset="-78"/>
              </a:rPr>
              <a:t>(Evaporation deposition</a:t>
            </a:r>
          </a:p>
        </p:txBody>
      </p:sp>
      <p:sp>
        <p:nvSpPr>
          <p:cNvPr id="7" name="Rectangle 6"/>
          <p:cNvSpPr/>
          <p:nvPr/>
        </p:nvSpPr>
        <p:spPr>
          <a:xfrm>
            <a:off x="5562600" y="4124980"/>
            <a:ext cx="2975495"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r>
              <a:rPr lang="fa-IR" sz="2800" b="1" dirty="0" smtClean="0">
                <a:solidFill>
                  <a:schemeClr val="tx1"/>
                </a:solidFill>
                <a:cs typeface="B Nazanin" pitchFamily="2" charset="-78"/>
              </a:rPr>
              <a:t> </a:t>
            </a:r>
            <a:r>
              <a:rPr lang="fa-IR" sz="2800" dirty="0" smtClean="0">
                <a:solidFill>
                  <a:schemeClr val="tx1"/>
                </a:solidFill>
                <a:cs typeface="B Nazanin" pitchFamily="2" charset="-78"/>
              </a:rPr>
              <a:t>مراحل ایجاد لایه پوشش:</a:t>
            </a:r>
            <a:endParaRPr lang="fa-IR" sz="2800" dirty="0">
              <a:solidFill>
                <a:schemeClr val="tx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7400" y="1295400"/>
            <a:ext cx="2648139"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a:spcBef>
                <a:spcPct val="50000"/>
              </a:spcBef>
            </a:pPr>
            <a:r>
              <a:rPr lang="fa-IR" sz="2400" dirty="0" smtClean="0">
                <a:solidFill>
                  <a:srgbClr val="052D41"/>
                </a:solidFill>
                <a:cs typeface="B Nazanin" pitchFamily="2" charset="-78"/>
              </a:rPr>
              <a:t>روش های ایجاد بخار</a:t>
            </a:r>
            <a:endParaRPr lang="en-US" sz="2400" dirty="0">
              <a:solidFill>
                <a:srgbClr val="052D41"/>
              </a:solidFill>
              <a:cs typeface="B Nazanin" pitchFamily="2" charset="-78"/>
            </a:endParaRPr>
          </a:p>
        </p:txBody>
      </p:sp>
      <p:sp>
        <p:nvSpPr>
          <p:cNvPr id="4" name="Rectangle 3"/>
          <p:cNvSpPr/>
          <p:nvPr/>
        </p:nvSpPr>
        <p:spPr>
          <a:xfrm>
            <a:off x="3733800" y="2590800"/>
            <a:ext cx="4572000" cy="2677656"/>
          </a:xfrm>
          <a:prstGeom prst="rect">
            <a:avLst/>
          </a:prstGeom>
        </p:spPr>
        <p:txBody>
          <a:bodyPr>
            <a:spAutoFit/>
          </a:bodyPr>
          <a:lstStyle/>
          <a:p>
            <a:pPr marL="342900" indent="-342900" algn="r" rtl="1">
              <a:spcBef>
                <a:spcPct val="50000"/>
              </a:spcBef>
              <a:buFontTx/>
              <a:buAutoNum type="arabicPeriod"/>
            </a:pPr>
            <a:r>
              <a:rPr lang="fa-IR" sz="2400" dirty="0" smtClean="0">
                <a:latin typeface="Calibri" pitchFamily="34" charset="0"/>
                <a:ea typeface="Times New Roman" pitchFamily="18" charset="0"/>
                <a:cs typeface="B Nazanin" pitchFamily="2" charset="-78"/>
              </a:rPr>
              <a:t>مقاومتی</a:t>
            </a:r>
          </a:p>
          <a:p>
            <a:pPr marL="342900" indent="-342900" algn="r" rtl="1">
              <a:spcBef>
                <a:spcPct val="50000"/>
              </a:spcBef>
              <a:buFontTx/>
              <a:buAutoNum type="arabicPeriod"/>
            </a:pPr>
            <a:r>
              <a:rPr lang="fa-IR" sz="2400" dirty="0" smtClean="0">
                <a:latin typeface="Calibri" pitchFamily="34" charset="0"/>
                <a:ea typeface="Times New Roman" pitchFamily="18" charset="0"/>
                <a:cs typeface="B Nazanin" pitchFamily="2" charset="-78"/>
              </a:rPr>
              <a:t>القایی</a:t>
            </a:r>
          </a:p>
          <a:p>
            <a:pPr marL="342900" indent="-342900" algn="r" rtl="1">
              <a:spcBef>
                <a:spcPct val="50000"/>
              </a:spcBef>
              <a:buFontTx/>
              <a:buAutoNum type="arabicPeriod"/>
            </a:pPr>
            <a:r>
              <a:rPr lang="fa-IR" sz="2400" dirty="0" smtClean="0">
                <a:latin typeface="Calibri" pitchFamily="34" charset="0"/>
                <a:ea typeface="Times New Roman" pitchFamily="18" charset="0"/>
                <a:cs typeface="B Nazanin" pitchFamily="2" charset="-78"/>
              </a:rPr>
              <a:t>پرتو الکترون</a:t>
            </a:r>
          </a:p>
          <a:p>
            <a:pPr marL="342900" indent="-342900" algn="r" rtl="1">
              <a:spcBef>
                <a:spcPct val="50000"/>
              </a:spcBef>
              <a:buFontTx/>
              <a:buAutoNum type="arabicPeriod"/>
            </a:pPr>
            <a:r>
              <a:rPr lang="fa-IR" sz="2400" dirty="0" smtClean="0">
                <a:latin typeface="Calibri" pitchFamily="34" charset="0"/>
                <a:ea typeface="Times New Roman" pitchFamily="18" charset="0"/>
                <a:cs typeface="B Nazanin" pitchFamily="2" charset="-78"/>
              </a:rPr>
              <a:t>قوس الکتریک</a:t>
            </a:r>
          </a:p>
          <a:p>
            <a:pPr marL="342900" indent="-342900" algn="r" rtl="1">
              <a:spcBef>
                <a:spcPct val="50000"/>
              </a:spcBef>
              <a:buFontTx/>
              <a:buAutoNum type="arabicPeriod"/>
            </a:pPr>
            <a:r>
              <a:rPr lang="fa-IR" sz="2400" dirty="0" smtClean="0">
                <a:latin typeface="Calibri" pitchFamily="34" charset="0"/>
                <a:ea typeface="Times New Roman" pitchFamily="18" charset="0"/>
                <a:cs typeface="B Nazanin" pitchFamily="2" charset="-78"/>
              </a:rPr>
              <a:t>لیزری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1219200"/>
            <a:ext cx="2585623" cy="523220"/>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a:r>
              <a:rPr lang="fa-IR" sz="2800" dirty="0" smtClean="0">
                <a:cs typeface="B Nazanin" pitchFamily="2" charset="-78"/>
              </a:rPr>
              <a:t> </a:t>
            </a:r>
            <a:r>
              <a:rPr lang="fa-IR" sz="2800" dirty="0" smtClean="0">
                <a:solidFill>
                  <a:schemeClr val="tx1"/>
                </a:solidFill>
                <a:cs typeface="B Nazanin" pitchFamily="2" charset="-78"/>
              </a:rPr>
              <a:t>کاربردها</a:t>
            </a:r>
          </a:p>
        </p:txBody>
      </p:sp>
      <p:sp>
        <p:nvSpPr>
          <p:cNvPr id="1025" name="Rectangle 1"/>
          <p:cNvSpPr>
            <a:spLocks noChangeArrowheads="1"/>
          </p:cNvSpPr>
          <p:nvPr/>
        </p:nvSpPr>
        <p:spPr bwMode="auto">
          <a:xfrm>
            <a:off x="1" y="2395478"/>
            <a:ext cx="8991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1:</a:t>
            </a:r>
            <a:r>
              <a:rPr kumimoji="0" lang="fa-IR" sz="2400" b="0" i="0" u="none" strike="noStrike" cap="none" normalizeH="0" baseline="0" dirty="0" smtClean="0">
                <a:ln>
                  <a:noFill/>
                </a:ln>
                <a:solidFill>
                  <a:srgbClr val="052D41"/>
                </a:solidFill>
                <a:effectLst/>
                <a:latin typeface="F_majid" charset="0"/>
                <a:cs typeface="B Nazanin" pitchFamily="2" charset="-78"/>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کاربردهای اپتیکی:ساخت لنزهایی از جنس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SiO</a:t>
            </a:r>
            <a:r>
              <a:rPr kumimoji="0" lang="en-US" sz="2400" b="0" i="0" u="none" strike="noStrike" cap="none" normalizeH="0" baseline="-30000" dirty="0" smtClean="0">
                <a:ln>
                  <a:noFill/>
                </a:ln>
                <a:solidFill>
                  <a:schemeClr val="tx1"/>
                </a:solidFill>
                <a:effectLst/>
                <a:latin typeface="Calibri" pitchFamily="34" charset="0"/>
                <a:ea typeface="Times New Roman" pitchFamily="18" charset="0"/>
                <a:cs typeface="B Nazanin" pitchFamily="2" charset="-78"/>
              </a:rPr>
              <a:t>2</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2:</a:t>
            </a:r>
            <a:r>
              <a:rPr kumimoji="0" lang="fa-IR" sz="2400" b="0" i="0" u="none" strike="noStrike" cap="none" normalizeH="0" baseline="0" dirty="0" smtClean="0">
                <a:ln>
                  <a:noFill/>
                </a:ln>
                <a:solidFill>
                  <a:srgbClr val="052D41"/>
                </a:solidFill>
                <a:effectLst/>
                <a:latin typeface="F_majid" charset="0"/>
                <a:cs typeface="B Nazanin" pitchFamily="2" charset="-78"/>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ایجاد پوشش های باندی (</a:t>
            </a:r>
            <a:r>
              <a:rPr kumimoji="0" lang="en-US" sz="2400" b="0" i="0" u="none" strike="noStrike" cap="none" normalizeH="0" baseline="0" dirty="0" err="1" smtClean="0">
                <a:ln>
                  <a:noFill/>
                </a:ln>
                <a:solidFill>
                  <a:schemeClr val="tx1"/>
                </a:solidFill>
                <a:effectLst/>
                <a:latin typeface="Calibri" pitchFamily="34" charset="0"/>
                <a:ea typeface="Times New Roman" pitchFamily="18" charset="0"/>
                <a:cs typeface="B Nazanin" pitchFamily="2" charset="-78"/>
              </a:rPr>
              <a:t>MCrAlY</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algn="just" rtl="1" eaLnBrk="0" fontAlgn="base" hangingPunct="0">
              <a:lnSpc>
                <a:spcPct val="150000"/>
              </a:lnSpc>
              <a:spcBef>
                <a:spcPct val="0"/>
              </a:spcBef>
              <a:spcAft>
                <a:spcPct val="0"/>
              </a:spcAf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3: ایجاد لایه فلزی از جنس </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Al , Fe , Ni</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و</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Co</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بر روی جنس های </a:t>
            </a:r>
            <a:r>
              <a:rPr lang="fa-IR" sz="2400" dirty="0">
                <a:latin typeface="Calibri" pitchFamily="34" charset="0"/>
                <a:ea typeface="Times New Roman" pitchFamily="18" charset="0"/>
                <a:cs typeface="B Nazanin" pitchFamily="2" charset="-78"/>
              </a:rPr>
              <a:t>مختلف (پلاستیکی یا فلزی)  </a:t>
            </a:r>
            <a:endParaRPr lang="en-US" sz="2400" dirty="0">
              <a:latin typeface="Arial" pitchFamily="34" charset="0"/>
              <a:cs typeface="B Nazanin" pitchFamily="2" charset="-78"/>
            </a:endParaRPr>
          </a:p>
          <a:p>
            <a:pPr marL="0" marR="0" lvl="0" indent="0" algn="just"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4:ایجاد مانع های حرارتی(</a:t>
            </a: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Thermal barrier</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ازجنس</a:t>
            </a:r>
            <a:r>
              <a:rPr lang="fa-IR" sz="2400" dirty="0" smtClean="0">
                <a:latin typeface="Calibri" pitchFamily="34" charset="0"/>
                <a:ea typeface="Times New Roman" pitchFamily="18" charset="0"/>
                <a:cs typeface="B Nazanin" pitchFamily="2" charset="-78"/>
              </a:rPr>
              <a:t> </a:t>
            </a:r>
            <a:r>
              <a:rPr lang="en-US" sz="2400" dirty="0" smtClean="0">
                <a:cs typeface="B Nazanin" pitchFamily="2" charset="-78"/>
              </a:rPr>
              <a:t>ZrO</a:t>
            </a:r>
            <a:r>
              <a:rPr lang="en-US" sz="2400" baseline="-25000" dirty="0" smtClean="0">
                <a:cs typeface="B Nazanin" pitchFamily="2" charset="-78"/>
              </a:rPr>
              <a:t>2</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heckerboard(across)">
                                      <p:cBhvr>
                                        <p:cTn id="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9600" y="1981200"/>
            <a:ext cx="184731" cy="369332"/>
          </a:xfrm>
          <a:prstGeom prst="rect">
            <a:avLst/>
          </a:prstGeom>
          <a:noFill/>
        </p:spPr>
        <p:txBody>
          <a:bodyPr wrap="none" rtlCol="1">
            <a:spAutoFit/>
          </a:bodyPr>
          <a:lstStyle/>
          <a:p>
            <a:endParaRPr lang="fa-IR" dirty="0"/>
          </a:p>
        </p:txBody>
      </p:sp>
      <p:sp>
        <p:nvSpPr>
          <p:cNvPr id="5" name="Rectangle 4"/>
          <p:cNvSpPr/>
          <p:nvPr/>
        </p:nvSpPr>
        <p:spPr>
          <a:xfrm>
            <a:off x="7322324" y="757535"/>
            <a:ext cx="1745476" cy="46166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a:r>
              <a:rPr lang="fa-IR" sz="2400" b="1" dirty="0" smtClean="0">
                <a:solidFill>
                  <a:schemeClr val="tx1"/>
                </a:solidFill>
                <a:cs typeface="B Nazanin" pitchFamily="2" charset="-78"/>
              </a:rPr>
              <a:t>روش پراکنشی</a:t>
            </a:r>
            <a:endParaRPr lang="fa-IR" sz="2400" dirty="0">
              <a:solidFill>
                <a:schemeClr val="tx1"/>
              </a:solidFill>
              <a:cs typeface="B Nazanin" pitchFamily="2" charset="-78"/>
            </a:endParaRPr>
          </a:p>
        </p:txBody>
      </p:sp>
      <p:sp>
        <p:nvSpPr>
          <p:cNvPr id="7" name="Rectangle 6"/>
          <p:cNvSpPr/>
          <p:nvPr/>
        </p:nvSpPr>
        <p:spPr>
          <a:xfrm>
            <a:off x="228600" y="1301889"/>
            <a:ext cx="8839200" cy="5632311"/>
          </a:xfrm>
          <a:prstGeom prst="rect">
            <a:avLst/>
          </a:prstGeom>
        </p:spPr>
        <p:txBody>
          <a:bodyPr wrap="square">
            <a:spAutoFit/>
          </a:bodyPr>
          <a:lstStyle/>
          <a:p>
            <a:pPr algn="just" rtl="1">
              <a:lnSpc>
                <a:spcPct val="150000"/>
              </a:lnSpc>
            </a:pPr>
            <a:r>
              <a:rPr lang="fa-IR" sz="2400" dirty="0" smtClean="0">
                <a:cs typeface="B Nazanin" pitchFamily="2" charset="-78"/>
              </a:rPr>
              <a:t> در این روش یک نمونه از ماده پوشش و زیر لایه در محفظه خلاء </a:t>
            </a:r>
            <a:r>
              <a:rPr lang="fa-IR" sz="2400" dirty="0">
                <a:cs typeface="B Nazanin" pitchFamily="2" charset="-78"/>
              </a:rPr>
              <a:t>قرار می گیرد.</a:t>
            </a:r>
          </a:p>
          <a:p>
            <a:pPr algn="just" rtl="1">
              <a:lnSpc>
                <a:spcPct val="150000"/>
              </a:lnSpc>
            </a:pPr>
            <a:r>
              <a:rPr lang="fa-IR" sz="2400" dirty="0" smtClean="0">
                <a:cs typeface="B Nazanin" pitchFamily="2" charset="-78"/>
              </a:rPr>
              <a:t>محفظه تا فشار      </a:t>
            </a:r>
            <a:r>
              <a:rPr lang="en-US" sz="2400" dirty="0" err="1" smtClean="0">
                <a:cs typeface="B Nazanin" pitchFamily="2" charset="-78"/>
              </a:rPr>
              <a:t>Torr</a:t>
            </a:r>
            <a:r>
              <a:rPr lang="en-US" sz="2400" dirty="0" smtClean="0">
                <a:cs typeface="B Nazanin" pitchFamily="2" charset="-78"/>
              </a:rPr>
              <a:t> </a:t>
            </a:r>
            <a:r>
              <a:rPr lang="fa-IR" sz="2400" dirty="0" smtClean="0">
                <a:cs typeface="B Nazanin" pitchFamily="2" charset="-78"/>
              </a:rPr>
              <a:t> </a:t>
            </a:r>
            <a:r>
              <a:rPr lang="en-US" sz="2000" b="1" dirty="0" smtClean="0">
                <a:cs typeface="B Nazanin" pitchFamily="2" charset="-78"/>
              </a:rPr>
              <a:t>1 torr = 133.322368 </a:t>
            </a:r>
            <a:r>
              <a:rPr lang="en-US" sz="2000" b="1" dirty="0" err="1" smtClean="0">
                <a:cs typeface="B Nazanin" pitchFamily="2" charset="-78"/>
              </a:rPr>
              <a:t>pascals</a:t>
            </a:r>
            <a:r>
              <a:rPr lang="en-US" sz="2000" b="1" dirty="0" smtClean="0">
                <a:cs typeface="B Nazanin" pitchFamily="2" charset="-78"/>
              </a:rPr>
              <a:t>)</a:t>
            </a:r>
            <a:r>
              <a:rPr lang="fa-IR" sz="2000" b="1" dirty="0" smtClean="0">
                <a:cs typeface="B Nazanin" pitchFamily="2" charset="-78"/>
              </a:rPr>
              <a:t>)</a:t>
            </a:r>
            <a:endParaRPr lang="en-US" sz="2000" b="1" dirty="0" smtClean="0">
              <a:cs typeface="B Nazanin" pitchFamily="2" charset="-78"/>
            </a:endParaRPr>
          </a:p>
          <a:p>
            <a:pPr algn="just" rtl="1">
              <a:lnSpc>
                <a:spcPct val="150000"/>
              </a:lnSpc>
            </a:pPr>
            <a:r>
              <a:rPr lang="fa-IR" sz="2400" dirty="0" smtClean="0">
                <a:cs typeface="B Nazanin" pitchFamily="2" charset="-78"/>
              </a:rPr>
              <a:t>و یا کمتر تخلیه شده و سپس یک گاز خنثی معمولاً آرگون به داخل آن  به نحوی فرستاده می شود که فشار تا حد       تور و یا بیشتر افزایش یابد. </a:t>
            </a:r>
          </a:p>
          <a:p>
            <a:pPr algn="just" rtl="1">
              <a:lnSpc>
                <a:spcPct val="150000"/>
              </a:lnSpc>
            </a:pPr>
            <a:r>
              <a:rPr lang="fa-IR" sz="2400" dirty="0" smtClean="0">
                <a:cs typeface="B Nazanin" pitchFamily="2" charset="-78"/>
              </a:rPr>
              <a:t>نمونه پوشش که در بوته است از زمین عایق شده است به یک منبع الکتریکی با 1000 ولت منفی </a:t>
            </a:r>
            <a:r>
              <a:rPr lang="en-US" sz="2400" dirty="0" smtClean="0">
                <a:cs typeface="B Nazanin" pitchFamily="2" charset="-78"/>
              </a:rPr>
              <a:t>DC</a:t>
            </a:r>
            <a:r>
              <a:rPr lang="fa-IR" sz="2400" dirty="0" smtClean="0">
                <a:cs typeface="B Nazanin" pitchFamily="2" charset="-78"/>
              </a:rPr>
              <a:t> وصل می شود اعمال این ولتاژ  تخلیه شدیدالکتریکی را موجب می شود.بنابراین هاله ای از یون های آرگون به وجود می آید.یون های آرگون تولید شده با انرژی زیاد جذب نمونه پوشش یا هدف شده و بنابراین توسط یک فرآیند انتقال گشتاور،اتم های نمونه پوشش از آن جدا میشود</a:t>
            </a:r>
            <a:r>
              <a:rPr lang="fa-IR" sz="2400" dirty="0">
                <a:cs typeface="B Nazanin" pitchFamily="2" charset="-78"/>
              </a:rPr>
              <a:t>. اتم های خارج شده به سمت زیر لایه حرکت کرده و بر روی آن کندانس شده تشکیل پوشش میدهند</a:t>
            </a:r>
            <a:r>
              <a:rPr lang="fa-IR" sz="2400" dirty="0" smtClean="0">
                <a:cs typeface="B Nazanin" pitchFamily="2" charset="-78"/>
              </a:rPr>
              <a:t>.</a:t>
            </a:r>
            <a:endParaRPr lang="fa-IR" sz="2400" dirty="0">
              <a:cs typeface="B Nazanin" pitchFamily="2" charset="-78"/>
            </a:endParaRPr>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133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05600" y="3238500"/>
            <a:ext cx="531495" cy="266700"/>
          </a:xfrm>
          <a:prstGeom prst="rect">
            <a:avLst/>
          </a:prstGeom>
          <a:noFill/>
        </p:spPr>
      </p:pic>
      <p:sp>
        <p:nvSpPr>
          <p:cNvPr id="13315" name="Rectangle 3"/>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1331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06615" y="2133600"/>
            <a:ext cx="413385" cy="266700"/>
          </a:xfrm>
          <a:prstGeom prst="rect">
            <a:avLst/>
          </a:prstGeom>
          <a:noFill/>
        </p:spPr>
      </p:pic>
      <p:sp>
        <p:nvSpPr>
          <p:cNvPr id="13318" name="Rectangle 6"/>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heckerboard(across)">
                                      <p:cBhvr>
                                        <p:cTn id="10" dur="500"/>
                                        <p:tgtEl>
                                          <p:spTgt spid="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checkerboard(across)">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checkerboard(across)">
                                      <p:cBhvr>
                                        <p:cTn id="1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1066800"/>
            <a:ext cx="1757212" cy="52322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spcBef>
                <a:spcPct val="50000"/>
              </a:spcBef>
            </a:pPr>
            <a:r>
              <a:rPr lang="fa-IR" sz="2800" dirty="0" smtClean="0">
                <a:solidFill>
                  <a:schemeClr val="tx1"/>
                </a:solidFill>
                <a:cs typeface="B Nazanin" pitchFamily="2" charset="-78"/>
              </a:rPr>
              <a:t>روش پراکنشی</a:t>
            </a:r>
            <a:endParaRPr lang="en-US" sz="2800" dirty="0">
              <a:solidFill>
                <a:schemeClr val="tx1"/>
              </a:solidFill>
              <a:cs typeface="B Nazanin" pitchFamily="2" charset="-78"/>
            </a:endParaRPr>
          </a:p>
        </p:txBody>
      </p:sp>
      <p:pic>
        <p:nvPicPr>
          <p:cNvPr id="4" name="Picture 6" descr="sputter1"/>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rot="20921658">
            <a:off x="4034469" y="1059664"/>
            <a:ext cx="3295650" cy="2616200"/>
          </a:xfrm>
          <a:prstGeom prst="rect">
            <a:avLst/>
          </a:prstGeom>
          <a:ln>
            <a:noFill/>
          </a:ln>
          <a:effectLst>
            <a:outerShdw blurRad="292100" dist="139700" dir="2700000" algn="tl" rotWithShape="0">
              <a:srgbClr val="333333">
                <a:alpha val="65000"/>
              </a:srgbClr>
            </a:outerShdw>
          </a:effectLst>
        </p:spPr>
      </p:pic>
      <p:pic>
        <p:nvPicPr>
          <p:cNvPr id="6" name="Picture 7" descr="sputter2"/>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rot="21409585">
            <a:off x="4946310" y="3974904"/>
            <a:ext cx="3276600" cy="2601913"/>
          </a:xfrm>
          <a:prstGeom prst="rect">
            <a:avLst/>
          </a:prstGeom>
          <a:ln>
            <a:noFill/>
          </a:ln>
          <a:effectLst>
            <a:outerShdw blurRad="292100" dist="139700" dir="2700000" algn="tl" rotWithShape="0">
              <a:srgbClr val="333333">
                <a:alpha val="65000"/>
              </a:srgbClr>
            </a:outerShdw>
          </a:effectLst>
        </p:spPr>
      </p:pic>
      <p:pic>
        <p:nvPicPr>
          <p:cNvPr id="2050" name="Picture 2" descr="G:\pvd\tech1.jpg"/>
          <p:cNvPicPr>
            <a:picLocks noChangeAspect="1" noChangeArrowheads="1"/>
          </p:cNvPicPr>
          <p:nvPr/>
        </p:nvPicPr>
        <p:blipFill>
          <a:blip r:embed="rId4"/>
          <a:srcRect/>
          <a:stretch>
            <a:fillRect/>
          </a:stretch>
        </p:blipFill>
        <p:spPr bwMode="auto">
          <a:xfrm>
            <a:off x="0" y="2805987"/>
            <a:ext cx="4191000" cy="40520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slide(fromBottom)">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607</TotalTime>
  <Words>871</Words>
  <Application>Microsoft Office PowerPoint</Application>
  <PresentationFormat>On-screen Show (4:3)</PresentationFormat>
  <Paragraphs>98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dc:creator>
  <cp:lastModifiedBy>Win-Peyman</cp:lastModifiedBy>
  <cp:revision>84</cp:revision>
  <dcterms:created xsi:type="dcterms:W3CDTF">2006-08-16T00:00:00Z</dcterms:created>
  <dcterms:modified xsi:type="dcterms:W3CDTF">2016-11-15T08:12:56Z</dcterms:modified>
</cp:coreProperties>
</file>