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8" r:id="rId2"/>
    <p:sldId id="279" r:id="rId3"/>
    <p:sldId id="272" r:id="rId4"/>
    <p:sldId id="275" r:id="rId5"/>
    <p:sldId id="274" r:id="rId6"/>
    <p:sldId id="27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870" autoAdjust="0"/>
    <p:restoredTop sz="90929"/>
  </p:normalViewPr>
  <p:slideViewPr>
    <p:cSldViewPr>
      <p:cViewPr>
        <p:scale>
          <a:sx n="75" d="100"/>
          <a:sy n="75" d="100"/>
        </p:scale>
        <p:origin x="-1272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B14076C-5EBA-49A3-B014-65B61627BD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F8D3C8-6599-465B-B228-6C22860AC8E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11217C-D4C6-4B2D-B24C-E030523B9898}" type="slidenum">
              <a:rPr lang="en-US"/>
              <a:pPr/>
              <a:t>1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830FC-687E-44BE-8345-9543178A58F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4D8B16-CAC3-4EE4-95AC-5A5CD3E1DC11}" type="slidenum">
              <a:rPr lang="en-US"/>
              <a:pPr/>
              <a:t>3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99ED93-9096-4B4E-BE4D-00B12677D613}" type="slidenum">
              <a:rPr lang="en-US"/>
              <a:pPr/>
              <a:t>4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D20293-6F0C-4460-A0FF-7AA7C9B06CB4}" type="slidenum">
              <a:rPr lang="en-US"/>
              <a:pPr/>
              <a:t>5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44EE18-65C8-4384-9056-8DEDC115B36E}" type="slidenum">
              <a:rPr lang="en-US"/>
              <a:pPr/>
              <a:t>6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7C5C0-3796-44FB-994A-522B7F6EE4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4CC6B-89BF-4DDE-9615-871360B1FD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9ECE8-883A-49B6-9C77-AD5D5C3F69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C6222-BF76-4D70-B713-67CFA85429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9C54B-CE5A-470F-8447-5DB0D9B2C9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0E004-71DF-4921-A16E-1D8C8D8D0A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F7AEC-A983-450A-BE9B-16583D9A33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7E40A-9049-415C-BDBE-CFF5B14734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F2BE5-EEDB-40CB-B734-D35011535E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B5663-4CD2-41BB-8E94-358B3C9029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661A3-A10A-4E87-8000-79E12D8A1F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EA15AE-3991-418D-9D8E-70959E6E47D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9600" y="6248400"/>
            <a:ext cx="914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400" i="1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Cognitive Therapy in Groups: Guidelines and Resources for Practice, Second Edition.</a:t>
            </a: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/>
            </a:r>
            <a:b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</a:b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By Michael Free. Copyright © 2007 John Wiley &amp; Sons, Ltd.</a:t>
            </a:r>
            <a:endParaRPr lang="en-GB" sz="140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2484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8" name="Picture 2" descr="F:\CTIGCoverpic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1524000" y="685800"/>
            <a:ext cx="6400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جلسه دهم</a:t>
            </a:r>
          </a:p>
          <a:p>
            <a:pPr algn="ctr">
              <a:spcBef>
                <a:spcPct val="20000"/>
              </a:spcBef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معنادهی به باورها: تشخیص</a:t>
            </a:r>
            <a:endParaRPr lang="en-US" sz="4000" b="1" dirty="0">
              <a:solidFill>
                <a:srgbClr val="FFFF00"/>
              </a:solidFill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715000" y="304800"/>
          <a:ext cx="3048000" cy="741109"/>
        </p:xfrm>
        <a:graphic>
          <a:graphicData uri="http://schemas.openxmlformats.org/drawingml/2006/table">
            <a:tbl>
              <a:tblPr rtl="1">
                <a:tableStyleId>{2D5ABB26-0587-4C30-8999-92F81FD0307C}</a:tableStyleId>
              </a:tblPr>
              <a:tblGrid>
                <a:gridCol w="3048000"/>
              </a:tblGrid>
              <a:tr h="74110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1400" dirty="0" smtClean="0">
                          <a:solidFill>
                            <a:srgbClr val="FF0000"/>
                          </a:solidFill>
                          <a:cs typeface="B Titr" pitchFamily="2" charset="-78"/>
                        </a:rPr>
                        <a:t>مدل </a:t>
                      </a:r>
                      <a:r>
                        <a:rPr lang="fa-IR" sz="1400" dirty="0">
                          <a:solidFill>
                            <a:srgbClr val="FF0000"/>
                          </a:solidFill>
                          <a:cs typeface="B Titr" pitchFamily="2" charset="-78"/>
                        </a:rPr>
                        <a:t>عمومي نارساكنش وري هيجاني و رفتاري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cs typeface="B Titr" pitchFamily="2" charset="-78"/>
                        </a:rPr>
                        <a:t> </a:t>
                      </a:r>
                      <a:endParaRPr lang="en-US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B Titr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8388" name="Rectangle 20"/>
          <p:cNvSpPr>
            <a:spLocks noChangeArrowheads="1"/>
          </p:cNvSpPr>
          <p:nvPr/>
        </p:nvSpPr>
        <p:spPr bwMode="auto">
          <a:xfrm>
            <a:off x="3886200" y="0"/>
            <a:ext cx="120015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/>
            <a:r>
              <a:rPr lang="fa-IR" sz="1400" b="1" dirty="0">
                <a:cs typeface="B Mitra" pitchFamily="2" charset="-78"/>
              </a:rPr>
              <a:t>موهبت ژنتيكي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581400" y="457200"/>
            <a:ext cx="1758950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3886200" y="1219200"/>
            <a:ext cx="11430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خطاهای منطقی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87" name="Rectangle 19"/>
          <p:cNvSpPr>
            <a:spLocks noChangeArrowheads="1"/>
          </p:cNvSpPr>
          <p:nvPr/>
        </p:nvSpPr>
        <p:spPr bwMode="auto">
          <a:xfrm>
            <a:off x="2438400" y="1828800"/>
            <a:ext cx="4152900" cy="127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محتوای روان بنه، پیش فرض ها، خاطرات: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a-IR" sz="1200" dirty="0" smtClean="0">
                <a:cs typeface="B Mitra" pitchFamily="2" charset="-78"/>
              </a:rPr>
              <a:t>خود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دنیای فیزیکی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a-IR" sz="1200" dirty="0" smtClean="0">
                <a:cs typeface="B Mitra" pitchFamily="2" charset="-78"/>
              </a:rPr>
              <a:t>دنیای اجتماعی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غایات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a-IR" sz="1200" dirty="0" smtClean="0">
                <a:cs typeface="B Mitra" pitchFamily="2" charset="-78"/>
              </a:rPr>
              <a:t>مساعده کننده ها</a:t>
            </a: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86" name="Rectangle 18"/>
          <p:cNvSpPr>
            <a:spLocks noChangeArrowheads="1"/>
          </p:cNvSpPr>
          <p:nvPr/>
        </p:nvSpPr>
        <p:spPr bwMode="auto">
          <a:xfrm>
            <a:off x="4191000" y="2133600"/>
            <a:ext cx="914400" cy="5905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هیجان تداعی‌شونده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85" name="AutoShape 17"/>
          <p:cNvSpPr>
            <a:spLocks noChangeArrowheads="1"/>
          </p:cNvSpPr>
          <p:nvPr/>
        </p:nvSpPr>
        <p:spPr bwMode="auto">
          <a:xfrm>
            <a:off x="3657600" y="3124200"/>
            <a:ext cx="1447800" cy="381000"/>
          </a:xfrm>
          <a:prstGeom prst="flowChartMer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آسیب‌پذیری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84" name="Rectangle 16"/>
          <p:cNvSpPr>
            <a:spLocks noChangeArrowheads="1"/>
          </p:cNvSpPr>
          <p:nvPr/>
        </p:nvSpPr>
        <p:spPr bwMode="auto">
          <a:xfrm>
            <a:off x="3581400" y="3505200"/>
            <a:ext cx="1600200" cy="241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حادثه بحرانی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81" name="AutoShape 13"/>
          <p:cNvSpPr>
            <a:spLocks noChangeShapeType="1"/>
          </p:cNvSpPr>
          <p:nvPr/>
        </p:nvSpPr>
        <p:spPr bwMode="auto">
          <a:xfrm>
            <a:off x="4343400" y="4648200"/>
            <a:ext cx="762000" cy="381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5105400" y="4953000"/>
            <a:ext cx="1752600" cy="400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تحریک هیجان منفی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3581400" y="5105400"/>
            <a:ext cx="1143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At</a:t>
            </a:r>
            <a:r>
              <a:rPr kumimoji="0" lang="fa-I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های منفی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1600200" y="4876800"/>
            <a:ext cx="1447800" cy="400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تحریک راهبردی ناکارآمد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3352800" y="5715000"/>
            <a:ext cx="1371600" cy="431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تخفیف کوتاه مدت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58376" name="AutoShape 8"/>
          <p:cNvSpPr>
            <a:spLocks noChangeShapeType="1"/>
          </p:cNvSpPr>
          <p:nvPr/>
        </p:nvSpPr>
        <p:spPr bwMode="auto">
          <a:xfrm flipH="1">
            <a:off x="3048000" y="4648200"/>
            <a:ext cx="882650" cy="3413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5" name="AutoShape 7"/>
          <p:cNvSpPr>
            <a:spLocks noChangeShapeType="1"/>
          </p:cNvSpPr>
          <p:nvPr/>
        </p:nvSpPr>
        <p:spPr bwMode="auto">
          <a:xfrm>
            <a:off x="2590800" y="5257800"/>
            <a:ext cx="755650" cy="774700"/>
          </a:xfrm>
          <a:prstGeom prst="bentConnector3">
            <a:avLst>
              <a:gd name="adj1" fmla="val 44958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4" name="AutoShape 6"/>
          <p:cNvSpPr>
            <a:spLocks noChangeShapeType="1"/>
          </p:cNvSpPr>
          <p:nvPr/>
        </p:nvSpPr>
        <p:spPr bwMode="auto">
          <a:xfrm flipV="1">
            <a:off x="4724400" y="5410200"/>
            <a:ext cx="714375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3" name="AutoShape 5"/>
          <p:cNvSpPr>
            <a:spLocks noChangeShapeType="1"/>
          </p:cNvSpPr>
          <p:nvPr/>
        </p:nvSpPr>
        <p:spPr bwMode="auto">
          <a:xfrm>
            <a:off x="4724400" y="5181600"/>
            <a:ext cx="381000" cy="45719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2" name="AutoShape 4"/>
          <p:cNvSpPr>
            <a:spLocks noChangeShapeType="1"/>
          </p:cNvSpPr>
          <p:nvPr/>
        </p:nvSpPr>
        <p:spPr bwMode="auto">
          <a:xfrm flipV="1">
            <a:off x="1600200" y="3276600"/>
            <a:ext cx="2279650" cy="1752600"/>
          </a:xfrm>
          <a:prstGeom prst="bentConnector3">
            <a:avLst>
              <a:gd name="adj1" fmla="val -26352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69" name="AutoShape 1"/>
          <p:cNvSpPr>
            <a:spLocks noChangeShapeType="1"/>
          </p:cNvSpPr>
          <p:nvPr/>
        </p:nvSpPr>
        <p:spPr bwMode="auto">
          <a:xfrm>
            <a:off x="4419600" y="381000"/>
            <a:ext cx="0" cy="161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03" name="Rectangle 35"/>
          <p:cNvSpPr>
            <a:spLocks noChangeArrowheads="1"/>
          </p:cNvSpPr>
          <p:nvPr/>
        </p:nvSpPr>
        <p:spPr bwMode="auto">
          <a:xfrm>
            <a:off x="3581400" y="457200"/>
            <a:ext cx="1752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تجارب دوران تحول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والدين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همسالان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B Mitra" pitchFamily="2" charset="-7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Mitra" pitchFamily="2" charset="-78"/>
              </a:rPr>
              <a:t>حولدث ديگر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90800" y="1905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200" dirty="0" smtClean="0">
                <a:cs typeface="B Mitra" pitchFamily="2" charset="-78"/>
              </a:rPr>
              <a:t>گرایش ها/ راهبردهای عملی:</a:t>
            </a:r>
          </a:p>
          <a:p>
            <a:pPr algn="r" rtl="1">
              <a:buFont typeface="Arial" charset="0"/>
              <a:buChar char="•"/>
            </a:pPr>
            <a:r>
              <a:rPr lang="fa-IR" sz="1200" dirty="0" smtClean="0">
                <a:cs typeface="B Mitra" pitchFamily="2" charset="-78"/>
              </a:rPr>
              <a:t>جبران</a:t>
            </a:r>
          </a:p>
          <a:p>
            <a:pPr algn="r" rtl="1">
              <a:buFont typeface="Arial" charset="0"/>
              <a:buChar char="•"/>
            </a:pPr>
            <a:r>
              <a:rPr lang="fa-IR" sz="1200" dirty="0" smtClean="0">
                <a:cs typeface="B Mitra" pitchFamily="2" charset="-78"/>
              </a:rPr>
              <a:t> تسلیم و باجدهی</a:t>
            </a:r>
            <a:endParaRPr lang="en-US" sz="1200" dirty="0">
              <a:cs typeface="B Mitra" pitchFamily="2" charset="-78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>
            <a:off x="3984228" y="4886722"/>
            <a:ext cx="425450" cy="119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AutoShape 2"/>
          <p:cNvSpPr>
            <a:spLocks noChangeArrowheads="1"/>
          </p:cNvSpPr>
          <p:nvPr/>
        </p:nvSpPr>
        <p:spPr bwMode="auto">
          <a:xfrm>
            <a:off x="3733800" y="3733800"/>
            <a:ext cx="11430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خطاهای منطقی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3505200" y="4343400"/>
            <a:ext cx="1600200" cy="317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3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تحریک محتوای روان‌بنه</a:t>
            </a:r>
            <a:r>
              <a:rPr kumimoji="0" lang="fa-IR" sz="13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B Mitra" pitchFamily="2" charset="-78"/>
              </a:rPr>
              <a:t> منفی</a:t>
            </a:r>
            <a:endParaRPr kumimoji="0" lang="en-US" sz="13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Mitra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30" name="Group 2"/>
          <p:cNvGrpSpPr>
            <a:grpSpLocks/>
          </p:cNvGrpSpPr>
          <p:nvPr/>
        </p:nvGrpSpPr>
        <p:grpSpPr bwMode="auto">
          <a:xfrm>
            <a:off x="1066800" y="1524000"/>
            <a:ext cx="7086600" cy="4508500"/>
            <a:chOff x="1174" y="750"/>
            <a:chExt cx="3598" cy="2840"/>
          </a:xfrm>
        </p:grpSpPr>
        <p:sp>
          <p:nvSpPr>
            <p:cNvPr id="99331" name="Rectangle 3"/>
            <p:cNvSpPr>
              <a:spLocks noChangeArrowheads="1"/>
            </p:cNvSpPr>
            <p:nvPr/>
          </p:nvSpPr>
          <p:spPr bwMode="auto">
            <a:xfrm>
              <a:off x="1174" y="750"/>
              <a:ext cx="1574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 eaLnBrk="0" hangingPunct="0"/>
              <a:r>
                <a:rPr kumimoji="1" lang="fa-IR" sz="2800" dirty="0" smtClean="0">
                  <a:latin typeface="Arial" pitchFamily="34" charset="0"/>
                  <a:cs typeface="B Koodak" pitchFamily="2" charset="-78"/>
                </a:rPr>
                <a:t>واکنشی</a:t>
              </a:r>
              <a:endParaRPr kumimoji="1" lang="en-AU" sz="2800" dirty="0">
                <a:latin typeface="Arial" pitchFamily="34" charset="0"/>
                <a:cs typeface="B Koodak" pitchFamily="2" charset="-78"/>
              </a:endParaRPr>
            </a:p>
            <a:p>
              <a:pPr algn="r" eaLnBrk="0" hangingPunct="0"/>
              <a:endParaRPr kumimoji="1" lang="en-AU" sz="2800" dirty="0">
                <a:latin typeface="Arial" pitchFamily="34" charset="0"/>
              </a:endParaRPr>
            </a:p>
          </p:txBody>
        </p:sp>
        <p:sp>
          <p:nvSpPr>
            <p:cNvPr id="99332" name="Rectangle 4"/>
            <p:cNvSpPr>
              <a:spLocks noChangeArrowheads="1"/>
            </p:cNvSpPr>
            <p:nvPr/>
          </p:nvSpPr>
          <p:spPr bwMode="auto">
            <a:xfrm>
              <a:off x="2748" y="750"/>
              <a:ext cx="42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0" hangingPunct="0"/>
              <a:r>
                <a:rPr kumimoji="1" lang="en-US" sz="2800">
                  <a:latin typeface="Arial" pitchFamily="34" charset="0"/>
                  <a:cs typeface="Times New Roman" pitchFamily="18" charset="0"/>
                  <a:sym typeface="Symbol" pitchFamily="18" charset="2"/>
                </a:rPr>
                <a:t></a:t>
              </a:r>
              <a:endParaRPr kumimoji="1" lang="en-AU" sz="2800">
                <a:latin typeface="Arial" pitchFamily="34" charset="0"/>
                <a:cs typeface="Times New Roman" pitchFamily="18" charset="0"/>
              </a:endParaRPr>
            </a:p>
            <a:p>
              <a:pPr algn="ctr" eaLnBrk="0" hangingPunct="0"/>
              <a:endParaRPr kumimoji="1" lang="en-AU" sz="2800">
                <a:latin typeface="Arial" pitchFamily="34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99333" name="Rectangle 5"/>
            <p:cNvSpPr>
              <a:spLocks noChangeArrowheads="1"/>
            </p:cNvSpPr>
            <p:nvPr/>
          </p:nvSpPr>
          <p:spPr bwMode="auto">
            <a:xfrm>
              <a:off x="3120" y="769"/>
              <a:ext cx="1652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/>
              <a:r>
                <a:rPr kumimoji="1" lang="fa-IR" sz="2800" dirty="0" smtClean="0">
                  <a:latin typeface="Arial" pitchFamily="34" charset="0"/>
                  <a:cs typeface="B Koodak" pitchFamily="2" charset="-78"/>
                </a:rPr>
                <a:t>غیر واکنشی</a:t>
              </a:r>
              <a:endParaRPr kumimoji="1" lang="en-AU" sz="2800" dirty="0">
                <a:latin typeface="Arial" pitchFamily="34" charset="0"/>
                <a:cs typeface="B Koodak" pitchFamily="2" charset="-78"/>
              </a:endParaRPr>
            </a:p>
            <a:p>
              <a:pPr eaLnBrk="0" hangingPunct="0"/>
              <a:endParaRPr kumimoji="1" lang="en-AU" sz="2800" dirty="0">
                <a:latin typeface="Arial" pitchFamily="34" charset="0"/>
              </a:endParaRPr>
            </a:p>
          </p:txBody>
        </p:sp>
        <p:sp>
          <p:nvSpPr>
            <p:cNvPr id="99334" name="Rectangle 6"/>
            <p:cNvSpPr>
              <a:spLocks noChangeArrowheads="1"/>
            </p:cNvSpPr>
            <p:nvPr/>
          </p:nvSpPr>
          <p:spPr bwMode="auto">
            <a:xfrm>
              <a:off x="1174" y="1153"/>
              <a:ext cx="1574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 eaLnBrk="0" hangingPunct="0"/>
              <a:r>
                <a:rPr kumimoji="1" lang="fa-IR" sz="2800" dirty="0" smtClean="0">
                  <a:latin typeface="Arial" pitchFamily="34" charset="0"/>
                  <a:cs typeface="B Koodak" pitchFamily="2" charset="-78"/>
                </a:rPr>
                <a:t>بدبینانه</a:t>
              </a:r>
              <a:endParaRPr kumimoji="1" lang="en-AU" sz="2800" dirty="0">
                <a:latin typeface="Arial" pitchFamily="34" charset="0"/>
                <a:cs typeface="B Koodak" pitchFamily="2" charset="-78"/>
              </a:endParaRPr>
            </a:p>
            <a:p>
              <a:pPr algn="r" eaLnBrk="0" hangingPunct="0"/>
              <a:endParaRPr kumimoji="1" lang="en-AU" sz="2800" dirty="0">
                <a:latin typeface="Arial" pitchFamily="34" charset="0"/>
              </a:endParaRPr>
            </a:p>
          </p:txBody>
        </p:sp>
        <p:sp>
          <p:nvSpPr>
            <p:cNvPr id="99335" name="Rectangle 7"/>
            <p:cNvSpPr>
              <a:spLocks noChangeArrowheads="1"/>
            </p:cNvSpPr>
            <p:nvPr/>
          </p:nvSpPr>
          <p:spPr bwMode="auto">
            <a:xfrm>
              <a:off x="2748" y="1153"/>
              <a:ext cx="42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0" hangingPunct="0"/>
              <a:r>
                <a:rPr kumimoji="1" lang="en-US" sz="2800">
                  <a:latin typeface="Arial" pitchFamily="34" charset="0"/>
                  <a:cs typeface="Times New Roman" pitchFamily="18" charset="0"/>
                  <a:sym typeface="Symbol" pitchFamily="18" charset="2"/>
                </a:rPr>
                <a:t></a:t>
              </a:r>
              <a:endParaRPr kumimoji="1" lang="en-AU" sz="2800">
                <a:latin typeface="Arial" pitchFamily="34" charset="0"/>
                <a:cs typeface="Times New Roman" pitchFamily="18" charset="0"/>
              </a:endParaRPr>
            </a:p>
            <a:p>
              <a:pPr algn="ctr" eaLnBrk="0" hangingPunct="0"/>
              <a:endParaRPr kumimoji="1" lang="en-AU" sz="2800">
                <a:latin typeface="Arial" pitchFamily="34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99336" name="Rectangle 8"/>
            <p:cNvSpPr>
              <a:spLocks noChangeArrowheads="1"/>
            </p:cNvSpPr>
            <p:nvPr/>
          </p:nvSpPr>
          <p:spPr bwMode="auto">
            <a:xfrm>
              <a:off x="3120" y="1172"/>
              <a:ext cx="1652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/>
              <a:r>
                <a:rPr kumimoji="1" lang="fa-IR" sz="2800" dirty="0" smtClean="0">
                  <a:latin typeface="Arial" pitchFamily="34" charset="0"/>
                  <a:cs typeface="B Koodak" pitchFamily="2" charset="-78"/>
                </a:rPr>
                <a:t>خوش‌بینانه</a:t>
              </a:r>
              <a:endParaRPr kumimoji="1" lang="en-AU" sz="2800" dirty="0">
                <a:latin typeface="Arial" pitchFamily="34" charset="0"/>
                <a:cs typeface="B Koodak" pitchFamily="2" charset="-78"/>
              </a:endParaRPr>
            </a:p>
            <a:p>
              <a:pPr eaLnBrk="0" hangingPunct="0"/>
              <a:endParaRPr kumimoji="1" lang="en-AU" sz="2800" dirty="0">
                <a:latin typeface="Arial" pitchFamily="34" charset="0"/>
              </a:endParaRPr>
            </a:p>
          </p:txBody>
        </p:sp>
        <p:sp>
          <p:nvSpPr>
            <p:cNvPr id="99337" name="Rectangle 9"/>
            <p:cNvSpPr>
              <a:spLocks noChangeArrowheads="1"/>
            </p:cNvSpPr>
            <p:nvPr/>
          </p:nvSpPr>
          <p:spPr bwMode="auto">
            <a:xfrm>
              <a:off x="1174" y="1556"/>
              <a:ext cx="1574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 eaLnBrk="0" hangingPunct="0"/>
              <a:r>
                <a:rPr kumimoji="1" lang="fa-IR" sz="2800" dirty="0" smtClean="0">
                  <a:cs typeface="B Koodak" pitchFamily="2" charset="-78"/>
                </a:rPr>
                <a:t>مضطرب</a:t>
              </a:r>
              <a:endParaRPr kumimoji="1" lang="en-AU" sz="2800" dirty="0">
                <a:cs typeface="B Koodak" pitchFamily="2" charset="-78"/>
              </a:endParaRPr>
            </a:p>
            <a:p>
              <a:pPr algn="r" eaLnBrk="0" hangingPunct="0"/>
              <a:endParaRPr kumimoji="1" lang="en-AU" sz="2800" dirty="0">
                <a:latin typeface="Arial" pitchFamily="34" charset="0"/>
              </a:endParaRPr>
            </a:p>
          </p:txBody>
        </p:sp>
        <p:sp>
          <p:nvSpPr>
            <p:cNvPr id="99338" name="Rectangle 10"/>
            <p:cNvSpPr>
              <a:spLocks noChangeArrowheads="1"/>
            </p:cNvSpPr>
            <p:nvPr/>
          </p:nvSpPr>
          <p:spPr bwMode="auto">
            <a:xfrm>
              <a:off x="2748" y="1556"/>
              <a:ext cx="42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0" hangingPunct="0"/>
              <a:r>
                <a:rPr kumimoji="1" lang="en-US" sz="2800">
                  <a:latin typeface="Arial" pitchFamily="34" charset="0"/>
                  <a:cs typeface="Times New Roman" pitchFamily="18" charset="0"/>
                  <a:sym typeface="Symbol" pitchFamily="18" charset="2"/>
                </a:rPr>
                <a:t></a:t>
              </a:r>
              <a:endParaRPr kumimoji="1" lang="en-AU" sz="2800">
                <a:latin typeface="Arial" pitchFamily="34" charset="0"/>
                <a:cs typeface="Times New Roman" pitchFamily="18" charset="0"/>
              </a:endParaRPr>
            </a:p>
            <a:p>
              <a:pPr algn="ctr" eaLnBrk="0" hangingPunct="0"/>
              <a:endParaRPr kumimoji="1" lang="en-AU" sz="2800">
                <a:latin typeface="Arial" pitchFamily="34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99339" name="Rectangle 11"/>
            <p:cNvSpPr>
              <a:spLocks noChangeArrowheads="1"/>
            </p:cNvSpPr>
            <p:nvPr/>
          </p:nvSpPr>
          <p:spPr bwMode="auto">
            <a:xfrm>
              <a:off x="3120" y="1575"/>
              <a:ext cx="1652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/>
              <a:r>
                <a:rPr kumimoji="1" lang="fa-IR" sz="2800" dirty="0" smtClean="0">
                  <a:latin typeface="Arial" pitchFamily="34" charset="0"/>
                  <a:cs typeface="B Koodak" pitchFamily="2" charset="-78"/>
                </a:rPr>
                <a:t>آرامش</a:t>
              </a:r>
              <a:endParaRPr kumimoji="1" lang="en-AU" sz="2800" dirty="0">
                <a:latin typeface="Arial" pitchFamily="34" charset="0"/>
                <a:cs typeface="B Koodak" pitchFamily="2" charset="-78"/>
              </a:endParaRPr>
            </a:p>
            <a:p>
              <a:pPr eaLnBrk="0" hangingPunct="0"/>
              <a:endParaRPr kumimoji="1" lang="en-AU" sz="2800" dirty="0">
                <a:latin typeface="Arial" pitchFamily="34" charset="0"/>
              </a:endParaRPr>
            </a:p>
          </p:txBody>
        </p:sp>
        <p:sp>
          <p:nvSpPr>
            <p:cNvPr id="99340" name="Rectangle 12"/>
            <p:cNvSpPr>
              <a:spLocks noChangeArrowheads="1"/>
            </p:cNvSpPr>
            <p:nvPr/>
          </p:nvSpPr>
          <p:spPr bwMode="auto">
            <a:xfrm>
              <a:off x="1174" y="1959"/>
              <a:ext cx="1574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 eaLnBrk="0" hangingPunct="0"/>
              <a:r>
                <a:rPr kumimoji="1" lang="fa-IR" sz="2800" dirty="0" smtClean="0">
                  <a:latin typeface="Arial" pitchFamily="34" charset="0"/>
                  <a:cs typeface="B Koodak" pitchFamily="2" charset="-78"/>
                </a:rPr>
                <a:t>وسواسی</a:t>
              </a:r>
              <a:endParaRPr kumimoji="1" lang="en-AU" sz="2800" dirty="0">
                <a:latin typeface="Arial" pitchFamily="34" charset="0"/>
                <a:cs typeface="B Koodak" pitchFamily="2" charset="-78"/>
              </a:endParaRPr>
            </a:p>
            <a:p>
              <a:pPr algn="r" eaLnBrk="0" hangingPunct="0"/>
              <a:endParaRPr kumimoji="1" lang="en-AU" sz="2800" dirty="0">
                <a:latin typeface="Arial" pitchFamily="34" charset="0"/>
              </a:endParaRPr>
            </a:p>
          </p:txBody>
        </p:sp>
        <p:sp>
          <p:nvSpPr>
            <p:cNvPr id="99341" name="Rectangle 13"/>
            <p:cNvSpPr>
              <a:spLocks noChangeArrowheads="1"/>
            </p:cNvSpPr>
            <p:nvPr/>
          </p:nvSpPr>
          <p:spPr bwMode="auto">
            <a:xfrm>
              <a:off x="2748" y="1959"/>
              <a:ext cx="42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0" hangingPunct="0"/>
              <a:r>
                <a:rPr kumimoji="1" lang="en-US" sz="2800">
                  <a:latin typeface="Arial" pitchFamily="34" charset="0"/>
                  <a:cs typeface="Times New Roman" pitchFamily="18" charset="0"/>
                  <a:sym typeface="Symbol" pitchFamily="18" charset="2"/>
                </a:rPr>
                <a:t></a:t>
              </a:r>
              <a:endParaRPr kumimoji="1" lang="en-AU" sz="2800">
                <a:latin typeface="Arial" pitchFamily="34" charset="0"/>
                <a:cs typeface="Times New Roman" pitchFamily="18" charset="0"/>
              </a:endParaRPr>
            </a:p>
            <a:p>
              <a:pPr algn="ctr" eaLnBrk="0" hangingPunct="0"/>
              <a:endParaRPr kumimoji="1" lang="en-AU" sz="2800">
                <a:latin typeface="Arial" pitchFamily="34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99342" name="Rectangle 14"/>
            <p:cNvSpPr>
              <a:spLocks noChangeArrowheads="1"/>
            </p:cNvSpPr>
            <p:nvPr/>
          </p:nvSpPr>
          <p:spPr bwMode="auto">
            <a:xfrm>
              <a:off x="3120" y="1978"/>
              <a:ext cx="1652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/>
              <a:r>
                <a:rPr kumimoji="1" lang="fa-IR" sz="2800" dirty="0" smtClean="0">
                  <a:latin typeface="Arial" pitchFamily="34" charset="0"/>
                  <a:cs typeface="B Koodak" pitchFamily="2" charset="-78"/>
                </a:rPr>
                <a:t>بردبار</a:t>
              </a:r>
              <a:endParaRPr kumimoji="1" lang="en-AU" sz="2800" dirty="0">
                <a:latin typeface="Arial" pitchFamily="34" charset="0"/>
                <a:cs typeface="B Koodak" pitchFamily="2" charset="-78"/>
              </a:endParaRPr>
            </a:p>
            <a:p>
              <a:pPr eaLnBrk="0" hangingPunct="0"/>
              <a:endParaRPr kumimoji="1" lang="en-AU" sz="2800" dirty="0">
                <a:latin typeface="Arial" pitchFamily="34" charset="0"/>
              </a:endParaRPr>
            </a:p>
          </p:txBody>
        </p:sp>
        <p:sp>
          <p:nvSpPr>
            <p:cNvPr id="99343" name="Rectangle 15"/>
            <p:cNvSpPr>
              <a:spLocks noChangeArrowheads="1"/>
            </p:cNvSpPr>
            <p:nvPr/>
          </p:nvSpPr>
          <p:spPr bwMode="auto">
            <a:xfrm>
              <a:off x="1174" y="2362"/>
              <a:ext cx="1574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 eaLnBrk="0" hangingPunct="0"/>
              <a:r>
                <a:rPr lang="fa-IR" sz="2800" dirty="0">
                  <a:cs typeface="B Koodak" pitchFamily="2" charset="-78"/>
                </a:rPr>
                <a:t>پذيرندگي </a:t>
              </a:r>
              <a:endParaRPr kumimoji="1" lang="en-AU" sz="2800" dirty="0">
                <a:latin typeface="Arial" pitchFamily="34" charset="0"/>
                <a:cs typeface="B Koodak" pitchFamily="2" charset="-78"/>
              </a:endParaRPr>
            </a:p>
            <a:p>
              <a:pPr algn="r" eaLnBrk="0" hangingPunct="0"/>
              <a:endParaRPr kumimoji="1" lang="en-AU" sz="2800" dirty="0">
                <a:latin typeface="Arial" pitchFamily="34" charset="0"/>
              </a:endParaRPr>
            </a:p>
          </p:txBody>
        </p:sp>
        <p:sp>
          <p:nvSpPr>
            <p:cNvPr id="99344" name="Rectangle 16"/>
            <p:cNvSpPr>
              <a:spLocks noChangeArrowheads="1"/>
            </p:cNvSpPr>
            <p:nvPr/>
          </p:nvSpPr>
          <p:spPr bwMode="auto">
            <a:xfrm>
              <a:off x="2748" y="2362"/>
              <a:ext cx="42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0" hangingPunct="0"/>
              <a:r>
                <a:rPr kumimoji="1" lang="en-US" sz="2800">
                  <a:latin typeface="Arial" pitchFamily="34" charset="0"/>
                  <a:cs typeface="Times New Roman" pitchFamily="18" charset="0"/>
                  <a:sym typeface="Symbol" pitchFamily="18" charset="2"/>
                </a:rPr>
                <a:t></a:t>
              </a:r>
              <a:endParaRPr kumimoji="1" lang="en-AU" sz="2800">
                <a:latin typeface="Arial" pitchFamily="34" charset="0"/>
                <a:cs typeface="Times New Roman" pitchFamily="18" charset="0"/>
              </a:endParaRPr>
            </a:p>
            <a:p>
              <a:pPr algn="ctr" eaLnBrk="0" hangingPunct="0"/>
              <a:endParaRPr kumimoji="1" lang="en-AU" sz="2800">
                <a:latin typeface="Arial" pitchFamily="34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99345" name="Rectangle 17"/>
            <p:cNvSpPr>
              <a:spLocks noChangeArrowheads="1"/>
            </p:cNvSpPr>
            <p:nvPr/>
          </p:nvSpPr>
          <p:spPr bwMode="auto">
            <a:xfrm>
              <a:off x="3120" y="2381"/>
              <a:ext cx="1652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/>
              <a:r>
                <a:rPr kumimoji="1" lang="fa-IR" sz="2800" dirty="0" smtClean="0">
                  <a:latin typeface="Arial" pitchFamily="34" charset="0"/>
                  <a:cs typeface="B Koodak" pitchFamily="2" charset="-78"/>
                </a:rPr>
                <a:t>پرخاشگری</a:t>
              </a:r>
              <a:endParaRPr kumimoji="1" lang="en-AU" sz="2800" dirty="0">
                <a:latin typeface="Arial" pitchFamily="34" charset="0"/>
                <a:cs typeface="B Koodak" pitchFamily="2" charset="-78"/>
              </a:endParaRPr>
            </a:p>
            <a:p>
              <a:pPr eaLnBrk="0" hangingPunct="0"/>
              <a:endParaRPr kumimoji="1" lang="en-AU" sz="2800" dirty="0">
                <a:latin typeface="Arial" pitchFamily="34" charset="0"/>
              </a:endParaRPr>
            </a:p>
          </p:txBody>
        </p:sp>
        <p:sp>
          <p:nvSpPr>
            <p:cNvPr id="99346" name="Rectangle 18"/>
            <p:cNvSpPr>
              <a:spLocks noChangeArrowheads="1"/>
            </p:cNvSpPr>
            <p:nvPr/>
          </p:nvSpPr>
          <p:spPr bwMode="auto">
            <a:xfrm>
              <a:off x="1174" y="2765"/>
              <a:ext cx="1574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 eaLnBrk="0" hangingPunct="0"/>
              <a:r>
                <a:rPr kumimoji="1" lang="fa-IR" sz="2800" dirty="0" smtClean="0">
                  <a:latin typeface="Arial" pitchFamily="34" charset="0"/>
                  <a:cs typeface="B Koodak" pitchFamily="2" charset="-78"/>
                </a:rPr>
                <a:t>عصبی/ تحریک پذیر</a:t>
              </a:r>
              <a:endParaRPr kumimoji="1" lang="en-AU" sz="2800" dirty="0">
                <a:latin typeface="Arial" pitchFamily="34" charset="0"/>
                <a:cs typeface="B Koodak" pitchFamily="2" charset="-78"/>
              </a:endParaRPr>
            </a:p>
            <a:p>
              <a:pPr algn="r" eaLnBrk="0" hangingPunct="0"/>
              <a:endParaRPr kumimoji="1" lang="en-AU" sz="2800" dirty="0">
                <a:latin typeface="Arial" pitchFamily="34" charset="0"/>
              </a:endParaRPr>
            </a:p>
          </p:txBody>
        </p:sp>
        <p:sp>
          <p:nvSpPr>
            <p:cNvPr id="99347" name="Rectangle 19"/>
            <p:cNvSpPr>
              <a:spLocks noChangeArrowheads="1"/>
            </p:cNvSpPr>
            <p:nvPr/>
          </p:nvSpPr>
          <p:spPr bwMode="auto">
            <a:xfrm>
              <a:off x="2748" y="2765"/>
              <a:ext cx="42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0" hangingPunct="0"/>
              <a:r>
                <a:rPr kumimoji="1" lang="en-US" sz="2800">
                  <a:latin typeface="Arial" pitchFamily="34" charset="0"/>
                  <a:cs typeface="Times New Roman" pitchFamily="18" charset="0"/>
                  <a:sym typeface="Symbol" pitchFamily="18" charset="2"/>
                </a:rPr>
                <a:t></a:t>
              </a:r>
              <a:endParaRPr kumimoji="1" lang="en-AU" sz="2800">
                <a:latin typeface="Arial" pitchFamily="34" charset="0"/>
                <a:cs typeface="Times New Roman" pitchFamily="18" charset="0"/>
              </a:endParaRPr>
            </a:p>
            <a:p>
              <a:pPr algn="ctr" eaLnBrk="0" hangingPunct="0"/>
              <a:endParaRPr kumimoji="1" lang="en-AU" sz="2800">
                <a:latin typeface="Arial" pitchFamily="34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99348" name="Rectangle 20"/>
            <p:cNvSpPr>
              <a:spLocks noChangeArrowheads="1"/>
            </p:cNvSpPr>
            <p:nvPr/>
          </p:nvSpPr>
          <p:spPr bwMode="auto">
            <a:xfrm>
              <a:off x="3120" y="2784"/>
              <a:ext cx="1652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/>
              <a:r>
                <a:rPr kumimoji="1" lang="fa-IR" sz="2800" dirty="0" smtClean="0">
                  <a:latin typeface="Arial" pitchFamily="34" charset="0"/>
                  <a:cs typeface="B Koodak" pitchFamily="2" charset="-78"/>
                </a:rPr>
                <a:t>امیدوار/ سرحال</a:t>
              </a:r>
              <a:endParaRPr kumimoji="1" lang="en-AU" sz="2800" dirty="0">
                <a:latin typeface="Arial" pitchFamily="34" charset="0"/>
                <a:cs typeface="B Koodak" pitchFamily="2" charset="-78"/>
              </a:endParaRPr>
            </a:p>
            <a:p>
              <a:pPr eaLnBrk="0" hangingPunct="0"/>
              <a:endParaRPr kumimoji="1" lang="en-AU" sz="2800" dirty="0">
                <a:latin typeface="Arial" pitchFamily="34" charset="0"/>
              </a:endParaRPr>
            </a:p>
          </p:txBody>
        </p:sp>
        <p:sp>
          <p:nvSpPr>
            <p:cNvPr id="99349" name="Rectangle 21"/>
            <p:cNvSpPr>
              <a:spLocks noChangeArrowheads="1"/>
            </p:cNvSpPr>
            <p:nvPr/>
          </p:nvSpPr>
          <p:spPr bwMode="auto">
            <a:xfrm>
              <a:off x="1174" y="3168"/>
              <a:ext cx="1574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r" eaLnBrk="0" hangingPunct="0"/>
              <a:r>
                <a:rPr kumimoji="1" lang="fa-IR" sz="2800" dirty="0" smtClean="0">
                  <a:latin typeface="Arial" pitchFamily="34" charset="0"/>
                  <a:cs typeface="B Koodak" pitchFamily="2" charset="-78"/>
                </a:rPr>
                <a:t>خجالتی</a:t>
              </a:r>
              <a:endParaRPr kumimoji="1" lang="en-AU" sz="2800" dirty="0">
                <a:latin typeface="Arial" pitchFamily="34" charset="0"/>
                <a:cs typeface="B Koodak" pitchFamily="2" charset="-78"/>
              </a:endParaRPr>
            </a:p>
            <a:p>
              <a:pPr algn="r" eaLnBrk="0" hangingPunct="0"/>
              <a:endParaRPr kumimoji="1" lang="en-AU" sz="2800" dirty="0">
                <a:latin typeface="Arial" pitchFamily="34" charset="0"/>
              </a:endParaRPr>
            </a:p>
          </p:txBody>
        </p:sp>
        <p:sp>
          <p:nvSpPr>
            <p:cNvPr id="99350" name="Rectangle 22"/>
            <p:cNvSpPr>
              <a:spLocks noChangeArrowheads="1"/>
            </p:cNvSpPr>
            <p:nvPr/>
          </p:nvSpPr>
          <p:spPr bwMode="auto">
            <a:xfrm>
              <a:off x="2748" y="3168"/>
              <a:ext cx="420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0" hangingPunct="0"/>
              <a:r>
                <a:rPr kumimoji="1" lang="en-AU" sz="2800">
                  <a:latin typeface="Arial" pitchFamily="34" charset="0"/>
                  <a:cs typeface="Times New Roman" pitchFamily="18" charset="0"/>
                  <a:sym typeface="Symbol" pitchFamily="18" charset="2"/>
                </a:rPr>
                <a:t></a:t>
              </a:r>
              <a:endParaRPr kumimoji="1" lang="en-AU" sz="2800">
                <a:latin typeface="Arial" pitchFamily="34" charset="0"/>
                <a:cs typeface="Times New Roman" pitchFamily="18" charset="0"/>
              </a:endParaRPr>
            </a:p>
            <a:p>
              <a:pPr algn="ctr" eaLnBrk="0" hangingPunct="0"/>
              <a:endParaRPr kumimoji="1" lang="en-AU" sz="2800">
                <a:latin typeface="Arial" pitchFamily="34" charset="0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99351" name="Rectangle 23"/>
            <p:cNvSpPr>
              <a:spLocks noChangeArrowheads="1"/>
            </p:cNvSpPr>
            <p:nvPr/>
          </p:nvSpPr>
          <p:spPr bwMode="auto">
            <a:xfrm>
              <a:off x="3120" y="3187"/>
              <a:ext cx="1652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/>
              <a:r>
                <a:rPr kumimoji="1" lang="fa-IR" sz="2800" dirty="0" smtClean="0">
                  <a:latin typeface="Arial" pitchFamily="34" charset="0"/>
                  <a:cs typeface="B Koodak" pitchFamily="2" charset="-78"/>
                </a:rPr>
                <a:t>اجتماعی</a:t>
              </a:r>
              <a:endParaRPr kumimoji="1" lang="en-AU" sz="2800" dirty="0">
                <a:latin typeface="Arial" pitchFamily="34" charset="0"/>
                <a:cs typeface="B Koodak" pitchFamily="2" charset="-78"/>
              </a:endParaRPr>
            </a:p>
            <a:p>
              <a:pPr eaLnBrk="0" hangingPunct="0"/>
              <a:endParaRPr kumimoji="1" lang="en-AU" sz="2800" dirty="0">
                <a:latin typeface="Arial" pitchFamily="34" charset="0"/>
              </a:endParaRPr>
            </a:p>
          </p:txBody>
        </p:sp>
      </p:grpSp>
      <p:sp>
        <p:nvSpPr>
          <p:cNvPr id="99352" name="Rectangle 24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01000" cy="519112"/>
          </a:xfrm>
        </p:spPr>
        <p:txBody>
          <a:bodyPr/>
          <a:lstStyle/>
          <a:p>
            <a:r>
              <a:rPr lang="fa-IR" sz="4000" dirty="0">
                <a:solidFill>
                  <a:srgbClr val="FF0000"/>
                </a:solidFill>
                <a:cs typeface="B Titr" pitchFamily="2" charset="-78"/>
              </a:rPr>
              <a:t>ابعاد مزاج</a:t>
            </a:r>
            <a:endParaRPr lang="en-AU" sz="40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99353" name="Text Box 25"/>
          <p:cNvSpPr txBox="1">
            <a:spLocks noChangeArrowheads="1"/>
          </p:cNvSpPr>
          <p:nvPr/>
        </p:nvSpPr>
        <p:spPr bwMode="auto">
          <a:xfrm>
            <a:off x="822325" y="5878513"/>
            <a:ext cx="326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Arial" pitchFamily="34" charset="0"/>
              </a:rPr>
              <a:t>After Young, Klosko &amp; Weishaar, 2003.</a:t>
            </a: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fa-IR" sz="4000" dirty="0">
                <a:solidFill>
                  <a:srgbClr val="FF0000"/>
                </a:solidFill>
                <a:cs typeface="B Titr" pitchFamily="2" charset="-78"/>
              </a:rPr>
              <a:t>سبك‌هاي فرزند‌پروري يانگ</a:t>
            </a:r>
            <a:endParaRPr lang="en-AU" sz="40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981200"/>
            <a:ext cx="5638800" cy="3657600"/>
          </a:xfrm>
        </p:spPr>
        <p:txBody>
          <a:bodyPr/>
          <a:lstStyle/>
          <a:p>
            <a:pPr lvl="0" algn="r" rtl="1"/>
            <a:r>
              <a:rPr lang="fa-IR" dirty="0">
                <a:solidFill>
                  <a:schemeClr val="tx1"/>
                </a:solidFill>
                <a:cs typeface="B Koodak" pitchFamily="2" charset="-78"/>
              </a:rPr>
              <a:t>غيرقابل پيش‌بيني/ </a:t>
            </a:r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طرد‌كننده</a:t>
            </a:r>
            <a:endParaRPr lang="en-US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dirty="0">
                <a:solidFill>
                  <a:schemeClr val="tx1"/>
                </a:solidFill>
                <a:cs typeface="B Koodak" pitchFamily="2" charset="-78"/>
              </a:rPr>
              <a:t>تضعيف كننده [ديكتاتوري</a:t>
            </a:r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]</a:t>
            </a:r>
            <a:endParaRPr lang="en-US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dirty="0">
                <a:solidFill>
                  <a:schemeClr val="tx1"/>
                </a:solidFill>
                <a:cs typeface="B Koodak" pitchFamily="2" charset="-78"/>
              </a:rPr>
              <a:t> </a:t>
            </a:r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سهل‌گير</a:t>
            </a:r>
            <a:endParaRPr lang="en-US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dirty="0">
                <a:solidFill>
                  <a:schemeClr val="tx1"/>
                </a:solidFill>
                <a:cs typeface="B Koodak" pitchFamily="2" charset="-78"/>
              </a:rPr>
              <a:t> پذيرنده ي </a:t>
            </a:r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مشروط</a:t>
            </a:r>
            <a:endParaRPr lang="en-US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dirty="0">
                <a:solidFill>
                  <a:schemeClr val="tx1"/>
                </a:solidFill>
                <a:cs typeface="B Koodak" pitchFamily="2" charset="-78"/>
              </a:rPr>
              <a:t> سخت‌گير و </a:t>
            </a:r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كمال‌گرا</a:t>
            </a:r>
            <a:endParaRPr lang="en-US" dirty="0">
              <a:solidFill>
                <a:schemeClr val="tx1"/>
              </a:solidFill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963613" y="76200"/>
            <a:ext cx="7494587" cy="931863"/>
          </a:xfrm>
        </p:spPr>
        <p:txBody>
          <a:bodyPr/>
          <a:lstStyle/>
          <a:p>
            <a:pPr rtl="1"/>
            <a:r>
              <a:rPr lang="fa-IR" sz="3600" dirty="0" smtClean="0">
                <a:solidFill>
                  <a:srgbClr val="FF0000"/>
                </a:solidFill>
                <a:cs typeface="B Titr" pitchFamily="2" charset="-78"/>
              </a:rPr>
              <a:t>بخش‌هاي </a:t>
            </a:r>
            <a:r>
              <a:rPr lang="fa-IR" sz="3600" dirty="0">
                <a:solidFill>
                  <a:srgbClr val="FF0000"/>
                </a:solidFill>
                <a:cs typeface="B Titr" pitchFamily="2" charset="-78"/>
              </a:rPr>
              <a:t>فرمول‌بندي شناختي</a:t>
            </a:r>
            <a:endParaRPr lang="en-US" sz="36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43000"/>
            <a:ext cx="7315200" cy="5029200"/>
          </a:xfrm>
        </p:spPr>
        <p:txBody>
          <a:bodyPr/>
          <a:lstStyle/>
          <a:p>
            <a:pPr lvl="0" algn="r" rtl="1"/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آمادگي ژنتيكي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سبك فرزند‌پروري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رويدادهاي حساس مرتبط با همسالان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ساير رويدادهاي حساس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محتواي روان‌بنه منفي غالب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خطاهاي منطقي ايجاد شده در دوران كودكي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رويداد(هاي) تحريك گر (به‌راه‌اندازنده) ويژه براي هيجان منفي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خطاهاي منطقي خاصي در لحظه و هيجان‌هاي خاص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راهبرد خاص (ويژه)/ نوع راهبرد</a:t>
            </a:r>
            <a:endParaRPr lang="en-US" sz="24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2400" b="1" dirty="0">
                <a:solidFill>
                  <a:schemeClr val="tx1"/>
                </a:solidFill>
                <a:cs typeface="B Koodak" pitchFamily="2" charset="-78"/>
              </a:rPr>
              <a:t>باورهاي مربوط به راهبرد</a:t>
            </a:r>
            <a:endParaRPr lang="en-US" sz="2400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560388"/>
          </a:xfrm>
        </p:spPr>
        <p:txBody>
          <a:bodyPr/>
          <a:lstStyle/>
          <a:p>
            <a:pPr rtl="1"/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كار انفرادي جلسه دهم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153400" cy="4038600"/>
          </a:xfrm>
        </p:spPr>
        <p:txBody>
          <a:bodyPr/>
          <a:lstStyle/>
          <a:p>
            <a:pPr algn="r" rtl="1"/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براي هر درون‌مايه محتواي روان‌بنه مركزي، درست مانند آنچه كه براي نقشه‌هاي شناختي انجام داديد، كاربرگ‌هاي فرمول‌بندي را كامل كنيد.</a:t>
            </a:r>
            <a:endParaRPr lang="en-US" sz="2800" dirty="0">
              <a:solidFill>
                <a:schemeClr val="tx1"/>
              </a:solidFill>
              <a:cs typeface="B Koodak" pitchFamily="2" charset="-78"/>
            </a:endParaRPr>
          </a:p>
          <a:p>
            <a:pPr algn="r" rtl="1"/>
            <a:r>
              <a:rPr lang="fa-IR" sz="2800" dirty="0" smtClean="0">
                <a:solidFill>
                  <a:schemeClr val="tx1"/>
                </a:solidFill>
                <a:cs typeface="B Koodak" pitchFamily="2" charset="-78"/>
              </a:rPr>
              <a:t> </a:t>
            </a:r>
            <a:r>
              <a:rPr lang="fa-IR" sz="2800" dirty="0">
                <a:solidFill>
                  <a:schemeClr val="tx1"/>
                </a:solidFill>
                <a:cs typeface="B Koodak" pitchFamily="2" charset="-78"/>
              </a:rPr>
              <a:t>به مرور فهرست اصلي باورها بپردازيد و وقتي لازم است، باورهايي را به آن اضافه كنيد. مسائلي كه ممكن است كه در جلسه دهم ايجاد شود</a:t>
            </a:r>
            <a:endParaRPr lang="en-AU" sz="2800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256</Words>
  <Application>Microsoft PowerPoint</Application>
  <PresentationFormat>On-screen Show (4:3)</PresentationFormat>
  <Paragraphs>76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Slide 1</vt:lpstr>
      <vt:lpstr>Slide 2</vt:lpstr>
      <vt:lpstr>ابعاد مزاج</vt:lpstr>
      <vt:lpstr>سبك‌هاي فرزند‌پروري يانگ</vt:lpstr>
      <vt:lpstr>بخش‌هاي فرمول‌بندي شناختي</vt:lpstr>
      <vt:lpstr>كار انفرادي جلسه دهم</vt:lpstr>
    </vt:vector>
  </TitlesOfParts>
  <Company>tdyi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You Exercise</dc:title>
  <dc:creator>Thomson</dc:creator>
  <cp:lastModifiedBy>MRT</cp:lastModifiedBy>
  <cp:revision>23</cp:revision>
  <dcterms:created xsi:type="dcterms:W3CDTF">2006-09-27T10:40:09Z</dcterms:created>
  <dcterms:modified xsi:type="dcterms:W3CDTF">2010-06-01T03:26:24Z</dcterms:modified>
</cp:coreProperties>
</file>