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73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99"/>
    <a:srgbClr val="00CC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37" autoAdjust="0"/>
    <p:restoredTop sz="94660"/>
  </p:normalViewPr>
  <p:slideViewPr>
    <p:cSldViewPr snapToGrid="0">
      <p:cViewPr>
        <p:scale>
          <a:sx n="63" d="100"/>
          <a:sy n="63" d="100"/>
        </p:scale>
        <p:origin x="5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944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966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9804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5306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178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8283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9621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421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669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751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236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CDB65-8454-4532-8CEE-EC92DF538BDF}" type="datetimeFigureOut">
              <a:rPr lang="fa-IR" smtClean="0"/>
              <a:t>06/28/1443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002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47" y="0"/>
            <a:ext cx="3611106" cy="398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8121113" cy="6974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1113" y="2274838"/>
            <a:ext cx="39055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نظافت کوچه ها و خیابان ها و جمع آوری و دفع زباله ها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041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3513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0780" y="1933875"/>
            <a:ext cx="39055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نظارت بر ساخت و سازها:</a:t>
            </a:r>
          </a:p>
        </p:txBody>
      </p:sp>
      <p:sp>
        <p:nvSpPr>
          <p:cNvPr id="5" name="Rectangle 4"/>
          <p:cNvSpPr/>
          <p:nvPr/>
        </p:nvSpPr>
        <p:spPr>
          <a:xfrm>
            <a:off x="8110780" y="2987760"/>
            <a:ext cx="390557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اگر افراد بخواهند ساختمانی بسازند باید از شهرداری «پروانه ساختمان» بگیرند.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978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305550" cy="5377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0"/>
            <a:ext cx="5886450" cy="53779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7654" y="5539613"/>
            <a:ext cx="89166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ایجاد فرهنگ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سراها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و خانه های سلامت برای اوقات فراغت مردم</a:t>
            </a:r>
          </a:p>
        </p:txBody>
      </p:sp>
    </p:spTree>
    <p:extLst>
      <p:ext uri="{BB962C8B-B14F-4D97-AF65-F5344CB8AC3E}">
        <p14:creationId xmlns:p14="http://schemas.microsoft.com/office/powerpoint/2010/main" val="3191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627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6279" y="1921005"/>
            <a:ext cx="406572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نظارت بر حمل و نقل عمومی ( اتوبوس، تاکسی، مترو) برای رفت و آمد مردم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93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9342" y="1122596"/>
            <a:ext cx="108333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شهرداری بخشی از درآمد خود را از مردم دریافت می کند.( عوارض نوسازی)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3667" y="291599"/>
            <a:ext cx="89166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شهرداری برای انجام خدمات خود باید پول زیادی هزینه کند.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72" y="1953593"/>
            <a:ext cx="6350000" cy="49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ld"/>
      </p:transition>
    </mc:Choice>
    <mc:Fallback xmlns="">
      <p:transition spd="slow">
        <p:pull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58" y="1353519"/>
            <a:ext cx="8785884" cy="5504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7417" y="261261"/>
            <a:ext cx="45771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روستاها چگونه اداره می شوند؟</a:t>
            </a:r>
          </a:p>
        </p:txBody>
      </p:sp>
    </p:spTree>
    <p:extLst>
      <p:ext uri="{BB962C8B-B14F-4D97-AF65-F5344CB8AC3E}">
        <p14:creationId xmlns:p14="http://schemas.microsoft.com/office/powerpoint/2010/main" val="40068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9440" y="547587"/>
            <a:ext cx="61218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>
                <a:cs typeface="B Koodak" panose="00000700000000000000" pitchFamily="2" charset="-78"/>
              </a:rPr>
              <a:t>در روستاها </a:t>
            </a:r>
            <a:r>
              <a:rPr lang="fa-IR" sz="3200" dirty="0">
                <a:solidFill>
                  <a:srgbClr val="0000FF"/>
                </a:solidFill>
                <a:cs typeface="B Koodak" panose="00000700000000000000" pitchFamily="2" charset="-78"/>
              </a:rPr>
              <a:t>شورای اسلامی روستا </a:t>
            </a:r>
            <a:r>
              <a:rPr lang="fa-IR" sz="3200" dirty="0">
                <a:cs typeface="B Koodak" panose="00000700000000000000" pitchFamily="2" charset="-78"/>
              </a:rPr>
              <a:t>وجود </a:t>
            </a:r>
            <a:r>
              <a:rPr lang="fa-IR" sz="3200" dirty="0" smtClean="0">
                <a:cs typeface="B Koodak" panose="00000700000000000000" pitchFamily="2" charset="-78"/>
              </a:rPr>
              <a:t>دارد.</a:t>
            </a:r>
            <a:endParaRPr lang="fa-IR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781675" y="1200166"/>
            <a:ext cx="628650" cy="685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28440" y="2041110"/>
            <a:ext cx="68838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ریش سفیدان، افراد باتجربه و مورد اعتماد روستا</a:t>
            </a:r>
            <a:endParaRPr lang="fa-IR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781675" y="2866021"/>
            <a:ext cx="628650" cy="685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92190" y="3617437"/>
            <a:ext cx="57563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تصمیم گیری برای بهتر شدن وضع روستا</a:t>
            </a:r>
            <a:endParaRPr lang="fa-IR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781675" y="4372798"/>
            <a:ext cx="628650" cy="685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35085" y="5193764"/>
            <a:ext cx="61218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ساختن یا تعمیر حمام، پل، مسجد، قنات و ...</a:t>
            </a:r>
            <a:endParaRPr lang="fa-IR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903">
            <a:off x="222789" y="594994"/>
            <a:ext cx="2970509" cy="178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96" y="0"/>
            <a:ext cx="908200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59032" y="780104"/>
            <a:ext cx="6684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cs typeface="B Koodak" panose="00000700000000000000" pitchFamily="2" charset="-78"/>
              </a:rPr>
              <a:t>روستای </a:t>
            </a:r>
            <a:r>
              <a:rPr lang="fa-IR" sz="2400" dirty="0" err="1">
                <a:cs typeface="B Koodak" panose="00000700000000000000" pitchFamily="2" charset="-78"/>
              </a:rPr>
              <a:t>خوسف</a:t>
            </a:r>
            <a:r>
              <a:rPr lang="fa-IR" sz="2400" dirty="0">
                <a:cs typeface="B Koodak" panose="00000700000000000000" pitchFamily="2" charset="-78"/>
              </a:rPr>
              <a:t> در جنوب شرقی شهرستان </a:t>
            </a:r>
            <a:r>
              <a:rPr lang="fa-IR" sz="2400" dirty="0" err="1">
                <a:cs typeface="B Koodak" panose="00000700000000000000" pitchFamily="2" charset="-78"/>
              </a:rPr>
              <a:t>بافق</a:t>
            </a:r>
            <a:r>
              <a:rPr lang="fa-IR" sz="2400" dirty="0">
                <a:cs typeface="B Koodak" panose="00000700000000000000" pitchFamily="2" charset="-78"/>
              </a:rPr>
              <a:t> (یزد) قرار دارد</a:t>
            </a:r>
            <a:r>
              <a:rPr lang="fa-IR" dirty="0">
                <a:solidFill>
                  <a:srgbClr val="4F4F4F"/>
                </a:solidFill>
                <a:latin typeface="Tahoma" panose="020B0604030504040204" pitchFamily="34" charset="0"/>
              </a:rPr>
              <a:t>.</a:t>
            </a: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7671662" y="216016"/>
            <a:ext cx="43722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شورای اسلامی روستای </a:t>
            </a:r>
            <a:r>
              <a:rPr lang="fa-IR" sz="3200" dirty="0" err="1" smtClean="0">
                <a:cs typeface="B Koodak" panose="00000700000000000000" pitchFamily="2" charset="-78"/>
              </a:rPr>
              <a:t>خوسف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07429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3" y="0"/>
            <a:ext cx="563621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69" y="0"/>
            <a:ext cx="706312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38810" y="355500"/>
            <a:ext cx="30607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err="1" smtClean="0">
                <a:cs typeface="B Koodak" panose="00000700000000000000" pitchFamily="2" charset="-78"/>
              </a:rPr>
              <a:t>اَشکال</a:t>
            </a:r>
            <a:r>
              <a:rPr lang="fa-IR" sz="3200" dirty="0" smtClean="0">
                <a:cs typeface="B Koodak" panose="00000700000000000000" pitchFamily="2" charset="-78"/>
              </a:rPr>
              <a:t> زمین در ایران</a:t>
            </a:r>
            <a:endParaRPr lang="fa-IR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160217" y="1704814"/>
            <a:ext cx="4819973" cy="26237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همه جای ایران از نظر پستی و بلندی یکسان نیست.</a:t>
            </a:r>
          </a:p>
          <a:p>
            <a:pPr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بخش هایی از ایران مرتفع و بلند و بخش های دیگر پست و هموار هستند.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372211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5054" y="288622"/>
            <a:ext cx="28218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نواحی مرتفع و بلند:</a:t>
            </a:r>
            <a:endParaRPr lang="fa-IR" sz="3200" dirty="0"/>
          </a:p>
        </p:txBody>
      </p:sp>
      <p:sp>
        <p:nvSpPr>
          <p:cNvPr id="5" name="Rectangle 4"/>
          <p:cNvSpPr/>
          <p:nvPr/>
        </p:nvSpPr>
        <p:spPr>
          <a:xfrm>
            <a:off x="10910807" y="3900800"/>
            <a:ext cx="1067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شمال:</a:t>
            </a:r>
            <a:endParaRPr lang="fa-IR" sz="3200" dirty="0"/>
          </a:p>
        </p:txBody>
      </p:sp>
      <p:sp>
        <p:nvSpPr>
          <p:cNvPr id="6" name="Right Brace 5"/>
          <p:cNvSpPr/>
          <p:nvPr/>
        </p:nvSpPr>
        <p:spPr>
          <a:xfrm>
            <a:off x="9918915" y="2417736"/>
            <a:ext cx="991892" cy="3550905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1454856" y="2555355"/>
            <a:ext cx="8464059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1. کوه های آذربایجان در شمال غربی ایران ( سهند و سبلان ) </a:t>
            </a:r>
            <a:endParaRPr lang="fa-IR" sz="3200" dirty="0"/>
          </a:p>
        </p:txBody>
      </p:sp>
      <p:sp>
        <p:nvSpPr>
          <p:cNvPr id="8" name="Rectangle 7"/>
          <p:cNvSpPr/>
          <p:nvPr/>
        </p:nvSpPr>
        <p:spPr>
          <a:xfrm>
            <a:off x="1454856" y="3865822"/>
            <a:ext cx="8464059" cy="58477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2. رشته کوه البرز در شمال ایران ( عَلَم کوه، توچال، دماوند )</a:t>
            </a:r>
            <a:endParaRPr lang="fa-IR" sz="3200" dirty="0"/>
          </a:p>
        </p:txBody>
      </p:sp>
      <p:sp>
        <p:nvSpPr>
          <p:cNvPr id="9" name="Rectangle 8"/>
          <p:cNvSpPr/>
          <p:nvPr/>
        </p:nvSpPr>
        <p:spPr>
          <a:xfrm>
            <a:off x="882411" y="5137546"/>
            <a:ext cx="9036504" cy="58477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3. کوه های خراسان در شمال شرقی ایران ( بینالود و هزار مسجد)</a:t>
            </a:r>
            <a:endParaRPr lang="fa-IR" sz="3200" dirty="0"/>
          </a:p>
        </p:txBody>
      </p:sp>
      <p:sp>
        <p:nvSpPr>
          <p:cNvPr id="10" name="Oval 9"/>
          <p:cNvSpPr/>
          <p:nvPr/>
        </p:nvSpPr>
        <p:spPr>
          <a:xfrm>
            <a:off x="7734946" y="1068122"/>
            <a:ext cx="2905932" cy="11437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شمال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97244" y="979889"/>
            <a:ext cx="2918848" cy="1320227"/>
          </a:xfrm>
          <a:prstGeom prst="ellipse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مرکز و جنوب شرقی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72553" y="1022150"/>
            <a:ext cx="2905932" cy="1235699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غرب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625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0829" y="1831253"/>
            <a:ext cx="74991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تهیه کننده</a:t>
            </a:r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:</a:t>
            </a:r>
            <a:r>
              <a:rPr lang="en-US" sz="36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6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فاطمه سیل سفور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4643" y="2782668"/>
            <a:ext cx="72715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دبیر مطالعات اجتماعی دبیرستان شهید سید آقا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0302" y="3734083"/>
            <a:ext cx="55002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منطقه 15 آموزش و پرورش تهران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337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5234" y="4907580"/>
            <a:ext cx="49141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نواحی مرتفع و بلند در شمال ایران:</a:t>
            </a:r>
            <a:endParaRPr lang="fa-IR" sz="3200" dirty="0"/>
          </a:p>
        </p:txBody>
      </p:sp>
      <p:sp>
        <p:nvSpPr>
          <p:cNvPr id="6" name="Round Diagonal Corner Rectangle 5"/>
          <p:cNvSpPr/>
          <p:nvPr/>
        </p:nvSpPr>
        <p:spPr>
          <a:xfrm>
            <a:off x="647781" y="5771942"/>
            <a:ext cx="3011837" cy="646986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کوه های آذربایجان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4307399" y="5771943"/>
            <a:ext cx="3011837" cy="646986"/>
          </a:xfrm>
          <a:prstGeom prst="round2Diag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رشته کوه البرز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8016822" y="5771942"/>
            <a:ext cx="3011837" cy="646986"/>
          </a:xfrm>
          <a:prstGeom prst="round2Diag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کوه های خراسان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699"/>
            <a:ext cx="12190512" cy="48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2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9013" y="401996"/>
            <a:ext cx="47126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تفاوت دامنه شمالی و جنوبی البرز:</a:t>
            </a:r>
            <a:endParaRPr lang="fa-IR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41003" y="1119217"/>
            <a:ext cx="7268706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دامنه شمالی چون رو به دریا قرار دارد، برف و باران بیشتری می بارد. و پوشیده از جنگل های انبوه است.</a:t>
            </a:r>
          </a:p>
          <a:p>
            <a:pPr algn="just">
              <a:lnSpc>
                <a:spcPct val="150000"/>
              </a:lnSpc>
            </a:pPr>
            <a:endParaRPr lang="fa-IR" sz="3200" dirty="0" smtClean="0">
              <a:cs typeface="B Koodak" panose="000007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دامنه جنوبی بدون رطوبت مانده و فقط در زمستان برف و باران دریافت می کند. در نتیجه پوشش گیاهی کمتری دارد.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28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31" y="1121403"/>
            <a:ext cx="9732937" cy="58506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2716" y="268314"/>
            <a:ext cx="6406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تصویر ماهواره ای دامنه شمالی و جنوبی البرز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89647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38771" y="331144"/>
            <a:ext cx="4065077" cy="584775"/>
          </a:xfrm>
          <a:prstGeom prst="rect">
            <a:avLst/>
          </a:prstGeom>
          <a:solidFill>
            <a:srgbClr val="FF99FF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نواحی مرتفع و بلند در غرب:</a:t>
            </a:r>
            <a:endParaRPr lang="fa-IR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170564" y="2922920"/>
            <a:ext cx="5577151" cy="23083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هر چه از دامنه های شمال غربی به سمت جنوب شرقی برویم از میزان برف و باران کاسته می شود.</a:t>
            </a:r>
            <a:endParaRPr lang="fa-IR" sz="3200" dirty="0">
              <a:cs typeface="B Koodak" panose="00000700000000000000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578299" y="1053591"/>
            <a:ext cx="4386020" cy="1508105"/>
            <a:chOff x="6578299" y="1053591"/>
            <a:chExt cx="4386020" cy="1508105"/>
          </a:xfrm>
        </p:grpSpPr>
        <p:sp>
          <p:nvSpPr>
            <p:cNvPr id="6" name="Rectangle 5"/>
            <p:cNvSpPr/>
            <p:nvPr/>
          </p:nvSpPr>
          <p:spPr>
            <a:xfrm>
              <a:off x="6578299" y="1053591"/>
              <a:ext cx="4386020" cy="15081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a-IR" sz="3200" dirty="0" smtClean="0">
                  <a:cs typeface="B Koodak" panose="00000700000000000000" pitchFamily="2" charset="-78"/>
                </a:rPr>
                <a:t>رشته کوه زاگرس با جهت شمال غربی – جنوب شرقی </a:t>
              </a:r>
              <a:endParaRPr lang="fa-IR" sz="32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738771" y="1615698"/>
              <a:ext cx="418455" cy="58477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5406985" y="5752234"/>
            <a:ext cx="6728648" cy="584775"/>
          </a:xfrm>
          <a:prstGeom prst="rect">
            <a:avLst/>
          </a:prstGeom>
          <a:solidFill>
            <a:srgbClr val="00CC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الوند، زرد کوه و دنا قله های بلند زاگرس هستند.</a:t>
            </a:r>
            <a:endParaRPr lang="fa-IR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0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96346" y="284649"/>
            <a:ext cx="4434046" cy="1077218"/>
          </a:xfrm>
          <a:prstGeom prst="rect">
            <a:avLst/>
          </a:prstGeom>
          <a:solidFill>
            <a:srgbClr val="00FF9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نواحی مرتفع و بلند در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مرکز</a:t>
            </a:r>
            <a:r>
              <a:rPr lang="fa-IR" sz="3200" dirty="0" smtClean="0">
                <a:cs typeface="B Koodak" panose="00000700000000000000" pitchFamily="2" charset="-78"/>
              </a:rPr>
              <a:t> و جنوب شرقی:</a:t>
            </a:r>
            <a:endParaRPr lang="fa-IR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43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8098" y="2321333"/>
            <a:ext cx="5270543" cy="156966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کوه های بلند و پراکندة: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کرکس، شیرکوه، هزار، لاله زار، تفتان 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5255" y="467312"/>
            <a:ext cx="79414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نواحی پست و هموار ایران شامل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دشت ها </a:t>
            </a:r>
            <a:r>
              <a:rPr lang="fa-IR" sz="3200" dirty="0" smtClean="0"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جلگه ها </a:t>
            </a:r>
            <a:r>
              <a:rPr lang="fa-IR" sz="3200" dirty="0" smtClean="0">
                <a:cs typeface="B Koodak" panose="00000700000000000000" pitchFamily="2" charset="-78"/>
              </a:rPr>
              <a:t>است.</a:t>
            </a:r>
            <a:endParaRPr lang="fa-IR" sz="3200" dirty="0"/>
          </a:p>
        </p:txBody>
      </p:sp>
      <p:sp>
        <p:nvSpPr>
          <p:cNvPr id="2" name="Down Arrow 1"/>
          <p:cNvSpPr/>
          <p:nvPr/>
        </p:nvSpPr>
        <p:spPr>
          <a:xfrm rot="19366026">
            <a:off x="5052448" y="1005593"/>
            <a:ext cx="542441" cy="76121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3668" y="1503838"/>
            <a:ext cx="34463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دشت کویر، دشت لوت</a:t>
            </a:r>
            <a:endParaRPr lang="fa-IR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0014116" y="2553502"/>
            <a:ext cx="1851664" cy="584775"/>
            <a:chOff x="9850789" y="2485685"/>
            <a:chExt cx="1851664" cy="5847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 flipV="1">
              <a:off x="10207976" y="2301823"/>
              <a:ext cx="238125" cy="952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662833" y="2485685"/>
              <a:ext cx="10396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0000FF"/>
                  </a:solidFill>
                  <a:cs typeface="B Koodak" panose="00000700000000000000" pitchFamily="2" charset="-78"/>
                </a:rPr>
                <a:t>نکته:</a:t>
              </a:r>
              <a:endParaRPr lang="fa-IR" sz="3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8898" y="2091838"/>
            <a:ext cx="955632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جلگه ها و بعضی از دشت ها به دلیل داشتن خاک مساعد و آب و هوای مناسب </a:t>
            </a:r>
            <a:r>
              <a:rPr lang="fa-IR" sz="3200" dirty="0" err="1" smtClean="0">
                <a:cs typeface="B Koodak" panose="00000700000000000000" pitchFamily="2" charset="-78"/>
              </a:rPr>
              <a:t>حاصلخیزند</a:t>
            </a:r>
            <a:r>
              <a:rPr lang="fa-IR" sz="3200" dirty="0" smtClean="0">
                <a:cs typeface="B Koodak" panose="00000700000000000000" pitchFamily="2" charset="-78"/>
              </a:rPr>
              <a:t>  برای کشاورزی مناسب </a:t>
            </a:r>
            <a:r>
              <a:rPr lang="fa-IR" sz="3200" dirty="0" err="1" smtClean="0">
                <a:cs typeface="B Koodak" panose="00000700000000000000" pitchFamily="2" charset="-78"/>
              </a:rPr>
              <a:t>اند</a:t>
            </a:r>
            <a:r>
              <a:rPr lang="fa-IR" sz="3200" dirty="0" smtClean="0">
                <a:cs typeface="B Koodak" panose="00000700000000000000" pitchFamily="2" charset="-78"/>
              </a:rPr>
              <a:t>. 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9823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53590" y="527445"/>
            <a:ext cx="20848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تشکیل جلگه:</a:t>
            </a:r>
            <a:endParaRPr lang="fa-IR" sz="3200" dirty="0"/>
          </a:p>
        </p:txBody>
      </p:sp>
      <p:sp>
        <p:nvSpPr>
          <p:cNvPr id="7" name="Rectangle 6"/>
          <p:cNvSpPr/>
          <p:nvPr/>
        </p:nvSpPr>
        <p:spPr>
          <a:xfrm>
            <a:off x="1317839" y="1171058"/>
            <a:ext cx="955632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وقتی رود از بالای کوه به سمت پایین جریان می یابد به تدریج با کم شدن شیب زمین توانایی رود برای حمل رسوبات کم می شود و آنها را در اطراف خود ته نشین می کند.</a:t>
            </a:r>
          </a:p>
          <a:p>
            <a:pPr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از انباشته شدن این رسوبات در اطراف رود جلگه تشکیل می شود.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706865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478" y="263038"/>
            <a:ext cx="1156173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در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کوهپایه ها </a:t>
            </a:r>
            <a:r>
              <a:rPr lang="fa-IR" sz="3200" dirty="0" smtClean="0">
                <a:cs typeface="B Koodak" panose="00000700000000000000" pitchFamily="2" charset="-78"/>
              </a:rPr>
              <a:t>یعنی زمین هایی که از یک سو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به کوه</a:t>
            </a:r>
            <a:r>
              <a:rPr lang="fa-IR" sz="3200" dirty="0" smtClean="0">
                <a:cs typeface="B Koodak" panose="00000700000000000000" pitchFamily="2" charset="-78"/>
              </a:rPr>
              <a:t> و از سوی دیگر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به دشت</a:t>
            </a:r>
            <a:r>
              <a:rPr lang="fa-IR" sz="3200" dirty="0" smtClean="0">
                <a:cs typeface="B Koodak" panose="00000700000000000000" pitchFamily="2" charset="-78"/>
              </a:rPr>
              <a:t> ها مربوط می شود،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علفزارهایی</a:t>
            </a:r>
            <a:r>
              <a:rPr lang="fa-IR" sz="3200" dirty="0" smtClean="0">
                <a:cs typeface="B Koodak" panose="00000700000000000000" pitchFamily="2" charset="-78"/>
              </a:rPr>
              <a:t> روییده است که از آن به  عنوان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چراگاه </a:t>
            </a:r>
            <a:r>
              <a:rPr lang="fa-IR" sz="3200" dirty="0" smtClean="0">
                <a:cs typeface="B Koodak" panose="00000700000000000000" pitchFamily="2" charset="-78"/>
              </a:rPr>
              <a:t>استفاده می شود.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17319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65198" y="498313"/>
            <a:ext cx="20848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زمین، خانه‌‌ ما</a:t>
            </a:r>
            <a:endParaRPr lang="fa-IR" sz="3200" dirty="0"/>
          </a:p>
        </p:txBody>
      </p:sp>
      <p:sp>
        <p:nvSpPr>
          <p:cNvPr id="5" name="Rectangle 4"/>
          <p:cNvSpPr/>
          <p:nvPr/>
        </p:nvSpPr>
        <p:spPr>
          <a:xfrm>
            <a:off x="123985" y="1347277"/>
            <a:ext cx="86635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همه مردم در خانه بزرگتری به نام سیاره زمین زندگی می کنند.</a:t>
            </a:r>
            <a:endParaRPr lang="fa-IR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79" y="1919924"/>
            <a:ext cx="238125" cy="952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5219" y="2844225"/>
            <a:ext cx="34483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جنوب غربی قاره آسیا</a:t>
            </a:r>
            <a:endParaRPr lang="fa-IR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47" y="3527944"/>
            <a:ext cx="238125" cy="952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42585" y="4579388"/>
            <a:ext cx="19300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کشور ایران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4990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758507">
            <a:off x="1738863" y="2269911"/>
            <a:ext cx="2173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0" cap="none" spc="0" dirty="0" smtClean="0">
                <a:ln w="0"/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orvarid" panose="00000400000000000000" pitchFamily="2" charset="-78"/>
              </a:rPr>
              <a:t>پایان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71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03713" y="0"/>
            <a:ext cx="7287561" cy="6408549"/>
            <a:chOff x="2603713" y="0"/>
            <a:chExt cx="7287561" cy="64085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713" y="0"/>
              <a:ext cx="7287561" cy="64085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486" y="1514958"/>
              <a:ext cx="4448013" cy="36575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Rectangle 15"/>
          <p:cNvSpPr/>
          <p:nvPr/>
        </p:nvSpPr>
        <p:spPr>
          <a:xfrm>
            <a:off x="90272" y="2928258"/>
            <a:ext cx="28793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ایران، خانه ما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01" y="0"/>
            <a:ext cx="1639468" cy="261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502"/>
            <a:ext cx="2309248" cy="2301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368" y="0"/>
            <a:ext cx="1854631" cy="26192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48" y="4556502"/>
            <a:ext cx="2324745" cy="2301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43" y="4432515"/>
            <a:ext cx="2216257" cy="2425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1" y="0"/>
            <a:ext cx="2216256" cy="25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88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3966" y="472656"/>
            <a:ext cx="85240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کشور عزیز </a:t>
            </a:r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ما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ایران 1/648/195 کیلومتر مربع وسعت دارد. 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07037" y="1530087"/>
            <a:ext cx="67779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کشور ایران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از کشورهای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نسبتاً وسیع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جهان است.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00" y="1895666"/>
            <a:ext cx="2904762" cy="3066667"/>
          </a:xfrm>
          <a:prstGeom prst="rect">
            <a:avLst/>
          </a:prstGeom>
        </p:spPr>
      </p:pic>
      <p:sp>
        <p:nvSpPr>
          <p:cNvPr id="11" name="Pentagon 10"/>
          <p:cNvSpPr/>
          <p:nvPr/>
        </p:nvSpPr>
        <p:spPr>
          <a:xfrm>
            <a:off x="852406" y="2587518"/>
            <a:ext cx="8503403" cy="1746491"/>
          </a:xfrm>
          <a:prstGeom prst="homePlat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سال 1390 جمعیت ایران 75 میلیون نفر بوده است.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بیش از 1300 شهر و 50000 روستا داشته است.</a:t>
            </a:r>
            <a:endParaRPr lang="fa-IR" sz="3200" dirty="0"/>
          </a:p>
        </p:txBody>
      </p:sp>
      <p:sp>
        <p:nvSpPr>
          <p:cNvPr id="12" name="Rectangle 11"/>
          <p:cNvSpPr/>
          <p:nvPr/>
        </p:nvSpPr>
        <p:spPr>
          <a:xfrm>
            <a:off x="1650568" y="5215793"/>
            <a:ext cx="88908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atin typeface="Tahoma" panose="020B0604030504040204" pitchFamily="34" charset="0"/>
                <a:cs typeface="B Koodak" panose="00000700000000000000" pitchFamily="2" charset="-78"/>
              </a:rPr>
              <a:t>زندگی مردم به صورت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شهری، روستایی </a:t>
            </a:r>
            <a:r>
              <a:rPr lang="fa-IR" sz="3200" b="1" dirty="0" smtClean="0">
                <a:latin typeface="Tahoma" panose="020B0604030504040204" pitchFamily="34" charset="0"/>
                <a:cs typeface="B Koodak" panose="00000700000000000000" pitchFamily="2" charset="-78"/>
              </a:rPr>
              <a:t>و یا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عشایری </a:t>
            </a:r>
            <a:r>
              <a:rPr lang="fa-IR" sz="3200" b="1" dirty="0" smtClean="0">
                <a:latin typeface="Tahoma" panose="020B0604030504040204" pitchFamily="34" charset="0"/>
                <a:cs typeface="B Koodak" panose="00000700000000000000" pitchFamily="2" charset="-78"/>
              </a:rPr>
              <a:t>می باشد.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91625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13342" y="472656"/>
            <a:ext cx="602884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برای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اداره بهتر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کشور آن را به بخش هایی تقسیم کرده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اند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که به آن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استان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می گویند. 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935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67583" y="2581754"/>
            <a:ext cx="60288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استان به وسیله استانداری اداره می شود.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67583" y="3666419"/>
            <a:ext cx="60288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هر استان به چند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شهرستان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تقسیم می شود.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5999" y="4751084"/>
            <a:ext cx="60288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هر شهرستان تعدادی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شهر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و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روستا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وجود دارد.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7046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85" y="0"/>
            <a:ext cx="1231598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85" y="0"/>
            <a:ext cx="691224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8260" y="286395"/>
            <a:ext cx="517643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استان تهران دارای شانزده شهرستان است که عبارتند از</a:t>
            </a:r>
            <a:r>
              <a:rPr lang="fa-IR" sz="24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:</a:t>
            </a:r>
          </a:p>
          <a:p>
            <a:endParaRPr lang="fa-IR" sz="2400" b="1" dirty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دماوند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اسلامشهر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فیروزکوه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پردیس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ری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رباط کریم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شمیرانات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تهران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ورامین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پاکدشت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پیشوا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شهریار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ملارد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قدس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بهارستان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قرچک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953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68278" y="504982"/>
            <a:ext cx="96554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شهرداری مؤسسه ای است که برای اداره بهتر شهر به وجود آمده است.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32" y="1087820"/>
            <a:ext cx="10037736" cy="577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4613329" y="139485"/>
            <a:ext cx="2965342" cy="1084881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خدمات شهرداری</a:t>
            </a:r>
            <a:endParaRPr lang="fa-IR" sz="3200" dirty="0"/>
          </a:p>
        </p:txBody>
      </p:sp>
      <p:sp>
        <p:nvSpPr>
          <p:cNvPr id="6" name="Rectangle 5"/>
          <p:cNvSpPr/>
          <p:nvPr/>
        </p:nvSpPr>
        <p:spPr>
          <a:xfrm>
            <a:off x="8484676" y="2274838"/>
            <a:ext cx="356073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احداث و تعمیر یا آسفالت خیابان ها، پل ها،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تونل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ها و پیاده رو ها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24366"/>
            <a:ext cx="8338088" cy="54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97" y="0"/>
            <a:ext cx="393140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3" y="0"/>
            <a:ext cx="841558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84676" y="2274838"/>
            <a:ext cx="356073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ایجاد فضای سبز، احداث بوستان و زمین بازی کودکان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278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مربوط به درس دهم مطالعات اجتماعی هفتم مبحث ایران خانه ما</Template>
  <TotalTime>0</TotalTime>
  <Words>744</Words>
  <Application>Microsoft Office PowerPoint</Application>
  <PresentationFormat>Widescreen</PresentationFormat>
  <Paragraphs>89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 Koodak</vt:lpstr>
      <vt:lpstr>B Morvarid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 arzi</dc:creator>
  <cp:lastModifiedBy>omid arzi</cp:lastModifiedBy>
  <cp:revision>1</cp:revision>
  <dcterms:created xsi:type="dcterms:W3CDTF">2022-02-01T07:59:39Z</dcterms:created>
  <dcterms:modified xsi:type="dcterms:W3CDTF">2022-02-01T07:59:50Z</dcterms:modified>
</cp:coreProperties>
</file>