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Lst>
  <p:sldIdLst>
    <p:sldId id="256" r:id="rId2"/>
    <p:sldId id="310" r:id="rId3"/>
    <p:sldId id="257" r:id="rId4"/>
    <p:sldId id="258" r:id="rId5"/>
    <p:sldId id="259" r:id="rId6"/>
    <p:sldId id="260" r:id="rId7"/>
    <p:sldId id="264" r:id="rId8"/>
    <p:sldId id="265" r:id="rId9"/>
    <p:sldId id="266" r:id="rId10"/>
    <p:sldId id="267" r:id="rId11"/>
    <p:sldId id="268" r:id="rId12"/>
    <p:sldId id="270" r:id="rId13"/>
    <p:sldId id="271" r:id="rId14"/>
    <p:sldId id="272" r:id="rId15"/>
    <p:sldId id="273" r:id="rId16"/>
    <p:sldId id="308" r:id="rId17"/>
    <p:sldId id="275" r:id="rId18"/>
    <p:sldId id="274" r:id="rId19"/>
    <p:sldId id="277" r:id="rId20"/>
    <p:sldId id="278" r:id="rId21"/>
    <p:sldId id="279" r:id="rId22"/>
    <p:sldId id="280" r:id="rId23"/>
    <p:sldId id="281" r:id="rId24"/>
    <p:sldId id="282" r:id="rId25"/>
    <p:sldId id="283" r:id="rId26"/>
    <p:sldId id="286" r:id="rId27"/>
    <p:sldId id="284" r:id="rId28"/>
    <p:sldId id="285" r:id="rId29"/>
    <p:sldId id="287" r:id="rId30"/>
    <p:sldId id="288" r:id="rId31"/>
    <p:sldId id="289" r:id="rId32"/>
    <p:sldId id="309" r:id="rId33"/>
    <p:sldId id="290" r:id="rId34"/>
    <p:sldId id="291" r:id="rId35"/>
    <p:sldId id="292" r:id="rId36"/>
    <p:sldId id="293" r:id="rId37"/>
    <p:sldId id="300" r:id="rId38"/>
    <p:sldId id="301" r:id="rId39"/>
    <p:sldId id="302" r:id="rId40"/>
    <p:sldId id="303" r:id="rId41"/>
    <p:sldId id="304" r:id="rId42"/>
    <p:sldId id="305" r:id="rId43"/>
    <p:sldId id="306" r:id="rId44"/>
    <p:sldId id="307" r:id="rId45"/>
    <p:sldId id="294" r:id="rId46"/>
    <p:sldId id="295" r:id="rId47"/>
    <p:sldId id="296" r:id="rId48"/>
    <p:sldId id="297" r:id="rId49"/>
    <p:sldId id="298" r:id="rId50"/>
    <p:sldId id="299" r:id="rId51"/>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A20EAB03-04A7-4562-A5EC-4066173AF439}" type="datetimeFigureOut">
              <a:rPr lang="fa-IR" smtClean="0"/>
              <a:pPr/>
              <a:t>04/16/1438</a:t>
            </a:fld>
            <a:endParaRPr lang="fa-I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fa-I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B24B5334-92FF-4506-90DA-C66CC9096982}"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20EAB03-04A7-4562-A5EC-4066173AF439}" type="datetimeFigureOut">
              <a:rPr lang="fa-IR" smtClean="0"/>
              <a:pPr/>
              <a:t>04/16/1438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24B5334-92FF-4506-90DA-C66CC9096982}"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20EAB03-04A7-4562-A5EC-4066173AF439}" type="datetimeFigureOut">
              <a:rPr lang="fa-IR" smtClean="0"/>
              <a:pPr/>
              <a:t>04/16/1438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24B5334-92FF-4506-90DA-C66CC9096982}"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A20EAB03-04A7-4562-A5EC-4066173AF439}" type="datetimeFigureOut">
              <a:rPr lang="fa-IR" smtClean="0"/>
              <a:pPr/>
              <a:t>04/16/1438</a:t>
            </a:fld>
            <a:endParaRPr lang="fa-IR"/>
          </a:p>
        </p:txBody>
      </p:sp>
      <p:sp>
        <p:nvSpPr>
          <p:cNvPr id="9" name="Slide Number Placeholder 8"/>
          <p:cNvSpPr>
            <a:spLocks noGrp="1"/>
          </p:cNvSpPr>
          <p:nvPr>
            <p:ph type="sldNum" sz="quarter" idx="15"/>
          </p:nvPr>
        </p:nvSpPr>
        <p:spPr/>
        <p:txBody>
          <a:bodyPr rtlCol="0"/>
          <a:lstStyle/>
          <a:p>
            <a:fld id="{B24B5334-92FF-4506-90DA-C66CC9096982}" type="slidenum">
              <a:rPr lang="fa-IR" smtClean="0"/>
              <a:pPr/>
              <a:t>‹#›</a:t>
            </a:fld>
            <a:endParaRPr lang="fa-IR"/>
          </a:p>
        </p:txBody>
      </p:sp>
      <p:sp>
        <p:nvSpPr>
          <p:cNvPr id="10" name="Footer Placeholder 9"/>
          <p:cNvSpPr>
            <a:spLocks noGrp="1"/>
          </p:cNvSpPr>
          <p:nvPr>
            <p:ph type="ftr" sz="quarter" idx="16"/>
          </p:nvPr>
        </p:nvSpPr>
        <p:spPr/>
        <p:txBody>
          <a:bodyPr rtlCol="0"/>
          <a:lstStyle/>
          <a:p>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A20EAB03-04A7-4562-A5EC-4066173AF439}" type="datetimeFigureOut">
              <a:rPr lang="fa-IR" smtClean="0"/>
              <a:pPr/>
              <a:t>04/16/1438</a:t>
            </a:fld>
            <a:endParaRPr lang="fa-I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fa-I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B24B5334-92FF-4506-90DA-C66CC9096982}" type="slidenum">
              <a:rPr lang="fa-IR" smtClean="0"/>
              <a:pPr/>
              <a:t>‹#›</a:t>
            </a:fld>
            <a:endParaRPr lang="fa-I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20EAB03-04A7-4562-A5EC-4066173AF439}" type="datetimeFigureOut">
              <a:rPr lang="fa-IR" smtClean="0"/>
              <a:pPr/>
              <a:t>04/16/1438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24B5334-92FF-4506-90DA-C66CC9096982}" type="slidenum">
              <a:rPr lang="fa-IR" smtClean="0"/>
              <a:pPr/>
              <a:t>‹#›</a:t>
            </a:fld>
            <a:endParaRPr lang="fa-IR"/>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A20EAB03-04A7-4562-A5EC-4066173AF439}" type="datetimeFigureOut">
              <a:rPr lang="fa-IR" smtClean="0"/>
              <a:pPr/>
              <a:t>04/16/1438</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B24B5334-92FF-4506-90DA-C66CC9096982}" type="slidenum">
              <a:rPr lang="fa-IR" smtClean="0"/>
              <a:pPr/>
              <a:t>‹#›</a:t>
            </a:fld>
            <a:endParaRPr lang="fa-IR"/>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A20EAB03-04A7-4562-A5EC-4066173AF439}" type="datetimeFigureOut">
              <a:rPr lang="fa-IR" smtClean="0"/>
              <a:pPr/>
              <a:t>04/16/1438</a:t>
            </a:fld>
            <a:endParaRPr lang="fa-IR"/>
          </a:p>
        </p:txBody>
      </p:sp>
      <p:sp>
        <p:nvSpPr>
          <p:cNvPr id="7" name="Slide Number Placeholder 6"/>
          <p:cNvSpPr>
            <a:spLocks noGrp="1"/>
          </p:cNvSpPr>
          <p:nvPr>
            <p:ph type="sldNum" sz="quarter" idx="11"/>
          </p:nvPr>
        </p:nvSpPr>
        <p:spPr/>
        <p:txBody>
          <a:bodyPr rtlCol="0"/>
          <a:lstStyle/>
          <a:p>
            <a:fld id="{B24B5334-92FF-4506-90DA-C66CC9096982}" type="slidenum">
              <a:rPr lang="fa-IR" smtClean="0"/>
              <a:pPr/>
              <a:t>‹#›</a:t>
            </a:fld>
            <a:endParaRPr lang="fa-IR"/>
          </a:p>
        </p:txBody>
      </p:sp>
      <p:sp>
        <p:nvSpPr>
          <p:cNvPr id="8" name="Footer Placeholder 7"/>
          <p:cNvSpPr>
            <a:spLocks noGrp="1"/>
          </p:cNvSpPr>
          <p:nvPr>
            <p:ph type="ftr" sz="quarter" idx="12"/>
          </p:nvPr>
        </p:nvSpPr>
        <p:spPr/>
        <p:txBody>
          <a:bodyPr rtlCol="0"/>
          <a:lstStyle/>
          <a:p>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0EAB03-04A7-4562-A5EC-4066173AF439}" type="datetimeFigureOut">
              <a:rPr lang="fa-IR" smtClean="0"/>
              <a:pPr/>
              <a:t>04/16/1438</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B24B5334-92FF-4506-90DA-C66CC9096982}"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A20EAB03-04A7-4562-A5EC-4066173AF439}" type="datetimeFigureOut">
              <a:rPr lang="fa-IR" smtClean="0"/>
              <a:pPr/>
              <a:t>04/16/1438</a:t>
            </a:fld>
            <a:endParaRPr lang="fa-IR"/>
          </a:p>
        </p:txBody>
      </p:sp>
      <p:sp>
        <p:nvSpPr>
          <p:cNvPr id="22" name="Slide Number Placeholder 21"/>
          <p:cNvSpPr>
            <a:spLocks noGrp="1"/>
          </p:cNvSpPr>
          <p:nvPr>
            <p:ph type="sldNum" sz="quarter" idx="15"/>
          </p:nvPr>
        </p:nvSpPr>
        <p:spPr/>
        <p:txBody>
          <a:bodyPr rtlCol="0"/>
          <a:lstStyle/>
          <a:p>
            <a:fld id="{B24B5334-92FF-4506-90DA-C66CC9096982}" type="slidenum">
              <a:rPr lang="fa-IR" smtClean="0"/>
              <a:pPr/>
              <a:t>‹#›</a:t>
            </a:fld>
            <a:endParaRPr lang="fa-IR"/>
          </a:p>
        </p:txBody>
      </p:sp>
      <p:sp>
        <p:nvSpPr>
          <p:cNvPr id="23" name="Footer Placeholder 22"/>
          <p:cNvSpPr>
            <a:spLocks noGrp="1"/>
          </p:cNvSpPr>
          <p:nvPr>
            <p:ph type="ftr" sz="quarter" idx="16"/>
          </p:nvPr>
        </p:nvSpPr>
        <p:spPr/>
        <p:txBody>
          <a:bodyPr rtlCol="0"/>
          <a:lstStyle/>
          <a:p>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A20EAB03-04A7-4562-A5EC-4066173AF439}" type="datetimeFigureOut">
              <a:rPr lang="fa-IR" smtClean="0"/>
              <a:pPr/>
              <a:t>04/16/1438</a:t>
            </a:fld>
            <a:endParaRPr lang="fa-IR"/>
          </a:p>
        </p:txBody>
      </p:sp>
      <p:sp>
        <p:nvSpPr>
          <p:cNvPr id="18" name="Slide Number Placeholder 17"/>
          <p:cNvSpPr>
            <a:spLocks noGrp="1"/>
          </p:cNvSpPr>
          <p:nvPr>
            <p:ph type="sldNum" sz="quarter" idx="11"/>
          </p:nvPr>
        </p:nvSpPr>
        <p:spPr/>
        <p:txBody>
          <a:bodyPr rtlCol="0"/>
          <a:lstStyle/>
          <a:p>
            <a:fld id="{B24B5334-92FF-4506-90DA-C66CC9096982}" type="slidenum">
              <a:rPr lang="fa-IR" smtClean="0"/>
              <a:pPr/>
              <a:t>‹#›</a:t>
            </a:fld>
            <a:endParaRPr lang="fa-IR"/>
          </a:p>
        </p:txBody>
      </p:sp>
      <p:sp>
        <p:nvSpPr>
          <p:cNvPr id="21" name="Footer Placeholder 20"/>
          <p:cNvSpPr>
            <a:spLocks noGrp="1"/>
          </p:cNvSpPr>
          <p:nvPr>
            <p:ph type="ftr" sz="quarter" idx="12"/>
          </p:nvPr>
        </p:nvSpPr>
        <p:spPr/>
        <p:txBody>
          <a:bodyPr rtlCol="0"/>
          <a:lstStyle/>
          <a:p>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20EAB03-04A7-4562-A5EC-4066173AF439}" type="datetimeFigureOut">
              <a:rPr lang="fa-IR" smtClean="0"/>
              <a:pPr/>
              <a:t>04/16/1438</a:t>
            </a:fld>
            <a:endParaRPr lang="fa-I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a-I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24B5334-92FF-4506-90DA-C66CC9096982}"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1"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63688" y="2132856"/>
            <a:ext cx="5572164" cy="830997"/>
          </a:xfrm>
          <a:prstGeom prst="rect">
            <a:avLst/>
          </a:prstGeom>
          <a:noFill/>
        </p:spPr>
        <p:txBody>
          <a:bodyPr wrap="square" rtlCol="1">
            <a:spAutoFit/>
          </a:bodyPr>
          <a:lstStyle/>
          <a:p>
            <a:r>
              <a:rPr lang="fa-IR" sz="4800" dirty="0" smtClean="0"/>
              <a:t>بسم الله الرحمن الرحیم</a:t>
            </a:r>
            <a:endParaRPr lang="fa-IR" sz="4800" dirty="0"/>
          </a:p>
        </p:txBody>
      </p:sp>
      <p:sp>
        <p:nvSpPr>
          <p:cNvPr id="6" name="Subtitle 5"/>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t>جنس خاک :( نوع و فرسایش و ...)  </a:t>
            </a:r>
            <a:r>
              <a:rPr lang="en-US" dirty="0" smtClean="0"/>
              <a:t/>
            </a:r>
            <a:br>
              <a:rPr lang="en-US" dirty="0" smtClean="0"/>
            </a:br>
            <a:endParaRPr lang="fa-IR" dirty="0"/>
          </a:p>
        </p:txBody>
      </p:sp>
      <p:sp>
        <p:nvSpPr>
          <p:cNvPr id="3" name="Content Placeholder 2"/>
          <p:cNvSpPr>
            <a:spLocks noGrp="1"/>
          </p:cNvSpPr>
          <p:nvPr>
            <p:ph sz="quarter" idx="1"/>
          </p:nvPr>
        </p:nvSpPr>
        <p:spPr>
          <a:xfrm>
            <a:off x="571472" y="1357298"/>
            <a:ext cx="7467600" cy="4873752"/>
          </a:xfrm>
        </p:spPr>
        <p:txBody>
          <a:bodyPr/>
          <a:lstStyle/>
          <a:p>
            <a:r>
              <a:rPr lang="fa-IR" dirty="0" smtClean="0"/>
              <a:t>طبق نظریه های عام نوع خاک این ناحیه زراعی شن زار و ماسه ای است</a:t>
            </a:r>
            <a:endParaRPr lang="fa-IR" dirty="0"/>
          </a:p>
        </p:txBody>
      </p:sp>
      <p:pic>
        <p:nvPicPr>
          <p:cNvPr id="5" name="Picture 4" descr="IMG_1539.JPG"/>
          <p:cNvPicPr>
            <a:picLocks noChangeAspect="1"/>
          </p:cNvPicPr>
          <p:nvPr/>
        </p:nvPicPr>
        <p:blipFill>
          <a:blip r:embed="rId2" cstate="print"/>
          <a:stretch>
            <a:fillRect/>
          </a:stretch>
        </p:blipFill>
        <p:spPr>
          <a:xfrm>
            <a:off x="714380" y="3071831"/>
            <a:ext cx="5572132" cy="371475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t>فرسایش خاک</a:t>
            </a:r>
            <a:endParaRPr lang="fa-IR" dirty="0"/>
          </a:p>
        </p:txBody>
      </p:sp>
      <p:sp>
        <p:nvSpPr>
          <p:cNvPr id="3" name="Content Placeholder 2"/>
          <p:cNvSpPr>
            <a:spLocks noGrp="1"/>
          </p:cNvSpPr>
          <p:nvPr>
            <p:ph sz="quarter" idx="1"/>
          </p:nvPr>
        </p:nvSpPr>
        <p:spPr/>
        <p:txBody>
          <a:bodyPr/>
          <a:lstStyle/>
          <a:p>
            <a:pPr lvl="0"/>
            <a:r>
              <a:rPr lang="fa-IR" dirty="0" smtClean="0"/>
              <a:t>بادهای محلی</a:t>
            </a:r>
            <a:r>
              <a:rPr lang="fa-IR" b="1" dirty="0" smtClean="0"/>
              <a:t> : </a:t>
            </a:r>
          </a:p>
          <a:p>
            <a:r>
              <a:rPr lang="fa-IR" dirty="0" smtClean="0"/>
              <a:t>در این منطقه سه نوع باد محلی به نامهای آیش٬  دولان٬  نخره (تخت باد ) می وزد . </a:t>
            </a:r>
            <a:endParaRPr lang="en-US" dirty="0" smtClean="0"/>
          </a:p>
          <a:p>
            <a:pPr lvl="0"/>
            <a:r>
              <a:rPr lang="fa-IR" dirty="0" smtClean="0"/>
              <a:t>فرسایش آبی</a:t>
            </a:r>
            <a:r>
              <a:rPr lang="fa-IR" b="1" dirty="0" smtClean="0"/>
              <a:t> :</a:t>
            </a:r>
          </a:p>
          <a:p>
            <a:r>
              <a:rPr lang="fa-IR" dirty="0" smtClean="0"/>
              <a:t>این فرسایش توسط سیلاب یا روان آبها صورت میگیرد.که بیشترین فصل این فرسایش در بهار می باشد و به علت اینکه قوچان در راس تتکانلو قرار گرفته آبهای حاصل از باران های سیل آسا بسوی تیتکانلو روان شده و باعث فرسایش زمینهای این منطقه گردیده است. </a:t>
            </a:r>
            <a:endParaRPr lang="en-US" dirty="0" smtClean="0"/>
          </a:p>
          <a:p>
            <a:pPr lvl="0"/>
            <a:r>
              <a:rPr lang="fa-IR" dirty="0" smtClean="0"/>
              <a:t>فرسایش کودهای شیمیایی</a:t>
            </a:r>
            <a:r>
              <a:rPr lang="fa-IR" b="1" dirty="0" smtClean="0"/>
              <a:t> : </a:t>
            </a:r>
            <a:endParaRPr lang="fa-IR" dirty="0" smtClean="0"/>
          </a:p>
          <a:p>
            <a:r>
              <a:rPr lang="fa-IR" dirty="0" smtClean="0"/>
              <a:t>استفاده نادرست و نا بهنگام  زارعین روستا آن هم به مقدار زیاد و نوع عمل کود باعث فرسایش زمین میشود .</a:t>
            </a:r>
            <a:endParaRPr lang="en-US" dirty="0" smtClean="0"/>
          </a:p>
          <a:p>
            <a:endParaRPr lang="fa-I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t>حیوانات</a:t>
            </a:r>
            <a:endParaRPr lang="fa-IR" dirty="0"/>
          </a:p>
        </p:txBody>
      </p:sp>
      <p:sp>
        <p:nvSpPr>
          <p:cNvPr id="3" name="Content Placeholder 2"/>
          <p:cNvSpPr>
            <a:spLocks noGrp="1"/>
          </p:cNvSpPr>
          <p:nvPr>
            <p:ph sz="quarter" idx="1"/>
          </p:nvPr>
        </p:nvSpPr>
        <p:spPr/>
        <p:txBody>
          <a:bodyPr/>
          <a:lstStyle/>
          <a:p>
            <a:r>
              <a:rPr lang="fa-IR" dirty="0" smtClean="0"/>
              <a:t>در زندگی روستا نشینان استفاده از حیوانات چه از نظر اقتصادی وچه از نظر نیروی قدرتی  حائز اهمیت بوده پس بنابر این استفاده از حیوانات نگهداری آنها را نیز در پی دارد.</a:t>
            </a:r>
            <a:endParaRPr lang="en-US" dirty="0" smtClean="0"/>
          </a:p>
          <a:p>
            <a:r>
              <a:rPr lang="fa-IR" b="1" dirty="0" smtClean="0"/>
              <a:t>حیوانات اهلی</a:t>
            </a:r>
            <a:r>
              <a:rPr lang="fa-IR" dirty="0" smtClean="0"/>
              <a:t>:</a:t>
            </a:r>
            <a:endParaRPr lang="en-US" dirty="0" smtClean="0"/>
          </a:p>
          <a:p>
            <a:r>
              <a:rPr lang="fa-IR" dirty="0" smtClean="0"/>
              <a:t> اسب ٬قاطر٬ گاو٬ گوسفند٬ بز٬ سگ٬ گربه و از جمله پرندگان اهلی چون خروس٬ بوقلمون٬ مرغابی٬ کبوتر٬ مرغ و... نام برد. </a:t>
            </a:r>
            <a:endParaRPr lang="en-US" dirty="0" smtClean="0"/>
          </a:p>
          <a:p>
            <a:r>
              <a:rPr lang="fa-IR" b="1" dirty="0" smtClean="0"/>
              <a:t>حیوانات وحشی : </a:t>
            </a:r>
            <a:endParaRPr lang="en-US" dirty="0" smtClean="0"/>
          </a:p>
          <a:p>
            <a:r>
              <a:rPr lang="fa-IR" dirty="0" smtClean="0"/>
              <a:t>روباه٬ گرگ ٬ شغال ٬ خرگوش٬ سمور و پرندگانی چون قمری یا یاکریم (اصطلاح محلی) ٬ بلدرچین وانواع بلبل و گنجشک پرنده ای سیاه وسفید که دراصطلاح محلی به آن قرقره میگویند و نوعی کبوتر بزرگ به نام خرکفتر و...را نام برد. </a:t>
            </a:r>
            <a:endParaRPr lang="fa-I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تاریخچه ده :</a:t>
            </a:r>
            <a:endParaRPr lang="fa-IR" dirty="0"/>
          </a:p>
        </p:txBody>
      </p:sp>
      <p:sp>
        <p:nvSpPr>
          <p:cNvPr id="3" name="Content Placeholder 2"/>
          <p:cNvSpPr>
            <a:spLocks noGrp="1"/>
          </p:cNvSpPr>
          <p:nvPr>
            <p:ph sz="quarter" idx="1"/>
          </p:nvPr>
        </p:nvSpPr>
        <p:spPr/>
        <p:txBody>
          <a:bodyPr/>
          <a:lstStyle/>
          <a:p>
            <a:r>
              <a:rPr lang="fa-IR" dirty="0" smtClean="0"/>
              <a:t>گذشته ده بر اساس گفته های مردم : </a:t>
            </a:r>
            <a:endParaRPr lang="en-US" dirty="0" smtClean="0"/>
          </a:p>
          <a:p>
            <a:r>
              <a:rPr lang="fa-IR" dirty="0" smtClean="0"/>
              <a:t>بر اساس گفته های پیران ناحیه پدید آمده درپی مهاجرت مردم از روستاهای همجوار چون قلعه صفا، خوکانلو و... و ساکن شدن در منطقه در حدود </a:t>
            </a:r>
          </a:p>
          <a:p>
            <a:r>
              <a:rPr lang="fa-IR" dirty="0" smtClean="0"/>
              <a:t>120-100 سال پیش بوده است و با گذشت زمان و همت روستائیان این روستا  به روستائی خود کفا و آباد تغییر یافته است.</a:t>
            </a:r>
            <a:endParaRPr lang="en-US" dirty="0" smtClean="0"/>
          </a:p>
          <a:p>
            <a:endParaRPr lang="fa-I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 وجه تسمیه روستا طبق اسناد: </a:t>
            </a:r>
            <a:endParaRPr lang="fa-IR" dirty="0"/>
          </a:p>
        </p:txBody>
      </p:sp>
      <p:sp>
        <p:nvSpPr>
          <p:cNvPr id="3" name="Content Placeholder 2"/>
          <p:cNvSpPr>
            <a:spLocks noGrp="1"/>
          </p:cNvSpPr>
          <p:nvPr>
            <p:ph sz="quarter" idx="1"/>
          </p:nvPr>
        </p:nvSpPr>
        <p:spPr/>
        <p:txBody>
          <a:bodyPr>
            <a:normAutofit fontScale="92500" lnSpcReduction="20000"/>
          </a:bodyPr>
          <a:lstStyle/>
          <a:p>
            <a:r>
              <a:rPr lang="fa-IR" dirty="0" smtClean="0"/>
              <a:t>بنای روستا به وسیله شخصی به نام قره محمد لو بوده است بعضی از روستائیان می گویند به وسیله چهار برادر به وجود آمده٬خداوند به یکی از آنان دختری عنایت می کند وقتی که یکی از برادران به ده برمیگردد خبر تولد بچه را به او می دهند و می گویند زن تو دختری به دنیا آورده است این لغت (تیتک آنی )که یعنی بچه ای به دنیا آمد روی ده می ماند و بعدها به تیتکانلو تبدیل شده است.</a:t>
            </a:r>
            <a:endParaRPr lang="en-US" dirty="0" smtClean="0"/>
          </a:p>
          <a:p>
            <a:r>
              <a:rPr lang="fa-IR" dirty="0" smtClean="0"/>
              <a:t>پسوند ((لو)) نشان دهنده  طایفه وایل می باشد . البته  این نقل  وقول صحیح به نظر نمی رسد . </a:t>
            </a:r>
          </a:p>
          <a:p>
            <a:r>
              <a:rPr lang="fa-IR" b="1" dirty="0" smtClean="0"/>
              <a:t>علت نامگذاری روستا به دلایل زیر میباشد:</a:t>
            </a:r>
            <a:endParaRPr lang="en-US" b="1" dirty="0" smtClean="0"/>
          </a:p>
          <a:p>
            <a:pPr lvl="0"/>
            <a:r>
              <a:rPr lang="fa-IR" dirty="0" smtClean="0"/>
              <a:t>وجود خارهای زیاد که به آن به زبان محلی (تیتکان )میگویند،که بعداز آن یک ایل عشایرآمده که پسوند لو  به آن اضافه گردید.</a:t>
            </a:r>
            <a:endParaRPr lang="en-US" dirty="0" smtClean="0"/>
          </a:p>
          <a:p>
            <a:pPr lvl="0"/>
            <a:r>
              <a:rPr lang="fa-IR" dirty="0" smtClean="0"/>
              <a:t>تولدهای زیاد که به زبان محلی به آن (تیتک) گویند. </a:t>
            </a:r>
            <a:endParaRPr lang="en-US" dirty="0" smtClean="0"/>
          </a:p>
          <a:p>
            <a:pPr lvl="0"/>
            <a:r>
              <a:rPr lang="fa-IR" dirty="0" smtClean="0"/>
              <a:t>وجود یک نوع اشتغال در بین زنان که مرتب کردن یا آماده کردن پشم گوسفند برای ریسندگی که به زبان محلی به آن تیت کردن گویند. </a:t>
            </a:r>
            <a:endParaRPr lang="en-US" dirty="0" smtClean="0"/>
          </a:p>
          <a:p>
            <a:r>
              <a:rPr lang="fa-IR" dirty="0" smtClean="0"/>
              <a:t>وجود انبوه درختان توت در زمانهای گذشته که ابتدا توتکانلو نامیده شده و بعد از گذشت زمانی به تیتکانلو تغییر نام یافت </a:t>
            </a:r>
            <a:endParaRPr lang="fa-I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t>اماکن و بناهای تاریخی : </a:t>
            </a:r>
            <a:endParaRPr lang="fa-IR" dirty="0"/>
          </a:p>
        </p:txBody>
      </p:sp>
      <p:sp>
        <p:nvSpPr>
          <p:cNvPr id="3" name="Content Placeholder 2"/>
          <p:cNvSpPr>
            <a:spLocks noGrp="1"/>
          </p:cNvSpPr>
          <p:nvPr>
            <p:ph sz="quarter" idx="1"/>
          </p:nvPr>
        </p:nvSpPr>
        <p:spPr/>
        <p:txBody>
          <a:bodyPr>
            <a:normAutofit lnSpcReduction="10000"/>
          </a:bodyPr>
          <a:lstStyle/>
          <a:p>
            <a:r>
              <a:rPr lang="fa-IR" dirty="0" smtClean="0"/>
              <a:t>از مهمترین آثار تاریخی تیتکانلو تا حدودی می توان به کلات حاج ملارضا و قنات پوستین دوز، تپه گلور(گرد) ، تپه کدخدا یحیی که در اسناد میراث فرهنگی فاروج نیز موجود است می توان اشاره نمود. </a:t>
            </a:r>
            <a:endParaRPr lang="en-US" dirty="0" smtClean="0"/>
          </a:p>
          <a:p>
            <a:r>
              <a:rPr lang="fa-IR" b="1" dirty="0" smtClean="0"/>
              <a:t>حوادث تاریخی : </a:t>
            </a:r>
            <a:endParaRPr lang="en-US" dirty="0" smtClean="0"/>
          </a:p>
          <a:p>
            <a:r>
              <a:rPr lang="fa-IR" dirty="0" smtClean="0"/>
              <a:t>روستا دارای حوادث تاریخی خاصی نبوده لیکن بر اساس گفته های ساکنان روستا در زمانهای گذشته امامزاده ای به نام امامزاده علی اصغر که نبیره شاهزاده حسین اصغر دراین روستا وجود داشته که به دلایلی مبهم ناپدید شده و مدتی پیش دختر خانمی خواب امامزاده را می بیند که امامزاده به وی شجره نامه و پارچه ای سبز می دهد مردم بر این عقیده اند که امامزاده آشکار شده و حتی دراین زمان زنی از روستای حاج تقی برای  زیارت وشفاء به این منزل آمدند و به خواست پروردگار شفاء پیدا کردند که در پی این حادثه سازمان اوقاف شهرستان قوچان درجستجو و پی گیری این اتفاق  می باشد.</a:t>
            </a:r>
            <a:endParaRPr lang="en-US" dirty="0" smtClean="0"/>
          </a:p>
          <a:p>
            <a:endParaRPr lang="fa-I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امام زاده عبدالله </a:t>
            </a:r>
            <a:endParaRPr lang="fa-IR" dirty="0"/>
          </a:p>
        </p:txBody>
      </p:sp>
      <p:pic>
        <p:nvPicPr>
          <p:cNvPr id="4" name="Content Placeholder 3" descr="20130109335.jpg"/>
          <p:cNvPicPr>
            <a:picLocks noGrp="1" noChangeAspect="1"/>
          </p:cNvPicPr>
          <p:nvPr>
            <p:ph sz="quarter" idx="1"/>
          </p:nvPr>
        </p:nvPicPr>
        <p:blipFill>
          <a:blip r:embed="rId2" cstate="print"/>
          <a:stretch>
            <a:fillRect/>
          </a:stretch>
        </p:blipFill>
        <p:spPr>
          <a:xfrm>
            <a:off x="785786" y="1516766"/>
            <a:ext cx="6645424" cy="4984068"/>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t>ساخت جمعیت</a:t>
            </a:r>
            <a:endParaRPr lang="fa-IR" dirty="0"/>
          </a:p>
        </p:txBody>
      </p:sp>
      <p:sp>
        <p:nvSpPr>
          <p:cNvPr id="3" name="Content Placeholder 2"/>
          <p:cNvSpPr>
            <a:spLocks noGrp="1"/>
          </p:cNvSpPr>
          <p:nvPr>
            <p:ph sz="quarter" idx="1"/>
          </p:nvPr>
        </p:nvSpPr>
        <p:spPr/>
        <p:txBody>
          <a:bodyPr/>
          <a:lstStyle/>
          <a:p>
            <a:r>
              <a:rPr lang="fa-IR" dirty="0" smtClean="0"/>
              <a:t>قدیمی ترین آمار جمعیتی موجود روستای تيتكانلو مربوط به سال 1345 می باشد .اين روستا طبق گزارش مركز آمار ايران در سرشماري نفوس و مسكن سال 1345 ، 431 خانوار و 1941 نفر جمعيت داشته ، در سرشماري سال 1355، اين عدد به 547 خانوار و 2531 نفرافزايش يافته، در سرشماري سال 1365 ، تعداد خانوار به672 خانوار و جمعيت به3465 نفر افزايش يافته ، در سرشماري سال 1375 ، تعداد جمعيت روستا به 3545  نفروتعداد خانوار به 737 خانواررسیده است. </a:t>
            </a:r>
            <a:endParaRPr lang="en-US" dirty="0" smtClean="0"/>
          </a:p>
          <a:p>
            <a:r>
              <a:rPr lang="ar-SA" b="1" dirty="0" smtClean="0"/>
              <a:t>(مركز آمار ايران ، سرشماري عمومي نفوس و مسكن )</a:t>
            </a:r>
            <a:endParaRPr lang="en-US" dirty="0" smtClean="0"/>
          </a:p>
          <a:p>
            <a:r>
              <a:rPr lang="fa-IR" dirty="0" smtClean="0"/>
              <a:t>بر اساس آمار خانه بهداشت ، جمعيت روستاي تيتكانلو در سال 1386 ، 3923 نفر در قالب 1037 خانوار و در سال 1379 ، 3891 نفر در قالب 894 خانوار بوده است.</a:t>
            </a:r>
            <a:endParaRPr lang="en-US" dirty="0" smtClean="0"/>
          </a:p>
          <a:p>
            <a:endParaRPr lang="fa-I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t>وضعیت جمعیت شاغلین وبیکاران روستا</a:t>
            </a:r>
            <a:endParaRPr lang="fa-IR" dirty="0"/>
          </a:p>
        </p:txBody>
      </p:sp>
      <p:sp>
        <p:nvSpPr>
          <p:cNvPr id="3" name="Content Placeholder 2"/>
          <p:cNvSpPr>
            <a:spLocks noGrp="1"/>
          </p:cNvSpPr>
          <p:nvPr>
            <p:ph sz="quarter" idx="1"/>
          </p:nvPr>
        </p:nvSpPr>
        <p:spPr/>
        <p:txBody>
          <a:bodyPr/>
          <a:lstStyle/>
          <a:p>
            <a:r>
              <a:rPr lang="ar-SA" dirty="0" smtClean="0"/>
              <a:t>بر اساس آمار از كل جمعيت 3545  نفري روستا 2923 نفر سني بالاي 10 سال داشته اند كه از اين تعداد 884 نفر شاغل مي باشند .</a:t>
            </a:r>
            <a:endParaRPr lang="en-US" dirty="0" smtClean="0"/>
          </a:p>
          <a:p>
            <a:pPr>
              <a:buNone/>
            </a:pPr>
            <a:endParaRPr lang="fa-IR" dirty="0" smtClean="0"/>
          </a:p>
          <a:p>
            <a:pPr>
              <a:buNone/>
            </a:pPr>
            <a:r>
              <a:rPr lang="ar-SA" dirty="0" smtClean="0"/>
              <a:t>بر اساس آمار كسب شده از خانه بهداشت روستا</a:t>
            </a:r>
            <a:r>
              <a:rPr lang="fa-IR" dirty="0" smtClean="0"/>
              <a:t> در سال های اخیر </a:t>
            </a:r>
            <a:r>
              <a:rPr lang="ar-SA" dirty="0" smtClean="0"/>
              <a:t>از مجموع 3923 نفر جمعيت روستا 2602 نفر سني بالاي 10 سال دارند كه از اين تعداد 1291 نفر مرد و 1311 نفر زن بوده اند كه از اين تعداد 1455 نفر شاغل اقتصادي بوده اند  .</a:t>
            </a:r>
            <a:endParaRPr lang="en-US" dirty="0" smtClean="0"/>
          </a:p>
          <a:p>
            <a:pPr>
              <a:buNone/>
            </a:pPr>
            <a:endParaRPr lang="fa-I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b="1" dirty="0" smtClean="0"/>
              <a:t>معرفی مسائل ومشکلات روستائیان از نظر ساکنین آن</a:t>
            </a:r>
            <a:endParaRPr lang="fa-IR" dirty="0"/>
          </a:p>
        </p:txBody>
      </p:sp>
      <p:sp>
        <p:nvSpPr>
          <p:cNvPr id="3" name="Content Placeholder 2"/>
          <p:cNvSpPr>
            <a:spLocks noGrp="1"/>
          </p:cNvSpPr>
          <p:nvPr>
            <p:ph sz="quarter" idx="1"/>
          </p:nvPr>
        </p:nvSpPr>
        <p:spPr/>
        <p:txBody>
          <a:bodyPr/>
          <a:lstStyle/>
          <a:p>
            <a:r>
              <a:rPr lang="fa-IR" dirty="0" smtClean="0"/>
              <a:t>بطور کلی مسائل روستاهای ایران به دوگروه اصلی یعنی  مشکلات عمومی  و مشکلات خاص تقسیم می شوند :</a:t>
            </a:r>
            <a:endParaRPr lang="en-US" dirty="0"/>
          </a:p>
        </p:txBody>
      </p:sp>
      <p:pic>
        <p:nvPicPr>
          <p:cNvPr id="5" name="Picture 4" descr="DSC_0229.jpg"/>
          <p:cNvPicPr>
            <a:picLocks noChangeAspect="1"/>
          </p:cNvPicPr>
          <p:nvPr/>
        </p:nvPicPr>
        <p:blipFill>
          <a:blip r:embed="rId2" cstate="print"/>
          <a:stretch>
            <a:fillRect/>
          </a:stretch>
        </p:blipFill>
        <p:spPr>
          <a:xfrm>
            <a:off x="357190" y="2643182"/>
            <a:ext cx="5143504" cy="385762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ubtitle 2"/>
          <p:cNvSpPr txBox="1">
            <a:spLocks/>
          </p:cNvSpPr>
          <p:nvPr/>
        </p:nvSpPr>
        <p:spPr>
          <a:xfrm>
            <a:off x="1331640" y="2204864"/>
            <a:ext cx="6172200" cy="1371600"/>
          </a:xfrm>
          <a:prstGeom prst="rect">
            <a:avLst/>
          </a:prstGeom>
        </p:spPr>
        <p:txBody>
          <a:bodyPr vert="horz">
            <a:normAutofit/>
          </a:bodyPr>
          <a:lstStyle>
            <a:lvl1pPr marL="274320" indent="-274320" algn="r" rtl="1"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a-IR" sz="6600" dirty="0" smtClean="0">
                <a:solidFill>
                  <a:srgbClr val="FF0000"/>
                </a:solidFill>
                <a:effectLst>
                  <a:outerShdw blurRad="38100" dist="38100" dir="2700000" algn="tl">
                    <a:srgbClr val="000000">
                      <a:alpha val="43137"/>
                    </a:srgbClr>
                  </a:outerShdw>
                </a:effectLst>
              </a:rPr>
              <a:t>روستای تیتکانلو</a:t>
            </a:r>
            <a:endParaRPr lang="fa-IR" sz="66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59705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b="1" dirty="0" smtClean="0"/>
              <a:t>مشکلات عمومی </a:t>
            </a:r>
            <a:endParaRPr lang="fa-IR" dirty="0"/>
          </a:p>
        </p:txBody>
      </p:sp>
      <p:sp>
        <p:nvSpPr>
          <p:cNvPr id="3" name="Content Placeholder 2"/>
          <p:cNvSpPr>
            <a:spLocks noGrp="1"/>
          </p:cNvSpPr>
          <p:nvPr>
            <p:ph sz="quarter" idx="1"/>
          </p:nvPr>
        </p:nvSpPr>
        <p:spPr/>
        <p:txBody>
          <a:bodyPr/>
          <a:lstStyle/>
          <a:p>
            <a:r>
              <a:rPr lang="fa-IR" dirty="0" smtClean="0"/>
              <a:t>مسائلی هستند که بیشتر جامعه روستایی ایران به آن مبتلا است . در بسیاری موارد روستائیان نیز از آن آگاه بوده وبه زبان خود در تحقیق میدانی آنرا بیان می کنند . لذا رفع این مسائل نیازمند عزم عمومی و نیز دولت ، در سطح کلان کشور می باشد .</a:t>
            </a:r>
          </a:p>
          <a:p>
            <a:endParaRPr lang="fa-IR" dirty="0" smtClean="0"/>
          </a:p>
          <a:p>
            <a:endParaRPr lang="fa-IR" dirty="0" smtClean="0"/>
          </a:p>
          <a:p>
            <a:r>
              <a:rPr lang="fa-IR" dirty="0" smtClean="0"/>
              <a:t> اهم این مسائل عبارتند از :</a:t>
            </a:r>
            <a:endParaRPr lang="en-US" dirty="0" smtClean="0"/>
          </a:p>
          <a:p>
            <a:endParaRPr lang="fa-I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42910" y="428604"/>
            <a:ext cx="7467600" cy="4873752"/>
          </a:xfrm>
        </p:spPr>
        <p:txBody>
          <a:bodyPr>
            <a:normAutofit fontScale="92500"/>
          </a:bodyPr>
          <a:lstStyle/>
          <a:p>
            <a:r>
              <a:rPr lang="fa-IR" b="1" i="1" dirty="0" smtClean="0"/>
              <a:t>زمینه های اقتصادی</a:t>
            </a:r>
            <a:endParaRPr lang="en-US" b="1" i="1" dirty="0" smtClean="0"/>
          </a:p>
          <a:p>
            <a:pPr lvl="0"/>
            <a:r>
              <a:rPr lang="fa-IR" dirty="0" smtClean="0"/>
              <a:t>پایین بودن بهره وری تولید در فعالیتهای کشاورزی .</a:t>
            </a:r>
            <a:endParaRPr lang="en-US" dirty="0" smtClean="0"/>
          </a:p>
          <a:p>
            <a:pPr lvl="0"/>
            <a:r>
              <a:rPr lang="fa-IR" dirty="0" smtClean="0"/>
              <a:t>پایین بودن سطح درآمد روستائیان و درنتیجه کمبود پس انداز ، تشکیل و انباشت سرمایه وسرمایه گذاری در محیط روستا.</a:t>
            </a:r>
            <a:endParaRPr lang="en-US" dirty="0" smtClean="0"/>
          </a:p>
          <a:p>
            <a:pPr lvl="0"/>
            <a:r>
              <a:rPr lang="fa-IR" dirty="0" smtClean="0"/>
              <a:t>ضعف نظام بازار یابی و سیاست قیمت گذاری مناسب برای محصولات کشاورزی</a:t>
            </a:r>
            <a:endParaRPr lang="en-US" dirty="0" smtClean="0"/>
          </a:p>
          <a:p>
            <a:pPr lvl="0"/>
            <a:r>
              <a:rPr lang="fa-IR" dirty="0" smtClean="0"/>
              <a:t>نامناسب بودن وضع مالکیت اراضی ونظام بهره برداری کشاورزی.</a:t>
            </a:r>
            <a:endParaRPr lang="en-US" dirty="0" smtClean="0"/>
          </a:p>
          <a:p>
            <a:pPr lvl="0"/>
            <a:r>
              <a:rPr lang="fa-IR" dirty="0" smtClean="0"/>
              <a:t>اندک بودن سود فعالیتهای بخش کشاورزی در مقایسه با سایر بخشهای اقتصادی</a:t>
            </a:r>
            <a:endParaRPr lang="en-US" dirty="0" smtClean="0"/>
          </a:p>
          <a:p>
            <a:pPr lvl="0"/>
            <a:r>
              <a:rPr lang="fa-IR" dirty="0" smtClean="0"/>
              <a:t>وجود مازاد نسبی نیروی کار در بخش کشاورزی .</a:t>
            </a:r>
            <a:endParaRPr lang="en-US" dirty="0" smtClean="0"/>
          </a:p>
          <a:p>
            <a:pPr lvl="0"/>
            <a:r>
              <a:rPr lang="fa-IR" dirty="0" smtClean="0"/>
              <a:t>کمبود تسهیلات و منابع اعتباری مناسب برای حمایت از فعالیتهای تولیدی در نواحی روستایی.</a:t>
            </a:r>
            <a:endParaRPr lang="en-US" dirty="0" smtClean="0"/>
          </a:p>
          <a:p>
            <a:pPr lvl="0"/>
            <a:r>
              <a:rPr lang="fa-IR" dirty="0" smtClean="0"/>
              <a:t>عدم ارتقاء بهره وری از منابع پایه ای تولید در محیط روستایی.</a:t>
            </a:r>
            <a:endParaRPr lang="en-US" dirty="0" smtClean="0"/>
          </a:p>
          <a:p>
            <a:endParaRPr lang="fa-I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00034" y="642918"/>
            <a:ext cx="7467600" cy="4873752"/>
          </a:xfrm>
        </p:spPr>
        <p:txBody>
          <a:bodyPr/>
          <a:lstStyle/>
          <a:p>
            <a:r>
              <a:rPr lang="fa-IR" i="1" dirty="0" smtClean="0"/>
              <a:t>- </a:t>
            </a:r>
            <a:r>
              <a:rPr lang="fa-IR" b="1" i="1" dirty="0" smtClean="0"/>
              <a:t>زمینه های اجتماعی</a:t>
            </a:r>
            <a:r>
              <a:rPr lang="fa-IR" i="1" dirty="0" smtClean="0"/>
              <a:t> </a:t>
            </a:r>
            <a:endParaRPr lang="en-US" b="1" i="1" dirty="0" smtClean="0"/>
          </a:p>
          <a:p>
            <a:pPr lvl="0"/>
            <a:r>
              <a:rPr lang="fa-IR" dirty="0" smtClean="0"/>
              <a:t>عدم مشارکت روستائیان در برنامه ها  و طرحهای توسعه روستایی به شیوه های مطلوب و نظام مند و به عبارتی دشواری مشارکت وتشکیل سرمایه اجتماعی در روستاها .</a:t>
            </a:r>
            <a:endParaRPr lang="en-US" dirty="0" smtClean="0"/>
          </a:p>
          <a:p>
            <a:pPr lvl="0"/>
            <a:r>
              <a:rPr lang="fa-IR" dirty="0" smtClean="0"/>
              <a:t>روابط نا متعادل شهر وروستا و در نتیجه توسعه نیافتگی جامعه روستایی و عدم تعادل و توازن بین شهر وروستا.</a:t>
            </a:r>
            <a:endParaRPr lang="en-US" dirty="0" smtClean="0"/>
          </a:p>
          <a:p>
            <a:pPr lvl="0"/>
            <a:r>
              <a:rPr lang="fa-IR" dirty="0" smtClean="0"/>
              <a:t>عدم وجود راهکار و شرایط مناسب برای حل تضاد میان سنت و نوگرایی در نواحی روستایی.</a:t>
            </a:r>
            <a:endParaRPr lang="en-US" dirty="0" smtClean="0"/>
          </a:p>
          <a:p>
            <a:pPr lvl="0"/>
            <a:r>
              <a:rPr lang="fa-IR" dirty="0" smtClean="0"/>
              <a:t>عدم وجود انسجام اجتماعی بین تولید کنندگان خرد روستایی.</a:t>
            </a:r>
            <a:endParaRPr lang="en-US" dirty="0" smtClean="0"/>
          </a:p>
          <a:p>
            <a:pPr lvl="0"/>
            <a:r>
              <a:rPr lang="fa-IR" dirty="0" smtClean="0"/>
              <a:t>ضعف سازمانها و نهادهای مردمی برای مشارکت در توسعه روستایی .</a:t>
            </a:r>
            <a:endParaRPr lang="en-US" dirty="0" smtClean="0"/>
          </a:p>
          <a:p>
            <a:pPr lvl="0"/>
            <a:r>
              <a:rPr lang="fa-IR" dirty="0" smtClean="0"/>
              <a:t>فرار ویا مهاجرت اقشار مختلف از جمله جوانان به مناطق شهری.</a:t>
            </a:r>
            <a:endParaRPr lang="en-US" dirty="0" smtClean="0"/>
          </a:p>
          <a:p>
            <a:endParaRPr lang="fa-I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00034" y="857232"/>
            <a:ext cx="7467600" cy="4873752"/>
          </a:xfrm>
        </p:spPr>
        <p:txBody>
          <a:bodyPr>
            <a:normAutofit lnSpcReduction="10000"/>
          </a:bodyPr>
          <a:lstStyle/>
          <a:p>
            <a:r>
              <a:rPr lang="fa-IR" b="1" i="1" dirty="0" smtClean="0"/>
              <a:t>زمینه های نهادی و ساختاری</a:t>
            </a:r>
            <a:endParaRPr lang="en-US" b="1" i="1" dirty="0" smtClean="0"/>
          </a:p>
          <a:p>
            <a:pPr lvl="0"/>
            <a:r>
              <a:rPr lang="fa-IR" dirty="0" smtClean="0"/>
              <a:t>ضعف ساختار مناسب در مدیریت توسعه در کشور با بلاتکلیفی مدیریت کلان توسعه روستایی و عدم وجود هماهنگی بین سازمانها و مراکز مسئول توسعه روستایی و تداخل وظایف آنها با یکدیگر.</a:t>
            </a:r>
            <a:endParaRPr lang="en-US" dirty="0" smtClean="0"/>
          </a:p>
          <a:p>
            <a:pPr lvl="0"/>
            <a:r>
              <a:rPr lang="fa-IR" dirty="0" smtClean="0"/>
              <a:t>نابسامانی در مدیریت سرزمین وکاربری اراضی.</a:t>
            </a:r>
            <a:endParaRPr lang="en-US" dirty="0" smtClean="0"/>
          </a:p>
          <a:p>
            <a:pPr lvl="0"/>
            <a:r>
              <a:rPr lang="fa-IR" dirty="0" smtClean="0"/>
              <a:t>نبود استانداردهای مشخص برای ارائه انواع خدمات در مراکز روستایی در زمینه جهت بخشی به سرمایه گذاری ها و تخصیص بهینه منابع در محیط روستایی با توجه به نیاز ها و اولویتها.</a:t>
            </a:r>
            <a:endParaRPr lang="en-US" dirty="0" smtClean="0"/>
          </a:p>
          <a:p>
            <a:pPr lvl="0"/>
            <a:r>
              <a:rPr lang="fa-IR" dirty="0" smtClean="0"/>
              <a:t>ضعف جایگاه مشخص قانونی در برنامه ریزی روستایی در کشور.</a:t>
            </a:r>
            <a:endParaRPr lang="en-US" dirty="0" smtClean="0"/>
          </a:p>
          <a:p>
            <a:pPr lvl="0"/>
            <a:r>
              <a:rPr lang="fa-IR" dirty="0" smtClean="0"/>
              <a:t>غلبه رویکرد بخشی ومتمرکز در برنامه ریزی های توسعه ملی.</a:t>
            </a:r>
            <a:endParaRPr lang="en-US" dirty="0" smtClean="0"/>
          </a:p>
          <a:p>
            <a:pPr lvl="0"/>
            <a:r>
              <a:rPr lang="fa-IR" dirty="0" smtClean="0"/>
              <a:t>ضعف عظم راسخ برای تحقق توسعه روستایی در کشور.</a:t>
            </a:r>
            <a:endParaRPr lang="en-US" dirty="0" smtClean="0"/>
          </a:p>
          <a:p>
            <a:pPr lvl="0"/>
            <a:r>
              <a:rPr lang="fa-IR" dirty="0" smtClean="0"/>
              <a:t>کمبود تحقیقات هدفمند توام با آموزش روستائیان.</a:t>
            </a:r>
            <a:endParaRPr lang="en-US" dirty="0" smtClean="0"/>
          </a:p>
          <a:p>
            <a:endParaRPr lang="fa-I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b="1" dirty="0" smtClean="0"/>
              <a:t>مشکلات خاص</a:t>
            </a:r>
            <a:endParaRPr lang="fa-IR" dirty="0"/>
          </a:p>
        </p:txBody>
      </p:sp>
      <p:sp>
        <p:nvSpPr>
          <p:cNvPr id="3" name="Content Placeholder 2"/>
          <p:cNvSpPr>
            <a:spLocks noGrp="1"/>
          </p:cNvSpPr>
          <p:nvPr>
            <p:ph sz="quarter" idx="1"/>
          </p:nvPr>
        </p:nvSpPr>
        <p:spPr/>
        <p:txBody>
          <a:bodyPr>
            <a:normAutofit fontScale="85000" lnSpcReduction="20000"/>
          </a:bodyPr>
          <a:lstStyle/>
          <a:p>
            <a:r>
              <a:rPr lang="fa-IR" dirty="0" smtClean="0"/>
              <a:t>این مشکلات عمدتا ناشی از ساختار محیط طبیعی و موقعیت روستاها می باشد. اهم این مشکلات با توجه به روستای مورد بررسی یعنی تيتكانلو عبارتند از:</a:t>
            </a:r>
            <a:endParaRPr lang="en-US" dirty="0" smtClean="0"/>
          </a:p>
          <a:p>
            <a:r>
              <a:rPr lang="fa-IR" b="1" dirty="0" smtClean="0"/>
              <a:t>- محدود شدن آب شرب در فصل تابستان :</a:t>
            </a:r>
            <a:r>
              <a:rPr lang="fa-IR" dirty="0" smtClean="0"/>
              <a:t> </a:t>
            </a:r>
            <a:endParaRPr lang="en-US" dirty="0" smtClean="0"/>
          </a:p>
          <a:p>
            <a:r>
              <a:rPr lang="fa-IR" dirty="0" smtClean="0"/>
              <a:t>مهمترین علت این امر استفاده روستائیان از آب لوله کشی جهت آبیاری باغچه های داخل منازل می باشد که به دلیل عدم نظارت  بر نحوه مصرف آب ولوله کشی غیر مجاز نیز افزایش یافته است.</a:t>
            </a:r>
            <a:endParaRPr lang="en-US" dirty="0" smtClean="0"/>
          </a:p>
          <a:p>
            <a:r>
              <a:rPr lang="fa-IR" b="1" dirty="0" smtClean="0"/>
              <a:t>- فرسوده بودن حمام عمومي: </a:t>
            </a:r>
            <a:endParaRPr lang="en-US" dirty="0" smtClean="0"/>
          </a:p>
          <a:p>
            <a:r>
              <a:rPr lang="fa-IR" dirty="0" smtClean="0"/>
              <a:t> باعث گرديده چند خانوار به صورت غير بهداشتي در منازل حمام كنند .</a:t>
            </a:r>
            <a:endParaRPr lang="en-US" dirty="0" smtClean="0"/>
          </a:p>
          <a:p>
            <a:r>
              <a:rPr lang="fa-IR" dirty="0" smtClean="0"/>
              <a:t>- نامطلوب بودن آب شرب به دليل فرسوده بودن لوله ها </a:t>
            </a:r>
            <a:endParaRPr lang="en-US" dirty="0" smtClean="0"/>
          </a:p>
          <a:p>
            <a:r>
              <a:rPr lang="fa-IR" dirty="0" smtClean="0"/>
              <a:t>–  بيكاري جوانان </a:t>
            </a:r>
            <a:endParaRPr lang="en-US" dirty="0" smtClean="0"/>
          </a:p>
          <a:p>
            <a:r>
              <a:rPr lang="fa-IR" dirty="0" smtClean="0"/>
              <a:t>-  بناهاي كم دوام و مخروبه كه هنوز مورد استفاده اهالي قرار مي گيرند</a:t>
            </a:r>
            <a:endParaRPr lang="en-US" dirty="0" smtClean="0"/>
          </a:p>
          <a:p>
            <a:r>
              <a:rPr lang="fa-IR" dirty="0" smtClean="0"/>
              <a:t>- عدم وجود كتابخانه در روستا  </a:t>
            </a:r>
            <a:endParaRPr lang="en-US" dirty="0" smtClean="0"/>
          </a:p>
          <a:p>
            <a:r>
              <a:rPr lang="fa-IR" dirty="0" smtClean="0"/>
              <a:t>- نامناسب بودن جاده فاروج – تيتكانلو </a:t>
            </a:r>
            <a:endParaRPr lang="en-US" dirty="0" smtClean="0"/>
          </a:p>
          <a:p>
            <a:r>
              <a:rPr lang="fa-IR" dirty="0" smtClean="0"/>
              <a:t>- نامناسب بودن معابر فرعي به لحاظ عرض و پوشش كف </a:t>
            </a:r>
            <a:endParaRPr lang="en-US" dirty="0" smtClean="0"/>
          </a:p>
          <a:p>
            <a:r>
              <a:rPr lang="fa-IR" dirty="0" smtClean="0"/>
              <a:t>- عرض كم ميدان مركزي كه منجر به تصادف در روستا مي شود  </a:t>
            </a:r>
            <a:endParaRPr lang="en-US" dirty="0" smtClean="0"/>
          </a:p>
          <a:p>
            <a:endParaRPr lang="fa-I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28" y="-285776"/>
            <a:ext cx="7467600" cy="1143000"/>
          </a:xfrm>
        </p:spPr>
        <p:txBody>
          <a:bodyPr/>
          <a:lstStyle/>
          <a:p>
            <a:pPr algn="r"/>
            <a:r>
              <a:rPr lang="fa-IR" b="1" dirty="0" smtClean="0"/>
              <a:t>تولیدات : </a:t>
            </a:r>
            <a:endParaRPr lang="fa-IR" dirty="0"/>
          </a:p>
        </p:txBody>
      </p:sp>
      <p:sp>
        <p:nvSpPr>
          <p:cNvPr id="3" name="Content Placeholder 2"/>
          <p:cNvSpPr>
            <a:spLocks noGrp="1"/>
          </p:cNvSpPr>
          <p:nvPr>
            <p:ph sz="quarter" idx="1"/>
          </p:nvPr>
        </p:nvSpPr>
        <p:spPr>
          <a:xfrm>
            <a:off x="457200" y="285728"/>
            <a:ext cx="7467600" cy="4873752"/>
          </a:xfrm>
        </p:spPr>
        <p:txBody>
          <a:bodyPr/>
          <a:lstStyle/>
          <a:p>
            <a:pPr>
              <a:buNone/>
            </a:pPr>
            <a:endParaRPr lang="fa-IR" dirty="0" smtClean="0"/>
          </a:p>
          <a:p>
            <a:r>
              <a:rPr lang="fa-IR" dirty="0" smtClean="0"/>
              <a:t>زراعت بعد از باغ انگور در درجه دوم اهمیت قرار دارد با سطح زیر کشت کلی زمینهای روستا که حدوداً 5300 هکتار می باشد که از این رقم 4100 هکتار اراضی آبی و 8200 هکتار اراضی دیم می باشند که از 4100 هکتار اراضی آبی در سال 350 هکتار زیر کشت گندم آبی و 300 هکتار زیر کشت جو ابی قرار می گیرد و مابقیبه صورت آیش باقی می ماندو از 8200 هکتار اراضی دیم  600 هکتار گندم دیم و 400 هکتار جو دیم کشت می شود و 500  هکتار باقی به صورت آیش مانده . </a:t>
            </a:r>
            <a:endParaRPr lang="fa-IR" dirty="0"/>
          </a:p>
        </p:txBody>
      </p:sp>
      <p:pic>
        <p:nvPicPr>
          <p:cNvPr id="4" name="Picture 3" descr="imagesلذ.jpeg"/>
          <p:cNvPicPr>
            <a:picLocks noChangeAspect="1"/>
          </p:cNvPicPr>
          <p:nvPr/>
        </p:nvPicPr>
        <p:blipFill>
          <a:blip r:embed="rId2"/>
          <a:stretch>
            <a:fillRect/>
          </a:stretch>
        </p:blipFill>
        <p:spPr>
          <a:xfrm>
            <a:off x="857224" y="3500438"/>
            <a:ext cx="4857784" cy="3027563"/>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242" y="-428652"/>
            <a:ext cx="7467600" cy="1143000"/>
          </a:xfrm>
        </p:spPr>
        <p:txBody>
          <a:bodyPr/>
          <a:lstStyle/>
          <a:p>
            <a:pPr algn="r"/>
            <a:r>
              <a:rPr lang="fa-IR" dirty="0" smtClean="0"/>
              <a:t>انگور</a:t>
            </a:r>
            <a:endParaRPr lang="fa-IR" dirty="0"/>
          </a:p>
        </p:txBody>
      </p:sp>
      <p:sp>
        <p:nvSpPr>
          <p:cNvPr id="3" name="Content Placeholder 2"/>
          <p:cNvSpPr>
            <a:spLocks noGrp="1"/>
          </p:cNvSpPr>
          <p:nvPr>
            <p:ph sz="quarter" idx="1"/>
          </p:nvPr>
        </p:nvSpPr>
        <p:spPr>
          <a:xfrm>
            <a:off x="357158" y="126884"/>
            <a:ext cx="7467600" cy="4873752"/>
          </a:xfrm>
        </p:spPr>
        <p:txBody>
          <a:bodyPr/>
          <a:lstStyle/>
          <a:p>
            <a:r>
              <a:rPr lang="fa-IR" dirty="0" smtClean="0"/>
              <a:t>سطح 1200 هکتار باغ انگور در روستا باعث پدید آمدن تاکستان های زیبا و فراوانی  شد که در بهار و تابستان منظره زیبایی را پدید اورده است . میانگین تولید 25 تن انگور تازه و میانگین تولید کشمش هر هکتار 2/6 تن و متوسط کل کشمش تولیدی 5000 تن می باشد که حدود 95 درصد آن ارزش صادراتی داشته و به کشورهای یونان ،فرانسه، ایتالیا  و ترکیه صادر می شود 95٪ از باغ انگور راکشمش تشکیل می دهد مابقی را انگورهای نظیر انگور خلیلی ( زودرس است ) سرخک، سبزانگور، سفیدانگور، لعل عسکری ،انگور سیاه، مسگه، فخری یا شصت عروس ( به علت اینکه به ناخن شصت عروس که دارای ناخنهای بلندی است شباهت دارد ) ، توف توفی ( به خاطر کشیدن آب وانداختن پوست آن به این نام شهرت یافته است .) و ...</a:t>
            </a:r>
            <a:endParaRPr lang="en-US" dirty="0" smtClean="0"/>
          </a:p>
          <a:p>
            <a:endParaRPr lang="fa-IR" dirty="0"/>
          </a:p>
        </p:txBody>
      </p:sp>
      <p:pic>
        <p:nvPicPr>
          <p:cNvPr id="4" name="Picture 3" descr="DSC_0233.jpg"/>
          <p:cNvPicPr>
            <a:picLocks noChangeAspect="1"/>
          </p:cNvPicPr>
          <p:nvPr/>
        </p:nvPicPr>
        <p:blipFill>
          <a:blip r:embed="rId2" cstate="print"/>
          <a:stretch>
            <a:fillRect/>
          </a:stretch>
        </p:blipFill>
        <p:spPr>
          <a:xfrm>
            <a:off x="357190" y="3857628"/>
            <a:ext cx="6929454" cy="278605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t>دامداری : </a:t>
            </a:r>
            <a:endParaRPr lang="fa-IR" dirty="0"/>
          </a:p>
        </p:txBody>
      </p:sp>
      <p:sp>
        <p:nvSpPr>
          <p:cNvPr id="3" name="Content Placeholder 2"/>
          <p:cNvSpPr>
            <a:spLocks noGrp="1"/>
          </p:cNvSpPr>
          <p:nvPr>
            <p:ph sz="quarter" idx="1"/>
          </p:nvPr>
        </p:nvSpPr>
        <p:spPr/>
        <p:txBody>
          <a:bodyPr/>
          <a:lstStyle/>
          <a:p>
            <a:r>
              <a:rPr lang="fa-IR" dirty="0" smtClean="0"/>
              <a:t>گله داری و دامپروری از دیگر فعالیتهای ساکنان روستای تیتکانلو می باشد که در کنار فعالیتهای دیگر به این حرفه اشتغال دارند روستا با داشتن 4 کته گوسفند به میانگین هر گله 700 رأس گوسفند و 200 گاو شیری و تقریباً 2000 مرغ و مرغابی و ... از کیفیت لبنی بالایی برخوردار است و این امتیاز مرهون مراتع سر سبز گیاهان خوشبو و معطر منطقه می باشد که به مصرف تغذیه گوسفندان دیگر دامها می رسد و بدین لحاظ کره و روغن و ماست و پنیری دلپذیر را فراهم می آورد . که روستائیان به مقدار احتیاجات لازم از آن استفاده می کنند و مابقی را به فروش می رسانند تا بتوانند گوشه ای از مشکلات اقتصادی خود را تأمین کنند .</a:t>
            </a:r>
            <a:endParaRPr lang="en-US" dirty="0" smtClean="0"/>
          </a:p>
          <a:p>
            <a:endParaRPr lang="fa-I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614" y="-571528"/>
            <a:ext cx="7467600" cy="1143000"/>
          </a:xfrm>
        </p:spPr>
        <p:txBody>
          <a:bodyPr/>
          <a:lstStyle/>
          <a:p>
            <a:pPr algn="r"/>
            <a:r>
              <a:rPr lang="fa-IR" b="1" dirty="0" smtClean="0"/>
              <a:t>صنایع دستی :</a:t>
            </a:r>
            <a:endParaRPr lang="fa-IR" dirty="0"/>
          </a:p>
        </p:txBody>
      </p:sp>
      <p:sp>
        <p:nvSpPr>
          <p:cNvPr id="3" name="Content Placeholder 2"/>
          <p:cNvSpPr>
            <a:spLocks noGrp="1"/>
          </p:cNvSpPr>
          <p:nvPr>
            <p:ph sz="quarter" idx="1"/>
          </p:nvPr>
        </p:nvSpPr>
        <p:spPr>
          <a:xfrm>
            <a:off x="457200" y="714356"/>
            <a:ext cx="7467600" cy="4873752"/>
          </a:xfrm>
        </p:spPr>
        <p:txBody>
          <a:bodyPr/>
          <a:lstStyle/>
          <a:p>
            <a:r>
              <a:rPr lang="fa-IR" dirty="0" smtClean="0"/>
              <a:t>در زمان های گذشته در روستا صنایع دستی چون پارچه بافی ابریشم گلیم بافی ، قالی بافی وپشتی دوزی رونق زیادی داشته است هر چند در تهیه این منابع وسایل و ابزار ابتدائی بود و این صنایع تا حدودی به مقدار کم تولید می شود اما همین صنایع گوشه ای از اقتصاد خانواده را تأمین می کرد اما امروزه با رشد تکنولوژی تولید این صنایع دستی خیلی اندک و تا حدودی می توان گفت از بین رفته است . </a:t>
            </a:r>
            <a:endParaRPr lang="en-US" dirty="0" smtClean="0"/>
          </a:p>
          <a:p>
            <a:r>
              <a:rPr lang="fa-IR" dirty="0" smtClean="0"/>
              <a:t>سایر تولیدات(صنایع کوچک، صنایع تبدیلی) : از جمله صنایع کوچک  شهر تیتکانلو می توان به کارگاه تولید پلاستیک- کارخانه کارتن سازی – کارخانه کشمش- کارگاه فرش و تابلو فرش و همچنین چهار دامداری- دو ایستگاه جمع آوری شیر اشاره کرد . </a:t>
            </a:r>
            <a:endParaRPr lang="fa-IR" dirty="0"/>
          </a:p>
        </p:txBody>
      </p:sp>
      <p:pic>
        <p:nvPicPr>
          <p:cNvPr id="4" name="Picture 3" descr="imagesلب.jpeg"/>
          <p:cNvPicPr>
            <a:picLocks noChangeAspect="1"/>
          </p:cNvPicPr>
          <p:nvPr/>
        </p:nvPicPr>
        <p:blipFill>
          <a:blip r:embed="rId2"/>
          <a:stretch>
            <a:fillRect/>
          </a:stretch>
        </p:blipFill>
        <p:spPr>
          <a:xfrm>
            <a:off x="500034" y="4143380"/>
            <a:ext cx="3528784" cy="264318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ساخت و ساز در تیتکانلو</a:t>
            </a:r>
            <a:endParaRPr lang="fa-IR" dirty="0"/>
          </a:p>
        </p:txBody>
      </p:sp>
      <p:sp>
        <p:nvSpPr>
          <p:cNvPr id="3" name="Content Placeholder 2"/>
          <p:cNvSpPr>
            <a:spLocks noGrp="1"/>
          </p:cNvSpPr>
          <p:nvPr>
            <p:ph sz="quarter" idx="1"/>
          </p:nvPr>
        </p:nvSpPr>
        <p:spPr/>
        <p:txBody>
          <a:bodyPr>
            <a:normAutofit lnSpcReduction="10000"/>
          </a:bodyPr>
          <a:lstStyle/>
          <a:p>
            <a:r>
              <a:rPr lang="fa-IR" dirty="0" smtClean="0"/>
              <a:t>روستاي تيتكانلو به لحاظ دارا بودن برق و آب لوله كشي ، مخابرات و ديگر خدمات زير بنايي از شرايط مطلوبي از نظر این نوع خدمات برخوردار است.</a:t>
            </a:r>
            <a:endParaRPr lang="en-US" dirty="0" smtClean="0"/>
          </a:p>
          <a:p>
            <a:r>
              <a:rPr lang="fa-IR" b="1" dirty="0" smtClean="0"/>
              <a:t> - آب</a:t>
            </a:r>
            <a:endParaRPr lang="en-US" dirty="0" smtClean="0"/>
          </a:p>
          <a:p>
            <a:r>
              <a:rPr lang="fa-IR" dirty="0" smtClean="0"/>
              <a:t>آب شرب مورد نياز اهالي روستا از مجتمع آبرساني خواجه ها توسط يك حلقه چاه عميق تامين مي شود و آب شرب به وسيله شبكه لوله به مساكن روستايي مي رسد .</a:t>
            </a:r>
            <a:endParaRPr lang="en-US" dirty="0" smtClean="0"/>
          </a:p>
          <a:p>
            <a:r>
              <a:rPr lang="fa-IR" dirty="0" smtClean="0"/>
              <a:t>- </a:t>
            </a:r>
            <a:r>
              <a:rPr lang="fa-IR" b="1" dirty="0" smtClean="0"/>
              <a:t> برق</a:t>
            </a:r>
            <a:endParaRPr lang="en-US" dirty="0" smtClean="0"/>
          </a:p>
          <a:p>
            <a:r>
              <a:rPr lang="fa-IR" dirty="0" smtClean="0"/>
              <a:t> برق روستا از سال 69 از طريق شبكه سراسري تامين شده و تقريبا همه واحدهاي مسكوني متصل به شبکه برق مي باشند . </a:t>
            </a:r>
            <a:endParaRPr lang="en-US" dirty="0" smtClean="0"/>
          </a:p>
          <a:p>
            <a:r>
              <a:rPr lang="fa-IR" dirty="0" smtClean="0"/>
              <a:t>- </a:t>
            </a:r>
            <a:r>
              <a:rPr lang="fa-IR" b="1" dirty="0" smtClean="0"/>
              <a:t>پست و مخابرات</a:t>
            </a:r>
            <a:endParaRPr lang="en-US" dirty="0" smtClean="0"/>
          </a:p>
          <a:p>
            <a:r>
              <a:rPr lang="fa-IR" dirty="0" smtClean="0"/>
              <a:t>دفتر پست و مخابرات در شرق روستا واقع شده است  سيستم مخابراتي روستا از سال 78 فعال گرديده است و منازل روستا به سيستم تلفن ثابت مجهزند  .</a:t>
            </a:r>
            <a:endParaRPr lang="en-US" dirty="0" smtClean="0"/>
          </a:p>
          <a:p>
            <a:endParaRPr lang="fa-I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dirty="0" smtClean="0"/>
              <a:t>موقعیتهای عمومی وخصوصی جغرافیایی روستا </a:t>
            </a:r>
            <a:endParaRPr lang="fa-IR" sz="2800" dirty="0"/>
          </a:p>
        </p:txBody>
      </p:sp>
      <p:sp>
        <p:nvSpPr>
          <p:cNvPr id="3" name="Content Placeholder 2"/>
          <p:cNvSpPr>
            <a:spLocks noGrp="1"/>
          </p:cNvSpPr>
          <p:nvPr>
            <p:ph sz="quarter" idx="1"/>
          </p:nvPr>
        </p:nvSpPr>
        <p:spPr/>
        <p:txBody>
          <a:bodyPr>
            <a:normAutofit/>
          </a:bodyPr>
          <a:lstStyle/>
          <a:p>
            <a:r>
              <a:rPr lang="ar-SA" dirty="0" smtClean="0"/>
              <a:t>موقعیت جغرافیايی، نقش موثری در توسعه روستایی دارد. دریافت و یا ارائه خدمات موردنیاز جمعیت در ارتباط مستقیم با موق</a:t>
            </a:r>
            <a:r>
              <a:rPr lang="fa-IR" dirty="0" smtClean="0"/>
              <a:t>عی</a:t>
            </a:r>
            <a:r>
              <a:rPr lang="ar-SA" dirty="0" smtClean="0"/>
              <a:t>ت جغرافیایی است . </a:t>
            </a:r>
            <a:endParaRPr lang="en-US" dirty="0" smtClean="0"/>
          </a:p>
          <a:p>
            <a:r>
              <a:rPr lang="ar-SA" dirty="0" smtClean="0"/>
              <a:t>موقعیت مراکز روستایی در ارتباط با مراکز بزرگتر و مناطق شهری ، راههای ارتباطی ، مناطق دور افتاده و بن بست ، واقع شدن در مناطق مرزی ، مناطق کوهستانی و صعب العبور در دستیابی به سطحی از توسعه موثر هستند. به این ترتیب برنامه ریزی روستایی بدون در نظر گرفتن این عامل بالاخص موقعیت نسبی توفیقی دربر نخواهد داشت .</a:t>
            </a:r>
            <a:endParaRPr lang="en-US" dirty="0" smtClean="0"/>
          </a:p>
          <a:p>
            <a:r>
              <a:rPr lang="fa-IR" dirty="0" smtClean="0"/>
              <a:t>از لحاظ تیپولوژی روستا تیتکانلو جلگه اي است اراضي روستاي تيتكانلو از شمال و غرب به مرز دهستان تيتكانلو و دهستان حصار ، از جنوب به روستاي حاج تقي و از شرق به اراضي كشاورزي خود روستا محدود و منتهي است .</a:t>
            </a:r>
            <a:r>
              <a:rPr lang="en-US" i="1" dirty="0" smtClean="0"/>
              <a:t>   </a:t>
            </a:r>
            <a:endParaRPr lang="en-US" dirty="0" smtClean="0"/>
          </a:p>
          <a:p>
            <a:endParaRPr lang="fa-I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sz="quarter" idx="1"/>
          </p:nvPr>
        </p:nvSpPr>
        <p:spPr/>
        <p:txBody>
          <a:bodyPr/>
          <a:lstStyle/>
          <a:p>
            <a:r>
              <a:rPr lang="fa-IR" b="1" dirty="0" smtClean="0"/>
              <a:t>- فاضلاب</a:t>
            </a:r>
            <a:endParaRPr lang="en-US" dirty="0" smtClean="0"/>
          </a:p>
          <a:p>
            <a:r>
              <a:rPr lang="fa-IR" dirty="0" smtClean="0"/>
              <a:t>شبكه هاي فاضلاب روستا تماماً سنتي بوده و به صورت چاه‌هاي جذبي مي باشد وآب خروجي از منازل يا حاصل از بارندگي پس از هدایت به معابر در جهت شيب آن ها به مزارع خارج بافت هدايت مي شود </a:t>
            </a:r>
            <a:endParaRPr lang="en-US" dirty="0" smtClean="0"/>
          </a:p>
          <a:p>
            <a:r>
              <a:rPr lang="fa-IR" dirty="0" smtClean="0"/>
              <a:t>- </a:t>
            </a:r>
            <a:r>
              <a:rPr lang="fa-IR" b="1" dirty="0" smtClean="0"/>
              <a:t>زباله</a:t>
            </a:r>
            <a:endParaRPr lang="en-US" dirty="0" smtClean="0"/>
          </a:p>
          <a:p>
            <a:r>
              <a:rPr lang="fa-IR" dirty="0" smtClean="0"/>
              <a:t> زباله‌ها در روستا توسط دهياري جمع آوري شده و در خارج روستا دفن يا سوزانده مي شود   </a:t>
            </a:r>
            <a:endParaRPr lang="en-US" dirty="0" smtClean="0"/>
          </a:p>
          <a:p>
            <a:pPr lvl="0"/>
            <a:r>
              <a:rPr lang="fa-IR" b="1" dirty="0" smtClean="0"/>
              <a:t>درماني </a:t>
            </a:r>
            <a:endParaRPr lang="en-US" dirty="0" smtClean="0"/>
          </a:p>
          <a:p>
            <a:r>
              <a:rPr lang="fa-IR" dirty="0" smtClean="0"/>
              <a:t>روستا داراي خانه بهداشت و مركز بهداشتي – درماني است كه روستاهاي تحت نفوذ كه فاقد خانه بهداشت هستند تحت پوشش روستاي تيتكانلو مي باشند . </a:t>
            </a:r>
            <a:endParaRPr lang="en-US" dirty="0" smtClean="0"/>
          </a:p>
          <a:p>
            <a:endParaRPr lang="fa-I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300" y="-357214"/>
            <a:ext cx="7467600" cy="1143000"/>
          </a:xfrm>
        </p:spPr>
        <p:txBody>
          <a:bodyPr/>
          <a:lstStyle/>
          <a:p>
            <a:pPr algn="r"/>
            <a:r>
              <a:rPr lang="fa-IR" dirty="0" smtClean="0"/>
              <a:t>نوع مصالح مصرفی</a:t>
            </a:r>
            <a:endParaRPr lang="fa-IR" dirty="0"/>
          </a:p>
        </p:txBody>
      </p:sp>
      <p:sp>
        <p:nvSpPr>
          <p:cNvPr id="3" name="Content Placeholder 2"/>
          <p:cNvSpPr>
            <a:spLocks noGrp="1"/>
          </p:cNvSpPr>
          <p:nvPr>
            <p:ph sz="quarter" idx="1"/>
          </p:nvPr>
        </p:nvSpPr>
        <p:spPr>
          <a:xfrm>
            <a:off x="604862" y="857232"/>
            <a:ext cx="7467600" cy="4873752"/>
          </a:xfrm>
        </p:spPr>
        <p:txBody>
          <a:bodyPr/>
          <a:lstStyle/>
          <a:p>
            <a:r>
              <a:rPr lang="fa-IR" dirty="0" smtClean="0"/>
              <a:t>70 درصد از ساختمان های موجود در تیتکانلو با استفاده از آجر های گری و سیمان ساخته شده است </a:t>
            </a:r>
          </a:p>
          <a:p>
            <a:r>
              <a:rPr lang="fa-IR" dirty="0" smtClean="0"/>
              <a:t>و 30 % از ساختمان های قدیمی همچنان بافتی فرسوده و کاه گلی دارند</a:t>
            </a:r>
          </a:p>
          <a:p>
            <a:endParaRPr lang="fa-IR" dirty="0" smtClean="0"/>
          </a:p>
          <a:p>
            <a:endParaRPr lang="fa-IR" dirty="0"/>
          </a:p>
        </p:txBody>
      </p:sp>
      <p:pic>
        <p:nvPicPr>
          <p:cNvPr id="4" name="Picture 3" descr="IMG_1468.JPG"/>
          <p:cNvPicPr>
            <a:picLocks noChangeAspect="1"/>
          </p:cNvPicPr>
          <p:nvPr/>
        </p:nvPicPr>
        <p:blipFill>
          <a:blip r:embed="rId2" cstate="print"/>
          <a:stretch>
            <a:fillRect/>
          </a:stretch>
        </p:blipFill>
        <p:spPr>
          <a:xfrm>
            <a:off x="357158" y="2500306"/>
            <a:ext cx="4250529" cy="2833686"/>
          </a:xfrm>
          <a:prstGeom prst="rect">
            <a:avLst/>
          </a:prstGeom>
        </p:spPr>
      </p:pic>
      <p:pic>
        <p:nvPicPr>
          <p:cNvPr id="6" name="Picture 5" descr="DSC_0243.jpg"/>
          <p:cNvPicPr>
            <a:picLocks noChangeAspect="1"/>
          </p:cNvPicPr>
          <p:nvPr/>
        </p:nvPicPr>
        <p:blipFill>
          <a:blip r:embed="rId3" cstate="print"/>
          <a:stretch>
            <a:fillRect/>
          </a:stretch>
        </p:blipFill>
        <p:spPr>
          <a:xfrm>
            <a:off x="3500430" y="3143248"/>
            <a:ext cx="4714908" cy="353618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5802"/>
            <a:ext cx="7467600" cy="1143000"/>
          </a:xfrm>
        </p:spPr>
        <p:txBody>
          <a:bodyPr/>
          <a:lstStyle/>
          <a:p>
            <a:pPr algn="r"/>
            <a:r>
              <a:rPr lang="fa-IR" dirty="0" smtClean="0"/>
              <a:t>بافت روستای تیتکانلو</a:t>
            </a:r>
            <a:endParaRPr lang="fa-IR" dirty="0"/>
          </a:p>
        </p:txBody>
      </p:sp>
      <p:sp>
        <p:nvSpPr>
          <p:cNvPr id="3" name="Content Placeholder 2"/>
          <p:cNvSpPr>
            <a:spLocks noGrp="1"/>
          </p:cNvSpPr>
          <p:nvPr>
            <p:ph sz="quarter" idx="1"/>
          </p:nvPr>
        </p:nvSpPr>
        <p:spPr>
          <a:xfrm>
            <a:off x="457200" y="2841528"/>
            <a:ext cx="7467600" cy="4873752"/>
          </a:xfrm>
        </p:spPr>
        <p:txBody>
          <a:bodyPr/>
          <a:lstStyle/>
          <a:p>
            <a:r>
              <a:rPr lang="fa-IR" dirty="0" smtClean="0"/>
              <a:t>قسمت جنوبی روستای تیتکانلو بافت قدیمی و اصلی روستا میباشد که هنوز به همین صورت باقی مانده است </a:t>
            </a:r>
          </a:p>
          <a:p>
            <a:r>
              <a:rPr lang="fa-IR" dirty="0" smtClean="0"/>
              <a:t>قسمت شمالی آن بافت جدید است و طرح های جدید در آن اجرا شده است</a:t>
            </a:r>
            <a:endParaRPr lang="fa-I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ساختمان های شهر</a:t>
            </a:r>
            <a:endParaRPr lang="fa-IR" dirty="0"/>
          </a:p>
        </p:txBody>
      </p:sp>
      <p:sp>
        <p:nvSpPr>
          <p:cNvPr id="3" name="Content Placeholder 2"/>
          <p:cNvSpPr>
            <a:spLocks noGrp="1"/>
          </p:cNvSpPr>
          <p:nvPr>
            <p:ph sz="quarter" idx="1"/>
          </p:nvPr>
        </p:nvSpPr>
        <p:spPr>
          <a:xfrm>
            <a:off x="457200" y="2171704"/>
            <a:ext cx="7467600" cy="3114684"/>
          </a:xfrm>
        </p:spPr>
        <p:txBody>
          <a:bodyPr/>
          <a:lstStyle/>
          <a:p>
            <a:r>
              <a:rPr lang="fa-IR" b="1" dirty="0" smtClean="0"/>
              <a:t>کتابخانه روستا : </a:t>
            </a:r>
          </a:p>
          <a:p>
            <a:r>
              <a:rPr lang="fa-IR" dirty="0" smtClean="0"/>
              <a:t>روستا با داشتن جوانانی پر شور و فعال دارای یک کتابخانه دارای 3000 جلد کتاب است که در سال 1381 افتتاح گردیده که این کتابخانه به نام جوانترین شهید روستا نام گذاری شده است ؛ شهید حمید قوی دل . </a:t>
            </a:r>
            <a:endParaRPr lang="en-US" dirty="0" smtClean="0"/>
          </a:p>
          <a:p>
            <a:r>
              <a:rPr lang="fa-IR" dirty="0" smtClean="0"/>
              <a:t>و کتابخانه روستا مجهز به سیستم نرم افزار کامپیوتری مجهز می باشد و توسط جوانان فعال روستا اداره می شود . </a:t>
            </a:r>
            <a:endParaRPr lang="en-US" dirty="0" smtClean="0"/>
          </a:p>
          <a:p>
            <a:endParaRPr lang="fa-I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7467600" cy="1143000"/>
          </a:xfrm>
        </p:spPr>
        <p:txBody>
          <a:bodyPr/>
          <a:lstStyle/>
          <a:p>
            <a:pPr algn="r"/>
            <a:r>
              <a:rPr lang="fa-IR" b="1" dirty="0" smtClean="0"/>
              <a:t>مدرسه : </a:t>
            </a:r>
            <a:endParaRPr lang="fa-IR" dirty="0"/>
          </a:p>
        </p:txBody>
      </p:sp>
      <p:sp>
        <p:nvSpPr>
          <p:cNvPr id="3" name="Content Placeholder 2"/>
          <p:cNvSpPr>
            <a:spLocks noGrp="1"/>
          </p:cNvSpPr>
          <p:nvPr>
            <p:ph sz="quarter" idx="1"/>
          </p:nvPr>
        </p:nvSpPr>
        <p:spPr>
          <a:xfrm>
            <a:off x="457200" y="1000108"/>
            <a:ext cx="7467600" cy="4873752"/>
          </a:xfrm>
        </p:spPr>
        <p:txBody>
          <a:bodyPr>
            <a:normAutofit fontScale="92500" lnSpcReduction="10000"/>
          </a:bodyPr>
          <a:lstStyle/>
          <a:p>
            <a:r>
              <a:rPr lang="fa-IR" dirty="0" smtClean="0"/>
              <a:t>1 ) مدرسه روستا دارای یک مدرسه آموزش فنی و حرفه ای مستقل است که دارای سه رشته فنی کامپیوتر، برق و ساختمان می باشد .     </a:t>
            </a:r>
            <a:endParaRPr lang="en-US" dirty="0" smtClean="0"/>
          </a:p>
          <a:p>
            <a:r>
              <a:rPr lang="fa-IR" dirty="0" smtClean="0"/>
              <a:t>2 ) دبیرستان پسرانه جلال آل احمد که دارای 3 کلاس و 80 نفر از دانش اموزان می باشد . </a:t>
            </a:r>
            <a:endParaRPr lang="en-US" dirty="0" smtClean="0"/>
          </a:p>
          <a:p>
            <a:r>
              <a:rPr lang="fa-IR" dirty="0" smtClean="0"/>
              <a:t>3 ) دبیرستان دخترانه حضرت فاطمه (س) که دارای 4 کلاس و 81 نفر دانش اموز می باشد . </a:t>
            </a:r>
            <a:endParaRPr lang="en-US" dirty="0" smtClean="0"/>
          </a:p>
          <a:p>
            <a:r>
              <a:rPr lang="fa-IR" dirty="0" smtClean="0"/>
              <a:t>4 ) مدرسه راهنمایی دخترانه شهید اسدی که دارای 8 کلاس و 158 نفر دانش اموز می باشد . </a:t>
            </a:r>
            <a:endParaRPr lang="en-US" dirty="0" smtClean="0"/>
          </a:p>
          <a:p>
            <a:r>
              <a:rPr lang="fa-IR" dirty="0" smtClean="0"/>
              <a:t>5 ) دبستان ابتدایی پسرانه شهید آیت الله مطهری که دارای 10 کلاس و 249   نفر دانش آموز می باشد . </a:t>
            </a:r>
            <a:endParaRPr lang="en-US" dirty="0" smtClean="0"/>
          </a:p>
          <a:p>
            <a:r>
              <a:rPr lang="fa-IR" dirty="0" smtClean="0"/>
              <a:t>6 ) دبستان ابتدایی دخترانه شهید محمد رحیم سعیدی که دارای 9 کلاس و 191 نفر دانش اموز می باشد . </a:t>
            </a:r>
            <a:endParaRPr lang="en-US" dirty="0" smtClean="0"/>
          </a:p>
          <a:p>
            <a:r>
              <a:rPr lang="fa-IR" dirty="0" smtClean="0"/>
              <a:t>7 ) وجود مهد کودک در مرکز بهزیستی شهید محمد حسین بیکار د رتیتکانلو </a:t>
            </a:r>
            <a:endParaRPr lang="en-US" dirty="0" smtClean="0"/>
          </a:p>
          <a:p>
            <a:r>
              <a:rPr lang="fa-IR" dirty="0" smtClean="0"/>
              <a:t>8 ) وجود مهد کودک در منزل خانم بهشتی </a:t>
            </a:r>
            <a:endParaRPr lang="en-US" dirty="0" smtClean="0"/>
          </a:p>
          <a:p>
            <a:endParaRPr lang="fa-I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28" y="-428652"/>
            <a:ext cx="7467600" cy="1143000"/>
          </a:xfrm>
        </p:spPr>
        <p:txBody>
          <a:bodyPr/>
          <a:lstStyle/>
          <a:p>
            <a:pPr algn="r"/>
            <a:r>
              <a:rPr lang="fa-IR" b="1" dirty="0" smtClean="0"/>
              <a:t>واحدهای زیر بنایی و آب و خاک : </a:t>
            </a:r>
            <a:endParaRPr lang="fa-IR" dirty="0"/>
          </a:p>
        </p:txBody>
      </p:sp>
      <p:sp>
        <p:nvSpPr>
          <p:cNvPr id="3" name="Content Placeholder 2"/>
          <p:cNvSpPr>
            <a:spLocks noGrp="1"/>
          </p:cNvSpPr>
          <p:nvPr>
            <p:ph sz="quarter" idx="1"/>
          </p:nvPr>
        </p:nvSpPr>
        <p:spPr>
          <a:xfrm>
            <a:off x="1104928" y="714356"/>
            <a:ext cx="7467600" cy="4873752"/>
          </a:xfrm>
        </p:spPr>
        <p:txBody>
          <a:bodyPr/>
          <a:lstStyle/>
          <a:p>
            <a:r>
              <a:rPr lang="en-US" dirty="0" smtClean="0"/>
              <a:t> </a:t>
            </a:r>
            <a:r>
              <a:rPr lang="fa-IR" dirty="0" smtClean="0"/>
              <a:t>1 ) لایروبی و مرمت قنات . </a:t>
            </a:r>
            <a:endParaRPr lang="en-US" dirty="0" smtClean="0"/>
          </a:p>
          <a:p>
            <a:r>
              <a:rPr lang="fa-IR" dirty="0" smtClean="0"/>
              <a:t>2 ) استخر ذخیره اب وسیل بندی خاک و لوله گذاری . </a:t>
            </a:r>
            <a:endParaRPr lang="en-US" dirty="0" smtClean="0"/>
          </a:p>
          <a:p>
            <a:r>
              <a:rPr lang="fa-IR" dirty="0" smtClean="0"/>
              <a:t>3 ) برقی کردن چاه های دیزلی . </a:t>
            </a:r>
            <a:endParaRPr lang="en-US" dirty="0" smtClean="0"/>
          </a:p>
          <a:p>
            <a:r>
              <a:rPr lang="fa-IR" dirty="0" smtClean="0"/>
              <a:t>4 ) جاده بین مزارع و تسطیح اراضی و یکپارچه سازی زمین . </a:t>
            </a:r>
            <a:endParaRPr lang="en-US" dirty="0" smtClean="0"/>
          </a:p>
          <a:p>
            <a:r>
              <a:rPr lang="fa-IR" dirty="0" smtClean="0"/>
              <a:t>5 ) تشکیل شرکت سهامی زراعی</a:t>
            </a:r>
            <a:endParaRPr lang="fa-IR" dirty="0"/>
          </a:p>
        </p:txBody>
      </p:sp>
      <p:pic>
        <p:nvPicPr>
          <p:cNvPr id="4" name="Picture 3" descr="DSC_0236.jpg"/>
          <p:cNvPicPr>
            <a:picLocks noChangeAspect="1"/>
          </p:cNvPicPr>
          <p:nvPr/>
        </p:nvPicPr>
        <p:blipFill>
          <a:blip r:embed="rId2" cstate="print"/>
          <a:stretch>
            <a:fillRect/>
          </a:stretch>
        </p:blipFill>
        <p:spPr>
          <a:xfrm>
            <a:off x="357190" y="3000372"/>
            <a:ext cx="4643438" cy="3482579"/>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t>فعالیت های آینده در همین زمینه : </a:t>
            </a:r>
            <a:endParaRPr lang="fa-IR" dirty="0"/>
          </a:p>
        </p:txBody>
      </p:sp>
      <p:sp>
        <p:nvSpPr>
          <p:cNvPr id="3" name="Content Placeholder 2"/>
          <p:cNvSpPr>
            <a:spLocks noGrp="1"/>
          </p:cNvSpPr>
          <p:nvPr>
            <p:ph sz="quarter" idx="1"/>
          </p:nvPr>
        </p:nvSpPr>
        <p:spPr>
          <a:xfrm>
            <a:off x="457200" y="1600200"/>
            <a:ext cx="7972452" cy="4873752"/>
          </a:xfrm>
        </p:spPr>
        <p:txBody>
          <a:bodyPr/>
          <a:lstStyle/>
          <a:p>
            <a:r>
              <a:rPr lang="fa-IR" dirty="0" smtClean="0"/>
              <a:t>1 - ارائه طرح 5/7 کیلومتر کانال بتونی . </a:t>
            </a:r>
            <a:endParaRPr lang="en-US" dirty="0" smtClean="0"/>
          </a:p>
          <a:p>
            <a:r>
              <a:rPr lang="fa-IR" dirty="0" smtClean="0"/>
              <a:t>2 - ارائه 10 کیلو متر مر مت و لایروبی قنات . </a:t>
            </a:r>
            <a:endParaRPr lang="en-US" dirty="0" smtClean="0"/>
          </a:p>
          <a:p>
            <a:r>
              <a:rPr lang="fa-IR" dirty="0" smtClean="0"/>
              <a:t>3- طرح لوله گذاری ِبه طول 7 کیلومتر.  </a:t>
            </a:r>
            <a:endParaRPr lang="en-US" dirty="0" smtClean="0"/>
          </a:p>
          <a:p>
            <a:r>
              <a:rPr lang="fa-IR" dirty="0" smtClean="0"/>
              <a:t>4- برقی کردن هفت حلقه چاه دیزلی .</a:t>
            </a:r>
            <a:endParaRPr lang="en-US" dirty="0" smtClean="0"/>
          </a:p>
          <a:p>
            <a:r>
              <a:rPr lang="fa-IR" dirty="0" smtClean="0"/>
              <a:t>5 - مرمت و شن ریزی و وسعت 10 کیلومتر جاده بین باغات .</a:t>
            </a:r>
            <a:endParaRPr lang="en-US" dirty="0" smtClean="0"/>
          </a:p>
          <a:p>
            <a:r>
              <a:rPr lang="fa-IR" dirty="0" smtClean="0"/>
              <a:t>6 - عزم ملی جهت احداث سد اسفجیر که کارهای مطالعاتی درحال اتمام است . </a:t>
            </a:r>
            <a:endParaRPr lang="fa-I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28" y="-428652"/>
            <a:ext cx="7467600" cy="1143000"/>
          </a:xfrm>
        </p:spPr>
        <p:txBody>
          <a:bodyPr/>
          <a:lstStyle/>
          <a:p>
            <a:pPr algn="r"/>
            <a:r>
              <a:rPr lang="fa-IR" dirty="0" smtClean="0"/>
              <a:t>برخی از تصاویر از اماکن فرهنگی و مذهبی روستا</a:t>
            </a:r>
            <a:endParaRPr lang="fa-IR" dirty="0"/>
          </a:p>
        </p:txBody>
      </p:sp>
      <p:pic>
        <p:nvPicPr>
          <p:cNvPr id="4" name="Content Placeholder 3" descr="DSC_0240.jpg"/>
          <p:cNvPicPr>
            <a:picLocks noGrp="1" noChangeAspect="1"/>
          </p:cNvPicPr>
          <p:nvPr>
            <p:ph sz="quarter" idx="1"/>
          </p:nvPr>
        </p:nvPicPr>
        <p:blipFill>
          <a:blip r:embed="rId2" cstate="print"/>
          <a:stretch>
            <a:fillRect/>
          </a:stretch>
        </p:blipFill>
        <p:spPr>
          <a:xfrm>
            <a:off x="941916" y="785794"/>
            <a:ext cx="6773356" cy="5080017"/>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_0246.jpg"/>
          <p:cNvPicPr>
            <a:picLocks noGrp="1" noChangeAspect="1"/>
          </p:cNvPicPr>
          <p:nvPr>
            <p:ph sz="quarter" idx="1"/>
          </p:nvPr>
        </p:nvPicPr>
        <p:blipFill>
          <a:blip r:embed="rId2" cstate="print"/>
          <a:stretch>
            <a:fillRect/>
          </a:stretch>
        </p:blipFill>
        <p:spPr>
          <a:xfrm>
            <a:off x="785786" y="571480"/>
            <a:ext cx="7201984" cy="5401488"/>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3595.JPG"/>
          <p:cNvPicPr>
            <a:picLocks noGrp="1" noChangeAspect="1"/>
          </p:cNvPicPr>
          <p:nvPr>
            <p:ph sz="quarter" idx="1"/>
          </p:nvPr>
        </p:nvPicPr>
        <p:blipFill>
          <a:blip r:embed="rId2" cstate="print"/>
          <a:stretch>
            <a:fillRect/>
          </a:stretch>
        </p:blipFill>
        <p:spPr>
          <a:xfrm>
            <a:off x="535780" y="1000108"/>
            <a:ext cx="7889105" cy="5259403"/>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58204" cy="1143000"/>
          </a:xfrm>
        </p:spPr>
        <p:txBody>
          <a:bodyPr>
            <a:normAutofit/>
          </a:bodyPr>
          <a:lstStyle/>
          <a:p>
            <a:pPr algn="r"/>
            <a:r>
              <a:rPr lang="ar-SA" sz="2300" dirty="0" smtClean="0"/>
              <a:t>بررسی موقعیت هر مرکز جمعیتی از دو جهت قابل بررسی است که عبارتند از :</a:t>
            </a:r>
            <a:r>
              <a:rPr lang="en-US" sz="2300" dirty="0" smtClean="0"/>
              <a:t/>
            </a:r>
            <a:br>
              <a:rPr lang="en-US" sz="2300" dirty="0" smtClean="0"/>
            </a:br>
            <a:endParaRPr lang="fa-IR" sz="2300" dirty="0"/>
          </a:p>
        </p:txBody>
      </p:sp>
      <p:sp>
        <p:nvSpPr>
          <p:cNvPr id="3" name="Content Placeholder 2"/>
          <p:cNvSpPr>
            <a:spLocks noGrp="1"/>
          </p:cNvSpPr>
          <p:nvPr>
            <p:ph sz="quarter" idx="1"/>
          </p:nvPr>
        </p:nvSpPr>
        <p:spPr>
          <a:xfrm>
            <a:off x="642910" y="1285860"/>
            <a:ext cx="7467600" cy="4873752"/>
          </a:xfrm>
        </p:spPr>
        <p:txBody>
          <a:bodyPr/>
          <a:lstStyle/>
          <a:p>
            <a:r>
              <a:rPr lang="fa-IR" dirty="0" smtClean="0">
                <a:solidFill>
                  <a:srgbClr val="FF0000"/>
                </a:solidFill>
              </a:rPr>
              <a:t>موقعیت ریاضی :</a:t>
            </a:r>
          </a:p>
          <a:p>
            <a:endParaRPr lang="fa-IR" dirty="0" smtClean="0"/>
          </a:p>
          <a:p>
            <a:r>
              <a:rPr lang="ar-SA" dirty="0" smtClean="0"/>
              <a:t>هر نقطه در روی زمین دارای موقعیتی است که آنرا با طول و عرض جغرافیایی مشخص می نمایند. روستای تيتكانلو در 37 درجه و 17 دقيقه عرض شمالی و</a:t>
            </a:r>
            <a:r>
              <a:rPr lang="fa-IR" dirty="0" smtClean="0"/>
              <a:t> </a:t>
            </a:r>
            <a:r>
              <a:rPr lang="ar-SA" dirty="0" smtClean="0"/>
              <a:t>58 درجه و 17 دقيقه طول شرقي واقع شده است.</a:t>
            </a:r>
            <a:endParaRPr lang="en-US" dirty="0" smtClean="0"/>
          </a:p>
          <a:p>
            <a:pPr>
              <a:buNone/>
            </a:pPr>
            <a:endParaRPr lang="fa-IR" dirty="0"/>
          </a:p>
        </p:txBody>
      </p:sp>
      <p:pic>
        <p:nvPicPr>
          <p:cNvPr id="4" name="Picture 3" descr="untitled.JPG"/>
          <p:cNvPicPr>
            <a:picLocks noChangeAspect="1"/>
          </p:cNvPicPr>
          <p:nvPr/>
        </p:nvPicPr>
        <p:blipFill>
          <a:blip r:embed="rId2"/>
          <a:stretch>
            <a:fillRect/>
          </a:stretch>
        </p:blipFill>
        <p:spPr>
          <a:xfrm>
            <a:off x="714348" y="3357562"/>
            <a:ext cx="6929486" cy="3429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DSC_0231.jpg"/>
          <p:cNvPicPr>
            <a:picLocks noGrp="1" noChangeAspect="1"/>
          </p:cNvPicPr>
          <p:nvPr>
            <p:ph sz="quarter" idx="1"/>
          </p:nvPr>
        </p:nvPicPr>
        <p:blipFill>
          <a:blip r:embed="rId2" cstate="print"/>
          <a:stretch>
            <a:fillRect/>
          </a:stretch>
        </p:blipFill>
        <p:spPr>
          <a:xfrm>
            <a:off x="714348" y="571480"/>
            <a:ext cx="7559174" cy="566938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00" y="-428652"/>
            <a:ext cx="7467600" cy="1143000"/>
          </a:xfrm>
        </p:spPr>
        <p:txBody>
          <a:bodyPr/>
          <a:lstStyle/>
          <a:p>
            <a:pPr algn="r"/>
            <a:r>
              <a:rPr lang="fa-IR" dirty="0" smtClean="0"/>
              <a:t>تصاویری از نحوه برگزاری عزاداری در روستا</a:t>
            </a:r>
            <a:endParaRPr lang="fa-IR" dirty="0"/>
          </a:p>
        </p:txBody>
      </p:sp>
      <p:pic>
        <p:nvPicPr>
          <p:cNvPr id="4" name="Content Placeholder 3" descr="DSC02497.JPG"/>
          <p:cNvPicPr>
            <a:picLocks noGrp="1" noChangeAspect="1"/>
          </p:cNvPicPr>
          <p:nvPr>
            <p:ph sz="quarter" idx="1"/>
          </p:nvPr>
        </p:nvPicPr>
        <p:blipFill>
          <a:blip r:embed="rId2" cstate="print"/>
          <a:stretch>
            <a:fillRect/>
          </a:stretch>
        </p:blipFill>
        <p:spPr>
          <a:xfrm>
            <a:off x="941916" y="1142984"/>
            <a:ext cx="6726786" cy="5045089"/>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4.jpg"/>
          <p:cNvPicPr>
            <a:picLocks noGrp="1" noChangeAspect="1"/>
          </p:cNvPicPr>
          <p:nvPr>
            <p:ph sz="quarter" idx="1"/>
          </p:nvPr>
        </p:nvPicPr>
        <p:blipFill>
          <a:blip r:embed="rId2" cstate="print"/>
          <a:stretch>
            <a:fillRect/>
          </a:stretch>
        </p:blipFill>
        <p:spPr>
          <a:xfrm>
            <a:off x="285720" y="285728"/>
            <a:ext cx="8346047" cy="6259535"/>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IMG_2304.JPG"/>
          <p:cNvPicPr>
            <a:picLocks noGrp="1" noChangeAspect="1"/>
          </p:cNvPicPr>
          <p:nvPr>
            <p:ph sz="quarter" idx="1"/>
          </p:nvPr>
        </p:nvPicPr>
        <p:blipFill>
          <a:blip r:embed="rId2" cstate="print"/>
          <a:stretch>
            <a:fillRect/>
          </a:stretch>
        </p:blipFill>
        <p:spPr>
          <a:xfrm>
            <a:off x="254795" y="571480"/>
            <a:ext cx="8532047" cy="5688031"/>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w1 (89).jpg"/>
          <p:cNvPicPr>
            <a:picLocks noGrp="1" noChangeAspect="1"/>
          </p:cNvPicPr>
          <p:nvPr>
            <p:ph sz="quarter" idx="1"/>
          </p:nvPr>
        </p:nvPicPr>
        <p:blipFill>
          <a:blip r:embed="rId2" cstate="print"/>
          <a:stretch>
            <a:fillRect/>
          </a:stretch>
        </p:blipFill>
        <p:spPr>
          <a:xfrm>
            <a:off x="869423" y="642918"/>
            <a:ext cx="7774543" cy="5830907"/>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14338"/>
            <a:ext cx="7467600" cy="1143000"/>
          </a:xfrm>
        </p:spPr>
        <p:txBody>
          <a:bodyPr/>
          <a:lstStyle/>
          <a:p>
            <a:pPr algn="r"/>
            <a:r>
              <a:rPr lang="fa-IR" dirty="0" smtClean="0"/>
              <a:t>تصاویری از روستای تیتکانلو</a:t>
            </a:r>
            <a:endParaRPr lang="fa-IR" dirty="0"/>
          </a:p>
        </p:txBody>
      </p:sp>
      <p:pic>
        <p:nvPicPr>
          <p:cNvPr id="5" name="Picture 4" descr="untitled.JPG"/>
          <p:cNvPicPr>
            <a:picLocks noChangeAspect="1"/>
          </p:cNvPicPr>
          <p:nvPr/>
        </p:nvPicPr>
        <p:blipFill>
          <a:blip r:embed="rId2"/>
          <a:stretch>
            <a:fillRect/>
          </a:stretch>
        </p:blipFill>
        <p:spPr>
          <a:xfrm>
            <a:off x="1000100" y="1071546"/>
            <a:ext cx="6643734" cy="5305839"/>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241909_732.jpg"/>
          <p:cNvPicPr>
            <a:picLocks noGrp="1" noChangeAspect="1"/>
          </p:cNvPicPr>
          <p:nvPr>
            <p:ph sz="quarter" idx="1"/>
          </p:nvPr>
        </p:nvPicPr>
        <p:blipFill>
          <a:blip r:embed="rId2"/>
          <a:stretch>
            <a:fillRect/>
          </a:stretch>
        </p:blipFill>
        <p:spPr>
          <a:xfrm>
            <a:off x="357158" y="857232"/>
            <a:ext cx="8249234" cy="5502239"/>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images.jpeg"/>
          <p:cNvPicPr>
            <a:picLocks noGrp="1" noChangeAspect="1"/>
          </p:cNvPicPr>
          <p:nvPr>
            <p:ph sz="quarter" idx="1"/>
          </p:nvPr>
        </p:nvPicPr>
        <p:blipFill>
          <a:blip r:embed="rId2"/>
          <a:stretch>
            <a:fillRect/>
          </a:stretch>
        </p:blipFill>
        <p:spPr>
          <a:xfrm>
            <a:off x="1000100" y="1500174"/>
            <a:ext cx="6643734" cy="4325597"/>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1846734.jpg"/>
          <p:cNvPicPr>
            <a:picLocks noGrp="1" noChangeAspect="1"/>
          </p:cNvPicPr>
          <p:nvPr>
            <p:ph sz="quarter" idx="1"/>
          </p:nvPr>
        </p:nvPicPr>
        <p:blipFill>
          <a:blip r:embed="rId2"/>
          <a:stretch>
            <a:fillRect/>
          </a:stretch>
        </p:blipFill>
        <p:spPr>
          <a:xfrm>
            <a:off x="357158" y="1071546"/>
            <a:ext cx="8286776" cy="552728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164050.jpg"/>
          <p:cNvPicPr>
            <a:picLocks noGrp="1" noChangeAspect="1"/>
          </p:cNvPicPr>
          <p:nvPr>
            <p:ph sz="quarter" idx="1"/>
          </p:nvPr>
        </p:nvPicPr>
        <p:blipFill>
          <a:blip r:embed="rId2"/>
          <a:stretch>
            <a:fillRect/>
          </a:stretch>
        </p:blipFill>
        <p:spPr>
          <a:xfrm>
            <a:off x="571472" y="774032"/>
            <a:ext cx="7626816" cy="5726802"/>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sz="quarter" idx="1"/>
          </p:nvPr>
        </p:nvSpPr>
        <p:spPr>
          <a:xfrm>
            <a:off x="500034" y="642918"/>
            <a:ext cx="7467600" cy="4873752"/>
          </a:xfrm>
        </p:spPr>
        <p:txBody>
          <a:bodyPr>
            <a:normAutofit/>
          </a:bodyPr>
          <a:lstStyle/>
          <a:p>
            <a:r>
              <a:rPr lang="ar-SA" dirty="0" smtClean="0">
                <a:solidFill>
                  <a:srgbClr val="FF0000"/>
                </a:solidFill>
              </a:rPr>
              <a:t>موقع نسبی </a:t>
            </a:r>
            <a:r>
              <a:rPr lang="fa-IR" dirty="0" smtClean="0">
                <a:solidFill>
                  <a:srgbClr val="FF0000"/>
                </a:solidFill>
              </a:rPr>
              <a:t>:</a:t>
            </a:r>
          </a:p>
          <a:p>
            <a:endParaRPr lang="fa-IR" b="1" dirty="0" smtClean="0"/>
          </a:p>
          <a:p>
            <a:r>
              <a:rPr lang="ar-SA" dirty="0" smtClean="0"/>
              <a:t>موقعیت نسبی در برنامه ریزی روستایی به مراتب از اهمیت بیشتری نسبت به موقع ریاضی برخوردار است. در واقع موقع نسبی عبارت از نحوه استقرار یک پدیده جغرافیایی مانند روستا ، شهر و .... در ارتباط با سایر پدیده ها می باشد .</a:t>
            </a:r>
            <a:endParaRPr lang="en-US" dirty="0" smtClean="0"/>
          </a:p>
          <a:p>
            <a:r>
              <a:rPr lang="ar-SA" dirty="0" smtClean="0"/>
              <a:t>از لحاظ تقسیمات کشوری روستای تيتكانلو دردهستان تيتكانلو از بخش خبوشان واز توابع شهرستان فاروج واقع شده است وارتفاع آن از سطح دریا 1430 متر و فاصله روستا از مرکز شهرستان 7 كيلومتر می باشد </a:t>
            </a:r>
            <a:endParaRPr lang="fa-I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با تشکر از توجه شما</a:t>
            </a:r>
            <a:endParaRPr lang="fa-IR" dirty="0"/>
          </a:p>
        </p:txBody>
      </p:sp>
      <p:sp>
        <p:nvSpPr>
          <p:cNvPr id="3" name="Content Placeholder 2"/>
          <p:cNvSpPr>
            <a:spLocks noGrp="1"/>
          </p:cNvSpPr>
          <p:nvPr>
            <p:ph sz="quarter" idx="1"/>
          </p:nvPr>
        </p:nvSpPr>
        <p:spPr>
          <a:xfrm>
            <a:off x="0" y="1392678"/>
            <a:ext cx="9445673" cy="5259529"/>
          </a:xfrm>
        </p:spPr>
        <p:txBody>
          <a:bodyPr>
            <a:normAutofit/>
          </a:bodyPr>
          <a:lstStyle/>
          <a:p>
            <a:pPr algn="ctr">
              <a:buNone/>
            </a:pPr>
            <a:endParaRPr lang="fa-IR" sz="6000" dirty="0" smtClean="0"/>
          </a:p>
          <a:p>
            <a:pPr algn="ctr">
              <a:buNone/>
            </a:pPr>
            <a:r>
              <a:rPr lang="fa-IR" sz="6000" dirty="0" smtClean="0"/>
              <a:t>پایان</a:t>
            </a:r>
            <a:endParaRPr lang="fa-IR" sz="6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dirty="0" smtClean="0"/>
              <a:t>ناهمواریها واقلیم آب وهوا </a:t>
            </a:r>
            <a:endParaRPr lang="fa-IR" sz="2800" dirty="0"/>
          </a:p>
        </p:txBody>
      </p:sp>
      <p:sp>
        <p:nvSpPr>
          <p:cNvPr id="3" name="Content Placeholder 2"/>
          <p:cNvSpPr>
            <a:spLocks noGrp="1"/>
          </p:cNvSpPr>
          <p:nvPr>
            <p:ph sz="quarter" idx="1"/>
          </p:nvPr>
        </p:nvSpPr>
        <p:spPr/>
        <p:txBody>
          <a:bodyPr>
            <a:normAutofit lnSpcReduction="10000"/>
          </a:bodyPr>
          <a:lstStyle/>
          <a:p>
            <a:r>
              <a:rPr lang="fa-IR" dirty="0" smtClean="0"/>
              <a:t>سلسله رشته های کوههای هزار مسجد –شاه داغی این روستا را در بر گرفته است و وجود کوههای موصوف و آبرفت ناشی ازآن باعث گردیده که اراضی بسیار حاصل خیز و همچنین  آب و هوا معتدل کوهستانی و نیمه خشک داشته باشد که این وضعیت خاص آب وهوایی مخصوصا" در اواخر تابستان ( روزهای گرم  - شبهای خشک ) از لحاظ فیزیولوژیکی باعث تولید انگور با درجه شیرینی خاص شده که انگور وکشمش آن شهرت جهانی پیدا کرده است .</a:t>
            </a:r>
            <a:endParaRPr lang="en-US" dirty="0" smtClean="0"/>
          </a:p>
          <a:p>
            <a:r>
              <a:rPr lang="fa-IR" dirty="0" smtClean="0"/>
              <a:t>حداکثر درجه حرارت : 5/36 درجه سانتی گراد </a:t>
            </a:r>
            <a:endParaRPr lang="en-US" dirty="0" smtClean="0"/>
          </a:p>
          <a:p>
            <a:r>
              <a:rPr lang="fa-IR" dirty="0" smtClean="0"/>
              <a:t>حداقل درجه حرارت : 17- درجه سانتی گراد</a:t>
            </a:r>
            <a:endParaRPr lang="en-US" dirty="0" smtClean="0"/>
          </a:p>
          <a:p>
            <a:r>
              <a:rPr lang="fa-IR" dirty="0" smtClean="0"/>
              <a:t>متوسط بارندگی : 260 میلیمتر </a:t>
            </a:r>
            <a:endParaRPr lang="en-US" dirty="0" smtClean="0"/>
          </a:p>
          <a:p>
            <a:r>
              <a:rPr lang="fa-IR" dirty="0" smtClean="0"/>
              <a:t> ارتفاع از سطح دریا : 1430متر </a:t>
            </a:r>
            <a:endParaRPr lang="en-US" dirty="0" smtClean="0"/>
          </a:p>
          <a:p>
            <a:r>
              <a:rPr lang="fa-IR" dirty="0" smtClean="0"/>
              <a:t>روزهای یخبندان : 100 روز </a:t>
            </a:r>
            <a:endParaRPr lang="en-US" dirty="0" smtClean="0"/>
          </a:p>
          <a:p>
            <a:r>
              <a:rPr lang="fa-IR" dirty="0" smtClean="0"/>
              <a:t>رطوبت نسبی در بهار 65 درصد و در پائیز 60 درصد می باشد .    </a:t>
            </a:r>
            <a:endParaRPr lang="en-US" dirty="0" smtClean="0"/>
          </a:p>
          <a:p>
            <a:endParaRPr lang="fa-I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t>منابع آب : ( رودخانه ٬ قنات و ...) </a:t>
            </a:r>
            <a:endParaRPr lang="fa-IR" dirty="0"/>
          </a:p>
        </p:txBody>
      </p:sp>
      <p:sp>
        <p:nvSpPr>
          <p:cNvPr id="3" name="Content Placeholder 2"/>
          <p:cNvSpPr>
            <a:spLocks noGrp="1"/>
          </p:cNvSpPr>
          <p:nvPr>
            <p:ph sz="quarter" idx="1"/>
          </p:nvPr>
        </p:nvSpPr>
        <p:spPr/>
        <p:txBody>
          <a:bodyPr/>
          <a:lstStyle/>
          <a:p>
            <a:r>
              <a:rPr lang="fa-IR" dirty="0" smtClean="0"/>
              <a:t>منابع آب چه از نظر آشامیدن و چه از نظر آبیاری مزارع  حائز اهمیت می باشد .</a:t>
            </a:r>
          </a:p>
          <a:p>
            <a:endParaRPr lang="fa-IR" dirty="0" smtClean="0"/>
          </a:p>
          <a:p>
            <a:r>
              <a:rPr lang="fa-IR" dirty="0" smtClean="0"/>
              <a:t> آب مورد نیاز روستا از رودخانه که از منطقه دربند –اسفجیر سرچشمه گرفته و پس از گذشت از دربند کوران کوردیه و ترکیه و ... وارد این روستا میشود ( قابل ذکر است که رودخانه مذکور در گذر از روستاها  و مناطق ذکر شده مناظر زیبا و جذابی را پدید می آورد ) کانال بتنی رودخانه که از اسفجیر به تیتکانلو می باشد طولانی ترین کانال بتونی  شهرستان می باشد که به طول 12 کیلومتر است </a:t>
            </a:r>
            <a:endParaRPr lang="fa-I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472" y="1214422"/>
            <a:ext cx="7467600" cy="4873752"/>
          </a:xfrm>
        </p:spPr>
        <p:txBody>
          <a:bodyPr/>
          <a:lstStyle/>
          <a:p>
            <a:r>
              <a:rPr lang="fa-IR" dirty="0" smtClean="0"/>
              <a:t>بطور کلی در مناطق پایکوهی و بخصوص مناطق کوهستانی به دلیل بالابودن سطح سنگ مادر امکان بهره برداری از منابع آب زیر زمینی محدود شده لذا در این مناطق آب مورد نیاز جهت استفاده در اراضی کشاورزی و شرب عمدتا از طریق استحصال آبهای سطحی از جمله رودخانه ها وچشمه ها صورت می گیرد.</a:t>
            </a:r>
            <a:endParaRPr lang="en-US" dirty="0" smtClean="0"/>
          </a:p>
          <a:p>
            <a:r>
              <a:rPr lang="fa-IR" dirty="0" smtClean="0"/>
              <a:t>مهمترین منابع تأمین آب روستای تيتكانلو قنات ، چاه نيمه عميق و چاه عميق ، رودخانه فصلي اسفجير مي باشد که تامین کننده آب شرب و نیز بخش عمده نيازهاي محصولات کشاورزی آبی است.</a:t>
            </a:r>
            <a:endParaRPr lang="en-US" dirty="0" smtClean="0"/>
          </a:p>
          <a:p>
            <a:r>
              <a:rPr lang="fa-IR" dirty="0" smtClean="0"/>
              <a:t> آب كشاورزي روستا از 13 حلقه چاه عميق ، يك حلقه چاه نيمه عميق و يك رشته قنات تامين مي شود . (قنات پوستین دوز که میانگین آب دهی 14 لیتر در ثانیه می باشد. ولی حدود 2 سال است کاملا خشک شده است)</a:t>
            </a:r>
            <a:endParaRPr lang="en-US" dirty="0" smtClean="0"/>
          </a:p>
          <a:p>
            <a:endParaRPr lang="fa-I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472" y="285728"/>
            <a:ext cx="7467600" cy="4873752"/>
          </a:xfrm>
        </p:spPr>
        <p:txBody>
          <a:bodyPr/>
          <a:lstStyle/>
          <a:p>
            <a:r>
              <a:rPr lang="fa-IR" dirty="0" smtClean="0"/>
              <a:t>ميزان آبدهي منابع مذكور بطور متوسط 25 اينچ بوده كه اين ميزان در اواخر تابستان تا 20 اينچ كاهش مي يابد . در سالهای اخیر براثر کاهش شدید بارندگی مقدار آبدهی منابع مذكور از نوسان بیشتر برخوردار بوده است  .آب شرب مورد نياز اهالي از مجتمع آبرساني روستاي خواجه ها تامين مي شود كه به صورت لوله كشي در اختيار اهالي قرار مي گيرد</a:t>
            </a:r>
            <a:endParaRPr lang="en-US" dirty="0" smtClean="0"/>
          </a:p>
          <a:p>
            <a:endParaRPr lang="fa-IR" dirty="0"/>
          </a:p>
        </p:txBody>
      </p:sp>
      <p:pic>
        <p:nvPicPr>
          <p:cNvPr id="6" name="Picture 5" descr="DSC_0239.jpg"/>
          <p:cNvPicPr>
            <a:picLocks noChangeAspect="1"/>
          </p:cNvPicPr>
          <p:nvPr/>
        </p:nvPicPr>
        <p:blipFill>
          <a:blip r:embed="rId2" cstate="print"/>
          <a:stretch>
            <a:fillRect/>
          </a:stretch>
        </p:blipFill>
        <p:spPr>
          <a:xfrm>
            <a:off x="214314" y="2143116"/>
            <a:ext cx="6143636" cy="4607727"/>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ustom 2">
      <a:majorFont>
        <a:latin typeface="Lucida Sans Unicode"/>
        <a:ea typeface=""/>
        <a:cs typeface="B Titr"/>
      </a:majorFont>
      <a:minorFont>
        <a:latin typeface="Lucida Sans Unicode"/>
        <a:ea typeface=""/>
        <a:cs typeface="B Nazani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89</TotalTime>
  <Words>3338</Words>
  <Application>Microsoft Office PowerPoint</Application>
  <PresentationFormat>On-screen Show (4:3)</PresentationFormat>
  <Paragraphs>176</Paragraphs>
  <Slides>50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B Nazanin</vt:lpstr>
      <vt:lpstr>B Titr</vt:lpstr>
      <vt:lpstr>Lucida Sans Unicode</vt:lpstr>
      <vt:lpstr>Wingdings</vt:lpstr>
      <vt:lpstr>Wingdings 2</vt:lpstr>
      <vt:lpstr>Oriel</vt:lpstr>
      <vt:lpstr>PowerPoint Presentation</vt:lpstr>
      <vt:lpstr>PowerPoint Presentation</vt:lpstr>
      <vt:lpstr>موقعیتهای عمومی وخصوصی جغرافیایی روستا </vt:lpstr>
      <vt:lpstr>بررسی موقعیت هر مرکز جمعیتی از دو جهت قابل بررسی است که عبارتند از : </vt:lpstr>
      <vt:lpstr>PowerPoint Presentation</vt:lpstr>
      <vt:lpstr>ناهمواریها واقلیم آب وهوا </vt:lpstr>
      <vt:lpstr>منابع آب : ( رودخانه ٬ قنات و ...) </vt:lpstr>
      <vt:lpstr>PowerPoint Presentation</vt:lpstr>
      <vt:lpstr>PowerPoint Presentation</vt:lpstr>
      <vt:lpstr>جنس خاک :( نوع و فرسایش و ...)   </vt:lpstr>
      <vt:lpstr>فرسایش خاک</vt:lpstr>
      <vt:lpstr>حیوانات</vt:lpstr>
      <vt:lpstr>تاریخچه ده :</vt:lpstr>
      <vt:lpstr> وجه تسمیه روستا طبق اسناد: </vt:lpstr>
      <vt:lpstr>اماکن و بناهای تاریخی : </vt:lpstr>
      <vt:lpstr>امام زاده عبدالله </vt:lpstr>
      <vt:lpstr>ساخت جمعیت</vt:lpstr>
      <vt:lpstr>وضعیت جمعیت شاغلین وبیکاران روستا</vt:lpstr>
      <vt:lpstr>معرفی مسائل ومشکلات روستائیان از نظر ساکنین آن</vt:lpstr>
      <vt:lpstr>مشکلات عمومی </vt:lpstr>
      <vt:lpstr>PowerPoint Presentation</vt:lpstr>
      <vt:lpstr>PowerPoint Presentation</vt:lpstr>
      <vt:lpstr>PowerPoint Presentation</vt:lpstr>
      <vt:lpstr>مشکلات خاص</vt:lpstr>
      <vt:lpstr>تولیدات : </vt:lpstr>
      <vt:lpstr>انگور</vt:lpstr>
      <vt:lpstr>دامداری : </vt:lpstr>
      <vt:lpstr>صنایع دستی :</vt:lpstr>
      <vt:lpstr>ساخت و ساز در تیتکانلو</vt:lpstr>
      <vt:lpstr>PowerPoint Presentation</vt:lpstr>
      <vt:lpstr>نوع مصالح مصرفی</vt:lpstr>
      <vt:lpstr>بافت روستای تیتکانلو</vt:lpstr>
      <vt:lpstr>ساختمان های شهر</vt:lpstr>
      <vt:lpstr>مدرسه : </vt:lpstr>
      <vt:lpstr>واحدهای زیر بنایی و آب و خاک : </vt:lpstr>
      <vt:lpstr>فعالیت های آینده در همین زمینه : </vt:lpstr>
      <vt:lpstr>برخی از تصاویر از اماکن فرهنگی و مذهبی روستا</vt:lpstr>
      <vt:lpstr>PowerPoint Presentation</vt:lpstr>
      <vt:lpstr>PowerPoint Presentation</vt:lpstr>
      <vt:lpstr>PowerPoint Presentation</vt:lpstr>
      <vt:lpstr>تصاویری از نحوه برگزاری عزاداری در روستا</vt:lpstr>
      <vt:lpstr>PowerPoint Presentation</vt:lpstr>
      <vt:lpstr>PowerPoint Presentation</vt:lpstr>
      <vt:lpstr>PowerPoint Presentation</vt:lpstr>
      <vt:lpstr>تصاویری از روستای تیتکانلو</vt:lpstr>
      <vt:lpstr>PowerPoint Presentation</vt:lpstr>
      <vt:lpstr>PowerPoint Presentation</vt:lpstr>
      <vt:lpstr>PowerPoint Presentation</vt:lpstr>
      <vt:lpstr>PowerPoint Presentation</vt:lpstr>
      <vt:lpstr>با تشکر از توجه شما</vt:lpstr>
    </vt:vector>
  </TitlesOfParts>
  <Company>Farhad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مونو گرافی شهر تازه تاسیس تیتکانلو</dc:title>
  <dc:creator>Farhad</dc:creator>
  <cp:lastModifiedBy>Diana</cp:lastModifiedBy>
  <cp:revision>15</cp:revision>
  <dcterms:created xsi:type="dcterms:W3CDTF">2016-04-28T04:37:32Z</dcterms:created>
  <dcterms:modified xsi:type="dcterms:W3CDTF">2017-01-14T13:25:30Z</dcterms:modified>
</cp:coreProperties>
</file>