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1" r:id="rId1"/>
    <p:sldMasterId id="2147483866" r:id="rId2"/>
  </p:sldMasterIdLst>
  <p:sldIdLst>
    <p:sldId id="256" r:id="rId3"/>
    <p:sldId id="259" r:id="rId4"/>
    <p:sldId id="282" r:id="rId5"/>
    <p:sldId id="283" r:id="rId6"/>
    <p:sldId id="257" r:id="rId7"/>
    <p:sldId id="260" r:id="rId8"/>
    <p:sldId id="262" r:id="rId9"/>
    <p:sldId id="261" r:id="rId10"/>
    <p:sldId id="284" r:id="rId11"/>
    <p:sldId id="277" r:id="rId12"/>
    <p:sldId id="285" r:id="rId13"/>
    <p:sldId id="286" r:id="rId14"/>
    <p:sldId id="263" r:id="rId15"/>
    <p:sldId id="264" r:id="rId16"/>
    <p:sldId id="265" r:id="rId17"/>
    <p:sldId id="266" r:id="rId18"/>
    <p:sldId id="287" r:id="rId19"/>
    <p:sldId id="268" r:id="rId20"/>
    <p:sldId id="269" r:id="rId21"/>
    <p:sldId id="270" r:id="rId22"/>
    <p:sldId id="271" r:id="rId23"/>
    <p:sldId id="272" r:id="rId24"/>
    <p:sldId id="273" r:id="rId25"/>
    <p:sldId id="274" r:id="rId26"/>
    <p:sldId id="275" r:id="rId27"/>
    <p:sldId id="278" r:id="rId28"/>
    <p:sldId id="288" r:id="rId29"/>
    <p:sldId id="289" r:id="rId30"/>
    <p:sldId id="290" r:id="rId31"/>
    <p:sldId id="291" r:id="rId32"/>
    <p:sldId id="281" r:id="rId33"/>
    <p:sldId id="279" r:id="rId34"/>
    <p:sldId id="280" r:id="rId35"/>
    <p:sldId id="276"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57BB"/>
    <a:srgbClr val="000000"/>
    <a:srgbClr val="826300"/>
    <a:srgbClr val="A8369A"/>
    <a:srgbClr val="331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73" d="100"/>
          <a:sy n="73" d="100"/>
        </p:scale>
        <p:origin x="61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729502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898314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32354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816005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72939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146899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21112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9404664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700266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209832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185753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496351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12/1/2018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13383737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12/1/2018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79665839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9334D819-9F07-4261-B09B-9E467E5D9002}" type="datetimeFigureOut">
              <a:rPr lang="en-US" smtClean="0"/>
              <a:t>12/1/2018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34710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334D819-9F07-4261-B09B-9E467E5D9002}" type="datetimeFigureOut">
              <a:rPr lang="en-US" smtClean="0"/>
              <a:t>12/1/2018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509585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9334D819-9F07-4261-B09B-9E467E5D9002}" type="datetimeFigureOut">
              <a:rPr lang="en-US" smtClean="0"/>
              <a:t>12/1/2018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41387406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12/1/2018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1308952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pPr/>
              <a:t>12/1/2018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4598743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6102254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28193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420918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755132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334D819-9F07-4261-B09B-9E467E5D9002}" type="datetimeFigureOut">
              <a:rPr lang="en-US" smtClean="0"/>
              <a:pPr/>
              <a:t>12/1/2018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9404467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334D819-9F07-4261-B09B-9E467E5D9002}" type="datetimeFigureOut">
              <a:rPr lang="en-US" smtClean="0"/>
              <a:pPr/>
              <a:t>12/1/2018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568850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354675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352362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12/1/2018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73886950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12/1/2018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02226656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12/1/2018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5511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12/1/2018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902546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12/1/2018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09817662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12/1/2018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411123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21" Type="http://schemas.openxmlformats.org/officeDocument/2006/relationships/image" Target="../media/image4.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334D819-9F07-4261-B09B-9E467E5D9002}" type="datetimeFigureOut">
              <a:rPr lang="en-US" smtClean="0"/>
              <a:pPr/>
              <a:t>12/1/2018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815087735"/>
      </p:ext>
    </p:extLst>
  </p:cSld>
  <p:clrMap bg1="dk1" tx1="lt1" bg2="dk2"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334D819-9F07-4261-B09B-9E467E5D9002}" type="datetimeFigureOut">
              <a:rPr lang="en-US" smtClean="0"/>
              <a:pPr/>
              <a:t>12/1/2018</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822094610"/>
      </p:ext>
    </p:extLst>
  </p:cSld>
  <p:clrMap bg1="dk1" tx1="lt1" bg2="dk2"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slide" Target="slide16.xml"/><Relationship Id="rId4" Type="http://schemas.openxmlformats.org/officeDocument/2006/relationships/slide" Target="slide18.xml"/></Relationships>
</file>

<file path=ppt/slides/_rels/slide1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1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Layout" Target="../slideLayouts/slideLayout4.xml"/><Relationship Id="rId4" Type="http://schemas.openxmlformats.org/officeDocument/2006/relationships/audio" Target="../media/media2.mp3"/></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p:nvPr/>
        </p:nvPicPr>
        <p:blipFill>
          <a:blip r:embed="rId2"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2496671" y="70522"/>
            <a:ext cx="6814185" cy="629666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Oval 4">
            <a:hlinkClick r:id="" action="ppaction://hlinkshowjump?jump=nextslide"/>
          </p:cNvPr>
          <p:cNvSpPr/>
          <p:nvPr/>
        </p:nvSpPr>
        <p:spPr>
          <a:xfrm>
            <a:off x="10461811" y="5933785"/>
            <a:ext cx="1519518" cy="816638"/>
          </a:xfrm>
          <a:prstGeom prst="ellipse">
            <a:avLst/>
          </a:prstGeom>
          <a:gradFill rotWithShape="1">
            <a:gsLst>
              <a:gs pos="0">
                <a:srgbClr val="C42F1A">
                  <a:tint val="96000"/>
                  <a:lumMod val="100000"/>
                </a:srgbClr>
              </a:gs>
              <a:gs pos="78000">
                <a:srgbClr val="C42F1A">
                  <a:shade val="94000"/>
                  <a:lumMod val="94000"/>
                </a:srgb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a-IR" sz="1800" b="0" i="0" u="none" strike="noStrike" kern="0" cap="none" spc="0" normalizeH="0" baseline="0" noProof="0" dirty="0" smtClean="0">
                <a:ln>
                  <a:noFill/>
                </a:ln>
                <a:solidFill>
                  <a:prstClr val="white"/>
                </a:solidFill>
                <a:effectLst/>
                <a:uLnTx/>
                <a:uFillTx/>
                <a:latin typeface="Trebuchet MS" panose="020B0603020202020204"/>
                <a:cs typeface="Tahoma" panose="020B0604030504040204" pitchFamily="34" charset="0"/>
              </a:rPr>
              <a:t>بعدی</a:t>
            </a:r>
            <a:endParaRPr kumimoji="0" lang="en-US" sz="1800" b="0" i="0" u="none" strike="noStrike" kern="0" cap="none" spc="0" normalizeH="0" baseline="0" noProof="0" dirty="0" smtClean="0">
              <a:ln>
                <a:noFill/>
              </a:ln>
              <a:solidFill>
                <a:prstClr val="white"/>
              </a:solidFill>
              <a:effectLst/>
              <a:uLnTx/>
              <a:uFillTx/>
              <a:latin typeface="Trebuchet MS" panose="020B0603020202020204"/>
            </a:endParaRPr>
          </a:p>
        </p:txBody>
      </p:sp>
    </p:spTree>
    <p:extLst>
      <p:ext uri="{BB962C8B-B14F-4D97-AF65-F5344CB8AC3E}">
        <p14:creationId xmlns:p14="http://schemas.microsoft.com/office/powerpoint/2010/main" val="298553312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48618" y="1184301"/>
            <a:ext cx="4262718" cy="54057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fa-IR" sz="3200" dirty="0">
                <a:solidFill>
                  <a:srgbClr val="00B0F0"/>
                </a:solidFill>
                <a:latin typeface="Adobe نسخ Medium" panose="01010101010101010101" pitchFamily="50" charset="-78"/>
                <a:cs typeface="Adobe نسخ Medium" panose="01010101010101010101" pitchFamily="50" charset="-78"/>
              </a:rPr>
              <a:t>الله لا اله الا </a:t>
            </a:r>
            <a:r>
              <a:rPr lang="fa-IR" sz="3200" dirty="0" smtClean="0">
                <a:solidFill>
                  <a:srgbClr val="00B0F0"/>
                </a:solidFill>
                <a:latin typeface="Adobe نسخ Medium" panose="01010101010101010101" pitchFamily="50" charset="-78"/>
                <a:cs typeface="Adobe نسخ Medium" panose="01010101010101010101" pitchFamily="50" charset="-78"/>
              </a:rPr>
              <a:t>هو</a:t>
            </a:r>
          </a:p>
          <a:p>
            <a:pPr algn="r"/>
            <a:endParaRPr lang="fa-IR" sz="3200" dirty="0" smtClean="0">
              <a:solidFill>
                <a:srgbClr val="00B0F0"/>
              </a:solidFill>
              <a:latin typeface="Adobe نسخ Medium" panose="01010101010101010101" pitchFamily="50" charset="-78"/>
              <a:cs typeface="Adobe نسخ Medium" panose="01010101010101010101" pitchFamily="50" charset="-78"/>
            </a:endParaRPr>
          </a:p>
          <a:p>
            <a:pPr algn="r"/>
            <a:r>
              <a:rPr lang="fa-IR" sz="3200" dirty="0" smtClean="0">
                <a:solidFill>
                  <a:srgbClr val="00B0F0"/>
                </a:solidFill>
                <a:latin typeface="Adobe نسخ Medium" panose="01010101010101010101" pitchFamily="50" charset="-78"/>
                <a:cs typeface="Adobe نسخ Medium" panose="01010101010101010101" pitchFamily="50" charset="-78"/>
              </a:rPr>
              <a:t>لیجمعنکم </a:t>
            </a:r>
            <a:r>
              <a:rPr lang="fa-IR" sz="3200" dirty="0">
                <a:solidFill>
                  <a:srgbClr val="00B0F0"/>
                </a:solidFill>
                <a:latin typeface="Adobe نسخ Medium" panose="01010101010101010101" pitchFamily="50" charset="-78"/>
                <a:cs typeface="Adobe نسخ Medium" panose="01010101010101010101" pitchFamily="50" charset="-78"/>
              </a:rPr>
              <a:t>الی یوم </a:t>
            </a:r>
            <a:r>
              <a:rPr lang="fa-IR" sz="3200" dirty="0" smtClean="0">
                <a:solidFill>
                  <a:srgbClr val="00B0F0"/>
                </a:solidFill>
                <a:latin typeface="Adobe نسخ Medium" panose="01010101010101010101" pitchFamily="50" charset="-78"/>
                <a:cs typeface="Adobe نسخ Medium" panose="01010101010101010101" pitchFamily="50" charset="-78"/>
              </a:rPr>
              <a:t>القیامه</a:t>
            </a:r>
          </a:p>
          <a:p>
            <a:pPr algn="r"/>
            <a:endParaRPr lang="fa-IR" sz="3200" dirty="0" smtClean="0">
              <a:solidFill>
                <a:srgbClr val="00B0F0"/>
              </a:solidFill>
              <a:latin typeface="Adobe نسخ Medium" panose="01010101010101010101" pitchFamily="50" charset="-78"/>
              <a:cs typeface="Adobe نسخ Medium" panose="01010101010101010101" pitchFamily="50" charset="-78"/>
            </a:endParaRPr>
          </a:p>
          <a:p>
            <a:pPr algn="r"/>
            <a:r>
              <a:rPr lang="fa-IR" sz="3200" dirty="0" smtClean="0">
                <a:solidFill>
                  <a:srgbClr val="00B0F0"/>
                </a:solidFill>
                <a:latin typeface="Adobe نسخ Medium" panose="01010101010101010101" pitchFamily="50" charset="-78"/>
                <a:cs typeface="Adobe نسخ Medium" panose="01010101010101010101" pitchFamily="50" charset="-78"/>
              </a:rPr>
              <a:t>لا </a:t>
            </a:r>
            <a:r>
              <a:rPr lang="fa-IR" sz="3200" dirty="0">
                <a:solidFill>
                  <a:srgbClr val="00B0F0"/>
                </a:solidFill>
                <a:latin typeface="Adobe نسخ Medium" panose="01010101010101010101" pitchFamily="50" charset="-78"/>
                <a:cs typeface="Adobe نسخ Medium" panose="01010101010101010101" pitchFamily="50" charset="-78"/>
              </a:rPr>
              <a:t>ریب </a:t>
            </a:r>
            <a:r>
              <a:rPr lang="fa-IR" sz="3200" dirty="0" smtClean="0">
                <a:solidFill>
                  <a:srgbClr val="00B0F0"/>
                </a:solidFill>
                <a:latin typeface="Adobe نسخ Medium" panose="01010101010101010101" pitchFamily="50" charset="-78"/>
                <a:cs typeface="Adobe نسخ Medium" panose="01010101010101010101" pitchFamily="50" charset="-78"/>
              </a:rPr>
              <a:t>فیه</a:t>
            </a:r>
          </a:p>
          <a:p>
            <a:pPr algn="r"/>
            <a:endParaRPr lang="fa-IR" sz="3200" dirty="0" smtClean="0">
              <a:solidFill>
                <a:srgbClr val="00B0F0"/>
              </a:solidFill>
              <a:latin typeface="Adobe نسخ Medium" panose="01010101010101010101" pitchFamily="50" charset="-78"/>
              <a:cs typeface="Adobe نسخ Medium" panose="01010101010101010101" pitchFamily="50" charset="-78"/>
            </a:endParaRPr>
          </a:p>
          <a:p>
            <a:pPr algn="r"/>
            <a:r>
              <a:rPr lang="fa-IR" sz="3200" dirty="0" smtClean="0">
                <a:solidFill>
                  <a:srgbClr val="00B0F0"/>
                </a:solidFill>
                <a:latin typeface="Adobe نسخ Medium" panose="01010101010101010101" pitchFamily="50" charset="-78"/>
                <a:cs typeface="Adobe نسخ Medium" panose="01010101010101010101" pitchFamily="50" charset="-78"/>
              </a:rPr>
              <a:t>و </a:t>
            </a:r>
            <a:r>
              <a:rPr lang="fa-IR" sz="3200" dirty="0">
                <a:solidFill>
                  <a:srgbClr val="00B0F0"/>
                </a:solidFill>
                <a:latin typeface="Adobe نسخ Medium" panose="01010101010101010101" pitchFamily="50" charset="-78"/>
                <a:cs typeface="Adobe نسخ Medium" panose="01010101010101010101" pitchFamily="50" charset="-78"/>
              </a:rPr>
              <a:t>من اصدق من الله حدیثا</a:t>
            </a:r>
            <a:endParaRPr lang="en-US" sz="3200" dirty="0">
              <a:solidFill>
                <a:srgbClr val="00B0F0"/>
              </a:solidFill>
              <a:latin typeface="Adobe نسخ Medium" panose="01010101010101010101" pitchFamily="50" charset="-78"/>
              <a:cs typeface="Adobe نسخ Medium" panose="01010101010101010101" pitchFamily="50" charset="-78"/>
            </a:endParaRPr>
          </a:p>
        </p:txBody>
      </p:sp>
      <p:sp>
        <p:nvSpPr>
          <p:cNvPr id="4" name="Oval 3">
            <a:hlinkClick r:id="" action="ppaction://hlinkshowjump?jump=previousslide"/>
          </p:cNvPr>
          <p:cNvSpPr/>
          <p:nvPr/>
        </p:nvSpPr>
        <p:spPr>
          <a:xfrm>
            <a:off x="192740"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قبلی</a:t>
            </a:r>
            <a:endParaRPr lang="en-US" dirty="0"/>
          </a:p>
        </p:txBody>
      </p:sp>
      <p:sp>
        <p:nvSpPr>
          <p:cNvPr id="6" name="Oval 5">
            <a:hlinkClick r:id="" action="ppaction://hlinkshowjump?jump=nextslide"/>
          </p:cNvPr>
          <p:cNvSpPr/>
          <p:nvPr/>
        </p:nvSpPr>
        <p:spPr>
          <a:xfrm>
            <a:off x="10461811"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بعدی</a:t>
            </a:r>
            <a:endParaRPr lang="en-US" dirty="0"/>
          </a:p>
        </p:txBody>
      </p:sp>
      <p:sp>
        <p:nvSpPr>
          <p:cNvPr id="8" name="Rectangle 7"/>
          <p:cNvSpPr/>
          <p:nvPr/>
        </p:nvSpPr>
        <p:spPr>
          <a:xfrm>
            <a:off x="615875" y="734303"/>
            <a:ext cx="5567082" cy="5419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a-IR" sz="2400" dirty="0">
                <a:latin typeface="Arial" panose="020B0604020202020204" pitchFamily="34" charset="0"/>
                <a:cs typeface="Arial" panose="020B0604020202020204" pitchFamily="34" charset="0"/>
              </a:rPr>
              <a:t/>
            </a:r>
            <a:br>
              <a:rPr lang="fa-IR" sz="2400" dirty="0">
                <a:latin typeface="Arial" panose="020B0604020202020204" pitchFamily="34" charset="0"/>
                <a:cs typeface="Arial" panose="020B0604020202020204" pitchFamily="34" charset="0"/>
              </a:rPr>
            </a:br>
            <a:r>
              <a:rPr lang="fa-IR" sz="2400" dirty="0">
                <a:latin typeface="Arial" panose="020B0604020202020204" pitchFamily="34" charset="0"/>
                <a:cs typeface="Arial" panose="020B0604020202020204" pitchFamily="34" charset="0"/>
              </a:rPr>
              <a:t>     خداوند کسی است که هیچ خدایی جز او نیست   </a:t>
            </a:r>
            <a:br>
              <a:rPr lang="fa-IR" sz="2400" dirty="0">
                <a:latin typeface="Arial" panose="020B0604020202020204" pitchFamily="34" charset="0"/>
                <a:cs typeface="Arial" panose="020B0604020202020204" pitchFamily="34" charset="0"/>
              </a:rPr>
            </a:br>
            <a:r>
              <a:rPr lang="fa-IR" sz="2400" dirty="0">
                <a:latin typeface="Arial" panose="020B0604020202020204" pitchFamily="34" charset="0"/>
                <a:cs typeface="Arial" panose="020B0604020202020204" pitchFamily="34" charset="0"/>
              </a:rPr>
              <a:t/>
            </a:r>
            <a:br>
              <a:rPr lang="fa-IR" sz="2400" dirty="0">
                <a:latin typeface="Arial" panose="020B0604020202020204" pitchFamily="34" charset="0"/>
                <a:cs typeface="Arial" panose="020B0604020202020204" pitchFamily="34" charset="0"/>
              </a:rPr>
            </a:br>
            <a:r>
              <a:rPr lang="fa-IR" sz="2400" dirty="0">
                <a:latin typeface="Arial" panose="020B0604020202020204" pitchFamily="34" charset="0"/>
                <a:cs typeface="Arial" panose="020B0604020202020204" pitchFamily="34" charset="0"/>
              </a:rPr>
              <a:t>  او قطعا شما را در روز قیامت جمع می کند</a:t>
            </a:r>
            <a:br>
              <a:rPr lang="fa-IR" sz="2400" dirty="0">
                <a:latin typeface="Arial" panose="020B0604020202020204" pitchFamily="34" charset="0"/>
                <a:cs typeface="Arial" panose="020B0604020202020204" pitchFamily="34" charset="0"/>
              </a:rPr>
            </a:br>
            <a:r>
              <a:rPr lang="fa-IR" sz="2400" dirty="0">
                <a:latin typeface="Arial" panose="020B0604020202020204" pitchFamily="34" charset="0"/>
                <a:cs typeface="Arial" panose="020B0604020202020204" pitchFamily="34" charset="0"/>
              </a:rPr>
              <a:t/>
            </a:r>
            <a:br>
              <a:rPr lang="fa-IR" sz="2400" dirty="0">
                <a:latin typeface="Arial" panose="020B0604020202020204" pitchFamily="34" charset="0"/>
                <a:cs typeface="Arial" panose="020B0604020202020204" pitchFamily="34" charset="0"/>
              </a:rPr>
            </a:br>
            <a:r>
              <a:rPr lang="fa-IR" sz="2400" dirty="0">
                <a:latin typeface="Arial" panose="020B0604020202020204" pitchFamily="34" charset="0"/>
                <a:cs typeface="Arial" panose="020B0604020202020204" pitchFamily="34" charset="0"/>
              </a:rPr>
              <a:t>  </a:t>
            </a:r>
            <a:br>
              <a:rPr lang="fa-IR" sz="2400" dirty="0">
                <a:latin typeface="Arial" panose="020B0604020202020204" pitchFamily="34" charset="0"/>
                <a:cs typeface="Arial" panose="020B0604020202020204" pitchFamily="34" charset="0"/>
              </a:rPr>
            </a:br>
            <a:endParaRPr lang="fa-IR" sz="2400" dirty="0" smtClean="0">
              <a:latin typeface="Arial" panose="020B0604020202020204" pitchFamily="34" charset="0"/>
              <a:cs typeface="Arial" panose="020B0604020202020204" pitchFamily="34" charset="0"/>
            </a:endParaRPr>
          </a:p>
          <a:p>
            <a:pPr algn="ctr"/>
            <a:r>
              <a:rPr lang="fa-IR" sz="2400" dirty="0">
                <a:latin typeface="Arial" panose="020B0604020202020204" pitchFamily="34" charset="0"/>
                <a:cs typeface="Arial" panose="020B0604020202020204" pitchFamily="34" charset="0"/>
              </a:rPr>
              <a:t/>
            </a:r>
            <a:br>
              <a:rPr lang="fa-IR" sz="2400" dirty="0">
                <a:latin typeface="Arial" panose="020B0604020202020204" pitchFamily="34" charset="0"/>
                <a:cs typeface="Arial" panose="020B0604020202020204" pitchFamily="34" charset="0"/>
              </a:rPr>
            </a:br>
            <a:r>
              <a:rPr lang="fa-IR" sz="2400" dirty="0">
                <a:latin typeface="Arial" panose="020B0604020202020204" pitchFamily="34" charset="0"/>
                <a:cs typeface="Arial" panose="020B0604020202020204" pitchFamily="34" charset="0"/>
              </a:rPr>
              <a:t> و چه کسی در سخن از خدا راستگو تر </a:t>
            </a:r>
            <a:r>
              <a:rPr lang="fa-IR" sz="2400" dirty="0" smtClean="0">
                <a:latin typeface="Arial" panose="020B0604020202020204" pitchFamily="34" charset="0"/>
                <a:cs typeface="Arial" panose="020B0604020202020204" pitchFamily="34" charset="0"/>
              </a:rPr>
              <a:t>است</a:t>
            </a:r>
          </a:p>
        </p:txBody>
      </p:sp>
      <p:sp>
        <p:nvSpPr>
          <p:cNvPr id="9" name="Rectangle 8"/>
          <p:cNvSpPr/>
          <p:nvPr/>
        </p:nvSpPr>
        <p:spPr>
          <a:xfrm>
            <a:off x="1563893" y="2813211"/>
            <a:ext cx="3671046" cy="726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sz="2400" dirty="0">
                <a:latin typeface="Arial" panose="020B0604020202020204" pitchFamily="34" charset="0"/>
                <a:cs typeface="Arial" panose="020B0604020202020204" pitchFamily="34" charset="0"/>
              </a:rPr>
              <a:t>که شکی در{وقوع}آن نیست</a:t>
            </a:r>
            <a:endParaRPr lang="en-US" sz="2400" dirty="0"/>
          </a:p>
        </p:txBody>
      </p:sp>
      <p:sp>
        <p:nvSpPr>
          <p:cNvPr id="2" name="Rectangle 1"/>
          <p:cNvSpPr/>
          <p:nvPr/>
        </p:nvSpPr>
        <p:spPr>
          <a:xfrm>
            <a:off x="1415974" y="5181709"/>
            <a:ext cx="3328147" cy="5916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t>نساء،87</a:t>
            </a:r>
            <a:endParaRPr lang="en-US" dirty="0"/>
          </a:p>
        </p:txBody>
      </p:sp>
      <p:sp>
        <p:nvSpPr>
          <p:cNvPr id="5" name="Rectangle 4"/>
          <p:cNvSpPr/>
          <p:nvPr/>
        </p:nvSpPr>
        <p:spPr>
          <a:xfrm>
            <a:off x="5143499" y="364971"/>
            <a:ext cx="3895618" cy="369332"/>
          </a:xfrm>
          <a:prstGeom prst="rect">
            <a:avLst/>
          </a:prstGeom>
        </p:spPr>
        <p:txBody>
          <a:bodyPr wrap="none">
            <a:spAutoFit/>
          </a:bodyPr>
          <a:lstStyle/>
          <a:p>
            <a:r>
              <a:rPr lang="fa-IR" dirty="0"/>
              <a:t>قرآن کریم با تأکید فراوان اعلام می کند:</a:t>
            </a:r>
          </a:p>
        </p:txBody>
      </p:sp>
    </p:spTree>
    <p:extLst>
      <p:ext uri="{BB962C8B-B14F-4D97-AF65-F5344CB8AC3E}">
        <p14:creationId xmlns:p14="http://schemas.microsoft.com/office/powerpoint/2010/main" val="2314108039"/>
      </p:ext>
    </p:extLst>
  </p:cSld>
  <p:clrMapOvr>
    <a:masterClrMapping/>
  </p:clrMapOvr>
  <p:transition spd="slow" advClick="0">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fa-IR"/>
          </a:p>
        </p:txBody>
      </p:sp>
      <p:sp>
        <p:nvSpPr>
          <p:cNvPr id="6" name="Content Placeholder 5"/>
          <p:cNvSpPr>
            <a:spLocks noGrp="1"/>
          </p:cNvSpPr>
          <p:nvPr>
            <p:ph sz="half" idx="1"/>
          </p:nvPr>
        </p:nvSpPr>
        <p:spPr>
          <a:xfrm>
            <a:off x="1258154" y="1853248"/>
            <a:ext cx="4396339" cy="4640671"/>
          </a:xfrm>
        </p:spPr>
        <p:txBody>
          <a:bodyPr>
            <a:normAutofit/>
          </a:bodyPr>
          <a:lstStyle/>
          <a:p>
            <a:pPr marL="0" indent="0" algn="r" rtl="1">
              <a:buNone/>
            </a:pPr>
            <a:r>
              <a:rPr lang="fa-IR" sz="2400" dirty="0" smtClean="0">
                <a:latin typeface="0 Titr Bold"/>
                <a:cs typeface="2  Mitra_2 (MRT)" panose="00000700000000000000" pitchFamily="2" charset="-78"/>
              </a:rPr>
              <a:t>کسی را هست جامی پر عسل پیش </a:t>
            </a:r>
          </a:p>
          <a:p>
            <a:pPr marL="0" indent="0" algn="r" rtl="1">
              <a:buNone/>
            </a:pPr>
            <a:endParaRPr lang="fa-IR" sz="2400" dirty="0">
              <a:latin typeface="0 Titr Bold"/>
              <a:cs typeface="2  Mitra_2 (MRT)" panose="00000700000000000000" pitchFamily="2" charset="-78"/>
            </a:endParaRPr>
          </a:p>
          <a:p>
            <a:pPr marL="0" indent="0" algn="r" rtl="1">
              <a:buNone/>
            </a:pPr>
            <a:r>
              <a:rPr lang="fa-IR" sz="2400" dirty="0" smtClean="0">
                <a:latin typeface="0 Titr Bold"/>
                <a:cs typeface="2  Mitra_2 (MRT)" panose="00000700000000000000" pitchFamily="2" charset="-78"/>
              </a:rPr>
              <a:t>که زیر این عسل زهر است در جام </a:t>
            </a:r>
          </a:p>
          <a:p>
            <a:pPr marL="0" indent="0" algn="r" rtl="1">
              <a:buNone/>
            </a:pPr>
            <a:endParaRPr lang="fa-IR" sz="2400" dirty="0">
              <a:latin typeface="0 Titr Bold"/>
              <a:cs typeface="2  Mitra_2 (MRT)" panose="00000700000000000000" pitchFamily="2" charset="-78"/>
            </a:endParaRPr>
          </a:p>
          <a:p>
            <a:pPr marL="0" indent="0" algn="r" rtl="1">
              <a:buNone/>
            </a:pPr>
            <a:r>
              <a:rPr lang="fa-IR" sz="2400" dirty="0" smtClean="0">
                <a:latin typeface="0 Titr Bold"/>
                <a:cs typeface="2  Mitra_2 (MRT)" panose="00000700000000000000" pitchFamily="2" charset="-78"/>
              </a:rPr>
              <a:t>بلا شک دست از آن دارد کشیده </a:t>
            </a:r>
          </a:p>
          <a:p>
            <a:pPr marL="0" indent="0" algn="r" rtl="1">
              <a:buNone/>
            </a:pPr>
            <a:endParaRPr lang="fa-IR" sz="2400" dirty="0">
              <a:latin typeface="0 Titr Bold"/>
              <a:cs typeface="2  Mitra_2 (MRT)" panose="00000700000000000000" pitchFamily="2" charset="-78"/>
            </a:endParaRPr>
          </a:p>
          <a:p>
            <a:pPr marL="0" indent="0" algn="r" rtl="1">
              <a:buNone/>
            </a:pPr>
            <a:r>
              <a:rPr lang="fa-IR" sz="2400" dirty="0" smtClean="0">
                <a:latin typeface="0 Titr Bold"/>
                <a:cs typeface="2  Mitra_2 (MRT)" panose="00000700000000000000" pitchFamily="2" charset="-78"/>
              </a:rPr>
              <a:t>که خواهد بود کاری صعب برراه</a:t>
            </a:r>
          </a:p>
          <a:p>
            <a:pPr marL="0" indent="0" algn="r" rtl="1">
              <a:buNone/>
            </a:pPr>
            <a:endParaRPr lang="fa-IR" sz="2400" dirty="0">
              <a:latin typeface="0 Titr Bold"/>
              <a:cs typeface="2  Mitra_2 (MRT)" panose="00000700000000000000" pitchFamily="2" charset="-78"/>
            </a:endParaRPr>
          </a:p>
          <a:p>
            <a:pPr marL="0" indent="0" algn="r" rtl="1">
              <a:buNone/>
            </a:pPr>
            <a:r>
              <a:rPr lang="fa-IR" sz="2400" dirty="0" smtClean="0">
                <a:latin typeface="0 Titr Bold"/>
                <a:cs typeface="2  Mitra_2 (MRT)" panose="00000700000000000000" pitchFamily="2" charset="-78"/>
              </a:rPr>
              <a:t>به گفت انبیا از خواب برخیز</a:t>
            </a:r>
            <a:endParaRPr lang="fa-IR" sz="2400" dirty="0">
              <a:latin typeface="0 Titr Bold"/>
              <a:cs typeface="2  Mitra_2 (MRT)" panose="00000700000000000000" pitchFamily="2" charset="-78"/>
            </a:endParaRPr>
          </a:p>
        </p:txBody>
      </p:sp>
      <p:sp>
        <p:nvSpPr>
          <p:cNvPr id="7" name="Content Placeholder 6"/>
          <p:cNvSpPr>
            <a:spLocks noGrp="1"/>
          </p:cNvSpPr>
          <p:nvPr>
            <p:ph sz="half" idx="2"/>
          </p:nvPr>
        </p:nvSpPr>
        <p:spPr>
          <a:xfrm>
            <a:off x="5654493" y="1836829"/>
            <a:ext cx="4396341" cy="4200245"/>
          </a:xfrm>
        </p:spPr>
        <p:txBody>
          <a:bodyPr>
            <a:noAutofit/>
          </a:bodyPr>
          <a:lstStyle/>
          <a:p>
            <a:pPr marL="0" indent="0" algn="r" rtl="1">
              <a:buNone/>
            </a:pPr>
            <a:r>
              <a:rPr lang="fa-IR" sz="2400" dirty="0" smtClean="0">
                <a:latin typeface="0 Titr Bold"/>
                <a:cs typeface="2  Mitra_2 (MRT)" panose="00000700000000000000" pitchFamily="2" charset="-78"/>
              </a:rPr>
              <a:t>مثالی گویمت ظاهر بیندیش</a:t>
            </a:r>
          </a:p>
          <a:p>
            <a:pPr marL="0" indent="0" algn="r" rtl="1">
              <a:buNone/>
            </a:pPr>
            <a:endParaRPr lang="fa-IR" sz="2400" dirty="0">
              <a:latin typeface="0 Titr Bold"/>
              <a:cs typeface="2  Mitra_2 (MRT)" panose="00000700000000000000" pitchFamily="2" charset="-78"/>
            </a:endParaRPr>
          </a:p>
          <a:p>
            <a:pPr marL="0" indent="0" algn="r" rtl="1">
              <a:buNone/>
            </a:pPr>
            <a:r>
              <a:rPr lang="fa-IR" sz="2400" dirty="0" smtClean="0">
                <a:latin typeface="0 Titr Bold"/>
                <a:cs typeface="2  Mitra_2 (MRT)" panose="00000700000000000000" pitchFamily="2" charset="-78"/>
              </a:rPr>
              <a:t>اگر طفلی بدو گوید بیارام</a:t>
            </a:r>
          </a:p>
          <a:p>
            <a:pPr marL="0" indent="0" algn="r" rtl="1">
              <a:buNone/>
            </a:pPr>
            <a:endParaRPr lang="fa-IR" sz="2400" dirty="0">
              <a:latin typeface="0 Titr Bold"/>
              <a:cs typeface="2  Mitra_2 (MRT)" panose="00000700000000000000" pitchFamily="2" charset="-78"/>
            </a:endParaRPr>
          </a:p>
          <a:p>
            <a:pPr marL="0" indent="0" algn="r" rtl="1">
              <a:buNone/>
            </a:pPr>
            <a:r>
              <a:rPr lang="fa-IR" sz="2400" dirty="0" smtClean="0">
                <a:latin typeface="0 Titr Bold"/>
                <a:cs typeface="2  Mitra_2 (MRT)" panose="00000700000000000000" pitchFamily="2" charset="-78"/>
              </a:rPr>
              <a:t>چواز طفل آن سخن دارد شنیده </a:t>
            </a:r>
          </a:p>
          <a:p>
            <a:pPr marL="0" indent="0" algn="r" rtl="1">
              <a:buNone/>
            </a:pPr>
            <a:endParaRPr lang="fa-IR" sz="2400" dirty="0">
              <a:latin typeface="0 Titr Bold"/>
              <a:cs typeface="2  Mitra_2 (MRT)" panose="00000700000000000000" pitchFamily="2" charset="-78"/>
            </a:endParaRPr>
          </a:p>
          <a:p>
            <a:pPr marL="0" indent="0" algn="r" rtl="1">
              <a:buNone/>
            </a:pPr>
            <a:r>
              <a:rPr lang="fa-IR" sz="2400" dirty="0" smtClean="0">
                <a:latin typeface="0 Titr Bold"/>
                <a:cs typeface="2  Mitra_2 (MRT)" panose="00000700000000000000" pitchFamily="2" charset="-78"/>
              </a:rPr>
              <a:t>تورا چندین پیمبر داده آگاه</a:t>
            </a:r>
          </a:p>
          <a:p>
            <a:pPr marL="0" indent="0" algn="r" rtl="1">
              <a:buNone/>
            </a:pPr>
            <a:endParaRPr lang="fa-IR" sz="2400" dirty="0">
              <a:latin typeface="0 Titr Bold"/>
              <a:cs typeface="2  Mitra_2 (MRT)" panose="00000700000000000000" pitchFamily="2" charset="-78"/>
            </a:endParaRPr>
          </a:p>
          <a:p>
            <a:pPr marL="0" indent="0" algn="r" rtl="1">
              <a:buNone/>
            </a:pPr>
            <a:r>
              <a:rPr lang="fa-IR" sz="2400" dirty="0" smtClean="0">
                <a:latin typeface="0 Titr Bold"/>
                <a:cs typeface="2  Mitra_2 (MRT)" panose="00000700000000000000" pitchFamily="2" charset="-78"/>
              </a:rPr>
              <a:t>به گفت طفل جستی راه پرهیز</a:t>
            </a:r>
            <a:endParaRPr lang="fa-IR" sz="2400" dirty="0">
              <a:latin typeface="0 Titr Bold"/>
              <a:cs typeface="2  Mitra_2 (MRT)" panose="00000700000000000000" pitchFamily="2" charset="-78"/>
            </a:endParaRPr>
          </a:p>
        </p:txBody>
      </p:sp>
    </p:spTree>
    <p:extLst>
      <p:ext uri="{BB962C8B-B14F-4D97-AF65-F5344CB8AC3E}">
        <p14:creationId xmlns:p14="http://schemas.microsoft.com/office/powerpoint/2010/main" val="5370520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fa-IR" dirty="0"/>
          </a:p>
        </p:txBody>
      </p:sp>
      <p:sp>
        <p:nvSpPr>
          <p:cNvPr id="6" name="Content Placeholder 5"/>
          <p:cNvSpPr>
            <a:spLocks noGrp="1"/>
          </p:cNvSpPr>
          <p:nvPr>
            <p:ph idx="1"/>
          </p:nvPr>
        </p:nvSpPr>
        <p:spPr/>
        <p:txBody>
          <a:bodyPr>
            <a:normAutofit/>
          </a:bodyPr>
          <a:lstStyle/>
          <a:p>
            <a:pPr marL="0" indent="0" algn="r" rtl="1">
              <a:buNone/>
            </a:pPr>
            <a:r>
              <a:rPr lang="fa-IR" sz="2400" dirty="0">
                <a:cs typeface="2  Mitra_2 (MRT)" panose="00000700000000000000" pitchFamily="2" charset="-78"/>
              </a:rPr>
              <a:t>برخی از افرادی که پایبندی چندانی به رعایت احکام دین ندارند، می </a:t>
            </a:r>
            <a:r>
              <a:rPr lang="fa-IR" sz="2400" dirty="0" smtClean="0">
                <a:cs typeface="2  Mitra_2 (MRT)" panose="00000700000000000000" pitchFamily="2" charset="-78"/>
              </a:rPr>
              <a:t>گویند «ما به وجودمجازات </a:t>
            </a:r>
            <a:r>
              <a:rPr lang="fa-IR" sz="2400" dirty="0">
                <a:cs typeface="2  Mitra_2 (MRT)" panose="00000700000000000000" pitchFamily="2" charset="-78"/>
              </a:rPr>
              <a:t>هایی که گفته می شود در قیامت و جهنم هست، اعتقادی </a:t>
            </a:r>
            <a:r>
              <a:rPr lang="fa-IR" sz="2400" dirty="0" smtClean="0">
                <a:cs typeface="2  Mitra_2 (MRT)" panose="00000700000000000000" pitchFamily="2" charset="-78"/>
              </a:rPr>
              <a:t>نداریم</a:t>
            </a:r>
            <a:r>
              <a:rPr lang="fa-IR" sz="2400" dirty="0">
                <a:cs typeface="2  Mitra_2 (MRT)" panose="00000700000000000000" pitchFamily="2" charset="-78"/>
              </a:rPr>
              <a:t> </a:t>
            </a:r>
            <a:r>
              <a:rPr lang="fa-IR" sz="2400" dirty="0" smtClean="0">
                <a:cs typeface="2  Mitra_2 (MRT)" panose="00000700000000000000" pitchFamily="2" charset="-78"/>
              </a:rPr>
              <a:t>»شما </a:t>
            </a:r>
            <a:r>
              <a:rPr lang="fa-IR" sz="2400" dirty="0">
                <a:cs typeface="2  Mitra_2 (MRT)" panose="00000700000000000000" pitchFamily="2" charset="-78"/>
              </a:rPr>
              <a:t>به این گونه افراد چه پاسخی می دهید</a:t>
            </a:r>
            <a:r>
              <a:rPr lang="fa-IR" sz="2400" dirty="0" smtClean="0">
                <a:cs typeface="2  Mitra_2 (MRT)" panose="00000700000000000000" pitchFamily="2" charset="-78"/>
              </a:rPr>
              <a:t>؟</a:t>
            </a:r>
            <a:endParaRPr lang="fa-IR" sz="2400" dirty="0">
              <a:cs typeface="2  Mitra_2 (MRT)" panose="00000700000000000000" pitchFamily="2" charset="-78"/>
            </a:endParaRPr>
          </a:p>
        </p:txBody>
      </p:sp>
      <p:sp>
        <p:nvSpPr>
          <p:cNvPr id="7" name="Pentagon 6"/>
          <p:cNvSpPr/>
          <p:nvPr/>
        </p:nvSpPr>
        <p:spPr>
          <a:xfrm flipH="1">
            <a:off x="8020595" y="352697"/>
            <a:ext cx="1776549"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فعالیت کلا سی</a:t>
            </a:r>
            <a:endParaRPr lang="fa-IR" dirty="0"/>
          </a:p>
        </p:txBody>
      </p:sp>
    </p:spTree>
    <p:extLst>
      <p:ext uri="{BB962C8B-B14F-4D97-AF65-F5344CB8AC3E}">
        <p14:creationId xmlns:p14="http://schemas.microsoft.com/office/powerpoint/2010/main" val="2628107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620" y="1269429"/>
            <a:ext cx="11983407" cy="5179254"/>
          </a:xfrm>
        </p:spPr>
        <p:txBody>
          <a:bodyPr>
            <a:normAutofit/>
          </a:bodyPr>
          <a:lstStyle/>
          <a:p>
            <a:pPr marL="0" indent="0" algn="r" rtl="1">
              <a:buNone/>
            </a:pPr>
            <a:endParaRPr lang="fa-IR" sz="2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Rectangle 1"/>
          <p:cNvSpPr/>
          <p:nvPr/>
        </p:nvSpPr>
        <p:spPr>
          <a:xfrm>
            <a:off x="10022739" y="3543050"/>
            <a:ext cx="2041288" cy="63201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dirty="0" smtClean="0"/>
              <a:t>استدلال های معاد</a:t>
            </a:r>
            <a:endParaRPr lang="en-US" dirty="0"/>
          </a:p>
        </p:txBody>
      </p:sp>
      <p:sp>
        <p:nvSpPr>
          <p:cNvPr id="12" name="Rectangle 11">
            <a:hlinkClick r:id="rId2" action="ppaction://hlinksldjump"/>
          </p:cNvPr>
          <p:cNvSpPr/>
          <p:nvPr/>
        </p:nvSpPr>
        <p:spPr>
          <a:xfrm>
            <a:off x="5804996" y="2337577"/>
            <a:ext cx="3926833" cy="59167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r" rtl="1"/>
            <a:r>
              <a:rPr lang="fa-IR" dirty="0" smtClean="0">
                <a:ln>
                  <a:solidFill>
                    <a:srgbClr val="000000"/>
                  </a:solidFill>
                </a:ln>
                <a:solidFill>
                  <a:srgbClr val="000000"/>
                </a:solidFill>
                <a:latin typeface="Arial" panose="020B0604020202020204" pitchFamily="34" charset="0"/>
                <a:cs typeface="Arial" panose="020B0604020202020204" pitchFamily="34" charset="0"/>
              </a:rPr>
              <a:t>الف:استدلال هایی که برامکان معاددلالت دارد</a:t>
            </a:r>
            <a:endParaRPr lang="en-US" dirty="0">
              <a:ln>
                <a:solidFill>
                  <a:srgbClr val="000000"/>
                </a:solidFill>
              </a:ln>
              <a:solidFill>
                <a:srgbClr val="000000"/>
              </a:solidFill>
              <a:latin typeface="Arial" panose="020B0604020202020204" pitchFamily="34" charset="0"/>
              <a:cs typeface="Arial" panose="020B0604020202020204" pitchFamily="34" charset="0"/>
            </a:endParaRPr>
          </a:p>
        </p:txBody>
      </p:sp>
      <p:sp>
        <p:nvSpPr>
          <p:cNvPr id="13" name="Rectangle 12">
            <a:hlinkClick r:id="rId3" action="ppaction://hlinksldjump"/>
          </p:cNvPr>
          <p:cNvSpPr/>
          <p:nvPr/>
        </p:nvSpPr>
        <p:spPr>
          <a:xfrm>
            <a:off x="5804996" y="4871202"/>
            <a:ext cx="4149762" cy="59167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a-IR" dirty="0" smtClean="0">
                <a:ln>
                  <a:solidFill>
                    <a:schemeClr val="bg1"/>
                  </a:solidFill>
                </a:ln>
                <a:solidFill>
                  <a:schemeClr val="bg1"/>
                </a:solidFill>
                <a:latin typeface="Arial" panose="020B0604020202020204" pitchFamily="34" charset="0"/>
                <a:cs typeface="Arial" panose="020B0604020202020204" pitchFamily="34" charset="0"/>
              </a:rPr>
              <a:t>ب:استدلال هایی که ضرورت </a:t>
            </a:r>
            <a:r>
              <a:rPr lang="fa-IR" dirty="0">
                <a:ln>
                  <a:solidFill>
                    <a:schemeClr val="bg1"/>
                  </a:solidFill>
                </a:ln>
                <a:solidFill>
                  <a:schemeClr val="bg1"/>
                </a:solidFill>
                <a:latin typeface="Arial" panose="020B0604020202020204" pitchFamily="34" charset="0"/>
                <a:cs typeface="Arial" panose="020B0604020202020204" pitchFamily="34" charset="0"/>
              </a:rPr>
              <a:t>معاددلالت دارد</a:t>
            </a:r>
          </a:p>
          <a:p>
            <a:pPr algn="ctr"/>
            <a:endParaRPr lang="en-US" dirty="0">
              <a:ln>
                <a:solidFill>
                  <a:schemeClr val="bg1"/>
                </a:solidFill>
              </a:ln>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1293224" y="87177"/>
            <a:ext cx="10384970" cy="1200329"/>
          </a:xfrm>
          <a:prstGeom prst="rect">
            <a:avLst/>
          </a:prstGeom>
        </p:spPr>
        <p:txBody>
          <a:bodyPr wrap="square">
            <a:spAutoFit/>
          </a:bodyPr>
          <a:lstStyle/>
          <a:p>
            <a:pPr algn="r" rtl="1"/>
            <a:r>
              <a:rPr lang="fa-IR" dirty="0"/>
              <a:t>با توجه به اهمیت بحث معاد، قرآن کریم تنها به خبر دادن از آخرت قناعت نکرده، بلکه بارها با دلیل و</a:t>
            </a:r>
          </a:p>
          <a:p>
            <a:pPr algn="r" rtl="1"/>
            <a:r>
              <a:rPr lang="fa-IR" dirty="0"/>
              <a:t>برهان آن را ثابت کرده است. دلایل قرآن در این زمینه را می توان به دو دستهٔ اصلی تقسیم کرد. دستهٔ</a:t>
            </a:r>
          </a:p>
          <a:p>
            <a:pPr algn="r" rtl="1"/>
            <a:r>
              <a:rPr lang="fa-IR" dirty="0"/>
              <a:t>معاد را ثابت می کنند و آن را امری ممکن و شدنی نشان می دهند و دسته » امکان « اول دلایلی هستند که</a:t>
            </a:r>
          </a:p>
          <a:p>
            <a:pPr algn="r" rtl="1"/>
            <a:r>
              <a:rPr lang="fa-IR" dirty="0"/>
              <a:t>معاد را به اثبات می رسانند و تحقق آن را لازم می دانند.</a:t>
            </a:r>
          </a:p>
        </p:txBody>
      </p:sp>
      <p:sp>
        <p:nvSpPr>
          <p:cNvPr id="5" name="Chevron 4"/>
          <p:cNvSpPr/>
          <p:nvPr/>
        </p:nvSpPr>
        <p:spPr>
          <a:xfrm flipH="1">
            <a:off x="5452299" y="2391096"/>
            <a:ext cx="352697" cy="484632"/>
          </a:xfrm>
          <a:prstGeom prst="chevron">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fa-IR">
              <a:solidFill>
                <a:schemeClr val="tx1"/>
              </a:solidFill>
            </a:endParaRPr>
          </a:p>
        </p:txBody>
      </p:sp>
      <p:sp>
        <p:nvSpPr>
          <p:cNvPr id="9" name="Rectangle 8"/>
          <p:cNvSpPr/>
          <p:nvPr/>
        </p:nvSpPr>
        <p:spPr>
          <a:xfrm>
            <a:off x="1149531" y="1638113"/>
            <a:ext cx="4049485" cy="470844"/>
          </a:xfrm>
          <a:prstGeom prst="rect">
            <a:avLst/>
          </a:prstGeom>
        </p:spPr>
        <p:style>
          <a:lnRef idx="1">
            <a:schemeClr val="accent4"/>
          </a:lnRef>
          <a:fillRef idx="2">
            <a:schemeClr val="accent4"/>
          </a:fillRef>
          <a:effectRef idx="1">
            <a:schemeClr val="accent4"/>
          </a:effectRef>
          <a:fontRef idx="minor">
            <a:schemeClr val="dk1"/>
          </a:fontRef>
        </p:style>
        <p:txBody>
          <a:bodyPr rtlCol="1" anchor="ctr"/>
          <a:lstStyle/>
          <a:p>
            <a:pPr algn="r" rtl="1"/>
            <a:r>
              <a:rPr lang="fa-IR" dirty="0" smtClean="0"/>
              <a:t>1- </a:t>
            </a:r>
            <a:r>
              <a:rPr lang="fa-IR" dirty="0"/>
              <a:t>آفرینش نخستینِ انسان:</a:t>
            </a:r>
          </a:p>
        </p:txBody>
      </p:sp>
      <p:sp>
        <p:nvSpPr>
          <p:cNvPr id="10" name="Rectangle 9"/>
          <p:cNvSpPr/>
          <p:nvPr/>
        </p:nvSpPr>
        <p:spPr>
          <a:xfrm>
            <a:off x="1149532" y="2370879"/>
            <a:ext cx="4049484" cy="504849"/>
          </a:xfrm>
          <a:prstGeom prst="rect">
            <a:avLst/>
          </a:prstGeom>
        </p:spPr>
        <p:style>
          <a:lnRef idx="1">
            <a:schemeClr val="accent4"/>
          </a:lnRef>
          <a:fillRef idx="2">
            <a:schemeClr val="accent4"/>
          </a:fillRef>
          <a:effectRef idx="1">
            <a:schemeClr val="accent4"/>
          </a:effectRef>
          <a:fontRef idx="minor">
            <a:schemeClr val="dk1"/>
          </a:fontRef>
        </p:style>
        <p:txBody>
          <a:bodyPr rtlCol="1" anchor="ctr"/>
          <a:lstStyle/>
          <a:p>
            <a:pPr algn="r" rtl="1"/>
            <a:r>
              <a:rPr lang="fa-IR" dirty="0"/>
              <a:t>2 -بیان نمونه هایی از زنده شدن مردگان</a:t>
            </a:r>
          </a:p>
        </p:txBody>
      </p:sp>
      <p:sp>
        <p:nvSpPr>
          <p:cNvPr id="11" name="Rectangle 10"/>
          <p:cNvSpPr/>
          <p:nvPr/>
        </p:nvSpPr>
        <p:spPr>
          <a:xfrm>
            <a:off x="1149532" y="3116153"/>
            <a:ext cx="4049484" cy="426898"/>
          </a:xfrm>
          <a:prstGeom prst="rect">
            <a:avLst/>
          </a:prstGeom>
        </p:spPr>
        <p:style>
          <a:lnRef idx="1">
            <a:schemeClr val="accent4"/>
          </a:lnRef>
          <a:fillRef idx="2">
            <a:schemeClr val="accent4"/>
          </a:fillRef>
          <a:effectRef idx="1">
            <a:schemeClr val="accent4"/>
          </a:effectRef>
          <a:fontRef idx="minor">
            <a:schemeClr val="dk1"/>
          </a:fontRef>
        </p:style>
        <p:txBody>
          <a:bodyPr rtlCol="1" anchor="ctr"/>
          <a:lstStyle/>
          <a:p>
            <a:pPr algn="r" rtl="1"/>
            <a:r>
              <a:rPr lang="fa-IR" sz="1600" dirty="0"/>
              <a:t>3 </a:t>
            </a:r>
            <a:r>
              <a:rPr lang="fa-IR" sz="1600" dirty="0" smtClean="0"/>
              <a:t>-اشاره </a:t>
            </a:r>
            <a:r>
              <a:rPr lang="fa-IR" sz="1600" dirty="0"/>
              <a:t>به نظام مرگ و زندگی </a:t>
            </a:r>
            <a:r>
              <a:rPr lang="fa-IR" sz="1600" dirty="0" smtClean="0"/>
              <a:t>درطبیعت</a:t>
            </a:r>
            <a:r>
              <a:rPr lang="fa-IR" sz="1600" dirty="0"/>
              <a:t>:</a:t>
            </a:r>
          </a:p>
        </p:txBody>
      </p:sp>
      <p:sp>
        <p:nvSpPr>
          <p:cNvPr id="15" name="Chevron 14"/>
          <p:cNvSpPr/>
          <p:nvPr/>
        </p:nvSpPr>
        <p:spPr>
          <a:xfrm flipH="1">
            <a:off x="5365947" y="4978240"/>
            <a:ext cx="352697" cy="484632"/>
          </a:xfrm>
          <a:prstGeom prst="chevron">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endParaRPr lang="fa-IR">
              <a:solidFill>
                <a:schemeClr val="tx1"/>
              </a:solidFill>
            </a:endParaRPr>
          </a:p>
        </p:txBody>
      </p:sp>
      <p:sp>
        <p:nvSpPr>
          <p:cNvPr id="16" name="Rectangle 15"/>
          <p:cNvSpPr/>
          <p:nvPr/>
        </p:nvSpPr>
        <p:spPr>
          <a:xfrm>
            <a:off x="1149531" y="4518631"/>
            <a:ext cx="4049485" cy="459609"/>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r" rtl="1"/>
            <a:r>
              <a:rPr lang="fa-IR" dirty="0" smtClean="0"/>
              <a:t>1- معاد لازمهٔ حکمت الهی:</a:t>
            </a:r>
            <a:endParaRPr lang="fa-IR" dirty="0"/>
          </a:p>
        </p:txBody>
      </p:sp>
      <p:sp>
        <p:nvSpPr>
          <p:cNvPr id="17" name="Rectangle 16"/>
          <p:cNvSpPr/>
          <p:nvPr/>
        </p:nvSpPr>
        <p:spPr>
          <a:xfrm>
            <a:off x="1149531" y="5238874"/>
            <a:ext cx="4049485" cy="430406"/>
          </a:xfrm>
          <a:prstGeom prst="rect">
            <a:avLst/>
          </a:prstGeom>
        </p:spPr>
        <p:style>
          <a:lnRef idx="1">
            <a:schemeClr val="accent5"/>
          </a:lnRef>
          <a:fillRef idx="2">
            <a:schemeClr val="accent5"/>
          </a:fillRef>
          <a:effectRef idx="1">
            <a:schemeClr val="accent5"/>
          </a:effectRef>
          <a:fontRef idx="minor">
            <a:schemeClr val="dk1"/>
          </a:fontRef>
        </p:style>
        <p:txBody>
          <a:bodyPr rtlCol="1" anchor="ctr"/>
          <a:lstStyle/>
          <a:p>
            <a:pPr algn="r" rtl="1"/>
            <a:r>
              <a:rPr lang="fa-IR" dirty="0"/>
              <a:t>2 </a:t>
            </a:r>
            <a:r>
              <a:rPr lang="fa-IR" dirty="0" smtClean="0"/>
              <a:t>-معاد </a:t>
            </a:r>
            <a:r>
              <a:rPr lang="fa-IR" dirty="0"/>
              <a:t>لازمهٔ عدل الهی:</a:t>
            </a:r>
          </a:p>
        </p:txBody>
      </p:sp>
    </p:spTree>
    <p:extLst>
      <p:ext uri="{BB962C8B-B14F-4D97-AF65-F5344CB8AC3E}">
        <p14:creationId xmlns:p14="http://schemas.microsoft.com/office/powerpoint/2010/main" val="2527169272"/>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1000"/>
                                        <p:tgtEl>
                                          <p:spTgt spid="17"/>
                                        </p:tgtEl>
                                      </p:cBhvr>
                                    </p:animEffect>
                                    <p:anim calcmode="lin" valueType="num">
                                      <p:cBhvr>
                                        <p:cTn id="60" dur="1000" fill="hold"/>
                                        <p:tgtEl>
                                          <p:spTgt spid="17"/>
                                        </p:tgtEl>
                                        <p:attrNameLst>
                                          <p:attrName>ppt_x</p:attrName>
                                        </p:attrNameLst>
                                      </p:cBhvr>
                                      <p:tavLst>
                                        <p:tav tm="0">
                                          <p:val>
                                            <p:strVal val="#ppt_x"/>
                                          </p:val>
                                        </p:tav>
                                        <p:tav tm="100000">
                                          <p:val>
                                            <p:strVal val="#ppt_x"/>
                                          </p:val>
                                        </p:tav>
                                      </p:tavLst>
                                    </p:anim>
                                    <p:anim calcmode="lin" valueType="num">
                                      <p:cBhvr>
                                        <p:cTn id="6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animBg="1"/>
      <p:bldP spid="9" grpId="0" animBg="1"/>
      <p:bldP spid="10" grpId="0" animBg="1"/>
      <p:bldP spid="11"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solidFill>
                  <a:srgbClr val="C00000"/>
                </a:solidFill>
                <a:latin typeface="Arial" panose="020B0604020202020204" pitchFamily="34" charset="0"/>
                <a:cs typeface="Arial" panose="020B0604020202020204" pitchFamily="34" charset="0"/>
              </a:rPr>
              <a:t>الف)استدلال هایی که بر امکان معاد دلالت دارند:</a:t>
            </a:r>
            <a:endParaRPr lang="fa-IR" dirty="0">
              <a:solidFill>
                <a:srgbClr val="C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240971" y="1302590"/>
            <a:ext cx="12749347" cy="5346404"/>
          </a:xfrm>
        </p:spPr>
        <p:txBody>
          <a:bodyPr>
            <a:normAutofit/>
          </a:bodyPr>
          <a:lstStyle/>
          <a:p>
            <a:pPr marL="0" indent="0" algn="r">
              <a:buNone/>
            </a:pPr>
            <a:r>
              <a:rPr lang="fa-IR" sz="2800" b="1" dirty="0" smtClean="0">
                <a:solidFill>
                  <a:srgbClr val="A8369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یکی از دلایلی که سبب می شود عده ای دست به انکار معاد بزنند،این است که چنان واقعه ی بزرگ و با عظمتی ا با قدرت محدود خود می سنجند و چون ان را امری بسیار بعید می یابند،به انکار ان </a:t>
            </a:r>
          </a:p>
          <a:p>
            <a:pPr marL="0" indent="0" algn="r">
              <a:buNone/>
            </a:pPr>
            <a:r>
              <a:rPr lang="fa-IR" sz="2800" b="1" dirty="0" smtClean="0">
                <a:solidFill>
                  <a:srgbClr val="A8369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می پردازند.</a:t>
            </a:r>
          </a:p>
        </p:txBody>
      </p:sp>
      <p:pic>
        <p:nvPicPr>
          <p:cNvPr id="16" name="Picture 15"/>
          <p:cNvPicPr>
            <a:picLocks noChangeAspect="1"/>
          </p:cNvPicPr>
          <p:nvPr/>
        </p:nvPicPr>
        <p:blipFill>
          <a:blip r:embed="rId3"/>
          <a:stretch>
            <a:fillRect/>
          </a:stretch>
        </p:blipFill>
        <p:spPr>
          <a:xfrm>
            <a:off x="-1084217" y="2938820"/>
            <a:ext cx="12723223" cy="2444708"/>
          </a:xfrm>
          <a:prstGeom prst="rect">
            <a:avLst/>
          </a:prstGeom>
        </p:spPr>
      </p:pic>
      <p:sp>
        <p:nvSpPr>
          <p:cNvPr id="17" name="Cloud 16">
            <a:hlinkClick r:id="rId4" action="ppaction://hlinksldjump"/>
          </p:cNvPr>
          <p:cNvSpPr/>
          <p:nvPr/>
        </p:nvSpPr>
        <p:spPr>
          <a:xfrm>
            <a:off x="1581629" y="5096541"/>
            <a:ext cx="2214254" cy="12192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3-اشاره به نظام مرگ و زندگی در طبیعت</a:t>
            </a:r>
            <a:endParaRPr lang="en-US" dirty="0">
              <a:latin typeface="Arial" panose="020B0604020202020204" pitchFamily="34" charset="0"/>
              <a:cs typeface="Arial" panose="020B0604020202020204" pitchFamily="34" charset="0"/>
            </a:endParaRPr>
          </a:p>
        </p:txBody>
      </p:sp>
      <p:sp>
        <p:nvSpPr>
          <p:cNvPr id="18" name="Cloud 17">
            <a:hlinkClick r:id="rId5" action="ppaction://hlinksldjump"/>
          </p:cNvPr>
          <p:cNvSpPr/>
          <p:nvPr/>
        </p:nvSpPr>
        <p:spPr>
          <a:xfrm>
            <a:off x="4674865" y="5154050"/>
            <a:ext cx="2406220" cy="133737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2-اشاره به نمونه هایی از زنده شدن </a:t>
            </a:r>
            <a:r>
              <a:rPr lang="fa-IR" b="1"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مردگان</a:t>
            </a:r>
            <a:endParaRPr lang="en-US" b="1" dirty="0">
              <a:solidFill>
                <a:schemeClr val="tx1"/>
              </a:solidFill>
              <a:effectLst>
                <a:outerShdw blurRad="38100" dist="38100" dir="2700000" algn="tl">
                  <a:srgbClr val="000000">
                    <a:alpha val="43137"/>
                  </a:srgbClr>
                </a:outerShdw>
              </a:effectLst>
            </a:endParaRPr>
          </a:p>
        </p:txBody>
      </p:sp>
      <p:sp>
        <p:nvSpPr>
          <p:cNvPr id="19" name="Cloud 18">
            <a:hlinkClick r:id="rId6" action="ppaction://hlinksldjump"/>
          </p:cNvPr>
          <p:cNvSpPr/>
          <p:nvPr/>
        </p:nvSpPr>
        <p:spPr>
          <a:xfrm>
            <a:off x="7829439" y="5134542"/>
            <a:ext cx="2583255" cy="126883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1-اشاره به پیدایش نخستین انسان</a:t>
            </a:r>
            <a:endPar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4850142"/>
      </p:ext>
    </p:extLst>
  </p:cSld>
  <p:clrMapOvr>
    <a:masterClrMapping/>
  </p:clrMapOvr>
  <p:transition spd="slow" advClick="0">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5459" y="1082424"/>
            <a:ext cx="8596668" cy="1320800"/>
          </a:xfrm>
        </p:spPr>
        <p:txBody>
          <a:bodyPr/>
          <a:lstStyle/>
          <a:p>
            <a:pPr algn="r"/>
            <a:r>
              <a:rPr lang="fa-IR" dirty="0" smtClean="0">
                <a:solidFill>
                  <a:srgbClr val="00B0F0"/>
                </a:solidFill>
              </a:rPr>
              <a:t>1-اشاره به پیدایش نخستین انسان</a:t>
            </a:r>
            <a:endParaRPr lang="fa-IR" dirty="0">
              <a:solidFill>
                <a:srgbClr val="00B0F0"/>
              </a:solidFill>
            </a:endParaRPr>
          </a:p>
        </p:txBody>
      </p:sp>
      <p:sp>
        <p:nvSpPr>
          <p:cNvPr id="3" name="Content Placeholder 2"/>
          <p:cNvSpPr>
            <a:spLocks noGrp="1"/>
          </p:cNvSpPr>
          <p:nvPr>
            <p:ph idx="1"/>
          </p:nvPr>
        </p:nvSpPr>
        <p:spPr>
          <a:xfrm>
            <a:off x="3245459" y="2295732"/>
            <a:ext cx="8946541" cy="4195481"/>
          </a:xfrm>
        </p:spPr>
        <p:txBody>
          <a:bodyPr>
            <a:normAutofit/>
          </a:bodyPr>
          <a:lstStyle/>
          <a:p>
            <a:pPr marL="0" indent="0" algn="r" rtl="1">
              <a:buNone/>
            </a:pPr>
            <a:r>
              <a:rPr lang="fa-IR" sz="2800" b="1" dirty="0" smtClean="0">
                <a:solidFill>
                  <a:schemeClr val="tx1"/>
                </a:solidFill>
                <a:effectLst>
                  <a:outerShdw blurRad="38100" dist="38100" dir="2700000" algn="tl">
                    <a:srgbClr val="000000">
                      <a:alpha val="43137"/>
                    </a:srgbClr>
                  </a:outerShdw>
                </a:effectLst>
                <a:latin typeface="Adobe نسخ Medium" panose="01010101010101010101" pitchFamily="50" charset="-78"/>
                <a:cs typeface="Adobe نسخ Medium" panose="01010101010101010101" pitchFamily="50" charset="-78"/>
              </a:rPr>
              <a:t>در برخی ایات قران،خداوند توجه منکران معاد را به پیدایش نخستین انسان جلب می کند و توانایی خود در افرینش ان را تذکر می دهد.</a:t>
            </a:r>
          </a:p>
          <a:p>
            <a:pPr marL="0" indent="0" algn="r" rtl="1">
              <a:buNone/>
            </a:pPr>
            <a:r>
              <a:rPr lang="fa-IR" sz="2800" b="1" dirty="0" smtClean="0">
                <a:solidFill>
                  <a:schemeClr val="tx1"/>
                </a:solidFill>
                <a:effectLst>
                  <a:outerShdw blurRad="38100" dist="38100" dir="2700000" algn="tl">
                    <a:srgbClr val="000000">
                      <a:alpha val="43137"/>
                    </a:srgbClr>
                  </a:outerShdw>
                </a:effectLst>
                <a:latin typeface="Adobe نسخ Medium" panose="01010101010101010101" pitchFamily="50" charset="-78"/>
                <a:cs typeface="Adobe نسخ Medium" panose="01010101010101010101" pitchFamily="50" charset="-78"/>
              </a:rPr>
              <a:t>در این ایات بیان می شود که همان گونه که خداوند قادر است انسان را در اغاز خلق کند،می تواند بار دیگر او را زنده کند.</a:t>
            </a:r>
          </a:p>
          <a:p>
            <a:pPr marL="0" indent="0" algn="r" rtl="1">
              <a:buNone/>
            </a:pPr>
            <a:r>
              <a:rPr lang="fa-IR" sz="2800" b="1" dirty="0" smtClean="0">
                <a:solidFill>
                  <a:srgbClr val="00B050"/>
                </a:solidFill>
                <a:effectLst>
                  <a:outerShdw blurRad="38100" dist="38100" dir="2700000" algn="tl">
                    <a:srgbClr val="000000">
                      <a:alpha val="43137"/>
                    </a:srgbClr>
                  </a:outerShdw>
                </a:effectLst>
                <a:latin typeface="Adobe نسخ Medium" panose="01010101010101010101" pitchFamily="50" charset="-78"/>
                <a:cs typeface="Adobe نسخ Medium" panose="01010101010101010101" pitchFamily="50" charset="-78"/>
              </a:rPr>
              <a:t>برای </a:t>
            </a:r>
            <a:r>
              <a:rPr lang="fa-IR" sz="2800" b="1" dirty="0">
                <a:solidFill>
                  <a:srgbClr val="00B050"/>
                </a:solidFill>
                <a:effectLst>
                  <a:outerShdw blurRad="38100" dist="38100" dir="2700000" algn="tl">
                    <a:srgbClr val="000000">
                      <a:alpha val="43137"/>
                    </a:srgbClr>
                  </a:outerShdw>
                </a:effectLst>
                <a:latin typeface="Adobe نسخ Medium" panose="01010101010101010101" pitchFamily="50" charset="-78"/>
                <a:cs typeface="Adobe نسخ Medium" panose="01010101010101010101" pitchFamily="50" charset="-78"/>
              </a:rPr>
              <a:t>ما مثلی زد، درحالی که آفرینش نخستین خود را فراموش کرده بود، گفت: کیست که این </a:t>
            </a:r>
            <a:r>
              <a:rPr lang="fa-IR" sz="2800" b="1" dirty="0" smtClean="0">
                <a:solidFill>
                  <a:srgbClr val="00B050"/>
                </a:solidFill>
                <a:effectLst>
                  <a:outerShdw blurRad="38100" dist="38100" dir="2700000" algn="tl">
                    <a:srgbClr val="000000">
                      <a:alpha val="43137"/>
                    </a:srgbClr>
                  </a:outerShdw>
                </a:effectLst>
                <a:latin typeface="Adobe نسخ Medium" panose="01010101010101010101" pitchFamily="50" charset="-78"/>
                <a:cs typeface="Adobe نسخ Medium" panose="01010101010101010101" pitchFamily="50" charset="-78"/>
              </a:rPr>
              <a:t>استخوان </a:t>
            </a:r>
            <a:r>
              <a:rPr lang="fa-IR" sz="2800" b="1" dirty="0">
                <a:solidFill>
                  <a:srgbClr val="00B050"/>
                </a:solidFill>
                <a:effectLst>
                  <a:outerShdw blurRad="38100" dist="38100" dir="2700000" algn="tl">
                    <a:srgbClr val="000000">
                      <a:alpha val="43137"/>
                    </a:srgbClr>
                  </a:outerShdw>
                </a:effectLst>
                <a:latin typeface="Adobe نسخ Medium" panose="01010101010101010101" pitchFamily="50" charset="-78"/>
                <a:cs typeface="Adobe نسخ Medium" panose="01010101010101010101" pitchFamily="50" charset="-78"/>
              </a:rPr>
              <a:t>های پوسیده را دوباره زنده کند؟ بگو همان خدایی که آنها را برای نخستین بار آفرید و او به هرخلقتی </a:t>
            </a:r>
            <a:r>
              <a:rPr lang="fa-IR" sz="2800" b="1" dirty="0" smtClean="0">
                <a:solidFill>
                  <a:srgbClr val="00B050"/>
                </a:solidFill>
                <a:effectLst>
                  <a:outerShdw blurRad="38100" dist="38100" dir="2700000" algn="tl">
                    <a:srgbClr val="000000">
                      <a:alpha val="43137"/>
                    </a:srgbClr>
                  </a:outerShdw>
                </a:effectLst>
                <a:latin typeface="Adobe نسخ Medium" panose="01010101010101010101" pitchFamily="50" charset="-78"/>
                <a:cs typeface="Adobe نسخ Medium" panose="01010101010101010101" pitchFamily="50" charset="-78"/>
              </a:rPr>
              <a:t>داناست.</a:t>
            </a:r>
            <a:endParaRPr lang="fa-IR" sz="2800" b="1" dirty="0">
              <a:solidFill>
                <a:srgbClr val="00B050"/>
              </a:solidFill>
              <a:effectLst>
                <a:outerShdw blurRad="38100" dist="38100" dir="2700000" algn="tl">
                  <a:srgbClr val="000000">
                    <a:alpha val="43137"/>
                  </a:srgbClr>
                </a:outerShdw>
              </a:effectLst>
              <a:latin typeface="Adobe نسخ Medium" panose="01010101010101010101" pitchFamily="50" charset="-78"/>
              <a:cs typeface="Adobe نسخ Medium" panose="01010101010101010101" pitchFamily="50" charset="-78"/>
            </a:endParaRPr>
          </a:p>
          <a:p>
            <a:pPr marL="0" indent="0" algn="r" rtl="1">
              <a:buNone/>
            </a:pPr>
            <a:r>
              <a:rPr lang="fa-IR" sz="2800" b="1" dirty="0">
                <a:solidFill>
                  <a:schemeClr val="tx1"/>
                </a:solidFill>
                <a:effectLst>
                  <a:outerShdw blurRad="38100" dist="38100" dir="2700000" algn="tl">
                    <a:srgbClr val="000000">
                      <a:alpha val="43137"/>
                    </a:srgbClr>
                  </a:outerShdw>
                </a:effectLst>
                <a:latin typeface="Adobe نسخ Medium" panose="01010101010101010101" pitchFamily="50" charset="-78"/>
                <a:cs typeface="Adobe نسخ Medium" panose="01010101010101010101" pitchFamily="50" charset="-78"/>
              </a:rPr>
              <a:t>.1</a:t>
            </a:r>
          </a:p>
        </p:txBody>
      </p:sp>
      <p:pic>
        <p:nvPicPr>
          <p:cNvPr id="4" name="Picture 3"/>
          <p:cNvPicPr>
            <a:picLocks noChangeAspect="1"/>
          </p:cNvPicPr>
          <p:nvPr/>
        </p:nvPicPr>
        <p:blipFill>
          <a:blip r:embed="rId2"/>
          <a:stretch>
            <a:fillRect/>
          </a:stretch>
        </p:blipFill>
        <p:spPr>
          <a:xfrm>
            <a:off x="0" y="3233940"/>
            <a:ext cx="3065929" cy="1580106"/>
          </a:xfrm>
          <a:prstGeom prst="rect">
            <a:avLst/>
          </a:prstGeom>
        </p:spPr>
      </p:pic>
      <p:sp>
        <p:nvSpPr>
          <p:cNvPr id="10" name="Curved Right Arrow 9">
            <a:hlinkClick r:id="rId3" action="ppaction://hlinksldjump"/>
          </p:cNvPr>
          <p:cNvSpPr/>
          <p:nvPr/>
        </p:nvSpPr>
        <p:spPr>
          <a:xfrm>
            <a:off x="10919011" y="121024"/>
            <a:ext cx="820271" cy="537882"/>
          </a:xfrm>
          <a:prstGeom prst="curved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88991362"/>
      </p:ext>
    </p:extLst>
  </p:cSld>
  <p:clrMapOvr>
    <a:masterClrMapping/>
  </p:clrMapOvr>
  <p:transition spd="slow" advClick="0">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8016" y="73971"/>
            <a:ext cx="8596668" cy="827366"/>
          </a:xfrm>
        </p:spPr>
        <p:txBody>
          <a:bodyPr/>
          <a:lstStyle/>
          <a:p>
            <a:pPr algn="r"/>
            <a:r>
              <a:rPr lang="fa-IR" dirty="0" smtClean="0">
                <a:solidFill>
                  <a:srgbClr val="000000"/>
                </a:solidFill>
                <a:latin typeface="Arial" panose="020B0604020202020204" pitchFamily="34" charset="0"/>
                <a:cs typeface="Arial" panose="020B0604020202020204" pitchFamily="34" charset="0"/>
              </a:rPr>
              <a:t>2-اشاره به نمونه هایی از زنده شدن مردگان:</a:t>
            </a:r>
            <a:endParaRPr lang="fa-IR" dirty="0">
              <a:solidFill>
                <a:srgbClr val="0000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08157" y="901337"/>
            <a:ext cx="11918715" cy="5174841"/>
          </a:xfrm>
        </p:spPr>
        <p:txBody>
          <a:bodyPr>
            <a:normAutofit lnSpcReduction="10000"/>
          </a:bodyPr>
          <a:lstStyle/>
          <a:p>
            <a:pPr marL="0" indent="0" algn="r">
              <a:buNone/>
            </a:pPr>
            <a:r>
              <a:rPr lang="fa-IR"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قرآن برای اینکه قدرت خدا را به صورت محسوس </a:t>
            </a:r>
            <a:r>
              <a:rPr lang="fa-IR" sz="2400" b="1"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تری در </a:t>
            </a:r>
            <a:r>
              <a:rPr lang="fa-IR"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این زمینه نشان دهد، ماجراهایی را نقل می کند که در آنها به ارادهٔ خداوند مردگانی زنده شده اند. </a:t>
            </a:r>
            <a:r>
              <a:rPr lang="fa-IR" sz="2400" b="1"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ازآن </a:t>
            </a:r>
            <a:r>
              <a:rPr lang="fa-IR"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جمله می توان به ماجرای عُزَیر نبی اشاره کرد:</a:t>
            </a:r>
            <a:endParaRPr lang="fa-IR" sz="2400" b="1"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r">
              <a:buNone/>
            </a:pPr>
            <a:r>
              <a:rPr lang="fa-IR" sz="2400" b="1"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عزیر(ع) یکی از پیامبران بنی اسرائیل بود. او در سفری از کنار روستای ویرانی عبور می کرد.با دیدن استخوان های متلاشی و پوسیده،این سؤال در ذهن عزیر(ع)شکل گرفت که به راستی خداوند چگونه این ها را پس از مرگ زنده می کند؟خداوند جان وی را در همان دم گرفت و بعد از صد سال دوباره او را زنده کرد.</a:t>
            </a:r>
          </a:p>
          <a:p>
            <a:pPr marL="0" indent="0" algn="r">
              <a:buNone/>
            </a:pPr>
            <a:r>
              <a:rPr lang="fa-IR" sz="2400" b="1"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سپس خطاب به او گفت:ای عزیر چه مدت در این بیابان خوابیدی؟</a:t>
            </a:r>
          </a:p>
          <a:p>
            <a:pPr marL="0" indent="0" algn="r">
              <a:buNone/>
            </a:pPr>
            <a:r>
              <a:rPr lang="fa-IR"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عزیر گفت:یک روز یا نصف روز.</a:t>
            </a:r>
          </a:p>
          <a:p>
            <a:pPr marL="0" indent="0" algn="r">
              <a:buNone/>
            </a:pPr>
            <a:r>
              <a:rPr lang="fa-IR"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خداوند فرمود:تو صد سال است که اینجا هستی.</a:t>
            </a:r>
          </a:p>
          <a:p>
            <a:pPr marL="0" indent="0" algn="r">
              <a:buNone/>
            </a:pPr>
            <a:r>
              <a:rPr lang="fa-IR"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به الاغی که سوارش بودی و غذایی که همراه داشتی</a:t>
            </a:r>
          </a:p>
          <a:p>
            <a:pPr marL="0" indent="0" algn="r">
              <a:buNone/>
            </a:pPr>
            <a:r>
              <a:rPr lang="fa-IR"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نگاه کن و ببین چگونه الاغ پوسیده و متلاشی شده.</a:t>
            </a:r>
          </a:p>
          <a:p>
            <a:pPr marL="0" indent="0" algn="r">
              <a:buNone/>
            </a:pPr>
            <a:r>
              <a:rPr lang="fa-IR"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عزیر به چشم خود زنده شدن الاغ را دید و گفت:میدانم که خدا بر هر کاری توانا هست.</a:t>
            </a:r>
          </a:p>
          <a:p>
            <a:pPr marL="0" indent="0" algn="r">
              <a:buNone/>
            </a:pPr>
            <a:r>
              <a:rPr lang="fa-IR" sz="24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0" indent="0" algn="r">
              <a:buNone/>
            </a:pPr>
            <a:endParaRPr lang="fa-IR" sz="2400" b="1"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r">
              <a:buNone/>
            </a:pPr>
            <a:endParaRPr lang="fa-IR" sz="2400" b="1" dirty="0" smtClean="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r">
              <a:buNone/>
            </a:pPr>
            <a:endParaRPr lang="fa-IR"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Curved Right Arrow 7">
            <a:hlinkClick r:id="rId3" action="ppaction://hlinksldjump"/>
          </p:cNvPr>
          <p:cNvSpPr/>
          <p:nvPr/>
        </p:nvSpPr>
        <p:spPr>
          <a:xfrm>
            <a:off x="10919011" y="121024"/>
            <a:ext cx="820271" cy="537882"/>
          </a:xfrm>
          <a:prstGeom prst="curved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pic>
        <p:nvPicPr>
          <p:cNvPr id="5" name="Picture 4"/>
          <p:cNvPicPr>
            <a:picLocks/>
          </p:cNvPicPr>
          <p:nvPr/>
        </p:nvPicPr>
        <p:blipFill>
          <a:blip r:embed="rId4"/>
          <a:stretch>
            <a:fillRect/>
          </a:stretch>
        </p:blipFill>
        <p:spPr>
          <a:xfrm>
            <a:off x="108157" y="2515984"/>
            <a:ext cx="3216724" cy="2572562"/>
          </a:xfrm>
          <a:prstGeom prst="rect">
            <a:avLst/>
          </a:prstGeom>
        </p:spPr>
      </p:pic>
    </p:spTree>
    <p:extLst>
      <p:ext uri="{BB962C8B-B14F-4D97-AF65-F5344CB8AC3E}">
        <p14:creationId xmlns:p14="http://schemas.microsoft.com/office/powerpoint/2010/main" val="3899784011"/>
      </p:ext>
    </p:extLst>
  </p:cSld>
  <p:clrMapOvr>
    <a:masterClrMapping/>
  </p:clrMapOvr>
  <mc:AlternateContent xmlns:mc="http://schemas.openxmlformats.org/markup-compatibility/2006" xmlns:p14="http://schemas.microsoft.com/office/powerpoint/2010/main">
    <mc:Choice Requires="p14">
      <p:transition spd="slow" p14:dur="2000" advClick="0">
        <p14:ferris dir="l"/>
      </p:transition>
    </mc:Choice>
    <mc:Fallback xmlns="">
      <p:transition spd="slow" advClick="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6111" y="139210"/>
            <a:ext cx="11293340" cy="1400530"/>
          </a:xfrm>
        </p:spPr>
        <p:txBody>
          <a:bodyPr/>
          <a:lstStyle/>
          <a:p>
            <a:endParaRPr lang="fa-IR" dirty="0"/>
          </a:p>
        </p:txBody>
      </p:sp>
      <p:sp>
        <p:nvSpPr>
          <p:cNvPr id="5" name="Content Placeholder 4"/>
          <p:cNvSpPr>
            <a:spLocks noGrp="1"/>
          </p:cNvSpPr>
          <p:nvPr>
            <p:ph idx="1"/>
          </p:nvPr>
        </p:nvSpPr>
        <p:spPr>
          <a:xfrm>
            <a:off x="646112" y="2052918"/>
            <a:ext cx="11293340" cy="4195481"/>
          </a:xfrm>
        </p:spPr>
        <p:style>
          <a:lnRef idx="3">
            <a:schemeClr val="lt1"/>
          </a:lnRef>
          <a:fillRef idx="1">
            <a:schemeClr val="accent5"/>
          </a:fillRef>
          <a:effectRef idx="1">
            <a:schemeClr val="accent5"/>
          </a:effectRef>
          <a:fontRef idx="minor">
            <a:schemeClr val="lt1"/>
          </a:fontRef>
        </p:style>
        <p:txBody>
          <a:bodyPr/>
          <a:lstStyle/>
          <a:p>
            <a:pPr marL="0" indent="0" algn="r" rtl="1">
              <a:buNone/>
            </a:pPr>
            <a:r>
              <a:rPr lang="fa-IR" dirty="0">
                <a:solidFill>
                  <a:schemeClr val="bg1"/>
                </a:solidFill>
              </a:rPr>
              <a:t>خداوند در آیات سوم و چهارم قیامت، خطاب به کسانی که به انکار معاد می پردازند، می </a:t>
            </a:r>
            <a:r>
              <a:rPr lang="fa-IR" dirty="0" smtClean="0">
                <a:solidFill>
                  <a:schemeClr val="bg1"/>
                </a:solidFill>
              </a:rPr>
              <a:t>گوید</a:t>
            </a:r>
          </a:p>
          <a:p>
            <a:pPr marL="0" indent="0" algn="r" rtl="1">
              <a:buNone/>
            </a:pPr>
            <a:r>
              <a:rPr lang="fa-IR" sz="2800" dirty="0" smtClean="0">
                <a:solidFill>
                  <a:srgbClr val="00B050"/>
                </a:solidFill>
                <a:latin typeface="Adobe نسخ Medium" panose="01010101010101010101" pitchFamily="50" charset="-78"/>
                <a:cs typeface="Adobe نسخ Medium" panose="01010101010101010101" pitchFamily="50" charset="-78"/>
              </a:rPr>
              <a:t>«نه تنهااستخوان </a:t>
            </a:r>
            <a:r>
              <a:rPr lang="fa-IR" sz="2800" dirty="0">
                <a:solidFill>
                  <a:srgbClr val="00B050"/>
                </a:solidFill>
                <a:latin typeface="Adobe نسخ Medium" panose="01010101010101010101" pitchFamily="50" charset="-78"/>
                <a:cs typeface="Adobe نسخ Medium" panose="01010101010101010101" pitchFamily="50" charset="-78"/>
              </a:rPr>
              <a:t>های آنها را به حالت اول درمی آوریم، بلکه سرانگشتان آنها را نیز همان گونه که بوده، </a:t>
            </a:r>
            <a:r>
              <a:rPr lang="fa-IR" sz="2800" dirty="0" smtClean="0">
                <a:solidFill>
                  <a:srgbClr val="00B050"/>
                </a:solidFill>
                <a:latin typeface="Adobe نسخ Medium" panose="01010101010101010101" pitchFamily="50" charset="-78"/>
                <a:cs typeface="Adobe نسخ Medium" panose="01010101010101010101" pitchFamily="50" charset="-78"/>
              </a:rPr>
              <a:t>مجدداً» </a:t>
            </a:r>
            <a:r>
              <a:rPr lang="fa-IR" sz="2800" dirty="0">
                <a:solidFill>
                  <a:srgbClr val="00B050"/>
                </a:solidFill>
                <a:latin typeface="Adobe نسخ Medium" panose="01010101010101010101" pitchFamily="50" charset="-78"/>
                <a:cs typeface="Adobe نسخ Medium" panose="01010101010101010101" pitchFamily="50" charset="-78"/>
              </a:rPr>
              <a:t>خلق می کنیم</a:t>
            </a:r>
          </a:p>
          <a:p>
            <a:pPr marL="0" indent="0" algn="r" rtl="1">
              <a:buNone/>
            </a:pPr>
            <a:r>
              <a:rPr lang="fa-IR" dirty="0">
                <a:solidFill>
                  <a:schemeClr val="bg1"/>
                </a:solidFill>
              </a:rPr>
              <a:t>به نظر شما چرا خداوند در این آیات برای اثبات قدرت الهی به خلق سرانگشتان اشاره می کند؟</a:t>
            </a:r>
          </a:p>
        </p:txBody>
      </p:sp>
      <p:sp>
        <p:nvSpPr>
          <p:cNvPr id="6" name="Pentagon 5"/>
          <p:cNvSpPr/>
          <p:nvPr/>
        </p:nvSpPr>
        <p:spPr>
          <a:xfrm flipH="1">
            <a:off x="9666514" y="139210"/>
            <a:ext cx="2090057" cy="484632"/>
          </a:xfrm>
          <a:prstGeom prst="homePlate">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r>
              <a:rPr lang="fa-IR" dirty="0" smtClean="0"/>
              <a:t>تدبر در آیات</a:t>
            </a:r>
            <a:endParaRPr lang="fa-IR" dirty="0"/>
          </a:p>
        </p:txBody>
      </p:sp>
    </p:spTree>
    <p:extLst>
      <p:ext uri="{BB962C8B-B14F-4D97-AF65-F5344CB8AC3E}">
        <p14:creationId xmlns:p14="http://schemas.microsoft.com/office/powerpoint/2010/main" val="13884771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48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4400" b="1" dirty="0" smtClean="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3-اشاره به نظام مرگ و زندگی در طبیعت</a:t>
            </a:r>
            <a:endParaRPr lang="fa-IR" sz="4400" b="1" dirty="0">
              <a:solidFill>
                <a:srgbClr val="FF0000"/>
              </a:solidFill>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endParaRPr>
          </a:p>
        </p:txBody>
      </p:sp>
      <p:sp>
        <p:nvSpPr>
          <p:cNvPr id="3" name="Content Placeholder 2"/>
          <p:cNvSpPr>
            <a:spLocks noGrp="1"/>
          </p:cNvSpPr>
          <p:nvPr>
            <p:ph idx="1"/>
          </p:nvPr>
        </p:nvSpPr>
        <p:spPr>
          <a:xfrm>
            <a:off x="168812" y="2052918"/>
            <a:ext cx="10100603" cy="4195481"/>
          </a:xfrm>
        </p:spPr>
        <p:txBody>
          <a:bodyPr>
            <a:normAutofit/>
          </a:bodyPr>
          <a:lstStyle/>
          <a:p>
            <a:pPr marL="0" indent="0" algn="r" rtl="1">
              <a:buNone/>
            </a:pPr>
            <a:r>
              <a:rPr lang="fa-IR" sz="2800" b="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در برخی ایات قران،زندگی بعد از مرگ به عنوان یک جریان رایج در جهان طبیعت معرفی شده است و از کسانی که با ناباروری به معاد نگاه می کنند می خواهد تا به مطالعه ی جریان همیشگی تبدیل زندگی به مرگ و بالعکس،در طبیعت بپردازند.</a:t>
            </a:r>
          </a:p>
          <a:p>
            <a:pPr marL="0" indent="0" algn="r" rtl="1">
              <a:buNone/>
            </a:pPr>
            <a:r>
              <a:rPr lang="fa-IR" sz="2800" b="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فرا رسیدن بهار رستاخیز طبیعت است که نمونه ای از رستاخیز عضیم است.</a:t>
            </a:r>
          </a:p>
          <a:p>
            <a:pPr marL="0" indent="0" algn="r" rtl="1">
              <a:buNone/>
            </a:pPr>
            <a:endParaRPr lang="fa-IR" sz="28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Curved Right Arrow 7">
            <a:hlinkClick r:id="rId2" action="ppaction://hlinksldjump"/>
          </p:cNvPr>
          <p:cNvSpPr/>
          <p:nvPr/>
        </p:nvSpPr>
        <p:spPr>
          <a:xfrm>
            <a:off x="10919011" y="121024"/>
            <a:ext cx="820271" cy="537882"/>
          </a:xfrm>
          <a:prstGeom prst="curved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
        <p:nvSpPr>
          <p:cNvPr id="9" name="Oval 8">
            <a:hlinkClick r:id="" action="ppaction://hlinkshowjump?jump=nextslide"/>
          </p:cNvPr>
          <p:cNvSpPr/>
          <p:nvPr/>
        </p:nvSpPr>
        <p:spPr>
          <a:xfrm>
            <a:off x="10461811"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بعدی</a:t>
            </a:r>
            <a:endParaRPr lang="en-US" dirty="0"/>
          </a:p>
        </p:txBody>
      </p:sp>
      <p:pic>
        <p:nvPicPr>
          <p:cNvPr id="7" name="Picture 6"/>
          <p:cNvPicPr>
            <a:picLocks/>
          </p:cNvPicPr>
          <p:nvPr/>
        </p:nvPicPr>
        <p:blipFill>
          <a:blip r:embed="rId3"/>
          <a:stretch>
            <a:fillRect/>
          </a:stretch>
        </p:blipFill>
        <p:spPr>
          <a:xfrm>
            <a:off x="168812" y="4946484"/>
            <a:ext cx="2841603" cy="1803938"/>
          </a:xfrm>
          <a:prstGeom prst="rect">
            <a:avLst/>
          </a:prstGeom>
        </p:spPr>
      </p:pic>
      <p:pic>
        <p:nvPicPr>
          <p:cNvPr id="11" name="Picture 10"/>
          <p:cNvPicPr>
            <a:picLocks/>
          </p:cNvPicPr>
          <p:nvPr/>
        </p:nvPicPr>
        <p:blipFill>
          <a:blip r:embed="rId4"/>
          <a:stretch>
            <a:fillRect/>
          </a:stretch>
        </p:blipFill>
        <p:spPr>
          <a:xfrm>
            <a:off x="4455917" y="4953390"/>
            <a:ext cx="2739226" cy="1790126"/>
          </a:xfrm>
          <a:prstGeom prst="rect">
            <a:avLst/>
          </a:prstGeom>
        </p:spPr>
      </p:pic>
      <p:sp>
        <p:nvSpPr>
          <p:cNvPr id="12" name="Right Arrow 11"/>
          <p:cNvSpPr/>
          <p:nvPr/>
        </p:nvSpPr>
        <p:spPr>
          <a:xfrm>
            <a:off x="3056068" y="5601030"/>
            <a:ext cx="1399849" cy="494845"/>
          </a:xfrm>
          <a:prstGeom prst="rightArrow">
            <a:avLst/>
          </a:prstGeom>
          <a:solidFill>
            <a:srgbClr val="E1793C"/>
          </a:solidFill>
        </p:spPr>
        <p:txBody>
          <a:bodyPr anchor="ctr"/>
          <a:lstStyle/>
          <a:p>
            <a:pPr algn="ctr"/>
            <a:endParaRPr lang="x-none"/>
          </a:p>
        </p:txBody>
      </p:sp>
    </p:spTree>
    <p:extLst>
      <p:ext uri="{BB962C8B-B14F-4D97-AF65-F5344CB8AC3E}">
        <p14:creationId xmlns:p14="http://schemas.microsoft.com/office/powerpoint/2010/main" val="2849524821"/>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505" y="609600"/>
            <a:ext cx="9762977" cy="1320800"/>
          </a:xfrm>
        </p:spPr>
        <p:style>
          <a:lnRef idx="1">
            <a:schemeClr val="accent5"/>
          </a:lnRef>
          <a:fillRef idx="2">
            <a:schemeClr val="accent5"/>
          </a:fillRef>
          <a:effectRef idx="1">
            <a:schemeClr val="accent5"/>
          </a:effectRef>
          <a:fontRef idx="minor">
            <a:schemeClr val="dk1"/>
          </a:fontRef>
        </p:style>
        <p:txBody>
          <a:bodyPr>
            <a:normAutofit/>
          </a:bodyPr>
          <a:lstStyle/>
          <a:p>
            <a:pPr algn="r" rtl="1"/>
            <a:r>
              <a:rPr lang="fa-IR" sz="3200" dirty="0">
                <a:latin typeface="Arial" panose="020B0604020202020204" pitchFamily="34" charset="0"/>
                <a:cs typeface="Arial" panose="020B0604020202020204" pitchFamily="34" charset="0"/>
              </a:rPr>
              <a:t>قران کریم در همین باره در سوره ی فاطر آیه ی9 می فرماید</a:t>
            </a:r>
            <a:r>
              <a:rPr lang="fa-IR" sz="3200" dirty="0" smtClean="0">
                <a:latin typeface="Arial" panose="020B0604020202020204" pitchFamily="34" charset="0"/>
                <a:cs typeface="Arial" panose="020B0604020202020204" pitchFamily="34" charset="0"/>
              </a:rPr>
              <a:t>:</a:t>
            </a:r>
            <a:endParaRPr lang="fa-IR"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20505" y="2052918"/>
            <a:ext cx="9762977" cy="4195481"/>
          </a:xfrm>
        </p:spPr>
        <p:style>
          <a:lnRef idx="1">
            <a:schemeClr val="accent5"/>
          </a:lnRef>
          <a:fillRef idx="2">
            <a:schemeClr val="accent5"/>
          </a:fillRef>
          <a:effectRef idx="1">
            <a:schemeClr val="accent5"/>
          </a:effectRef>
          <a:fontRef idx="minor">
            <a:schemeClr val="dk1"/>
          </a:fontRef>
        </p:style>
        <p:txBody>
          <a:bodyPr>
            <a:normAutofit/>
          </a:bodyPr>
          <a:lstStyle/>
          <a:p>
            <a:pPr marL="0" indent="0" algn="r" rtl="1">
              <a:buNone/>
            </a:pPr>
            <a:r>
              <a:rPr lang="fa-IR" sz="3200" b="1" dirty="0" smtClean="0">
                <a:solidFill>
                  <a:srgbClr val="3318F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Wingdings" panose="05000000000000000000" pitchFamily="2" charset="2"/>
              </a:rPr>
              <a:t>((خداست که باد ها را می فرستد تا ابر را برانگیزد.سپس آن ابر را به سوی سرزمینی مرده برانیم و آن را بدان[وسیله]پس از مرگش زندگی بخشیدیم.زنده شدن قیامت چنین است.))</a:t>
            </a:r>
            <a:endParaRPr lang="fa-IR" sz="3200" b="1" dirty="0">
              <a:solidFill>
                <a:srgbClr val="3318F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Oval 5">
            <a:hlinkClick r:id="" action="ppaction://hlinkshowjump?jump=previousslide"/>
          </p:cNvPr>
          <p:cNvSpPr/>
          <p:nvPr/>
        </p:nvSpPr>
        <p:spPr>
          <a:xfrm>
            <a:off x="192740"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قبلی</a:t>
            </a:r>
            <a:endParaRPr lang="en-US" dirty="0"/>
          </a:p>
        </p:txBody>
      </p:sp>
      <p:sp>
        <p:nvSpPr>
          <p:cNvPr id="8" name="Curved Right Arrow 7">
            <a:hlinkClick r:id="rId2" action="ppaction://hlinksldjump"/>
          </p:cNvPr>
          <p:cNvSpPr/>
          <p:nvPr/>
        </p:nvSpPr>
        <p:spPr>
          <a:xfrm>
            <a:off x="10919011" y="121024"/>
            <a:ext cx="820271" cy="537882"/>
          </a:xfrm>
          <a:prstGeom prst="curved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
        <p:nvSpPr>
          <p:cNvPr id="9" name="Rectangle 8">
            <a:hlinkClick r:id="rId3" action="ppaction://hlinksldjump"/>
          </p:cNvPr>
          <p:cNvSpPr/>
          <p:nvPr/>
        </p:nvSpPr>
        <p:spPr>
          <a:xfrm>
            <a:off x="300317" y="268942"/>
            <a:ext cx="264460" cy="121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3" action="ppaction://hlinksldjump"/>
          </p:cNvPr>
          <p:cNvSpPr/>
          <p:nvPr/>
        </p:nvSpPr>
        <p:spPr>
          <a:xfrm>
            <a:off x="304799" y="609600"/>
            <a:ext cx="264460" cy="121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3" action="ppaction://hlinksldjump"/>
          </p:cNvPr>
          <p:cNvSpPr/>
          <p:nvPr/>
        </p:nvSpPr>
        <p:spPr>
          <a:xfrm>
            <a:off x="820269" y="457200"/>
            <a:ext cx="264460" cy="121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hlinkClick r:id="rId3" action="ppaction://hlinksldjump"/>
          </p:cNvPr>
          <p:cNvCxnSpPr/>
          <p:nvPr/>
        </p:nvCxnSpPr>
        <p:spPr>
          <a:xfrm>
            <a:off x="545102" y="338465"/>
            <a:ext cx="275165" cy="1523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hlinkClick r:id="rId3" action="ppaction://hlinksldjump"/>
          </p:cNvPr>
          <p:cNvCxnSpPr/>
          <p:nvPr/>
        </p:nvCxnSpPr>
        <p:spPr>
          <a:xfrm flipV="1">
            <a:off x="574239" y="529712"/>
            <a:ext cx="246028" cy="151605"/>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hlinkClick r:id="rId3" action="ppaction://hlinksldjump"/>
          </p:cNvPr>
          <p:cNvSpPr/>
          <p:nvPr/>
        </p:nvSpPr>
        <p:spPr>
          <a:xfrm>
            <a:off x="192739" y="147918"/>
            <a:ext cx="1313331" cy="739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8559430"/>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fa-IR" sz="4800" b="1" i="1" dirty="0">
                <a:solidFill>
                  <a:srgbClr val="FF0000"/>
                </a:solidFill>
                <a:effectLst>
                  <a:outerShdw blurRad="38100" dist="38100" dir="2700000" algn="tl">
                    <a:srgbClr val="000000">
                      <a:alpha val="43137"/>
                    </a:srgbClr>
                  </a:outerShdw>
                </a:effectLst>
              </a:rPr>
              <a:t>دبیرستان الهادی </a:t>
            </a:r>
            <a:br>
              <a:rPr lang="fa-IR" sz="4800" b="1" i="1" dirty="0">
                <a:solidFill>
                  <a:srgbClr val="FF0000"/>
                </a:solidFill>
                <a:effectLst>
                  <a:outerShdw blurRad="38100" dist="38100" dir="2700000" algn="tl">
                    <a:srgbClr val="000000">
                      <a:alpha val="43137"/>
                    </a:srgbClr>
                  </a:outerShdw>
                </a:effectLst>
              </a:rPr>
            </a:br>
            <a:endParaRPr lang="fa-IR" sz="4800" b="1" i="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77334" y="1628326"/>
            <a:ext cx="8596668" cy="3880773"/>
          </a:xfrm>
        </p:spPr>
        <p:txBody>
          <a:bodyPr>
            <a:normAutofit/>
          </a:bodyPr>
          <a:lstStyle/>
          <a:p>
            <a:pPr marL="0" indent="0" algn="ctr">
              <a:buNone/>
            </a:pPr>
            <a:r>
              <a:rPr lang="fa-IR" sz="4400" b="1" dirty="0" smtClean="0">
                <a:solidFill>
                  <a:schemeClr val="accent2">
                    <a:lumMod val="60000"/>
                    <a:lumOff val="40000"/>
                  </a:schemeClr>
                </a:solidFill>
              </a:rPr>
              <a:t>پایه ی دهم درس چهارم دینی دهم</a:t>
            </a:r>
          </a:p>
          <a:p>
            <a:pPr marL="0" indent="0" algn="ctr">
              <a:buNone/>
            </a:pPr>
            <a:r>
              <a:rPr lang="fa-IR" sz="4400" b="1" dirty="0" smtClean="0">
                <a:solidFill>
                  <a:schemeClr val="accent2">
                    <a:lumMod val="60000"/>
                    <a:lumOff val="40000"/>
                  </a:schemeClr>
                </a:solidFill>
              </a:rPr>
              <a:t>کلاس تجربی (الف)</a:t>
            </a:r>
          </a:p>
          <a:p>
            <a:pPr marL="0" indent="0" algn="ctr">
              <a:buNone/>
            </a:pPr>
            <a:r>
              <a:rPr lang="fa-IR" sz="4400" b="1" dirty="0" smtClean="0">
                <a:solidFill>
                  <a:schemeClr val="accent2">
                    <a:lumMod val="60000"/>
                    <a:lumOff val="40000"/>
                  </a:schemeClr>
                </a:solidFill>
              </a:rPr>
              <a:t>سال تحصیلی 96-95</a:t>
            </a:r>
            <a:endParaRPr lang="en-US" sz="4400" b="1" dirty="0" smtClean="0">
              <a:solidFill>
                <a:schemeClr val="accent2">
                  <a:lumMod val="60000"/>
                  <a:lumOff val="40000"/>
                </a:schemeClr>
              </a:solidFill>
            </a:endParaRPr>
          </a:p>
          <a:p>
            <a:pPr marL="0" indent="0" algn="ctr">
              <a:buNone/>
            </a:pPr>
            <a:r>
              <a:rPr lang="fa-IR" sz="4400" b="1" dirty="0" smtClean="0">
                <a:solidFill>
                  <a:schemeClr val="accent2">
                    <a:lumMod val="60000"/>
                    <a:lumOff val="40000"/>
                  </a:schemeClr>
                </a:solidFill>
              </a:rPr>
              <a:t>دبیر مربوطه:آقای نارنج پور</a:t>
            </a:r>
            <a:endParaRPr lang="fa-IR" sz="4400" b="1" dirty="0">
              <a:solidFill>
                <a:schemeClr val="accent2">
                  <a:lumMod val="60000"/>
                  <a:lumOff val="40000"/>
                </a:schemeClr>
              </a:solidFill>
            </a:endParaRPr>
          </a:p>
        </p:txBody>
      </p:sp>
      <p:sp>
        <p:nvSpPr>
          <p:cNvPr id="4" name="Oval 3">
            <a:hlinkClick r:id="" action="ppaction://hlinkshowjump?jump=nextslide"/>
          </p:cNvPr>
          <p:cNvSpPr/>
          <p:nvPr/>
        </p:nvSpPr>
        <p:spPr>
          <a:xfrm>
            <a:off x="10461811"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بعدی</a:t>
            </a:r>
            <a:endParaRPr lang="en-US" dirty="0"/>
          </a:p>
        </p:txBody>
      </p:sp>
      <p:sp>
        <p:nvSpPr>
          <p:cNvPr id="6" name="Oval 5">
            <a:hlinkClick r:id="" action="ppaction://hlinkshowjump?jump=previousslide"/>
          </p:cNvPr>
          <p:cNvSpPr/>
          <p:nvPr/>
        </p:nvSpPr>
        <p:spPr>
          <a:xfrm>
            <a:off x="192740"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قبلی</a:t>
            </a:r>
            <a:endParaRPr lang="en-US" dirty="0"/>
          </a:p>
        </p:txBody>
      </p:sp>
    </p:spTree>
    <p:extLst>
      <p:ext uri="{BB962C8B-B14F-4D97-AF65-F5344CB8AC3E}">
        <p14:creationId xmlns:p14="http://schemas.microsoft.com/office/powerpoint/2010/main" val="62797425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circle(in)">
                                      <p:cBhvr>
                                        <p:cTn id="13" dur="2000"/>
                                        <p:tgtEl>
                                          <p:spTgt spid="3">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circle(in)">
                                      <p:cBhvr>
                                        <p:cTn id="16" dur="2000"/>
                                        <p:tgtEl>
                                          <p:spTgt spid="3">
                                            <p:txEl>
                                              <p:pRg st="3" end="3"/>
                                            </p:txEl>
                                          </p:spTgt>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solidFill>
                  <a:srgbClr val="FFFF00"/>
                </a:solidFill>
                <a:latin typeface="Arial" panose="020B0604020202020204" pitchFamily="34" charset="0"/>
                <a:cs typeface="Arial" panose="020B0604020202020204" pitchFamily="34" charset="0"/>
              </a:rPr>
              <a:t>ب)استدلال هایی که بر ضرورت معاد دلالت می کنند</a:t>
            </a:r>
            <a:endParaRPr lang="fa-IR" dirty="0">
              <a:solidFill>
                <a:srgbClr val="FFFF0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gn="r" rtl="1">
              <a:buNone/>
            </a:pPr>
            <a:r>
              <a:rPr lang="fa-IR"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قران نه تنها معاد را امری ممکن می داند بلکه وقوع آن را نیز امری ضروری و واقع نشدن آن را امری محال و ناروا معرفی می کند.</a:t>
            </a:r>
          </a:p>
          <a:p>
            <a:pPr marL="0" indent="0" algn="r" rtl="1">
              <a:buNone/>
            </a:pPr>
            <a:r>
              <a:rPr lang="fa-IR" sz="32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دلایلی که قران بر ضرورت معاد تأکید کرده است:</a:t>
            </a:r>
            <a:endParaRPr lang="fa-IR"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Cloud 22">
            <a:hlinkClick r:id="rId3" action="ppaction://hlinksldjump"/>
          </p:cNvPr>
          <p:cNvSpPr/>
          <p:nvPr/>
        </p:nvSpPr>
        <p:spPr>
          <a:xfrm>
            <a:off x="2447365" y="4589080"/>
            <a:ext cx="2178424" cy="134470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solidFill>
                  <a:srgbClr val="0070C0"/>
                </a:solidFill>
              </a:rPr>
              <a:t>2-عدل الهی:</a:t>
            </a:r>
            <a:endParaRPr lang="en-US" dirty="0">
              <a:solidFill>
                <a:srgbClr val="0070C0"/>
              </a:solidFill>
            </a:endParaRPr>
          </a:p>
        </p:txBody>
      </p:sp>
      <p:sp>
        <p:nvSpPr>
          <p:cNvPr id="24" name="Cloud 23">
            <a:hlinkClick r:id="rId4" action="ppaction://hlinksldjump"/>
          </p:cNvPr>
          <p:cNvSpPr/>
          <p:nvPr/>
        </p:nvSpPr>
        <p:spPr>
          <a:xfrm>
            <a:off x="6880425" y="4592713"/>
            <a:ext cx="2178424" cy="134470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a:solidFill>
                  <a:srgbClr val="0070C0"/>
                </a:solidFill>
              </a:rPr>
              <a:t>1-حکمت </a:t>
            </a:r>
            <a:r>
              <a:rPr lang="fa-IR" dirty="0" smtClean="0">
                <a:solidFill>
                  <a:srgbClr val="0070C0"/>
                </a:solidFill>
              </a:rPr>
              <a:t>الهی</a:t>
            </a:r>
            <a:endParaRPr lang="en-US" dirty="0"/>
          </a:p>
        </p:txBody>
      </p:sp>
    </p:spTree>
    <p:extLst>
      <p:ext uri="{BB962C8B-B14F-4D97-AF65-F5344CB8AC3E}">
        <p14:creationId xmlns:p14="http://schemas.microsoft.com/office/powerpoint/2010/main" val="364872651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9580097" cy="1320800"/>
          </a:xfrm>
          <a:noFill/>
          <a:ln>
            <a:noFill/>
          </a:ln>
        </p:spPr>
        <p:style>
          <a:lnRef idx="1">
            <a:schemeClr val="dk1"/>
          </a:lnRef>
          <a:fillRef idx="2">
            <a:schemeClr val="dk1"/>
          </a:fillRef>
          <a:effectRef idx="1">
            <a:schemeClr val="dk1"/>
          </a:effectRef>
          <a:fontRef idx="minor">
            <a:schemeClr val="dk1"/>
          </a:fontRef>
        </p:style>
        <p:txBody>
          <a:bodyPr/>
          <a:lstStyle/>
          <a:p>
            <a:pPr algn="r"/>
            <a:r>
              <a:rPr lang="fa-IR" dirty="0" smtClean="0">
                <a:solidFill>
                  <a:schemeClr val="tx1"/>
                </a:solidFill>
                <a:latin typeface="0 Titr Bold"/>
                <a:cs typeface="2  Titr" panose="00000700000000000000" pitchFamily="2" charset="-78"/>
              </a:rPr>
              <a:t>1-حکمت الهی:</a:t>
            </a:r>
            <a:endParaRPr lang="fa-IR" dirty="0">
              <a:solidFill>
                <a:schemeClr val="tx1"/>
              </a:solidFill>
              <a:latin typeface="0 Titr Bold"/>
              <a:cs typeface="2  Titr" panose="00000700000000000000" pitchFamily="2" charset="-78"/>
            </a:endParaRPr>
          </a:p>
        </p:txBody>
      </p:sp>
      <p:sp>
        <p:nvSpPr>
          <p:cNvPr id="3" name="Content Placeholder 2"/>
          <p:cNvSpPr>
            <a:spLocks noGrp="1"/>
          </p:cNvSpPr>
          <p:nvPr>
            <p:ph idx="1"/>
          </p:nvPr>
        </p:nvSpPr>
        <p:spPr>
          <a:xfrm>
            <a:off x="104503" y="1306286"/>
            <a:ext cx="11876826" cy="5178920"/>
          </a:xfrm>
          <a:noFill/>
          <a:ln>
            <a:noFill/>
          </a:ln>
        </p:spPr>
        <p:style>
          <a:lnRef idx="1">
            <a:schemeClr val="dk1"/>
          </a:lnRef>
          <a:fillRef idx="2">
            <a:schemeClr val="dk1"/>
          </a:fillRef>
          <a:effectRef idx="1">
            <a:schemeClr val="dk1"/>
          </a:effectRef>
          <a:fontRef idx="minor">
            <a:schemeClr val="dk1"/>
          </a:fontRef>
        </p:style>
        <p:txBody>
          <a:bodyPr>
            <a:normAutofit/>
          </a:bodyPr>
          <a:lstStyle/>
          <a:p>
            <a:pPr marL="0" indent="0" algn="r" rtl="1">
              <a:buNone/>
            </a:pPr>
            <a:r>
              <a:rPr lang="fa-IR" sz="28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حکیم کسی هست که کارهایش هدفمند هست و به نتایج صحیح و درس منتهی می شود.بنابراین،خدایی که حکیم است،کار بیهوده نمی کند،زیرا کار عبث و بیهوده از جهل و نادانی سرچشمه می گیرد.خداوند تمایلات و گرایش هایی در موجودات قرار داده،پاسخ مناسب آن هم پیش بینی کرده،به طور مثال:در مقابل احساس تشنگی و گرسنگی حیوانات،آب و غذا را افریده تا بتوانند تشنگی و گرسنگی خود را بر طرف کنند. </a:t>
            </a:r>
          </a:p>
          <a:p>
            <a:pPr marL="0" indent="0" algn="r" rtl="1">
              <a:buNone/>
            </a:pPr>
            <a:r>
              <a:rPr lang="fa-IR" sz="2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حال اگر به وجود آدمی توجه کنیم، می بینیم که خداوند انسان را به گونه ای آفریده که گرایش به بقا </a:t>
            </a:r>
            <a:r>
              <a:rPr lang="fa-IR" sz="28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وجاودانگی </a:t>
            </a:r>
            <a:r>
              <a:rPr lang="fa-IR" sz="2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دارد و از نابودی گریزان است و بسیاری از کارها را برای حفظ بقای خود انجام می دهد.</a:t>
            </a:r>
          </a:p>
          <a:p>
            <a:pPr marL="0" indent="0" algn="r" rtl="1">
              <a:buNone/>
            </a:pPr>
            <a:r>
              <a:rPr lang="fa-IR" sz="28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همچنین هر انسانی خواستار همهٔ کمالات و زیبایی هاست و این خواستن هیچ حدی ندارد.</a:t>
            </a:r>
            <a:endParaRPr lang="fa-IR" sz="28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Oval 3">
            <a:hlinkClick r:id="" action="ppaction://hlinkshowjump?jump=nextslide"/>
          </p:cNvPr>
          <p:cNvSpPr/>
          <p:nvPr/>
        </p:nvSpPr>
        <p:spPr>
          <a:xfrm>
            <a:off x="10461811"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بعدی</a:t>
            </a:r>
            <a:endParaRPr lang="en-US" dirty="0"/>
          </a:p>
        </p:txBody>
      </p:sp>
      <p:sp>
        <p:nvSpPr>
          <p:cNvPr id="8" name="Curved Right Arrow 7">
            <a:hlinkClick r:id="rId3" action="ppaction://hlinksldjump"/>
          </p:cNvPr>
          <p:cNvSpPr/>
          <p:nvPr/>
        </p:nvSpPr>
        <p:spPr>
          <a:xfrm>
            <a:off x="10919011" y="121024"/>
            <a:ext cx="820271" cy="537882"/>
          </a:xfrm>
          <a:prstGeom prst="curved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39498049"/>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114" y="140677"/>
            <a:ext cx="9917723" cy="6018076"/>
          </a:xfrm>
          <a:blipFill>
            <a:blip r:embed="rId3"/>
            <a:tile tx="0" ty="0" sx="100000" sy="100000" flip="none" algn="tl"/>
          </a:blipFill>
        </p:spPr>
        <p:txBody>
          <a:bodyPr>
            <a:normAutofit/>
          </a:bodyPr>
          <a:lstStyle/>
          <a:p>
            <a:pPr marL="0" indent="0" algn="r" rtl="1">
              <a:buNone/>
            </a:pPr>
            <a:r>
              <a:rPr lang="fa-IR" sz="2400" b="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هر انسانی گرایش به بقا و جاودانگی داردو از نابودگی گریزان است و بسیاری از کارهای خود را برای حفظ بقای خود انجام می دهد.</a:t>
            </a:r>
          </a:p>
          <a:p>
            <a:pPr marL="0" indent="0" algn="r" rtl="1">
              <a:buNone/>
            </a:pPr>
            <a:r>
              <a:rPr lang="fa-IR" sz="2400" b="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همچنین هر انسانی خواستار همه ی کمالات و زیبایی هاست و این خواستن هیچ حدی ندارد.</a:t>
            </a:r>
          </a:p>
          <a:p>
            <a:pPr marL="0" indent="0" algn="r" rtl="1">
              <a:buNone/>
            </a:pPr>
            <a:r>
              <a:rPr lang="fa-IR" sz="2400" b="1" dirty="0" smtClean="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اما دنیا و عمر محدود انسان ها پاسخ گوی اینگونه خواسته ها نیست،بنابراین باید جای دیگری باشد که انسان به خواسته هایش برسد.</a:t>
            </a:r>
          </a:p>
          <a:p>
            <a:pPr marL="0" indent="0" algn="r" rtl="1">
              <a:buNone/>
            </a:pPr>
            <a:r>
              <a:rPr lang="fa-IR" sz="2400" b="1" dirty="0" smtClean="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اگر بعد از این دنیا زندگی نباشد در این صورت باید گفت خداوند گرایش به زندگی جاوید را در وجود انسان قرار داده و سپس او را درحالی که مشتاق حیات ابدی است نابود می کند! آیا این کار با حکمت خداوند سازگار است</a:t>
            </a:r>
          </a:p>
          <a:p>
            <a:pPr marL="0" indent="0" algn="r" rtl="1">
              <a:buNone/>
            </a:pPr>
            <a:r>
              <a:rPr lang="fa-IR" sz="2400" b="1" dirty="0" smtClean="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علاوه بر این اگر بناست با این همه استعداد و سرمایه در وجودمان خاک شویم و معادی هم نباشد</a:t>
            </a:r>
          </a:p>
          <a:p>
            <a:pPr marL="0" indent="0" algn="r" rtl="1">
              <a:buNone/>
            </a:pPr>
            <a:r>
              <a:rPr lang="fa-IR" sz="2400" b="1" dirty="0" smtClean="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این سوال پیش می آید که ما از همان اول خاک بودیم پس دلیل این آمدن و رفتن چیست؟</a:t>
            </a:r>
          </a:p>
          <a:p>
            <a:pPr marL="0" indent="0" algn="ctr" rtl="1">
              <a:buNone/>
            </a:pPr>
            <a:endParaRPr lang="fa-IR" sz="2400" b="1" dirty="0" smtClean="0">
              <a:solidFill>
                <a:srgbClr val="00B0F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rtl="1">
              <a:buNone/>
            </a:pPr>
            <a:r>
              <a:rPr lang="fa-IR"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fa-IR"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افحسبتم انما خلقناکم عبثا و انکم الینا لا ترجعون)</a:t>
            </a:r>
          </a:p>
        </p:txBody>
      </p:sp>
      <p:sp>
        <p:nvSpPr>
          <p:cNvPr id="6" name="Oval 5">
            <a:hlinkClick r:id="" action="ppaction://hlinkshowjump?jump=previousslide"/>
          </p:cNvPr>
          <p:cNvSpPr/>
          <p:nvPr/>
        </p:nvSpPr>
        <p:spPr>
          <a:xfrm>
            <a:off x="192740"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قبلی</a:t>
            </a:r>
            <a:endParaRPr lang="en-US" dirty="0"/>
          </a:p>
        </p:txBody>
      </p:sp>
      <p:sp>
        <p:nvSpPr>
          <p:cNvPr id="8" name="Curved Right Arrow 7">
            <a:hlinkClick r:id="rId4" action="ppaction://hlinksldjump"/>
          </p:cNvPr>
          <p:cNvSpPr/>
          <p:nvPr/>
        </p:nvSpPr>
        <p:spPr>
          <a:xfrm>
            <a:off x="10919011" y="121024"/>
            <a:ext cx="820271" cy="537882"/>
          </a:xfrm>
          <a:prstGeom prst="curved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
        <p:nvSpPr>
          <p:cNvPr id="2" name="Rectangle 1"/>
          <p:cNvSpPr/>
          <p:nvPr/>
        </p:nvSpPr>
        <p:spPr>
          <a:xfrm>
            <a:off x="1415845" y="5547452"/>
            <a:ext cx="1501573" cy="4034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a-IR" dirty="0" smtClean="0">
                <a:solidFill>
                  <a:srgbClr val="FF0000"/>
                </a:solidFill>
              </a:rPr>
              <a:t>مومنون،115</a:t>
            </a:r>
            <a:endParaRPr lang="en-US" dirty="0">
              <a:solidFill>
                <a:srgbClr val="FF0000"/>
              </a:solidFill>
            </a:endParaRPr>
          </a:p>
        </p:txBody>
      </p:sp>
    </p:spTree>
    <p:extLst>
      <p:ext uri="{BB962C8B-B14F-4D97-AF65-F5344CB8AC3E}">
        <p14:creationId xmlns:p14="http://schemas.microsoft.com/office/powerpoint/2010/main" val="4185752908"/>
      </p:ext>
    </p:extLst>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121024"/>
            <a:ext cx="10241677" cy="1320800"/>
          </a:xfrm>
        </p:spPr>
        <p:txBody>
          <a:bodyPr/>
          <a:lstStyle/>
          <a:p>
            <a:pPr algn="r"/>
            <a:r>
              <a:rPr lang="fa-IR" dirty="0" smtClean="0">
                <a:solidFill>
                  <a:schemeClr val="bg1"/>
                </a:solidFill>
                <a:cs typeface="2  Titr" panose="00000700000000000000" pitchFamily="2" charset="-78"/>
              </a:rPr>
              <a:t>2-عدل الهی:</a:t>
            </a:r>
            <a:endParaRPr lang="fa-IR" dirty="0">
              <a:solidFill>
                <a:schemeClr val="bg1"/>
              </a:solidFill>
              <a:cs typeface="2  Titr" panose="00000700000000000000" pitchFamily="2" charset="-78"/>
            </a:endParaRPr>
          </a:p>
        </p:txBody>
      </p:sp>
      <p:sp>
        <p:nvSpPr>
          <p:cNvPr id="3" name="Content Placeholder 2"/>
          <p:cNvSpPr>
            <a:spLocks noGrp="1"/>
          </p:cNvSpPr>
          <p:nvPr>
            <p:ph idx="1"/>
          </p:nvPr>
        </p:nvSpPr>
        <p:spPr>
          <a:xfrm>
            <a:off x="542493" y="447126"/>
            <a:ext cx="11438836" cy="6269577"/>
          </a:xfrm>
          <a:noFill/>
          <a:ln>
            <a:noFill/>
          </a:ln>
        </p:spPr>
        <p:txBody>
          <a:bodyPr>
            <a:noAutofit/>
          </a:bodyPr>
          <a:lstStyle/>
          <a:p>
            <a:pPr marL="0" indent="0" algn="r" rtl="1">
              <a:buNone/>
            </a:pPr>
            <a:r>
              <a:rPr lang="fa-IR" sz="2800" b="1" dirty="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عدل یکی از صفات الهی است. خداوند عادل است و نیکوکاران </a:t>
            </a:r>
            <a:r>
              <a:rPr lang="fa-IR"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رابا </a:t>
            </a:r>
            <a:r>
              <a:rPr lang="fa-IR" sz="2800" b="1" dirty="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بدکاران برابر قرار نمی دهد؛ از این رو، خداوند وعده داده است که هرکس را به آنچه استحقاق </a:t>
            </a:r>
            <a:r>
              <a:rPr lang="fa-IR"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دارد برساند </a:t>
            </a:r>
            <a:r>
              <a:rPr lang="fa-IR" sz="2800" b="1" dirty="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و حق کسی را ضایع نکند.</a:t>
            </a:r>
          </a:p>
          <a:p>
            <a:pPr marL="0" indent="0" algn="r">
              <a:buNone/>
            </a:pPr>
            <a:r>
              <a:rPr lang="fa-IR" sz="2800" b="1" dirty="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اما زندگی انسان در دنیا به گونه ای است که امکان تحقق این وعده را نمی دهد؛ زیرا:</a:t>
            </a:r>
            <a:endParaRPr lang="fa-IR"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endParaRPr>
          </a:p>
          <a:p>
            <a:pPr marL="0" indent="0" algn="r" rtl="1">
              <a:buNone/>
            </a:pPr>
            <a:r>
              <a:rPr lang="fa-IR"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الف) </a:t>
            </a:r>
            <a:r>
              <a:rPr lang="fa-IR" sz="2800" b="1" dirty="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در این عالم همه به پاداش یا کیفر تمام اعمال خود نمی رسند. به عنوان نمونه، چه بسیار افرادی </a:t>
            </a:r>
            <a:r>
              <a:rPr lang="fa-IR"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که</a:t>
            </a:r>
            <a:r>
              <a:rPr lang="en-US"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 </a:t>
            </a:r>
            <a:r>
              <a:rPr lang="fa-IR"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کارهای </a:t>
            </a:r>
            <a:r>
              <a:rPr lang="fa-IR" sz="2800" b="1" dirty="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نیک فراوانی دارند و به جمع زیادی از انسان ها خدمت کرده اند و نیز چه بسیار کسانی که در </a:t>
            </a:r>
            <a:r>
              <a:rPr lang="fa-IR"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دوران عمر </a:t>
            </a:r>
            <a:r>
              <a:rPr lang="fa-IR" sz="2800" b="1" dirty="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خود از هیچ جنایت و خیانتی </a:t>
            </a:r>
            <a:r>
              <a:rPr lang="fa-IR"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روگذار </a:t>
            </a:r>
            <a:r>
              <a:rPr lang="fa-IR" sz="2800" b="1" dirty="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نمی کنند، اما قبل از آنکه به پاداش و یا سزای اعمال خود </a:t>
            </a:r>
            <a:r>
              <a:rPr lang="fa-IR"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برسند،چشم </a:t>
            </a:r>
            <a:r>
              <a:rPr lang="fa-IR" sz="2800" b="1" dirty="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از جهان فرو می بندند</a:t>
            </a:r>
            <a:r>
              <a:rPr lang="fa-IR"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a:t>
            </a:r>
          </a:p>
          <a:p>
            <a:pPr marL="0" indent="0" algn="r" rtl="1">
              <a:buNone/>
            </a:pPr>
            <a:r>
              <a:rPr lang="fa-IR" sz="2800" b="1" dirty="0" smtClean="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ب) </a:t>
            </a:r>
            <a:r>
              <a:rPr lang="fa-IR" sz="2800" b="1" dirty="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این جهان ظرفیت جزا و پاداش کامل انسان ها را ندارد. به عنوان نمونه، چگونه می توان پاداش</a:t>
            </a:r>
          </a:p>
          <a:p>
            <a:pPr marL="0" indent="0" algn="r" rtl="1">
              <a:buNone/>
            </a:pPr>
            <a:r>
              <a:rPr lang="fa-IR" sz="2800" b="1" dirty="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بسیاری از اعمال، مانند شهادت در راه خدا را در این دنیا داد؟ و یا چگونه می توان در این جهان کسی</a:t>
            </a:r>
          </a:p>
          <a:p>
            <a:pPr marL="0" indent="0" algn="r" rtl="1">
              <a:buNone/>
            </a:pPr>
            <a:r>
              <a:rPr lang="fa-IR" sz="2800" b="1" dirty="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را که به هزاران نفر ستم روا داشته و یا صدها نفر را قتل عام کرده است، کیفر داد؟ به عنوان مثال اعدام</a:t>
            </a:r>
          </a:p>
          <a:p>
            <a:pPr marL="0" indent="0" algn="r" rtl="1">
              <a:buNone/>
            </a:pPr>
            <a:r>
              <a:rPr lang="fa-IR" sz="2800" b="1" dirty="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کسی چون صدام و حامیان وی به هیچ عنوان با جرم شهید کردن صد ها هزار انسان بی گناه، و معلول و</a:t>
            </a:r>
          </a:p>
          <a:p>
            <a:pPr marL="0" indent="0" algn="r" rtl="1">
              <a:buNone/>
            </a:pPr>
            <a:r>
              <a:rPr lang="fa-IR" sz="2800" b="1" dirty="0">
                <a:solidFill>
                  <a:schemeClr val="bg1"/>
                </a:solidFill>
                <a:effectLst>
                  <a:outerShdw blurRad="38100" dist="38100" dir="2700000" algn="tl">
                    <a:srgbClr val="000000">
                      <a:alpha val="43137"/>
                    </a:srgbClr>
                  </a:outerShdw>
                </a:effectLst>
                <a:latin typeface="Arial" panose="020B0604020202020204" pitchFamily="34" charset="0"/>
                <a:cs typeface="Afra" pitchFamily="2" charset="-78"/>
              </a:rPr>
              <a:t>شیمیایی کردن هزاران جانباز برابری نمی کند.</a:t>
            </a:r>
          </a:p>
        </p:txBody>
      </p:sp>
      <p:sp>
        <p:nvSpPr>
          <p:cNvPr id="4" name="Oval 3">
            <a:hlinkClick r:id="" action="ppaction://hlinkshowjump?jump=nextslide"/>
          </p:cNvPr>
          <p:cNvSpPr/>
          <p:nvPr/>
        </p:nvSpPr>
        <p:spPr>
          <a:xfrm>
            <a:off x="10461811"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بعدی</a:t>
            </a:r>
            <a:endParaRPr lang="en-US" dirty="0"/>
          </a:p>
        </p:txBody>
      </p:sp>
      <p:sp>
        <p:nvSpPr>
          <p:cNvPr id="8" name="Curved Right Arrow 7">
            <a:hlinkClick r:id="rId3" action="ppaction://hlinksldjump"/>
          </p:cNvPr>
          <p:cNvSpPr/>
          <p:nvPr/>
        </p:nvSpPr>
        <p:spPr>
          <a:xfrm>
            <a:off x="10919011" y="121024"/>
            <a:ext cx="820271" cy="537882"/>
          </a:xfrm>
          <a:prstGeom prst="curved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51615978"/>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1842869"/>
            <a:ext cx="8596668" cy="4198494"/>
          </a:xfrm>
        </p:spPr>
        <p:txBody>
          <a:bodyPr>
            <a:normAutofit/>
          </a:bodyPr>
          <a:lstStyle/>
          <a:p>
            <a:pPr marL="0" indent="0" algn="r" rtl="1">
              <a:buNone/>
            </a:pPr>
            <a:r>
              <a:rPr lang="fa-IR" sz="36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الف)پاداش بسیاری از اعمال،مانند شهادت در راه خدا،در دنیا امکان پذیر نیست.همچنین پاداش کسی که کارهای نیک فراوانی دارد وبه جمع زیادی از انسان ها خدمت کرده است،با توجه به عمر محدودی که دارد،میسر نیست.</a:t>
            </a:r>
            <a:endParaRPr lang="fa-IR" sz="3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Oval 3">
            <a:hlinkClick r:id="" action="ppaction://hlinkshowjump?jump=nextslide"/>
          </p:cNvPr>
          <p:cNvSpPr/>
          <p:nvPr/>
        </p:nvSpPr>
        <p:spPr>
          <a:xfrm>
            <a:off x="10461811"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بعدی</a:t>
            </a:r>
            <a:endParaRPr lang="en-US" dirty="0"/>
          </a:p>
        </p:txBody>
      </p:sp>
      <p:sp>
        <p:nvSpPr>
          <p:cNvPr id="6" name="Oval 5">
            <a:hlinkClick r:id="" action="ppaction://hlinkshowjump?jump=previousslide"/>
          </p:cNvPr>
          <p:cNvSpPr/>
          <p:nvPr/>
        </p:nvSpPr>
        <p:spPr>
          <a:xfrm>
            <a:off x="192740"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قبلی</a:t>
            </a:r>
            <a:endParaRPr lang="en-US" dirty="0"/>
          </a:p>
        </p:txBody>
      </p:sp>
    </p:spTree>
    <p:extLst>
      <p:ext uri="{BB962C8B-B14F-4D97-AF65-F5344CB8AC3E}">
        <p14:creationId xmlns:p14="http://schemas.microsoft.com/office/powerpoint/2010/main" val="3267092724"/>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77334" y="942535"/>
            <a:ext cx="8596668" cy="5098827"/>
          </a:xfrm>
        </p:spPr>
        <p:txBody>
          <a:bodyPr>
            <a:normAutofit/>
          </a:bodyPr>
          <a:lstStyle/>
          <a:p>
            <a:pPr marL="0" indent="0" algn="r" rtl="1">
              <a:buNone/>
            </a:pPr>
            <a:r>
              <a:rPr lang="fa-IR" sz="32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ب)مجازات بسیاری از کسانی که به دیگران ستم کرده اند،دراین دنیا عملی نیست.برای مثال:مجازات کسی که افرادی را به قتل رسانده یا مانع رشد بسیاری از انسان ها شده است، در جهان ممکن نیست و اگر جهان دیگری نباشد،که ظالم را به مجازات واقعی اش برساند و حق مظلوم را بستاند،بر نظام عادلانه ی خداوند ایراد وارد می شود.</a:t>
            </a:r>
            <a:endParaRPr lang="fa-IR"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Oval 3">
            <a:hlinkClick r:id="" action="ppaction://hlinkshowjump?jump=nextslide"/>
          </p:cNvPr>
          <p:cNvSpPr/>
          <p:nvPr/>
        </p:nvSpPr>
        <p:spPr>
          <a:xfrm>
            <a:off x="10461811"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بعدی</a:t>
            </a:r>
            <a:endParaRPr lang="en-US" dirty="0"/>
          </a:p>
        </p:txBody>
      </p:sp>
      <p:sp>
        <p:nvSpPr>
          <p:cNvPr id="6" name="Oval 5">
            <a:hlinkClick r:id="" action="ppaction://hlinkshowjump?jump=previousslide"/>
          </p:cNvPr>
          <p:cNvSpPr/>
          <p:nvPr/>
        </p:nvSpPr>
        <p:spPr>
          <a:xfrm>
            <a:off x="192740"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قبلی</a:t>
            </a:r>
            <a:endParaRPr lang="en-US" dirty="0"/>
          </a:p>
        </p:txBody>
      </p:sp>
    </p:spTree>
    <p:extLst>
      <p:ext uri="{BB962C8B-B14F-4D97-AF65-F5344CB8AC3E}">
        <p14:creationId xmlns:p14="http://schemas.microsoft.com/office/powerpoint/2010/main" val="1580166682"/>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40" y="313980"/>
            <a:ext cx="5347447" cy="6060141"/>
          </a:xfrm>
        </p:spPr>
        <p:txBody>
          <a:bodyPr>
            <a:normAutofit/>
          </a:bodyPr>
          <a:lstStyle/>
          <a:p>
            <a:pPr algn="r" rtl="1"/>
            <a:r>
              <a:rPr lang="fa-IR" sz="2400" dirty="0" smtClean="0">
                <a:latin typeface="Arial" panose="020B0604020202020204" pitchFamily="34" charset="0"/>
                <a:cs typeface="Arial" panose="020B0604020202020204" pitchFamily="34" charset="0"/>
              </a:rPr>
              <a:t>آیا ما آن ها را که ایمان آورده</a:t>
            </a:r>
            <a:br>
              <a:rPr lang="fa-IR" sz="2400" dirty="0" smtClean="0">
                <a:latin typeface="Arial" panose="020B0604020202020204" pitchFamily="34" charset="0"/>
                <a:cs typeface="Arial" panose="020B0604020202020204" pitchFamily="34" charset="0"/>
              </a:rPr>
            </a:br>
            <a:r>
              <a:rPr lang="fa-IR" sz="2400" dirty="0" smtClean="0">
                <a:latin typeface="Arial" panose="020B0604020202020204" pitchFamily="34" charset="0"/>
                <a:cs typeface="Arial" panose="020B0604020202020204" pitchFamily="34" charset="0"/>
              </a:rPr>
              <a:t/>
            </a:r>
            <a:br>
              <a:rPr lang="fa-IR" sz="2400" dirty="0" smtClean="0">
                <a:latin typeface="Arial" panose="020B0604020202020204" pitchFamily="34" charset="0"/>
                <a:cs typeface="Arial" panose="020B0604020202020204" pitchFamily="34" charset="0"/>
              </a:rPr>
            </a:br>
            <a:r>
              <a:rPr lang="fa-IR" sz="2400" dirty="0" smtClean="0">
                <a:latin typeface="Arial" panose="020B0604020202020204" pitchFamily="34" charset="0"/>
                <a:cs typeface="Arial" panose="020B0604020202020204" pitchFamily="34" charset="0"/>
              </a:rPr>
              <a:t>و کار شایسته انجام داده اند</a:t>
            </a:r>
            <a:br>
              <a:rPr lang="fa-IR" sz="2400" dirty="0" smtClean="0">
                <a:latin typeface="Arial" panose="020B0604020202020204" pitchFamily="34" charset="0"/>
                <a:cs typeface="Arial" panose="020B0604020202020204" pitchFamily="34" charset="0"/>
              </a:rPr>
            </a:br>
            <a:r>
              <a:rPr lang="fa-IR" sz="2400" dirty="0" smtClean="0">
                <a:latin typeface="Arial" panose="020B0604020202020204" pitchFamily="34" charset="0"/>
                <a:cs typeface="Arial" panose="020B0604020202020204" pitchFamily="34" charset="0"/>
              </a:rPr>
              <a:t/>
            </a:r>
            <a:br>
              <a:rPr lang="fa-IR" sz="2400" dirty="0" smtClean="0">
                <a:latin typeface="Arial" panose="020B0604020202020204" pitchFamily="34" charset="0"/>
                <a:cs typeface="Arial" panose="020B0604020202020204" pitchFamily="34" charset="0"/>
              </a:rPr>
            </a:br>
            <a:r>
              <a:rPr lang="fa-IR" sz="2400" dirty="0" smtClean="0">
                <a:latin typeface="Arial" panose="020B0604020202020204" pitchFamily="34" charset="0"/>
                <a:cs typeface="Arial" panose="020B0604020202020204" pitchFamily="34" charset="0"/>
              </a:rPr>
              <a:t>با تباه کاران یکسان قرار خواهیم داد؟</a:t>
            </a:r>
            <a:br>
              <a:rPr lang="fa-IR" sz="2400" dirty="0" smtClean="0">
                <a:latin typeface="Arial" panose="020B0604020202020204" pitchFamily="34" charset="0"/>
                <a:cs typeface="Arial" panose="020B0604020202020204" pitchFamily="34" charset="0"/>
              </a:rPr>
            </a:br>
            <a:r>
              <a:rPr lang="fa-IR" sz="2400" dirty="0" smtClean="0">
                <a:latin typeface="Arial" panose="020B0604020202020204" pitchFamily="34" charset="0"/>
                <a:cs typeface="Arial" panose="020B0604020202020204" pitchFamily="34" charset="0"/>
              </a:rPr>
              <a:t/>
            </a:r>
            <a:br>
              <a:rPr lang="fa-IR" sz="2400" dirty="0" smtClean="0">
                <a:latin typeface="Arial" panose="020B0604020202020204" pitchFamily="34" charset="0"/>
                <a:cs typeface="Arial" panose="020B0604020202020204" pitchFamily="34" charset="0"/>
              </a:rPr>
            </a:br>
            <a:r>
              <a:rPr lang="fa-IR" sz="2400" dirty="0" smtClean="0">
                <a:latin typeface="Arial" panose="020B0604020202020204" pitchFamily="34" charset="0"/>
                <a:cs typeface="Arial" panose="020B0604020202020204" pitchFamily="34" charset="0"/>
              </a:rPr>
              <a:t>آیا متقین را مانند ناپاکان و بدکاران </a:t>
            </a:r>
            <a:r>
              <a:rPr lang="fa-IR" sz="2400" dirty="0" smtClean="0">
                <a:latin typeface="Arial" panose="020B0604020202020204" pitchFamily="34" charset="0"/>
                <a:cs typeface="Arial" panose="020B0604020202020204" pitchFamily="34" charset="0"/>
              </a:rPr>
              <a:t>قرار </a:t>
            </a:r>
            <a:r>
              <a:rPr lang="fa-IR" sz="2400" dirty="0" smtClean="0">
                <a:latin typeface="Arial" panose="020B0604020202020204" pitchFamily="34" charset="0"/>
                <a:cs typeface="Arial" panose="020B0604020202020204" pitchFamily="34" charset="0"/>
              </a:rPr>
              <a:t>خواهیم داد؟</a:t>
            </a:r>
            <a:endParaRPr lang="en-US" sz="2400" dirty="0">
              <a:latin typeface="Arial" panose="020B0604020202020204" pitchFamily="34" charset="0"/>
              <a:cs typeface="Arial" panose="020B0604020202020204" pitchFamily="34" charset="0"/>
            </a:endParaRPr>
          </a:p>
        </p:txBody>
      </p:sp>
      <p:sp>
        <p:nvSpPr>
          <p:cNvPr id="3" name="Rectangle 2"/>
          <p:cNvSpPr/>
          <p:nvPr/>
        </p:nvSpPr>
        <p:spPr>
          <a:xfrm>
            <a:off x="6024779" y="281963"/>
            <a:ext cx="4022094" cy="6060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rtl="1"/>
            <a:r>
              <a:rPr lang="fa-IR" sz="2800" dirty="0" smtClean="0">
                <a:latin typeface="Adobe نسخ Medium" panose="01010101010101010101" pitchFamily="50" charset="-78"/>
                <a:cs typeface="Adobe نسخ Medium" panose="01010101010101010101" pitchFamily="50" charset="-78"/>
              </a:rPr>
              <a:t>ام نجعل الذین آمنو</a:t>
            </a:r>
          </a:p>
          <a:p>
            <a:pPr algn="r" rtl="1"/>
            <a:endParaRPr lang="fa-IR" sz="2800" dirty="0" smtClean="0">
              <a:latin typeface="Adobe نسخ Medium" panose="01010101010101010101" pitchFamily="50" charset="-78"/>
              <a:cs typeface="Adobe نسخ Medium" panose="01010101010101010101" pitchFamily="50" charset="-78"/>
            </a:endParaRPr>
          </a:p>
          <a:p>
            <a:pPr algn="r" rtl="1"/>
            <a:r>
              <a:rPr lang="fa-IR" sz="2800" dirty="0" smtClean="0">
                <a:latin typeface="Adobe نسخ Medium" panose="01010101010101010101" pitchFamily="50" charset="-78"/>
                <a:cs typeface="Adobe نسخ Medium" panose="01010101010101010101" pitchFamily="50" charset="-78"/>
              </a:rPr>
              <a:t>و عملوا الصالحات</a:t>
            </a:r>
          </a:p>
          <a:p>
            <a:pPr algn="r" rtl="1"/>
            <a:endParaRPr lang="fa-IR" sz="2800" dirty="0" smtClean="0">
              <a:latin typeface="Adobe نسخ Medium" panose="01010101010101010101" pitchFamily="50" charset="-78"/>
              <a:cs typeface="Adobe نسخ Medium" panose="01010101010101010101" pitchFamily="50" charset="-78"/>
            </a:endParaRPr>
          </a:p>
          <a:p>
            <a:pPr algn="r" rtl="1"/>
            <a:r>
              <a:rPr lang="fa-IR" sz="2800" dirty="0" smtClean="0">
                <a:latin typeface="Adobe نسخ Medium" panose="01010101010101010101" pitchFamily="50" charset="-78"/>
                <a:cs typeface="Adobe نسخ Medium" panose="01010101010101010101" pitchFamily="50" charset="-78"/>
              </a:rPr>
              <a:t>کالمفسدین فی الارض</a:t>
            </a:r>
          </a:p>
          <a:p>
            <a:pPr algn="r" rtl="1"/>
            <a:endParaRPr lang="fa-IR" sz="2800" dirty="0" smtClean="0">
              <a:latin typeface="Adobe نسخ Medium" panose="01010101010101010101" pitchFamily="50" charset="-78"/>
              <a:cs typeface="Adobe نسخ Medium" panose="01010101010101010101" pitchFamily="50" charset="-78"/>
            </a:endParaRPr>
          </a:p>
          <a:p>
            <a:pPr algn="r" rtl="1"/>
            <a:r>
              <a:rPr lang="fa-IR" sz="2800" dirty="0" smtClean="0">
                <a:latin typeface="Adobe نسخ Medium" panose="01010101010101010101" pitchFamily="50" charset="-78"/>
                <a:cs typeface="Adobe نسخ Medium" panose="01010101010101010101" pitchFamily="50" charset="-78"/>
              </a:rPr>
              <a:t>ام نجعل المتقین کالفجار</a:t>
            </a:r>
            <a:endParaRPr lang="fa-IR" sz="2800" dirty="0">
              <a:latin typeface="Adobe نسخ Medium" panose="01010101010101010101" pitchFamily="50" charset="-78"/>
              <a:cs typeface="Adobe نسخ Medium" panose="01010101010101010101" pitchFamily="50" charset="-78"/>
            </a:endParaRPr>
          </a:p>
        </p:txBody>
      </p:sp>
      <p:sp>
        <p:nvSpPr>
          <p:cNvPr id="4" name="Oval 3">
            <a:hlinkClick r:id="" action="ppaction://hlinkshowjump?jump=nextslide"/>
          </p:cNvPr>
          <p:cNvSpPr/>
          <p:nvPr/>
        </p:nvSpPr>
        <p:spPr>
          <a:xfrm>
            <a:off x="10461811"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بعدی</a:t>
            </a:r>
            <a:endParaRPr lang="en-US" dirty="0"/>
          </a:p>
        </p:txBody>
      </p:sp>
      <p:sp>
        <p:nvSpPr>
          <p:cNvPr id="6" name="Oval 5">
            <a:hlinkClick r:id="" action="ppaction://hlinkshowjump?jump=previousslide"/>
          </p:cNvPr>
          <p:cNvSpPr/>
          <p:nvPr/>
        </p:nvSpPr>
        <p:spPr>
          <a:xfrm>
            <a:off x="192740"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قبلی</a:t>
            </a:r>
            <a:endParaRPr lang="en-US" dirty="0"/>
          </a:p>
        </p:txBody>
      </p:sp>
    </p:spTree>
    <p:extLst>
      <p:ext uri="{BB962C8B-B14F-4D97-AF65-F5344CB8AC3E}">
        <p14:creationId xmlns:p14="http://schemas.microsoft.com/office/powerpoint/2010/main" val="3832405712"/>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59174" y="126146"/>
            <a:ext cx="11397843" cy="1400530"/>
          </a:xfrm>
        </p:spPr>
        <p:txBody>
          <a:bodyPr/>
          <a:lstStyle/>
          <a:p>
            <a:pPr algn="r" rtl="1"/>
            <a:r>
              <a:rPr lang="fa-IR" dirty="0"/>
              <a:t/>
            </a:r>
            <a:br>
              <a:rPr lang="fa-IR" dirty="0"/>
            </a:br>
            <a:r>
              <a:rPr lang="fa-IR" sz="3600" dirty="0">
                <a:latin typeface="0 Titr Bold"/>
                <a:cs typeface="2  Baran" panose="00000400000000000000" pitchFamily="2" charset="-78"/>
              </a:rPr>
              <a:t>با اندیشه در </a:t>
            </a:r>
            <a:r>
              <a:rPr lang="fa-IR" sz="3600" dirty="0" smtClean="0">
                <a:latin typeface="0 Titr Bold"/>
                <a:cs typeface="2  Baran" panose="00000400000000000000" pitchFamily="2" charset="-78"/>
              </a:rPr>
              <a:t>ترجمه </a:t>
            </a:r>
            <a:r>
              <a:rPr lang="fa-IR" sz="3600" dirty="0">
                <a:latin typeface="0 Titr Bold"/>
                <a:cs typeface="2  Baran" panose="00000400000000000000" pitchFamily="2" charset="-78"/>
              </a:rPr>
              <a:t>آیات زیر، برخی دیگر از دلایل انکار معاد را بیان کنید</a:t>
            </a:r>
            <a:r>
              <a:rPr lang="fa-IR" dirty="0"/>
              <a:t>.</a:t>
            </a:r>
          </a:p>
        </p:txBody>
      </p:sp>
      <p:sp>
        <p:nvSpPr>
          <p:cNvPr id="4" name="Content Placeholder 3"/>
          <p:cNvSpPr>
            <a:spLocks noGrp="1"/>
          </p:cNvSpPr>
          <p:nvPr>
            <p:ph idx="1"/>
          </p:nvPr>
        </p:nvSpPr>
        <p:spPr>
          <a:xfrm>
            <a:off x="222069" y="2052918"/>
            <a:ext cx="11730445" cy="4635265"/>
          </a:xfrm>
        </p:spPr>
        <p:txBody>
          <a:bodyPr/>
          <a:lstStyle/>
          <a:p>
            <a:pPr marL="0" indent="0" algn="r" rtl="1">
              <a:buNone/>
            </a:pPr>
            <a:r>
              <a:rPr lang="fa-IR" dirty="0"/>
              <a:t>آنان )دوزخیان( پیش از این )در عالم دنیا( مست و مغرور نعمت بودند و بر گناهان بزرگ </a:t>
            </a:r>
            <a:r>
              <a:rPr lang="fa-IR" dirty="0" smtClean="0"/>
              <a:t>اصرار</a:t>
            </a:r>
            <a:r>
              <a:rPr lang="fa-IR" dirty="0"/>
              <a:t>می کردند و می </a:t>
            </a:r>
            <a:r>
              <a:rPr lang="fa-IR" dirty="0" smtClean="0"/>
              <a:t>گفتند </a:t>
            </a:r>
            <a:r>
              <a:rPr lang="fa-IR" dirty="0"/>
              <a:t>« </a:t>
            </a:r>
            <a:r>
              <a:rPr lang="fa-IR" dirty="0" smtClean="0"/>
              <a:t>هنگامی </a:t>
            </a:r>
            <a:r>
              <a:rPr lang="fa-IR" dirty="0"/>
              <a:t>که ما مردیم و استخوان شدیم، آیا برانگیخته خواهیم </a:t>
            </a:r>
            <a:r>
              <a:rPr lang="fa-IR" dirty="0" smtClean="0"/>
              <a:t>شد</a:t>
            </a:r>
            <a:r>
              <a:rPr lang="fa-IR" dirty="0"/>
              <a:t> »!؟</a:t>
            </a:r>
            <a:r>
              <a:rPr lang="fa-IR" dirty="0" smtClean="0"/>
              <a:t> : سورۀ </a:t>
            </a:r>
            <a:r>
              <a:rPr lang="fa-IR" dirty="0"/>
              <a:t>واقعه، آیات ٤٨  ٤٥</a:t>
            </a:r>
          </a:p>
          <a:p>
            <a:pPr marL="0" indent="0" algn="r" rtl="1">
              <a:buNone/>
            </a:pPr>
            <a:r>
              <a:rPr lang="fa-IR" dirty="0"/>
              <a:t>وای در آن روز بر تکذیب کنندگان، همان ها که روز جزا را انکار می کنند. تنها کسی آن را </a:t>
            </a:r>
            <a:r>
              <a:rPr lang="fa-IR" dirty="0" smtClean="0"/>
              <a:t>انکارمی </a:t>
            </a:r>
            <a:r>
              <a:rPr lang="fa-IR" dirty="0"/>
              <a:t>کند که متجاوز و گناهکار است.</a:t>
            </a:r>
          </a:p>
          <a:p>
            <a:pPr marL="0" indent="0" algn="r" rtl="1">
              <a:buNone/>
            </a:pPr>
            <a:r>
              <a:rPr lang="fa-IR" dirty="0"/>
              <a:t>سورۀ مطفّفین، آیات ١٢  ١٠</a:t>
            </a:r>
          </a:p>
          <a:p>
            <a:pPr marL="0" indent="0" algn="r" rtl="1">
              <a:buNone/>
            </a:pPr>
            <a:r>
              <a:rPr lang="fa-IR" dirty="0"/>
              <a:t>)انسان شک در وجود معاد ندارد( بلکه ]علت انکارش این است که[ او می خواهد بدون </a:t>
            </a:r>
            <a:r>
              <a:rPr lang="fa-IR" dirty="0" smtClean="0"/>
              <a:t>ترس از </a:t>
            </a:r>
            <a:r>
              <a:rPr lang="fa-IR" dirty="0"/>
              <a:t>دادگاه قیامت، در تمام عمر گناه کند.</a:t>
            </a:r>
          </a:p>
          <a:p>
            <a:pPr marL="0" indent="0" algn="r" rtl="1">
              <a:buNone/>
            </a:pPr>
            <a:r>
              <a:rPr lang="fa-IR" dirty="0" smtClean="0"/>
              <a:t>سورۀ </a:t>
            </a:r>
            <a:r>
              <a:rPr lang="fa-IR" dirty="0"/>
              <a:t>قیامت، </a:t>
            </a:r>
            <a:r>
              <a:rPr lang="fa-IR" dirty="0" smtClean="0"/>
              <a:t>آیۀ </a:t>
            </a:r>
          </a:p>
          <a:p>
            <a:pPr marL="0" indent="0" algn="r" rtl="1">
              <a:buNone/>
            </a:pPr>
            <a:r>
              <a:rPr lang="fa-IR" dirty="0" smtClean="0"/>
              <a:t>1- مست غرور ونعمت  فراموشی وانکار قیامت </a:t>
            </a:r>
          </a:p>
          <a:p>
            <a:pPr marL="0" indent="0" algn="r" rtl="1">
              <a:buNone/>
            </a:pPr>
            <a:r>
              <a:rPr lang="fa-IR" dirty="0" smtClean="0"/>
              <a:t>2-غرق گناه ونافرمانی </a:t>
            </a:r>
          </a:p>
          <a:p>
            <a:pPr marL="0" indent="0" algn="r" rtl="1">
              <a:buNone/>
            </a:pPr>
            <a:r>
              <a:rPr lang="fa-IR" dirty="0" smtClean="0"/>
              <a:t>3-مشغول شدن به گناه </a:t>
            </a:r>
            <a:endParaRPr lang="fa-IR" dirty="0"/>
          </a:p>
          <a:p>
            <a:pPr marL="0" indent="0" algn="r" rtl="1">
              <a:buNone/>
            </a:pPr>
            <a:endParaRPr lang="fa-IR" dirty="0"/>
          </a:p>
        </p:txBody>
      </p:sp>
      <p:sp>
        <p:nvSpPr>
          <p:cNvPr id="5" name="Pentagon 4"/>
          <p:cNvSpPr/>
          <p:nvPr/>
        </p:nvSpPr>
        <p:spPr>
          <a:xfrm flipH="1">
            <a:off x="10084526" y="126146"/>
            <a:ext cx="1867988" cy="484632"/>
          </a:xfrm>
          <a:prstGeom prst="homePlate">
            <a:avLst/>
          </a:prstGeom>
        </p:spPr>
        <p:style>
          <a:lnRef idx="3">
            <a:schemeClr val="lt1"/>
          </a:lnRef>
          <a:fillRef idx="1">
            <a:schemeClr val="accent5"/>
          </a:fillRef>
          <a:effectRef idx="1">
            <a:schemeClr val="accent5"/>
          </a:effectRef>
          <a:fontRef idx="minor">
            <a:schemeClr val="lt1"/>
          </a:fontRef>
        </p:style>
        <p:txBody>
          <a:bodyPr rtlCol="1" anchor="ctr"/>
          <a:lstStyle/>
          <a:p>
            <a:pPr algn="ctr"/>
            <a:r>
              <a:rPr lang="fa-IR" dirty="0" smtClean="0"/>
              <a:t>تدبر</a:t>
            </a:r>
            <a:endParaRPr lang="fa-IR" dirty="0"/>
          </a:p>
        </p:txBody>
      </p:sp>
    </p:spTree>
    <p:extLst>
      <p:ext uri="{BB962C8B-B14F-4D97-AF65-F5344CB8AC3E}">
        <p14:creationId xmlns:p14="http://schemas.microsoft.com/office/powerpoint/2010/main" val="27927254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423" y="0"/>
            <a:ext cx="11965577" cy="1400530"/>
          </a:xfrm>
        </p:spPr>
        <p:style>
          <a:lnRef idx="2">
            <a:schemeClr val="accent3">
              <a:shade val="50000"/>
            </a:schemeClr>
          </a:lnRef>
          <a:fillRef idx="1">
            <a:schemeClr val="accent3"/>
          </a:fillRef>
          <a:effectRef idx="0">
            <a:schemeClr val="accent3"/>
          </a:effectRef>
          <a:fontRef idx="minor">
            <a:schemeClr val="lt1"/>
          </a:fontRef>
        </p:style>
        <p:txBody>
          <a:bodyPr/>
          <a:lstStyle/>
          <a:p>
            <a:pPr algn="ctr"/>
            <a:r>
              <a:rPr lang="fa-IR" b="1" dirty="0">
                <a:solidFill>
                  <a:schemeClr val="bg1"/>
                </a:solidFill>
              </a:rPr>
              <a:t>کی رفته و کی برگشته؟!</a:t>
            </a:r>
            <a:r>
              <a:rPr lang="fa-IR" b="1" dirty="0"/>
              <a:t/>
            </a:r>
            <a:br>
              <a:rPr lang="fa-IR" b="1" dirty="0"/>
            </a:br>
            <a:endParaRPr lang="fa-IR" dirty="0"/>
          </a:p>
        </p:txBody>
      </p:sp>
      <p:sp>
        <p:nvSpPr>
          <p:cNvPr id="3" name="Content Placeholder 2"/>
          <p:cNvSpPr>
            <a:spLocks noGrp="1"/>
          </p:cNvSpPr>
          <p:nvPr>
            <p:ph idx="1"/>
          </p:nvPr>
        </p:nvSpPr>
        <p:spPr>
          <a:xfrm>
            <a:off x="226422" y="1530404"/>
            <a:ext cx="11778343" cy="5144716"/>
          </a:xfrm>
        </p:spPr>
        <p:txBody>
          <a:bodyPr>
            <a:noAutofit/>
          </a:bodyPr>
          <a:lstStyle/>
          <a:p>
            <a:pPr marL="0" indent="0" algn="r" rtl="1">
              <a:buNone/>
            </a:pPr>
            <a:r>
              <a:rPr lang="fa-IR" sz="1800" b="1" dirty="0"/>
              <a:t>برای برخی هر قدر هم از دلایل عقلی اثبات معاد، آیات قرآن و سخنان پیشوایان دین </a:t>
            </a:r>
            <a:r>
              <a:rPr lang="fa-IR" sz="1800" b="1" dirty="0" smtClean="0"/>
              <a:t>در»؟ </a:t>
            </a:r>
            <a:r>
              <a:rPr lang="fa-IR" sz="1800" b="1" dirty="0"/>
              <a:t>چه کسی از آن جهان برگشته که خبر آورده باشد « : خصوص جهان آخرت گفته شود، می گویند</a:t>
            </a:r>
          </a:p>
          <a:p>
            <a:pPr marL="0" indent="0" algn="r" rtl="1">
              <a:buNone/>
            </a:pPr>
            <a:r>
              <a:rPr lang="fa-IR" sz="1800" b="1" dirty="0"/>
              <a:t>به این گونه افراد چه باید </a:t>
            </a:r>
            <a:r>
              <a:rPr lang="fa-IR" sz="1800" b="1" dirty="0" smtClean="0"/>
              <a:t>گفت؟پاسخ</a:t>
            </a:r>
            <a:r>
              <a:rPr lang="fa-IR" sz="1800" b="1" dirty="0"/>
              <a:t>: برخی رانندگان هنگام مسافرت، به توصیهٔ پلیس دربارهٔ خطرات جاده و لزوم </a:t>
            </a:r>
            <a:r>
              <a:rPr lang="fa-IR" sz="1800" b="1" dirty="0" smtClean="0"/>
              <a:t>همراهداشتن </a:t>
            </a:r>
            <a:r>
              <a:rPr lang="fa-IR" sz="1800" b="1" dirty="0"/>
              <a:t>وسایل ضروری توجه می کنند و وسایلی را که احتمال می دهند در جاده مورد </a:t>
            </a:r>
            <a:r>
              <a:rPr lang="fa-IR" sz="1800" b="1" dirty="0" smtClean="0"/>
              <a:t>نیازشان باشد</a:t>
            </a:r>
            <a:r>
              <a:rPr lang="fa-IR" sz="1800" b="1" dirty="0"/>
              <a:t>، همراه خود بر می دارند )مانند زنجیر چرخ، جک، چرخ اضافه، چراغ سیار و...(. </a:t>
            </a:r>
            <a:r>
              <a:rPr lang="fa-IR" sz="1800" b="1" dirty="0" smtClean="0"/>
              <a:t>بعضی 57از </a:t>
            </a:r>
            <a:r>
              <a:rPr lang="fa-IR" sz="1800" b="1" dirty="0"/>
              <a:t>رانندگان نیز بی اعتنا به توصیه های پلیس و گاه با تمسخر آنها به جاده می زنند. در </a:t>
            </a:r>
            <a:r>
              <a:rPr lang="fa-IR" sz="1800" b="1" dirty="0" smtClean="0"/>
              <a:t>هرصورت  یا </a:t>
            </a:r>
            <a:r>
              <a:rPr lang="fa-IR" sz="1800" b="1" dirty="0"/>
              <a:t>نیازی به این وسایل پیش می آید یا پیش نمی آید. اگر نیازی نبود )که البته با توجه به علم و </a:t>
            </a:r>
            <a:r>
              <a:rPr lang="fa-IR" sz="1800" b="1" dirty="0" smtClean="0"/>
              <a:t>آگاهی پلیس </a:t>
            </a:r>
            <a:r>
              <a:rPr lang="fa-IR" sz="1800" b="1" dirty="0"/>
              <a:t>راهنمایی و رانندگی و توصیه ها و هشدارهای آنان قطعاً نیاز خواهد شد(، راننده ای که </a:t>
            </a:r>
            <a:r>
              <a:rPr lang="fa-IR" sz="1800" b="1" dirty="0" smtClean="0"/>
              <a:t>این وسایل </a:t>
            </a:r>
            <a:r>
              <a:rPr lang="fa-IR" sz="1800" b="1" dirty="0"/>
              <a:t>را همراه داشته است، ضرری نکرده است؛ اما اگر به آن وسایل نیاز شد، کسی که آنها </a:t>
            </a:r>
            <a:r>
              <a:rPr lang="fa-IR" sz="1800" b="1" dirty="0" smtClean="0"/>
              <a:t>رابرنداشته </a:t>
            </a:r>
            <a:r>
              <a:rPr lang="fa-IR" sz="1800" b="1" dirty="0"/>
              <a:t>است، در وسط جاده چه خواهد کرد؟</a:t>
            </a:r>
          </a:p>
          <a:p>
            <a:pPr marL="0" indent="0" algn="r" rtl="1">
              <a:buNone/>
            </a:pPr>
            <a:r>
              <a:rPr lang="fa-IR" sz="1800" b="1" dirty="0"/>
              <a:t>شرط عقل آن است که انسان نسبت به حوادث، حتی اگر احتمال کمی برای رخ دادن آن </a:t>
            </a:r>
            <a:r>
              <a:rPr lang="fa-IR" sz="1800" b="1" dirty="0" smtClean="0"/>
              <a:t>وجودداشته </a:t>
            </a:r>
            <a:r>
              <a:rPr lang="fa-IR" sz="1800" b="1" dirty="0"/>
              <a:t>باشد، پیش بینی لازم را بکند، چه رسد به حوادثی که یقینی </a:t>
            </a:r>
            <a:r>
              <a:rPr lang="fa-IR" sz="1800" b="1" dirty="0" smtClean="0"/>
              <a:t>باشند.پیامبران </a:t>
            </a:r>
            <a:r>
              <a:rPr lang="fa-IR" sz="1800" b="1" dirty="0"/>
              <a:t>از حساب و کتاب پس از مرگ در قیامت خبرهایی داده اند و بر این اساس برنامه </a:t>
            </a:r>
            <a:r>
              <a:rPr lang="fa-IR" sz="1800" b="1" dirty="0" smtClean="0"/>
              <a:t>ودستوراتی </a:t>
            </a:r>
            <a:r>
              <a:rPr lang="fa-IR" sz="1800" b="1" dirty="0"/>
              <a:t>نیز برای عبور آسان و موفق از این جهان در اختیار ما گذاشته اند. گروهی این </a:t>
            </a:r>
            <a:r>
              <a:rPr lang="fa-IR" sz="1800" b="1" dirty="0" smtClean="0"/>
              <a:t>خبرهارا </a:t>
            </a:r>
            <a:r>
              <a:rPr lang="fa-IR" sz="1800" b="1" dirty="0"/>
              <a:t>پذیرفته و گروهی منکر شده اند. کسانی که پذیرفته اند در شبانه روز دقایقی با خدا گفت </a:t>
            </a:r>
            <a:r>
              <a:rPr lang="fa-IR" sz="1800" b="1" dirty="0" smtClean="0"/>
              <a:t>وگومی </a:t>
            </a:r>
            <a:r>
              <a:rPr lang="fa-IR" sz="1800" b="1" dirty="0"/>
              <a:t>کنند؛ نماز می خوانند؛ در سال یک ماه روزه می گیرند؛ از انجام برخی کارها که ضررش به </a:t>
            </a:r>
            <a:r>
              <a:rPr lang="fa-IR" sz="1800" b="1" dirty="0" smtClean="0"/>
              <a:t>خودانسان </a:t>
            </a:r>
            <a:r>
              <a:rPr lang="fa-IR" sz="1800" b="1" dirty="0"/>
              <a:t>برمی گردد )مانند نوشیدن مشروبات الکلی، خوردن گوشت خوک و مصرف مواد </a:t>
            </a:r>
            <a:r>
              <a:rPr lang="fa-IR" sz="1800" b="1" dirty="0" smtClean="0"/>
              <a:t>مخدر(خودداری </a:t>
            </a:r>
            <a:r>
              <a:rPr lang="fa-IR" sz="1800" b="1" dirty="0"/>
              <a:t>می کنند. حال بر فرض که قیامت و حساب و کتابی در کار نباشد، این افراد </a:t>
            </a:r>
            <a:r>
              <a:rPr lang="fa-IR" sz="1800" b="1" dirty="0" smtClean="0"/>
              <a:t>ضرری نکرده </a:t>
            </a:r>
            <a:r>
              <a:rPr lang="fa-IR" sz="1800" b="1" dirty="0"/>
              <a:t>اند و چیزی را از دست نداده اند؛ اما اگر حساب و کتابی باشد ) که با دلایلی که ذکر </a:t>
            </a:r>
            <a:r>
              <a:rPr lang="fa-IR" sz="1800" b="1" dirty="0" smtClean="0"/>
              <a:t>شد،حتمی </a:t>
            </a:r>
            <a:r>
              <a:rPr lang="fa-IR" sz="1800" b="1" dirty="0"/>
              <a:t>است( افرادی که به سخن خدا و پیام انبیا توجه نکردند، چه خواهند کرد؟ آنها زندگانی </a:t>
            </a:r>
            <a:r>
              <a:rPr lang="fa-IR" sz="1800" b="1" dirty="0" smtClean="0"/>
              <a:t>ابدی و </a:t>
            </a:r>
            <a:r>
              <a:rPr lang="fa-IR" sz="1800" b="1" dirty="0"/>
              <a:t>جاوید در آخرت را به هفتاد سال عمر دنیوی فروخته اند.</a:t>
            </a:r>
          </a:p>
          <a:p>
            <a:pPr marL="0" indent="0" algn="r" rtl="1">
              <a:buNone/>
            </a:pPr>
            <a:r>
              <a:rPr lang="fa-IR" sz="1800" b="1" dirty="0" smtClean="0"/>
              <a:t>پس عاقل کسی است که حتی اگر یقین به قیامت ندارد، خود را آمادهٔ آخرت کند و هشدارهای انبیا را جدی </a:t>
            </a:r>
            <a:r>
              <a:rPr lang="fa-IR" sz="1800" b="1" dirty="0"/>
              <a:t>بگیرد. امام رضا در گفت و گو با یکی از منکران معاد به او </a:t>
            </a:r>
            <a:r>
              <a:rPr lang="fa-IR" sz="1800" b="1" dirty="0" smtClean="0"/>
              <a:t>فرمود</a:t>
            </a:r>
            <a:r>
              <a:rPr lang="fa-IR" sz="1800" b="1" dirty="0"/>
              <a:t>اگر نظر شما درست باشد  که </a:t>
            </a:r>
            <a:r>
              <a:rPr lang="fa-IR" sz="1800" b="1" dirty="0" smtClean="0"/>
              <a:t>«چنین </a:t>
            </a:r>
            <a:r>
              <a:rPr lang="fa-IR" sz="1800" b="1" dirty="0"/>
              <a:t>نیست  در این صورت ما و شما یکسان و برابریم؛ و نماز، روزه، عقیده و ایمان ما ضرر </a:t>
            </a:r>
            <a:r>
              <a:rPr lang="fa-IR" sz="1800" b="1" dirty="0" smtClean="0"/>
              <a:t>وزیانی </a:t>
            </a:r>
            <a:r>
              <a:rPr lang="fa-IR" sz="1800" b="1" dirty="0"/>
              <a:t>به ما نمی رساند. ولی اگر حق با ما باشد  که چنین هست  در این صورت ما رستگار </a:t>
            </a:r>
            <a:r>
              <a:rPr lang="fa-IR" sz="1800" b="1" dirty="0" smtClean="0"/>
              <a:t>و </a:t>
            </a:r>
            <a:r>
              <a:rPr lang="fa-IR" sz="1800" b="1" dirty="0"/>
              <a:t>سعادتمند می شویم؛ اما شما زیان کار شده، هلاک خواهید </a:t>
            </a:r>
            <a:r>
              <a:rPr lang="fa-IR" sz="1800" b="1" dirty="0" smtClean="0"/>
              <a:t>شد</a:t>
            </a:r>
            <a:endParaRPr lang="fa-IR" sz="1800" b="1" dirty="0"/>
          </a:p>
        </p:txBody>
      </p:sp>
      <p:sp>
        <p:nvSpPr>
          <p:cNvPr id="4" name="Pentagon 3"/>
          <p:cNvSpPr/>
          <p:nvPr/>
        </p:nvSpPr>
        <p:spPr>
          <a:xfrm flipH="1">
            <a:off x="9640389" y="0"/>
            <a:ext cx="2181496" cy="484632"/>
          </a:xfrm>
          <a:prstGeom prst="homePlate">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fa-IR" dirty="0" smtClean="0">
                <a:solidFill>
                  <a:schemeClr val="bg1"/>
                </a:solidFill>
              </a:rPr>
              <a:t>پاسخ به سوالات شما</a:t>
            </a:r>
            <a:endParaRPr lang="fa-IR" dirty="0">
              <a:solidFill>
                <a:schemeClr val="bg1"/>
              </a:solidFill>
            </a:endParaRPr>
          </a:p>
        </p:txBody>
      </p:sp>
    </p:spTree>
    <p:extLst>
      <p:ext uri="{BB962C8B-B14F-4D97-AF65-F5344CB8AC3E}">
        <p14:creationId xmlns:p14="http://schemas.microsoft.com/office/powerpoint/2010/main" val="26455033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152273"/>
            <a:ext cx="11795760" cy="1400530"/>
          </a:xfrm>
        </p:spPr>
        <p:txBody>
          <a:bodyPr/>
          <a:lstStyle/>
          <a:p>
            <a:endParaRPr lang="fa-IR" dirty="0"/>
          </a:p>
        </p:txBody>
      </p:sp>
      <p:sp>
        <p:nvSpPr>
          <p:cNvPr id="3" name="Content Placeholder 2"/>
          <p:cNvSpPr>
            <a:spLocks noGrp="1"/>
          </p:cNvSpPr>
          <p:nvPr>
            <p:ph idx="1"/>
          </p:nvPr>
        </p:nvSpPr>
        <p:spPr>
          <a:xfrm>
            <a:off x="313509" y="1752472"/>
            <a:ext cx="11612880" cy="4909585"/>
          </a:xfrm>
        </p:spPr>
        <p:txBody>
          <a:bodyPr>
            <a:normAutofit/>
          </a:bodyPr>
          <a:lstStyle/>
          <a:p>
            <a:pPr marL="0" indent="0" algn="r" rtl="1">
              <a:lnSpc>
                <a:spcPct val="160000"/>
              </a:lnSpc>
              <a:buNone/>
            </a:pPr>
            <a:r>
              <a:rPr lang="fa-IR" dirty="0" smtClean="0"/>
              <a:t>1- </a:t>
            </a:r>
            <a:r>
              <a:rPr lang="fa-IR" dirty="0"/>
              <a:t>تعدادی از کارهای نیک و تعدادی از گناهان را که در این دنیا قابل پاداش و مجازات نباشند، ذکر کنید</a:t>
            </a:r>
            <a:r>
              <a:rPr lang="fa-IR" dirty="0" smtClean="0"/>
              <a:t>.</a:t>
            </a:r>
          </a:p>
          <a:p>
            <a:pPr marL="0" indent="0" algn="r" rtl="1">
              <a:lnSpc>
                <a:spcPct val="160000"/>
              </a:lnSpc>
              <a:buNone/>
            </a:pPr>
            <a:r>
              <a:rPr lang="fa-IR" dirty="0" smtClean="0">
                <a:solidFill>
                  <a:srgbClr val="FFFF00"/>
                </a:solidFill>
              </a:rPr>
              <a:t>کار نیک مانند شهادت در راه خدا وخدمت به مردم ویتیمان وگناهان مانند قتل انسانها وستم به دیگران</a:t>
            </a:r>
            <a:endParaRPr lang="fa-IR" dirty="0">
              <a:solidFill>
                <a:srgbClr val="FFFF00"/>
              </a:solidFill>
            </a:endParaRPr>
          </a:p>
          <a:p>
            <a:pPr marL="0" indent="0" algn="r" rtl="1">
              <a:lnSpc>
                <a:spcPct val="160000"/>
              </a:lnSpc>
              <a:buNone/>
            </a:pPr>
            <a:r>
              <a:rPr lang="fa-IR" dirty="0" smtClean="0"/>
              <a:t>2- </a:t>
            </a:r>
            <a:r>
              <a:rPr lang="fa-IR" dirty="0"/>
              <a:t>اگر در بحث وجود معاد، دلیلی جز خبر پیامبران نداشتید، آیا آن را می پذیرفتید؟ به چه دلیل</a:t>
            </a:r>
            <a:r>
              <a:rPr lang="fa-IR" dirty="0" smtClean="0"/>
              <a:t>؟</a:t>
            </a:r>
          </a:p>
          <a:p>
            <a:pPr marL="0" indent="0" algn="r" rtl="1">
              <a:lnSpc>
                <a:spcPct val="160000"/>
              </a:lnSpc>
              <a:buNone/>
            </a:pPr>
            <a:r>
              <a:rPr lang="fa-IR" dirty="0" smtClean="0">
                <a:solidFill>
                  <a:srgbClr val="FFFF00"/>
                </a:solidFill>
              </a:rPr>
              <a:t> بله زیراپیامبران </a:t>
            </a:r>
            <a:r>
              <a:rPr lang="fa-IR" dirty="0">
                <a:solidFill>
                  <a:srgbClr val="FFFF00"/>
                </a:solidFill>
              </a:rPr>
              <a:t>عاقل ترین و راست گوترین مردمان در طول تاریخ بوده </a:t>
            </a:r>
            <a:r>
              <a:rPr lang="fa-IR" dirty="0" smtClean="0">
                <a:solidFill>
                  <a:srgbClr val="FFFF00"/>
                </a:solidFill>
              </a:rPr>
              <a:t>اند. </a:t>
            </a:r>
            <a:endParaRPr lang="fa-IR" dirty="0">
              <a:solidFill>
                <a:srgbClr val="FFFF00"/>
              </a:solidFill>
            </a:endParaRPr>
          </a:p>
          <a:p>
            <a:pPr marL="0" indent="0" algn="r" rtl="1">
              <a:lnSpc>
                <a:spcPct val="160000"/>
              </a:lnSpc>
              <a:buNone/>
            </a:pPr>
            <a:r>
              <a:rPr lang="fa-IR" dirty="0" smtClean="0"/>
              <a:t>3 </a:t>
            </a:r>
            <a:r>
              <a:rPr lang="fa-IR" dirty="0"/>
              <a:t>رابطهٔ میان </a:t>
            </a:r>
            <a:r>
              <a:rPr lang="fa-IR" dirty="0" smtClean="0"/>
              <a:t>آفرینش </a:t>
            </a:r>
            <a:r>
              <a:rPr lang="fa-IR" dirty="0"/>
              <a:t>استعدادها و سرمایه های مختلف در وجود انسان را </a:t>
            </a:r>
            <a:r>
              <a:rPr lang="fa-IR" dirty="0" smtClean="0"/>
              <a:t>وضرورت </a:t>
            </a:r>
            <a:r>
              <a:rPr lang="fa-IR" dirty="0"/>
              <a:t>معاد </a:t>
            </a:r>
            <a:r>
              <a:rPr lang="fa-IR" dirty="0" smtClean="0"/>
              <a:t>و توضیح </a:t>
            </a:r>
            <a:r>
              <a:rPr lang="fa-IR" dirty="0"/>
              <a:t>دهید. </a:t>
            </a:r>
            <a:endParaRPr lang="fa-IR" dirty="0" smtClean="0"/>
          </a:p>
          <a:p>
            <a:pPr marL="0" indent="0" algn="r" rtl="1">
              <a:lnSpc>
                <a:spcPct val="160000"/>
              </a:lnSpc>
              <a:buNone/>
            </a:pPr>
            <a:r>
              <a:rPr lang="fa-IR" dirty="0" smtClean="0">
                <a:solidFill>
                  <a:srgbClr val="FFFF00"/>
                </a:solidFill>
              </a:rPr>
              <a:t>مسلما </a:t>
            </a:r>
            <a:r>
              <a:rPr lang="fa-IR" dirty="0">
                <a:solidFill>
                  <a:srgbClr val="FFFF00"/>
                </a:solidFill>
              </a:rPr>
              <a:t>در انسان استعدادها </a:t>
            </a:r>
            <a:r>
              <a:rPr lang="fa-IR">
                <a:solidFill>
                  <a:srgbClr val="FFFF00"/>
                </a:solidFill>
              </a:rPr>
              <a:t>و </a:t>
            </a:r>
            <a:r>
              <a:rPr lang="fa-IR" smtClean="0">
                <a:solidFill>
                  <a:srgbClr val="FFFF00"/>
                </a:solidFill>
              </a:rPr>
              <a:t>سرمایه های </a:t>
            </a:r>
            <a:r>
              <a:rPr lang="fa-IR" dirty="0">
                <a:solidFill>
                  <a:srgbClr val="FFFF00"/>
                </a:solidFill>
              </a:rPr>
              <a:t>مختلفی وجود دارد اگر بناست که با مرگ نابود شویم و معادی نباشد، آفریدن این </a:t>
            </a:r>
            <a:r>
              <a:rPr lang="fa-IR" dirty="0" smtClean="0">
                <a:solidFill>
                  <a:srgbClr val="FFFF00"/>
                </a:solidFill>
              </a:rPr>
              <a:t>استعدادها بیهوده </a:t>
            </a:r>
            <a:r>
              <a:rPr lang="fa-IR" dirty="0">
                <a:solidFill>
                  <a:srgbClr val="FFFF00"/>
                </a:solidFill>
              </a:rPr>
              <a:t>خواهد بود و این مسأله با حکمت خداوند سازگار نیست بنابراین حتما باید معاد وجود داشته باشد تا این استعدادها و </a:t>
            </a:r>
            <a:r>
              <a:rPr lang="fa-IR" dirty="0" smtClean="0">
                <a:solidFill>
                  <a:srgbClr val="FFFF00"/>
                </a:solidFill>
              </a:rPr>
              <a:t>سرمایه ها بیهوده </a:t>
            </a:r>
            <a:r>
              <a:rPr lang="fa-IR" dirty="0">
                <a:solidFill>
                  <a:srgbClr val="FFFF00"/>
                </a:solidFill>
              </a:rPr>
              <a:t>نباشد و حکمت خداوند تحقق یابد.</a:t>
            </a:r>
          </a:p>
        </p:txBody>
      </p:sp>
      <p:sp>
        <p:nvSpPr>
          <p:cNvPr id="4" name="Pentagon 3"/>
          <p:cNvSpPr/>
          <p:nvPr/>
        </p:nvSpPr>
        <p:spPr>
          <a:xfrm flipH="1">
            <a:off x="9535885" y="152273"/>
            <a:ext cx="2168434" cy="484632"/>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r>
              <a:rPr lang="fa-IR" dirty="0" smtClean="0"/>
              <a:t>اندیشه وتحقیق</a:t>
            </a:r>
            <a:endParaRPr lang="fa-IR" dirty="0"/>
          </a:p>
        </p:txBody>
      </p:sp>
    </p:spTree>
    <p:extLst>
      <p:ext uri="{BB962C8B-B14F-4D97-AF65-F5344CB8AC3E}">
        <p14:creationId xmlns:p14="http://schemas.microsoft.com/office/powerpoint/2010/main" val="4600039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05   12">
            <a:hlinkClick r:id="" action="ppaction://media"/>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6"/>
          <a:stretch>
            <a:fillRect/>
          </a:stretch>
        </p:blipFill>
        <p:spPr>
          <a:xfrm>
            <a:off x="2465388" y="3795713"/>
            <a:ext cx="609600" cy="609600"/>
          </a:xfrm>
        </p:spPr>
      </p:pic>
      <p:sp>
        <p:nvSpPr>
          <p:cNvPr id="6" name="Content Placeholder 5"/>
          <p:cNvSpPr>
            <a:spLocks noGrp="1"/>
          </p:cNvSpPr>
          <p:nvPr>
            <p:ph sz="half" idx="2"/>
          </p:nvPr>
        </p:nvSpPr>
        <p:spPr>
          <a:xfrm>
            <a:off x="309716" y="0"/>
            <a:ext cx="10840065" cy="6858000"/>
          </a:xfrm>
        </p:spPr>
        <p:style>
          <a:lnRef idx="1">
            <a:schemeClr val="accent2"/>
          </a:lnRef>
          <a:fillRef idx="2">
            <a:schemeClr val="accent2"/>
          </a:fillRef>
          <a:effectRef idx="1">
            <a:schemeClr val="accent2"/>
          </a:effectRef>
          <a:fontRef idx="minor">
            <a:schemeClr val="dk1"/>
          </a:fontRef>
        </p:style>
        <p:txBody>
          <a:bodyPr>
            <a:noAutofit/>
          </a:bodyPr>
          <a:lstStyle/>
          <a:p>
            <a:pPr marL="0" indent="0" algn="r" rtl="1">
              <a:lnSpc>
                <a:spcPct val="150000"/>
              </a:lnSpc>
              <a:buNone/>
            </a:pPr>
            <a:r>
              <a:rPr lang="fa-IR" sz="2400" b="1" dirty="0">
                <a:ln w="22225">
                  <a:solidFill>
                    <a:schemeClr val="bg1"/>
                  </a:solidFill>
                  <a:prstDash val="solid"/>
                </a:ln>
                <a:solidFill>
                  <a:srgbClr val="0070C0"/>
                </a:solidFill>
                <a:cs typeface="0 Titr Bold" panose="00000700000000000000" pitchFamily="2" charset="-78"/>
              </a:rPr>
              <a:t>أَلَمْ تَرَ إِلَى الَّذِي حَاجَّ إِبْرَاهِيمَ فِي رَبِّهِ أَنْ آتَاهُ اللَّهُ الْمُلْكَ إِذْ قَالَ إِبْرَاهِيمُ رَبِّيَ الَّذِي يُحْيِي وَيُمِيتُ قَالَ أَنَا أُحْيِي وَأُمِيتُ قَالَ إِبْرَاهِيمُ فَإِنَّ اللَّهَ يَأْتِي بِالشَّمْسِ مِنَ الْمَشْرِقِ فَأْتِ بِهَا مِنَ الْمَغْرِبِ فَبُهِتَ الَّذِي كَفَرَ وَاللَّهُ لَا يَهْدِي الْقَوْمَ الظَّالِمِينَ ﴿۲۵۸﴾</a:t>
            </a:r>
          </a:p>
          <a:p>
            <a:pPr marL="0" indent="0" algn="r" rtl="1">
              <a:lnSpc>
                <a:spcPct val="150000"/>
              </a:lnSpc>
              <a:buNone/>
            </a:pPr>
            <a:r>
              <a:rPr lang="fa-IR" sz="2400" b="1" dirty="0">
                <a:ln w="22225">
                  <a:solidFill>
                    <a:schemeClr val="bg1"/>
                  </a:solidFill>
                  <a:prstDash val="solid"/>
                </a:ln>
                <a:solidFill>
                  <a:srgbClr val="0070C0"/>
                </a:solidFill>
                <a:cs typeface="0 Titr Bold" panose="00000700000000000000" pitchFamily="2" charset="-78"/>
              </a:rPr>
              <a:t>أَوْ كَالَّذِي مَرَّ عَلَى قَرْيَةٍ وَهِيَ خَاوِيَةٌ عَلَى عُرُوشِهَا قَالَ أَنَّى يُحْيِي هَذِهِ اللَّهُ بَعْدَ مَوْتِهَا فَأَمَاتَهُ اللَّهُ مِائَةَ عَامٍ ثُمَّ بَعَثَهُ قَالَ كَمْ لَبِثْتَ قَالَ لَبِثْتُ يَوْمًا أَوْ بَعْضَ يَوْمٍ قَالَ بَلْ لَبِثْتَ مِائَةَ عَامٍ فَانْظُرْ إِلَى طَعَامِكَ وَشَرَابِكَ لَمْ يَتَسَنَّهْ وَانْظُرْ إِلَى حِمَارِكَ وَلِنَجْعَلَكَ آيَةً لِلنَّاسِ وَانْظُرْ إِلَى الْعِظَامِ كَيْفَ نُنْشِزُهَا ثُمَّ نَكْسُوهَا لَحْمًا فَلَمَّا تَبَيَّنَ لَهُ قَالَ أَعْلَمُ أَنَّ اللَّهَ عَلَى كُلِّ شَيْءٍ قَدِيرٌ ﴿۲۵۹﴾</a:t>
            </a:r>
            <a:br>
              <a:rPr lang="fa-IR" sz="2400" b="1" dirty="0">
                <a:ln w="22225">
                  <a:solidFill>
                    <a:schemeClr val="bg1"/>
                  </a:solidFill>
                  <a:prstDash val="solid"/>
                </a:ln>
                <a:solidFill>
                  <a:srgbClr val="0070C0"/>
                </a:solidFill>
                <a:cs typeface="0 Titr Bold" panose="00000700000000000000" pitchFamily="2" charset="-78"/>
              </a:rPr>
            </a:br>
            <a:r>
              <a:rPr lang="fa-IR" sz="2400" b="1" dirty="0">
                <a:ln w="22225">
                  <a:solidFill>
                    <a:schemeClr val="bg1"/>
                  </a:solidFill>
                  <a:prstDash val="solid"/>
                </a:ln>
                <a:solidFill>
                  <a:srgbClr val="0070C0"/>
                </a:solidFill>
                <a:cs typeface="0 Titr Bold" panose="00000700000000000000" pitchFamily="2" charset="-78"/>
              </a:rPr>
              <a:t>وَإِذْ قَالَ إِبْرَاهِيمُ رَبِّ أَرِنِي كَيْفَ تُحْيِي الْمَوْتَى قَالَ أَوَلَمْ تُؤْمِنْ قَالَ بَلَى وَلَكِنْ لِيَطْمَئِنَّ قَلْبِي قَالَ فَخُذْ أَرْبَعَةً مِنَ الطَّيْرِ فَصُرْهُنَّ إِلَيْكَ ثُمَّ اجْعَلْ عَلَى كُلِّ جَبَلٍ مِنْهُنَّ جُزْءًا ثُمَّ ادْعُهُنَّ يَأْتِينَكَ سَعْيًا وَاعْلَمْ أَنَّ اللَّهَ عَزِيزٌ حَكِيمٌ ﴿۲۶۰﴾</a:t>
            </a:r>
            <a:endParaRPr lang="en-US" sz="2400" b="1" dirty="0">
              <a:ln w="22225">
                <a:solidFill>
                  <a:schemeClr val="bg1"/>
                </a:solidFill>
                <a:prstDash val="solid"/>
              </a:ln>
              <a:solidFill>
                <a:srgbClr val="0070C0"/>
              </a:solidFill>
              <a:cs typeface="0 Titr Bold" panose="00000700000000000000" pitchFamily="2" charset="-78"/>
            </a:endParaRPr>
          </a:p>
        </p:txBody>
      </p:sp>
      <p:pic>
        <p:nvPicPr>
          <p:cNvPr id="11" name="0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390104" y="5129980"/>
            <a:ext cx="609600" cy="609600"/>
          </a:xfrm>
          <a:prstGeom prst="rect">
            <a:avLst/>
          </a:prstGeom>
        </p:spPr>
      </p:pic>
    </p:spTree>
    <p:extLst>
      <p:ext uri="{BB962C8B-B14F-4D97-AF65-F5344CB8AC3E}">
        <p14:creationId xmlns:p14="http://schemas.microsoft.com/office/powerpoint/2010/main" val="15003449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11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45561"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a:xfrm>
            <a:off x="457200" y="2052918"/>
            <a:ext cx="11495314" cy="4195481"/>
          </a:xfrm>
        </p:spPr>
        <p:txBody>
          <a:bodyPr>
            <a:normAutofit/>
          </a:bodyPr>
          <a:lstStyle/>
          <a:p>
            <a:pPr marL="0" indent="0" algn="r" rtl="1">
              <a:buNone/>
            </a:pPr>
            <a:r>
              <a:rPr lang="fa-IR" dirty="0"/>
              <a:t>نصیحتی از حضرت علی</a:t>
            </a:r>
          </a:p>
          <a:p>
            <a:pPr marL="0" indent="0" algn="r" rtl="1">
              <a:buNone/>
            </a:pPr>
            <a:r>
              <a:rPr lang="fa-IR" dirty="0"/>
              <a:t>آگاه باشید! هم اکنون در روزگار آرزوهایید </a:t>
            </a:r>
            <a:r>
              <a:rPr lang="fa-IR" dirty="0" smtClean="0"/>
              <a:t>که مرگ </a:t>
            </a:r>
            <a:r>
              <a:rPr lang="fa-IR" dirty="0"/>
              <a:t>را در پی دارد؛ پس هرکس در ایام آرزوها</a:t>
            </a:r>
            <a:r>
              <a:rPr lang="fa-IR" dirty="0" smtClean="0"/>
              <a:t>، پیش </a:t>
            </a:r>
            <a:r>
              <a:rPr lang="fa-IR" dirty="0"/>
              <a:t>از فرا رسیدن مرگ، عمل نیکو انجام</a:t>
            </a:r>
          </a:p>
          <a:p>
            <a:pPr marL="0" indent="0" algn="r" rtl="1">
              <a:buNone/>
            </a:pPr>
            <a:r>
              <a:rPr lang="fa-IR" dirty="0"/>
              <a:t>دهد، بهره مند خواهد شد، و مرگ او را </a:t>
            </a:r>
            <a:r>
              <a:rPr lang="fa-IR" dirty="0" smtClean="0"/>
              <a:t>زیانی نمی </a:t>
            </a:r>
            <a:r>
              <a:rPr lang="fa-IR" dirty="0"/>
              <a:t>رساند و آن کس که در روزهای </a:t>
            </a:r>
            <a:r>
              <a:rPr lang="fa-IR" dirty="0" smtClean="0"/>
              <a:t>آرزوها،پیش </a:t>
            </a:r>
            <a:r>
              <a:rPr lang="fa-IR" dirty="0"/>
              <a:t>از فرا رسیدن مرگ کوتاهی کند، زیان کار </a:t>
            </a:r>
            <a:r>
              <a:rPr lang="fa-IR" dirty="0" smtClean="0"/>
              <a:t>ومرگ </a:t>
            </a:r>
            <a:r>
              <a:rPr lang="fa-IR" dirty="0"/>
              <a:t>او زیان بار است.</a:t>
            </a:r>
          </a:p>
          <a:p>
            <a:pPr marL="0" indent="0" algn="r" rtl="1">
              <a:buNone/>
            </a:pPr>
            <a:r>
              <a:rPr lang="fa-IR" dirty="0"/>
              <a:t>همان گونه که به هنگام ترس و ناراحتی </a:t>
            </a:r>
            <a:r>
              <a:rPr lang="fa-IR" dirty="0" smtClean="0"/>
              <a:t>برای خدا </a:t>
            </a:r>
            <a:r>
              <a:rPr lang="fa-IR" dirty="0"/>
              <a:t>عمل می کنید، در روزگار خوشی و کامیابی نیز عمل کنید.</a:t>
            </a:r>
          </a:p>
          <a:p>
            <a:pPr marL="0" indent="0" algn="r" rtl="1">
              <a:buNone/>
            </a:pPr>
            <a:r>
              <a:rPr lang="fa-IR" dirty="0"/>
              <a:t>آگاه باشید! هرگز چیزی مانند بهشت ندیدم که خواستاران آن در خواب غفلت باشند و نه چیزی مانند </a:t>
            </a:r>
            <a:r>
              <a:rPr lang="fa-IR" dirty="0" smtClean="0"/>
              <a:t>آتش جهنم </a:t>
            </a:r>
            <a:r>
              <a:rPr lang="fa-IR" dirty="0"/>
              <a:t>که فراریان آن چنین در خواب فرو رفته باشند!</a:t>
            </a:r>
          </a:p>
          <a:p>
            <a:pPr marL="0" indent="0" algn="r" rtl="1">
              <a:buNone/>
            </a:pPr>
            <a:r>
              <a:rPr lang="fa-IR" dirty="0"/>
              <a:t>نهج البلاغه، </a:t>
            </a:r>
            <a:r>
              <a:rPr lang="fa-IR" dirty="0" smtClean="0"/>
              <a:t>خطبه 28</a:t>
            </a:r>
            <a:endParaRPr lang="fa-IR" dirty="0"/>
          </a:p>
        </p:txBody>
      </p:sp>
      <p:sp>
        <p:nvSpPr>
          <p:cNvPr id="4" name="Pentagon 3"/>
          <p:cNvSpPr/>
          <p:nvPr/>
        </p:nvSpPr>
        <p:spPr>
          <a:xfrm flipH="1">
            <a:off x="8046720" y="910667"/>
            <a:ext cx="2364377"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بیشتر بدانیم</a:t>
            </a:r>
            <a:endParaRPr lang="fa-IR" dirty="0"/>
          </a:p>
        </p:txBody>
      </p:sp>
    </p:spTree>
    <p:extLst>
      <p:ext uri="{BB962C8B-B14F-4D97-AF65-F5344CB8AC3E}">
        <p14:creationId xmlns:p14="http://schemas.microsoft.com/office/powerpoint/2010/main" val="1151578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187965">
            <a:off x="1026957" y="555810"/>
            <a:ext cx="8596668" cy="4661647"/>
          </a:xfrm>
        </p:spPr>
        <p:txBody>
          <a:bodyPr anchor="ctr">
            <a:normAutofit/>
            <a:scene3d>
              <a:camera prst="orthographicFront"/>
              <a:lightRig rig="soft" dir="t">
                <a:rot lat="0" lon="0" rev="15600000"/>
              </a:lightRig>
            </a:scene3d>
            <a:sp3d extrusionH="57150" prstMaterial="softEdge">
              <a:bevelT w="25400" h="38100"/>
            </a:sp3d>
          </a:bodyPr>
          <a:lstStyle/>
          <a:p>
            <a:pPr algn="ctr"/>
            <a:r>
              <a:rPr lang="fa-IR" sz="6600" b="1" dirty="0" smtClean="0">
                <a:ln/>
                <a:solidFill>
                  <a:srgbClr val="FF0000"/>
                </a:solidFill>
                <a:effectLst>
                  <a:outerShdw blurRad="50800" dist="38100" dir="2700000" algn="tl" rotWithShape="0">
                    <a:prstClr val="black">
                      <a:alpha val="40000"/>
                    </a:prstClr>
                  </a:outerShdw>
                </a:effectLst>
              </a:rPr>
              <a:t>سوالات درس</a:t>
            </a:r>
            <a:endParaRPr lang="en-US" sz="6600" b="1" dirty="0">
              <a:ln/>
              <a:solidFill>
                <a:srgbClr val="FF0000"/>
              </a:solidFill>
              <a:effectLst>
                <a:outerShdw blurRad="50800" dist="38100" dir="2700000" algn="tl" rotWithShape="0">
                  <a:prstClr val="black">
                    <a:alpha val="40000"/>
                  </a:prstClr>
                </a:outerShdw>
              </a:effectLst>
            </a:endParaRPr>
          </a:p>
        </p:txBody>
      </p:sp>
      <p:sp>
        <p:nvSpPr>
          <p:cNvPr id="8" name="Oval 7">
            <a:hlinkClick r:id="" action="ppaction://hlinkshowjump?jump=nextslide"/>
          </p:cNvPr>
          <p:cNvSpPr/>
          <p:nvPr/>
        </p:nvSpPr>
        <p:spPr>
          <a:xfrm>
            <a:off x="10461811"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بعدی</a:t>
            </a:r>
            <a:endParaRPr lang="en-US" dirty="0"/>
          </a:p>
        </p:txBody>
      </p:sp>
      <p:sp>
        <p:nvSpPr>
          <p:cNvPr id="10" name="Oval 9">
            <a:hlinkClick r:id="" action="ppaction://hlinkshowjump?jump=previousslide"/>
          </p:cNvPr>
          <p:cNvSpPr/>
          <p:nvPr/>
        </p:nvSpPr>
        <p:spPr>
          <a:xfrm>
            <a:off x="192740"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قبلی</a:t>
            </a:r>
            <a:endParaRPr lang="en-US" dirty="0"/>
          </a:p>
        </p:txBody>
      </p:sp>
    </p:spTree>
    <p:extLst>
      <p:ext uri="{BB962C8B-B14F-4D97-AF65-F5344CB8AC3E}">
        <p14:creationId xmlns:p14="http://schemas.microsoft.com/office/powerpoint/2010/main" val="2885028487"/>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5326" y="1"/>
            <a:ext cx="7766936" cy="715184"/>
          </a:xfrm>
        </p:spPr>
        <p:txBody>
          <a:bodyPr anchor="ctr"/>
          <a:lstStyle/>
          <a:p>
            <a:pPr algn="ctr"/>
            <a:endParaRPr lang="en-US" dirty="0"/>
          </a:p>
        </p:txBody>
      </p:sp>
      <p:sp>
        <p:nvSpPr>
          <p:cNvPr id="3" name="Subtitle 2"/>
          <p:cNvSpPr>
            <a:spLocks noGrp="1"/>
          </p:cNvSpPr>
          <p:nvPr>
            <p:ph type="subTitle" idx="1"/>
          </p:nvPr>
        </p:nvSpPr>
        <p:spPr>
          <a:xfrm>
            <a:off x="790594" y="827669"/>
            <a:ext cx="9197788" cy="5443569"/>
          </a:xfrm>
        </p:spPr>
        <p:txBody>
          <a:bodyPr/>
          <a:lstStyle/>
          <a:p>
            <a:pPr rtl="1"/>
            <a:r>
              <a:rPr lang="fa-IR" dirty="0" smtClean="0"/>
              <a:t>1-استدلال هایی که بر امکان معاد دلالت دارند چند مورد اند؟</a:t>
            </a:r>
          </a:p>
          <a:p>
            <a:pPr rtl="1"/>
            <a:r>
              <a:rPr lang="fa-IR" dirty="0" smtClean="0">
                <a:solidFill>
                  <a:srgbClr val="00B0F0"/>
                </a:solidFill>
              </a:rPr>
              <a:t>1-اشاره به پیدایش نخستین انسان 2-اشاره </a:t>
            </a:r>
            <a:r>
              <a:rPr lang="fa-IR" dirty="0">
                <a:solidFill>
                  <a:srgbClr val="00B0F0"/>
                </a:solidFill>
              </a:rPr>
              <a:t>به نمونه هایی از زنده شدن </a:t>
            </a:r>
            <a:r>
              <a:rPr lang="fa-IR" dirty="0" smtClean="0">
                <a:solidFill>
                  <a:srgbClr val="00B0F0"/>
                </a:solidFill>
              </a:rPr>
              <a:t>موردگان</a:t>
            </a:r>
          </a:p>
          <a:p>
            <a:pPr rtl="1"/>
            <a:r>
              <a:rPr lang="fa-IR" dirty="0" smtClean="0">
                <a:solidFill>
                  <a:srgbClr val="00B0F0"/>
                </a:solidFill>
              </a:rPr>
              <a:t>3-اشاره به نظام مرگ و زندگی در طبیعت</a:t>
            </a:r>
          </a:p>
          <a:p>
            <a:pPr rtl="1"/>
            <a:r>
              <a:rPr lang="fa-IR" dirty="0" smtClean="0"/>
              <a:t>2-استدلال هایی که قرآن در زمینه معاد بیان می کند دو دسته اند نام ببرید؟</a:t>
            </a:r>
          </a:p>
          <a:p>
            <a:pPr rtl="1"/>
            <a:r>
              <a:rPr lang="fa-IR" dirty="0" smtClean="0">
                <a:solidFill>
                  <a:srgbClr val="00B0F0"/>
                </a:solidFill>
              </a:rPr>
              <a:t>استدلال هایی که ((امکان))معاد را ثابت می کند و آن را از حالت امری غیر ممکن خاج می کند</a:t>
            </a:r>
          </a:p>
          <a:p>
            <a:pPr rtl="1"/>
            <a:r>
              <a:rPr lang="fa-IR" dirty="0" smtClean="0">
                <a:solidFill>
                  <a:srgbClr val="00B0F0"/>
                </a:solidFill>
              </a:rPr>
              <a:t>استدلال هایی که ((ضرورت ))معاد را به اثبات می رساند</a:t>
            </a:r>
          </a:p>
          <a:p>
            <a:pPr rtl="1"/>
            <a:r>
              <a:rPr lang="fa-IR" dirty="0" smtClean="0"/>
              <a:t>3-معنی آیه زیر را بنویسید</a:t>
            </a:r>
          </a:p>
          <a:p>
            <a:pPr rtl="1"/>
            <a:r>
              <a:rPr lang="fa-IR" dirty="0" smtClean="0"/>
              <a:t>لیجمعنکم الی یوم القیامه لا ریب فیه و من اصدق من الله حدیثاً</a:t>
            </a:r>
          </a:p>
          <a:p>
            <a:pPr rtl="1"/>
            <a:r>
              <a:rPr lang="fa-IR" dirty="0" smtClean="0">
                <a:solidFill>
                  <a:srgbClr val="00B0F0"/>
                </a:solidFill>
              </a:rPr>
              <a:t>او قطعا شما را در روز قیامت جمع می کند که شکی در {وقوع}آن نیست و چه کسی در سخن از خدا راستگو تر است</a:t>
            </a:r>
          </a:p>
          <a:p>
            <a:pPr rtl="1"/>
            <a:r>
              <a:rPr lang="fa-IR" dirty="0" smtClean="0"/>
              <a:t>4-قرآن یکی از انگیزه های انکار معاد را</a:t>
            </a:r>
            <a:r>
              <a:rPr lang="fa-IR" dirty="0">
                <a:solidFill>
                  <a:srgbClr val="0070C0"/>
                </a:solidFill>
              </a:rPr>
              <a:t> </a:t>
            </a:r>
            <a:r>
              <a:rPr lang="fa-IR" dirty="0" smtClean="0">
                <a:solidFill>
                  <a:srgbClr val="00B0F0"/>
                </a:solidFill>
              </a:rPr>
              <a:t>نشناختن قدرت خدا</a:t>
            </a:r>
            <a:r>
              <a:rPr lang="fa-IR" dirty="0" smtClean="0">
                <a:solidFill>
                  <a:schemeClr val="tx1"/>
                </a:solidFill>
              </a:rPr>
              <a:t> معرفی میکند</a:t>
            </a:r>
          </a:p>
          <a:p>
            <a:r>
              <a:rPr lang="fa-IR" dirty="0" smtClean="0"/>
              <a:t>5-رستاخیز </a:t>
            </a:r>
            <a:r>
              <a:rPr lang="fa-IR" dirty="0"/>
              <a:t>عظیم به چه تشبیه شده است؟</a:t>
            </a:r>
          </a:p>
          <a:p>
            <a:r>
              <a:rPr lang="fa-IR" dirty="0">
                <a:solidFill>
                  <a:srgbClr val="00B0F0"/>
                </a:solidFill>
              </a:rPr>
              <a:t>فرا رسیدن فصل بهار</a:t>
            </a:r>
          </a:p>
          <a:p>
            <a:pPr rtl="1"/>
            <a:endParaRPr lang="fa-IR" dirty="0" smtClean="0">
              <a:solidFill>
                <a:schemeClr val="tx1"/>
              </a:solidFill>
            </a:endParaRPr>
          </a:p>
          <a:p>
            <a:pPr rtl="1"/>
            <a:endParaRPr lang="fa-IR" dirty="0" smtClean="0"/>
          </a:p>
          <a:p>
            <a:pPr rtl="1"/>
            <a:endParaRPr lang="en-US" dirty="0"/>
          </a:p>
        </p:txBody>
      </p:sp>
      <p:sp>
        <p:nvSpPr>
          <p:cNvPr id="4" name="Oval 3">
            <a:hlinkClick r:id="" action="ppaction://hlinkshowjump?jump=nextslide"/>
          </p:cNvPr>
          <p:cNvSpPr/>
          <p:nvPr/>
        </p:nvSpPr>
        <p:spPr>
          <a:xfrm>
            <a:off x="10461811"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بعدی</a:t>
            </a:r>
            <a:endParaRPr lang="en-US" dirty="0"/>
          </a:p>
        </p:txBody>
      </p:sp>
      <p:sp>
        <p:nvSpPr>
          <p:cNvPr id="6" name="Oval 5">
            <a:hlinkClick r:id="" action="ppaction://hlinkshowjump?jump=previousslide"/>
          </p:cNvPr>
          <p:cNvSpPr/>
          <p:nvPr/>
        </p:nvSpPr>
        <p:spPr>
          <a:xfrm>
            <a:off x="192740"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قبلی</a:t>
            </a:r>
            <a:endParaRPr lang="en-US" dirty="0"/>
          </a:p>
        </p:txBody>
      </p:sp>
    </p:spTree>
    <p:extLst>
      <p:ext uri="{BB962C8B-B14F-4D97-AF65-F5344CB8AC3E}">
        <p14:creationId xmlns:p14="http://schemas.microsoft.com/office/powerpoint/2010/main" val="338702358"/>
      </p:ext>
    </p:extLst>
  </p:cSld>
  <p:clrMapOvr>
    <a:masterClrMapping/>
  </p:clrMapOvr>
  <p:transition spd="med" advClick="0">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780" y="-15767"/>
            <a:ext cx="8596668" cy="680391"/>
          </a:xfrm>
        </p:spPr>
        <p:txBody>
          <a:bodyPr anchor="ctr">
            <a:noAutofit/>
          </a:bodyPr>
          <a:lstStyle/>
          <a:p>
            <a:pPr algn="ctr"/>
            <a:endParaRPr lang="en-US" sz="6000" dirty="0"/>
          </a:p>
        </p:txBody>
      </p:sp>
      <p:sp>
        <p:nvSpPr>
          <p:cNvPr id="3" name="Content Placeholder 2"/>
          <p:cNvSpPr>
            <a:spLocks noGrp="1"/>
          </p:cNvSpPr>
          <p:nvPr>
            <p:ph idx="1"/>
          </p:nvPr>
        </p:nvSpPr>
        <p:spPr>
          <a:xfrm>
            <a:off x="498917" y="797897"/>
            <a:ext cx="9175531" cy="5544207"/>
          </a:xfrm>
        </p:spPr>
        <p:txBody>
          <a:bodyPr/>
          <a:lstStyle/>
          <a:p>
            <a:pPr marL="0" indent="0" algn="r">
              <a:buNone/>
            </a:pPr>
            <a:r>
              <a:rPr lang="fa-IR" dirty="0" smtClean="0"/>
              <a:t>6-جزای چه کار هایی در این دنیا قایل پرداخت نیست؟</a:t>
            </a:r>
          </a:p>
          <a:p>
            <a:pPr marL="0" indent="0" algn="r">
              <a:buNone/>
            </a:pPr>
            <a:r>
              <a:rPr lang="fa-IR" dirty="0" smtClean="0">
                <a:solidFill>
                  <a:srgbClr val="00B0F0"/>
                </a:solidFill>
              </a:rPr>
              <a:t>شهادت در راه خدا، کسی که کارهای نیک فراوانی انجام داده، کسی که به دیگران ستم کرده</a:t>
            </a:r>
          </a:p>
          <a:p>
            <a:pPr marL="0" indent="0" algn="r">
              <a:buNone/>
            </a:pPr>
            <a:r>
              <a:rPr lang="fa-IR" dirty="0" smtClean="0">
                <a:solidFill>
                  <a:srgbClr val="00B0F0"/>
                </a:solidFill>
              </a:rPr>
              <a:t>کسی که افرادی را به قتل رسانده یا مانع رشد استعداد های بساری از انسان ها شده</a:t>
            </a:r>
          </a:p>
          <a:p>
            <a:pPr marL="0" indent="0" algn="r">
              <a:buNone/>
            </a:pPr>
            <a:r>
              <a:rPr lang="fa-IR" dirty="0" smtClean="0"/>
              <a:t>7-صحیح یا غلط بودن سوالات زیر را مشخص کنید.</a:t>
            </a:r>
          </a:p>
          <a:p>
            <a:pPr marL="0" indent="0" algn="r">
              <a:buNone/>
            </a:pPr>
            <a:r>
              <a:rPr lang="fa-IR" dirty="0" smtClean="0">
                <a:solidFill>
                  <a:srgbClr val="00B0F0"/>
                </a:solidFill>
              </a:rPr>
              <a:t> دنیا فرصت کافی برای رسیدن به همه خواسته های انسان است  (غ)</a:t>
            </a:r>
          </a:p>
          <a:p>
            <a:pPr marL="0" indent="0" algn="r">
              <a:buNone/>
            </a:pPr>
            <a:r>
              <a:rPr lang="fa-IR" dirty="0" smtClean="0">
                <a:solidFill>
                  <a:srgbClr val="00B0F0"/>
                </a:solidFill>
              </a:rPr>
              <a:t>خداوند هر موجودی را برای هدفی خلق می کند و امکانات رسیدن به آن هدف را هم به او </a:t>
            </a:r>
          </a:p>
          <a:p>
            <a:pPr marL="0" indent="0" algn="r">
              <a:buNone/>
            </a:pPr>
            <a:r>
              <a:rPr lang="fa-IR" dirty="0" smtClean="0">
                <a:solidFill>
                  <a:srgbClr val="00B0F0"/>
                </a:solidFill>
              </a:rPr>
              <a:t>عطا میکند (ص)</a:t>
            </a:r>
          </a:p>
          <a:p>
            <a:pPr marL="0" indent="0" algn="r">
              <a:buNone/>
            </a:pPr>
            <a:r>
              <a:rPr lang="fa-IR" dirty="0" smtClean="0"/>
              <a:t>8-دو مورد از ویژگی های حکیم را بنویسید</a:t>
            </a:r>
          </a:p>
          <a:p>
            <a:pPr marL="0" indent="0" algn="r">
              <a:buNone/>
            </a:pPr>
            <a:r>
              <a:rPr lang="fa-IR" dirty="0" smtClean="0">
                <a:solidFill>
                  <a:srgbClr val="00B0F0"/>
                </a:solidFill>
              </a:rPr>
              <a:t>حکیم کسی است که کارهایش هدفمند است و به نتایج صحیح و درست منتهی می شود</a:t>
            </a:r>
          </a:p>
          <a:p>
            <a:pPr marL="0" indent="0" algn="r">
              <a:buNone/>
            </a:pPr>
            <a:r>
              <a:rPr lang="fa-IR" dirty="0" smtClean="0"/>
              <a:t>9-دو نمونه از دلایلی که قرآن برای ضرورت معاد بر آن ها تاکید کرده بنویسید.</a:t>
            </a:r>
          </a:p>
          <a:p>
            <a:pPr marL="0" indent="0" algn="r">
              <a:buNone/>
            </a:pPr>
            <a:r>
              <a:rPr lang="fa-IR" dirty="0" smtClean="0">
                <a:solidFill>
                  <a:srgbClr val="00B0F0"/>
                </a:solidFill>
              </a:rPr>
              <a:t>1-حکمت الهی 2-عدل الهی</a:t>
            </a:r>
          </a:p>
          <a:p>
            <a:pPr marL="0" indent="0" algn="r">
              <a:buNone/>
            </a:pPr>
            <a:r>
              <a:rPr lang="fa-IR" dirty="0" smtClean="0"/>
              <a:t>10-در قرآن بعد از یکتا پرستی در باره هیچ موضوعی به اندازه</a:t>
            </a:r>
            <a:r>
              <a:rPr lang="fa-IR" dirty="0" smtClean="0">
                <a:solidFill>
                  <a:srgbClr val="0070C0"/>
                </a:solidFill>
              </a:rPr>
              <a:t> معاد </a:t>
            </a:r>
            <a:r>
              <a:rPr lang="fa-IR" dirty="0" smtClean="0">
                <a:solidFill>
                  <a:schemeClr val="tx1"/>
                </a:solidFill>
              </a:rPr>
              <a:t>صحبت نشده</a:t>
            </a:r>
            <a:endParaRPr lang="fa-IR" dirty="0" smtClean="0"/>
          </a:p>
          <a:p>
            <a:pPr marL="0" indent="0" algn="r">
              <a:buNone/>
            </a:pPr>
            <a:endParaRPr lang="fa-IR" dirty="0" smtClean="0"/>
          </a:p>
          <a:p>
            <a:pPr marL="0" indent="0" algn="r">
              <a:buNone/>
            </a:pPr>
            <a:endParaRPr lang="fa-IR" dirty="0" smtClean="0"/>
          </a:p>
        </p:txBody>
      </p:sp>
      <p:sp>
        <p:nvSpPr>
          <p:cNvPr id="4" name="Oval 3">
            <a:hlinkClick r:id="" action="ppaction://hlinkshowjump?jump=nextslide"/>
          </p:cNvPr>
          <p:cNvSpPr/>
          <p:nvPr/>
        </p:nvSpPr>
        <p:spPr>
          <a:xfrm>
            <a:off x="10461811"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بعدی</a:t>
            </a:r>
            <a:endParaRPr lang="en-US" dirty="0"/>
          </a:p>
        </p:txBody>
      </p:sp>
      <p:sp>
        <p:nvSpPr>
          <p:cNvPr id="6" name="Oval 5">
            <a:hlinkClick r:id="" action="ppaction://hlinkshowjump?jump=previousslide"/>
          </p:cNvPr>
          <p:cNvSpPr/>
          <p:nvPr/>
        </p:nvSpPr>
        <p:spPr>
          <a:xfrm>
            <a:off x="192740"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قبلی</a:t>
            </a:r>
            <a:endParaRPr lang="en-US" dirty="0"/>
          </a:p>
        </p:txBody>
      </p:sp>
    </p:spTree>
    <p:extLst>
      <p:ext uri="{BB962C8B-B14F-4D97-AF65-F5344CB8AC3E}">
        <p14:creationId xmlns:p14="http://schemas.microsoft.com/office/powerpoint/2010/main" val="1247581713"/>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0351682">
            <a:off x="1553100" y="399278"/>
            <a:ext cx="7766936" cy="5899113"/>
          </a:xfrm>
        </p:spPr>
        <p:txBody>
          <a:bodyPr anchor="ctr">
            <a:scene3d>
              <a:camera prst="orthographicFront"/>
              <a:lightRig rig="harsh" dir="t"/>
            </a:scene3d>
            <a:sp3d extrusionH="57150" prstMaterial="matte">
              <a:bevelT w="63500" h="12700" prst="angle"/>
              <a:contourClr>
                <a:schemeClr val="bg1">
                  <a:lumMod val="65000"/>
                </a:schemeClr>
              </a:contourClr>
            </a:sp3d>
          </a:bodyPr>
          <a:lstStyle/>
          <a:p>
            <a:pPr algn="ctr"/>
            <a:r>
              <a:rPr lang="fa-IR" sz="23900" b="1" dirty="0" smtClean="0">
                <a:ln/>
                <a:solidFill>
                  <a:srgbClr val="FF0000"/>
                </a:solidFill>
              </a:rPr>
              <a:t>پایان</a:t>
            </a:r>
            <a:endParaRPr lang="en-US" sz="23900" b="1" dirty="0">
              <a:ln/>
              <a:solidFill>
                <a:srgbClr val="FF0000"/>
              </a:solidFill>
            </a:endParaRPr>
          </a:p>
        </p:txBody>
      </p:sp>
      <p:sp>
        <p:nvSpPr>
          <p:cNvPr id="4" name="Oval 3">
            <a:hlinkClick r:id="" action="ppaction://hlinkshowjump?jump=endshow"/>
          </p:cNvPr>
          <p:cNvSpPr/>
          <p:nvPr/>
        </p:nvSpPr>
        <p:spPr>
          <a:xfrm>
            <a:off x="8283387" y="689432"/>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sz="2800" dirty="0" smtClean="0">
                <a:hlinkClick r:id="" action="ppaction://hlinkshowjump?jump=endshow"/>
              </a:rPr>
              <a:t>خروج</a:t>
            </a:r>
            <a:endParaRPr lang="en-US" sz="2800" dirty="0"/>
          </a:p>
        </p:txBody>
      </p:sp>
      <p:sp>
        <p:nvSpPr>
          <p:cNvPr id="5" name="Oval 4">
            <a:hlinkClick r:id="" action="ppaction://hlinkshowjump?jump=previousslide"/>
          </p:cNvPr>
          <p:cNvSpPr/>
          <p:nvPr/>
        </p:nvSpPr>
        <p:spPr>
          <a:xfrm>
            <a:off x="192740"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قبلی</a:t>
            </a:r>
            <a:endParaRPr lang="en-US" dirty="0"/>
          </a:p>
        </p:txBody>
      </p:sp>
    </p:spTree>
    <p:extLst>
      <p:ext uri="{BB962C8B-B14F-4D97-AF65-F5344CB8AC3E}">
        <p14:creationId xmlns:p14="http://schemas.microsoft.com/office/powerpoint/2010/main" val="1479117850"/>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mph" presetSubtype="0" repeatCount="indefinite" fill="hold" grpId="0" nodeType="withEffect">
                                  <p:stCondLst>
                                    <p:cond delay="0"/>
                                  </p:stCondLst>
                                  <p:endCondLst>
                                    <p:cond evt="onNext" delay="0">
                                      <p:tgtEl>
                                        <p:sldTgt/>
                                      </p:tgtEl>
                                    </p:cond>
                                  </p:endCondLst>
                                  <p:childTnLst>
                                    <p:anim calcmode="discrete" valueType="str">
                                      <p:cBhvr override="childStyle">
                                        <p:cTn id="6" dur="1000" fill="hold"/>
                                        <p:tgtEl>
                                          <p:spTgt spid="4"/>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7" presetID="31" presetClass="entr" presetSubtype="0" fill="hold" grpId="0" nodeType="withEffect">
                                  <p:stCondLst>
                                    <p:cond delay="10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fltVal val="0"/>
                                          </p:val>
                                        </p:tav>
                                        <p:tav tm="100000">
                                          <p:val>
                                            <p:strVal val="#ppt_w"/>
                                          </p:val>
                                        </p:tav>
                                      </p:tavLst>
                                    </p:anim>
                                    <p:anim calcmode="lin" valueType="num">
                                      <p:cBhvr>
                                        <p:cTn id="10" dur="1000" fill="hold"/>
                                        <p:tgtEl>
                                          <p:spTgt spid="2"/>
                                        </p:tgtEl>
                                        <p:attrNameLst>
                                          <p:attrName>ppt_h</p:attrName>
                                        </p:attrNameLst>
                                      </p:cBhvr>
                                      <p:tavLst>
                                        <p:tav tm="0">
                                          <p:val>
                                            <p:fltVal val="0"/>
                                          </p:val>
                                        </p:tav>
                                        <p:tav tm="100000">
                                          <p:val>
                                            <p:strVal val="#ppt_h"/>
                                          </p:val>
                                        </p:tav>
                                      </p:tavLst>
                                    </p:anim>
                                    <p:anim calcmode="lin" valueType="num">
                                      <p:cBhvr>
                                        <p:cTn id="11" dur="1000" fill="hold"/>
                                        <p:tgtEl>
                                          <p:spTgt spid="2"/>
                                        </p:tgtEl>
                                        <p:attrNameLst>
                                          <p:attrName>style.rotation</p:attrName>
                                        </p:attrNameLst>
                                      </p:cBhvr>
                                      <p:tavLst>
                                        <p:tav tm="0">
                                          <p:val>
                                            <p:fltVal val="90"/>
                                          </p:val>
                                        </p:tav>
                                        <p:tav tm="100000">
                                          <p:val>
                                            <p:fltVal val="0"/>
                                          </p:val>
                                        </p:tav>
                                      </p:tavLst>
                                    </p:anim>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76981" y="132736"/>
            <a:ext cx="5619135" cy="6725264"/>
          </a:xfrm>
        </p:spPr>
      </p:pic>
      <p:pic>
        <p:nvPicPr>
          <p:cNvPr id="5" name="Content Placeholder 4"/>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796116" y="132736"/>
            <a:ext cx="6194323" cy="6725264"/>
          </a:xfrm>
        </p:spPr>
      </p:pic>
      <p:pic>
        <p:nvPicPr>
          <p:cNvPr id="7" name="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56620" y="5837903"/>
            <a:ext cx="609600" cy="609600"/>
          </a:xfrm>
          <a:prstGeom prst="rect">
            <a:avLst/>
          </a:prstGeom>
        </p:spPr>
      </p:pic>
    </p:spTree>
    <p:extLst>
      <p:ext uri="{BB962C8B-B14F-4D97-AF65-F5344CB8AC3E}">
        <p14:creationId xmlns:p14="http://schemas.microsoft.com/office/powerpoint/2010/main" val="18978738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56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b="1" i="1" dirty="0" smtClean="0">
                <a:solidFill>
                  <a:srgbClr val="FF0000"/>
                </a:solidFill>
                <a:effectLst>
                  <a:outerShdw blurRad="38100" dist="38100" dir="2700000" algn="tl">
                    <a:srgbClr val="000000">
                      <a:alpha val="43137"/>
                    </a:srgbClr>
                  </a:outerShdw>
                </a:effectLst>
              </a:rPr>
              <a:t>درس چهارم</a:t>
            </a:r>
            <a:endParaRPr lang="fa-IR" b="1" i="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77334" y="1270000"/>
            <a:ext cx="8596668" cy="3880773"/>
          </a:xfrm>
        </p:spPr>
        <p:style>
          <a:lnRef idx="1">
            <a:schemeClr val="accent2"/>
          </a:lnRef>
          <a:fillRef idx="2">
            <a:schemeClr val="accent2"/>
          </a:fillRef>
          <a:effectRef idx="1">
            <a:schemeClr val="accent2"/>
          </a:effectRef>
          <a:fontRef idx="minor">
            <a:schemeClr val="dk1"/>
          </a:fontRef>
        </p:style>
        <p:txBody>
          <a:bodyPr>
            <a:normAutofit/>
          </a:bodyPr>
          <a:lstStyle/>
          <a:p>
            <a:pPr marL="0" indent="0" algn="ctr">
              <a:buNone/>
            </a:pPr>
            <a:r>
              <a:rPr lang="fa-IR" sz="5400" b="1" i="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آینده ی روشن</a:t>
            </a:r>
          </a:p>
          <a:p>
            <a:pPr marL="0" indent="0" algn="ctr">
              <a:buNone/>
            </a:pPr>
            <a:endParaRPr lang="fa-IR" sz="5400" b="1" i="1" dirty="0" smtClean="0">
              <a:solidFill>
                <a:srgbClr val="0070C0"/>
              </a:solidFill>
              <a:effectLst>
                <a:outerShdw blurRad="38100" dist="38100" dir="2700000" algn="tl">
                  <a:srgbClr val="000000">
                    <a:alpha val="43137"/>
                  </a:srgbClr>
                </a:outerShdw>
              </a:effectLst>
              <a:latin typeface="Aldhabi" panose="01000000000000000000" pitchFamily="2" charset="-78"/>
              <a:cs typeface="Aldhabi" panose="01000000000000000000" pitchFamily="2" charset="-78"/>
            </a:endParaRPr>
          </a:p>
        </p:txBody>
      </p:sp>
      <p:sp>
        <p:nvSpPr>
          <p:cNvPr id="4" name="Oval 3">
            <a:hlinkClick r:id="" action="ppaction://hlinkshowjump?jump=nextslide"/>
          </p:cNvPr>
          <p:cNvSpPr/>
          <p:nvPr/>
        </p:nvSpPr>
        <p:spPr>
          <a:xfrm>
            <a:off x="10461811"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بعدی</a:t>
            </a:r>
            <a:endParaRPr lang="en-US" dirty="0"/>
          </a:p>
        </p:txBody>
      </p:sp>
      <p:sp>
        <p:nvSpPr>
          <p:cNvPr id="6" name="Oval 5">
            <a:hlinkClick r:id="" action="ppaction://hlinkshowjump?jump=previousslide"/>
          </p:cNvPr>
          <p:cNvSpPr/>
          <p:nvPr/>
        </p:nvSpPr>
        <p:spPr>
          <a:xfrm>
            <a:off x="192740"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قبلی</a:t>
            </a:r>
            <a:endParaRPr lang="en-US" dirty="0"/>
          </a:p>
        </p:txBody>
      </p:sp>
    </p:spTree>
    <p:extLst>
      <p:ext uri="{BB962C8B-B14F-4D97-AF65-F5344CB8AC3E}">
        <p14:creationId xmlns:p14="http://schemas.microsoft.com/office/powerpoint/2010/main" val="674080984"/>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3">
                                            <p:bg/>
                                          </p:spTgt>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grpId="0" nodeType="clickEffect">
                                  <p:stCondLst>
                                    <p:cond delay="0"/>
                                  </p:stCondLst>
                                  <p:childTnLst>
                                    <p:animScale>
                                      <p:cBhvr>
                                        <p:cTn id="15"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rgbClr val="00B0F0"/>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4" y="0"/>
            <a:ext cx="8596668" cy="1320800"/>
          </a:xfrm>
        </p:spPr>
        <p:txBody>
          <a:bodyPr/>
          <a:lstStyle/>
          <a:p>
            <a:pPr algn="r"/>
            <a:r>
              <a:rPr lang="fa-IR" dirty="0" smtClean="0"/>
              <a:t>مقدمه</a:t>
            </a:r>
            <a:endParaRPr lang="fa-IR" dirty="0"/>
          </a:p>
        </p:txBody>
      </p:sp>
      <p:sp>
        <p:nvSpPr>
          <p:cNvPr id="3" name="Content Placeholder 2"/>
          <p:cNvSpPr>
            <a:spLocks noGrp="1"/>
          </p:cNvSpPr>
          <p:nvPr>
            <p:ph idx="1"/>
          </p:nvPr>
        </p:nvSpPr>
        <p:spPr>
          <a:xfrm>
            <a:off x="811804" y="1270000"/>
            <a:ext cx="8596668" cy="4888753"/>
          </a:xfrm>
        </p:spPr>
        <p:style>
          <a:lnRef idx="1">
            <a:schemeClr val="accent3"/>
          </a:lnRef>
          <a:fillRef idx="2">
            <a:schemeClr val="accent3"/>
          </a:fillRef>
          <a:effectRef idx="1">
            <a:schemeClr val="accent3"/>
          </a:effectRef>
          <a:fontRef idx="minor">
            <a:schemeClr val="dk1"/>
          </a:fontRef>
        </p:style>
        <p:txBody>
          <a:bodyPr>
            <a:normAutofit/>
          </a:bodyPr>
          <a:lstStyle/>
          <a:p>
            <a:pPr marL="0" indent="0" algn="r" rtl="1">
              <a:buNone/>
            </a:pPr>
            <a:r>
              <a:rPr lang="fa-IR" sz="2800" b="1" i="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در درس قبل با دیدگاه پیامبران ومؤمنان درباره ی مرگ و اینده ی انسان آشنا شدیم.پیامبران الهی،مرگ راگذرگاهی به سوی حیات برتر در جهان اخرت می دانند و ایمان به زندگی در جهان دیگر را،در کنار توحید و یکتا پرستی سر لوحه ی دعوت خود قرار داده اند.</a:t>
            </a:r>
          </a:p>
          <a:p>
            <a:pPr marL="0" indent="0" algn="r" rtl="1">
              <a:buNone/>
            </a:pPr>
            <a:r>
              <a:rPr lang="fa-IR" sz="2800" b="1" i="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در مقابل دعوت پیامبران برای ایمان به جهان آخرت،گروهی به آن ایمان آورده و گروهی آن را بعید دانسته و انکار کرده اند.</a:t>
            </a:r>
          </a:p>
          <a:p>
            <a:pPr marL="0" indent="0" algn="r" rtl="1">
              <a:buNone/>
            </a:pPr>
            <a:r>
              <a:rPr lang="fa-IR" sz="2800" b="1" i="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پیامبران الهی،نه تنها امکان وجود جهان دیگر را اثبات می کردند،بلکه با استدلال های مختلف وجود آن را ضروری می دانستند</a:t>
            </a:r>
          </a:p>
          <a:p>
            <a:pPr marL="0" indent="0" algn="r" rtl="1">
              <a:buNone/>
            </a:pPr>
            <a:r>
              <a:rPr lang="fa-IR" sz="2800" b="1" i="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اما به راستی پیامبران با چه دلایلی امکان معاد را اثبات می کردند؟</a:t>
            </a:r>
          </a:p>
          <a:p>
            <a:pPr marL="0" indent="0" algn="r" rtl="1">
              <a:buNone/>
            </a:pPr>
            <a:r>
              <a:rPr lang="fa-IR" sz="2800" b="1" i="1" dirty="0" smtClean="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با چه استدلال هایی ضرورت معاد را تبیین می نمودند؟</a:t>
            </a:r>
          </a:p>
        </p:txBody>
      </p:sp>
      <p:sp>
        <p:nvSpPr>
          <p:cNvPr id="4" name="Oval 3">
            <a:hlinkClick r:id="" action="ppaction://hlinkshowjump?jump=nextslide"/>
          </p:cNvPr>
          <p:cNvSpPr/>
          <p:nvPr/>
        </p:nvSpPr>
        <p:spPr>
          <a:xfrm>
            <a:off x="10461811"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بعدی</a:t>
            </a:r>
            <a:endParaRPr lang="en-US" dirty="0"/>
          </a:p>
        </p:txBody>
      </p:sp>
      <p:sp>
        <p:nvSpPr>
          <p:cNvPr id="6" name="Oval 5">
            <a:hlinkClick r:id="" action="ppaction://hlinkshowjump?jump=previousslide"/>
          </p:cNvPr>
          <p:cNvSpPr/>
          <p:nvPr/>
        </p:nvSpPr>
        <p:spPr>
          <a:xfrm>
            <a:off x="192740"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قبلی</a:t>
            </a:r>
            <a:endParaRPr lang="en-US" dirty="0"/>
          </a:p>
        </p:txBody>
      </p:sp>
    </p:spTree>
    <p:extLst>
      <p:ext uri="{BB962C8B-B14F-4D97-AF65-F5344CB8AC3E}">
        <p14:creationId xmlns:p14="http://schemas.microsoft.com/office/powerpoint/2010/main" val="2291763926"/>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79294"/>
            <a:ext cx="8596668" cy="1320800"/>
          </a:xfrm>
        </p:spPr>
        <p:txBody>
          <a:bodyPr/>
          <a:lstStyle/>
          <a:p>
            <a:pPr algn="r"/>
            <a:r>
              <a:rPr lang="fa-IR" sz="4000" b="1" u="sng" dirty="0" smtClean="0">
                <a:solidFill>
                  <a:srgbClr val="C957BB"/>
                </a:solidFill>
                <a:effectLst>
                  <a:outerShdw blurRad="38100" dist="38100" dir="2700000" algn="tl">
                    <a:srgbClr val="000000">
                      <a:alpha val="43137"/>
                    </a:srgbClr>
                  </a:outerShdw>
                </a:effectLst>
              </a:rPr>
              <a:t>دفع خطر احتمالی</a:t>
            </a:r>
            <a:endParaRPr lang="fa-IR" sz="4000" b="1" u="sng" dirty="0">
              <a:solidFill>
                <a:srgbClr val="C957BB"/>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094638" y="1369279"/>
            <a:ext cx="9397218" cy="4743156"/>
          </a:xfrm>
        </p:spPr>
        <p:txBody>
          <a:bodyPr>
            <a:noAutofit/>
          </a:bodyPr>
          <a:lstStyle/>
          <a:p>
            <a:pPr algn="r" rtl="1"/>
            <a:r>
              <a:rPr lang="fa-IR" sz="2800" dirty="0" smtClean="0">
                <a:latin typeface="Arial" panose="020B0604020202020204" pitchFamily="34" charset="0"/>
                <a:cs typeface="Arial" panose="020B0604020202020204" pitchFamily="34" charset="0"/>
              </a:rPr>
              <a:t>نگاهی کوتاه به زندگی روز مره ی انسان ها نشان می دهد که انسان در مواقعی که احتمال خطر یا خسارتی در میان باشد،سعی می کند جلوی خسارت احتمالی را بگیرد.در چنین شرایطی حتی اگر شخص دیوانه ای یا دروغگو،خبر از وجود سمی در غذای ما دهد،این اعلام خطر را نادیده</a:t>
            </a:r>
          </a:p>
          <a:p>
            <a:pPr marL="0" indent="0" algn="r" rtl="1">
              <a:buNone/>
            </a:pPr>
            <a:r>
              <a:rPr lang="fa-IR" sz="2800" dirty="0" smtClean="0">
                <a:latin typeface="Arial" panose="020B0604020202020204" pitchFamily="34" charset="0"/>
                <a:cs typeface="Arial" panose="020B0604020202020204" pitchFamily="34" charset="0"/>
              </a:rPr>
              <a:t> نمی گیریم و احتیاط می کنیم.همه ی ما در این گونه موارد از یک قانون عقلی پیروی میکنیم که می گوید:</a:t>
            </a:r>
            <a:r>
              <a:rPr lang="fa-IR" sz="2800" dirty="0" smtClean="0">
                <a:solidFill>
                  <a:srgbClr val="C957BB"/>
                </a:solidFill>
                <a:latin typeface="Arial" panose="020B0604020202020204" pitchFamily="34" charset="0"/>
                <a:cs typeface="Arial" panose="020B0604020202020204" pitchFamily="34" charset="0"/>
              </a:rPr>
              <a:t>(</a:t>
            </a:r>
            <a:r>
              <a:rPr lang="en-US" sz="2800" dirty="0" smtClean="0">
                <a:solidFill>
                  <a:srgbClr val="C957BB"/>
                </a:solidFill>
                <a:latin typeface="Arial" panose="020B0604020202020204" pitchFamily="34" charset="0"/>
                <a:cs typeface="Arial" panose="020B0604020202020204" pitchFamily="34" charset="0"/>
              </a:rPr>
              <a:t>)</a:t>
            </a:r>
            <a:r>
              <a:rPr lang="fa-IR" sz="2800" dirty="0" smtClean="0">
                <a:solidFill>
                  <a:srgbClr val="C957BB"/>
                </a:solidFill>
                <a:latin typeface="Arial" panose="020B0604020202020204" pitchFamily="34" charset="0"/>
                <a:cs typeface="Arial" panose="020B0604020202020204" pitchFamily="34" charset="0"/>
              </a:rPr>
              <a:t>دفع خطر احتمالی،لازم است)).</a:t>
            </a:r>
          </a:p>
          <a:p>
            <a:pPr marL="0" indent="0" algn="r" rtl="1">
              <a:buNone/>
            </a:pPr>
            <a:r>
              <a:rPr lang="fa-IR" sz="2800" dirty="0" smtClean="0">
                <a:latin typeface="Arial" panose="020B0604020202020204" pitchFamily="34" charset="0"/>
                <a:cs typeface="Arial" panose="020B0604020202020204" pitchFamily="34" charset="0"/>
              </a:rPr>
              <a:t>حال اگر با خبری مواجه شویم که از قطعی ترین خبرهاست،با آن چگونه برخورد می کنیم؟آن هم خبری که درباره زندگی جاودانی ماست.</a:t>
            </a:r>
            <a:endParaRPr lang="fa-IR" sz="2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0" y="3868241"/>
            <a:ext cx="3032968" cy="2473863"/>
          </a:xfrm>
          <a:prstGeom prst="rect">
            <a:avLst/>
          </a:prstGeom>
        </p:spPr>
      </p:pic>
      <p:sp>
        <p:nvSpPr>
          <p:cNvPr id="5" name="Oval 4">
            <a:hlinkClick r:id="" action="ppaction://hlinkshowjump?jump=nextslide"/>
          </p:cNvPr>
          <p:cNvSpPr/>
          <p:nvPr/>
        </p:nvSpPr>
        <p:spPr>
          <a:xfrm>
            <a:off x="10461811"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بعدی</a:t>
            </a:r>
            <a:endParaRPr lang="en-US" dirty="0"/>
          </a:p>
        </p:txBody>
      </p:sp>
      <p:sp>
        <p:nvSpPr>
          <p:cNvPr id="7" name="Oval 6">
            <a:hlinkClick r:id="" action="ppaction://hlinkshowjump?jump=previousslide"/>
          </p:cNvPr>
          <p:cNvSpPr/>
          <p:nvPr/>
        </p:nvSpPr>
        <p:spPr>
          <a:xfrm>
            <a:off x="192740"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قبلی</a:t>
            </a:r>
            <a:endParaRPr lang="en-US" dirty="0"/>
          </a:p>
        </p:txBody>
      </p:sp>
    </p:spTree>
    <p:extLst>
      <p:ext uri="{BB962C8B-B14F-4D97-AF65-F5344CB8AC3E}">
        <p14:creationId xmlns:p14="http://schemas.microsoft.com/office/powerpoint/2010/main" val="2240440226"/>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64000">
              <a:schemeClr val="accent2">
                <a:lumMod val="0"/>
                <a:lumOff val="100000"/>
              </a:schemeClr>
            </a:gs>
            <a:gs pos="100000">
              <a:srgbClr val="00B0F0"/>
            </a:gs>
          </a:gsLst>
          <a:path path="circle">
            <a:fillToRect l="50000" t="-80000" r="50000" b="180000"/>
          </a:path>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15355"/>
            <a:ext cx="10156874" cy="4951827"/>
          </a:xfrm>
          <a:noFill/>
          <a:effectLst>
            <a:outerShdw blurRad="38100" dist="50800" dir="5400000" algn="ctr" rotWithShape="0">
              <a:schemeClr val="accent1">
                <a:lumMod val="40000"/>
                <a:lumOff val="60000"/>
              </a:schemeClr>
            </a:outerShdw>
          </a:effectLst>
        </p:spPr>
        <p:txBody>
          <a:bodyPr>
            <a:noAutofit/>
          </a:bodyPr>
          <a:lstStyle/>
          <a:p>
            <a:pPr algn="r" rtl="1"/>
            <a:endParaRPr lang="fa-IR" sz="3000" b="1" dirty="0" smtClean="0">
              <a:solidFill>
                <a:srgbClr val="3318F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rtl="1"/>
            <a:r>
              <a:rPr lang="fa-IR" sz="3000" b="1" dirty="0" smtClean="0">
                <a:solidFill>
                  <a:srgbClr val="3318F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پیامبران عاقل ترین و راست گوترین مردمان در طول تاریخ بوده اند.انان با قاطعیت کامل از وقوع معاد خبر داده اند و نسبت به آن هشدار داده اند.همه </a:t>
            </a:r>
          </a:p>
          <a:p>
            <a:pPr marL="0" indent="0" algn="r" rtl="1">
              <a:buNone/>
            </a:pPr>
            <a:r>
              <a:rPr lang="fa-IR" sz="3000" b="1" dirty="0" smtClean="0">
                <a:solidFill>
                  <a:srgbClr val="3318F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انان پس از ایمان به خدا،ایمان به اخرت را مطرح کرده اند و آن را لازمه ایمان به خدا دانسته اند.در قران کریم بعد ازیکتا پرستی،درباره ی هیچ موضوعی به اندازه معاد سخن گفته نشده است.</a:t>
            </a:r>
          </a:p>
        </p:txBody>
      </p:sp>
      <p:sp>
        <p:nvSpPr>
          <p:cNvPr id="4" name="Oval 3">
            <a:hlinkClick r:id="" action="ppaction://hlinkshowjump?jump=nextslide"/>
          </p:cNvPr>
          <p:cNvSpPr/>
          <p:nvPr/>
        </p:nvSpPr>
        <p:spPr>
          <a:xfrm>
            <a:off x="10461811"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بعدی</a:t>
            </a:r>
            <a:endParaRPr lang="en-US" dirty="0"/>
          </a:p>
        </p:txBody>
      </p:sp>
      <p:sp>
        <p:nvSpPr>
          <p:cNvPr id="6" name="Oval 5">
            <a:hlinkClick r:id="" action="ppaction://hlinkshowjump?jump=previousslide"/>
          </p:cNvPr>
          <p:cNvSpPr/>
          <p:nvPr/>
        </p:nvSpPr>
        <p:spPr>
          <a:xfrm>
            <a:off x="192740" y="5933785"/>
            <a:ext cx="1519518" cy="81663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fa-IR" dirty="0" smtClean="0"/>
              <a:t>قبلی</a:t>
            </a:r>
            <a:endParaRPr lang="en-US" dirty="0"/>
          </a:p>
        </p:txBody>
      </p:sp>
    </p:spTree>
    <p:extLst>
      <p:ext uri="{BB962C8B-B14F-4D97-AF65-F5344CB8AC3E}">
        <p14:creationId xmlns:p14="http://schemas.microsoft.com/office/powerpoint/2010/main" val="1751661362"/>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Content Placeholder 2"/>
          <p:cNvSpPr>
            <a:spLocks noGrp="1"/>
          </p:cNvSpPr>
          <p:nvPr>
            <p:ph idx="1"/>
          </p:nvPr>
        </p:nvSpPr>
        <p:spPr/>
        <p:txBody>
          <a:bodyPr/>
          <a:lstStyle/>
          <a:p>
            <a:pPr marL="0" indent="0" algn="r" rtl="1">
              <a:buNone/>
            </a:pPr>
            <a:r>
              <a:rPr lang="fa-IR" dirty="0"/>
              <a:t>اگر به فرض در اثبات معاد، هیچ دلیلی جز همین خبر پیامبران نداشته باشیم، تکلیف ما در برابر این </a:t>
            </a:r>
            <a:r>
              <a:rPr lang="fa-IR" dirty="0" smtClean="0"/>
              <a:t>خبر چیست</a:t>
            </a:r>
            <a:r>
              <a:rPr lang="fa-IR" dirty="0"/>
              <a:t>؟ ما که برای فرار از خطرهای کوچک احتمالی، سخن هر کسی را می پذیریم، چگونه می </a:t>
            </a:r>
            <a:r>
              <a:rPr lang="fa-IR" dirty="0" smtClean="0"/>
              <a:t>توانیم وقتی </a:t>
            </a:r>
            <a:r>
              <a:rPr lang="fa-IR" dirty="0"/>
              <a:t>که پای سعادت یا شقاوت ابدی ما در میان است، با بی توجّهی از کنار این خبر بگذریم؟</a:t>
            </a:r>
          </a:p>
          <a:p>
            <a:pPr marL="0" indent="0" algn="r" rtl="1">
              <a:buNone/>
            </a:pPr>
            <a:r>
              <a:rPr lang="fa-IR" dirty="0"/>
              <a:t>بنابراین، سخن گفتن از معاد، در حقیقت سخن گفتن از زندگی است، زیرا معاد بخشی از زندگی آینده ماست، زندگی ای که برخلاف زندگانی دنیا که کوتاه و گذراست، جاوید و ابدی خواهد بود.</a:t>
            </a:r>
          </a:p>
        </p:txBody>
      </p:sp>
    </p:spTree>
    <p:extLst>
      <p:ext uri="{BB962C8B-B14F-4D97-AF65-F5344CB8AC3E}">
        <p14:creationId xmlns:p14="http://schemas.microsoft.com/office/powerpoint/2010/main" val="3995158054"/>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
  <TotalTime>783</TotalTime>
  <Words>3333</Words>
  <Application>Microsoft Office PowerPoint</Application>
  <PresentationFormat>Widescreen</PresentationFormat>
  <Paragraphs>225</Paragraphs>
  <Slides>34</Slides>
  <Notes>0</Notes>
  <HiddenSlides>0</HiddenSlides>
  <MMClips>3</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34</vt:i4>
      </vt:variant>
    </vt:vector>
  </HeadingPairs>
  <TitlesOfParts>
    <vt:vector size="51" baseType="lpstr">
      <vt:lpstr>0 Titr Bold</vt:lpstr>
      <vt:lpstr>2  Baran</vt:lpstr>
      <vt:lpstr>2  Mitra_2 (MRT)</vt:lpstr>
      <vt:lpstr>2  Titr</vt:lpstr>
      <vt:lpstr>Adobe نسخ Medium</vt:lpstr>
      <vt:lpstr>Afra</vt:lpstr>
      <vt:lpstr>Aldhabi</vt:lpstr>
      <vt:lpstr>Arabic Typesetting</vt:lpstr>
      <vt:lpstr>Arial</vt:lpstr>
      <vt:lpstr>Century Gothic</vt:lpstr>
      <vt:lpstr>Tahoma</vt:lpstr>
      <vt:lpstr>Times New Roman</vt:lpstr>
      <vt:lpstr>Trebuchet MS</vt:lpstr>
      <vt:lpstr>Wingdings</vt:lpstr>
      <vt:lpstr>Wingdings 3</vt:lpstr>
      <vt:lpstr>Facet</vt:lpstr>
      <vt:lpstr>Ion</vt:lpstr>
      <vt:lpstr>PowerPoint Presentation</vt:lpstr>
      <vt:lpstr>دبیرستان الهادی  </vt:lpstr>
      <vt:lpstr>PowerPoint Presentation</vt:lpstr>
      <vt:lpstr>PowerPoint Presentation</vt:lpstr>
      <vt:lpstr>درس چهارم</vt:lpstr>
      <vt:lpstr>مقدمه</vt:lpstr>
      <vt:lpstr>دفع خطر احتمالی</vt:lpstr>
      <vt:lpstr>PowerPoint Presentation</vt:lpstr>
      <vt:lpstr>PowerPoint Presentation</vt:lpstr>
      <vt:lpstr>PowerPoint Presentation</vt:lpstr>
      <vt:lpstr>PowerPoint Presentation</vt:lpstr>
      <vt:lpstr>PowerPoint Presentation</vt:lpstr>
      <vt:lpstr>PowerPoint Presentation</vt:lpstr>
      <vt:lpstr>الف)استدلال هایی که بر امکان معاد دلالت دارند:</vt:lpstr>
      <vt:lpstr>1-اشاره به پیدایش نخستین انسان</vt:lpstr>
      <vt:lpstr>2-اشاره به نمونه هایی از زنده شدن مردگان:</vt:lpstr>
      <vt:lpstr>PowerPoint Presentation</vt:lpstr>
      <vt:lpstr>3-اشاره به نظام مرگ و زندگی در طبیعت</vt:lpstr>
      <vt:lpstr>قران کریم در همین باره در سوره ی فاطر آیه ی9 می فرماید:</vt:lpstr>
      <vt:lpstr>ب)استدلال هایی که بر ضرورت معاد دلالت می کنند</vt:lpstr>
      <vt:lpstr>1-حکمت الهی:</vt:lpstr>
      <vt:lpstr>PowerPoint Presentation</vt:lpstr>
      <vt:lpstr>2-عدل الهی:</vt:lpstr>
      <vt:lpstr>PowerPoint Presentation</vt:lpstr>
      <vt:lpstr>PowerPoint Presentation</vt:lpstr>
      <vt:lpstr>آیا ما آن ها را که ایمان آورده  و کار شایسته انجام داده اند  با تباه کاران یکسان قرار خواهیم داد؟  آیا متقین را مانند ناپاکان و بدکاران قرار خواهیم داد؟</vt:lpstr>
      <vt:lpstr> با اندیشه در ترجمه آیات زیر، برخی دیگر از دلایل انکار معاد را بیان کنید.</vt:lpstr>
      <vt:lpstr>کی رفته و کی برگشته؟! </vt:lpstr>
      <vt:lpstr>PowerPoint Presentation</vt:lpstr>
      <vt:lpstr>PowerPoint Presentation</vt:lpstr>
      <vt:lpstr>سوالات درس</vt:lpstr>
      <vt:lpstr>PowerPoint Presentation</vt:lpstr>
      <vt:lpstr>PowerPoint Presentation</vt:lpstr>
      <vt:lpstr>پایان</vt:lpstr>
    </vt:vector>
  </TitlesOfParts>
  <Company>Parnian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Narenjpur</cp:lastModifiedBy>
  <cp:revision>103</cp:revision>
  <dcterms:created xsi:type="dcterms:W3CDTF">2016-09-26T13:52:44Z</dcterms:created>
  <dcterms:modified xsi:type="dcterms:W3CDTF">2018-12-01T19:49:59Z</dcterms:modified>
</cp:coreProperties>
</file>