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4" r:id="rId8"/>
    <p:sldId id="268" r:id="rId9"/>
    <p:sldId id="262" r:id="rId10"/>
    <p:sldId id="270" r:id="rId11"/>
    <p:sldId id="271" r:id="rId12"/>
    <p:sldId id="263" r:id="rId13"/>
    <p:sldId id="265" r:id="rId14"/>
    <p:sldId id="266" r:id="rId15"/>
    <p:sldId id="272" r:id="rId16"/>
    <p:sldId id="273" r:id="rId17"/>
    <p:sldId id="274" r:id="rId18"/>
    <p:sldId id="275" r:id="rId19"/>
    <p:sldId id="276" r:id="rId20"/>
    <p:sldId id="277" r:id="rId21"/>
    <p:sldId id="278" r:id="rId22"/>
    <p:sldId id="26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05C02"/>
    <a:srgbClr val="EC610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3" autoAdjust="0"/>
    <p:restoredTop sz="94728" autoAdjust="0"/>
  </p:normalViewPr>
  <p:slideViewPr>
    <p:cSldViewPr>
      <p:cViewPr>
        <p:scale>
          <a:sx n="60" d="100"/>
          <a:sy n="60" d="100"/>
        </p:scale>
        <p:origin x="-1644" y="-162"/>
      </p:cViewPr>
      <p:guideLst>
        <p:guide orient="horz" pos="2160"/>
        <p:guide pos="2880"/>
      </p:guideLst>
    </p:cSldViewPr>
  </p:slideViewPr>
  <p:outlineViewPr>
    <p:cViewPr>
      <p:scale>
        <a:sx n="33" d="100"/>
        <a:sy n="33" d="100"/>
      </p:scale>
      <p:origin x="0" y="4206"/>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D8BD707-D9CF-40AE-B4C6-C98DA3205C09}" type="datetimeFigureOut">
              <a:rPr lang="en-US" smtClean="0"/>
              <a:pPr/>
              <a:t>11/9/2017</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D8BD707-D9CF-40AE-B4C6-C98DA3205C09}" type="datetimeFigureOut">
              <a:rPr lang="en-US" smtClean="0"/>
              <a:pPr/>
              <a:t>11/9/2017</a:t>
            </a:fld>
            <a:endParaRPr lang="en-US"/>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D8BD707-D9CF-40AE-B4C6-C98DA3205C09}" type="datetimeFigureOut">
              <a:rPr lang="en-US" smtClean="0"/>
              <a:pPr/>
              <a:t>11/9/2017</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D8BD707-D9CF-40AE-B4C6-C98DA3205C09}" type="datetimeFigureOut">
              <a:rPr lang="en-US" smtClean="0"/>
              <a:pPr/>
              <a:t>11/9/2017</a:t>
            </a:fld>
            <a:endParaRPr lang="en-US"/>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D8BD707-D9CF-40AE-B4C6-C98DA3205C09}" type="datetimeFigureOut">
              <a:rPr lang="en-US" smtClean="0"/>
              <a:pPr/>
              <a:t>11/9/2017</a:t>
            </a:fld>
            <a:endParaRPr lang="en-US"/>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D8BD707-D9CF-40AE-B4C6-C98DA3205C09}" type="datetimeFigureOut">
              <a:rPr lang="en-US" smtClean="0"/>
              <a:pPr/>
              <a:t>11/9/2017</a:t>
            </a:fld>
            <a:endParaRPr lang="en-US"/>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8BD707-D9CF-40AE-B4C6-C98DA3205C09}" type="datetimeFigureOut">
              <a:rPr lang="en-US" smtClean="0"/>
              <a:pPr/>
              <a:t>11/9/2017</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81088" y="3352800"/>
            <a:ext cx="8062912" cy="1752600"/>
          </a:xfrm>
        </p:spPr>
        <p:txBody>
          <a:bodyPr>
            <a:normAutofit lnSpcReduction="10000"/>
          </a:bodyPr>
          <a:lstStyle/>
          <a:p>
            <a:pPr algn="ctr"/>
            <a:r>
              <a:rPr lang="fa-IR" b="1" dirty="0" smtClean="0">
                <a:solidFill>
                  <a:schemeClr val="accent1">
                    <a:lumMod val="75000"/>
                  </a:schemeClr>
                </a:solidFill>
              </a:rPr>
              <a:t>اختلال نافرمانی-مقابله جو</a:t>
            </a:r>
          </a:p>
          <a:p>
            <a:pPr algn="ctr"/>
            <a:endParaRPr lang="fa-IR" b="1" dirty="0" smtClean="0"/>
          </a:p>
          <a:p>
            <a:pPr algn="ctr"/>
            <a:r>
              <a:rPr lang="fa-IR" b="1" dirty="0" smtClean="0"/>
              <a:t> </a:t>
            </a:r>
            <a:r>
              <a:rPr lang="fa-IR" b="1" dirty="0" smtClean="0">
                <a:solidFill>
                  <a:schemeClr val="accent1">
                    <a:lumMod val="75000"/>
                  </a:schemeClr>
                </a:solidFill>
              </a:rPr>
              <a:t>استاد مربوطه : سرکار خانم جابرزاده</a:t>
            </a:r>
          </a:p>
          <a:p>
            <a:pPr algn="ctr"/>
            <a:endParaRPr lang="fa-IR" b="1" dirty="0" smtClean="0">
              <a:solidFill>
                <a:schemeClr val="accent1">
                  <a:lumMod val="75000"/>
                </a:schemeClr>
              </a:solidFill>
            </a:endParaRPr>
          </a:p>
          <a:p>
            <a:pPr algn="ctr"/>
            <a:r>
              <a:rPr lang="fa-IR" b="1" dirty="0" smtClean="0">
                <a:solidFill>
                  <a:schemeClr val="accent1">
                    <a:lumMod val="75000"/>
                  </a:schemeClr>
                </a:solidFill>
              </a:rPr>
              <a:t>گردآورندگان: مریم مصطفایی – عالیه سلجوقی</a:t>
            </a:r>
            <a:endParaRPr lang="en-US" b="1" dirty="0">
              <a:solidFill>
                <a:schemeClr val="accent1">
                  <a:lumMod val="75000"/>
                </a:schemeClr>
              </a:solidFill>
            </a:endParaRPr>
          </a:p>
        </p:txBody>
      </p:sp>
      <p:pic>
        <p:nvPicPr>
          <p:cNvPr id="1026" name="Picture 2" descr="C:\Users\B.A\Desktop\images (2).png"/>
          <p:cNvPicPr>
            <a:picLocks noChangeAspect="1" noChangeArrowheads="1"/>
          </p:cNvPicPr>
          <p:nvPr/>
        </p:nvPicPr>
        <p:blipFill>
          <a:blip r:embed="rId2" cstate="print"/>
          <a:srcRect/>
          <a:stretch>
            <a:fillRect/>
          </a:stretch>
        </p:blipFill>
        <p:spPr bwMode="auto">
          <a:xfrm>
            <a:off x="3962400" y="990600"/>
            <a:ext cx="2647950" cy="1724025"/>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762000" y="304800"/>
            <a:ext cx="7467600" cy="6019800"/>
          </a:xfrm>
        </p:spPr>
        <p:txBody>
          <a:bodyPr>
            <a:normAutofit/>
          </a:bodyPr>
          <a:lstStyle/>
          <a:p>
            <a:pPr marL="457200" indent="-457200" algn="ctr">
              <a:buNone/>
            </a:pPr>
            <a:endParaRPr lang="fa-IR" dirty="0" smtClean="0"/>
          </a:p>
          <a:p>
            <a:pPr marL="457200" indent="-457200" algn="ctr">
              <a:buNone/>
            </a:pPr>
            <a:r>
              <a:rPr lang="ar-SA" dirty="0" smtClean="0"/>
              <a:t>اختلال افسردگی و دوقطبی</a:t>
            </a:r>
            <a:r>
              <a:rPr lang="fa-IR" dirty="0" smtClean="0"/>
              <a:t> :</a:t>
            </a:r>
          </a:p>
          <a:p>
            <a:pPr marL="457200" indent="-457200" algn="ctr">
              <a:buNone/>
            </a:pPr>
            <a:r>
              <a:rPr lang="fa-IR" dirty="0" smtClean="0"/>
              <a:t> فرد داری عاطفه منفی و تحریک پذیر است .اگر نشانه های اختلال نافرمانی در این دوره باشد تشخیص اختلال نافرمانی نباید داده شود.</a:t>
            </a:r>
          </a:p>
          <a:p>
            <a:pPr marL="457200" indent="-457200" algn="ctr">
              <a:buNone/>
            </a:pPr>
            <a:endParaRPr lang="fa-IR" dirty="0" smtClean="0"/>
          </a:p>
          <a:p>
            <a:pPr marL="457200" indent="-457200" algn="ctr">
              <a:buNone/>
            </a:pPr>
            <a:endParaRPr lang="fa-IR" dirty="0" smtClean="0"/>
          </a:p>
          <a:p>
            <a:pPr marL="457200" indent="-457200" algn="ctr">
              <a:buNone/>
            </a:pPr>
            <a:r>
              <a:rPr lang="fa-IR" dirty="0" smtClean="0"/>
              <a:t> </a:t>
            </a:r>
            <a:r>
              <a:rPr lang="ar-SA" dirty="0" smtClean="0"/>
              <a:t>اختلال آشفتگی و بی نظمی خلق</a:t>
            </a:r>
            <a:r>
              <a:rPr lang="fa-IR" dirty="0" smtClean="0"/>
              <a:t> : </a:t>
            </a:r>
          </a:p>
          <a:p>
            <a:pPr marL="457200" indent="-457200" algn="ctr">
              <a:buNone/>
            </a:pPr>
            <a:r>
              <a:rPr lang="fa-IR" dirty="0" smtClean="0"/>
              <a:t>دارای خلق مزمن منفی، طغیان خشم و کینه که شدید تر از اختلال نافرمانیست واقلیت برچسب اختلال نافرمانی میگیرند.</a:t>
            </a:r>
          </a:p>
          <a:p>
            <a:pPr marL="457200" indent="-457200" algn="ctr">
              <a:buNone/>
            </a:pPr>
            <a:endParaRPr lang="fa-IR" dirty="0" smtClean="0"/>
          </a:p>
          <a:p>
            <a:pPr marL="457200" indent="-457200" algn="ctr">
              <a:buNone/>
            </a:pPr>
            <a:endParaRPr lang="fa-IR" dirty="0" smtClean="0"/>
          </a:p>
          <a:p>
            <a:pPr marL="457200" indent="-457200" algn="ctr">
              <a:buNone/>
            </a:pPr>
            <a:r>
              <a:rPr lang="ar-SA" dirty="0" smtClean="0"/>
              <a:t>اختلال انفجاری دوره ای</a:t>
            </a:r>
            <a:r>
              <a:rPr lang="fa-IR" dirty="0" smtClean="0"/>
              <a:t> :</a:t>
            </a:r>
          </a:p>
          <a:p>
            <a:pPr marL="457200" indent="-457200" algn="ctr">
              <a:buNone/>
            </a:pPr>
            <a:r>
              <a:rPr lang="fa-IR" dirty="0" smtClean="0"/>
              <a:t>دارای خشم بالا و پرخاشگریست که اختلال مقابله جو را شامل نمیشود.</a:t>
            </a:r>
          </a:p>
          <a:p>
            <a:pPr marL="457200" indent="-457200" algn="ctr">
              <a:buNone/>
            </a:pPr>
            <a:endParaRPr lang="en-US"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85800" y="457200"/>
            <a:ext cx="7467600" cy="5638800"/>
          </a:xfrm>
        </p:spPr>
        <p:txBody>
          <a:bodyPr>
            <a:normAutofit/>
          </a:bodyPr>
          <a:lstStyle/>
          <a:p>
            <a:pPr marL="457200" indent="-457200" algn="ctr">
              <a:buNone/>
            </a:pPr>
            <a:endParaRPr lang="fa-IR" dirty="0" smtClean="0"/>
          </a:p>
          <a:p>
            <a:pPr marL="457200" indent="-457200" algn="ctr">
              <a:buNone/>
            </a:pPr>
            <a:r>
              <a:rPr lang="fa-IR" dirty="0" smtClean="0"/>
              <a:t> (</a:t>
            </a:r>
            <a:r>
              <a:rPr lang="ar-SA" dirty="0" smtClean="0"/>
              <a:t>ناتوانی های هوش</a:t>
            </a:r>
            <a:r>
              <a:rPr lang="fa-IR" dirty="0" smtClean="0"/>
              <a:t>ی) </a:t>
            </a:r>
            <a:r>
              <a:rPr lang="ar-SA" dirty="0" smtClean="0"/>
              <a:t>اختلال رشدی هوشی</a:t>
            </a:r>
            <a:r>
              <a:rPr lang="fa-IR" dirty="0" smtClean="0"/>
              <a:t>: </a:t>
            </a:r>
          </a:p>
          <a:p>
            <a:pPr marL="457200" indent="-457200" algn="ctr">
              <a:buNone/>
            </a:pPr>
            <a:r>
              <a:rPr lang="fa-IR" dirty="0" smtClean="0"/>
              <a:t>به دلیل کمبود هوش نافرمانی میکنند رفتار باید به طور محسوس</a:t>
            </a:r>
          </a:p>
          <a:p>
            <a:pPr marL="457200" indent="-457200" algn="ctr">
              <a:buNone/>
            </a:pPr>
            <a:r>
              <a:rPr lang="fa-IR" dirty="0" smtClean="0"/>
              <a:t>لجبازی باشد.</a:t>
            </a:r>
          </a:p>
          <a:p>
            <a:pPr marL="457200" indent="-457200" algn="ctr">
              <a:buNone/>
            </a:pPr>
            <a:r>
              <a:rPr lang="fa-IR" dirty="0" smtClean="0"/>
              <a:t> </a:t>
            </a:r>
          </a:p>
          <a:p>
            <a:pPr marL="457200" indent="-457200" algn="ctr">
              <a:buNone/>
            </a:pPr>
            <a:r>
              <a:rPr lang="ar-SA" dirty="0" smtClean="0"/>
              <a:t>اختلال زبانی</a:t>
            </a:r>
            <a:r>
              <a:rPr lang="fa-IR" dirty="0" smtClean="0"/>
              <a:t> :</a:t>
            </a:r>
          </a:p>
          <a:p>
            <a:pPr marL="457200" indent="-457200" algn="ctr">
              <a:buNone/>
            </a:pPr>
            <a:r>
              <a:rPr lang="fa-IR" dirty="0" smtClean="0"/>
              <a:t>لجبازی کودک ناشی از درک نکردن کلمات است.</a:t>
            </a:r>
          </a:p>
          <a:p>
            <a:pPr marL="457200" indent="-457200" algn="ctr">
              <a:buNone/>
            </a:pPr>
            <a:endParaRPr lang="fa-IR" dirty="0" smtClean="0"/>
          </a:p>
          <a:p>
            <a:pPr marL="457200" indent="-457200" algn="ctr">
              <a:buNone/>
            </a:pPr>
            <a:r>
              <a:rPr lang="fa-IR" dirty="0" smtClean="0"/>
              <a:t> اختلال اضطرابی اجتماعی:</a:t>
            </a:r>
          </a:p>
          <a:p>
            <a:pPr marL="457200" indent="-457200" algn="ctr">
              <a:buNone/>
            </a:pPr>
            <a:r>
              <a:rPr lang="fa-IR" dirty="0" smtClean="0"/>
              <a:t>به دلیل ترس از ارزیابی منفی دچار اضطراب میشوند.</a:t>
            </a:r>
          </a:p>
          <a:p>
            <a:pPr marL="457200" indent="-457200" algn="ctr">
              <a:buNone/>
            </a:pPr>
            <a:endParaRPr lang="fa-IR" dirty="0" smtClean="0"/>
          </a:p>
          <a:p>
            <a:pPr marL="457200" indent="-457200" algn="ctr">
              <a:buNone/>
            </a:pPr>
            <a:endParaRPr lang="en-US"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85800" y="533400"/>
            <a:ext cx="7467600" cy="5638800"/>
          </a:xfrm>
        </p:spPr>
        <p:txBody>
          <a:bodyPr/>
          <a:lstStyle/>
          <a:p>
            <a:pPr algn="ctr">
              <a:buNone/>
            </a:pPr>
            <a:r>
              <a:rPr lang="fa-IR" dirty="0" smtClean="0">
                <a:solidFill>
                  <a:schemeClr val="accent1">
                    <a:lumMod val="75000"/>
                  </a:schemeClr>
                </a:solidFill>
              </a:rPr>
              <a:t>با کودکان دچار اختلال نافرمانی چگونه رفتار کنیم؟</a:t>
            </a:r>
          </a:p>
          <a:p>
            <a:pPr algn="ctr">
              <a:buNone/>
            </a:pPr>
            <a:endParaRPr lang="fa-IR" dirty="0" smtClean="0"/>
          </a:p>
          <a:p>
            <a:pPr algn="ctr" rtl="1">
              <a:buNone/>
            </a:pPr>
            <a:r>
              <a:rPr lang="ar-SA" dirty="0" smtClean="0"/>
              <a:t>رفتار مثبت نشان دهیم</a:t>
            </a:r>
            <a:r>
              <a:rPr lang="en-US" dirty="0" smtClean="0"/>
              <a:t>.</a:t>
            </a:r>
            <a:endParaRPr lang="fa-IR" dirty="0" smtClean="0"/>
          </a:p>
          <a:p>
            <a:pPr algn="ctr" rtl="1">
              <a:buNone/>
            </a:pPr>
            <a:r>
              <a:rPr lang="ar-SA" dirty="0" smtClean="0"/>
              <a:t>هنگام</a:t>
            </a:r>
            <a:r>
              <a:rPr lang="fa-IR" dirty="0" smtClean="0"/>
              <a:t>ی که کودک</a:t>
            </a:r>
            <a:r>
              <a:rPr lang="ar-SA" dirty="0" smtClean="0"/>
              <a:t> همکاری </a:t>
            </a:r>
            <a:r>
              <a:rPr lang="fa-IR" dirty="0" smtClean="0"/>
              <a:t>میکند او را</a:t>
            </a:r>
            <a:r>
              <a:rPr lang="ar-SA" dirty="0" smtClean="0"/>
              <a:t>تشویق کنیم</a:t>
            </a:r>
            <a:r>
              <a:rPr lang="en-US" dirty="0" smtClean="0"/>
              <a:t>.</a:t>
            </a:r>
          </a:p>
          <a:p>
            <a:pPr algn="ctr">
              <a:buNone/>
            </a:pPr>
            <a:r>
              <a:rPr lang="en-US" dirty="0" smtClean="0"/>
              <a:t>.</a:t>
            </a:r>
            <a:r>
              <a:rPr lang="ar-SA" dirty="0" smtClean="0"/>
              <a:t>اگر احساس کردیم بحث </a:t>
            </a:r>
            <a:r>
              <a:rPr lang="fa-IR" dirty="0" smtClean="0"/>
              <a:t>شدیر تر میشود</a:t>
            </a:r>
            <a:r>
              <a:rPr lang="ar-SA" dirty="0" smtClean="0"/>
              <a:t> مکان</a:t>
            </a:r>
            <a:r>
              <a:rPr lang="fa-IR" dirty="0" smtClean="0"/>
              <a:t> را ترک کنیم</a:t>
            </a:r>
            <a:endParaRPr lang="en-US" dirty="0" smtClean="0"/>
          </a:p>
          <a:p>
            <a:pPr algn="ctr">
              <a:buNone/>
            </a:pPr>
            <a:r>
              <a:rPr lang="fa-IR" dirty="0" smtClean="0"/>
              <a:t>به کودک ز</a:t>
            </a:r>
            <a:r>
              <a:rPr lang="ar-SA" dirty="0" smtClean="0"/>
              <a:t>مان بدهی</a:t>
            </a:r>
            <a:r>
              <a:rPr lang="fa-IR" dirty="0" smtClean="0"/>
              <a:t>م </a:t>
            </a:r>
            <a:r>
              <a:rPr lang="ar-SA" dirty="0" smtClean="0"/>
              <a:t>استراحت کند و</a:t>
            </a:r>
            <a:r>
              <a:rPr lang="fa-IR" dirty="0" smtClean="0"/>
              <a:t> بحث را</a:t>
            </a:r>
            <a:r>
              <a:rPr lang="ar-SA" dirty="0" smtClean="0"/>
              <a:t> ادامه ندی</a:t>
            </a:r>
            <a:r>
              <a:rPr lang="fa-IR" dirty="0" smtClean="0"/>
              <a:t>م</a:t>
            </a:r>
            <a:r>
              <a:rPr lang="ar-SA" dirty="0" smtClean="0"/>
              <a:t> در ص</a:t>
            </a:r>
            <a:r>
              <a:rPr lang="fa-IR" dirty="0" smtClean="0"/>
              <a:t>ورت </a:t>
            </a:r>
            <a:r>
              <a:rPr lang="ar-SA" dirty="0" smtClean="0"/>
              <a:t>همکاری </a:t>
            </a:r>
            <a:r>
              <a:rPr lang="fa-IR" dirty="0" smtClean="0"/>
              <a:t>او را</a:t>
            </a:r>
            <a:r>
              <a:rPr lang="ar-SA" dirty="0" smtClean="0"/>
              <a:t>تشویق</a:t>
            </a:r>
            <a:r>
              <a:rPr lang="fa-IR" dirty="0" smtClean="0"/>
              <a:t> کنیم. </a:t>
            </a:r>
          </a:p>
        </p:txBody>
      </p:sp>
      <p:pic>
        <p:nvPicPr>
          <p:cNvPr id="5122" name="Picture 2" descr="C:\Users\B.A\Desktop\images (1).jpg"/>
          <p:cNvPicPr>
            <a:picLocks noChangeAspect="1" noChangeArrowheads="1"/>
          </p:cNvPicPr>
          <p:nvPr/>
        </p:nvPicPr>
        <p:blipFill>
          <a:blip r:embed="rId2" cstate="print"/>
          <a:srcRect/>
          <a:stretch>
            <a:fillRect/>
          </a:stretch>
        </p:blipFill>
        <p:spPr bwMode="auto">
          <a:xfrm>
            <a:off x="2743200" y="3810000"/>
            <a:ext cx="3733800" cy="2200275"/>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838200" y="685800"/>
            <a:ext cx="7467600" cy="4873752"/>
          </a:xfrm>
        </p:spPr>
        <p:txBody>
          <a:bodyPr/>
          <a:lstStyle/>
          <a:p>
            <a:pPr algn="ctr">
              <a:buNone/>
            </a:pPr>
            <a:r>
              <a:rPr lang="fa-IR" dirty="0" smtClean="0"/>
              <a:t> </a:t>
            </a:r>
            <a:r>
              <a:rPr lang="fa-IR" dirty="0" smtClean="0">
                <a:solidFill>
                  <a:schemeClr val="accent1">
                    <a:lumMod val="75000"/>
                  </a:schemeClr>
                </a:solidFill>
              </a:rPr>
              <a:t>اگر کودک درمان نشود چه اینده ای در انتظار اوست؟</a:t>
            </a:r>
          </a:p>
          <a:p>
            <a:pPr algn="ctr">
              <a:buNone/>
            </a:pPr>
            <a:endParaRPr lang="fa-IR" dirty="0" smtClean="0"/>
          </a:p>
          <a:p>
            <a:pPr algn="ctr">
              <a:buNone/>
            </a:pPr>
            <a:r>
              <a:rPr lang="ar-SA" dirty="0" smtClean="0"/>
              <a:t>با وجود هوش کافی، این کودکان به دلیل نداشتن مشارکت، مقاومت در مقابل توقع دیگران و اصرار بر حل مشکلات بدون کمک اطرافیان، معمولا منزوی می شوند، در مدرسه پیشرفتی ندارد و ممکن است مردود شوند. آنها از روابط انسانی لذت نمی برند و رفتارشان در عملکرد تحصیلی و روابط اجتماعی آنها طوری اختلال ایجاد می کند که احترام معلم ها و دوستان خود را از دست می دهند. این شکست ها باعث می شود که احساس بی کفایتی و افسردگی کنند. مشکلات ثانوی که ممکن است با آن مواجه شوند هم عبارتند از: پایین بودن اعتماد به نفس، خلق ا</a:t>
            </a:r>
            <a:r>
              <a:rPr lang="fa-IR" dirty="0" smtClean="0"/>
              <a:t>ف</a:t>
            </a:r>
            <a:r>
              <a:rPr lang="ar-SA" dirty="0" smtClean="0"/>
              <a:t>سرده و در نوجوانان گاهی گرایش به سوء مصرف الکل و موارد</a:t>
            </a:r>
            <a:r>
              <a:rPr lang="fa-IR" dirty="0" smtClean="0"/>
              <a:t> روانگردان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609600"/>
            <a:ext cx="7772400" cy="5562600"/>
          </a:xfrm>
        </p:spPr>
        <p:txBody>
          <a:bodyPr/>
          <a:lstStyle/>
          <a:p>
            <a:pPr algn="ctr">
              <a:buNone/>
            </a:pPr>
            <a:r>
              <a:rPr lang="fa-IR" dirty="0" smtClean="0">
                <a:solidFill>
                  <a:schemeClr val="accent1">
                    <a:lumMod val="75000"/>
                  </a:schemeClr>
                </a:solidFill>
              </a:rPr>
              <a:t>تکنیک های درمان کودکان دچار اختلال نافرمانی</a:t>
            </a:r>
          </a:p>
          <a:p>
            <a:pPr algn="ctr">
              <a:buNone/>
            </a:pPr>
            <a:endParaRPr lang="fa-IR" dirty="0" smtClean="0"/>
          </a:p>
          <a:p>
            <a:pPr algn="ctr">
              <a:buNone/>
            </a:pPr>
            <a:r>
              <a:rPr lang="fa-IR" dirty="0" smtClean="0"/>
              <a:t>د</a:t>
            </a:r>
            <a:r>
              <a:rPr lang="ar-SA" dirty="0" smtClean="0"/>
              <a:t>ر طول سالیان متمادی، روش های درمانی متنوعی برای مواجهه با مشکلات رفتاری شناختی و هیجانی کودکان مبتلا به اختلال نافرمانی مقابله ای به کار گرفته شده است. که بخشی از آنها بر مداخلات فردی و بخشی دیگر بر مداخلات خانوادگی متمرکز شده اند، به نحوی که برنامه های آموزشی والدین برای کمک به مدیریت رفتار فرزندانشان، روان درمانی فردی برای </a:t>
            </a:r>
            <a:r>
              <a:rPr lang="fa-IR" dirty="0" smtClean="0"/>
              <a:t>1-</a:t>
            </a:r>
            <a:r>
              <a:rPr lang="ar-SA" dirty="0" smtClean="0"/>
              <a:t>مدیریت خشم</a:t>
            </a:r>
            <a:r>
              <a:rPr lang="fa-IR" dirty="0" smtClean="0"/>
              <a:t> 2- </a:t>
            </a:r>
            <a:r>
              <a:rPr lang="ar-SA" dirty="0" smtClean="0"/>
              <a:t>خانواده درمانی برای بهبود ارتباط</a:t>
            </a:r>
            <a:r>
              <a:rPr lang="fa-IR" dirty="0" smtClean="0"/>
              <a:t> 3- </a:t>
            </a:r>
            <a:r>
              <a:rPr lang="ar-SA" dirty="0" smtClean="0"/>
              <a:t>آموزش مهارت های اجتماعی برای افزایش انعطاف پذیری و تحمل ناکامی در بین همسالان </a:t>
            </a:r>
            <a:r>
              <a:rPr lang="fa-IR" dirty="0" smtClean="0"/>
              <a:t>4- </a:t>
            </a:r>
            <a:r>
              <a:rPr lang="ar-SA" dirty="0" smtClean="0"/>
              <a:t>درمان شناختی- رفتاری برای آموزش حل مساله و کاهش منفی</a:t>
            </a:r>
            <a:r>
              <a:rPr lang="fa-IR" dirty="0" smtClean="0"/>
              <a:t> </a:t>
            </a:r>
            <a:r>
              <a:rPr lang="ar-SA" dirty="0" smtClean="0"/>
              <a:t>گرایی</a:t>
            </a:r>
            <a:r>
              <a:rPr lang="fa-IR" dirty="0" smtClean="0"/>
              <a:t> </a:t>
            </a:r>
            <a:endParaRPr lang="en-US" dirty="0" smtClean="0"/>
          </a:p>
          <a:p>
            <a:pPr algn="ctr">
              <a:buNone/>
            </a:pPr>
            <a:r>
              <a:rPr lang="fa-IR" dirty="0" smtClean="0"/>
              <a:t>اس</a:t>
            </a:r>
            <a:r>
              <a:rPr lang="ar-SA" dirty="0" smtClean="0"/>
              <a:t>ت</a:t>
            </a:r>
            <a:r>
              <a:rPr lang="fa-IR" dirty="0" smtClean="0"/>
              <a:t> </a:t>
            </a:r>
            <a:endParaRPr lang="en-US" dirty="0" smtClean="0"/>
          </a:p>
          <a:p>
            <a:pPr algn="ctr">
              <a:buNone/>
            </a:pPr>
            <a:r>
              <a:rPr lang="fa-IR" dirty="0" smtClean="0"/>
              <a:t>دارو اصولا استفاده نمیشود مگر همراه با اختلال دیگری باشد.</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762000" y="228600"/>
            <a:ext cx="7467600" cy="6019800"/>
          </a:xfrm>
        </p:spPr>
        <p:txBody>
          <a:bodyPr>
            <a:noAutofit/>
          </a:bodyPr>
          <a:lstStyle/>
          <a:p>
            <a:pPr algn="ctr">
              <a:buNone/>
            </a:pPr>
            <a:endParaRPr lang="en-US" sz="2000" dirty="0" smtClean="0">
              <a:latin typeface="Arial" pitchFamily="34" charset="0"/>
              <a:cs typeface="+mj-cs"/>
            </a:endParaRPr>
          </a:p>
          <a:p>
            <a:pPr algn="ctr">
              <a:buNone/>
            </a:pPr>
            <a:r>
              <a:rPr lang="fa-IR" sz="2000" b="1" dirty="0" smtClean="0">
                <a:latin typeface="Arial" pitchFamily="34" charset="0"/>
                <a:cs typeface="+mj-cs"/>
              </a:rPr>
              <a:t>در ای</a:t>
            </a:r>
            <a:r>
              <a:rPr lang="ar-SA" sz="2000" b="1" dirty="0" smtClean="0">
                <a:latin typeface="Arial" pitchFamily="34" charset="0"/>
                <a:cs typeface="+mj-cs"/>
              </a:rPr>
              <a:t>نجا </a:t>
            </a:r>
            <a:r>
              <a:rPr lang="ar-SA" sz="2000" b="1" dirty="0" smtClean="0">
                <a:latin typeface="Arial" pitchFamily="34" charset="0"/>
                <a:cs typeface="+mj-cs"/>
              </a:rPr>
              <a:t>به یکی از آنها که به قرارداد همبستگی موسوم است، اشاره می </a:t>
            </a:r>
            <a:r>
              <a:rPr lang="ar-SA" sz="2000" b="1" dirty="0" smtClean="0">
                <a:latin typeface="Arial" pitchFamily="34" charset="0"/>
                <a:cs typeface="+mj-cs"/>
              </a:rPr>
              <a:t>کنیم.</a:t>
            </a:r>
            <a:endParaRPr lang="en-US" sz="2000" dirty="0" smtClean="0">
              <a:latin typeface="Arial" pitchFamily="34" charset="0"/>
              <a:cs typeface="+mj-cs"/>
            </a:endParaRPr>
          </a:p>
          <a:p>
            <a:pPr algn="ctr">
              <a:buNone/>
            </a:pPr>
            <a:endParaRPr lang="fa-IR" sz="2000" b="1" dirty="0" smtClean="0">
              <a:latin typeface="Arial" pitchFamily="34" charset="0"/>
              <a:cs typeface="+mj-cs"/>
            </a:endParaRPr>
          </a:p>
          <a:p>
            <a:pPr algn="ctr">
              <a:buNone/>
            </a:pPr>
            <a:r>
              <a:rPr lang="ar-SA" sz="2000" b="1" dirty="0" smtClean="0">
                <a:latin typeface="Arial" pitchFamily="34" charset="0"/>
                <a:cs typeface="+mj-cs"/>
              </a:rPr>
              <a:t>قرارداد </a:t>
            </a:r>
            <a:r>
              <a:rPr lang="ar-SA" sz="2000" b="1" dirty="0" smtClean="0">
                <a:latin typeface="Arial" pitchFamily="34" charset="0"/>
                <a:cs typeface="+mj-cs"/>
              </a:rPr>
              <a:t>همبستگی یعنی تنظیم قرارداد رفتاری روزانه برای مشخص کردن انتظارهای </a:t>
            </a:r>
            <a:r>
              <a:rPr lang="ar-SA" sz="2000" b="1" dirty="0" smtClean="0">
                <a:latin typeface="Arial" pitchFamily="34" charset="0"/>
                <a:cs typeface="+mj-cs"/>
              </a:rPr>
              <a:t>رفتاری</a:t>
            </a:r>
            <a:r>
              <a:rPr lang="ar-SA" sz="2000" b="1" dirty="0" smtClean="0">
                <a:latin typeface="Arial" pitchFamily="34" charset="0"/>
                <a:cs typeface="+mj-cs"/>
              </a:rPr>
              <a:t>، جوایز </a:t>
            </a:r>
            <a:r>
              <a:rPr lang="fa-IR" sz="2000" b="1" dirty="0" smtClean="0">
                <a:latin typeface="Arial" pitchFamily="34" charset="0"/>
                <a:cs typeface="+mj-cs"/>
              </a:rPr>
              <a:t>و </a:t>
            </a:r>
            <a:r>
              <a:rPr lang="ar-SA" sz="2000" b="1" dirty="0" smtClean="0">
                <a:latin typeface="Arial" pitchFamily="34" charset="0"/>
                <a:cs typeface="+mj-cs"/>
              </a:rPr>
              <a:t>تنبیه ها برای رفتارهای کودک </a:t>
            </a:r>
            <a:endParaRPr lang="en-US" sz="2000" dirty="0" smtClean="0">
              <a:latin typeface="Arial" pitchFamily="34" charset="0"/>
              <a:cs typeface="+mj-cs"/>
            </a:endParaRPr>
          </a:p>
          <a:p>
            <a:pPr algn="ctr">
              <a:buNone/>
            </a:pPr>
            <a:r>
              <a:rPr lang="ar-SA" sz="2000" b="1" dirty="0" smtClean="0">
                <a:latin typeface="Arial" pitchFamily="34" charset="0"/>
                <a:cs typeface="+mj-cs"/>
              </a:rPr>
              <a:t>در </a:t>
            </a:r>
            <a:r>
              <a:rPr lang="ar-SA" sz="2000" b="1" dirty="0" smtClean="0">
                <a:latin typeface="Arial" pitchFamily="34" charset="0"/>
                <a:cs typeface="+mj-cs"/>
              </a:rPr>
              <a:t>این روش کودک هر روز به ازای هر رفتار مثبت، پاداش و </a:t>
            </a:r>
            <a:r>
              <a:rPr lang="ar-SA" sz="2000" b="1" dirty="0" smtClean="0">
                <a:latin typeface="Arial" pitchFamily="34" charset="0"/>
                <a:cs typeface="+mj-cs"/>
              </a:rPr>
              <a:t>برای</a:t>
            </a:r>
            <a:endParaRPr lang="fa-IR" sz="2000" b="1" dirty="0" smtClean="0">
              <a:latin typeface="Arial" pitchFamily="34" charset="0"/>
              <a:cs typeface="+mj-cs"/>
            </a:endParaRPr>
          </a:p>
          <a:p>
            <a:pPr algn="ctr">
              <a:buNone/>
            </a:pPr>
            <a:r>
              <a:rPr lang="ar-SA" sz="2000" b="1" dirty="0" smtClean="0">
                <a:latin typeface="Arial" pitchFamily="34" charset="0"/>
                <a:cs typeface="+mj-cs"/>
              </a:rPr>
              <a:t>رفتار </a:t>
            </a:r>
            <a:r>
              <a:rPr lang="ar-SA" sz="2000" b="1" dirty="0" smtClean="0">
                <a:latin typeface="Arial" pitchFamily="34" charset="0"/>
                <a:cs typeface="+mj-cs"/>
              </a:rPr>
              <a:t>منفی، تنبیهی ملایم خواهدداشت. انجام این قرارداد شامل چهار گام </a:t>
            </a:r>
            <a:r>
              <a:rPr lang="ar-SA" sz="2000" b="1" dirty="0" smtClean="0">
                <a:latin typeface="Arial" pitchFamily="34" charset="0"/>
                <a:cs typeface="+mj-cs"/>
              </a:rPr>
              <a:t>است</a:t>
            </a:r>
            <a:r>
              <a:rPr lang="fa-IR" sz="2000" b="1" dirty="0" smtClean="0">
                <a:latin typeface="Arial" pitchFamily="34" charset="0"/>
                <a:cs typeface="+mj-cs"/>
              </a:rPr>
              <a:t> :</a:t>
            </a:r>
          </a:p>
          <a:p>
            <a:pPr algn="ctr">
              <a:buNone/>
            </a:pPr>
            <a:endParaRPr lang="fa-IR" sz="2000" b="1" dirty="0" smtClean="0">
              <a:latin typeface="Arial" pitchFamily="34" charset="0"/>
              <a:cs typeface="+mj-cs"/>
            </a:endParaRPr>
          </a:p>
          <a:p>
            <a:pPr algn="ctr">
              <a:buNone/>
            </a:pPr>
            <a:r>
              <a:rPr lang="ar-SA" sz="2000" b="1" dirty="0" smtClean="0">
                <a:latin typeface="Arial" pitchFamily="34" charset="0"/>
                <a:cs typeface="+mj-cs"/>
              </a:rPr>
              <a:t>گام</a:t>
            </a:r>
            <a:r>
              <a:rPr lang="fa-IR" sz="2000" b="1" dirty="0" smtClean="0">
                <a:latin typeface="Arial" pitchFamily="34" charset="0"/>
                <a:cs typeface="+mj-cs"/>
              </a:rPr>
              <a:t> </a:t>
            </a:r>
            <a:r>
              <a:rPr lang="ar-SA" sz="2000" b="1" dirty="0" smtClean="0">
                <a:latin typeface="Arial" pitchFamily="34" charset="0"/>
                <a:cs typeface="+mj-cs"/>
              </a:rPr>
              <a:t>اول،مشخص کرد</a:t>
            </a:r>
            <a:r>
              <a:rPr lang="fa-IR" sz="2000" b="1" dirty="0" smtClean="0">
                <a:latin typeface="Arial" pitchFamily="34" charset="0"/>
                <a:cs typeface="+mj-cs"/>
              </a:rPr>
              <a:t>ن</a:t>
            </a:r>
            <a:r>
              <a:rPr lang="ar-SA" sz="2000" b="1" dirty="0" smtClean="0">
                <a:latin typeface="Arial" pitchFamily="34" charset="0"/>
                <a:cs typeface="+mj-cs"/>
              </a:rPr>
              <a:t> </a:t>
            </a:r>
            <a:r>
              <a:rPr lang="ar-SA" sz="2000" b="1" dirty="0" smtClean="0">
                <a:latin typeface="Arial" pitchFamily="34" charset="0"/>
                <a:cs typeface="+mj-cs"/>
              </a:rPr>
              <a:t>انتظارهای رفتاری</a:t>
            </a:r>
            <a:r>
              <a:rPr lang="ar-SA" sz="2000" b="1" dirty="0" smtClean="0">
                <a:latin typeface="Arial" pitchFamily="34" charset="0"/>
                <a:cs typeface="+mj-cs"/>
              </a:rPr>
              <a:t>:</a:t>
            </a:r>
            <a:endParaRPr lang="en-US" sz="2000" dirty="0" smtClean="0">
              <a:latin typeface="Arial" pitchFamily="34" charset="0"/>
              <a:cs typeface="+mj-cs"/>
            </a:endParaRPr>
          </a:p>
          <a:p>
            <a:pPr algn="ctr">
              <a:buNone/>
            </a:pPr>
            <a:r>
              <a:rPr lang="ar-SA" sz="2000" b="1" dirty="0" smtClean="0">
                <a:latin typeface="Arial" pitchFamily="34" charset="0"/>
                <a:cs typeface="+mj-cs"/>
              </a:rPr>
              <a:t>به </a:t>
            </a:r>
            <a:r>
              <a:rPr lang="ar-SA" sz="2000" b="1" dirty="0" smtClean="0">
                <a:latin typeface="Arial" pitchFamily="34" charset="0"/>
                <a:cs typeface="+mj-cs"/>
              </a:rPr>
              <a:t>این معنا که در این مرحله والدین باید انتظار خود را از </a:t>
            </a:r>
            <a:r>
              <a:rPr lang="ar-SA" sz="2000" b="1" dirty="0" smtClean="0">
                <a:latin typeface="Arial" pitchFamily="34" charset="0"/>
                <a:cs typeface="+mj-cs"/>
              </a:rPr>
              <a:t>کودک واضح و شفاف</a:t>
            </a:r>
            <a:endParaRPr lang="en-US" sz="2000" dirty="0" smtClean="0">
              <a:latin typeface="Arial" pitchFamily="34" charset="0"/>
              <a:cs typeface="+mj-cs"/>
            </a:endParaRPr>
          </a:p>
          <a:p>
            <a:pPr algn="ctr">
              <a:buNone/>
            </a:pPr>
            <a:r>
              <a:rPr lang="ar-SA" sz="2000" b="1" dirty="0" smtClean="0">
                <a:latin typeface="Arial" pitchFamily="34" charset="0"/>
                <a:cs typeface="+mj-cs"/>
              </a:rPr>
              <a:t>مشخص کنند، به طوری که برای او کاملا مشخص باشد که چه انتظاری از او می رود </a:t>
            </a:r>
            <a:r>
              <a:rPr lang="ar-SA" sz="2000" b="1" dirty="0" smtClean="0">
                <a:latin typeface="Arial" pitchFamily="34" charset="0"/>
                <a:cs typeface="+mj-cs"/>
              </a:rPr>
              <a:t>و</a:t>
            </a:r>
            <a:r>
              <a:rPr lang="fa-IR" sz="2000" b="1" dirty="0" smtClean="0">
                <a:latin typeface="Arial" pitchFamily="34" charset="0"/>
                <a:cs typeface="+mj-cs"/>
              </a:rPr>
              <a:t> </a:t>
            </a:r>
            <a:r>
              <a:rPr lang="ar-SA" sz="2000" b="1" dirty="0" smtClean="0">
                <a:latin typeface="Arial" pitchFamily="34" charset="0"/>
                <a:cs typeface="+mj-cs"/>
              </a:rPr>
              <a:t>باید چ</a:t>
            </a:r>
            <a:r>
              <a:rPr lang="fa-IR" sz="2000" b="1" dirty="0" smtClean="0">
                <a:latin typeface="Arial" pitchFamily="34" charset="0"/>
                <a:cs typeface="+mj-cs"/>
              </a:rPr>
              <a:t>ه </a:t>
            </a:r>
            <a:r>
              <a:rPr lang="ar-SA" sz="2000" b="1" dirty="0" smtClean="0">
                <a:latin typeface="Arial" pitchFamily="34" charset="0"/>
                <a:cs typeface="+mj-cs"/>
              </a:rPr>
              <a:t>رفتاری داشته باشد تا در ازای آن پاداش دریافت </a:t>
            </a:r>
            <a:r>
              <a:rPr lang="ar-SA" sz="2000" b="1" dirty="0" smtClean="0">
                <a:latin typeface="Arial" pitchFamily="34" charset="0"/>
                <a:cs typeface="+mj-cs"/>
              </a:rPr>
              <a:t>کند</a:t>
            </a:r>
            <a:endParaRPr lang="en-US" sz="2000" dirty="0" smtClean="0">
              <a:latin typeface="Arial" pitchFamily="34" charset="0"/>
              <a:cs typeface="+mj-cs"/>
            </a:endParaRPr>
          </a:p>
          <a:p>
            <a:pPr algn="ctr">
              <a:buNone/>
            </a:pPr>
            <a:r>
              <a:rPr lang="ar-SA" sz="2000" b="1" dirty="0" smtClean="0">
                <a:latin typeface="Arial" pitchFamily="34" charset="0"/>
                <a:cs typeface="+mj-cs"/>
              </a:rPr>
              <a:t>باید </a:t>
            </a:r>
            <a:r>
              <a:rPr lang="ar-SA" sz="2000" b="1" dirty="0" smtClean="0">
                <a:latin typeface="Arial" pitchFamily="34" charset="0"/>
                <a:cs typeface="+mj-cs"/>
              </a:rPr>
              <a:t>مطمئن شد که کودک کاملا متوجه انتظارها</a:t>
            </a:r>
            <a:endParaRPr lang="en-US" sz="2000" dirty="0" smtClean="0">
              <a:latin typeface="Arial" pitchFamily="34" charset="0"/>
              <a:cs typeface="+mj-cs"/>
            </a:endParaRPr>
          </a:p>
          <a:p>
            <a:pPr algn="ctr">
              <a:buNone/>
            </a:pPr>
            <a:r>
              <a:rPr lang="ar-SA" sz="2000" b="1" dirty="0" smtClean="0">
                <a:latin typeface="Arial" pitchFamily="34" charset="0"/>
                <a:cs typeface="+mj-cs"/>
              </a:rPr>
              <a:t>شده است. رفتارهای هدف ممکن است شامل رفتارهای نامطلوب که لازم است حذف شوند یا </a:t>
            </a:r>
            <a:r>
              <a:rPr lang="ar-SA" sz="2000" b="1" dirty="0" smtClean="0">
                <a:latin typeface="Arial" pitchFamily="34" charset="0"/>
                <a:cs typeface="+mj-cs"/>
              </a:rPr>
              <a:t>رفتارهای</a:t>
            </a:r>
            <a:r>
              <a:rPr lang="fa-IR" sz="2000" dirty="0" smtClean="0">
                <a:latin typeface="Arial" pitchFamily="34" charset="0"/>
                <a:cs typeface="+mj-cs"/>
              </a:rPr>
              <a:t> م</a:t>
            </a:r>
            <a:r>
              <a:rPr lang="ar-SA" sz="2000" b="1" dirty="0" smtClean="0">
                <a:latin typeface="Arial" pitchFamily="34" charset="0"/>
                <a:cs typeface="+mj-cs"/>
              </a:rPr>
              <a:t>طلوب </a:t>
            </a:r>
            <a:r>
              <a:rPr lang="ar-SA" sz="2000" b="1" dirty="0" smtClean="0">
                <a:latin typeface="Arial" pitchFamily="34" charset="0"/>
                <a:cs typeface="+mj-cs"/>
              </a:rPr>
              <a:t>که قرار است افزایش یابند، </a:t>
            </a:r>
            <a:r>
              <a:rPr lang="ar-SA" sz="2000" b="1" dirty="0" smtClean="0">
                <a:latin typeface="Arial" pitchFamily="34" charset="0"/>
                <a:cs typeface="+mj-cs"/>
              </a:rPr>
              <a:t>باشد</a:t>
            </a:r>
            <a:endParaRPr lang="en-US" sz="2000" dirty="0">
              <a:latin typeface="Arial" pitchFamily="34" charset="0"/>
              <a:cs typeface="+mj-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28600"/>
            <a:ext cx="8153400" cy="6169152"/>
          </a:xfrm>
        </p:spPr>
        <p:txBody>
          <a:bodyPr>
            <a:noAutofit/>
          </a:bodyPr>
          <a:lstStyle/>
          <a:p>
            <a:pPr algn="ctr">
              <a:buNone/>
            </a:pPr>
            <a:r>
              <a:rPr lang="en-US" sz="2000" b="1" dirty="0" smtClean="0">
                <a:latin typeface="Arial" pitchFamily="34" charset="0"/>
                <a:cs typeface="+mj-cs"/>
              </a:rPr>
              <a:t> </a:t>
            </a:r>
            <a:endParaRPr lang="en-US" sz="2000" dirty="0" smtClean="0">
              <a:latin typeface="Arial" pitchFamily="34" charset="0"/>
              <a:cs typeface="+mj-cs"/>
            </a:endParaRPr>
          </a:p>
          <a:p>
            <a:pPr algn="ctr">
              <a:buNone/>
            </a:pPr>
            <a:r>
              <a:rPr lang="ar-SA" sz="2000" b="1" dirty="0" smtClean="0">
                <a:latin typeface="Arial" pitchFamily="34" charset="0"/>
                <a:cs typeface="+mj-cs"/>
              </a:rPr>
              <a:t>مثلا اگر والدین بگویند: «هرچیزی که می گویم باید گوش کنی» بسیار مبهم و کلی است. </a:t>
            </a:r>
            <a:r>
              <a:rPr lang="ar-SA" sz="2000" b="1" dirty="0" smtClean="0">
                <a:latin typeface="Arial" pitchFamily="34" charset="0"/>
                <a:cs typeface="+mj-cs"/>
              </a:rPr>
              <a:t>باید</a:t>
            </a:r>
            <a:endParaRPr lang="fa-IR" sz="2000" b="1" dirty="0" smtClean="0">
              <a:latin typeface="Arial" pitchFamily="34" charset="0"/>
              <a:cs typeface="+mj-cs"/>
            </a:endParaRPr>
          </a:p>
          <a:p>
            <a:pPr algn="ctr">
              <a:buNone/>
            </a:pPr>
            <a:r>
              <a:rPr lang="ar-SA" sz="2000" b="1" dirty="0" smtClean="0">
                <a:latin typeface="Arial" pitchFamily="34" charset="0"/>
                <a:cs typeface="+mj-cs"/>
              </a:rPr>
              <a:t> </a:t>
            </a:r>
            <a:r>
              <a:rPr lang="ar-SA" sz="2000" b="1" dirty="0" smtClean="0">
                <a:latin typeface="Arial" pitchFamily="34" charset="0"/>
                <a:cs typeface="+mj-cs"/>
              </a:rPr>
              <a:t>جمله به</a:t>
            </a:r>
            <a:endParaRPr lang="en-US" sz="2000" dirty="0" smtClean="0">
              <a:latin typeface="Arial" pitchFamily="34" charset="0"/>
              <a:cs typeface="+mj-cs"/>
            </a:endParaRPr>
          </a:p>
          <a:p>
            <a:pPr algn="ctr">
              <a:buNone/>
            </a:pPr>
            <a:r>
              <a:rPr lang="ar-SA" sz="2000" b="1" dirty="0" smtClean="0">
                <a:latin typeface="Arial" pitchFamily="34" charset="0"/>
                <a:cs typeface="+mj-cs"/>
              </a:rPr>
              <a:t>این صورت بیان شود: «من از تو ی خواهم که فقط با یک بار درخواست تکالیفت را </a:t>
            </a:r>
            <a:r>
              <a:rPr lang="ar-SA" sz="2000" b="1" dirty="0" smtClean="0">
                <a:latin typeface="Arial" pitchFamily="34" charset="0"/>
                <a:cs typeface="+mj-cs"/>
              </a:rPr>
              <a:t>انجام</a:t>
            </a:r>
            <a:endParaRPr lang="fa-IR" sz="2000" b="1" dirty="0" smtClean="0">
              <a:latin typeface="Arial" pitchFamily="34" charset="0"/>
              <a:cs typeface="+mj-cs"/>
            </a:endParaRPr>
          </a:p>
          <a:p>
            <a:pPr algn="ctr">
              <a:buNone/>
            </a:pPr>
            <a:r>
              <a:rPr lang="ar-SA" sz="2000" b="1" dirty="0" smtClean="0">
                <a:latin typeface="Arial" pitchFamily="34" charset="0"/>
                <a:cs typeface="+mj-cs"/>
              </a:rPr>
              <a:t> دهی</a:t>
            </a:r>
            <a:r>
              <a:rPr lang="ar-SA" sz="2000" b="1" dirty="0" smtClean="0">
                <a:latin typeface="Arial" pitchFamily="34" charset="0"/>
                <a:cs typeface="+mj-cs"/>
              </a:rPr>
              <a:t>.» </a:t>
            </a:r>
            <a:r>
              <a:rPr lang="ar-SA" sz="2000" b="1" dirty="0" smtClean="0">
                <a:latin typeface="Arial" pitchFamily="34" charset="0"/>
                <a:cs typeface="+mj-cs"/>
              </a:rPr>
              <a:t>ای</a:t>
            </a:r>
            <a:r>
              <a:rPr lang="fa-IR" sz="2000" b="1" dirty="0" smtClean="0">
                <a:latin typeface="Arial" pitchFamily="34" charset="0"/>
                <a:cs typeface="+mj-cs"/>
              </a:rPr>
              <a:t>ن جمله </a:t>
            </a:r>
            <a:r>
              <a:rPr lang="ar-SA" sz="2000" b="1" dirty="0" smtClean="0">
                <a:latin typeface="Arial" pitchFamily="34" charset="0"/>
                <a:cs typeface="+mj-cs"/>
              </a:rPr>
              <a:t>مشخص تر از درخواست قبلی است </a:t>
            </a:r>
            <a:endParaRPr lang="en-US" sz="2000" dirty="0" smtClean="0">
              <a:latin typeface="Arial" pitchFamily="34" charset="0"/>
              <a:cs typeface="+mj-cs"/>
            </a:endParaRPr>
          </a:p>
          <a:p>
            <a:pPr algn="ctr">
              <a:buNone/>
            </a:pPr>
            <a:r>
              <a:rPr lang="fa-IR" sz="2000" b="1" dirty="0" smtClean="0">
                <a:latin typeface="Arial" pitchFamily="34" charset="0"/>
                <a:cs typeface="+mj-cs"/>
              </a:rPr>
              <a:t> </a:t>
            </a:r>
            <a:r>
              <a:rPr lang="ar-SA" sz="2000" b="1" dirty="0" smtClean="0">
                <a:latin typeface="Arial" pitchFamily="34" charset="0"/>
                <a:cs typeface="+mj-cs"/>
              </a:rPr>
              <a:t>نکته </a:t>
            </a:r>
            <a:r>
              <a:rPr lang="ar-SA" sz="2000" b="1" dirty="0" smtClean="0">
                <a:latin typeface="Arial" pitchFamily="34" charset="0"/>
                <a:cs typeface="+mj-cs"/>
              </a:rPr>
              <a:t>مهم این است که سطح توقعات والدین نباید </a:t>
            </a:r>
            <a:r>
              <a:rPr lang="ar-SA" sz="2000" b="1" dirty="0" smtClean="0">
                <a:latin typeface="Arial" pitchFamily="34" charset="0"/>
                <a:cs typeface="+mj-cs"/>
              </a:rPr>
              <a:t>بی</a:t>
            </a:r>
            <a:r>
              <a:rPr lang="fa-IR" sz="2000" b="1" dirty="0" smtClean="0">
                <a:latin typeface="Arial" pitchFamily="34" charset="0"/>
                <a:cs typeface="+mj-cs"/>
              </a:rPr>
              <a:t>ش </a:t>
            </a:r>
            <a:r>
              <a:rPr lang="fa-IR" sz="2000" b="1" dirty="0" smtClean="0">
                <a:latin typeface="Arial" pitchFamily="34" charset="0"/>
                <a:cs typeface="+mj-cs"/>
              </a:rPr>
              <a:t>از ت</a:t>
            </a:r>
            <a:r>
              <a:rPr lang="ar-SA" sz="2000" b="1" dirty="0" smtClean="0">
                <a:latin typeface="Arial" pitchFamily="34" charset="0"/>
                <a:cs typeface="+mj-cs"/>
              </a:rPr>
              <a:t>وان کودک باشد. </a:t>
            </a:r>
            <a:endParaRPr lang="fa-IR" sz="2000" b="1" dirty="0" smtClean="0">
              <a:latin typeface="Arial" pitchFamily="34" charset="0"/>
              <a:cs typeface="+mj-cs"/>
            </a:endParaRPr>
          </a:p>
          <a:p>
            <a:pPr algn="ctr">
              <a:buNone/>
            </a:pPr>
            <a:r>
              <a:rPr lang="ar-SA" sz="2000" b="1" dirty="0" smtClean="0">
                <a:latin typeface="Arial" pitchFamily="34" charset="0"/>
                <a:cs typeface="+mj-cs"/>
              </a:rPr>
              <a:t>نباید </a:t>
            </a:r>
            <a:r>
              <a:rPr lang="ar-SA" sz="2000" b="1" dirty="0" smtClean="0">
                <a:latin typeface="Arial" pitchFamily="34" charset="0"/>
                <a:cs typeface="+mj-cs"/>
              </a:rPr>
              <a:t>فراموش شود که هدف، شکل دهی رفتار مطلوب </a:t>
            </a:r>
            <a:r>
              <a:rPr lang="ar-SA" sz="2000" b="1" dirty="0" smtClean="0">
                <a:latin typeface="Arial" pitchFamily="34" charset="0"/>
                <a:cs typeface="+mj-cs"/>
              </a:rPr>
              <a:t>است</a:t>
            </a:r>
            <a:r>
              <a:rPr lang="fa-IR" sz="2000" b="1" dirty="0" smtClean="0">
                <a:latin typeface="Arial" pitchFamily="34" charset="0"/>
                <a:cs typeface="+mj-cs"/>
              </a:rPr>
              <a:t> </a:t>
            </a:r>
            <a:r>
              <a:rPr lang="ar-SA" sz="2000" b="1" dirty="0" smtClean="0">
                <a:latin typeface="Arial" pitchFamily="34" charset="0"/>
                <a:cs typeface="+mj-cs"/>
              </a:rPr>
              <a:t>پس </a:t>
            </a:r>
            <a:r>
              <a:rPr lang="ar-SA" sz="2000" b="1" dirty="0" smtClean="0">
                <a:latin typeface="Arial" pitchFamily="34" charset="0"/>
                <a:cs typeface="+mj-cs"/>
              </a:rPr>
              <a:t>نباید </a:t>
            </a:r>
            <a:r>
              <a:rPr lang="ar-SA" sz="2000" b="1" dirty="0" smtClean="0">
                <a:latin typeface="Arial" pitchFamily="34" charset="0"/>
                <a:cs typeface="+mj-cs"/>
              </a:rPr>
              <a:t>از</a:t>
            </a:r>
            <a:endParaRPr lang="fa-IR" sz="2000" b="1" dirty="0" smtClean="0">
              <a:latin typeface="Arial" pitchFamily="34" charset="0"/>
              <a:cs typeface="+mj-cs"/>
            </a:endParaRPr>
          </a:p>
          <a:p>
            <a:pPr algn="ctr">
              <a:buNone/>
            </a:pPr>
            <a:r>
              <a:rPr lang="fa-IR" sz="2000" b="1" dirty="0" smtClean="0">
                <a:latin typeface="Arial" pitchFamily="34" charset="0"/>
                <a:cs typeface="+mj-cs"/>
              </a:rPr>
              <a:t> </a:t>
            </a:r>
            <a:r>
              <a:rPr lang="ar-SA" sz="2000" b="1" dirty="0" smtClean="0">
                <a:latin typeface="Arial" pitchFamily="34" charset="0"/>
                <a:cs typeface="+mj-cs"/>
              </a:rPr>
              <a:t>ا</a:t>
            </a:r>
            <a:r>
              <a:rPr lang="fa-IR" sz="2000" b="1" dirty="0" smtClean="0">
                <a:latin typeface="Arial" pitchFamily="34" charset="0"/>
                <a:cs typeface="+mj-cs"/>
              </a:rPr>
              <a:t>بتدا ا</a:t>
            </a:r>
            <a:r>
              <a:rPr lang="ar-SA" sz="2000" b="1" dirty="0" smtClean="0">
                <a:latin typeface="Arial" pitchFamily="34" charset="0"/>
                <a:cs typeface="+mj-cs"/>
              </a:rPr>
              <a:t>ز</a:t>
            </a:r>
            <a:r>
              <a:rPr lang="fa-IR" sz="2000" dirty="0" smtClean="0">
                <a:latin typeface="Arial" pitchFamily="34" charset="0"/>
                <a:cs typeface="+mj-cs"/>
              </a:rPr>
              <a:t> </a:t>
            </a:r>
            <a:r>
              <a:rPr lang="fa-IR" sz="2000" b="1" dirty="0" smtClean="0">
                <a:latin typeface="Arial" pitchFamily="34" charset="0"/>
                <a:cs typeface="+mj-cs"/>
              </a:rPr>
              <a:t>کود</a:t>
            </a:r>
            <a:r>
              <a:rPr lang="ar-SA" sz="2000" b="1" dirty="0" smtClean="0">
                <a:latin typeface="Arial" pitchFamily="34" charset="0"/>
                <a:cs typeface="+mj-cs"/>
              </a:rPr>
              <a:t>ک </a:t>
            </a:r>
            <a:r>
              <a:rPr lang="ar-SA" sz="2000" b="1" dirty="0" smtClean="0">
                <a:latin typeface="Arial" pitchFamily="34" charset="0"/>
                <a:cs typeface="+mj-cs"/>
              </a:rPr>
              <a:t>بیش از توان او انتظار </a:t>
            </a:r>
            <a:r>
              <a:rPr lang="ar-SA" sz="2000" b="1" dirty="0" smtClean="0">
                <a:latin typeface="Arial" pitchFamily="34" charset="0"/>
                <a:cs typeface="+mj-cs"/>
              </a:rPr>
              <a:t>دا</a:t>
            </a:r>
            <a:r>
              <a:rPr lang="fa-IR" sz="2000" b="1" dirty="0" smtClean="0">
                <a:latin typeface="Arial" pitchFamily="34" charset="0"/>
                <a:cs typeface="+mj-cs"/>
              </a:rPr>
              <a:t>شت</a:t>
            </a:r>
            <a:endParaRPr lang="en-US" sz="2000" dirty="0" smtClean="0">
              <a:latin typeface="Arial" pitchFamily="34" charset="0"/>
              <a:cs typeface="+mj-cs"/>
            </a:endParaRPr>
          </a:p>
          <a:p>
            <a:pPr algn="ctr">
              <a:buNone/>
            </a:pPr>
            <a:endParaRPr lang="fa-IR" sz="2000" b="1" dirty="0" smtClean="0">
              <a:latin typeface="Arial" pitchFamily="34" charset="0"/>
              <a:cs typeface="+mj-cs"/>
            </a:endParaRPr>
          </a:p>
          <a:p>
            <a:pPr algn="ctr">
              <a:buNone/>
            </a:pPr>
            <a:endParaRPr lang="fa-IR" sz="2000" b="1" dirty="0" smtClean="0">
              <a:latin typeface="Arial" pitchFamily="34" charset="0"/>
              <a:cs typeface="+mj-cs"/>
            </a:endParaRPr>
          </a:p>
          <a:p>
            <a:pPr algn="ctr">
              <a:buNone/>
            </a:pPr>
            <a:r>
              <a:rPr lang="ar-SA" sz="2000" b="1" dirty="0" smtClean="0">
                <a:latin typeface="Arial" pitchFamily="34" charset="0"/>
                <a:cs typeface="+mj-cs"/>
              </a:rPr>
              <a:t>گام </a:t>
            </a:r>
            <a:r>
              <a:rPr lang="ar-SA" sz="2000" b="1" dirty="0" smtClean="0">
                <a:latin typeface="Arial" pitchFamily="34" charset="0"/>
                <a:cs typeface="+mj-cs"/>
              </a:rPr>
              <a:t>دوم، تعیین اینکه چگونه رفتارهای هدف اندازه گیری خواهد شد: والدین یا درمانگر باید </a:t>
            </a:r>
            <a:endParaRPr lang="fa-IR" sz="2000" b="1" dirty="0" smtClean="0">
              <a:latin typeface="Arial" pitchFamily="34" charset="0"/>
              <a:cs typeface="+mj-cs"/>
            </a:endParaRPr>
          </a:p>
          <a:p>
            <a:pPr algn="ctr">
              <a:buNone/>
            </a:pPr>
            <a:r>
              <a:rPr lang="ar-SA" sz="2000" b="1" dirty="0" smtClean="0">
                <a:latin typeface="Arial" pitchFamily="34" charset="0"/>
                <a:cs typeface="+mj-cs"/>
              </a:rPr>
              <a:t>قادربه</a:t>
            </a:r>
            <a:r>
              <a:rPr lang="fa-IR" sz="2000" dirty="0" smtClean="0">
                <a:latin typeface="Arial" pitchFamily="34" charset="0"/>
                <a:cs typeface="+mj-cs"/>
              </a:rPr>
              <a:t> </a:t>
            </a:r>
            <a:r>
              <a:rPr lang="ar-SA" sz="2000" b="1" dirty="0" smtClean="0">
                <a:latin typeface="Arial" pitchFamily="34" charset="0"/>
                <a:cs typeface="+mj-cs"/>
              </a:rPr>
              <a:t>ثابت </a:t>
            </a:r>
            <a:r>
              <a:rPr lang="ar-SA" sz="2000" b="1" dirty="0" smtClean="0">
                <a:latin typeface="Arial" pitchFamily="34" charset="0"/>
                <a:cs typeface="+mj-cs"/>
              </a:rPr>
              <a:t>کردن وقوع یا عدم وقوع رفتارهای هدف باشند</a:t>
            </a:r>
            <a:r>
              <a:rPr lang="en-US" sz="2000" b="1" dirty="0" smtClean="0">
                <a:latin typeface="Arial" pitchFamily="34" charset="0"/>
                <a:cs typeface="+mj-cs"/>
              </a:rPr>
              <a:t>.</a:t>
            </a:r>
            <a:endParaRPr lang="fa-IR" sz="2000" b="1" dirty="0" smtClean="0">
              <a:latin typeface="Arial" pitchFamily="34" charset="0"/>
              <a:cs typeface="+mj-cs"/>
            </a:endParaRPr>
          </a:p>
          <a:p>
            <a:pPr algn="ctr">
              <a:buNone/>
            </a:pPr>
            <a:endParaRPr lang="fa-IR" sz="2000" b="1" dirty="0" smtClean="0">
              <a:latin typeface="Arial" pitchFamily="34" charset="0"/>
              <a:cs typeface="+mj-cs"/>
            </a:endParaRPr>
          </a:p>
          <a:p>
            <a:pPr algn="ctr">
              <a:buNone/>
            </a:pPr>
            <a:endParaRPr lang="en-US" sz="2000" dirty="0" smtClean="0">
              <a:latin typeface="Arial" pitchFamily="34" charset="0"/>
              <a:cs typeface="+mj-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33400"/>
            <a:ext cx="8001000" cy="5940552"/>
          </a:xfrm>
        </p:spPr>
        <p:txBody>
          <a:bodyPr>
            <a:normAutofit/>
          </a:bodyPr>
          <a:lstStyle/>
          <a:p>
            <a:pPr algn="ctr">
              <a:buNone/>
            </a:pPr>
            <a:endParaRPr lang="fa-IR" sz="2000" b="1" dirty="0" smtClean="0">
              <a:latin typeface="Arial" pitchFamily="34" charset="0"/>
              <a:cs typeface="Arial" pitchFamily="34" charset="0"/>
            </a:endParaRPr>
          </a:p>
          <a:p>
            <a:pPr algn="ctr">
              <a:buNone/>
            </a:pPr>
            <a:r>
              <a:rPr lang="ar-SA" sz="2000" b="1" dirty="0" smtClean="0">
                <a:latin typeface="Arial" pitchFamily="34" charset="0"/>
                <a:cs typeface="Arial" pitchFamily="34" charset="0"/>
              </a:rPr>
              <a:t>گام </a:t>
            </a:r>
            <a:r>
              <a:rPr lang="ar-SA" sz="2000" b="1" dirty="0" smtClean="0">
                <a:latin typeface="Arial" pitchFamily="34" charset="0"/>
                <a:cs typeface="Arial" pitchFamily="34" charset="0"/>
              </a:rPr>
              <a:t>سوم، تعیین زمانی که رفتار باید اجرا شود: هر قرارداد باید چارچوب زمانی داشته باشد تا </a:t>
            </a:r>
            <a:endParaRPr lang="fa-IR" sz="2000" b="1" dirty="0" smtClean="0">
              <a:latin typeface="Arial" pitchFamily="34" charset="0"/>
              <a:cs typeface="Arial" pitchFamily="34" charset="0"/>
            </a:endParaRPr>
          </a:p>
          <a:p>
            <a:pPr algn="ctr">
              <a:buNone/>
            </a:pPr>
            <a:r>
              <a:rPr lang="fa-IR" sz="2000" b="1" dirty="0" smtClean="0">
                <a:latin typeface="Arial" pitchFamily="34" charset="0"/>
                <a:cs typeface="Arial" pitchFamily="34" charset="0"/>
              </a:rPr>
              <a:t>  </a:t>
            </a:r>
            <a:r>
              <a:rPr lang="ar-SA" sz="2000" b="1" dirty="0" smtClean="0">
                <a:latin typeface="Arial" pitchFamily="34" charset="0"/>
                <a:cs typeface="Arial" pitchFamily="34" charset="0"/>
              </a:rPr>
              <a:t>در زمان</a:t>
            </a:r>
            <a:r>
              <a:rPr lang="fa-IR" sz="2000" b="1" dirty="0" smtClean="0">
                <a:latin typeface="Arial" pitchFamily="34" charset="0"/>
                <a:cs typeface="Arial" pitchFamily="34" charset="0"/>
              </a:rPr>
              <a:t> </a:t>
            </a:r>
            <a:r>
              <a:rPr lang="ar-SA" sz="2000" b="1" dirty="0" smtClean="0">
                <a:latin typeface="Arial" pitchFamily="34" charset="0"/>
                <a:cs typeface="Arial" pitchFamily="34" charset="0"/>
              </a:rPr>
              <a:t>لازم </a:t>
            </a:r>
            <a:r>
              <a:rPr lang="ar-SA" sz="2000" b="1" dirty="0" smtClean="0">
                <a:latin typeface="Arial" pitchFamily="34" charset="0"/>
                <a:cs typeface="Arial" pitchFamily="34" charset="0"/>
              </a:rPr>
              <a:t>رفتار انجام </a:t>
            </a:r>
            <a:r>
              <a:rPr lang="ar-SA" sz="2000" b="1" dirty="0" smtClean="0">
                <a:latin typeface="Arial" pitchFamily="34" charset="0"/>
                <a:cs typeface="Arial" pitchFamily="34" charset="0"/>
              </a:rPr>
              <a:t>شود</a:t>
            </a:r>
            <a:endParaRPr lang="en-US" sz="2000" dirty="0" smtClean="0">
              <a:latin typeface="Arial" pitchFamily="34" charset="0"/>
              <a:cs typeface="Arial" pitchFamily="34" charset="0"/>
            </a:endParaRPr>
          </a:p>
          <a:p>
            <a:pPr algn="ctr">
              <a:buNone/>
            </a:pPr>
            <a:endParaRPr lang="en-US" sz="2000" dirty="0" smtClean="0">
              <a:latin typeface="Arial" pitchFamily="34" charset="0"/>
              <a:cs typeface="Arial" pitchFamily="34" charset="0"/>
            </a:endParaRPr>
          </a:p>
          <a:p>
            <a:pPr algn="ctr">
              <a:buNone/>
            </a:pPr>
            <a:r>
              <a:rPr lang="ar-SA" sz="2000" b="1" dirty="0" smtClean="0">
                <a:latin typeface="Arial" pitchFamily="34" charset="0"/>
                <a:cs typeface="Arial" pitchFamily="34" charset="0"/>
              </a:rPr>
              <a:t>گام چهارم، مشخص کردن امتیازهای به دست آوردنی یا از دست دادنی متناسب با رفتار </a:t>
            </a:r>
            <a:endParaRPr lang="fa-IR" sz="2000" b="1" dirty="0" smtClean="0">
              <a:latin typeface="Arial" pitchFamily="34" charset="0"/>
              <a:cs typeface="Arial" pitchFamily="34" charset="0"/>
            </a:endParaRPr>
          </a:p>
          <a:p>
            <a:pPr algn="ctr">
              <a:buNone/>
            </a:pPr>
            <a:endParaRPr lang="fa-IR" sz="2000" b="1" dirty="0" smtClean="0">
              <a:latin typeface="Arial" pitchFamily="34" charset="0"/>
              <a:cs typeface="Arial" pitchFamily="34" charset="0"/>
            </a:endParaRPr>
          </a:p>
          <a:p>
            <a:pPr algn="ctr">
              <a:buNone/>
            </a:pPr>
            <a:r>
              <a:rPr lang="ar-SA" sz="2000" b="1" dirty="0" smtClean="0">
                <a:latin typeface="Arial" pitchFamily="34" charset="0"/>
                <a:cs typeface="Arial" pitchFamily="34" charset="0"/>
              </a:rPr>
              <a:t>کودک: </a:t>
            </a:r>
            <a:r>
              <a:rPr lang="fa-IR" sz="2000" b="1" dirty="0" smtClean="0">
                <a:latin typeface="Arial" pitchFamily="34" charset="0"/>
                <a:cs typeface="Arial" pitchFamily="34" charset="0"/>
              </a:rPr>
              <a:t>داین م</a:t>
            </a:r>
            <a:r>
              <a:rPr lang="ar-SA" sz="2000" b="1" dirty="0" smtClean="0">
                <a:latin typeface="Arial" pitchFamily="34" charset="0"/>
                <a:cs typeface="Arial" pitchFamily="34" charset="0"/>
              </a:rPr>
              <a:t>رحله </a:t>
            </a:r>
            <a:r>
              <a:rPr lang="ar-SA" sz="2000" b="1" dirty="0" smtClean="0">
                <a:latin typeface="Arial" pitchFamily="34" charset="0"/>
                <a:cs typeface="Arial" pitchFamily="34" charset="0"/>
              </a:rPr>
              <a:t>شامل ساختن فهرست پاداش است. باید از خود کودک پرسیده شود که می خواهد چه </a:t>
            </a:r>
            <a:r>
              <a:rPr lang="ar-SA" sz="2000" b="1" dirty="0" smtClean="0">
                <a:latin typeface="Arial" pitchFamily="34" charset="0"/>
                <a:cs typeface="Arial" pitchFamily="34" charset="0"/>
              </a:rPr>
              <a:t>پاداشی</a:t>
            </a:r>
            <a:endParaRPr lang="en-US" sz="2000" dirty="0" smtClean="0">
              <a:latin typeface="Arial" pitchFamily="34" charset="0"/>
              <a:cs typeface="Arial" pitchFamily="34" charset="0"/>
            </a:endParaRPr>
          </a:p>
          <a:p>
            <a:pPr algn="ctr">
              <a:buNone/>
            </a:pPr>
            <a:endParaRPr lang="fa-IR" sz="2000" b="1" dirty="0" smtClean="0">
              <a:latin typeface="Arial" pitchFamily="34" charset="0"/>
              <a:cs typeface="Arial" pitchFamily="34" charset="0"/>
            </a:endParaRPr>
          </a:p>
          <a:p>
            <a:pPr algn="ctr">
              <a:buNone/>
            </a:pPr>
            <a:r>
              <a:rPr lang="ar-SA" sz="2000" b="1" dirty="0" smtClean="0">
                <a:latin typeface="Arial" pitchFamily="34" charset="0"/>
                <a:cs typeface="Arial" pitchFamily="34" charset="0"/>
              </a:rPr>
              <a:t>بگیرد </a:t>
            </a:r>
            <a:r>
              <a:rPr lang="ar-SA" sz="2000" b="1" dirty="0" smtClean="0">
                <a:latin typeface="Arial" pitchFamily="34" charset="0"/>
                <a:cs typeface="Arial" pitchFamily="34" charset="0"/>
              </a:rPr>
              <a:t>و چه انتظارهایی از والدین دارد. امیتازهایی که کودک می تواند به دست آورد یا ممکن </a:t>
            </a:r>
            <a:r>
              <a:rPr lang="fa-IR" sz="2000" b="1" dirty="0" smtClean="0">
                <a:latin typeface="Arial" pitchFamily="34" charset="0"/>
                <a:cs typeface="Arial" pitchFamily="34" charset="0"/>
              </a:rPr>
              <a:t>ا</a:t>
            </a:r>
          </a:p>
          <a:p>
            <a:pPr algn="ctr">
              <a:buNone/>
            </a:pPr>
            <a:endParaRPr lang="fa-IR" sz="2000" b="1" dirty="0" smtClean="0">
              <a:latin typeface="Arial" pitchFamily="34" charset="0"/>
              <a:cs typeface="Arial" pitchFamily="34" charset="0"/>
            </a:endParaRPr>
          </a:p>
          <a:p>
            <a:pPr algn="ctr">
              <a:buNone/>
            </a:pPr>
            <a:r>
              <a:rPr lang="fa-IR" sz="2000" b="1" dirty="0" smtClean="0">
                <a:latin typeface="Arial" pitchFamily="34" charset="0"/>
                <a:cs typeface="Arial" pitchFamily="34" charset="0"/>
              </a:rPr>
              <a:t>است از د</a:t>
            </a:r>
            <a:r>
              <a:rPr lang="ar-SA" sz="2000" b="1" dirty="0" smtClean="0">
                <a:latin typeface="Arial" pitchFamily="34" charset="0"/>
                <a:cs typeface="Arial" pitchFamily="34" charset="0"/>
              </a:rPr>
              <a:t>ست </a:t>
            </a:r>
            <a:r>
              <a:rPr lang="ar-SA" sz="2000" b="1" dirty="0" smtClean="0">
                <a:latin typeface="Arial" pitchFamily="34" charset="0"/>
                <a:cs typeface="Arial" pitchFamily="34" charset="0"/>
              </a:rPr>
              <a:t>بدهد هم باید مشخص شود. ایده اصلی این است که کارهای کوچک </a:t>
            </a:r>
            <a:r>
              <a:rPr lang="ar-SA" sz="2000" b="1" dirty="0" smtClean="0">
                <a:latin typeface="Arial" pitchFamily="34" charset="0"/>
                <a:cs typeface="Arial" pitchFamily="34" charset="0"/>
              </a:rPr>
              <a:t>امتیازهای</a:t>
            </a:r>
            <a:endParaRPr lang="fa-IR" sz="2000" b="1" dirty="0" smtClean="0">
              <a:latin typeface="Arial" pitchFamily="34" charset="0"/>
              <a:cs typeface="Arial" pitchFamily="34" charset="0"/>
            </a:endParaRPr>
          </a:p>
          <a:p>
            <a:pPr algn="ctr">
              <a:buNone/>
            </a:pPr>
            <a:endParaRPr lang="fa-IR" sz="2000" b="1" dirty="0" smtClean="0">
              <a:latin typeface="Arial" pitchFamily="34" charset="0"/>
              <a:cs typeface="Arial" pitchFamily="34" charset="0"/>
            </a:endParaRPr>
          </a:p>
          <a:p>
            <a:pPr algn="ctr">
              <a:buNone/>
            </a:pPr>
            <a:r>
              <a:rPr lang="fa-IR" sz="2000" b="1" dirty="0" smtClean="0">
                <a:latin typeface="Arial" pitchFamily="34" charset="0"/>
                <a:cs typeface="Arial" pitchFamily="34" charset="0"/>
              </a:rPr>
              <a:t> </a:t>
            </a:r>
            <a:r>
              <a:rPr lang="ar-SA" sz="2000" b="1" dirty="0" smtClean="0">
                <a:latin typeface="Arial" pitchFamily="34" charset="0"/>
                <a:cs typeface="Arial" pitchFamily="34" charset="0"/>
              </a:rPr>
              <a:t>کوچک </a:t>
            </a:r>
            <a:r>
              <a:rPr lang="ar-SA" sz="2000" b="1" dirty="0" smtClean="0">
                <a:latin typeface="Arial" pitchFamily="34" charset="0"/>
                <a:cs typeface="Arial" pitchFamily="34" charset="0"/>
              </a:rPr>
              <a:t>و </a:t>
            </a:r>
            <a:r>
              <a:rPr lang="ar-SA" sz="2000" b="1" dirty="0" smtClean="0">
                <a:latin typeface="Arial" pitchFamily="34" charset="0"/>
                <a:cs typeface="Arial" pitchFamily="34" charset="0"/>
              </a:rPr>
              <a:t>کا</a:t>
            </a:r>
            <a:r>
              <a:rPr lang="fa-IR" sz="2000" b="1" dirty="0" smtClean="0">
                <a:latin typeface="Arial" pitchFamily="34" charset="0"/>
                <a:cs typeface="Arial" pitchFamily="34" charset="0"/>
              </a:rPr>
              <a:t>ر های بز</a:t>
            </a:r>
            <a:r>
              <a:rPr lang="ar-SA" sz="2000" b="1" dirty="0" smtClean="0">
                <a:latin typeface="Arial" pitchFamily="34" charset="0"/>
                <a:cs typeface="Arial" pitchFamily="34" charset="0"/>
              </a:rPr>
              <a:t>رگ </a:t>
            </a:r>
            <a:r>
              <a:rPr lang="ar-SA" sz="2000" b="1" dirty="0" smtClean="0">
                <a:latin typeface="Arial" pitchFamily="34" charset="0"/>
                <a:cs typeface="Arial" pitchFamily="34" charset="0"/>
              </a:rPr>
              <a:t>امتیازهای بزرگ داشته باشد. / هفته نامه </a:t>
            </a:r>
            <a:r>
              <a:rPr lang="ar-SA" sz="2000" b="1" dirty="0" smtClean="0">
                <a:latin typeface="Arial" pitchFamily="34" charset="0"/>
                <a:cs typeface="Arial" pitchFamily="34" charset="0"/>
              </a:rPr>
              <a:t>س</a:t>
            </a:r>
            <a:r>
              <a:rPr lang="fa-IR" sz="2000" b="1" dirty="0" smtClean="0">
                <a:latin typeface="Arial" pitchFamily="34" charset="0"/>
                <a:cs typeface="Arial" pitchFamily="34" charset="0"/>
              </a:rPr>
              <a:t>لامت</a:t>
            </a:r>
          </a:p>
          <a:p>
            <a:pPr algn="ctr">
              <a:buNone/>
            </a:pPr>
            <a:endParaRPr lang="fa-IR" sz="2000" b="1" dirty="0" smtClean="0">
              <a:latin typeface="Arial" pitchFamily="34" charset="0"/>
              <a:cs typeface="Arial" pitchFamily="34" charset="0"/>
            </a:endParaRPr>
          </a:p>
          <a:p>
            <a:pPr algn="ctr">
              <a:buNone/>
            </a:pPr>
            <a:endParaRPr lang="fa-IR" sz="2000" b="1" dirty="0" smtClean="0">
              <a:latin typeface="Arial" pitchFamily="34" charset="0"/>
              <a:cs typeface="Arial" pitchFamily="34" charset="0"/>
            </a:endParaRPr>
          </a:p>
          <a:p>
            <a:pPr algn="ctr">
              <a:buNone/>
            </a:pPr>
            <a:endParaRPr lang="en-US" sz="2000" dirty="0" smtClean="0">
              <a:latin typeface="Arial" pitchFamily="34" charset="0"/>
              <a:cs typeface="Arial" pitchFamily="34" charset="0"/>
            </a:endParaRPr>
          </a:p>
          <a:p>
            <a:pPr algn="ctr"/>
            <a:endParaRPr lang="en-US" sz="2000" dirty="0">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09600" y="304800"/>
            <a:ext cx="7467600" cy="5867400"/>
          </a:xfrm>
        </p:spPr>
        <p:txBody>
          <a:bodyPr>
            <a:normAutofit/>
          </a:bodyPr>
          <a:lstStyle/>
          <a:p>
            <a:pPr algn="ctr">
              <a:buNone/>
            </a:pPr>
            <a:r>
              <a:rPr lang="ar-SA" sz="2000" b="1" dirty="0" smtClean="0">
                <a:solidFill>
                  <a:srgbClr val="EC6102"/>
                </a:solidFill>
                <a:latin typeface="Arial Rounded MT Bold" pitchFamily="34" charset="0"/>
              </a:rPr>
              <a:t>پژوهش های انجام شده</a:t>
            </a:r>
            <a:r>
              <a:rPr lang="en-US" sz="2000" b="1" dirty="0" smtClean="0">
                <a:solidFill>
                  <a:srgbClr val="EC6102"/>
                </a:solidFill>
                <a:latin typeface="Arial Rounded MT Bold" pitchFamily="34" charset="0"/>
              </a:rPr>
              <a:t/>
            </a:r>
            <a:br>
              <a:rPr lang="en-US" sz="2000" b="1" dirty="0" smtClean="0">
                <a:solidFill>
                  <a:srgbClr val="EC6102"/>
                </a:solidFill>
                <a:latin typeface="Arial Rounded MT Bold" pitchFamily="34" charset="0"/>
              </a:rPr>
            </a:br>
            <a:r>
              <a:rPr lang="ar-SA" sz="2000" b="1" dirty="0" smtClean="0">
                <a:solidFill>
                  <a:srgbClr val="EC6102"/>
                </a:solidFill>
                <a:latin typeface="Arial Rounded MT Bold" pitchFamily="34" charset="0"/>
              </a:rPr>
              <a:t>درمان تعامل والد – کودک</a:t>
            </a:r>
            <a:endParaRPr lang="en-US" sz="2000" b="1" dirty="0" smtClean="0">
              <a:solidFill>
                <a:srgbClr val="EC6102"/>
              </a:solidFill>
              <a:latin typeface="Arial Rounded MT Bold" pitchFamily="34" charset="0"/>
            </a:endParaRPr>
          </a:p>
          <a:p>
            <a:pPr algn="ctr">
              <a:buNone/>
            </a:pPr>
            <a:r>
              <a:rPr lang="ar-SA" sz="2000" b="1" dirty="0" smtClean="0">
                <a:latin typeface="Arial Rounded MT Bold" pitchFamily="34" charset="0"/>
              </a:rPr>
              <a:t>کانینگهام و بویل (2002) در مطالعه ای با مقایسه مادران گروه سهل گیرانه عمدتا آشفتگی </a:t>
            </a:r>
            <a:r>
              <a:rPr lang="ar-SA" sz="2000" b="1" dirty="0" smtClean="0">
                <a:latin typeface="Arial Rounded MT Bold" pitchFamily="34" charset="0"/>
              </a:rPr>
              <a:t>خانوادگی</a:t>
            </a:r>
            <a:r>
              <a:rPr lang="fa-IR" sz="2000" b="1" dirty="0" smtClean="0">
                <a:latin typeface="Arial Rounded MT Bold" pitchFamily="34" charset="0"/>
              </a:rPr>
              <a:t> ب</a:t>
            </a:r>
            <a:r>
              <a:rPr lang="ar-SA" sz="2000" b="1" dirty="0" smtClean="0">
                <a:latin typeface="Arial Rounded MT Bold" pitchFamily="34" charset="0"/>
              </a:rPr>
              <a:t>یشتر</a:t>
            </a:r>
            <a:r>
              <a:rPr lang="ar-SA" sz="2000" b="1" dirty="0" smtClean="0">
                <a:latin typeface="Arial Rounded MT Bold" pitchFamily="34" charset="0"/>
              </a:rPr>
              <a:t>، داشتن رضایت کمتر به عنوان والدین، ارائه راه حل های کمتر برای مشکلات رفتاری </a:t>
            </a:r>
            <a:r>
              <a:rPr lang="ar-SA" sz="2000" b="1" dirty="0" smtClean="0">
                <a:latin typeface="Arial Rounded MT Bold" pitchFamily="34" charset="0"/>
              </a:rPr>
              <a:t>کودکان،</a:t>
            </a:r>
            <a:r>
              <a:rPr lang="fa-IR" sz="2000" b="1" dirty="0" smtClean="0">
                <a:latin typeface="Arial Rounded MT Bold" pitchFamily="34" charset="0"/>
              </a:rPr>
              <a:t> م</a:t>
            </a:r>
            <a:r>
              <a:rPr lang="ar-SA" sz="2000" b="1" dirty="0" smtClean="0">
                <a:latin typeface="Arial Rounded MT Bold" pitchFamily="34" charset="0"/>
              </a:rPr>
              <a:t>شکلات </a:t>
            </a:r>
            <a:r>
              <a:rPr lang="ar-SA" sz="2000" b="1" dirty="0" smtClean="0">
                <a:latin typeface="Arial Rounded MT Bold" pitchFamily="34" charset="0"/>
              </a:rPr>
              <a:t>درونی کردن بیشتر و رویکرد کمتر جرأت مندانه ای در مدیریت رفتارهای کودک </a:t>
            </a:r>
            <a:r>
              <a:rPr lang="ar-SA" sz="2000" b="1" dirty="0" smtClean="0">
                <a:latin typeface="Arial Rounded MT Bold" pitchFamily="34" charset="0"/>
              </a:rPr>
              <a:t>گزارش</a:t>
            </a:r>
            <a:r>
              <a:rPr lang="fa-IR" sz="2000" b="1" dirty="0" smtClean="0">
                <a:latin typeface="Arial Rounded MT Bold" pitchFamily="34" charset="0"/>
              </a:rPr>
              <a:t> د</a:t>
            </a:r>
            <a:r>
              <a:rPr lang="ar-SA" sz="2000" b="1" dirty="0" smtClean="0">
                <a:latin typeface="Arial Rounded MT Bold" pitchFamily="34" charset="0"/>
              </a:rPr>
              <a:t>ادند</a:t>
            </a:r>
            <a:r>
              <a:rPr lang="ar-SA" sz="2000" b="1" dirty="0" smtClean="0">
                <a:latin typeface="Arial Rounded MT Bold" pitchFamily="34" charset="0"/>
              </a:rPr>
              <a:t>. بوگز و همکاران (2004) تاکید می کنند درمان تعامل والد – کودک به وسیله تشویق </a:t>
            </a:r>
            <a:r>
              <a:rPr lang="ar-SA" sz="2000" b="1" dirty="0" smtClean="0">
                <a:latin typeface="Arial Rounded MT Bold" pitchFamily="34" charset="0"/>
              </a:rPr>
              <a:t>تعاملات</a:t>
            </a:r>
            <a:r>
              <a:rPr lang="fa-IR" sz="2000" b="1" dirty="0" smtClean="0">
                <a:latin typeface="Arial Rounded MT Bold" pitchFamily="34" charset="0"/>
              </a:rPr>
              <a:t> مثبت</a:t>
            </a:r>
            <a:r>
              <a:rPr lang="ar-SA" sz="2000" b="1" dirty="0" smtClean="0">
                <a:latin typeface="Arial Rounded MT Bold" pitchFamily="34" charset="0"/>
              </a:rPr>
              <a:t> </a:t>
            </a:r>
            <a:r>
              <a:rPr lang="ar-SA" sz="2000" b="1" dirty="0" smtClean="0">
                <a:latin typeface="Arial Rounded MT Bold" pitchFamily="34" charset="0"/>
              </a:rPr>
              <a:t>والد – کودک و آموزش والدین به اینکه چطور باثبات باشند و تکنیک های انضباطی </a:t>
            </a:r>
            <a:r>
              <a:rPr lang="ar-SA" sz="2000" b="1" dirty="0" smtClean="0">
                <a:latin typeface="Arial Rounded MT Bold" pitchFamily="34" charset="0"/>
              </a:rPr>
              <a:t>غیر</a:t>
            </a:r>
            <a:r>
              <a:rPr lang="fa-IR" sz="2000" b="1" dirty="0" smtClean="0">
                <a:latin typeface="Arial Rounded MT Bold" pitchFamily="34" charset="0"/>
              </a:rPr>
              <a:t> خ</a:t>
            </a:r>
            <a:r>
              <a:rPr lang="ar-SA" sz="2000" b="1" dirty="0" smtClean="0">
                <a:latin typeface="Arial Rounded MT Bold" pitchFamily="34" charset="0"/>
              </a:rPr>
              <a:t>شونت </a:t>
            </a:r>
            <a:r>
              <a:rPr lang="ar-SA" sz="2000" b="1" dirty="0" smtClean="0">
                <a:latin typeface="Arial Rounded MT Bold" pitchFamily="34" charset="0"/>
              </a:rPr>
              <a:t>آمیز را به کار گیرند، کمک می کند تا رفتارهای منفی چرخه ای والد – کودک شکسته شود.</a:t>
            </a:r>
            <a:endParaRPr lang="en-US" sz="2000" b="1" dirty="0" smtClean="0">
              <a:latin typeface="Arial Rounded MT Bold" pitchFamily="34" charset="0"/>
            </a:endParaRPr>
          </a:p>
          <a:p>
            <a:pPr algn="ctr">
              <a:buNone/>
            </a:pPr>
            <a:r>
              <a:rPr lang="ar-SA" sz="2000" b="1" dirty="0" smtClean="0">
                <a:latin typeface="Arial Rounded MT Bold" pitchFamily="34" charset="0"/>
              </a:rPr>
              <a:t>تیمر و همکاران (2005) بر این باورند که درمان تعامل والد – کودک باعث کاهش </a:t>
            </a:r>
            <a:r>
              <a:rPr lang="ar-SA" sz="2000" b="1" dirty="0" smtClean="0">
                <a:latin typeface="Arial Rounded MT Bold" pitchFamily="34" charset="0"/>
              </a:rPr>
              <a:t>استرس</a:t>
            </a:r>
            <a:r>
              <a:rPr lang="fa-IR" sz="2000" b="1" dirty="0" smtClean="0">
                <a:latin typeface="Arial Rounded MT Bold" pitchFamily="34" charset="0"/>
              </a:rPr>
              <a:t> فرز</a:t>
            </a:r>
            <a:r>
              <a:rPr lang="ar-SA" sz="2000" b="1" dirty="0" smtClean="0">
                <a:latin typeface="Arial Rounded MT Bold" pitchFamily="34" charset="0"/>
              </a:rPr>
              <a:t>ندپروری </a:t>
            </a:r>
            <a:r>
              <a:rPr lang="ar-SA" sz="2000" b="1" dirty="0" smtClean="0">
                <a:latin typeface="Arial Rounded MT Bold" pitchFamily="34" charset="0"/>
              </a:rPr>
              <a:t>و سبک اسناد درونی تری در والدین می شود و همچنین چافین و همکاران نیز معتقدند</a:t>
            </a:r>
            <a:endParaRPr lang="en-US" sz="2000" b="1" dirty="0" smtClean="0">
              <a:latin typeface="Arial Rounded MT Bold" pitchFamily="34" charset="0"/>
            </a:endParaRPr>
          </a:p>
          <a:p>
            <a:pPr algn="ctr">
              <a:buNone/>
            </a:pPr>
            <a:r>
              <a:rPr lang="ar-SA" sz="2000" b="1" dirty="0" smtClean="0">
                <a:latin typeface="Arial Rounded MT Bold" pitchFamily="34" charset="0"/>
              </a:rPr>
              <a:t>والدین شرکت کننده در درمان تعامل والد – کودک برای کنترل کودکان تنبیه بدنی کمتری استفاده می کنند</a:t>
            </a:r>
            <a:endParaRPr lang="en-US" sz="2000" b="1" dirty="0" smtClean="0">
              <a:latin typeface="Arial Rounded MT Bold" pitchFamily="34" charset="0"/>
            </a:endParaRPr>
          </a:p>
          <a:p>
            <a:pPr algn="ctr">
              <a:buNone/>
            </a:pPr>
            <a:endParaRPr lang="fa-IR" sz="2000" b="1" dirty="0" smtClean="0">
              <a:latin typeface="Arial Rounded MT Bold" pitchFamily="34" charset="0"/>
            </a:endParaRPr>
          </a:p>
          <a:p>
            <a:pPr algn="ctr">
              <a:buNone/>
            </a:pPr>
            <a:endParaRPr lang="en-US" sz="2000" b="1" dirty="0">
              <a:latin typeface="Arial Rounded MT Bold"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762000" y="228600"/>
            <a:ext cx="7467600" cy="6096000"/>
          </a:xfrm>
        </p:spPr>
        <p:txBody>
          <a:bodyPr>
            <a:normAutofit/>
          </a:bodyPr>
          <a:lstStyle/>
          <a:p>
            <a:pPr algn="ctr">
              <a:buNone/>
            </a:pPr>
            <a:r>
              <a:rPr lang="ar-SA" sz="2000" b="1" dirty="0" smtClean="0">
                <a:solidFill>
                  <a:srgbClr val="E05C02"/>
                </a:solidFill>
              </a:rPr>
              <a:t>خانواده درمانی</a:t>
            </a:r>
            <a:endParaRPr lang="en-US" sz="2000" dirty="0" smtClean="0">
              <a:solidFill>
                <a:srgbClr val="E05C02"/>
              </a:solidFill>
            </a:endParaRPr>
          </a:p>
          <a:p>
            <a:pPr algn="ctr">
              <a:buNone/>
            </a:pPr>
            <a:r>
              <a:rPr lang="en-US" sz="2000" b="1" dirty="0" smtClean="0"/>
              <a:t/>
            </a:r>
            <a:br>
              <a:rPr lang="en-US" sz="2000" b="1" dirty="0" smtClean="0"/>
            </a:br>
            <a:r>
              <a:rPr lang="ar-SA" sz="2000" b="1" dirty="0" smtClean="0"/>
              <a:t>خانواده زمانی به عملکرد سالم دست پیدا می کند که در خانواده مرزها(کاپلان و سادوک، 2003) </a:t>
            </a:r>
            <a:r>
              <a:rPr lang="ar-SA" sz="2000" b="1" dirty="0" smtClean="0"/>
              <a:t>،</a:t>
            </a:r>
            <a:endParaRPr lang="fa-IR" sz="2000" b="1" dirty="0" smtClean="0"/>
          </a:p>
          <a:p>
            <a:pPr algn="ctr">
              <a:buNone/>
            </a:pPr>
            <a:r>
              <a:rPr lang="ar-SA" sz="2000" b="1" dirty="0" smtClean="0"/>
              <a:t>قواعد</a:t>
            </a:r>
            <a:r>
              <a:rPr lang="ar-SA" sz="2000" b="1" dirty="0" smtClean="0"/>
              <a:t>، نقش ها و قدرت مشخص باشد (مینوچین، </a:t>
            </a:r>
            <a:r>
              <a:rPr lang="fa-IR" sz="2000" b="1" dirty="0" smtClean="0"/>
              <a:t>1999)</a:t>
            </a:r>
          </a:p>
          <a:p>
            <a:pPr algn="ctr">
              <a:buNone/>
            </a:pPr>
            <a:endParaRPr lang="fa-IR" sz="2000" b="1" dirty="0" smtClean="0"/>
          </a:p>
          <a:p>
            <a:pPr algn="ctr">
              <a:buNone/>
            </a:pPr>
            <a:r>
              <a:rPr lang="ar-SA" sz="2000" b="1" dirty="0" smtClean="0">
                <a:solidFill>
                  <a:srgbClr val="E05C02"/>
                </a:solidFill>
              </a:rPr>
              <a:t>بازی درمانی با رویکرد شناختی – رفتاری</a:t>
            </a:r>
            <a:endParaRPr lang="en-US" sz="2000" dirty="0" smtClean="0">
              <a:solidFill>
                <a:srgbClr val="E05C02"/>
              </a:solidFill>
            </a:endParaRPr>
          </a:p>
          <a:p>
            <a:pPr algn="ctr">
              <a:buNone/>
            </a:pPr>
            <a:r>
              <a:rPr lang="en-US" sz="2000" b="1" dirty="0" smtClean="0"/>
              <a:t/>
            </a:r>
            <a:br>
              <a:rPr lang="en-US" sz="2000" b="1" dirty="0" smtClean="0"/>
            </a:br>
            <a:r>
              <a:rPr lang="ar-SA" sz="2000" b="1" dirty="0" smtClean="0"/>
              <a:t>به گفته اوکانر(2010) بازی درمانی، استفاده نظامدار از یک الگوی نظری به منظور برقراری </a:t>
            </a:r>
            <a:r>
              <a:rPr lang="ar-SA" sz="2000" b="1" dirty="0" smtClean="0"/>
              <a:t>یک</a:t>
            </a:r>
            <a:r>
              <a:rPr lang="fa-IR" sz="2000" dirty="0" smtClean="0"/>
              <a:t> فر</a:t>
            </a:r>
            <a:r>
              <a:rPr lang="ar-SA" sz="2000" b="1" dirty="0" smtClean="0"/>
              <a:t>آیند </a:t>
            </a:r>
            <a:r>
              <a:rPr lang="ar-SA" sz="2000" b="1" dirty="0" smtClean="0"/>
              <a:t>میان فردی است که در آن درمانگران آموزش دیده، قدرت درمانی بازی را برای کمک </a:t>
            </a:r>
            <a:r>
              <a:rPr lang="ar-SA" sz="2000" b="1" dirty="0" smtClean="0"/>
              <a:t>به</a:t>
            </a:r>
            <a:r>
              <a:rPr lang="fa-IR" sz="2000" dirty="0" smtClean="0"/>
              <a:t> </a:t>
            </a:r>
            <a:r>
              <a:rPr lang="fa-IR" sz="2000" b="1" dirty="0" smtClean="0"/>
              <a:t>پیشگیر</a:t>
            </a:r>
            <a:r>
              <a:rPr lang="ar-SA" sz="2000" b="1" dirty="0" smtClean="0"/>
              <a:t>ی </a:t>
            </a:r>
            <a:r>
              <a:rPr lang="ar-SA" sz="2000" b="1" dirty="0" smtClean="0"/>
              <a:t>و یا رفع مشکلات روانی – اجتماعی مراجع و دستیابی به رشد و پرورش مطلوب وی </a:t>
            </a:r>
            <a:r>
              <a:rPr lang="ar-SA" sz="2000" b="1" dirty="0" smtClean="0"/>
              <a:t>به</a:t>
            </a:r>
            <a:r>
              <a:rPr lang="fa-IR" sz="2000" dirty="0" smtClean="0"/>
              <a:t> کا</a:t>
            </a:r>
            <a:r>
              <a:rPr lang="ar-SA" sz="2000" b="1" dirty="0" smtClean="0"/>
              <a:t>ر </a:t>
            </a:r>
            <a:r>
              <a:rPr lang="ar-SA" sz="2000" b="1" dirty="0" smtClean="0"/>
              <a:t>می گیرند. شومان (2004)، بازی می تواند ارتباطات کودک را تسهیل کرده و در عین حال امکان</a:t>
            </a:r>
            <a:endParaRPr lang="en-US" sz="2000" dirty="0" smtClean="0"/>
          </a:p>
          <a:p>
            <a:pPr algn="ctr">
              <a:buNone/>
            </a:pPr>
            <a:r>
              <a:rPr lang="ar-SA" sz="2000" b="1" dirty="0" smtClean="0"/>
              <a:t>رها سازی احساسات منفی را نیز به او بدهد و می تواند به کودک کمک کند سازگاری با محیطش را یاد </a:t>
            </a:r>
            <a:r>
              <a:rPr lang="ar-SA" sz="2000" b="1" dirty="0" smtClean="0"/>
              <a:t>بگیرد</a:t>
            </a:r>
            <a:endParaRPr lang="fa-IR" sz="2000" b="1"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maryam\all files\f5207093f4bafcb21c0c017e46b49f6e_L.jpg"/>
          <p:cNvPicPr>
            <a:picLocks noChangeAspect="1" noChangeArrowheads="1"/>
          </p:cNvPicPr>
          <p:nvPr/>
        </p:nvPicPr>
        <p:blipFill>
          <a:blip r:embed="rId2" cstate="print"/>
          <a:srcRect/>
          <a:stretch>
            <a:fillRect/>
          </a:stretch>
        </p:blipFill>
        <p:spPr bwMode="auto">
          <a:xfrm>
            <a:off x="762000" y="990600"/>
            <a:ext cx="7620001" cy="43434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762000" y="457200"/>
            <a:ext cx="7467600" cy="5791200"/>
          </a:xfrm>
        </p:spPr>
        <p:txBody>
          <a:bodyPr>
            <a:normAutofit/>
          </a:bodyPr>
          <a:lstStyle/>
          <a:p>
            <a:pPr algn="ctr">
              <a:buNone/>
            </a:pPr>
            <a:r>
              <a:rPr lang="ar-SA" sz="2000" b="1" dirty="0" smtClean="0"/>
              <a:t>بازی درمانی می تواند به کودکان مبتلا به اختلال نافرمانی مقابله ای کمک کند تا شیوه های </a:t>
            </a:r>
            <a:r>
              <a:rPr lang="ar-SA" sz="2000" b="1" dirty="0" smtClean="0"/>
              <a:t>سازگاری</a:t>
            </a:r>
            <a:r>
              <a:rPr lang="fa-IR" sz="2000" b="1" dirty="0" smtClean="0"/>
              <a:t> ب</a:t>
            </a:r>
            <a:r>
              <a:rPr lang="ar-SA" sz="2000" b="1" dirty="0" smtClean="0"/>
              <a:t>ا </a:t>
            </a:r>
            <a:r>
              <a:rPr lang="ar-SA" sz="2000" b="1" dirty="0" smtClean="0"/>
              <a:t>محرک های تنش زا را یاد بگیرند و راهبرد های جدیدی در رابطه با همسالان و خانواده بیاموزند</a:t>
            </a:r>
            <a:r>
              <a:rPr lang="en-US" sz="2000" b="1" dirty="0" smtClean="0"/>
              <a:t>.</a:t>
            </a:r>
          </a:p>
          <a:p>
            <a:pPr algn="ctr">
              <a:buNone/>
            </a:pPr>
            <a:r>
              <a:rPr lang="ar-SA" sz="2000" b="1" dirty="0" smtClean="0"/>
              <a:t>بازی درمانی شناختی – رفتاری تاکید زیادی بر درگیری کودک در درمان دارد و درمانگر با ارائه</a:t>
            </a:r>
            <a:r>
              <a:rPr lang="fa-IR" sz="2000" b="1" dirty="0" smtClean="0"/>
              <a:t> </a:t>
            </a:r>
            <a:r>
              <a:rPr lang="fa-IR" sz="2000" b="1" dirty="0" smtClean="0"/>
              <a:t>ا</a:t>
            </a:r>
            <a:r>
              <a:rPr lang="ar-SA" sz="2000" b="1" dirty="0" smtClean="0"/>
              <a:t>قدامات </a:t>
            </a:r>
            <a:r>
              <a:rPr lang="ar-SA" sz="2000" b="1" dirty="0" smtClean="0"/>
              <a:t>لازم از نظر رشدی به کودک کمک می </a:t>
            </a:r>
            <a:r>
              <a:rPr lang="fa-IR" sz="2000" b="1" dirty="0" smtClean="0"/>
              <a:t>ک</a:t>
            </a:r>
            <a:r>
              <a:rPr lang="ar-SA" sz="2000" b="1" dirty="0" smtClean="0"/>
              <a:t>ند </a:t>
            </a:r>
            <a:r>
              <a:rPr lang="ar-SA" sz="2000" b="1" dirty="0" smtClean="0"/>
              <a:t>تا از درمان بهره مند شوئد.</a:t>
            </a:r>
            <a:endParaRPr lang="en-US" sz="2000" b="1" dirty="0" smtClean="0"/>
          </a:p>
          <a:p>
            <a:pPr algn="ctr">
              <a:buNone/>
            </a:pPr>
            <a:r>
              <a:rPr lang="ar-SA" sz="2000" b="1" dirty="0" smtClean="0"/>
              <a:t>راهبردهایی را برای رشد انطباقی تر افکار و رفتار فراهم می آورد و راهبردهای جدیدی برای </a:t>
            </a:r>
            <a:r>
              <a:rPr lang="ar-SA" sz="2000" b="1" dirty="0" smtClean="0"/>
              <a:t>مقابله</a:t>
            </a:r>
            <a:r>
              <a:rPr lang="fa-IR" sz="2000" b="1" dirty="0" smtClean="0"/>
              <a:t> با</a:t>
            </a:r>
            <a:r>
              <a:rPr lang="ar-SA" sz="2000" b="1" dirty="0" smtClean="0"/>
              <a:t> </a:t>
            </a:r>
            <a:r>
              <a:rPr lang="ar-SA" sz="2000" b="1" dirty="0" smtClean="0"/>
              <a:t>موقعیت ها و احساس ها آموزش می دهد و کودک قادر می شود شیوه های ناسازگارانه مقابله را </a:t>
            </a:r>
            <a:r>
              <a:rPr lang="ar-SA" sz="2000" b="1" dirty="0" smtClean="0"/>
              <a:t>با</a:t>
            </a:r>
            <a:r>
              <a:rPr lang="fa-IR" sz="2000" b="1" dirty="0" smtClean="0"/>
              <a:t> را</a:t>
            </a:r>
            <a:r>
              <a:rPr lang="ar-SA" sz="2000" b="1" dirty="0" smtClean="0"/>
              <a:t>ه </a:t>
            </a:r>
            <a:r>
              <a:rPr lang="ar-SA" sz="2000" b="1" dirty="0" smtClean="0"/>
              <a:t>های سازگارانه تر جایگزین کندباعث کاهش مشکلات رفتاری و هیجانی کودکان می شود.</a:t>
            </a:r>
            <a:endParaRPr lang="en-US" sz="2000" b="1" dirty="0" smtClean="0"/>
          </a:p>
          <a:p>
            <a:pPr algn="ctr">
              <a:buNone/>
            </a:pPr>
            <a:r>
              <a:rPr lang="ar-SA" sz="2000" b="1" dirty="0" smtClean="0"/>
              <a:t>درمانگران شناختی – رفتاری، فعالیت های بازی را به عنوان وسیله ای که نمایانگر </a:t>
            </a:r>
            <a:r>
              <a:rPr lang="ar-SA" sz="2000" b="1" dirty="0" smtClean="0"/>
              <a:t>احساسات</a:t>
            </a:r>
            <a:r>
              <a:rPr lang="fa-IR" sz="2000" b="1" dirty="0" smtClean="0"/>
              <a:t> </a:t>
            </a:r>
            <a:r>
              <a:rPr lang="fa-IR" sz="2000" b="1" dirty="0" smtClean="0"/>
              <a:t>ن</a:t>
            </a:r>
            <a:r>
              <a:rPr lang="ar-SA" sz="2000" b="1" dirty="0" smtClean="0"/>
              <a:t>اهشیار </a:t>
            </a:r>
            <a:r>
              <a:rPr lang="ar-SA" sz="2000" b="1" dirty="0" smtClean="0"/>
              <a:t>است، تفسیر نمی کنند. بلکه در هنگام بازی کودکان، از راهبردهای تغییر و اصلاح رفتار بهره</a:t>
            </a:r>
            <a:endParaRPr lang="en-US" sz="2000" b="1" dirty="0" smtClean="0"/>
          </a:p>
          <a:p>
            <a:pPr algn="ctr">
              <a:buNone/>
            </a:pPr>
            <a:r>
              <a:rPr lang="ar-SA" sz="2000" b="1" dirty="0" smtClean="0"/>
              <a:t>می گیرند تا رفتارهای سازگارانه آنها را تقویت نمایند یا از موقعیت های بازی استفاده کنند تا </a:t>
            </a:r>
            <a:r>
              <a:rPr lang="ar-SA" sz="2000" b="1" dirty="0" smtClean="0"/>
              <a:t>مهارت</a:t>
            </a:r>
            <a:r>
              <a:rPr lang="fa-IR" sz="2000" b="1" dirty="0" smtClean="0"/>
              <a:t> ه</a:t>
            </a:r>
            <a:r>
              <a:rPr lang="ar-SA" sz="2000" b="1" dirty="0" smtClean="0"/>
              <a:t>ای </a:t>
            </a:r>
            <a:r>
              <a:rPr lang="ar-SA" sz="2000" b="1" dirty="0" smtClean="0"/>
              <a:t>حل مساله و سازگاری را آموزش دهند (اسماعیلی،2004)</a:t>
            </a:r>
            <a:endParaRPr lang="en-US" sz="2000"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762000" y="304800"/>
            <a:ext cx="7467600" cy="6019800"/>
          </a:xfrm>
        </p:spPr>
        <p:txBody>
          <a:bodyPr>
            <a:normAutofit/>
          </a:bodyPr>
          <a:lstStyle/>
          <a:p>
            <a:pPr algn="ctr">
              <a:buNone/>
            </a:pPr>
            <a:r>
              <a:rPr lang="ar-SA" sz="2000" b="1" dirty="0" smtClean="0"/>
              <a:t>بازی درمانی به کودکان مبتلا به اختلال نافرمانی مقابله ای کمک می کند تا شیوه های سازگاری </a:t>
            </a:r>
            <a:r>
              <a:rPr lang="ar-SA" sz="2000" b="1" dirty="0" smtClean="0"/>
              <a:t>با</a:t>
            </a:r>
            <a:r>
              <a:rPr lang="fa-IR" sz="2000" dirty="0" smtClean="0"/>
              <a:t> </a:t>
            </a:r>
            <a:r>
              <a:rPr lang="fa-IR" sz="2000" b="1" dirty="0" smtClean="0"/>
              <a:t>مح</a:t>
            </a:r>
            <a:r>
              <a:rPr lang="ar-SA" sz="2000" b="1" dirty="0" smtClean="0"/>
              <a:t>رک </a:t>
            </a:r>
            <a:r>
              <a:rPr lang="ar-SA" sz="2000" b="1" dirty="0" smtClean="0"/>
              <a:t>های تنش زا را یاد بگیرند و بنابراین مخالفت ها و نافرمانی های آنها کاهش یافته یا حذف می شود (تیگز2010</a:t>
            </a:r>
            <a:r>
              <a:rPr lang="ar-SA" sz="2000" b="1" dirty="0" smtClean="0"/>
              <a:t>)</a:t>
            </a:r>
            <a:endParaRPr lang="fa-IR" sz="2000" b="1" dirty="0" smtClean="0"/>
          </a:p>
          <a:p>
            <a:pPr algn="ctr">
              <a:buNone/>
            </a:pPr>
            <a:r>
              <a:rPr lang="ar-SA" sz="2000" b="1" dirty="0" smtClean="0"/>
              <a:t> </a:t>
            </a:r>
            <a:endParaRPr lang="en-US" sz="2000" dirty="0" smtClean="0"/>
          </a:p>
          <a:p>
            <a:pPr algn="ctr">
              <a:buNone/>
            </a:pPr>
            <a:r>
              <a:rPr lang="ar-SA" sz="2000" b="1" dirty="0" smtClean="0">
                <a:solidFill>
                  <a:srgbClr val="E05C02"/>
                </a:solidFill>
              </a:rPr>
              <a:t>قصه درمانی</a:t>
            </a:r>
            <a:endParaRPr lang="en-US" sz="2000" dirty="0" smtClean="0">
              <a:solidFill>
                <a:srgbClr val="E05C02"/>
              </a:solidFill>
            </a:endParaRPr>
          </a:p>
          <a:p>
            <a:pPr algn="ctr">
              <a:buNone/>
            </a:pPr>
            <a:r>
              <a:rPr lang="en-US" sz="2000" b="1" dirty="0" smtClean="0"/>
              <a:t/>
            </a:r>
            <a:br>
              <a:rPr lang="en-US" sz="2000" b="1" dirty="0" smtClean="0"/>
            </a:br>
            <a:r>
              <a:rPr lang="ar-SA" sz="2000" b="1" dirty="0" smtClean="0"/>
              <a:t>در قصه درمانی یک روان درمانگر آگاه، هوشمند و خلاق به دلیل آشنایی با ساختار </a:t>
            </a:r>
            <a:endParaRPr lang="fa-IR" sz="2000" b="1" dirty="0" smtClean="0"/>
          </a:p>
          <a:p>
            <a:pPr algn="ctr">
              <a:buNone/>
            </a:pPr>
            <a:r>
              <a:rPr lang="ar-SA" sz="2000" b="1" dirty="0" smtClean="0"/>
              <a:t>قصه </a:t>
            </a:r>
            <a:r>
              <a:rPr lang="ar-SA" sz="2000" b="1" dirty="0" smtClean="0"/>
              <a:t>با دقت </a:t>
            </a:r>
            <a:r>
              <a:rPr lang="ar-SA" sz="2000" b="1" dirty="0" smtClean="0"/>
              <a:t>علمی</a:t>
            </a:r>
            <a:r>
              <a:rPr lang="fa-IR" sz="2000" dirty="0" smtClean="0"/>
              <a:t> </a:t>
            </a:r>
            <a:r>
              <a:rPr lang="fa-IR" sz="2000" b="1" dirty="0" smtClean="0"/>
              <a:t>ب</a:t>
            </a:r>
            <a:r>
              <a:rPr lang="ar-SA" sz="2000" b="1" dirty="0" smtClean="0"/>
              <a:t>یشتری </a:t>
            </a:r>
            <a:r>
              <a:rPr lang="ar-SA" sz="2000" b="1" dirty="0" smtClean="0"/>
              <a:t>موضوع را پیگیری می کند و قصه ای مناسب برای نقل برمی </a:t>
            </a:r>
            <a:endParaRPr lang="fa-IR" sz="2000" b="1" dirty="0" smtClean="0"/>
          </a:p>
          <a:p>
            <a:pPr algn="ctr">
              <a:buNone/>
            </a:pPr>
            <a:r>
              <a:rPr lang="ar-SA" sz="2000" b="1" dirty="0" smtClean="0"/>
              <a:t>گزیند </a:t>
            </a:r>
            <a:r>
              <a:rPr lang="ar-SA" sz="2000" b="1" dirty="0" smtClean="0"/>
              <a:t>و بیماران نیازمند </a:t>
            </a:r>
            <a:r>
              <a:rPr lang="ar-SA" sz="2000" b="1" dirty="0" smtClean="0"/>
              <a:t>به</a:t>
            </a:r>
            <a:r>
              <a:rPr lang="fa-IR" sz="2000" dirty="0" smtClean="0"/>
              <a:t> آ</a:t>
            </a:r>
            <a:r>
              <a:rPr lang="ar-SA" sz="2000" b="1" dirty="0" smtClean="0"/>
              <a:t>رامش </a:t>
            </a:r>
            <a:r>
              <a:rPr lang="ar-SA" sz="2000" b="1" dirty="0" smtClean="0"/>
              <a:t>را مداوا می نماید. در یک طرح پژوهشی که به شکل </a:t>
            </a:r>
            <a:endParaRPr lang="fa-IR" sz="2000" b="1" dirty="0" smtClean="0"/>
          </a:p>
          <a:p>
            <a:pPr algn="ctr">
              <a:buNone/>
            </a:pPr>
            <a:r>
              <a:rPr lang="ar-SA" sz="2000" b="1" dirty="0" smtClean="0"/>
              <a:t>تصادفی </a:t>
            </a:r>
            <a:r>
              <a:rPr lang="ar-SA" sz="2000" b="1" dirty="0" smtClean="0"/>
              <a:t>در 2 گروه آزمایش و </a:t>
            </a:r>
            <a:r>
              <a:rPr lang="ar-SA" sz="2000" b="1" dirty="0" smtClean="0"/>
              <a:t>کنترل</a:t>
            </a:r>
            <a:r>
              <a:rPr lang="fa-IR" sz="2000" dirty="0" smtClean="0"/>
              <a:t> </a:t>
            </a:r>
            <a:r>
              <a:rPr lang="fa-IR" sz="2000" b="1" dirty="0" smtClean="0"/>
              <a:t>ت</a:t>
            </a:r>
            <a:r>
              <a:rPr lang="ar-SA" sz="2000" b="1" dirty="0" smtClean="0"/>
              <a:t>قسیم </a:t>
            </a:r>
            <a:r>
              <a:rPr lang="ar-SA" sz="2000" b="1" dirty="0" smtClean="0"/>
              <a:t>شدند. گروه آزمایش به مدت 12 جلسه 45 </a:t>
            </a:r>
            <a:endParaRPr lang="fa-IR" sz="2000" b="1" dirty="0" smtClean="0"/>
          </a:p>
          <a:p>
            <a:pPr algn="ctr">
              <a:buNone/>
            </a:pPr>
            <a:r>
              <a:rPr lang="ar-SA" sz="2000" b="1" dirty="0" smtClean="0"/>
              <a:t>دقیقه </a:t>
            </a:r>
            <a:r>
              <a:rPr lang="ar-SA" sz="2000" b="1" dirty="0" smtClean="0"/>
              <a:t>ای، 2 مرتبه در هفته تحت قصه درمانی </a:t>
            </a:r>
            <a:r>
              <a:rPr lang="ar-SA" sz="2000" b="1" dirty="0" smtClean="0"/>
              <a:t>قرار</a:t>
            </a:r>
            <a:r>
              <a:rPr lang="fa-IR" sz="2000" dirty="0" smtClean="0"/>
              <a:t> </a:t>
            </a:r>
            <a:r>
              <a:rPr lang="fa-IR" sz="2000" b="1" dirty="0" smtClean="0"/>
              <a:t>گ</a:t>
            </a:r>
            <a:r>
              <a:rPr lang="ar-SA" sz="2000" b="1" dirty="0" smtClean="0"/>
              <a:t>رفتند </a:t>
            </a:r>
            <a:r>
              <a:rPr lang="ar-SA" sz="2000" b="1" dirty="0" smtClean="0"/>
              <a:t>و موجب کاهش علائم </a:t>
            </a:r>
            <a:r>
              <a:rPr lang="ar-SA" sz="2000" b="1" dirty="0" smtClean="0"/>
              <a:t>اختلال</a:t>
            </a:r>
            <a:endParaRPr lang="fa-IR" sz="2000" b="1" dirty="0" smtClean="0"/>
          </a:p>
          <a:p>
            <a:pPr algn="ctr">
              <a:buNone/>
            </a:pPr>
            <a:r>
              <a:rPr lang="ar-SA" sz="2000" b="1" dirty="0" smtClean="0"/>
              <a:t> </a:t>
            </a:r>
            <a:r>
              <a:rPr lang="ar-SA" sz="2000" b="1" dirty="0" smtClean="0"/>
              <a:t>نافرمانی مقابله ای و بی اعتنایی در کودکان مبتلا </a:t>
            </a:r>
            <a:r>
              <a:rPr lang="ar-SA" sz="2000" b="1" dirty="0" smtClean="0"/>
              <a:t>شد</a:t>
            </a:r>
            <a:endParaRPr lang="fa-IR" sz="2000" b="1" dirty="0" smtClean="0"/>
          </a:p>
          <a:p>
            <a:pPr algn="ctr">
              <a:buNone/>
            </a:pPr>
            <a:endParaRPr lang="en-US" sz="2000"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85800" y="838200"/>
            <a:ext cx="7467600" cy="4873752"/>
          </a:xfrm>
        </p:spPr>
        <p:txBody>
          <a:bodyPr/>
          <a:lstStyle/>
          <a:p>
            <a:pPr algn="ctr">
              <a:buNone/>
            </a:pPr>
            <a:endParaRPr lang="fa-IR" dirty="0" smtClean="0"/>
          </a:p>
          <a:p>
            <a:pPr algn="ctr">
              <a:buNone/>
            </a:pPr>
            <a:endParaRPr lang="fa-IR" dirty="0" smtClean="0"/>
          </a:p>
          <a:p>
            <a:pPr algn="ctr">
              <a:buNone/>
            </a:pPr>
            <a:r>
              <a:rPr lang="en-US" dirty="0" smtClean="0"/>
              <a:t> </a:t>
            </a:r>
            <a:r>
              <a:rPr lang="fa-IR" dirty="0" smtClean="0"/>
              <a:t>منابع:</a:t>
            </a:r>
          </a:p>
          <a:p>
            <a:pPr algn="ctr">
              <a:buNone/>
            </a:pPr>
            <a:r>
              <a:rPr lang="en-US" dirty="0" smtClean="0"/>
              <a:t>1-WIKIPEDIA.ORG</a:t>
            </a:r>
          </a:p>
          <a:p>
            <a:pPr algn="ctr">
              <a:buNone/>
            </a:pPr>
            <a:r>
              <a:rPr lang="en-US" dirty="0" smtClean="0"/>
              <a:t>2-MASTER-PHD.IR</a:t>
            </a:r>
          </a:p>
          <a:p>
            <a:pPr algn="ctr">
              <a:buNone/>
            </a:pPr>
            <a:r>
              <a:rPr lang="en-US" dirty="0" smtClean="0"/>
              <a:t>3-RAVANRAHNAMA.IR</a:t>
            </a:r>
          </a:p>
          <a:p>
            <a:pPr algn="ctr">
              <a:buNone/>
            </a:pPr>
            <a:r>
              <a:rPr lang="en-US" dirty="0" smtClean="0"/>
              <a:t>4-COCA.IR</a:t>
            </a:r>
          </a:p>
          <a:p>
            <a:pPr algn="ctr">
              <a:buNone/>
            </a:pPr>
            <a:r>
              <a:rPr lang="en-US" dirty="0" smtClean="0"/>
              <a:t>5-GYRUSCILINC.COM</a:t>
            </a:r>
            <a:endParaRPr lang="fa-IR" dirty="0" smtClean="0"/>
          </a:p>
          <a:p>
            <a:pPr algn="ctr">
              <a:buNone/>
            </a:pPr>
            <a:r>
              <a:rPr lang="en-US" dirty="0" smtClean="0"/>
              <a:t>6-DSM-5</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838200" y="457200"/>
            <a:ext cx="7467600" cy="5638800"/>
          </a:xfrm>
        </p:spPr>
        <p:txBody>
          <a:bodyPr/>
          <a:lstStyle/>
          <a:p>
            <a:pPr algn="ctr">
              <a:buNone/>
            </a:pPr>
            <a:r>
              <a:rPr lang="fa-IR" dirty="0" smtClean="0"/>
              <a:t> </a:t>
            </a:r>
            <a:endParaRPr lang="en-US" dirty="0" smtClean="0"/>
          </a:p>
          <a:p>
            <a:pPr algn="ctr">
              <a:buNone/>
            </a:pPr>
            <a:endParaRPr lang="fa-IR" dirty="0" smtClean="0"/>
          </a:p>
          <a:p>
            <a:pPr algn="ctr">
              <a:buNone/>
            </a:pPr>
            <a:r>
              <a:rPr lang="en-US" dirty="0" smtClean="0"/>
              <a:t> </a:t>
            </a:r>
            <a:r>
              <a:rPr lang="en-US" dirty="0" smtClean="0">
                <a:solidFill>
                  <a:schemeClr val="accent1">
                    <a:lumMod val="75000"/>
                  </a:schemeClr>
                </a:solidFill>
              </a:rPr>
              <a:t>(ODD</a:t>
            </a:r>
            <a:r>
              <a:rPr lang="fa-IR" dirty="0" smtClean="0">
                <a:solidFill>
                  <a:schemeClr val="accent1">
                    <a:lumMod val="75000"/>
                  </a:schemeClr>
                </a:solidFill>
              </a:rPr>
              <a:t>(</a:t>
            </a:r>
            <a:r>
              <a:rPr lang="en-US" dirty="0" smtClean="0">
                <a:solidFill>
                  <a:schemeClr val="accent1">
                    <a:lumMod val="75000"/>
                  </a:schemeClr>
                </a:solidFill>
              </a:rPr>
              <a:t> </a:t>
            </a:r>
            <a:r>
              <a:rPr lang="fa-IR" dirty="0" smtClean="0">
                <a:solidFill>
                  <a:schemeClr val="accent1">
                    <a:lumMod val="75000"/>
                  </a:schemeClr>
                </a:solidFill>
              </a:rPr>
              <a:t>اختلال نافرمانی-مقابله جو چیست؟</a:t>
            </a:r>
          </a:p>
          <a:p>
            <a:pPr algn="ctr">
              <a:buNone/>
            </a:pPr>
            <a:endParaRPr lang="fa-IR" dirty="0" smtClean="0"/>
          </a:p>
          <a:p>
            <a:pPr algn="ctr">
              <a:buNone/>
            </a:pPr>
            <a:r>
              <a:rPr lang="ar-SA" dirty="0" smtClean="0"/>
              <a:t>در ویرایش پنجم</a:t>
            </a:r>
            <a:r>
              <a:rPr lang="fa-IR" dirty="0" smtClean="0"/>
              <a:t> راهنمای تشخیصی و اماری اختلالات روانی</a:t>
            </a:r>
            <a:r>
              <a:rPr lang="ar-SA" dirty="0" smtClean="0"/>
              <a:t> به عنوان </a:t>
            </a:r>
            <a:endParaRPr lang="fa-IR" dirty="0" smtClean="0"/>
          </a:p>
          <a:p>
            <a:pPr algn="ctr">
              <a:buNone/>
            </a:pPr>
            <a:r>
              <a:rPr lang="ar-SA" dirty="0" smtClean="0"/>
              <a:t>یک الگوی خلق عصبی/تحریک پذیر، رفتار مجادله/مقابله ای، یا تلافی </a:t>
            </a:r>
            <a:endParaRPr lang="fa-IR" dirty="0" smtClean="0"/>
          </a:p>
          <a:p>
            <a:pPr algn="ctr">
              <a:buNone/>
            </a:pPr>
            <a:r>
              <a:rPr lang="ar-SA" dirty="0" smtClean="0"/>
              <a:t>جویانه که حداقل شش ماه تدوام داشته باشد، تعریف شده است¹</a:t>
            </a:r>
            <a:r>
              <a:rPr lang="fa-IR" dirty="0" smtClean="0"/>
              <a:t>.</a:t>
            </a:r>
          </a:p>
          <a:p>
            <a:pPr algn="ctr">
              <a:buNone/>
            </a:pPr>
            <a:endParaRPr lang="fa-IR" dirty="0" smtClean="0"/>
          </a:p>
          <a:p>
            <a:pPr algn="ctr">
              <a:buNone/>
            </a:pPr>
            <a:endParaRPr lang="en-US" dirty="0"/>
          </a:p>
        </p:txBody>
      </p:sp>
      <p:pic>
        <p:nvPicPr>
          <p:cNvPr id="1026" name="Picture 2" descr="D:\maryam\all files\odd-a.jpg"/>
          <p:cNvPicPr>
            <a:picLocks noChangeAspect="1" noChangeArrowheads="1"/>
          </p:cNvPicPr>
          <p:nvPr/>
        </p:nvPicPr>
        <p:blipFill>
          <a:blip r:embed="rId2" cstate="print"/>
          <a:srcRect/>
          <a:stretch>
            <a:fillRect/>
          </a:stretch>
        </p:blipFill>
        <p:spPr bwMode="auto">
          <a:xfrm>
            <a:off x="2286000" y="3886200"/>
            <a:ext cx="4267200" cy="2562225"/>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838200" y="457200"/>
            <a:ext cx="7467600" cy="4873752"/>
          </a:xfrm>
        </p:spPr>
        <p:txBody>
          <a:bodyPr>
            <a:normAutofit/>
          </a:bodyPr>
          <a:lstStyle/>
          <a:p>
            <a:pPr algn="ctr">
              <a:buNone/>
            </a:pPr>
            <a:endParaRPr lang="fa-IR" dirty="0" smtClean="0">
              <a:latin typeface="Arial" pitchFamily="34" charset="0"/>
              <a:cs typeface="Arial" pitchFamily="34" charset="0"/>
            </a:endParaRPr>
          </a:p>
          <a:p>
            <a:pPr algn="ctr">
              <a:buNone/>
            </a:pPr>
            <a:r>
              <a:rPr lang="ar-SA" dirty="0" smtClean="0">
                <a:latin typeface="Arial" pitchFamily="34" charset="0"/>
                <a:cs typeface="Arial" pitchFamily="34" charset="0"/>
              </a:rPr>
              <a:t>اختلال نافرمانی مقابله‌ای، اختلال نسبتاً جدید در کودکانی است که ملاک‌های کامل اختلال سلوک را ندارند. این اختلال، اولین بار به‌عنوان یک اختلال رفتاری پیشنهاد شد که در آن، کودکان مبتلا علاوه بر مشکلاتی همچون الگوی پایدار رفتار منفی‌کارانه، خصومت‌آمیز و گستاخانه، مشکلات چشمگیری در زمینه‌های تحصیلی و اجتماعی نیز</a:t>
            </a:r>
            <a:endParaRPr lang="fa-IR" dirty="0" smtClean="0">
              <a:latin typeface="Arial" pitchFamily="34" charset="0"/>
              <a:cs typeface="Arial" pitchFamily="34" charset="0"/>
            </a:endParaRPr>
          </a:p>
          <a:p>
            <a:pPr algn="ctr">
              <a:buNone/>
            </a:pPr>
            <a:r>
              <a:rPr lang="ar-SA" dirty="0" smtClean="0">
                <a:latin typeface="Arial" pitchFamily="34" charset="0"/>
                <a:cs typeface="Arial" pitchFamily="34" charset="0"/>
              </a:rPr>
              <a:t>نشان می‌دهند²</a:t>
            </a:r>
            <a:r>
              <a:rPr lang="fa-IR" dirty="0" smtClean="0">
                <a:latin typeface="Arial" pitchFamily="34" charset="0"/>
                <a:cs typeface="Arial" pitchFamily="34" charset="0"/>
              </a:rPr>
              <a:t>.</a:t>
            </a:r>
          </a:p>
          <a:p>
            <a:pPr algn="ctr">
              <a:buNone/>
            </a:pPr>
            <a:endParaRPr lang="fa-IR" dirty="0" smtClean="0">
              <a:latin typeface="Arial" pitchFamily="34" charset="0"/>
              <a:cs typeface="Arial" pitchFamily="34" charset="0"/>
            </a:endParaRPr>
          </a:p>
          <a:p>
            <a:pPr algn="ctr">
              <a:buNone/>
            </a:pPr>
            <a:r>
              <a:rPr lang="ar-SA" dirty="0" smtClean="0">
                <a:latin typeface="Arial" pitchFamily="34" charset="0"/>
                <a:cs typeface="Arial" pitchFamily="34" charset="0"/>
              </a:rPr>
              <a:t>رفتارگرایان معتقدند که مقابله جویی یک رفتار تقویت شده و آموخته شده است که از طریق آن کودک بر اولیاء قدرت اعمال کنترل می </a:t>
            </a:r>
            <a:r>
              <a:rPr lang="fa-IR" dirty="0" smtClean="0">
                <a:latin typeface="Arial" pitchFamily="34" charset="0"/>
                <a:cs typeface="Arial" pitchFamily="34" charset="0"/>
              </a:rPr>
              <a:t>نماید</a:t>
            </a:r>
            <a:r>
              <a:rPr lang="ar-SA" dirty="0" smtClean="0">
                <a:latin typeface="Arial" pitchFamily="34" charset="0"/>
                <a:cs typeface="Arial" pitchFamily="34" charset="0"/>
              </a:rPr>
              <a:t>. به علاوه توجه زیاد والدین مثل بحث های طولانی در مورد رفتار نیز ممکن است رفتار را تقویت کند.(لطفی</a:t>
            </a:r>
            <a:r>
              <a:rPr lang="fa-IR" dirty="0" smtClean="0">
                <a:latin typeface="Arial" pitchFamily="34" charset="0"/>
                <a:cs typeface="Arial" pitchFamily="34" charset="0"/>
              </a:rPr>
              <a:t> </a:t>
            </a:r>
            <a:r>
              <a:rPr lang="ar-SA" dirty="0" smtClean="0">
                <a:latin typeface="Arial" pitchFamily="34" charset="0"/>
                <a:cs typeface="Arial" pitchFamily="34" charset="0"/>
              </a:rPr>
              <a:t>کاشانی، وزیری، </a:t>
            </a:r>
            <a:r>
              <a:rPr lang="fa-IR" dirty="0" smtClean="0">
                <a:latin typeface="Arial" pitchFamily="34" charset="0"/>
                <a:cs typeface="Arial" pitchFamily="34" charset="0"/>
              </a:rPr>
              <a:t>1378)</a:t>
            </a:r>
          </a:p>
          <a:p>
            <a:pPr algn="ctr">
              <a:buNone/>
            </a:pPr>
            <a:endParaRPr lang="fa-IR" dirty="0" smtClean="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85800" y="457200"/>
            <a:ext cx="7467600" cy="4873752"/>
          </a:xfrm>
        </p:spPr>
        <p:txBody>
          <a:bodyPr/>
          <a:lstStyle/>
          <a:p>
            <a:pPr algn="ctr">
              <a:buNone/>
            </a:pPr>
            <a:endParaRPr lang="fa-IR" dirty="0" smtClean="0"/>
          </a:p>
          <a:p>
            <a:pPr algn="ctr">
              <a:buNone/>
            </a:pPr>
            <a:r>
              <a:rPr lang="fa-IR" dirty="0" smtClean="0">
                <a:solidFill>
                  <a:schemeClr val="accent1">
                    <a:lumMod val="75000"/>
                  </a:schemeClr>
                </a:solidFill>
              </a:rPr>
              <a:t>علت بروز اختلال نافرمانی</a:t>
            </a:r>
          </a:p>
          <a:p>
            <a:pPr algn="ctr">
              <a:buNone/>
            </a:pPr>
            <a:endParaRPr lang="en-US" dirty="0" smtClean="0"/>
          </a:p>
          <a:p>
            <a:pPr algn="ctr">
              <a:buNone/>
            </a:pPr>
            <a:r>
              <a:rPr lang="fa-IR" dirty="0" smtClean="0"/>
              <a:t>1-</a:t>
            </a:r>
            <a:r>
              <a:rPr lang="ar-SA" dirty="0" smtClean="0"/>
              <a:t>استعداد ذاتی برای ابراز وجود قاطعانه در این افراد³</a:t>
            </a:r>
            <a:endParaRPr lang="fa-IR" dirty="0" smtClean="0"/>
          </a:p>
          <a:p>
            <a:pPr algn="ctr">
              <a:buNone/>
            </a:pPr>
            <a:r>
              <a:rPr lang="fa-IR" dirty="0" smtClean="0"/>
              <a:t>2-</a:t>
            </a:r>
            <a:r>
              <a:rPr lang="ar-SA" dirty="0" smtClean="0"/>
              <a:t>برخورد افراطی و لجبازی والدین جهت ثابت کردن حرف خودشان³</a:t>
            </a:r>
            <a:r>
              <a:rPr lang="fa-IR" dirty="0" smtClean="0"/>
              <a:t>  </a:t>
            </a:r>
          </a:p>
          <a:p>
            <a:pPr algn="ctr">
              <a:buNone/>
            </a:pPr>
            <a:r>
              <a:rPr lang="ar-SA" dirty="0" smtClean="0"/>
              <a:t> </a:t>
            </a:r>
            <a:r>
              <a:rPr lang="fa-IR" dirty="0" smtClean="0"/>
              <a:t>3-</a:t>
            </a:r>
            <a:r>
              <a:rPr lang="ar-SA" dirty="0" smtClean="0"/>
              <a:t>والدینی ک فرزند </a:t>
            </a:r>
            <a:r>
              <a:rPr lang="fa-IR" dirty="0" smtClean="0"/>
              <a:t>خ</a:t>
            </a:r>
            <a:r>
              <a:rPr lang="ar-SA" dirty="0" smtClean="0"/>
              <a:t>ود قبول ندارد یا دچار تعارض زناشویی هستن</a:t>
            </a:r>
            <a:endParaRPr lang="fa-IR" dirty="0" smtClean="0"/>
          </a:p>
          <a:p>
            <a:pPr algn="ctr">
              <a:buNone/>
            </a:pPr>
            <a:r>
              <a:rPr lang="fa-IR" dirty="0" smtClean="0"/>
              <a:t>4-</a:t>
            </a:r>
            <a:r>
              <a:rPr lang="ar-SA" dirty="0" smtClean="0"/>
              <a:t>در خانواده هایی ک جانشینی مراقبت کنندگان مختل شده</a:t>
            </a:r>
            <a:endParaRPr lang="fa-IR" dirty="0" smtClean="0"/>
          </a:p>
          <a:p>
            <a:pPr algn="ctr">
              <a:buNone/>
            </a:pPr>
            <a:endParaRPr lang="fa-IR" dirty="0" smtClean="0"/>
          </a:p>
          <a:p>
            <a:pPr algn="ctr">
              <a:buNone/>
            </a:pPr>
            <a:r>
              <a:rPr lang="ar-SA" dirty="0" smtClean="0"/>
              <a:t>روانکاوی: علت را تعارضات حل نشده در دوره مقعدی</a:t>
            </a:r>
            <a:r>
              <a:rPr lang="fa-IR" dirty="0" smtClean="0"/>
              <a:t> میداند.</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90600" y="533400"/>
            <a:ext cx="7467600" cy="5715000"/>
          </a:xfrm>
        </p:spPr>
        <p:txBody>
          <a:bodyPr>
            <a:normAutofit lnSpcReduction="10000"/>
          </a:bodyPr>
          <a:lstStyle/>
          <a:p>
            <a:pPr algn="r">
              <a:buNone/>
            </a:pPr>
            <a:r>
              <a:rPr lang="fa-IR" dirty="0" smtClean="0">
                <a:solidFill>
                  <a:schemeClr val="accent1">
                    <a:lumMod val="75000"/>
                  </a:schemeClr>
                </a:solidFill>
              </a:rPr>
              <a:t>نشانه ها </a:t>
            </a:r>
          </a:p>
          <a:p>
            <a:pPr algn="r" rtl="1">
              <a:buNone/>
            </a:pPr>
            <a:endParaRPr lang="fa-IR" dirty="0" smtClean="0"/>
          </a:p>
          <a:p>
            <a:pPr algn="r" rtl="1">
              <a:buNone/>
            </a:pPr>
            <a:endParaRPr lang="fa-IR" dirty="0" smtClean="0"/>
          </a:p>
          <a:p>
            <a:pPr algn="r" rtl="1">
              <a:buNone/>
            </a:pPr>
            <a:r>
              <a:rPr lang="ar-SA" dirty="0" smtClean="0"/>
              <a:t>بداخلاقی مکرر</a:t>
            </a:r>
            <a:endParaRPr lang="fa-IR" dirty="0" smtClean="0"/>
          </a:p>
          <a:p>
            <a:pPr algn="r">
              <a:buNone/>
            </a:pPr>
            <a:r>
              <a:rPr lang="fa-IR" dirty="0" smtClean="0"/>
              <a:t>دلخوری و خشم دائمی </a:t>
            </a:r>
          </a:p>
          <a:p>
            <a:pPr algn="r">
              <a:buNone/>
            </a:pPr>
            <a:r>
              <a:rPr lang="fa-IR" dirty="0" smtClean="0"/>
              <a:t>حساسیت بالا</a:t>
            </a:r>
          </a:p>
          <a:p>
            <a:pPr algn="r" rtl="1">
              <a:buNone/>
            </a:pPr>
            <a:r>
              <a:rPr lang="fa-IR" dirty="0" smtClean="0"/>
              <a:t>کینه جویی</a:t>
            </a:r>
            <a:endParaRPr lang="en-US" dirty="0" smtClean="0"/>
          </a:p>
          <a:p>
            <a:pPr algn="r">
              <a:buNone/>
            </a:pPr>
            <a:r>
              <a:rPr lang="ar-SA" dirty="0" smtClean="0"/>
              <a:t>بحث و جدل بیش</a:t>
            </a:r>
            <a:r>
              <a:rPr lang="fa-IR" dirty="0" smtClean="0"/>
              <a:t> </a:t>
            </a:r>
            <a:r>
              <a:rPr lang="ar-SA" dirty="0" smtClean="0"/>
              <a:t>از حد با بزرگتر ها</a:t>
            </a:r>
            <a:endParaRPr lang="en-US" dirty="0" smtClean="0"/>
          </a:p>
          <a:p>
            <a:pPr algn="r">
              <a:buNone/>
            </a:pPr>
            <a:r>
              <a:rPr lang="ar-SA" dirty="0" smtClean="0"/>
              <a:t>مورد سوال قرار دادن قوانین </a:t>
            </a:r>
            <a:r>
              <a:rPr lang="fa-IR" dirty="0" smtClean="0"/>
              <a:t>و</a:t>
            </a:r>
            <a:r>
              <a:rPr lang="ar-SA" dirty="0" smtClean="0"/>
              <a:t> مقاومت در برابر انها</a:t>
            </a:r>
            <a:endParaRPr lang="en-US" dirty="0" smtClean="0"/>
          </a:p>
          <a:p>
            <a:pPr algn="r">
              <a:buNone/>
            </a:pPr>
            <a:r>
              <a:rPr lang="ar-SA" dirty="0" smtClean="0"/>
              <a:t>رفتار عمدی برای اذیت کردن دیگ</a:t>
            </a:r>
            <a:r>
              <a:rPr lang="fa-IR" dirty="0" smtClean="0"/>
              <a:t>ران</a:t>
            </a:r>
          </a:p>
          <a:p>
            <a:pPr algn="r">
              <a:buNone/>
            </a:pPr>
            <a:r>
              <a:rPr lang="fa-IR" dirty="0" smtClean="0"/>
              <a:t>سرزنش دیگران برای اشتباهات خود</a:t>
            </a:r>
          </a:p>
          <a:p>
            <a:pPr algn="r">
              <a:buNone/>
            </a:pPr>
            <a:endParaRPr lang="fa-IR" dirty="0" smtClean="0"/>
          </a:p>
          <a:p>
            <a:pPr algn="r">
              <a:buNone/>
            </a:pPr>
            <a:r>
              <a:rPr lang="fa-IR" dirty="0" smtClean="0"/>
              <a:t>کودکان زیر 5سال باید 4نشانه ازاین رفتار ها را به مدت 6ماه به طورمداوم ونوجوانان به مدت6ماه و یک بار در هفته داشته باشند</a:t>
            </a:r>
            <a:endParaRPr lang="en-US" dirty="0"/>
          </a:p>
        </p:txBody>
      </p:sp>
      <p:pic>
        <p:nvPicPr>
          <p:cNvPr id="3074" name="Picture 2" descr="D:\maryam\all files\odd-c.jpg"/>
          <p:cNvPicPr>
            <a:picLocks noChangeAspect="1" noChangeArrowheads="1"/>
          </p:cNvPicPr>
          <p:nvPr/>
        </p:nvPicPr>
        <p:blipFill>
          <a:blip r:embed="rId2" cstate="print"/>
          <a:srcRect/>
          <a:stretch>
            <a:fillRect/>
          </a:stretch>
        </p:blipFill>
        <p:spPr bwMode="auto">
          <a:xfrm>
            <a:off x="457200" y="228600"/>
            <a:ext cx="4267200" cy="3072383"/>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762000" y="685800"/>
            <a:ext cx="7467600" cy="5638800"/>
          </a:xfrm>
        </p:spPr>
        <p:txBody>
          <a:bodyPr/>
          <a:lstStyle/>
          <a:p>
            <a:pPr algn="ctr">
              <a:buNone/>
            </a:pPr>
            <a:r>
              <a:rPr lang="fa-IR" dirty="0" smtClean="0"/>
              <a:t>مشخصه اصلی این اختلال پافشاری فرد برخواسته های خود و مقابله با خواسته های دیگران برای رشد طبیعی اهمیت دارد و این موضوع با برقراری خود مختاری،ایجاد هویت و تنظیم معیار های کنترل درونی ارتباط دارد</a:t>
            </a:r>
            <a:endParaRPr lang="en-US" dirty="0"/>
          </a:p>
        </p:txBody>
      </p:sp>
      <p:pic>
        <p:nvPicPr>
          <p:cNvPr id="4098" name="Picture 2" descr="D:\maryam\all files\اختلال-odd.jpg"/>
          <p:cNvPicPr>
            <a:picLocks noChangeAspect="1" noChangeArrowheads="1"/>
          </p:cNvPicPr>
          <p:nvPr/>
        </p:nvPicPr>
        <p:blipFill>
          <a:blip r:embed="rId2" cstate="print"/>
          <a:srcRect/>
          <a:stretch>
            <a:fillRect/>
          </a:stretch>
        </p:blipFill>
        <p:spPr bwMode="auto">
          <a:xfrm>
            <a:off x="2743200" y="2819400"/>
            <a:ext cx="3429001" cy="257175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762000" y="457200"/>
            <a:ext cx="7467600" cy="5791200"/>
          </a:xfrm>
        </p:spPr>
        <p:txBody>
          <a:bodyPr/>
          <a:lstStyle/>
          <a:p>
            <a:pPr algn="ctr">
              <a:buNone/>
            </a:pPr>
            <a:r>
              <a:rPr lang="fa-IR" dirty="0" smtClean="0">
                <a:solidFill>
                  <a:schemeClr val="accent1">
                    <a:lumMod val="75000"/>
                  </a:schemeClr>
                </a:solidFill>
              </a:rPr>
              <a:t>عوامل خطر و پیش اگاهی</a:t>
            </a:r>
          </a:p>
          <a:p>
            <a:pPr algn="ctr">
              <a:buNone/>
            </a:pPr>
            <a:endParaRPr lang="fa-IR" dirty="0" smtClean="0"/>
          </a:p>
          <a:p>
            <a:pPr algn="ctr">
              <a:buNone/>
            </a:pPr>
            <a:r>
              <a:rPr lang="fa-IR" dirty="0" smtClean="0"/>
              <a:t>1-خق و خویی : مرتبط با مشکلاتی در زمینه هیجانی مثل واکنش پذیری </a:t>
            </a:r>
          </a:p>
          <a:p>
            <a:pPr algn="ctr">
              <a:buNone/>
            </a:pPr>
            <a:r>
              <a:rPr lang="fa-IR" dirty="0" smtClean="0"/>
              <a:t>بالا </a:t>
            </a:r>
          </a:p>
          <a:p>
            <a:pPr algn="ctr">
              <a:buNone/>
            </a:pPr>
            <a:endParaRPr lang="fa-IR" dirty="0" smtClean="0"/>
          </a:p>
          <a:p>
            <a:pPr algn="ctr">
              <a:buNone/>
            </a:pPr>
            <a:r>
              <a:rPr lang="fa-IR" dirty="0" smtClean="0"/>
              <a:t>2-محیطی : روش های فرزند پروری اغلب در خانواده هایی که فرزندان مراقبت کنندگان مختلف دارند </a:t>
            </a:r>
          </a:p>
          <a:p>
            <a:pPr algn="ctr">
              <a:buNone/>
            </a:pPr>
            <a:endParaRPr lang="fa-IR" dirty="0" smtClean="0"/>
          </a:p>
          <a:p>
            <a:pPr algn="ctr">
              <a:buNone/>
            </a:pPr>
            <a:r>
              <a:rPr lang="fa-IR" dirty="0" smtClean="0"/>
              <a:t> 3- ژنتیکی و فیزیولوژیکی : چند شاخص عصبی-زیستی (مثل ضربان قلب پایین،رسانش پوست،نا به هنجاری هایی در قشر پیش پیشانی و بادامه و...)</a:t>
            </a:r>
          </a:p>
          <a:p>
            <a:pPr algn="ctr">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85800" y="609600"/>
            <a:ext cx="7467600" cy="5486400"/>
          </a:xfrm>
        </p:spPr>
        <p:txBody>
          <a:bodyPr>
            <a:normAutofit/>
          </a:bodyPr>
          <a:lstStyle/>
          <a:p>
            <a:pPr marL="457200" indent="-457200" algn="ctr">
              <a:buNone/>
            </a:pPr>
            <a:r>
              <a:rPr lang="ar-SA" dirty="0" smtClean="0">
                <a:solidFill>
                  <a:schemeClr val="accent1">
                    <a:lumMod val="75000"/>
                  </a:schemeClr>
                </a:solidFill>
              </a:rPr>
              <a:t>تشخیص افتراقی اختلال نافرمانی مقابله ای</a:t>
            </a:r>
            <a:endParaRPr lang="fa-IR" dirty="0" smtClean="0">
              <a:solidFill>
                <a:schemeClr val="accent1">
                  <a:lumMod val="75000"/>
                </a:schemeClr>
              </a:solidFill>
            </a:endParaRPr>
          </a:p>
          <a:p>
            <a:pPr marL="457200" indent="-457200" algn="ctr">
              <a:buNone/>
            </a:pPr>
            <a:endParaRPr lang="fa-IR" dirty="0" smtClean="0"/>
          </a:p>
          <a:p>
            <a:pPr marL="457200" indent="-457200" algn="ctr">
              <a:buNone/>
            </a:pPr>
            <a:endParaRPr lang="fa-IR" dirty="0" smtClean="0"/>
          </a:p>
          <a:p>
            <a:pPr marL="457200" indent="-457200" algn="ctr">
              <a:buNone/>
            </a:pPr>
            <a:endParaRPr lang="fa-IR" dirty="0" smtClean="0"/>
          </a:p>
          <a:p>
            <a:pPr marL="457200" indent="-457200" algn="ctr">
              <a:buNone/>
            </a:pPr>
            <a:r>
              <a:rPr lang="ar-SA" dirty="0" smtClean="0"/>
              <a:t>اختلال سلوک</a:t>
            </a:r>
            <a:r>
              <a:rPr lang="fa-IR" dirty="0" smtClean="0"/>
              <a:t> : تقریبا شبیه اختلال نافرمانیت اما شدید تر از ان است و دارای بی </a:t>
            </a:r>
          </a:p>
          <a:p>
            <a:pPr marL="457200" indent="-457200" algn="ctr">
              <a:buNone/>
            </a:pPr>
            <a:r>
              <a:rPr lang="fa-IR" dirty="0" smtClean="0"/>
              <a:t>نظمی های هیجانیست.</a:t>
            </a:r>
          </a:p>
          <a:p>
            <a:pPr marL="457200" indent="-457200" algn="ctr">
              <a:buNone/>
            </a:pPr>
            <a:endParaRPr lang="fa-IR" dirty="0" smtClean="0"/>
          </a:p>
          <a:p>
            <a:pPr marL="457200" indent="-457200" algn="ctr">
              <a:buNone/>
            </a:pPr>
            <a:endParaRPr lang="fa-IR" dirty="0" smtClean="0"/>
          </a:p>
          <a:p>
            <a:pPr marL="457200" indent="-457200" algn="ctr">
              <a:buNone/>
            </a:pPr>
            <a:r>
              <a:rPr lang="ar-SA" dirty="0" smtClean="0"/>
              <a:t>اختلال بیش فعالی همراه با نقص توجه</a:t>
            </a:r>
            <a:r>
              <a:rPr lang="fa-IR" dirty="0" smtClean="0"/>
              <a:t> : معمولا این اختلال همراه با اختلال نافرمانیست فرد در پیروی کردن از دستور های دیگران صرفا درموقعیت هایی است که به تلاش و توجه مستمر نیاز دارد.</a:t>
            </a:r>
          </a:p>
          <a:p>
            <a:pPr marL="457200" indent="-457200" algn="ctr">
              <a:buNone/>
            </a:pPr>
            <a:endParaRPr lang="fa-IR" dirty="0" smtClean="0"/>
          </a:p>
          <a:p>
            <a:pPr marL="457200" indent="-457200" algn="ctr">
              <a:buNone/>
            </a:pPr>
            <a:endParaRPr lang="en-US"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322</TotalTime>
  <Words>1400</Words>
  <Application>Microsoft Office PowerPoint</Application>
  <PresentationFormat>On-screen Show (4:3)</PresentationFormat>
  <Paragraphs>166</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Oriel</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B.A</dc:creator>
  <cp:lastModifiedBy>MRT</cp:lastModifiedBy>
  <cp:revision>42</cp:revision>
  <dcterms:created xsi:type="dcterms:W3CDTF">2006-08-16T00:00:00Z</dcterms:created>
  <dcterms:modified xsi:type="dcterms:W3CDTF">2017-11-09T12:17:24Z</dcterms:modified>
</cp:coreProperties>
</file>