
<file path=[Content_Types].xml><?xml version="1.0" encoding="utf-8"?>
<Types xmlns="http://schemas.openxmlformats.org/package/2006/content-types">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 id="336" r:id="rId81"/>
    <p:sldId id="337" r:id="rId82"/>
    <p:sldId id="338" r:id="rId83"/>
    <p:sldId id="339" r:id="rId84"/>
    <p:sldId id="340" r:id="rId85"/>
    <p:sldId id="341" r:id="rId86"/>
    <p:sldId id="342" r:id="rId87"/>
    <p:sldId id="343" r:id="rId88"/>
    <p:sldId id="344" r:id="rId8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58" d="100"/>
          <a:sy n="58" d="100"/>
        </p:scale>
        <p:origin x="34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51.wmf"/><Relationship Id="rId2" Type="http://schemas.openxmlformats.org/officeDocument/2006/relationships/image" Target="../media/image6.wmf"/><Relationship Id="rId1" Type="http://schemas.openxmlformats.org/officeDocument/2006/relationships/image" Target="../media/image50.wmf"/></Relationships>
</file>

<file path=ppt/drawings/_rels/vmlDrawing11.vml.rels><?xml version="1.0" encoding="UTF-8" standalone="yes"?>
<Relationships xmlns="http://schemas.openxmlformats.org/package/2006/relationships"><Relationship Id="rId8" Type="http://schemas.openxmlformats.org/officeDocument/2006/relationships/image" Target="../media/image59.wmf"/><Relationship Id="rId3" Type="http://schemas.openxmlformats.org/officeDocument/2006/relationships/image" Target="../media/image54.wmf"/><Relationship Id="rId7" Type="http://schemas.openxmlformats.org/officeDocument/2006/relationships/image" Target="../media/image58.wmf"/><Relationship Id="rId2" Type="http://schemas.openxmlformats.org/officeDocument/2006/relationships/image" Target="../media/image53.wmf"/><Relationship Id="rId1" Type="http://schemas.openxmlformats.org/officeDocument/2006/relationships/image" Target="../media/image52.wmf"/><Relationship Id="rId6" Type="http://schemas.openxmlformats.org/officeDocument/2006/relationships/image" Target="../media/image57.wmf"/><Relationship Id="rId5" Type="http://schemas.openxmlformats.org/officeDocument/2006/relationships/image" Target="../media/image56.wmf"/><Relationship Id="rId10" Type="http://schemas.openxmlformats.org/officeDocument/2006/relationships/image" Target="../media/image61.wmf"/><Relationship Id="rId4" Type="http://schemas.openxmlformats.org/officeDocument/2006/relationships/image" Target="../media/image55.wmf"/><Relationship Id="rId9" Type="http://schemas.openxmlformats.org/officeDocument/2006/relationships/image" Target="../media/image60.wmf"/></Relationships>
</file>

<file path=ppt/drawings/_rels/vmlDrawing12.vml.rels><?xml version="1.0" encoding="UTF-8" standalone="yes"?>
<Relationships xmlns="http://schemas.openxmlformats.org/package/2006/relationships"><Relationship Id="rId8" Type="http://schemas.openxmlformats.org/officeDocument/2006/relationships/image" Target="../media/image68.wmf"/><Relationship Id="rId3" Type="http://schemas.openxmlformats.org/officeDocument/2006/relationships/image" Target="../media/image63.wmf"/><Relationship Id="rId7" Type="http://schemas.openxmlformats.org/officeDocument/2006/relationships/image" Target="../media/image67.wmf"/><Relationship Id="rId2" Type="http://schemas.openxmlformats.org/officeDocument/2006/relationships/image" Target="../media/image52.wmf"/><Relationship Id="rId1" Type="http://schemas.openxmlformats.org/officeDocument/2006/relationships/image" Target="../media/image62.wmf"/><Relationship Id="rId6" Type="http://schemas.openxmlformats.org/officeDocument/2006/relationships/image" Target="../media/image66.wmf"/><Relationship Id="rId11" Type="http://schemas.openxmlformats.org/officeDocument/2006/relationships/image" Target="../media/image71.wmf"/><Relationship Id="rId5" Type="http://schemas.openxmlformats.org/officeDocument/2006/relationships/image" Target="../media/image65.wmf"/><Relationship Id="rId10" Type="http://schemas.openxmlformats.org/officeDocument/2006/relationships/image" Target="../media/image70.wmf"/><Relationship Id="rId4" Type="http://schemas.openxmlformats.org/officeDocument/2006/relationships/image" Target="../media/image64.wmf"/><Relationship Id="rId9" Type="http://schemas.openxmlformats.org/officeDocument/2006/relationships/image" Target="../media/image69.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73.wmf"/><Relationship Id="rId2" Type="http://schemas.openxmlformats.org/officeDocument/2006/relationships/image" Target="../media/image52.wmf"/><Relationship Id="rId1" Type="http://schemas.openxmlformats.org/officeDocument/2006/relationships/image" Target="../media/image72.wmf"/><Relationship Id="rId6" Type="http://schemas.openxmlformats.org/officeDocument/2006/relationships/image" Target="../media/image75.wmf"/><Relationship Id="rId5" Type="http://schemas.openxmlformats.org/officeDocument/2006/relationships/image" Target="../media/image65.wmf"/><Relationship Id="rId4" Type="http://schemas.openxmlformats.org/officeDocument/2006/relationships/image" Target="../media/image74.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73.wmf"/><Relationship Id="rId2" Type="http://schemas.openxmlformats.org/officeDocument/2006/relationships/image" Target="../media/image52.wmf"/><Relationship Id="rId1" Type="http://schemas.openxmlformats.org/officeDocument/2006/relationships/image" Target="../media/image76.wmf"/><Relationship Id="rId6" Type="http://schemas.openxmlformats.org/officeDocument/2006/relationships/image" Target="../media/image78.wmf"/><Relationship Id="rId5" Type="http://schemas.openxmlformats.org/officeDocument/2006/relationships/image" Target="../media/image65.wmf"/><Relationship Id="rId4" Type="http://schemas.openxmlformats.org/officeDocument/2006/relationships/image" Target="../media/image77.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80.wmf"/><Relationship Id="rId7" Type="http://schemas.openxmlformats.org/officeDocument/2006/relationships/image" Target="../media/image83.wmf"/><Relationship Id="rId2" Type="http://schemas.openxmlformats.org/officeDocument/2006/relationships/image" Target="../media/image79.wmf"/><Relationship Id="rId1" Type="http://schemas.openxmlformats.org/officeDocument/2006/relationships/image" Target="../media/image52.wmf"/><Relationship Id="rId6" Type="http://schemas.openxmlformats.org/officeDocument/2006/relationships/image" Target="../media/image82.wmf"/><Relationship Id="rId5" Type="http://schemas.openxmlformats.org/officeDocument/2006/relationships/image" Target="../media/image81.wmf"/><Relationship Id="rId4" Type="http://schemas.openxmlformats.org/officeDocument/2006/relationships/image" Target="../media/image65.wmf"/></Relationships>
</file>

<file path=ppt/drawings/_rels/vmlDrawing16.vml.rels><?xml version="1.0" encoding="UTF-8" standalone="yes"?>
<Relationships xmlns="http://schemas.openxmlformats.org/package/2006/relationships"><Relationship Id="rId8" Type="http://schemas.openxmlformats.org/officeDocument/2006/relationships/image" Target="../media/image89.wmf"/><Relationship Id="rId3" Type="http://schemas.openxmlformats.org/officeDocument/2006/relationships/image" Target="../media/image85.wmf"/><Relationship Id="rId7" Type="http://schemas.openxmlformats.org/officeDocument/2006/relationships/image" Target="../media/image88.wmf"/><Relationship Id="rId2" Type="http://schemas.openxmlformats.org/officeDocument/2006/relationships/image" Target="../media/image65.wmf"/><Relationship Id="rId1" Type="http://schemas.openxmlformats.org/officeDocument/2006/relationships/image" Target="../media/image84.wmf"/><Relationship Id="rId6" Type="http://schemas.openxmlformats.org/officeDocument/2006/relationships/image" Target="../media/image87.wmf"/><Relationship Id="rId5" Type="http://schemas.openxmlformats.org/officeDocument/2006/relationships/image" Target="../media/image86.wmf"/><Relationship Id="rId4" Type="http://schemas.openxmlformats.org/officeDocument/2006/relationships/image" Target="../media/image52.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91.wmf"/><Relationship Id="rId7" Type="http://schemas.openxmlformats.org/officeDocument/2006/relationships/image" Target="../media/image94.wmf"/><Relationship Id="rId2" Type="http://schemas.openxmlformats.org/officeDocument/2006/relationships/image" Target="../media/image52.wmf"/><Relationship Id="rId1" Type="http://schemas.openxmlformats.org/officeDocument/2006/relationships/image" Target="../media/image90.wmf"/><Relationship Id="rId6" Type="http://schemas.openxmlformats.org/officeDocument/2006/relationships/image" Target="../media/image93.wmf"/><Relationship Id="rId5" Type="http://schemas.openxmlformats.org/officeDocument/2006/relationships/image" Target="../media/image65.wmf"/><Relationship Id="rId4" Type="http://schemas.openxmlformats.org/officeDocument/2006/relationships/image" Target="../media/image92.wmf"/></Relationships>
</file>

<file path=ppt/drawings/_rels/vmlDrawing18.vml.rels><?xml version="1.0" encoding="UTF-8" standalone="yes"?>
<Relationships xmlns="http://schemas.openxmlformats.org/package/2006/relationships"><Relationship Id="rId8" Type="http://schemas.openxmlformats.org/officeDocument/2006/relationships/image" Target="../media/image100.wmf"/><Relationship Id="rId3" Type="http://schemas.openxmlformats.org/officeDocument/2006/relationships/image" Target="../media/image52.wmf"/><Relationship Id="rId7" Type="http://schemas.openxmlformats.org/officeDocument/2006/relationships/image" Target="../media/image99.wmf"/><Relationship Id="rId2" Type="http://schemas.openxmlformats.org/officeDocument/2006/relationships/image" Target="../media/image96.wmf"/><Relationship Id="rId1" Type="http://schemas.openxmlformats.org/officeDocument/2006/relationships/image" Target="../media/image95.wmf"/><Relationship Id="rId6" Type="http://schemas.openxmlformats.org/officeDocument/2006/relationships/image" Target="../media/image65.wmf"/><Relationship Id="rId5" Type="http://schemas.openxmlformats.org/officeDocument/2006/relationships/image" Target="../media/image98.wmf"/><Relationship Id="rId4" Type="http://schemas.openxmlformats.org/officeDocument/2006/relationships/image" Target="../media/image97.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52.wmf"/><Relationship Id="rId7" Type="http://schemas.openxmlformats.org/officeDocument/2006/relationships/image" Target="../media/image103.wmf"/><Relationship Id="rId2" Type="http://schemas.openxmlformats.org/officeDocument/2006/relationships/image" Target="../media/image101.wmf"/><Relationship Id="rId1" Type="http://schemas.openxmlformats.org/officeDocument/2006/relationships/image" Target="../media/image95.wmf"/><Relationship Id="rId6" Type="http://schemas.openxmlformats.org/officeDocument/2006/relationships/image" Target="../media/image65.wmf"/><Relationship Id="rId5" Type="http://schemas.openxmlformats.org/officeDocument/2006/relationships/image" Target="../media/image102.wmf"/><Relationship Id="rId4" Type="http://schemas.openxmlformats.org/officeDocument/2006/relationships/image" Target="../media/image9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105.wmf"/><Relationship Id="rId2" Type="http://schemas.openxmlformats.org/officeDocument/2006/relationships/image" Target="../media/image104.wmf"/><Relationship Id="rId1" Type="http://schemas.openxmlformats.org/officeDocument/2006/relationships/image" Target="../media/image95.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15.wmf"/><Relationship Id="rId3" Type="http://schemas.openxmlformats.org/officeDocument/2006/relationships/image" Target="../media/image10.wmf"/><Relationship Id="rId7" Type="http://schemas.openxmlformats.org/officeDocument/2006/relationships/image" Target="../media/image14.wmf"/><Relationship Id="rId2" Type="http://schemas.openxmlformats.org/officeDocument/2006/relationships/image" Target="../media/image9.wmf"/><Relationship Id="rId1" Type="http://schemas.openxmlformats.org/officeDocument/2006/relationships/image" Target="../media/image8.wmf"/><Relationship Id="rId6" Type="http://schemas.openxmlformats.org/officeDocument/2006/relationships/image" Target="../media/image13.wmf"/><Relationship Id="rId5" Type="http://schemas.openxmlformats.org/officeDocument/2006/relationships/image" Target="../media/image12.wmf"/><Relationship Id="rId4" Type="http://schemas.openxmlformats.org/officeDocument/2006/relationships/image" Target="../media/image11.wmf"/><Relationship Id="rId9" Type="http://schemas.openxmlformats.org/officeDocument/2006/relationships/image" Target="../media/image16.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0.wmf"/><Relationship Id="rId7" Type="http://schemas.openxmlformats.org/officeDocument/2006/relationships/image" Target="../media/image22.wmf"/><Relationship Id="rId2" Type="http://schemas.openxmlformats.org/officeDocument/2006/relationships/image" Target="../media/image18.wmf"/><Relationship Id="rId1" Type="http://schemas.openxmlformats.org/officeDocument/2006/relationships/image" Target="../media/image17.wmf"/><Relationship Id="rId6" Type="http://schemas.openxmlformats.org/officeDocument/2006/relationships/image" Target="../media/image21.wmf"/><Relationship Id="rId5" Type="http://schemas.openxmlformats.org/officeDocument/2006/relationships/image" Target="../media/image20.wmf"/><Relationship Id="rId4" Type="http://schemas.openxmlformats.org/officeDocument/2006/relationships/image" Target="../media/image19.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 Id="rId5" Type="http://schemas.openxmlformats.org/officeDocument/2006/relationships/image" Target="../media/image27.wmf"/><Relationship Id="rId4" Type="http://schemas.openxmlformats.org/officeDocument/2006/relationships/image" Target="../media/image26.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6.wmf"/><Relationship Id="rId1" Type="http://schemas.openxmlformats.org/officeDocument/2006/relationships/image" Target="../media/image29.wmf"/></Relationships>
</file>

<file path=ppt/drawings/_rels/vmlDrawing7.vml.rels><?xml version="1.0" encoding="UTF-8" standalone="yes"?>
<Relationships xmlns="http://schemas.openxmlformats.org/package/2006/relationships"><Relationship Id="rId8" Type="http://schemas.openxmlformats.org/officeDocument/2006/relationships/image" Target="../media/image37.wmf"/><Relationship Id="rId3" Type="http://schemas.openxmlformats.org/officeDocument/2006/relationships/image" Target="../media/image10.wmf"/><Relationship Id="rId7" Type="http://schemas.openxmlformats.org/officeDocument/2006/relationships/image" Target="../media/image36.wmf"/><Relationship Id="rId2" Type="http://schemas.openxmlformats.org/officeDocument/2006/relationships/image" Target="../media/image32.wmf"/><Relationship Id="rId1" Type="http://schemas.openxmlformats.org/officeDocument/2006/relationships/image" Target="../media/image31.wmf"/><Relationship Id="rId6" Type="http://schemas.openxmlformats.org/officeDocument/2006/relationships/image" Target="../media/image35.wmf"/><Relationship Id="rId5" Type="http://schemas.openxmlformats.org/officeDocument/2006/relationships/image" Target="../media/image34.wmf"/><Relationship Id="rId10" Type="http://schemas.openxmlformats.org/officeDocument/2006/relationships/image" Target="../media/image39.wmf"/><Relationship Id="rId4" Type="http://schemas.openxmlformats.org/officeDocument/2006/relationships/image" Target="../media/image33.wmf"/><Relationship Id="rId9" Type="http://schemas.openxmlformats.org/officeDocument/2006/relationships/image" Target="../media/image38.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0.wmf"/><Relationship Id="rId7" Type="http://schemas.openxmlformats.org/officeDocument/2006/relationships/image" Target="../media/image45.wmf"/><Relationship Id="rId2" Type="http://schemas.openxmlformats.org/officeDocument/2006/relationships/image" Target="../media/image41.wmf"/><Relationship Id="rId1" Type="http://schemas.openxmlformats.org/officeDocument/2006/relationships/image" Target="../media/image40.wmf"/><Relationship Id="rId6" Type="http://schemas.openxmlformats.org/officeDocument/2006/relationships/image" Target="../media/image44.wmf"/><Relationship Id="rId5" Type="http://schemas.openxmlformats.org/officeDocument/2006/relationships/image" Target="../media/image43.wmf"/><Relationship Id="rId4" Type="http://schemas.openxmlformats.org/officeDocument/2006/relationships/image" Target="../media/image42.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48.wmf"/><Relationship Id="rId1" Type="http://schemas.openxmlformats.org/officeDocument/2006/relationships/image" Target="../media/image47.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F00EC32-1B1B-410A-9C1A-F56933393D5A}"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F55965-316E-419F-A000-CD088C436665}" type="slidenum">
              <a:rPr lang="en-US" smtClean="0"/>
              <a:t>‹#›</a:t>
            </a:fld>
            <a:endParaRPr lang="en-US"/>
          </a:p>
        </p:txBody>
      </p:sp>
    </p:spTree>
    <p:extLst>
      <p:ext uri="{BB962C8B-B14F-4D97-AF65-F5344CB8AC3E}">
        <p14:creationId xmlns:p14="http://schemas.microsoft.com/office/powerpoint/2010/main" val="351844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00EC32-1B1B-410A-9C1A-F56933393D5A}"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F55965-316E-419F-A000-CD088C436665}" type="slidenum">
              <a:rPr lang="en-US" smtClean="0"/>
              <a:t>‹#›</a:t>
            </a:fld>
            <a:endParaRPr lang="en-US"/>
          </a:p>
        </p:txBody>
      </p:sp>
    </p:spTree>
    <p:extLst>
      <p:ext uri="{BB962C8B-B14F-4D97-AF65-F5344CB8AC3E}">
        <p14:creationId xmlns:p14="http://schemas.microsoft.com/office/powerpoint/2010/main" val="194233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00EC32-1B1B-410A-9C1A-F56933393D5A}"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F55965-316E-419F-A000-CD088C436665}"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22238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00EC32-1B1B-410A-9C1A-F56933393D5A}"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F55965-316E-419F-A000-CD088C436665}" type="slidenum">
              <a:rPr lang="en-US" smtClean="0"/>
              <a:t>‹#›</a:t>
            </a:fld>
            <a:endParaRPr lang="en-US"/>
          </a:p>
        </p:txBody>
      </p:sp>
    </p:spTree>
    <p:extLst>
      <p:ext uri="{BB962C8B-B14F-4D97-AF65-F5344CB8AC3E}">
        <p14:creationId xmlns:p14="http://schemas.microsoft.com/office/powerpoint/2010/main" val="2978687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00EC32-1B1B-410A-9C1A-F56933393D5A}"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F55965-316E-419F-A000-CD088C436665}"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640555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00EC32-1B1B-410A-9C1A-F56933393D5A}"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F55965-316E-419F-A000-CD088C436665}" type="slidenum">
              <a:rPr lang="en-US" smtClean="0"/>
              <a:t>‹#›</a:t>
            </a:fld>
            <a:endParaRPr lang="en-US"/>
          </a:p>
        </p:txBody>
      </p:sp>
    </p:spTree>
    <p:extLst>
      <p:ext uri="{BB962C8B-B14F-4D97-AF65-F5344CB8AC3E}">
        <p14:creationId xmlns:p14="http://schemas.microsoft.com/office/powerpoint/2010/main" val="80823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F00EC32-1B1B-410A-9C1A-F56933393D5A}"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F55965-316E-419F-A000-CD088C436665}" type="slidenum">
              <a:rPr lang="en-US" smtClean="0"/>
              <a:t>‹#›</a:t>
            </a:fld>
            <a:endParaRPr lang="en-US"/>
          </a:p>
        </p:txBody>
      </p:sp>
    </p:spTree>
    <p:extLst>
      <p:ext uri="{BB962C8B-B14F-4D97-AF65-F5344CB8AC3E}">
        <p14:creationId xmlns:p14="http://schemas.microsoft.com/office/powerpoint/2010/main" val="26531551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F00EC32-1B1B-410A-9C1A-F56933393D5A}"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F55965-316E-419F-A000-CD088C436665}" type="slidenum">
              <a:rPr lang="en-US" smtClean="0"/>
              <a:t>‹#›</a:t>
            </a:fld>
            <a:endParaRPr lang="en-US"/>
          </a:p>
        </p:txBody>
      </p:sp>
    </p:spTree>
    <p:extLst>
      <p:ext uri="{BB962C8B-B14F-4D97-AF65-F5344CB8AC3E}">
        <p14:creationId xmlns:p14="http://schemas.microsoft.com/office/powerpoint/2010/main" val="220307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F00EC32-1B1B-410A-9C1A-F56933393D5A}"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F55965-316E-419F-A000-CD088C436665}" type="slidenum">
              <a:rPr lang="en-US" smtClean="0"/>
              <a:t>‹#›</a:t>
            </a:fld>
            <a:endParaRPr lang="en-US"/>
          </a:p>
        </p:txBody>
      </p:sp>
    </p:spTree>
    <p:extLst>
      <p:ext uri="{BB962C8B-B14F-4D97-AF65-F5344CB8AC3E}">
        <p14:creationId xmlns:p14="http://schemas.microsoft.com/office/powerpoint/2010/main" val="140538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00EC32-1B1B-410A-9C1A-F56933393D5A}"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F55965-316E-419F-A000-CD088C436665}" type="slidenum">
              <a:rPr lang="en-US" smtClean="0"/>
              <a:t>‹#›</a:t>
            </a:fld>
            <a:endParaRPr lang="en-US"/>
          </a:p>
        </p:txBody>
      </p:sp>
    </p:spTree>
    <p:extLst>
      <p:ext uri="{BB962C8B-B14F-4D97-AF65-F5344CB8AC3E}">
        <p14:creationId xmlns:p14="http://schemas.microsoft.com/office/powerpoint/2010/main" val="4163585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F00EC32-1B1B-410A-9C1A-F56933393D5A}" type="datetimeFigureOut">
              <a:rPr lang="en-US" smtClean="0"/>
              <a:t>1/17/2022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F55965-316E-419F-A000-CD088C436665}" type="slidenum">
              <a:rPr lang="en-US" smtClean="0"/>
              <a:t>‹#›</a:t>
            </a:fld>
            <a:endParaRPr lang="en-US"/>
          </a:p>
        </p:txBody>
      </p:sp>
    </p:spTree>
    <p:extLst>
      <p:ext uri="{BB962C8B-B14F-4D97-AF65-F5344CB8AC3E}">
        <p14:creationId xmlns:p14="http://schemas.microsoft.com/office/powerpoint/2010/main" val="203778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F00EC32-1B1B-410A-9C1A-F56933393D5A}" type="datetimeFigureOut">
              <a:rPr lang="en-US" smtClean="0"/>
              <a:t>1/17/2022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F55965-316E-419F-A000-CD088C436665}" type="slidenum">
              <a:rPr lang="en-US" smtClean="0"/>
              <a:t>‹#›</a:t>
            </a:fld>
            <a:endParaRPr lang="en-US"/>
          </a:p>
        </p:txBody>
      </p:sp>
    </p:spTree>
    <p:extLst>
      <p:ext uri="{BB962C8B-B14F-4D97-AF65-F5344CB8AC3E}">
        <p14:creationId xmlns:p14="http://schemas.microsoft.com/office/powerpoint/2010/main" val="4177344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F00EC32-1B1B-410A-9C1A-F56933393D5A}" type="datetimeFigureOut">
              <a:rPr lang="en-US" smtClean="0"/>
              <a:t>1/17/2022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F55965-316E-419F-A000-CD088C436665}" type="slidenum">
              <a:rPr lang="en-US" smtClean="0"/>
              <a:t>‹#›</a:t>
            </a:fld>
            <a:endParaRPr lang="en-US"/>
          </a:p>
        </p:txBody>
      </p:sp>
    </p:spTree>
    <p:extLst>
      <p:ext uri="{BB962C8B-B14F-4D97-AF65-F5344CB8AC3E}">
        <p14:creationId xmlns:p14="http://schemas.microsoft.com/office/powerpoint/2010/main" val="2556596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00EC32-1B1B-410A-9C1A-F56933393D5A}" type="datetimeFigureOut">
              <a:rPr lang="en-US" smtClean="0"/>
              <a:t>1/17/2022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F55965-316E-419F-A000-CD088C436665}" type="slidenum">
              <a:rPr lang="en-US" smtClean="0"/>
              <a:t>‹#›</a:t>
            </a:fld>
            <a:endParaRPr lang="en-US"/>
          </a:p>
        </p:txBody>
      </p:sp>
    </p:spTree>
    <p:extLst>
      <p:ext uri="{BB962C8B-B14F-4D97-AF65-F5344CB8AC3E}">
        <p14:creationId xmlns:p14="http://schemas.microsoft.com/office/powerpoint/2010/main" val="3157776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00EC32-1B1B-410A-9C1A-F56933393D5A}" type="datetimeFigureOut">
              <a:rPr lang="en-US" smtClean="0"/>
              <a:t>1/17/2022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F55965-316E-419F-A000-CD088C436665}" type="slidenum">
              <a:rPr lang="en-US" smtClean="0"/>
              <a:t>‹#›</a:t>
            </a:fld>
            <a:endParaRPr lang="en-US"/>
          </a:p>
        </p:txBody>
      </p:sp>
    </p:spTree>
    <p:extLst>
      <p:ext uri="{BB962C8B-B14F-4D97-AF65-F5344CB8AC3E}">
        <p14:creationId xmlns:p14="http://schemas.microsoft.com/office/powerpoint/2010/main" val="3107266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00EC32-1B1B-410A-9C1A-F56933393D5A}" type="datetimeFigureOut">
              <a:rPr lang="en-US" smtClean="0"/>
              <a:t>1/17/2022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F55965-316E-419F-A000-CD088C436665}" type="slidenum">
              <a:rPr lang="en-US" smtClean="0"/>
              <a:t>‹#›</a:t>
            </a:fld>
            <a:endParaRPr lang="en-US"/>
          </a:p>
        </p:txBody>
      </p:sp>
    </p:spTree>
    <p:extLst>
      <p:ext uri="{BB962C8B-B14F-4D97-AF65-F5344CB8AC3E}">
        <p14:creationId xmlns:p14="http://schemas.microsoft.com/office/powerpoint/2010/main" val="1797752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F00EC32-1B1B-410A-9C1A-F56933393D5A}" type="datetimeFigureOut">
              <a:rPr lang="en-US" smtClean="0"/>
              <a:t>1/17/2022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2F55965-316E-419F-A000-CD088C436665}" type="slidenum">
              <a:rPr lang="en-US" smtClean="0"/>
              <a:t>‹#›</a:t>
            </a:fld>
            <a:endParaRPr lang="en-US"/>
          </a:p>
        </p:txBody>
      </p:sp>
    </p:spTree>
    <p:extLst>
      <p:ext uri="{BB962C8B-B14F-4D97-AF65-F5344CB8AC3E}">
        <p14:creationId xmlns:p14="http://schemas.microsoft.com/office/powerpoint/2010/main" val="22405987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oleObject" Target="../embeddings/oleObject4.bin"/><Relationship Id="rId7"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6.wmf"/><Relationship Id="rId5" Type="http://schemas.openxmlformats.org/officeDocument/2006/relationships/oleObject" Target="../embeddings/oleObject5.bin"/><Relationship Id="rId4" Type="http://schemas.openxmlformats.org/officeDocument/2006/relationships/image" Target="../media/image5.w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8" Type="http://schemas.openxmlformats.org/officeDocument/2006/relationships/image" Target="../media/image10.wmf"/><Relationship Id="rId13" Type="http://schemas.openxmlformats.org/officeDocument/2006/relationships/oleObject" Target="../embeddings/oleObject12.bin"/><Relationship Id="rId18" Type="http://schemas.openxmlformats.org/officeDocument/2006/relationships/image" Target="../media/image14.wmf"/><Relationship Id="rId3" Type="http://schemas.openxmlformats.org/officeDocument/2006/relationships/oleObject" Target="../embeddings/oleObject7.bin"/><Relationship Id="rId21" Type="http://schemas.openxmlformats.org/officeDocument/2006/relationships/image" Target="../media/image15.wmf"/><Relationship Id="rId7" Type="http://schemas.openxmlformats.org/officeDocument/2006/relationships/oleObject" Target="../embeddings/oleObject9.bin"/><Relationship Id="rId12" Type="http://schemas.openxmlformats.org/officeDocument/2006/relationships/image" Target="../media/image12.wmf"/><Relationship Id="rId17" Type="http://schemas.openxmlformats.org/officeDocument/2006/relationships/oleObject" Target="../embeddings/oleObject15.bin"/><Relationship Id="rId2" Type="http://schemas.openxmlformats.org/officeDocument/2006/relationships/slideLayout" Target="../slideLayouts/slideLayout7.xml"/><Relationship Id="rId16" Type="http://schemas.openxmlformats.org/officeDocument/2006/relationships/oleObject" Target="../embeddings/oleObject14.bin"/><Relationship Id="rId20" Type="http://schemas.openxmlformats.org/officeDocument/2006/relationships/oleObject" Target="../embeddings/oleObject17.bin"/><Relationship Id="rId1" Type="http://schemas.openxmlformats.org/officeDocument/2006/relationships/vmlDrawing" Target="../drawings/vmlDrawing3.vml"/><Relationship Id="rId6" Type="http://schemas.openxmlformats.org/officeDocument/2006/relationships/image" Target="../media/image9.wmf"/><Relationship Id="rId11" Type="http://schemas.openxmlformats.org/officeDocument/2006/relationships/oleObject" Target="../embeddings/oleObject11.bin"/><Relationship Id="rId5" Type="http://schemas.openxmlformats.org/officeDocument/2006/relationships/oleObject" Target="../embeddings/oleObject8.bin"/><Relationship Id="rId15" Type="http://schemas.openxmlformats.org/officeDocument/2006/relationships/oleObject" Target="../embeddings/oleObject13.bin"/><Relationship Id="rId23" Type="http://schemas.openxmlformats.org/officeDocument/2006/relationships/image" Target="../media/image16.wmf"/><Relationship Id="rId10" Type="http://schemas.openxmlformats.org/officeDocument/2006/relationships/image" Target="../media/image11.wmf"/><Relationship Id="rId19" Type="http://schemas.openxmlformats.org/officeDocument/2006/relationships/oleObject" Target="../embeddings/oleObject16.bin"/><Relationship Id="rId4" Type="http://schemas.openxmlformats.org/officeDocument/2006/relationships/image" Target="../media/image8.wmf"/><Relationship Id="rId9" Type="http://schemas.openxmlformats.org/officeDocument/2006/relationships/oleObject" Target="../embeddings/oleObject10.bin"/><Relationship Id="rId14" Type="http://schemas.openxmlformats.org/officeDocument/2006/relationships/image" Target="../media/image13.wmf"/><Relationship Id="rId22" Type="http://schemas.openxmlformats.org/officeDocument/2006/relationships/oleObject" Target="../embeddings/oleObject18.bin"/></Relationships>
</file>

<file path=ppt/slides/_rels/slide26.xml.rels><?xml version="1.0" encoding="UTF-8" standalone="yes"?>
<Relationships xmlns="http://schemas.openxmlformats.org/package/2006/relationships"><Relationship Id="rId8" Type="http://schemas.openxmlformats.org/officeDocument/2006/relationships/image" Target="../media/image10.wmf"/><Relationship Id="rId13" Type="http://schemas.openxmlformats.org/officeDocument/2006/relationships/oleObject" Target="../embeddings/oleObject24.bin"/><Relationship Id="rId3" Type="http://schemas.openxmlformats.org/officeDocument/2006/relationships/oleObject" Target="../embeddings/oleObject19.bin"/><Relationship Id="rId7" Type="http://schemas.openxmlformats.org/officeDocument/2006/relationships/oleObject" Target="../embeddings/oleObject21.bin"/><Relationship Id="rId12" Type="http://schemas.openxmlformats.org/officeDocument/2006/relationships/image" Target="../media/image20.wmf"/><Relationship Id="rId17" Type="http://schemas.openxmlformats.org/officeDocument/2006/relationships/image" Target="../media/image22.wmf"/><Relationship Id="rId2" Type="http://schemas.openxmlformats.org/officeDocument/2006/relationships/slideLayout" Target="../slideLayouts/slideLayout7.xml"/><Relationship Id="rId16" Type="http://schemas.openxmlformats.org/officeDocument/2006/relationships/oleObject" Target="../embeddings/oleObject26.bin"/><Relationship Id="rId1" Type="http://schemas.openxmlformats.org/officeDocument/2006/relationships/vmlDrawing" Target="../drawings/vmlDrawing4.vml"/><Relationship Id="rId6" Type="http://schemas.openxmlformats.org/officeDocument/2006/relationships/image" Target="../media/image18.wmf"/><Relationship Id="rId11" Type="http://schemas.openxmlformats.org/officeDocument/2006/relationships/oleObject" Target="../embeddings/oleObject23.bin"/><Relationship Id="rId5" Type="http://schemas.openxmlformats.org/officeDocument/2006/relationships/oleObject" Target="../embeddings/oleObject20.bin"/><Relationship Id="rId15" Type="http://schemas.openxmlformats.org/officeDocument/2006/relationships/oleObject" Target="../embeddings/oleObject25.bin"/><Relationship Id="rId10" Type="http://schemas.openxmlformats.org/officeDocument/2006/relationships/image" Target="../media/image19.wmf"/><Relationship Id="rId4" Type="http://schemas.openxmlformats.org/officeDocument/2006/relationships/image" Target="../media/image17.wmf"/><Relationship Id="rId9" Type="http://schemas.openxmlformats.org/officeDocument/2006/relationships/oleObject" Target="../embeddings/oleObject22.bin"/><Relationship Id="rId14" Type="http://schemas.openxmlformats.org/officeDocument/2006/relationships/image" Target="../media/image21.w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8" Type="http://schemas.openxmlformats.org/officeDocument/2006/relationships/image" Target="../media/image25.wmf"/><Relationship Id="rId3" Type="http://schemas.openxmlformats.org/officeDocument/2006/relationships/oleObject" Target="../embeddings/oleObject27.bin"/><Relationship Id="rId7" Type="http://schemas.openxmlformats.org/officeDocument/2006/relationships/oleObject" Target="../embeddings/oleObject29.bin"/><Relationship Id="rId12" Type="http://schemas.openxmlformats.org/officeDocument/2006/relationships/image" Target="../media/image27.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24.wmf"/><Relationship Id="rId11" Type="http://schemas.openxmlformats.org/officeDocument/2006/relationships/oleObject" Target="../embeddings/oleObject31.bin"/><Relationship Id="rId5" Type="http://schemas.openxmlformats.org/officeDocument/2006/relationships/oleObject" Target="../embeddings/oleObject28.bin"/><Relationship Id="rId10" Type="http://schemas.openxmlformats.org/officeDocument/2006/relationships/image" Target="../media/image26.wmf"/><Relationship Id="rId4" Type="http://schemas.openxmlformats.org/officeDocument/2006/relationships/image" Target="../media/image23.wmf"/><Relationship Id="rId9" Type="http://schemas.openxmlformats.org/officeDocument/2006/relationships/oleObject" Target="../embeddings/oleObject30.bin"/></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8" Type="http://schemas.openxmlformats.org/officeDocument/2006/relationships/image" Target="../media/image30.wmf"/><Relationship Id="rId3" Type="http://schemas.openxmlformats.org/officeDocument/2006/relationships/oleObject" Target="../embeddings/oleObject32.bin"/><Relationship Id="rId7" Type="http://schemas.openxmlformats.org/officeDocument/2006/relationships/oleObject" Target="../embeddings/oleObject34.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6.wmf"/><Relationship Id="rId5" Type="http://schemas.openxmlformats.org/officeDocument/2006/relationships/oleObject" Target="../embeddings/oleObject33.bin"/><Relationship Id="rId4" Type="http://schemas.openxmlformats.org/officeDocument/2006/relationships/image" Target="../media/image29.wmf"/></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8" Type="http://schemas.openxmlformats.org/officeDocument/2006/relationships/image" Target="../media/image10.wmf"/><Relationship Id="rId13" Type="http://schemas.openxmlformats.org/officeDocument/2006/relationships/oleObject" Target="../embeddings/oleObject40.bin"/><Relationship Id="rId18" Type="http://schemas.openxmlformats.org/officeDocument/2006/relationships/oleObject" Target="../embeddings/oleObject43.bin"/><Relationship Id="rId3" Type="http://schemas.openxmlformats.org/officeDocument/2006/relationships/oleObject" Target="../embeddings/oleObject35.bin"/><Relationship Id="rId21" Type="http://schemas.openxmlformats.org/officeDocument/2006/relationships/image" Target="../media/image38.wmf"/><Relationship Id="rId7" Type="http://schemas.openxmlformats.org/officeDocument/2006/relationships/oleObject" Target="../embeddings/oleObject37.bin"/><Relationship Id="rId12" Type="http://schemas.openxmlformats.org/officeDocument/2006/relationships/image" Target="../media/image34.wmf"/><Relationship Id="rId17" Type="http://schemas.openxmlformats.org/officeDocument/2006/relationships/image" Target="../media/image36.wmf"/><Relationship Id="rId2" Type="http://schemas.openxmlformats.org/officeDocument/2006/relationships/slideLayout" Target="../slideLayouts/slideLayout7.xml"/><Relationship Id="rId16" Type="http://schemas.openxmlformats.org/officeDocument/2006/relationships/oleObject" Target="../embeddings/oleObject42.bin"/><Relationship Id="rId20" Type="http://schemas.openxmlformats.org/officeDocument/2006/relationships/oleObject" Target="../embeddings/oleObject44.bin"/><Relationship Id="rId1" Type="http://schemas.openxmlformats.org/officeDocument/2006/relationships/vmlDrawing" Target="../drawings/vmlDrawing7.vml"/><Relationship Id="rId6" Type="http://schemas.openxmlformats.org/officeDocument/2006/relationships/image" Target="../media/image32.wmf"/><Relationship Id="rId11" Type="http://schemas.openxmlformats.org/officeDocument/2006/relationships/oleObject" Target="../embeddings/oleObject39.bin"/><Relationship Id="rId24" Type="http://schemas.openxmlformats.org/officeDocument/2006/relationships/image" Target="../media/image39.wmf"/><Relationship Id="rId5" Type="http://schemas.openxmlformats.org/officeDocument/2006/relationships/oleObject" Target="../embeddings/oleObject36.bin"/><Relationship Id="rId15" Type="http://schemas.openxmlformats.org/officeDocument/2006/relationships/oleObject" Target="../embeddings/oleObject41.bin"/><Relationship Id="rId23" Type="http://schemas.openxmlformats.org/officeDocument/2006/relationships/oleObject" Target="../embeddings/oleObject46.bin"/><Relationship Id="rId10" Type="http://schemas.openxmlformats.org/officeDocument/2006/relationships/image" Target="../media/image33.wmf"/><Relationship Id="rId19" Type="http://schemas.openxmlformats.org/officeDocument/2006/relationships/image" Target="../media/image37.wmf"/><Relationship Id="rId4" Type="http://schemas.openxmlformats.org/officeDocument/2006/relationships/image" Target="../media/image31.wmf"/><Relationship Id="rId9" Type="http://schemas.openxmlformats.org/officeDocument/2006/relationships/oleObject" Target="../embeddings/oleObject38.bin"/><Relationship Id="rId14" Type="http://schemas.openxmlformats.org/officeDocument/2006/relationships/image" Target="../media/image35.wmf"/><Relationship Id="rId22" Type="http://schemas.openxmlformats.org/officeDocument/2006/relationships/oleObject" Target="../embeddings/oleObject45.bin"/></Relationships>
</file>

<file path=ppt/slides/_rels/slide44.xml.rels><?xml version="1.0" encoding="UTF-8" standalone="yes"?>
<Relationships xmlns="http://schemas.openxmlformats.org/package/2006/relationships"><Relationship Id="rId8" Type="http://schemas.openxmlformats.org/officeDocument/2006/relationships/image" Target="../media/image10.wmf"/><Relationship Id="rId13" Type="http://schemas.openxmlformats.org/officeDocument/2006/relationships/oleObject" Target="../embeddings/oleObject52.bin"/><Relationship Id="rId3" Type="http://schemas.openxmlformats.org/officeDocument/2006/relationships/oleObject" Target="../embeddings/oleObject47.bin"/><Relationship Id="rId7" Type="http://schemas.openxmlformats.org/officeDocument/2006/relationships/oleObject" Target="../embeddings/oleObject49.bin"/><Relationship Id="rId12" Type="http://schemas.openxmlformats.org/officeDocument/2006/relationships/image" Target="../media/image43.wmf"/><Relationship Id="rId17" Type="http://schemas.openxmlformats.org/officeDocument/2006/relationships/image" Target="../media/image45.wmf"/><Relationship Id="rId2" Type="http://schemas.openxmlformats.org/officeDocument/2006/relationships/slideLayout" Target="../slideLayouts/slideLayout7.xml"/><Relationship Id="rId16" Type="http://schemas.openxmlformats.org/officeDocument/2006/relationships/oleObject" Target="../embeddings/oleObject54.bin"/><Relationship Id="rId1" Type="http://schemas.openxmlformats.org/officeDocument/2006/relationships/vmlDrawing" Target="../drawings/vmlDrawing8.vml"/><Relationship Id="rId6" Type="http://schemas.openxmlformats.org/officeDocument/2006/relationships/image" Target="../media/image41.wmf"/><Relationship Id="rId11" Type="http://schemas.openxmlformats.org/officeDocument/2006/relationships/oleObject" Target="../embeddings/oleObject51.bin"/><Relationship Id="rId5" Type="http://schemas.openxmlformats.org/officeDocument/2006/relationships/oleObject" Target="../embeddings/oleObject48.bin"/><Relationship Id="rId15" Type="http://schemas.openxmlformats.org/officeDocument/2006/relationships/oleObject" Target="../embeddings/oleObject53.bin"/><Relationship Id="rId10" Type="http://schemas.openxmlformats.org/officeDocument/2006/relationships/image" Target="../media/image42.wmf"/><Relationship Id="rId4" Type="http://schemas.openxmlformats.org/officeDocument/2006/relationships/image" Target="../media/image40.wmf"/><Relationship Id="rId9" Type="http://schemas.openxmlformats.org/officeDocument/2006/relationships/oleObject" Target="../embeddings/oleObject50.bin"/><Relationship Id="rId14" Type="http://schemas.openxmlformats.org/officeDocument/2006/relationships/image" Target="../media/image44.wmf"/></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image" Target="../media/image46.emf"/><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3" Type="http://schemas.openxmlformats.org/officeDocument/2006/relationships/oleObject" Target="../embeddings/oleObject55.bin"/><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image" Target="../media/image48.wmf"/><Relationship Id="rId5" Type="http://schemas.openxmlformats.org/officeDocument/2006/relationships/oleObject" Target="../embeddings/oleObject56.bin"/><Relationship Id="rId4" Type="http://schemas.openxmlformats.org/officeDocument/2006/relationships/image" Target="../media/image47.wmf"/></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image" Target="../media/image49.emf"/><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8" Type="http://schemas.openxmlformats.org/officeDocument/2006/relationships/image" Target="../media/image51.wmf"/><Relationship Id="rId3" Type="http://schemas.openxmlformats.org/officeDocument/2006/relationships/oleObject" Target="../embeddings/oleObject57.bin"/><Relationship Id="rId7" Type="http://schemas.openxmlformats.org/officeDocument/2006/relationships/oleObject" Target="../embeddings/oleObject59.bin"/><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image" Target="../media/image6.wmf"/><Relationship Id="rId5" Type="http://schemas.openxmlformats.org/officeDocument/2006/relationships/oleObject" Target="../embeddings/oleObject58.bin"/><Relationship Id="rId4" Type="http://schemas.openxmlformats.org/officeDocument/2006/relationships/image" Target="../media/image50.wmf"/></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8" Type="http://schemas.openxmlformats.org/officeDocument/2006/relationships/oleObject" Target="../embeddings/oleObject63.bin"/><Relationship Id="rId13" Type="http://schemas.openxmlformats.org/officeDocument/2006/relationships/image" Target="../media/image56.wmf"/><Relationship Id="rId18" Type="http://schemas.openxmlformats.org/officeDocument/2006/relationships/oleObject" Target="../embeddings/oleObject68.bin"/><Relationship Id="rId3" Type="http://schemas.openxmlformats.org/officeDocument/2006/relationships/oleObject" Target="../embeddings/oleObject60.bin"/><Relationship Id="rId21" Type="http://schemas.openxmlformats.org/officeDocument/2006/relationships/image" Target="../media/image60.wmf"/><Relationship Id="rId7" Type="http://schemas.openxmlformats.org/officeDocument/2006/relationships/oleObject" Target="../embeddings/oleObject62.bin"/><Relationship Id="rId12" Type="http://schemas.openxmlformats.org/officeDocument/2006/relationships/oleObject" Target="../embeddings/oleObject65.bin"/><Relationship Id="rId17" Type="http://schemas.openxmlformats.org/officeDocument/2006/relationships/image" Target="../media/image58.wmf"/><Relationship Id="rId2" Type="http://schemas.openxmlformats.org/officeDocument/2006/relationships/slideLayout" Target="../slideLayouts/slideLayout7.xml"/><Relationship Id="rId16" Type="http://schemas.openxmlformats.org/officeDocument/2006/relationships/oleObject" Target="../embeddings/oleObject67.bin"/><Relationship Id="rId20" Type="http://schemas.openxmlformats.org/officeDocument/2006/relationships/oleObject" Target="../embeddings/oleObject69.bin"/><Relationship Id="rId1" Type="http://schemas.openxmlformats.org/officeDocument/2006/relationships/vmlDrawing" Target="../drawings/vmlDrawing11.vml"/><Relationship Id="rId6" Type="http://schemas.openxmlformats.org/officeDocument/2006/relationships/image" Target="../media/image53.wmf"/><Relationship Id="rId11" Type="http://schemas.openxmlformats.org/officeDocument/2006/relationships/image" Target="../media/image55.wmf"/><Relationship Id="rId5" Type="http://schemas.openxmlformats.org/officeDocument/2006/relationships/oleObject" Target="../embeddings/oleObject61.bin"/><Relationship Id="rId15" Type="http://schemas.openxmlformats.org/officeDocument/2006/relationships/image" Target="../media/image57.wmf"/><Relationship Id="rId23" Type="http://schemas.openxmlformats.org/officeDocument/2006/relationships/image" Target="../media/image61.wmf"/><Relationship Id="rId10" Type="http://schemas.openxmlformats.org/officeDocument/2006/relationships/oleObject" Target="../embeddings/oleObject64.bin"/><Relationship Id="rId19" Type="http://schemas.openxmlformats.org/officeDocument/2006/relationships/image" Target="../media/image59.wmf"/><Relationship Id="rId4" Type="http://schemas.openxmlformats.org/officeDocument/2006/relationships/image" Target="../media/image52.wmf"/><Relationship Id="rId9" Type="http://schemas.openxmlformats.org/officeDocument/2006/relationships/image" Target="../media/image54.wmf"/><Relationship Id="rId14" Type="http://schemas.openxmlformats.org/officeDocument/2006/relationships/oleObject" Target="../embeddings/oleObject66.bin"/><Relationship Id="rId22" Type="http://schemas.openxmlformats.org/officeDocument/2006/relationships/oleObject" Target="../embeddings/oleObject70.bin"/></Relationships>
</file>

<file path=ppt/slides/_rels/slide79.xml.rels><?xml version="1.0" encoding="UTF-8" standalone="yes"?>
<Relationships xmlns="http://schemas.openxmlformats.org/package/2006/relationships"><Relationship Id="rId8" Type="http://schemas.openxmlformats.org/officeDocument/2006/relationships/image" Target="../media/image63.wmf"/><Relationship Id="rId13" Type="http://schemas.openxmlformats.org/officeDocument/2006/relationships/oleObject" Target="../embeddings/oleObject76.bin"/><Relationship Id="rId18" Type="http://schemas.openxmlformats.org/officeDocument/2006/relationships/image" Target="../media/image68.wmf"/><Relationship Id="rId3" Type="http://schemas.openxmlformats.org/officeDocument/2006/relationships/oleObject" Target="../embeddings/oleObject71.bin"/><Relationship Id="rId21" Type="http://schemas.openxmlformats.org/officeDocument/2006/relationships/oleObject" Target="../embeddings/oleObject80.bin"/><Relationship Id="rId7" Type="http://schemas.openxmlformats.org/officeDocument/2006/relationships/oleObject" Target="../embeddings/oleObject73.bin"/><Relationship Id="rId12" Type="http://schemas.openxmlformats.org/officeDocument/2006/relationships/image" Target="../media/image65.wmf"/><Relationship Id="rId17" Type="http://schemas.openxmlformats.org/officeDocument/2006/relationships/oleObject" Target="../embeddings/oleObject78.bin"/><Relationship Id="rId2" Type="http://schemas.openxmlformats.org/officeDocument/2006/relationships/slideLayout" Target="../slideLayouts/slideLayout7.xml"/><Relationship Id="rId16" Type="http://schemas.openxmlformats.org/officeDocument/2006/relationships/image" Target="../media/image67.wmf"/><Relationship Id="rId20" Type="http://schemas.openxmlformats.org/officeDocument/2006/relationships/image" Target="../media/image69.wmf"/><Relationship Id="rId1" Type="http://schemas.openxmlformats.org/officeDocument/2006/relationships/vmlDrawing" Target="../drawings/vmlDrawing12.vml"/><Relationship Id="rId6" Type="http://schemas.openxmlformats.org/officeDocument/2006/relationships/image" Target="../media/image52.wmf"/><Relationship Id="rId11" Type="http://schemas.openxmlformats.org/officeDocument/2006/relationships/oleObject" Target="../embeddings/oleObject75.bin"/><Relationship Id="rId24" Type="http://schemas.openxmlformats.org/officeDocument/2006/relationships/image" Target="../media/image71.wmf"/><Relationship Id="rId5" Type="http://schemas.openxmlformats.org/officeDocument/2006/relationships/oleObject" Target="../embeddings/oleObject72.bin"/><Relationship Id="rId15" Type="http://schemas.openxmlformats.org/officeDocument/2006/relationships/oleObject" Target="../embeddings/oleObject77.bin"/><Relationship Id="rId23" Type="http://schemas.openxmlformats.org/officeDocument/2006/relationships/oleObject" Target="../embeddings/oleObject81.bin"/><Relationship Id="rId10" Type="http://schemas.openxmlformats.org/officeDocument/2006/relationships/image" Target="../media/image64.wmf"/><Relationship Id="rId19" Type="http://schemas.openxmlformats.org/officeDocument/2006/relationships/oleObject" Target="../embeddings/oleObject79.bin"/><Relationship Id="rId4" Type="http://schemas.openxmlformats.org/officeDocument/2006/relationships/image" Target="../media/image62.wmf"/><Relationship Id="rId9" Type="http://schemas.openxmlformats.org/officeDocument/2006/relationships/oleObject" Target="../embeddings/oleObject74.bin"/><Relationship Id="rId14" Type="http://schemas.openxmlformats.org/officeDocument/2006/relationships/image" Target="../media/image66.wmf"/><Relationship Id="rId22" Type="http://schemas.openxmlformats.org/officeDocument/2006/relationships/image" Target="../media/image70.wmf"/></Relationships>
</file>

<file path=ppt/slides/_rels/slide8.xml.rels><?xml version="1.0" encoding="UTF-8" standalone="yes"?>
<Relationships xmlns="http://schemas.openxmlformats.org/package/2006/relationships"><Relationship Id="rId8" Type="http://schemas.openxmlformats.org/officeDocument/2006/relationships/image" Target="../media/image3.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2.bin"/><Relationship Id="rId4" Type="http://schemas.openxmlformats.org/officeDocument/2006/relationships/image" Target="../media/image1.wmf"/></Relationships>
</file>

<file path=ppt/slides/_rels/slide80.xml.rels><?xml version="1.0" encoding="UTF-8" standalone="yes"?>
<Relationships xmlns="http://schemas.openxmlformats.org/package/2006/relationships"><Relationship Id="rId8" Type="http://schemas.openxmlformats.org/officeDocument/2006/relationships/image" Target="../media/image73.wmf"/><Relationship Id="rId13" Type="http://schemas.openxmlformats.org/officeDocument/2006/relationships/oleObject" Target="../embeddings/oleObject87.bin"/><Relationship Id="rId3" Type="http://schemas.openxmlformats.org/officeDocument/2006/relationships/oleObject" Target="../embeddings/oleObject82.bin"/><Relationship Id="rId7" Type="http://schemas.openxmlformats.org/officeDocument/2006/relationships/oleObject" Target="../embeddings/oleObject84.bin"/><Relationship Id="rId12" Type="http://schemas.openxmlformats.org/officeDocument/2006/relationships/image" Target="../media/image65.wmf"/><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image" Target="../media/image52.wmf"/><Relationship Id="rId11" Type="http://schemas.openxmlformats.org/officeDocument/2006/relationships/oleObject" Target="../embeddings/oleObject86.bin"/><Relationship Id="rId5" Type="http://schemas.openxmlformats.org/officeDocument/2006/relationships/oleObject" Target="../embeddings/oleObject83.bin"/><Relationship Id="rId10" Type="http://schemas.openxmlformats.org/officeDocument/2006/relationships/image" Target="../media/image74.wmf"/><Relationship Id="rId4" Type="http://schemas.openxmlformats.org/officeDocument/2006/relationships/image" Target="../media/image72.wmf"/><Relationship Id="rId9" Type="http://schemas.openxmlformats.org/officeDocument/2006/relationships/oleObject" Target="../embeddings/oleObject85.bin"/><Relationship Id="rId14" Type="http://schemas.openxmlformats.org/officeDocument/2006/relationships/image" Target="../media/image75.wmf"/></Relationships>
</file>

<file path=ppt/slides/_rels/slide81.xml.rels><?xml version="1.0" encoding="UTF-8" standalone="yes"?>
<Relationships xmlns="http://schemas.openxmlformats.org/package/2006/relationships"><Relationship Id="rId8" Type="http://schemas.openxmlformats.org/officeDocument/2006/relationships/image" Target="../media/image73.wmf"/><Relationship Id="rId13" Type="http://schemas.openxmlformats.org/officeDocument/2006/relationships/oleObject" Target="../embeddings/oleObject93.bin"/><Relationship Id="rId3" Type="http://schemas.openxmlformats.org/officeDocument/2006/relationships/oleObject" Target="../embeddings/oleObject88.bin"/><Relationship Id="rId7" Type="http://schemas.openxmlformats.org/officeDocument/2006/relationships/oleObject" Target="../embeddings/oleObject90.bin"/><Relationship Id="rId12" Type="http://schemas.openxmlformats.org/officeDocument/2006/relationships/image" Target="../media/image65.wmf"/><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image" Target="../media/image52.wmf"/><Relationship Id="rId11" Type="http://schemas.openxmlformats.org/officeDocument/2006/relationships/oleObject" Target="../embeddings/oleObject92.bin"/><Relationship Id="rId5" Type="http://schemas.openxmlformats.org/officeDocument/2006/relationships/oleObject" Target="../embeddings/oleObject89.bin"/><Relationship Id="rId10" Type="http://schemas.openxmlformats.org/officeDocument/2006/relationships/image" Target="../media/image77.wmf"/><Relationship Id="rId4" Type="http://schemas.openxmlformats.org/officeDocument/2006/relationships/image" Target="../media/image76.wmf"/><Relationship Id="rId9" Type="http://schemas.openxmlformats.org/officeDocument/2006/relationships/oleObject" Target="../embeddings/oleObject91.bin"/><Relationship Id="rId14" Type="http://schemas.openxmlformats.org/officeDocument/2006/relationships/image" Target="../media/image78.wmf"/></Relationships>
</file>

<file path=ppt/slides/_rels/slide82.xml.rels><?xml version="1.0" encoding="UTF-8" standalone="yes"?>
<Relationships xmlns="http://schemas.openxmlformats.org/package/2006/relationships"><Relationship Id="rId8" Type="http://schemas.openxmlformats.org/officeDocument/2006/relationships/image" Target="../media/image80.wmf"/><Relationship Id="rId13" Type="http://schemas.openxmlformats.org/officeDocument/2006/relationships/oleObject" Target="../embeddings/oleObject99.bin"/><Relationship Id="rId3" Type="http://schemas.openxmlformats.org/officeDocument/2006/relationships/oleObject" Target="../embeddings/oleObject94.bin"/><Relationship Id="rId7" Type="http://schemas.openxmlformats.org/officeDocument/2006/relationships/oleObject" Target="../embeddings/oleObject96.bin"/><Relationship Id="rId12" Type="http://schemas.openxmlformats.org/officeDocument/2006/relationships/image" Target="../media/image81.wmf"/><Relationship Id="rId2" Type="http://schemas.openxmlformats.org/officeDocument/2006/relationships/slideLayout" Target="../slideLayouts/slideLayout7.xml"/><Relationship Id="rId16" Type="http://schemas.openxmlformats.org/officeDocument/2006/relationships/image" Target="../media/image83.wmf"/><Relationship Id="rId1" Type="http://schemas.openxmlformats.org/officeDocument/2006/relationships/vmlDrawing" Target="../drawings/vmlDrawing15.vml"/><Relationship Id="rId6" Type="http://schemas.openxmlformats.org/officeDocument/2006/relationships/image" Target="../media/image79.wmf"/><Relationship Id="rId11" Type="http://schemas.openxmlformats.org/officeDocument/2006/relationships/oleObject" Target="../embeddings/oleObject98.bin"/><Relationship Id="rId5" Type="http://schemas.openxmlformats.org/officeDocument/2006/relationships/oleObject" Target="../embeddings/oleObject95.bin"/><Relationship Id="rId15" Type="http://schemas.openxmlformats.org/officeDocument/2006/relationships/oleObject" Target="../embeddings/oleObject100.bin"/><Relationship Id="rId10" Type="http://schemas.openxmlformats.org/officeDocument/2006/relationships/image" Target="../media/image65.wmf"/><Relationship Id="rId4" Type="http://schemas.openxmlformats.org/officeDocument/2006/relationships/image" Target="../media/image52.wmf"/><Relationship Id="rId9" Type="http://schemas.openxmlformats.org/officeDocument/2006/relationships/oleObject" Target="../embeddings/oleObject97.bin"/><Relationship Id="rId14" Type="http://schemas.openxmlformats.org/officeDocument/2006/relationships/image" Target="../media/image82.wmf"/></Relationships>
</file>

<file path=ppt/slides/_rels/slide83.xml.rels><?xml version="1.0" encoding="UTF-8" standalone="yes"?>
<Relationships xmlns="http://schemas.openxmlformats.org/package/2006/relationships"><Relationship Id="rId8" Type="http://schemas.openxmlformats.org/officeDocument/2006/relationships/image" Target="../media/image85.wmf"/><Relationship Id="rId13" Type="http://schemas.openxmlformats.org/officeDocument/2006/relationships/oleObject" Target="../embeddings/oleObject106.bin"/><Relationship Id="rId18" Type="http://schemas.openxmlformats.org/officeDocument/2006/relationships/oleObject" Target="../embeddings/oleObject109.bin"/><Relationship Id="rId3" Type="http://schemas.openxmlformats.org/officeDocument/2006/relationships/oleObject" Target="../embeddings/oleObject101.bin"/><Relationship Id="rId7" Type="http://schemas.openxmlformats.org/officeDocument/2006/relationships/oleObject" Target="../embeddings/oleObject103.bin"/><Relationship Id="rId12" Type="http://schemas.openxmlformats.org/officeDocument/2006/relationships/image" Target="../media/image86.wmf"/><Relationship Id="rId17" Type="http://schemas.openxmlformats.org/officeDocument/2006/relationships/image" Target="../media/image88.wmf"/><Relationship Id="rId2" Type="http://schemas.openxmlformats.org/officeDocument/2006/relationships/slideLayout" Target="../slideLayouts/slideLayout7.xml"/><Relationship Id="rId16" Type="http://schemas.openxmlformats.org/officeDocument/2006/relationships/oleObject" Target="../embeddings/oleObject108.bin"/><Relationship Id="rId1" Type="http://schemas.openxmlformats.org/officeDocument/2006/relationships/vmlDrawing" Target="../drawings/vmlDrawing16.vml"/><Relationship Id="rId6" Type="http://schemas.openxmlformats.org/officeDocument/2006/relationships/image" Target="../media/image65.wmf"/><Relationship Id="rId11" Type="http://schemas.openxmlformats.org/officeDocument/2006/relationships/oleObject" Target="../embeddings/oleObject105.bin"/><Relationship Id="rId5" Type="http://schemas.openxmlformats.org/officeDocument/2006/relationships/oleObject" Target="../embeddings/oleObject102.bin"/><Relationship Id="rId15" Type="http://schemas.openxmlformats.org/officeDocument/2006/relationships/oleObject" Target="../embeddings/oleObject107.bin"/><Relationship Id="rId10" Type="http://schemas.openxmlformats.org/officeDocument/2006/relationships/image" Target="../media/image52.wmf"/><Relationship Id="rId19" Type="http://schemas.openxmlformats.org/officeDocument/2006/relationships/image" Target="../media/image89.wmf"/><Relationship Id="rId4" Type="http://schemas.openxmlformats.org/officeDocument/2006/relationships/image" Target="../media/image84.wmf"/><Relationship Id="rId9" Type="http://schemas.openxmlformats.org/officeDocument/2006/relationships/oleObject" Target="../embeddings/oleObject104.bin"/><Relationship Id="rId14" Type="http://schemas.openxmlformats.org/officeDocument/2006/relationships/image" Target="../media/image87.wmf"/></Relationships>
</file>

<file path=ppt/slides/_rels/slide84.xml.rels><?xml version="1.0" encoding="UTF-8" standalone="yes"?>
<Relationships xmlns="http://schemas.openxmlformats.org/package/2006/relationships"><Relationship Id="rId8" Type="http://schemas.openxmlformats.org/officeDocument/2006/relationships/image" Target="../media/image91.wmf"/><Relationship Id="rId13" Type="http://schemas.openxmlformats.org/officeDocument/2006/relationships/oleObject" Target="../embeddings/oleObject115.bin"/><Relationship Id="rId3" Type="http://schemas.openxmlformats.org/officeDocument/2006/relationships/oleObject" Target="../embeddings/oleObject110.bin"/><Relationship Id="rId7" Type="http://schemas.openxmlformats.org/officeDocument/2006/relationships/oleObject" Target="../embeddings/oleObject112.bin"/><Relationship Id="rId12" Type="http://schemas.openxmlformats.org/officeDocument/2006/relationships/image" Target="../media/image65.wmf"/><Relationship Id="rId2" Type="http://schemas.openxmlformats.org/officeDocument/2006/relationships/slideLayout" Target="../slideLayouts/slideLayout7.xml"/><Relationship Id="rId16" Type="http://schemas.openxmlformats.org/officeDocument/2006/relationships/image" Target="../media/image94.wmf"/><Relationship Id="rId1" Type="http://schemas.openxmlformats.org/officeDocument/2006/relationships/vmlDrawing" Target="../drawings/vmlDrawing17.vml"/><Relationship Id="rId6" Type="http://schemas.openxmlformats.org/officeDocument/2006/relationships/image" Target="../media/image52.wmf"/><Relationship Id="rId11" Type="http://schemas.openxmlformats.org/officeDocument/2006/relationships/oleObject" Target="../embeddings/oleObject114.bin"/><Relationship Id="rId5" Type="http://schemas.openxmlformats.org/officeDocument/2006/relationships/oleObject" Target="../embeddings/oleObject111.bin"/><Relationship Id="rId15" Type="http://schemas.openxmlformats.org/officeDocument/2006/relationships/oleObject" Target="../embeddings/oleObject116.bin"/><Relationship Id="rId10" Type="http://schemas.openxmlformats.org/officeDocument/2006/relationships/image" Target="../media/image92.wmf"/><Relationship Id="rId4" Type="http://schemas.openxmlformats.org/officeDocument/2006/relationships/image" Target="../media/image90.wmf"/><Relationship Id="rId9" Type="http://schemas.openxmlformats.org/officeDocument/2006/relationships/oleObject" Target="../embeddings/oleObject113.bin"/><Relationship Id="rId14" Type="http://schemas.openxmlformats.org/officeDocument/2006/relationships/image" Target="../media/image93.wmf"/></Relationships>
</file>

<file path=ppt/slides/_rels/slide85.xml.rels><?xml version="1.0" encoding="UTF-8" standalone="yes"?>
<Relationships xmlns="http://schemas.openxmlformats.org/package/2006/relationships"><Relationship Id="rId8" Type="http://schemas.openxmlformats.org/officeDocument/2006/relationships/image" Target="../media/image52.wmf"/><Relationship Id="rId13" Type="http://schemas.openxmlformats.org/officeDocument/2006/relationships/oleObject" Target="../embeddings/oleObject122.bin"/><Relationship Id="rId18" Type="http://schemas.openxmlformats.org/officeDocument/2006/relationships/image" Target="../media/image100.wmf"/><Relationship Id="rId3" Type="http://schemas.openxmlformats.org/officeDocument/2006/relationships/oleObject" Target="../embeddings/oleObject117.bin"/><Relationship Id="rId7" Type="http://schemas.openxmlformats.org/officeDocument/2006/relationships/oleObject" Target="../embeddings/oleObject119.bin"/><Relationship Id="rId12" Type="http://schemas.openxmlformats.org/officeDocument/2006/relationships/image" Target="../media/image98.wmf"/><Relationship Id="rId17" Type="http://schemas.openxmlformats.org/officeDocument/2006/relationships/oleObject" Target="../embeddings/oleObject124.bin"/><Relationship Id="rId2" Type="http://schemas.openxmlformats.org/officeDocument/2006/relationships/slideLayout" Target="../slideLayouts/slideLayout7.xml"/><Relationship Id="rId16" Type="http://schemas.openxmlformats.org/officeDocument/2006/relationships/image" Target="../media/image99.wmf"/><Relationship Id="rId1" Type="http://schemas.openxmlformats.org/officeDocument/2006/relationships/vmlDrawing" Target="../drawings/vmlDrawing18.vml"/><Relationship Id="rId6" Type="http://schemas.openxmlformats.org/officeDocument/2006/relationships/image" Target="../media/image96.wmf"/><Relationship Id="rId11" Type="http://schemas.openxmlformats.org/officeDocument/2006/relationships/oleObject" Target="../embeddings/oleObject121.bin"/><Relationship Id="rId5" Type="http://schemas.openxmlformats.org/officeDocument/2006/relationships/oleObject" Target="../embeddings/oleObject118.bin"/><Relationship Id="rId15" Type="http://schemas.openxmlformats.org/officeDocument/2006/relationships/oleObject" Target="../embeddings/oleObject123.bin"/><Relationship Id="rId10" Type="http://schemas.openxmlformats.org/officeDocument/2006/relationships/image" Target="../media/image97.wmf"/><Relationship Id="rId4" Type="http://schemas.openxmlformats.org/officeDocument/2006/relationships/image" Target="../media/image95.wmf"/><Relationship Id="rId9" Type="http://schemas.openxmlformats.org/officeDocument/2006/relationships/oleObject" Target="../embeddings/oleObject120.bin"/><Relationship Id="rId14" Type="http://schemas.openxmlformats.org/officeDocument/2006/relationships/image" Target="../media/image65.wmf"/></Relationships>
</file>

<file path=ppt/slides/_rels/slide86.xml.rels><?xml version="1.0" encoding="UTF-8" standalone="yes"?>
<Relationships xmlns="http://schemas.openxmlformats.org/package/2006/relationships"><Relationship Id="rId8" Type="http://schemas.openxmlformats.org/officeDocument/2006/relationships/image" Target="../media/image52.wmf"/><Relationship Id="rId13" Type="http://schemas.openxmlformats.org/officeDocument/2006/relationships/oleObject" Target="../embeddings/oleObject130.bin"/><Relationship Id="rId3" Type="http://schemas.openxmlformats.org/officeDocument/2006/relationships/oleObject" Target="../embeddings/oleObject125.bin"/><Relationship Id="rId7" Type="http://schemas.openxmlformats.org/officeDocument/2006/relationships/oleObject" Target="../embeddings/oleObject127.bin"/><Relationship Id="rId12" Type="http://schemas.openxmlformats.org/officeDocument/2006/relationships/image" Target="../media/image102.wmf"/><Relationship Id="rId2" Type="http://schemas.openxmlformats.org/officeDocument/2006/relationships/slideLayout" Target="../slideLayouts/slideLayout7.xml"/><Relationship Id="rId16" Type="http://schemas.openxmlformats.org/officeDocument/2006/relationships/image" Target="../media/image103.wmf"/><Relationship Id="rId1" Type="http://schemas.openxmlformats.org/officeDocument/2006/relationships/vmlDrawing" Target="../drawings/vmlDrawing19.vml"/><Relationship Id="rId6" Type="http://schemas.openxmlformats.org/officeDocument/2006/relationships/image" Target="../media/image101.wmf"/><Relationship Id="rId11" Type="http://schemas.openxmlformats.org/officeDocument/2006/relationships/oleObject" Target="../embeddings/oleObject129.bin"/><Relationship Id="rId5" Type="http://schemas.openxmlformats.org/officeDocument/2006/relationships/oleObject" Target="../embeddings/oleObject126.bin"/><Relationship Id="rId15" Type="http://schemas.openxmlformats.org/officeDocument/2006/relationships/oleObject" Target="../embeddings/oleObject131.bin"/><Relationship Id="rId10" Type="http://schemas.openxmlformats.org/officeDocument/2006/relationships/image" Target="../media/image91.wmf"/><Relationship Id="rId4" Type="http://schemas.openxmlformats.org/officeDocument/2006/relationships/image" Target="../media/image95.wmf"/><Relationship Id="rId9" Type="http://schemas.openxmlformats.org/officeDocument/2006/relationships/oleObject" Target="../embeddings/oleObject128.bin"/><Relationship Id="rId14" Type="http://schemas.openxmlformats.org/officeDocument/2006/relationships/image" Target="../media/image65.wmf"/></Relationships>
</file>

<file path=ppt/slides/_rels/slide87.xml.rels><?xml version="1.0" encoding="UTF-8" standalone="yes"?>
<Relationships xmlns="http://schemas.openxmlformats.org/package/2006/relationships"><Relationship Id="rId8" Type="http://schemas.openxmlformats.org/officeDocument/2006/relationships/image" Target="../media/image105.wmf"/><Relationship Id="rId3" Type="http://schemas.openxmlformats.org/officeDocument/2006/relationships/oleObject" Target="../embeddings/oleObject132.bin"/><Relationship Id="rId7" Type="http://schemas.openxmlformats.org/officeDocument/2006/relationships/oleObject" Target="../embeddings/oleObject134.bin"/><Relationship Id="rId2" Type="http://schemas.openxmlformats.org/officeDocument/2006/relationships/slideLayout" Target="../slideLayouts/slideLayout7.xml"/><Relationship Id="rId1" Type="http://schemas.openxmlformats.org/officeDocument/2006/relationships/vmlDrawing" Target="../drawings/vmlDrawing20.vml"/><Relationship Id="rId6" Type="http://schemas.openxmlformats.org/officeDocument/2006/relationships/image" Target="../media/image104.wmf"/><Relationship Id="rId5" Type="http://schemas.openxmlformats.org/officeDocument/2006/relationships/oleObject" Target="../embeddings/oleObject133.bin"/><Relationship Id="rId4" Type="http://schemas.openxmlformats.org/officeDocument/2006/relationships/image" Target="../media/image95.wmf"/></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4" name="Rectangle 2"/>
          <p:cNvSpPr>
            <a:spLocks noChangeArrowheads="1"/>
          </p:cNvSpPr>
          <p:nvPr/>
        </p:nvSpPr>
        <p:spPr bwMode="auto">
          <a:xfrm>
            <a:off x="4346162" y="2274839"/>
            <a:ext cx="3499676"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lnSpc>
                <a:spcPct val="200000"/>
              </a:lnSpc>
            </a:pPr>
            <a:r>
              <a:rPr lang="ar-SA" sz="3600" b="1" dirty="0">
                <a:latin typeface="B Titr" pitchFamily="2" charset="-78"/>
                <a:cs typeface="B Titr" pitchFamily="2" charset="-78"/>
              </a:rPr>
              <a:t>فصل پنجم </a:t>
            </a:r>
            <a:endParaRPr lang="en-US" sz="3600" dirty="0">
              <a:latin typeface="B Titr" pitchFamily="2" charset="-78"/>
              <a:cs typeface="B Titr" pitchFamily="2" charset="-78"/>
            </a:endParaRPr>
          </a:p>
          <a:p>
            <a:pPr algn="ctr" rtl="1" eaLnBrk="1" hangingPunct="1">
              <a:lnSpc>
                <a:spcPct val="200000"/>
              </a:lnSpc>
            </a:pPr>
            <a:r>
              <a:rPr lang="ar-SA" sz="3600" b="1" dirty="0">
                <a:latin typeface="B Titr" pitchFamily="2" charset="-78"/>
                <a:cs typeface="B Titr" pitchFamily="2" charset="-78"/>
              </a:rPr>
              <a:t>روش های تصمیم سازی</a:t>
            </a:r>
            <a:r>
              <a:rPr lang="ar-SA" sz="3600" dirty="0">
                <a:latin typeface="B Titr" pitchFamily="2" charset="-78"/>
                <a:cs typeface="B Titr" pitchFamily="2" charset="-78"/>
              </a:rPr>
              <a:t> </a:t>
            </a:r>
          </a:p>
        </p:txBody>
      </p:sp>
    </p:spTree>
    <p:extLst>
      <p:ext uri="{BB962C8B-B14F-4D97-AF65-F5344CB8AC3E}">
        <p14:creationId xmlns:p14="http://schemas.microsoft.com/office/powerpoint/2010/main" val="26095667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0" name="Rectangle 2"/>
          <p:cNvSpPr>
            <a:spLocks noChangeArrowheads="1"/>
          </p:cNvSpPr>
          <p:nvPr/>
        </p:nvSpPr>
        <p:spPr bwMode="auto">
          <a:xfrm>
            <a:off x="1703389" y="762001"/>
            <a:ext cx="8785225" cy="533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3200">
                <a:solidFill>
                  <a:schemeClr val="hlink"/>
                </a:solidFill>
                <a:latin typeface="B Titr" pitchFamily="2" charset="-78"/>
                <a:cs typeface="B Titr" pitchFamily="2" charset="-78"/>
              </a:rPr>
              <a:t>مفروضات در برنامه ریزی خطی </a:t>
            </a:r>
            <a:endParaRPr lang="en-US" sz="3200">
              <a:solidFill>
                <a:schemeClr val="hlink"/>
              </a:solidFill>
              <a:latin typeface="B Titr" pitchFamily="2" charset="-78"/>
              <a:cs typeface="B Titr" pitchFamily="2" charset="-78"/>
            </a:endParaRPr>
          </a:p>
          <a:p>
            <a:pPr algn="just" rtl="1" eaLnBrk="1" hangingPunct="1">
              <a:lnSpc>
                <a:spcPct val="200000"/>
              </a:lnSpc>
            </a:pPr>
            <a:r>
              <a:rPr lang="ar-SA" sz="2800">
                <a:solidFill>
                  <a:schemeClr val="hlink"/>
                </a:solidFill>
                <a:latin typeface="B Titr" pitchFamily="2" charset="-78"/>
                <a:cs typeface="B Titr" pitchFamily="2" charset="-78"/>
              </a:rPr>
              <a:t>1- خطی بودن تمام روابط </a:t>
            </a:r>
            <a:endParaRPr lang="en-US" sz="2800">
              <a:solidFill>
                <a:schemeClr val="hlink"/>
              </a:solidFill>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تمام روابط ریاضی </a:t>
            </a:r>
            <a:r>
              <a:rPr lang="ar-SA" sz="2800">
                <a:solidFill>
                  <a:schemeClr val="hlink"/>
                </a:solidFill>
                <a:latin typeface="B Titr" pitchFamily="2" charset="-78"/>
                <a:cs typeface="B Titr" pitchFamily="2" charset="-78"/>
              </a:rPr>
              <a:t>چه در تابع هدف</a:t>
            </a:r>
            <a:r>
              <a:rPr lang="ar-SA" sz="2800">
                <a:latin typeface="B Titr" pitchFamily="2" charset="-78"/>
                <a:cs typeface="B Titr" pitchFamily="2" charset="-78"/>
              </a:rPr>
              <a:t> و </a:t>
            </a:r>
            <a:r>
              <a:rPr lang="ar-SA" sz="2800">
                <a:solidFill>
                  <a:schemeClr val="hlink"/>
                </a:solidFill>
                <a:latin typeface="B Titr" pitchFamily="2" charset="-78"/>
                <a:cs typeface="B Titr" pitchFamily="2" charset="-78"/>
              </a:rPr>
              <a:t>چه در توابع مربوط به محدودیت ها</a:t>
            </a:r>
            <a:r>
              <a:rPr lang="ar-SA" sz="2800">
                <a:latin typeface="B Titr" pitchFamily="2" charset="-78"/>
                <a:cs typeface="B Titr" pitchFamily="2" charset="-78"/>
              </a:rPr>
              <a:t> بایستی خطی باشند. </a:t>
            </a:r>
            <a:endParaRPr lang="en-US" sz="2800">
              <a:latin typeface="B Titr" pitchFamily="2" charset="-78"/>
              <a:cs typeface="B Titr" pitchFamily="2" charset="-78"/>
            </a:endParaRPr>
          </a:p>
          <a:p>
            <a:pPr algn="just" rtl="1" eaLnBrk="1" hangingPunct="1">
              <a:lnSpc>
                <a:spcPct val="200000"/>
              </a:lnSpc>
            </a:pPr>
            <a:r>
              <a:rPr lang="ar-SA" sz="2800">
                <a:solidFill>
                  <a:schemeClr val="hlink"/>
                </a:solidFill>
                <a:latin typeface="B Titr" pitchFamily="2" charset="-78"/>
                <a:cs typeface="B Titr" pitchFamily="2" charset="-78"/>
              </a:rPr>
              <a:t>2- تناسب پذیری </a:t>
            </a:r>
            <a:endParaRPr lang="en-US" sz="2800">
              <a:solidFill>
                <a:schemeClr val="hlink"/>
              </a:solidFill>
              <a:latin typeface="B Titr" pitchFamily="2" charset="-78"/>
              <a:cs typeface="B Titr" pitchFamily="2" charset="-78"/>
            </a:endParaRPr>
          </a:p>
          <a:p>
            <a:pPr algn="just" rtl="1" eaLnBrk="1" hangingPunct="1">
              <a:lnSpc>
                <a:spcPct val="200000"/>
              </a:lnSpc>
            </a:pPr>
            <a:r>
              <a:rPr lang="ar-SA" sz="2800">
                <a:solidFill>
                  <a:schemeClr val="hlink"/>
                </a:solidFill>
                <a:latin typeface="B Titr" pitchFamily="2" charset="-78"/>
                <a:cs typeface="B Titr" pitchFamily="2" charset="-78"/>
              </a:rPr>
              <a:t>تغییر در میزان هر متغیر متناسب با ضریب</a:t>
            </a:r>
            <a:r>
              <a:rPr lang="ar-SA" sz="2800">
                <a:latin typeface="B Titr" pitchFamily="2" charset="-78"/>
                <a:cs typeface="B Titr" pitchFamily="2" charset="-78"/>
              </a:rPr>
              <a:t> آن می باشد. </a:t>
            </a:r>
          </a:p>
        </p:txBody>
      </p:sp>
    </p:spTree>
    <p:extLst>
      <p:ext uri="{BB962C8B-B14F-4D97-AF65-F5344CB8AC3E}">
        <p14:creationId xmlns:p14="http://schemas.microsoft.com/office/powerpoint/2010/main" val="1046892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1714" name="Rectangle 2"/>
          <p:cNvSpPr>
            <a:spLocks noChangeArrowheads="1"/>
          </p:cNvSpPr>
          <p:nvPr/>
        </p:nvSpPr>
        <p:spPr bwMode="auto">
          <a:xfrm>
            <a:off x="1774825" y="1229986"/>
            <a:ext cx="8642350"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solidFill>
                  <a:schemeClr val="hlink"/>
                </a:solidFill>
                <a:cs typeface="B Titr" pitchFamily="2" charset="-78"/>
              </a:rPr>
              <a:t>3- جمع پذیری </a:t>
            </a:r>
            <a:endParaRPr lang="en-US" sz="2800">
              <a:solidFill>
                <a:schemeClr val="hlink"/>
              </a:solidFill>
              <a:cs typeface="B Titr" pitchFamily="2" charset="-78"/>
            </a:endParaRPr>
          </a:p>
          <a:p>
            <a:pPr algn="just" rtl="1" eaLnBrk="1" hangingPunct="1">
              <a:lnSpc>
                <a:spcPct val="200000"/>
              </a:lnSpc>
            </a:pPr>
            <a:r>
              <a:rPr lang="ar-SA" sz="2800">
                <a:solidFill>
                  <a:schemeClr val="hlink"/>
                </a:solidFill>
                <a:cs typeface="B Titr" pitchFamily="2" charset="-78"/>
              </a:rPr>
              <a:t>کلیه روابط به صورت حاصل جمع</a:t>
            </a:r>
            <a:r>
              <a:rPr lang="ar-SA" sz="2800">
                <a:cs typeface="B Titr" pitchFamily="2" charset="-78"/>
              </a:rPr>
              <a:t> می باشند بنابراین باید </a:t>
            </a:r>
            <a:r>
              <a:rPr lang="ar-SA" sz="2800">
                <a:solidFill>
                  <a:schemeClr val="hlink"/>
                </a:solidFill>
                <a:cs typeface="B Titr" pitchFamily="2" charset="-78"/>
              </a:rPr>
              <a:t>واحد آنها یکسان</a:t>
            </a:r>
            <a:r>
              <a:rPr lang="ar-SA" sz="2800">
                <a:cs typeface="B Titr" pitchFamily="2" charset="-78"/>
              </a:rPr>
              <a:t> باشد. </a:t>
            </a:r>
            <a:endParaRPr lang="en-US" sz="2800">
              <a:cs typeface="B Titr" pitchFamily="2" charset="-78"/>
            </a:endParaRPr>
          </a:p>
          <a:p>
            <a:pPr algn="just" rtl="1" eaLnBrk="1" hangingPunct="1">
              <a:lnSpc>
                <a:spcPct val="200000"/>
              </a:lnSpc>
            </a:pPr>
            <a:r>
              <a:rPr lang="ar-SA" sz="2800">
                <a:solidFill>
                  <a:schemeClr val="hlink"/>
                </a:solidFill>
                <a:cs typeface="B Titr" pitchFamily="2" charset="-78"/>
              </a:rPr>
              <a:t>4- نامنفی بودن</a:t>
            </a:r>
            <a:endParaRPr lang="en-US" sz="2800">
              <a:solidFill>
                <a:schemeClr val="hlink"/>
              </a:solidFill>
              <a:cs typeface="B Titr" pitchFamily="2" charset="-78"/>
            </a:endParaRPr>
          </a:p>
          <a:p>
            <a:pPr algn="just" rtl="1" eaLnBrk="1" hangingPunct="1">
              <a:lnSpc>
                <a:spcPct val="200000"/>
              </a:lnSpc>
            </a:pPr>
            <a:r>
              <a:rPr lang="ar-SA" sz="2800">
                <a:solidFill>
                  <a:schemeClr val="hlink"/>
                </a:solidFill>
                <a:cs typeface="B Titr" pitchFamily="2" charset="-78"/>
              </a:rPr>
              <a:t>تمام متغیرهای تصمیم گیری</a:t>
            </a:r>
            <a:r>
              <a:rPr lang="ar-SA" sz="2800">
                <a:cs typeface="B Titr" pitchFamily="2" charset="-78"/>
              </a:rPr>
              <a:t> نامنفی هستند. </a:t>
            </a:r>
            <a:endParaRPr lang="en-US" sz="2800">
              <a:cs typeface="B Titr" pitchFamily="2" charset="-78"/>
            </a:endParaRPr>
          </a:p>
          <a:p>
            <a:pPr algn="ctr" rtl="1" eaLnBrk="1" hangingPunct="1">
              <a:lnSpc>
                <a:spcPct val="200000"/>
              </a:lnSpc>
            </a:pPr>
            <a:r>
              <a:rPr lang="en-US" sz="2800">
                <a:cs typeface="B Titr" pitchFamily="2" charset="-78"/>
              </a:rPr>
              <a:t>X</a:t>
            </a:r>
            <a:r>
              <a:rPr lang="en-US" sz="2800" baseline="-25000">
                <a:cs typeface="B Titr" pitchFamily="2" charset="-78"/>
              </a:rPr>
              <a:t>1</a:t>
            </a:r>
            <a:r>
              <a:rPr lang="en-US" sz="2800">
                <a:cs typeface="B Titr" pitchFamily="2" charset="-78"/>
              </a:rPr>
              <a:t>,x</a:t>
            </a:r>
            <a:r>
              <a:rPr lang="en-US" sz="2800" baseline="-25000">
                <a:cs typeface="B Titr" pitchFamily="2" charset="-78"/>
              </a:rPr>
              <a:t>2</a:t>
            </a:r>
            <a:r>
              <a:rPr lang="en-US" sz="2800">
                <a:cs typeface="B Titr" pitchFamily="2" charset="-78"/>
              </a:rPr>
              <a:t>,…,x</a:t>
            </a:r>
            <a:r>
              <a:rPr lang="en-US" sz="2800" baseline="-25000">
                <a:cs typeface="B Titr" pitchFamily="2" charset="-78"/>
              </a:rPr>
              <a:t>n</a:t>
            </a:r>
            <a:r>
              <a:rPr lang="en-US" sz="2800">
                <a:cs typeface="B Titr" pitchFamily="2" charset="-78"/>
              </a:rPr>
              <a:t>≥0</a:t>
            </a:r>
          </a:p>
        </p:txBody>
      </p:sp>
    </p:spTree>
    <p:extLst>
      <p:ext uri="{BB962C8B-B14F-4D97-AF65-F5344CB8AC3E}">
        <p14:creationId xmlns:p14="http://schemas.microsoft.com/office/powerpoint/2010/main" val="15028368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2738" name="Rectangle 2"/>
          <p:cNvSpPr>
            <a:spLocks noChangeArrowheads="1"/>
          </p:cNvSpPr>
          <p:nvPr/>
        </p:nvSpPr>
        <p:spPr bwMode="auto">
          <a:xfrm>
            <a:off x="1703389" y="797511"/>
            <a:ext cx="8785225"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solidFill>
                  <a:schemeClr val="hlink"/>
                </a:solidFill>
                <a:latin typeface="B Titr" pitchFamily="2" charset="-78"/>
                <a:cs typeface="B Titr" pitchFamily="2" charset="-78"/>
              </a:rPr>
              <a:t>5- قطعیت </a:t>
            </a:r>
            <a:endParaRPr lang="en-US" sz="2800">
              <a:solidFill>
                <a:schemeClr val="hlink"/>
              </a:solidFill>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در برنامه ریزی خطی </a:t>
            </a:r>
            <a:r>
              <a:rPr lang="ar-SA" sz="2800">
                <a:solidFill>
                  <a:schemeClr val="hlink"/>
                </a:solidFill>
                <a:latin typeface="B Titr" pitchFamily="2" charset="-78"/>
                <a:cs typeface="B Titr" pitchFamily="2" charset="-78"/>
              </a:rPr>
              <a:t>تمام ضرایب</a:t>
            </a:r>
            <a:r>
              <a:rPr lang="ar-SA" sz="2800">
                <a:latin typeface="B Titr" pitchFamily="2" charset="-78"/>
                <a:cs typeface="B Titr" pitchFamily="2" charset="-78"/>
              </a:rPr>
              <a:t> چه در </a:t>
            </a:r>
            <a:r>
              <a:rPr lang="ar-SA" sz="2800">
                <a:solidFill>
                  <a:schemeClr val="hlink"/>
                </a:solidFill>
                <a:latin typeface="B Titr" pitchFamily="2" charset="-78"/>
                <a:cs typeface="B Titr" pitchFamily="2" charset="-78"/>
              </a:rPr>
              <a:t>تابع هدف</a:t>
            </a:r>
            <a:r>
              <a:rPr lang="ar-SA" sz="2800">
                <a:latin typeface="B Titr" pitchFamily="2" charset="-78"/>
                <a:cs typeface="B Titr" pitchFamily="2" charset="-78"/>
              </a:rPr>
              <a:t> و چه در </a:t>
            </a:r>
            <a:r>
              <a:rPr lang="ar-SA" sz="2800">
                <a:solidFill>
                  <a:schemeClr val="hlink"/>
                </a:solidFill>
                <a:latin typeface="B Titr" pitchFamily="2" charset="-78"/>
                <a:cs typeface="B Titr" pitchFamily="2" charset="-78"/>
              </a:rPr>
              <a:t>توابع محدودیت</a:t>
            </a:r>
            <a:r>
              <a:rPr lang="ar-SA" sz="2800">
                <a:latin typeface="B Titr" pitchFamily="2" charset="-78"/>
                <a:cs typeface="B Titr" pitchFamily="2" charset="-78"/>
              </a:rPr>
              <a:t> </a:t>
            </a:r>
            <a:r>
              <a:rPr lang="ar-SA" sz="2800">
                <a:solidFill>
                  <a:schemeClr val="hlink"/>
                </a:solidFill>
                <a:latin typeface="B Titr" pitchFamily="2" charset="-78"/>
                <a:cs typeface="B Titr" pitchFamily="2" charset="-78"/>
              </a:rPr>
              <a:t>ضرایب ثابتی</a:t>
            </a:r>
            <a:r>
              <a:rPr lang="ar-SA" sz="2800">
                <a:latin typeface="B Titr" pitchFamily="2" charset="-78"/>
                <a:cs typeface="B Titr" pitchFamily="2" charset="-78"/>
              </a:rPr>
              <a:t> هستند و </a:t>
            </a:r>
            <a:r>
              <a:rPr lang="ar-SA" sz="2800">
                <a:solidFill>
                  <a:schemeClr val="hlink"/>
                </a:solidFill>
                <a:latin typeface="B Titr" pitchFamily="2" charset="-78"/>
                <a:cs typeface="B Titr" pitchFamily="2" charset="-78"/>
              </a:rPr>
              <a:t>هیچگونه عدم قطعیتی</a:t>
            </a:r>
            <a:r>
              <a:rPr lang="ar-SA" sz="2800">
                <a:latin typeface="B Titr" pitchFamily="2" charset="-78"/>
                <a:cs typeface="B Titr" pitchFamily="2" charset="-78"/>
              </a:rPr>
              <a:t> در آنها وجود ندارد. </a:t>
            </a:r>
            <a:endParaRPr lang="en-US" sz="2800">
              <a:latin typeface="B Titr" pitchFamily="2" charset="-78"/>
              <a:cs typeface="B Titr" pitchFamily="2" charset="-78"/>
            </a:endParaRPr>
          </a:p>
          <a:p>
            <a:pPr algn="just" rtl="1" eaLnBrk="1" hangingPunct="1">
              <a:lnSpc>
                <a:spcPct val="200000"/>
              </a:lnSpc>
            </a:pPr>
            <a:r>
              <a:rPr lang="ar-SA" sz="2800">
                <a:solidFill>
                  <a:schemeClr val="hlink"/>
                </a:solidFill>
                <a:latin typeface="B Titr" pitchFamily="2" charset="-78"/>
                <a:cs typeface="B Titr" pitchFamily="2" charset="-78"/>
              </a:rPr>
              <a:t>6- تقسیم پذیری </a:t>
            </a:r>
            <a:endParaRPr lang="en-US" sz="2800">
              <a:solidFill>
                <a:schemeClr val="hlink"/>
              </a:solidFill>
              <a:latin typeface="B Titr" pitchFamily="2" charset="-78"/>
              <a:cs typeface="B Titr" pitchFamily="2" charset="-78"/>
            </a:endParaRPr>
          </a:p>
          <a:p>
            <a:pPr algn="just" rtl="1" eaLnBrk="1" hangingPunct="1">
              <a:lnSpc>
                <a:spcPct val="200000"/>
              </a:lnSpc>
            </a:pPr>
            <a:r>
              <a:rPr lang="ar-SA" sz="2800">
                <a:solidFill>
                  <a:schemeClr val="hlink"/>
                </a:solidFill>
                <a:latin typeface="B Titr" pitchFamily="2" charset="-78"/>
                <a:cs typeface="B Titr" pitchFamily="2" charset="-78"/>
              </a:rPr>
              <a:t>تمام متغیرهای تصمیم گیری، متغیرهای پیوسته ای</a:t>
            </a:r>
            <a:r>
              <a:rPr lang="ar-SA" sz="2800">
                <a:latin typeface="B Titr" pitchFamily="2" charset="-78"/>
                <a:cs typeface="B Titr" pitchFamily="2" charset="-78"/>
              </a:rPr>
              <a:t> هستند. یعنی اعدادی غیر از اعداد صحیح را نیز می توانند به خود اختصاص دهند. </a:t>
            </a:r>
          </a:p>
        </p:txBody>
      </p:sp>
    </p:spTree>
    <p:extLst>
      <p:ext uri="{BB962C8B-B14F-4D97-AF65-F5344CB8AC3E}">
        <p14:creationId xmlns:p14="http://schemas.microsoft.com/office/powerpoint/2010/main" val="20646992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762" name="Rectangle 2"/>
          <p:cNvSpPr>
            <a:spLocks noChangeArrowheads="1"/>
          </p:cNvSpPr>
          <p:nvPr/>
        </p:nvSpPr>
        <p:spPr bwMode="auto">
          <a:xfrm>
            <a:off x="2506718" y="2521060"/>
            <a:ext cx="7178567"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solidFill>
                  <a:schemeClr val="hlink"/>
                </a:solidFill>
                <a:latin typeface="B Titr" pitchFamily="2" charset="-78"/>
                <a:cs typeface="B Titr" pitchFamily="2" charset="-78"/>
              </a:rPr>
              <a:t>7- مطلوبیتی منفرد در تابع هدف </a:t>
            </a:r>
            <a:endParaRPr lang="en-US" sz="2800">
              <a:solidFill>
                <a:schemeClr val="hlink"/>
              </a:solidFill>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در برنامه ریزی خطی </a:t>
            </a:r>
            <a:r>
              <a:rPr lang="ar-SA" sz="2800">
                <a:solidFill>
                  <a:schemeClr val="hlink"/>
                </a:solidFill>
                <a:latin typeface="B Titr" pitchFamily="2" charset="-78"/>
                <a:cs typeface="B Titr" pitchFamily="2" charset="-78"/>
              </a:rPr>
              <a:t>در هر مرحله می تواند تنها یک معیار را بهینه</a:t>
            </a:r>
            <a:r>
              <a:rPr lang="ar-SA" sz="2800">
                <a:latin typeface="B Titr" pitchFamily="2" charset="-78"/>
                <a:cs typeface="B Titr" pitchFamily="2" charset="-78"/>
              </a:rPr>
              <a:t> کرد. </a:t>
            </a:r>
          </a:p>
        </p:txBody>
      </p:sp>
    </p:spTree>
    <p:extLst>
      <p:ext uri="{BB962C8B-B14F-4D97-AF65-F5344CB8AC3E}">
        <p14:creationId xmlns:p14="http://schemas.microsoft.com/office/powerpoint/2010/main" val="38992075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786" name="Rectangle 2"/>
          <p:cNvSpPr>
            <a:spLocks noChangeArrowheads="1"/>
          </p:cNvSpPr>
          <p:nvPr/>
        </p:nvSpPr>
        <p:spPr bwMode="auto">
          <a:xfrm>
            <a:off x="1703389" y="460543"/>
            <a:ext cx="8713787" cy="5940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solidFill>
                  <a:schemeClr val="hlink"/>
                </a:solidFill>
                <a:latin typeface="B Titr" pitchFamily="2" charset="-78"/>
                <a:cs typeface="B Titr" pitchFamily="2" charset="-78"/>
              </a:rPr>
              <a:t>مثال 1: </a:t>
            </a:r>
            <a:endParaRPr lang="fa-IR" sz="2800">
              <a:solidFill>
                <a:schemeClr val="hlink"/>
              </a:solidFill>
              <a:latin typeface="B Titr" pitchFamily="2" charset="-78"/>
              <a:cs typeface="B Titr" pitchFamily="2" charset="-78"/>
            </a:endParaRPr>
          </a:p>
          <a:p>
            <a:pPr algn="just" rtl="1" eaLnBrk="1" hangingPunct="1">
              <a:lnSpc>
                <a:spcPct val="200000"/>
              </a:lnSpc>
            </a:pPr>
            <a:r>
              <a:rPr lang="ar-SA" sz="2700">
                <a:latin typeface="B Titr" pitchFamily="2" charset="-78"/>
                <a:cs typeface="B Titr" pitchFamily="2" charset="-78"/>
              </a:rPr>
              <a:t>یک دامدار پروانه چرایی </a:t>
            </a:r>
            <a:r>
              <a:rPr lang="ar-SA" sz="2700">
                <a:solidFill>
                  <a:schemeClr val="hlink"/>
                </a:solidFill>
                <a:latin typeface="B Titr" pitchFamily="2" charset="-78"/>
                <a:cs typeface="B Titr" pitchFamily="2" charset="-78"/>
              </a:rPr>
              <a:t>معادل 500 واحد دامی</a:t>
            </a:r>
            <a:r>
              <a:rPr lang="ar-SA" sz="2700">
                <a:latin typeface="B Titr" pitchFamily="2" charset="-78"/>
                <a:cs typeface="B Titr" pitchFamily="2" charset="-78"/>
              </a:rPr>
              <a:t> در سال دارد. با توجه به شرایط مرتع این دامدار </a:t>
            </a:r>
            <a:r>
              <a:rPr lang="ar-SA" sz="2700">
                <a:solidFill>
                  <a:schemeClr val="hlink"/>
                </a:solidFill>
                <a:latin typeface="B Titr" pitchFamily="2" charset="-78"/>
                <a:cs typeface="B Titr" pitchFamily="2" charset="-78"/>
              </a:rPr>
              <a:t>بایستی حداقل 100 گوسفند و 50 گاو</a:t>
            </a:r>
            <a:r>
              <a:rPr lang="ar-SA" sz="2700">
                <a:latin typeface="B Titr" pitchFamily="2" charset="-78"/>
                <a:cs typeface="B Titr" pitchFamily="2" charset="-78"/>
              </a:rPr>
              <a:t> در مرتع خود داشته باشد. از طرف دیگر </a:t>
            </a:r>
            <a:r>
              <a:rPr lang="ar-SA" sz="2700">
                <a:solidFill>
                  <a:schemeClr val="hlink"/>
                </a:solidFill>
                <a:latin typeface="B Titr" pitchFamily="2" charset="-78"/>
                <a:cs typeface="B Titr" pitchFamily="2" charset="-78"/>
              </a:rPr>
              <a:t>مرتع توانایی تغذیه بیش از 200 گوسفند را ندارد</a:t>
            </a:r>
            <a:r>
              <a:rPr lang="ar-SA" sz="2700">
                <a:latin typeface="B Titr" pitchFamily="2" charset="-78"/>
                <a:cs typeface="B Titr" pitchFamily="2" charset="-78"/>
              </a:rPr>
              <a:t>. اگر </a:t>
            </a:r>
            <a:r>
              <a:rPr lang="ar-SA" sz="2700">
                <a:solidFill>
                  <a:schemeClr val="hlink"/>
                </a:solidFill>
                <a:latin typeface="B Titr" pitchFamily="2" charset="-78"/>
                <a:cs typeface="B Titr" pitchFamily="2" charset="-78"/>
              </a:rPr>
              <a:t>هر گاو معادل پنج واحد دامی</a:t>
            </a:r>
            <a:r>
              <a:rPr lang="ar-SA" sz="2700">
                <a:latin typeface="B Titr" pitchFamily="2" charset="-78"/>
                <a:cs typeface="B Titr" pitchFamily="2" charset="-78"/>
              </a:rPr>
              <a:t> باشد و سودی معادل </a:t>
            </a:r>
            <a:r>
              <a:rPr lang="ar-SA" sz="2700">
                <a:solidFill>
                  <a:schemeClr val="hlink"/>
                </a:solidFill>
                <a:latin typeface="B Titr" pitchFamily="2" charset="-78"/>
                <a:cs typeface="B Titr" pitchFamily="2" charset="-78"/>
              </a:rPr>
              <a:t>20 میلیون ریال</a:t>
            </a:r>
            <a:r>
              <a:rPr lang="ar-SA" sz="2700">
                <a:latin typeface="B Titr" pitchFamily="2" charset="-78"/>
                <a:cs typeface="B Titr" pitchFamily="2" charset="-78"/>
              </a:rPr>
              <a:t> و </a:t>
            </a:r>
            <a:r>
              <a:rPr lang="ar-SA" sz="2700">
                <a:solidFill>
                  <a:schemeClr val="hlink"/>
                </a:solidFill>
                <a:latin typeface="B Titr" pitchFamily="2" charset="-78"/>
                <a:cs typeface="B Titr" pitchFamily="2" charset="-78"/>
              </a:rPr>
              <a:t>هر گوسفند سودی معادل 3 میلیون ریال</a:t>
            </a:r>
            <a:r>
              <a:rPr lang="ar-SA" sz="2700">
                <a:latin typeface="B Titr" pitchFamily="2" charset="-78"/>
                <a:cs typeface="B Titr" pitchFamily="2" charset="-78"/>
              </a:rPr>
              <a:t> داشته باشد. این دامدار </a:t>
            </a:r>
            <a:r>
              <a:rPr lang="ar-SA" sz="2700">
                <a:solidFill>
                  <a:schemeClr val="hlink"/>
                </a:solidFill>
                <a:latin typeface="B Titr" pitchFamily="2" charset="-78"/>
                <a:cs typeface="B Titr" pitchFamily="2" charset="-78"/>
              </a:rPr>
              <a:t>بهتر است چند گاو و گوسفند در مرتع خود نگهداری کند</a:t>
            </a:r>
            <a:r>
              <a:rPr lang="ar-SA" sz="2700">
                <a:latin typeface="B Titr" pitchFamily="2" charset="-78"/>
                <a:cs typeface="B Titr" pitchFamily="2" charset="-78"/>
              </a:rPr>
              <a:t> که با توجه به محدودیت ها </a:t>
            </a:r>
            <a:r>
              <a:rPr lang="ar-SA" sz="2700">
                <a:solidFill>
                  <a:schemeClr val="hlink"/>
                </a:solidFill>
                <a:latin typeface="B Titr" pitchFamily="2" charset="-78"/>
                <a:cs typeface="B Titr" pitchFamily="2" charset="-78"/>
              </a:rPr>
              <a:t>حداکثر سود</a:t>
            </a:r>
            <a:r>
              <a:rPr lang="ar-SA" sz="2700">
                <a:latin typeface="B Titr" pitchFamily="2" charset="-78"/>
                <a:cs typeface="B Titr" pitchFamily="2" charset="-78"/>
              </a:rPr>
              <a:t> را داشته باشد؟</a:t>
            </a:r>
          </a:p>
        </p:txBody>
      </p:sp>
    </p:spTree>
    <p:extLst>
      <p:ext uri="{BB962C8B-B14F-4D97-AF65-F5344CB8AC3E}">
        <p14:creationId xmlns:p14="http://schemas.microsoft.com/office/powerpoint/2010/main" val="31904686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810" name="Rectangle 2"/>
          <p:cNvSpPr>
            <a:spLocks noChangeArrowheads="1"/>
          </p:cNvSpPr>
          <p:nvPr/>
        </p:nvSpPr>
        <p:spPr bwMode="auto">
          <a:xfrm>
            <a:off x="1703389" y="760414"/>
            <a:ext cx="8713787" cy="533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3200">
                <a:solidFill>
                  <a:schemeClr val="hlink"/>
                </a:solidFill>
                <a:cs typeface="B Titr" pitchFamily="2" charset="-78"/>
              </a:rPr>
              <a:t>پاسخ </a:t>
            </a:r>
            <a:endParaRPr lang="en-US" sz="3200">
              <a:solidFill>
                <a:schemeClr val="hlink"/>
              </a:solidFill>
              <a:cs typeface="B Titr" pitchFamily="2" charset="-78"/>
            </a:endParaRPr>
          </a:p>
          <a:p>
            <a:pPr algn="just" rtl="1" eaLnBrk="1" hangingPunct="1">
              <a:lnSpc>
                <a:spcPct val="200000"/>
              </a:lnSpc>
            </a:pPr>
            <a:r>
              <a:rPr lang="ar-SA" sz="2800">
                <a:cs typeface="B Titr" pitchFamily="2" charset="-78"/>
              </a:rPr>
              <a:t>1- تعیین متغیرهای تصمیم گیری </a:t>
            </a:r>
            <a:endParaRPr lang="en-US" sz="2800">
              <a:cs typeface="B Titr" pitchFamily="2" charset="-78"/>
            </a:endParaRPr>
          </a:p>
          <a:p>
            <a:pPr algn="ctr" rtl="1" eaLnBrk="1" hangingPunct="1">
              <a:lnSpc>
                <a:spcPct val="200000"/>
              </a:lnSpc>
            </a:pPr>
            <a:r>
              <a:rPr lang="ar-SA" sz="2800">
                <a:cs typeface="B Titr" pitchFamily="2" charset="-78"/>
              </a:rPr>
              <a:t>تعداد گاو </a:t>
            </a:r>
            <a:r>
              <a:rPr lang="en-US" sz="2800">
                <a:cs typeface="B Titr" pitchFamily="2" charset="-78"/>
              </a:rPr>
              <a:t>=</a:t>
            </a:r>
            <a:r>
              <a:rPr lang="fa-IR" sz="2800">
                <a:cs typeface="B Titr" pitchFamily="2" charset="-78"/>
              </a:rPr>
              <a:t>  </a:t>
            </a:r>
            <a:r>
              <a:rPr lang="en-US" sz="2800">
                <a:cs typeface="B Titr" pitchFamily="2" charset="-78"/>
              </a:rPr>
              <a:t>x</a:t>
            </a:r>
            <a:r>
              <a:rPr lang="en-US" sz="2800" baseline="-25000">
                <a:cs typeface="B Titr" pitchFamily="2" charset="-78"/>
              </a:rPr>
              <a:t>1</a:t>
            </a:r>
          </a:p>
          <a:p>
            <a:pPr algn="ctr" rtl="1" eaLnBrk="1" hangingPunct="1">
              <a:lnSpc>
                <a:spcPct val="200000"/>
              </a:lnSpc>
            </a:pPr>
            <a:r>
              <a:rPr lang="ar-SA" sz="2800">
                <a:cs typeface="B Titr" pitchFamily="2" charset="-78"/>
              </a:rPr>
              <a:t>تعداد گوسفند </a:t>
            </a:r>
            <a:r>
              <a:rPr lang="en-US" sz="2800">
                <a:cs typeface="B Titr" pitchFamily="2" charset="-78"/>
              </a:rPr>
              <a:t>=</a:t>
            </a:r>
            <a:r>
              <a:rPr lang="fa-IR" sz="2800">
                <a:cs typeface="B Titr" pitchFamily="2" charset="-78"/>
              </a:rPr>
              <a:t>  </a:t>
            </a:r>
            <a:r>
              <a:rPr lang="en-US" sz="2800">
                <a:cs typeface="B Titr" pitchFamily="2" charset="-78"/>
              </a:rPr>
              <a:t>x</a:t>
            </a:r>
            <a:r>
              <a:rPr lang="en-US" sz="2800" baseline="-25000">
                <a:cs typeface="B Titr" pitchFamily="2" charset="-78"/>
              </a:rPr>
              <a:t>2</a:t>
            </a:r>
          </a:p>
          <a:p>
            <a:pPr algn="just" rtl="1" eaLnBrk="1" hangingPunct="1">
              <a:lnSpc>
                <a:spcPct val="200000"/>
              </a:lnSpc>
            </a:pPr>
            <a:r>
              <a:rPr lang="ar-SA" sz="2800">
                <a:cs typeface="B Titr" pitchFamily="2" charset="-78"/>
              </a:rPr>
              <a:t>2- تابع هدف (تابع حداکثر سازی سود)</a:t>
            </a:r>
            <a:endParaRPr lang="en-US" sz="2800">
              <a:cs typeface="B Titr" pitchFamily="2" charset="-78"/>
            </a:endParaRPr>
          </a:p>
          <a:p>
            <a:pPr algn="ctr" rtl="1" eaLnBrk="1" hangingPunct="1">
              <a:lnSpc>
                <a:spcPct val="200000"/>
              </a:lnSpc>
            </a:pPr>
            <a:r>
              <a:rPr lang="en-US" sz="2800">
                <a:cs typeface="B Titr" pitchFamily="2" charset="-78"/>
              </a:rPr>
              <a:t>Z=20x</a:t>
            </a:r>
            <a:r>
              <a:rPr lang="en-US" sz="2800" baseline="-25000">
                <a:cs typeface="B Titr" pitchFamily="2" charset="-78"/>
              </a:rPr>
              <a:t>1</a:t>
            </a:r>
            <a:r>
              <a:rPr lang="en-US" sz="2800">
                <a:cs typeface="B Titr" pitchFamily="2" charset="-78"/>
              </a:rPr>
              <a:t>+3x</a:t>
            </a:r>
            <a:r>
              <a:rPr lang="en-US" sz="2800" baseline="-25000">
                <a:cs typeface="B Titr" pitchFamily="2" charset="-78"/>
              </a:rPr>
              <a:t>2</a:t>
            </a:r>
          </a:p>
        </p:txBody>
      </p:sp>
    </p:spTree>
    <p:extLst>
      <p:ext uri="{BB962C8B-B14F-4D97-AF65-F5344CB8AC3E}">
        <p14:creationId xmlns:p14="http://schemas.microsoft.com/office/powerpoint/2010/main" val="33814431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834" name="Rectangle 2"/>
          <p:cNvSpPr>
            <a:spLocks noChangeArrowheads="1"/>
          </p:cNvSpPr>
          <p:nvPr/>
        </p:nvSpPr>
        <p:spPr bwMode="auto">
          <a:xfrm>
            <a:off x="1703389" y="176214"/>
            <a:ext cx="8713787" cy="6505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150000"/>
              </a:lnSpc>
            </a:pPr>
            <a:r>
              <a:rPr lang="ar-SA" sz="2800" b="1">
                <a:cs typeface="B Titr" pitchFamily="2" charset="-78"/>
              </a:rPr>
              <a:t>3- محدودیت ها </a:t>
            </a:r>
            <a:endParaRPr lang="en-US" sz="2800" b="1">
              <a:cs typeface="B Titr" pitchFamily="2" charset="-78"/>
            </a:endParaRPr>
          </a:p>
          <a:p>
            <a:pPr algn="just" rtl="1" eaLnBrk="1" hangingPunct="1">
              <a:lnSpc>
                <a:spcPct val="150000"/>
              </a:lnSpc>
            </a:pPr>
            <a:r>
              <a:rPr lang="ar-SA" sz="2800" b="1">
                <a:cs typeface="B Titr" pitchFamily="2" charset="-78"/>
              </a:rPr>
              <a:t>الف- محدودیت پروانه چرا </a:t>
            </a:r>
            <a:endParaRPr lang="en-US" sz="2800" b="1">
              <a:cs typeface="B Titr" pitchFamily="2" charset="-78"/>
            </a:endParaRPr>
          </a:p>
          <a:p>
            <a:pPr algn="ctr" rtl="1" eaLnBrk="1" hangingPunct="1">
              <a:lnSpc>
                <a:spcPct val="150000"/>
              </a:lnSpc>
            </a:pPr>
            <a:r>
              <a:rPr lang="en-US" sz="2800" b="1">
                <a:cs typeface="B Titr" pitchFamily="2" charset="-78"/>
              </a:rPr>
              <a:t>5x</a:t>
            </a:r>
            <a:r>
              <a:rPr lang="en-US" sz="2800" b="1" baseline="-25000">
                <a:cs typeface="B Titr" pitchFamily="2" charset="-78"/>
              </a:rPr>
              <a:t>1</a:t>
            </a:r>
            <a:r>
              <a:rPr lang="en-US" sz="2800" b="1">
                <a:cs typeface="B Titr" pitchFamily="2" charset="-78"/>
              </a:rPr>
              <a:t>+x</a:t>
            </a:r>
            <a:r>
              <a:rPr lang="en-US" sz="2800" b="1" baseline="-25000">
                <a:cs typeface="B Titr" pitchFamily="2" charset="-78"/>
              </a:rPr>
              <a:t>2</a:t>
            </a:r>
            <a:r>
              <a:rPr lang="en-US" sz="2800" b="1">
                <a:cs typeface="B Titr" pitchFamily="2" charset="-78"/>
              </a:rPr>
              <a:t>≤500</a:t>
            </a:r>
          </a:p>
          <a:p>
            <a:pPr algn="just" rtl="1" eaLnBrk="1" hangingPunct="1">
              <a:lnSpc>
                <a:spcPct val="150000"/>
              </a:lnSpc>
            </a:pPr>
            <a:r>
              <a:rPr lang="ar-SA" sz="2800" b="1">
                <a:cs typeface="B Titr" pitchFamily="2" charset="-78"/>
              </a:rPr>
              <a:t>ب- محدودیت تعداد گوسفند </a:t>
            </a:r>
            <a:endParaRPr lang="en-US" sz="2800" b="1">
              <a:cs typeface="B Titr" pitchFamily="2" charset="-78"/>
            </a:endParaRPr>
          </a:p>
          <a:p>
            <a:pPr algn="ctr" rtl="1" eaLnBrk="1" hangingPunct="1">
              <a:lnSpc>
                <a:spcPct val="150000"/>
              </a:lnSpc>
            </a:pPr>
            <a:r>
              <a:rPr lang="en-US" sz="2800" b="1">
                <a:cs typeface="B Titr" pitchFamily="2" charset="-78"/>
              </a:rPr>
              <a:t>X</a:t>
            </a:r>
            <a:r>
              <a:rPr lang="en-US" sz="2800" b="1" baseline="-25000">
                <a:cs typeface="B Titr" pitchFamily="2" charset="-78"/>
              </a:rPr>
              <a:t>2</a:t>
            </a:r>
            <a:r>
              <a:rPr lang="en-US" sz="2800" b="1">
                <a:cs typeface="B Titr" pitchFamily="2" charset="-78"/>
              </a:rPr>
              <a:t>≤200</a:t>
            </a:r>
          </a:p>
          <a:p>
            <a:pPr algn="ctr" rtl="1" eaLnBrk="1" hangingPunct="1">
              <a:lnSpc>
                <a:spcPct val="150000"/>
              </a:lnSpc>
            </a:pPr>
            <a:r>
              <a:rPr lang="en-US" sz="2800" b="1">
                <a:cs typeface="B Titr" pitchFamily="2" charset="-78"/>
              </a:rPr>
              <a:t>X</a:t>
            </a:r>
            <a:r>
              <a:rPr lang="en-US" sz="2800" b="1" baseline="-25000">
                <a:cs typeface="B Titr" pitchFamily="2" charset="-78"/>
              </a:rPr>
              <a:t>2</a:t>
            </a:r>
            <a:r>
              <a:rPr lang="en-US" sz="2800" b="1">
                <a:cs typeface="B Titr" pitchFamily="2" charset="-78"/>
              </a:rPr>
              <a:t>≥100</a:t>
            </a:r>
          </a:p>
          <a:p>
            <a:pPr algn="just" rtl="1" eaLnBrk="1" hangingPunct="1">
              <a:lnSpc>
                <a:spcPct val="150000"/>
              </a:lnSpc>
            </a:pPr>
            <a:r>
              <a:rPr lang="ar-SA" sz="2800" b="1">
                <a:cs typeface="B Titr" pitchFamily="2" charset="-78"/>
              </a:rPr>
              <a:t>ج- محدودیت تعداد گاو </a:t>
            </a:r>
            <a:endParaRPr lang="en-US" sz="2800" b="1">
              <a:cs typeface="B Titr" pitchFamily="2" charset="-78"/>
            </a:endParaRPr>
          </a:p>
          <a:p>
            <a:pPr algn="ctr" rtl="1" eaLnBrk="1" hangingPunct="1">
              <a:lnSpc>
                <a:spcPct val="150000"/>
              </a:lnSpc>
            </a:pPr>
            <a:r>
              <a:rPr lang="en-US" sz="2800" b="1">
                <a:cs typeface="B Titr" pitchFamily="2" charset="-78"/>
              </a:rPr>
              <a:t>X</a:t>
            </a:r>
            <a:r>
              <a:rPr lang="en-US" sz="2800" b="1" baseline="-25000">
                <a:cs typeface="B Titr" pitchFamily="2" charset="-78"/>
              </a:rPr>
              <a:t>1</a:t>
            </a:r>
            <a:r>
              <a:rPr lang="en-US" sz="2800" b="1">
                <a:cs typeface="B Titr" pitchFamily="2" charset="-78"/>
              </a:rPr>
              <a:t>≥50</a:t>
            </a:r>
          </a:p>
          <a:p>
            <a:pPr algn="just" rtl="1" eaLnBrk="1" hangingPunct="1">
              <a:lnSpc>
                <a:spcPct val="150000"/>
              </a:lnSpc>
            </a:pPr>
            <a:r>
              <a:rPr lang="ar-SA" sz="2800" b="1">
                <a:cs typeface="B Titr" pitchFamily="2" charset="-78"/>
              </a:rPr>
              <a:t>د- محدودیت نامنفی بودن </a:t>
            </a:r>
            <a:endParaRPr lang="en-US" sz="2800" b="1">
              <a:cs typeface="B Titr" pitchFamily="2" charset="-78"/>
            </a:endParaRPr>
          </a:p>
          <a:p>
            <a:pPr algn="ctr" rtl="1" eaLnBrk="1" hangingPunct="1">
              <a:lnSpc>
                <a:spcPct val="150000"/>
              </a:lnSpc>
            </a:pPr>
            <a:r>
              <a:rPr lang="en-US" sz="2800" b="1">
                <a:cs typeface="B Titr" pitchFamily="2" charset="-78"/>
              </a:rPr>
              <a:t>x</a:t>
            </a:r>
            <a:r>
              <a:rPr lang="en-US" sz="2800" b="1" baseline="-25000">
                <a:cs typeface="B Titr" pitchFamily="2" charset="-78"/>
              </a:rPr>
              <a:t>1</a:t>
            </a:r>
            <a:r>
              <a:rPr lang="en-US" sz="2800" b="1">
                <a:cs typeface="B Titr" pitchFamily="2" charset="-78"/>
              </a:rPr>
              <a:t>,x</a:t>
            </a:r>
            <a:r>
              <a:rPr lang="en-US" sz="2800" b="1" baseline="-25000">
                <a:cs typeface="B Titr" pitchFamily="2" charset="-78"/>
              </a:rPr>
              <a:t>2</a:t>
            </a:r>
            <a:r>
              <a:rPr lang="en-US" sz="2800" b="1">
                <a:cs typeface="B Titr" pitchFamily="2" charset="-78"/>
              </a:rPr>
              <a:t>≥0</a:t>
            </a:r>
          </a:p>
        </p:txBody>
      </p:sp>
    </p:spTree>
    <p:extLst>
      <p:ext uri="{BB962C8B-B14F-4D97-AF65-F5344CB8AC3E}">
        <p14:creationId xmlns:p14="http://schemas.microsoft.com/office/powerpoint/2010/main" val="37252665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858" name="Rectangle 2"/>
          <p:cNvSpPr>
            <a:spLocks noChangeArrowheads="1"/>
          </p:cNvSpPr>
          <p:nvPr/>
        </p:nvSpPr>
        <p:spPr bwMode="auto">
          <a:xfrm>
            <a:off x="3212107" y="2557572"/>
            <a:ext cx="6574236"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solidFill>
                  <a:schemeClr val="hlink"/>
                </a:solidFill>
                <a:latin typeface="B Titr" pitchFamily="2" charset="-78"/>
                <a:cs typeface="B Titr" pitchFamily="2" charset="-78"/>
              </a:rPr>
              <a:t>حل گرافیکی </a:t>
            </a:r>
            <a:endParaRPr lang="en-US" sz="2800">
              <a:solidFill>
                <a:schemeClr val="hlink"/>
              </a:solidFill>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الف- کلیه محدودیت ها را روی محور مختصات رسم می کنیم. </a:t>
            </a:r>
          </a:p>
        </p:txBody>
      </p:sp>
    </p:spTree>
    <p:extLst>
      <p:ext uri="{BB962C8B-B14F-4D97-AF65-F5344CB8AC3E}">
        <p14:creationId xmlns:p14="http://schemas.microsoft.com/office/powerpoint/2010/main" val="16892185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88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40014" y="476250"/>
            <a:ext cx="7056437"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883" name="Line 3"/>
          <p:cNvSpPr>
            <a:spLocks noChangeShapeType="1"/>
          </p:cNvSpPr>
          <p:nvPr/>
        </p:nvSpPr>
        <p:spPr bwMode="auto">
          <a:xfrm>
            <a:off x="3617914" y="2736851"/>
            <a:ext cx="4783137" cy="15875"/>
          </a:xfrm>
          <a:prstGeom prst="line">
            <a:avLst/>
          </a:prstGeom>
          <a:noFill/>
          <a:ln w="76200">
            <a:pattFill prst="ltUpDiag">
              <a:fgClr>
                <a:srgbClr val="000000"/>
              </a:fgClr>
              <a:bgClr>
                <a:srgbClr val="FFFFFF"/>
              </a:bgClr>
            </a:pattFill>
            <a:round/>
            <a:headEnd/>
            <a:tailEnd/>
          </a:ln>
          <a:extLst>
            <a:ext uri="{909E8E84-426E-40DD-AFC4-6F175D3DCCD1}">
              <a14:hiddenFill xmlns:a14="http://schemas.microsoft.com/office/drawing/2010/main">
                <a:noFill/>
              </a14:hiddenFill>
            </a:ext>
          </a:extLst>
        </p:spPr>
        <p:txBody>
          <a:bodyPr/>
          <a:lstStyle/>
          <a:p>
            <a:endParaRPr lang="en-US"/>
          </a:p>
        </p:txBody>
      </p:sp>
      <p:sp>
        <p:nvSpPr>
          <p:cNvPr id="378884" name="Line 4"/>
          <p:cNvSpPr>
            <a:spLocks noChangeShapeType="1"/>
          </p:cNvSpPr>
          <p:nvPr/>
        </p:nvSpPr>
        <p:spPr bwMode="auto">
          <a:xfrm rot="1369999">
            <a:off x="3403600" y="2525713"/>
            <a:ext cx="5183188" cy="0"/>
          </a:xfrm>
          <a:prstGeom prst="line">
            <a:avLst/>
          </a:prstGeom>
          <a:noFill/>
          <a:ln w="76200">
            <a:pattFill prst="ltUpDiag">
              <a:fgClr>
                <a:srgbClr val="000000"/>
              </a:fgClr>
              <a:bgClr>
                <a:srgbClr val="FFFFFF"/>
              </a:bgClr>
            </a:pattFill>
            <a:round/>
            <a:headEnd/>
            <a:tailEnd/>
          </a:ln>
          <a:extLst>
            <a:ext uri="{909E8E84-426E-40DD-AFC4-6F175D3DCCD1}">
              <a14:hiddenFill xmlns:a14="http://schemas.microsoft.com/office/drawing/2010/main">
                <a:noFill/>
              </a14:hiddenFill>
            </a:ext>
          </a:extLst>
        </p:spPr>
        <p:txBody>
          <a:bodyPr/>
          <a:lstStyle/>
          <a:p>
            <a:endParaRPr lang="en-US"/>
          </a:p>
        </p:txBody>
      </p:sp>
      <p:sp>
        <p:nvSpPr>
          <p:cNvPr id="378885" name="Line 6"/>
          <p:cNvSpPr>
            <a:spLocks noChangeShapeType="1"/>
          </p:cNvSpPr>
          <p:nvPr/>
        </p:nvSpPr>
        <p:spPr bwMode="auto">
          <a:xfrm flipH="1" flipV="1">
            <a:off x="5951539" y="1196976"/>
            <a:ext cx="3175" cy="2424113"/>
          </a:xfrm>
          <a:prstGeom prst="line">
            <a:avLst/>
          </a:prstGeom>
          <a:noFill/>
          <a:ln w="76200">
            <a:pattFill prst="ltUpDiag">
              <a:fgClr>
                <a:srgbClr val="000000"/>
              </a:fgClr>
              <a:bgClr>
                <a:srgbClr val="FFFFFF"/>
              </a:bgClr>
            </a:pattFill>
            <a:round/>
            <a:headEnd/>
            <a:tailEnd/>
          </a:ln>
          <a:extLst>
            <a:ext uri="{909E8E84-426E-40DD-AFC4-6F175D3DCCD1}">
              <a14:hiddenFill xmlns:a14="http://schemas.microsoft.com/office/drawing/2010/main">
                <a:noFill/>
              </a14:hiddenFill>
            </a:ext>
          </a:extLst>
        </p:spPr>
        <p:txBody>
          <a:bodyPr/>
          <a:lstStyle/>
          <a:p>
            <a:endParaRPr lang="en-US"/>
          </a:p>
        </p:txBody>
      </p:sp>
      <p:sp>
        <p:nvSpPr>
          <p:cNvPr id="378886" name="Text Box 7"/>
          <p:cNvSpPr txBox="1">
            <a:spLocks noChangeArrowheads="1"/>
          </p:cNvSpPr>
          <p:nvPr/>
        </p:nvSpPr>
        <p:spPr bwMode="auto">
          <a:xfrm>
            <a:off x="5959475" y="2909888"/>
            <a:ext cx="10287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ar-SA" sz="1200">
                <a:ea typeface="Times New Roman" panose="02020603050405020304" pitchFamily="18" charset="0"/>
                <a:cs typeface="B Nazanin" pitchFamily="2" charset="-78"/>
              </a:rPr>
              <a:t>منطقه قابل قبول</a:t>
            </a:r>
          </a:p>
        </p:txBody>
      </p:sp>
      <p:sp>
        <p:nvSpPr>
          <p:cNvPr id="378887" name="Text Box 8"/>
          <p:cNvSpPr txBox="1">
            <a:spLocks noChangeArrowheads="1"/>
          </p:cNvSpPr>
          <p:nvPr/>
        </p:nvSpPr>
        <p:spPr bwMode="auto">
          <a:xfrm>
            <a:off x="5829300" y="248443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sz="800" b="1">
              <a:cs typeface="Times New Roman" panose="02020603050405020304" pitchFamily="18" charset="0"/>
            </a:endParaRPr>
          </a:p>
          <a:p>
            <a:pPr algn="ctr" rtl="1"/>
            <a:r>
              <a:rPr lang="en-US" sz="1400" b="1">
                <a:cs typeface="Times New Roman" panose="02020603050405020304" pitchFamily="18" charset="0"/>
              </a:rPr>
              <a:t>B</a:t>
            </a:r>
            <a:endParaRPr lang="en-US" sz="1400" b="1"/>
          </a:p>
        </p:txBody>
      </p:sp>
      <p:sp>
        <p:nvSpPr>
          <p:cNvPr id="378888" name="Text Box 10"/>
          <p:cNvSpPr txBox="1">
            <a:spLocks noChangeArrowheads="1"/>
          </p:cNvSpPr>
          <p:nvPr/>
        </p:nvSpPr>
        <p:spPr bwMode="auto">
          <a:xfrm>
            <a:off x="6456363" y="2454275"/>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sz="1200">
              <a:cs typeface="Times New Roman" panose="02020603050405020304" pitchFamily="18" charset="0"/>
            </a:endParaRPr>
          </a:p>
          <a:p>
            <a:pPr algn="r" rtl="1"/>
            <a:r>
              <a:rPr lang="en-US" sz="2000" b="1">
                <a:cs typeface="Times New Roman" panose="02020603050405020304" pitchFamily="18" charset="0"/>
              </a:rPr>
              <a:t>c</a:t>
            </a:r>
            <a:endParaRPr lang="en-US" sz="2000" b="1"/>
          </a:p>
        </p:txBody>
      </p:sp>
      <p:sp>
        <p:nvSpPr>
          <p:cNvPr id="378889" name="Text Box 12"/>
          <p:cNvSpPr txBox="1">
            <a:spLocks noChangeArrowheads="1"/>
          </p:cNvSpPr>
          <p:nvPr/>
        </p:nvSpPr>
        <p:spPr bwMode="auto">
          <a:xfrm>
            <a:off x="7464426" y="2349500"/>
            <a:ext cx="9366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1400" b="1">
                <a:cs typeface="Times New Roman" panose="02020603050405020304" pitchFamily="18" charset="0"/>
              </a:rPr>
              <a:t>X</a:t>
            </a:r>
            <a:r>
              <a:rPr lang="en-US" sz="1400" b="1" baseline="-30000">
                <a:cs typeface="Times New Roman" panose="02020603050405020304" pitchFamily="18" charset="0"/>
              </a:rPr>
              <a:t>2</a:t>
            </a:r>
            <a:r>
              <a:rPr lang="en-US" sz="1400" b="1">
                <a:cs typeface="Times New Roman" panose="02020603050405020304" pitchFamily="18" charset="0"/>
              </a:rPr>
              <a:t>=200</a:t>
            </a:r>
            <a:endParaRPr lang="en-US" sz="1400" b="1"/>
          </a:p>
        </p:txBody>
      </p:sp>
      <p:sp>
        <p:nvSpPr>
          <p:cNvPr id="378890" name="Text Box 13"/>
          <p:cNvSpPr txBox="1">
            <a:spLocks noChangeArrowheads="1"/>
          </p:cNvSpPr>
          <p:nvPr/>
        </p:nvSpPr>
        <p:spPr bwMode="auto">
          <a:xfrm>
            <a:off x="7493000" y="2881313"/>
            <a:ext cx="1081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r>
              <a:rPr lang="en-US" sz="1400" b="1">
                <a:cs typeface="Times New Roman" panose="02020603050405020304" pitchFamily="18" charset="0"/>
              </a:rPr>
              <a:t>X</a:t>
            </a:r>
            <a:r>
              <a:rPr lang="en-US" sz="1400" b="1" baseline="-30000">
                <a:cs typeface="Times New Roman" panose="02020603050405020304" pitchFamily="18" charset="0"/>
              </a:rPr>
              <a:t>2</a:t>
            </a:r>
            <a:r>
              <a:rPr lang="en-US" sz="1400" b="1">
                <a:cs typeface="Times New Roman" panose="02020603050405020304" pitchFamily="18" charset="0"/>
              </a:rPr>
              <a:t>=100</a:t>
            </a:r>
            <a:endParaRPr lang="en-US" sz="1400" b="1"/>
          </a:p>
        </p:txBody>
      </p:sp>
      <p:sp>
        <p:nvSpPr>
          <p:cNvPr id="378891" name="Text Box 14"/>
          <p:cNvSpPr txBox="1">
            <a:spLocks noChangeArrowheads="1"/>
          </p:cNvSpPr>
          <p:nvPr/>
        </p:nvSpPr>
        <p:spPr bwMode="auto">
          <a:xfrm>
            <a:off x="3935414" y="1557339"/>
            <a:ext cx="1646237"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400" b="1">
                <a:ea typeface="Times New Roman" panose="02020603050405020304" pitchFamily="18" charset="0"/>
                <a:cs typeface="B Nazanin" pitchFamily="2" charset="-78"/>
              </a:rPr>
              <a:t>5x</a:t>
            </a:r>
            <a:r>
              <a:rPr lang="en-US" sz="1400" b="1" baseline="-30000">
                <a:ea typeface="Times New Roman" panose="02020603050405020304" pitchFamily="18" charset="0"/>
                <a:cs typeface="B Nazanin" pitchFamily="2" charset="-78"/>
              </a:rPr>
              <a:t>1</a:t>
            </a:r>
            <a:r>
              <a:rPr lang="en-US" sz="1400" b="1">
                <a:ea typeface="Times New Roman" panose="02020603050405020304" pitchFamily="18" charset="0"/>
                <a:cs typeface="B Nazanin" pitchFamily="2" charset="-78"/>
              </a:rPr>
              <a:t>+x</a:t>
            </a:r>
            <a:r>
              <a:rPr lang="en-US" sz="1400" b="1" baseline="-30000">
                <a:ea typeface="Times New Roman" panose="02020603050405020304" pitchFamily="18" charset="0"/>
                <a:cs typeface="B Nazanin" pitchFamily="2" charset="-78"/>
              </a:rPr>
              <a:t>2</a:t>
            </a:r>
            <a:r>
              <a:rPr lang="en-US" sz="1400" b="1">
                <a:ea typeface="Times New Roman" panose="02020603050405020304" pitchFamily="18" charset="0"/>
                <a:cs typeface="B Nazanin" pitchFamily="2" charset="-78"/>
              </a:rPr>
              <a:t>=500</a:t>
            </a:r>
          </a:p>
        </p:txBody>
      </p:sp>
      <p:sp>
        <p:nvSpPr>
          <p:cNvPr id="378892" name="Text Box 15"/>
          <p:cNvSpPr txBox="1">
            <a:spLocks noChangeArrowheads="1"/>
          </p:cNvSpPr>
          <p:nvPr/>
        </p:nvSpPr>
        <p:spPr bwMode="auto">
          <a:xfrm>
            <a:off x="5880101" y="1484313"/>
            <a:ext cx="72072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r>
              <a:rPr lang="en-US" sz="1200" b="1">
                <a:cs typeface="Times New Roman" panose="02020603050405020304" pitchFamily="18" charset="0"/>
              </a:rPr>
              <a:t>X</a:t>
            </a:r>
            <a:r>
              <a:rPr lang="en-US" sz="1200" b="1" baseline="-30000">
                <a:cs typeface="Times New Roman" panose="02020603050405020304" pitchFamily="18" charset="0"/>
              </a:rPr>
              <a:t>1</a:t>
            </a:r>
            <a:r>
              <a:rPr lang="en-US" sz="1200" b="1">
                <a:cs typeface="Times New Roman" panose="02020603050405020304" pitchFamily="18" charset="0"/>
              </a:rPr>
              <a:t>=50</a:t>
            </a:r>
            <a:endParaRPr lang="en-US" sz="1200" b="1"/>
          </a:p>
        </p:txBody>
      </p:sp>
      <p:sp>
        <p:nvSpPr>
          <p:cNvPr id="378893" name="Rectangle 17"/>
          <p:cNvSpPr>
            <a:spLocks noChangeArrowheads="1"/>
          </p:cNvSpPr>
          <p:nvPr/>
        </p:nvSpPr>
        <p:spPr bwMode="auto">
          <a:xfrm>
            <a:off x="1524001" y="196798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378894" name="Rectangle 18"/>
          <p:cNvSpPr>
            <a:spLocks noChangeArrowheads="1"/>
          </p:cNvSpPr>
          <p:nvPr/>
        </p:nvSpPr>
        <p:spPr bwMode="auto">
          <a:xfrm>
            <a:off x="1703388" y="4924426"/>
            <a:ext cx="8964612" cy="1679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600">
                <a:solidFill>
                  <a:schemeClr val="hlink"/>
                </a:solidFill>
                <a:latin typeface="B Titr" pitchFamily="2" charset="-78"/>
                <a:ea typeface="Times New Roman" panose="02020603050405020304" pitchFamily="18" charset="0"/>
                <a:cs typeface="B Titr" pitchFamily="2" charset="-78"/>
              </a:rPr>
              <a:t>جواب بهینه یکی از نقاط منطقه قابل قبول</a:t>
            </a:r>
            <a:r>
              <a:rPr lang="ar-SA" sz="2600">
                <a:latin typeface="B Titr" pitchFamily="2" charset="-78"/>
                <a:ea typeface="Times New Roman" panose="02020603050405020304" pitchFamily="18" charset="0"/>
                <a:cs typeface="B Titr" pitchFamily="2" charset="-78"/>
              </a:rPr>
              <a:t> خواهد بود که </a:t>
            </a:r>
            <a:r>
              <a:rPr lang="ar-SA" sz="2600">
                <a:solidFill>
                  <a:schemeClr val="hlink"/>
                </a:solidFill>
                <a:latin typeface="B Titr" pitchFamily="2" charset="-78"/>
                <a:ea typeface="Times New Roman" panose="02020603050405020304" pitchFamily="18" charset="0"/>
                <a:cs typeface="B Titr" pitchFamily="2" charset="-78"/>
              </a:rPr>
              <a:t>این نقطه معمولاً یکی از رئوس ذوزنقه</a:t>
            </a:r>
            <a:r>
              <a:rPr lang="ar-SA" sz="2600">
                <a:latin typeface="B Titr" pitchFamily="2" charset="-78"/>
                <a:ea typeface="Times New Roman" panose="02020603050405020304" pitchFamily="18" charset="0"/>
                <a:cs typeface="B Titr" pitchFamily="2" charset="-78"/>
              </a:rPr>
              <a:t> است. بنابراین تک تک این نقاط را بایستی امتحان کرد. </a:t>
            </a:r>
          </a:p>
        </p:txBody>
      </p:sp>
      <p:sp>
        <p:nvSpPr>
          <p:cNvPr id="378895" name="Line 19"/>
          <p:cNvSpPr>
            <a:spLocks noChangeShapeType="1"/>
          </p:cNvSpPr>
          <p:nvPr/>
        </p:nvSpPr>
        <p:spPr bwMode="auto">
          <a:xfrm>
            <a:off x="3575050" y="3238501"/>
            <a:ext cx="4783138" cy="15875"/>
          </a:xfrm>
          <a:prstGeom prst="line">
            <a:avLst/>
          </a:prstGeom>
          <a:noFill/>
          <a:ln w="76200">
            <a:pattFill prst="ltUpDiag">
              <a:fgClr>
                <a:srgbClr val="000000"/>
              </a:fgClr>
              <a:bgClr>
                <a:srgbClr val="FFFFFF"/>
              </a:bgClr>
            </a:pattFill>
            <a:round/>
            <a:headEnd/>
            <a:tailEnd/>
          </a:ln>
          <a:extLst>
            <a:ext uri="{909E8E84-426E-40DD-AFC4-6F175D3DCCD1}">
              <a14:hiddenFill xmlns:a14="http://schemas.microsoft.com/office/drawing/2010/main">
                <a:noFill/>
              </a14:hiddenFill>
            </a:ext>
          </a:extLst>
        </p:spPr>
        <p:txBody>
          <a:bodyPr/>
          <a:lstStyle/>
          <a:p>
            <a:endParaRPr lang="en-US"/>
          </a:p>
        </p:txBody>
      </p:sp>
      <p:sp>
        <p:nvSpPr>
          <p:cNvPr id="378896" name="Text Box 20"/>
          <p:cNvSpPr txBox="1">
            <a:spLocks noChangeArrowheads="1"/>
          </p:cNvSpPr>
          <p:nvPr/>
        </p:nvSpPr>
        <p:spPr bwMode="auto">
          <a:xfrm>
            <a:off x="5795963" y="3128963"/>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sz="800" b="1">
              <a:cs typeface="Times New Roman" panose="02020603050405020304" pitchFamily="18" charset="0"/>
            </a:endParaRPr>
          </a:p>
          <a:p>
            <a:pPr algn="r" rtl="1"/>
            <a:r>
              <a:rPr lang="en-US" sz="1400" b="1">
                <a:cs typeface="Times New Roman" panose="02020603050405020304" pitchFamily="18" charset="0"/>
              </a:rPr>
              <a:t>A</a:t>
            </a:r>
            <a:endParaRPr lang="en-US" sz="1400"/>
          </a:p>
        </p:txBody>
      </p:sp>
      <p:sp>
        <p:nvSpPr>
          <p:cNvPr id="378897" name="Text Box 21"/>
          <p:cNvSpPr txBox="1">
            <a:spLocks noChangeArrowheads="1"/>
          </p:cNvSpPr>
          <p:nvPr/>
        </p:nvSpPr>
        <p:spPr bwMode="auto">
          <a:xfrm>
            <a:off x="7391400" y="3103563"/>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sz="800" b="1">
              <a:cs typeface="Times New Roman" panose="02020603050405020304" pitchFamily="18" charset="0"/>
            </a:endParaRPr>
          </a:p>
          <a:p>
            <a:pPr algn="r" rtl="1"/>
            <a:r>
              <a:rPr lang="en-US" sz="1400" b="1">
                <a:cs typeface="Times New Roman" panose="02020603050405020304" pitchFamily="18" charset="0"/>
              </a:rPr>
              <a:t>D</a:t>
            </a:r>
            <a:endParaRPr lang="en-US" sz="1400"/>
          </a:p>
        </p:txBody>
      </p:sp>
    </p:spTree>
    <p:extLst>
      <p:ext uri="{BB962C8B-B14F-4D97-AF65-F5344CB8AC3E}">
        <p14:creationId xmlns:p14="http://schemas.microsoft.com/office/powerpoint/2010/main" val="22619508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ChangeArrowheads="1"/>
          </p:cNvSpPr>
          <p:nvPr/>
        </p:nvSpPr>
        <p:spPr bwMode="auto">
          <a:xfrm>
            <a:off x="1774825" y="368210"/>
            <a:ext cx="8713788" cy="61247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solidFill>
                  <a:schemeClr val="hlink"/>
                </a:solidFill>
                <a:latin typeface="B Titr" pitchFamily="2" charset="-78"/>
                <a:cs typeface="B Titr" pitchFamily="2" charset="-78"/>
              </a:rPr>
              <a:t>روش سیمپلکس سادک: </a:t>
            </a:r>
            <a:endParaRPr lang="en-US" sz="2800">
              <a:solidFill>
                <a:schemeClr val="hlink"/>
              </a:solidFill>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از آنجایی که </a:t>
            </a:r>
            <a:r>
              <a:rPr lang="ar-SA" sz="2800">
                <a:solidFill>
                  <a:schemeClr val="hlink"/>
                </a:solidFill>
                <a:latin typeface="B Titr" pitchFamily="2" charset="-78"/>
                <a:cs typeface="B Titr" pitchFamily="2" charset="-78"/>
              </a:rPr>
              <a:t>پاسخ مطلوب</a:t>
            </a:r>
            <a:r>
              <a:rPr lang="ar-SA" sz="2800">
                <a:latin typeface="B Titr" pitchFamily="2" charset="-78"/>
                <a:cs typeface="B Titr" pitchFamily="2" charset="-78"/>
              </a:rPr>
              <a:t> در یکی از </a:t>
            </a:r>
            <a:r>
              <a:rPr lang="ar-SA" sz="2800">
                <a:solidFill>
                  <a:schemeClr val="hlink"/>
                </a:solidFill>
                <a:latin typeface="B Titr" pitchFamily="2" charset="-78"/>
                <a:cs typeface="B Titr" pitchFamily="2" charset="-78"/>
              </a:rPr>
              <a:t>نقاط تلاقی</a:t>
            </a:r>
            <a:r>
              <a:rPr lang="ar-SA" sz="2800">
                <a:latin typeface="B Titr" pitchFamily="2" charset="-78"/>
                <a:cs typeface="B Titr" pitchFamily="2" charset="-78"/>
              </a:rPr>
              <a:t> خطوط اتفاق </a:t>
            </a:r>
            <a:r>
              <a:rPr lang="fa-IR" sz="2800">
                <a:latin typeface="B Titr" pitchFamily="2" charset="-78"/>
                <a:cs typeface="B Titr" pitchFamily="2" charset="-78"/>
              </a:rPr>
              <a:t/>
            </a:r>
            <a:br>
              <a:rPr lang="fa-IR" sz="2800">
                <a:latin typeface="B Titr" pitchFamily="2" charset="-78"/>
                <a:cs typeface="B Titr" pitchFamily="2" charset="-78"/>
              </a:rPr>
            </a:br>
            <a:r>
              <a:rPr lang="ar-SA" sz="2800">
                <a:latin typeface="B Titr" pitchFamily="2" charset="-78"/>
                <a:cs typeface="B Titr" pitchFamily="2" charset="-78"/>
              </a:rPr>
              <a:t>می افتد بایستی با </a:t>
            </a:r>
            <a:r>
              <a:rPr lang="ar-SA" sz="2800">
                <a:solidFill>
                  <a:schemeClr val="hlink"/>
                </a:solidFill>
                <a:latin typeface="B Titr" pitchFamily="2" charset="-78"/>
                <a:cs typeface="B Titr" pitchFamily="2" charset="-78"/>
              </a:rPr>
              <a:t>روش ترسیمی که معمولاً برای دو متغیر</a:t>
            </a:r>
            <a:r>
              <a:rPr lang="ar-SA" sz="2800">
                <a:latin typeface="B Titr" pitchFamily="2" charset="-78"/>
                <a:cs typeface="B Titr" pitchFamily="2" charset="-78"/>
              </a:rPr>
              <a:t> و یا روش جبری (</a:t>
            </a:r>
            <a:r>
              <a:rPr lang="ar-SA" sz="2800">
                <a:solidFill>
                  <a:schemeClr val="hlink"/>
                </a:solidFill>
                <a:latin typeface="B Titr" pitchFamily="2" charset="-78"/>
                <a:cs typeface="B Titr" pitchFamily="2" charset="-78"/>
              </a:rPr>
              <a:t>ماتریسی</a:t>
            </a:r>
            <a:r>
              <a:rPr lang="ar-SA" sz="2800">
                <a:latin typeface="B Titr" pitchFamily="2" charset="-78"/>
                <a:cs typeface="B Titr" pitchFamily="2" charset="-78"/>
              </a:rPr>
              <a:t>) که برای </a:t>
            </a:r>
            <a:r>
              <a:rPr lang="ar-SA" sz="2800">
                <a:solidFill>
                  <a:schemeClr val="hlink"/>
                </a:solidFill>
                <a:latin typeface="B Titr" pitchFamily="2" charset="-78"/>
                <a:cs typeface="B Titr" pitchFamily="2" charset="-78"/>
              </a:rPr>
              <a:t>دو یا تعداد بیشتری متغیر به کار می رود استفاده نمود</a:t>
            </a:r>
            <a:r>
              <a:rPr lang="ar-SA" sz="2800">
                <a:latin typeface="B Titr" pitchFamily="2" charset="-78"/>
                <a:cs typeface="B Titr" pitchFamily="2" charset="-78"/>
              </a:rPr>
              <a:t>. در </a:t>
            </a:r>
            <a:r>
              <a:rPr lang="ar-SA" sz="2800">
                <a:solidFill>
                  <a:schemeClr val="hlink"/>
                </a:solidFill>
                <a:latin typeface="B Titr" pitchFamily="2" charset="-78"/>
                <a:cs typeface="B Titr" pitchFamily="2" charset="-78"/>
              </a:rPr>
              <a:t>روش سیمپلکس سادک مختصات گوشه ها بدست آمده و به منظور تعیین بهترین پاسخ یکی یکی بررسی</a:t>
            </a:r>
            <a:r>
              <a:rPr lang="ar-SA" sz="2800">
                <a:latin typeface="B Titr" pitchFamily="2" charset="-78"/>
                <a:cs typeface="B Titr" pitchFamily="2" charset="-78"/>
              </a:rPr>
              <a:t> می شود. برای این منظور بایستی در قدم اول نامعادلات را به معادله تبدیل نمود. کلیه مراحل توسط نرم افزارهای موجود قابل انجام است. </a:t>
            </a:r>
          </a:p>
        </p:txBody>
      </p:sp>
    </p:spTree>
    <p:extLst>
      <p:ext uri="{BB962C8B-B14F-4D97-AF65-F5344CB8AC3E}">
        <p14:creationId xmlns:p14="http://schemas.microsoft.com/office/powerpoint/2010/main" val="2428597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2498" name="Rectangle 2"/>
          <p:cNvSpPr>
            <a:spLocks noChangeArrowheads="1"/>
          </p:cNvSpPr>
          <p:nvPr/>
        </p:nvSpPr>
        <p:spPr bwMode="auto">
          <a:xfrm>
            <a:off x="1774825" y="334963"/>
            <a:ext cx="8642350" cy="6191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3200" b="1">
                <a:solidFill>
                  <a:schemeClr val="hlink"/>
                </a:solidFill>
                <a:cs typeface="B Titr" pitchFamily="2" charset="-78"/>
              </a:rPr>
              <a:t>الف </a:t>
            </a:r>
            <a:r>
              <a:rPr lang="fa-IR" sz="3200" b="1">
                <a:solidFill>
                  <a:schemeClr val="hlink"/>
                </a:solidFill>
                <a:cs typeface="B Titr" pitchFamily="2" charset="-78"/>
              </a:rPr>
              <a:t>–</a:t>
            </a:r>
            <a:r>
              <a:rPr lang="ar-SA" sz="3200" b="1">
                <a:solidFill>
                  <a:schemeClr val="hlink"/>
                </a:solidFill>
                <a:cs typeface="B Titr" pitchFamily="2" charset="-78"/>
              </a:rPr>
              <a:t> برنامه ریزی خطی </a:t>
            </a:r>
            <a:r>
              <a:rPr lang="en-US" sz="3200" b="1">
                <a:solidFill>
                  <a:schemeClr val="hlink"/>
                </a:solidFill>
                <a:cs typeface="B Titr" pitchFamily="2" charset="-78"/>
              </a:rPr>
              <a:t>(Linear programming)</a:t>
            </a:r>
          </a:p>
          <a:p>
            <a:pPr algn="just" rtl="1" eaLnBrk="1" hangingPunct="1">
              <a:lnSpc>
                <a:spcPct val="200000"/>
              </a:lnSpc>
            </a:pPr>
            <a:r>
              <a:rPr lang="ar-SA" sz="2800" b="1">
                <a:cs typeface="B Titr" pitchFamily="2" charset="-78"/>
              </a:rPr>
              <a:t>برنامه ریزی خطی یکی از </a:t>
            </a:r>
            <a:r>
              <a:rPr lang="ar-SA" sz="2800" b="1">
                <a:solidFill>
                  <a:schemeClr val="hlink"/>
                </a:solidFill>
                <a:cs typeface="B Titr" pitchFamily="2" charset="-78"/>
              </a:rPr>
              <a:t>تکنیک های شناخته شده ریاضی</a:t>
            </a:r>
            <a:r>
              <a:rPr lang="ar-SA" sz="2800" b="1">
                <a:cs typeface="B Titr" pitchFamily="2" charset="-78"/>
              </a:rPr>
              <a:t> می باشد که معمولاً </a:t>
            </a:r>
            <a:r>
              <a:rPr lang="ar-SA" sz="2800" b="1">
                <a:solidFill>
                  <a:schemeClr val="hlink"/>
                </a:solidFill>
                <a:cs typeface="B Titr" pitchFamily="2" charset="-78"/>
              </a:rPr>
              <a:t>جهت بهینه سازی</a:t>
            </a:r>
            <a:r>
              <a:rPr lang="ar-SA" sz="2800" b="1">
                <a:cs typeface="B Titr" pitchFamily="2" charset="-78"/>
              </a:rPr>
              <a:t> تصمیم مورد استفاده قرار می گیرد. راه حل بهینه آن راه حلی است </a:t>
            </a:r>
            <a:r>
              <a:rPr lang="ar-SA" sz="2800" b="1">
                <a:solidFill>
                  <a:schemeClr val="hlink"/>
                </a:solidFill>
                <a:cs typeface="B Titr" pitchFamily="2" charset="-78"/>
              </a:rPr>
              <a:t>که ارزش حداقل یا حداکثر را در میان انتخاب های قابل اندازه گیری</a:t>
            </a:r>
            <a:r>
              <a:rPr lang="ar-SA" sz="2800" b="1">
                <a:cs typeface="B Titr" pitchFamily="2" charset="-78"/>
              </a:rPr>
              <a:t> داشته باشد. </a:t>
            </a:r>
            <a:endParaRPr lang="en-US" sz="2800" b="1">
              <a:cs typeface="B Titr" pitchFamily="2" charset="-78"/>
            </a:endParaRPr>
          </a:p>
          <a:p>
            <a:pPr algn="just" rtl="1" eaLnBrk="1" hangingPunct="1">
              <a:lnSpc>
                <a:spcPct val="200000"/>
              </a:lnSpc>
            </a:pPr>
            <a:r>
              <a:rPr lang="ar-SA" sz="2800" b="1">
                <a:cs typeface="B Titr" pitchFamily="2" charset="-78"/>
              </a:rPr>
              <a:t>در برنامه ریزی خطی </a:t>
            </a:r>
            <a:r>
              <a:rPr lang="ar-SA" sz="2800" b="1">
                <a:solidFill>
                  <a:schemeClr val="hlink"/>
                </a:solidFill>
                <a:cs typeface="B Titr" pitchFamily="2" charset="-78"/>
              </a:rPr>
              <a:t>تمام روابط ریاضی خطی</a:t>
            </a:r>
            <a:r>
              <a:rPr lang="ar-SA" sz="2800" b="1">
                <a:cs typeface="B Titr" pitchFamily="2" charset="-78"/>
              </a:rPr>
              <a:t> است ولی در </a:t>
            </a:r>
            <a:r>
              <a:rPr lang="ar-SA" sz="2800" b="1">
                <a:solidFill>
                  <a:schemeClr val="hlink"/>
                </a:solidFill>
                <a:cs typeface="B Titr" pitchFamily="2" charset="-78"/>
              </a:rPr>
              <a:t>برنامه ریزی غیر خطی یک یا چند رابطه بایستی غیر خطی</a:t>
            </a:r>
            <a:r>
              <a:rPr lang="ar-SA" sz="2800" b="1">
                <a:cs typeface="B Titr" pitchFamily="2" charset="-78"/>
              </a:rPr>
              <a:t> باشد. </a:t>
            </a:r>
          </a:p>
        </p:txBody>
      </p:sp>
    </p:spTree>
    <p:extLst>
      <p:ext uri="{BB962C8B-B14F-4D97-AF65-F5344CB8AC3E}">
        <p14:creationId xmlns:p14="http://schemas.microsoft.com/office/powerpoint/2010/main" val="5778663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0930" name="Rectangle 2"/>
          <p:cNvSpPr>
            <a:spLocks noChangeArrowheads="1"/>
          </p:cNvSpPr>
          <p:nvPr/>
        </p:nvSpPr>
        <p:spPr bwMode="auto">
          <a:xfrm>
            <a:off x="1703389" y="1660873"/>
            <a:ext cx="8785225"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solidFill>
                  <a:schemeClr val="hlink"/>
                </a:solidFill>
                <a:cs typeface="B Titr" pitchFamily="2" charset="-78"/>
              </a:rPr>
              <a:t>نقطه </a:t>
            </a:r>
            <a:r>
              <a:rPr lang="en-US" sz="2800" b="1">
                <a:solidFill>
                  <a:schemeClr val="hlink"/>
                </a:solidFill>
                <a:cs typeface="B Titr" pitchFamily="2" charset="-78"/>
              </a:rPr>
              <a:t>D</a:t>
            </a:r>
          </a:p>
          <a:p>
            <a:pPr algn="just" rtl="1" eaLnBrk="1" hangingPunct="1">
              <a:lnSpc>
                <a:spcPct val="200000"/>
              </a:lnSpc>
            </a:pPr>
            <a:r>
              <a:rPr lang="ar-SA" sz="2800">
                <a:cs typeface="B Titr" pitchFamily="2" charset="-78"/>
              </a:rPr>
              <a:t>برای بدست آوردن تعداد گاو در این نقطه بایستی تلاقی بین دو خط </a:t>
            </a:r>
            <a:r>
              <a:rPr lang="en-US" sz="2800">
                <a:cs typeface="B Titr" pitchFamily="2" charset="-78"/>
              </a:rPr>
              <a:t>x</a:t>
            </a:r>
            <a:r>
              <a:rPr lang="en-US" sz="2800" baseline="-25000">
                <a:cs typeface="B Titr" pitchFamily="2" charset="-78"/>
              </a:rPr>
              <a:t>2</a:t>
            </a:r>
            <a:r>
              <a:rPr lang="en-US" sz="2800">
                <a:cs typeface="B Titr" pitchFamily="2" charset="-78"/>
              </a:rPr>
              <a:t>=100</a:t>
            </a:r>
            <a:r>
              <a:rPr lang="ar-SA" sz="2800">
                <a:cs typeface="B Titr" pitchFamily="2" charset="-78"/>
              </a:rPr>
              <a:t> و </a:t>
            </a:r>
            <a:r>
              <a:rPr lang="en-US" sz="2800">
                <a:cs typeface="B Titr" pitchFamily="2" charset="-78"/>
              </a:rPr>
              <a:t>5x</a:t>
            </a:r>
            <a:r>
              <a:rPr lang="en-US" sz="2800" baseline="-25000">
                <a:cs typeface="B Titr" pitchFamily="2" charset="-78"/>
              </a:rPr>
              <a:t>1</a:t>
            </a:r>
            <a:r>
              <a:rPr lang="en-US" sz="2800">
                <a:cs typeface="B Titr" pitchFamily="2" charset="-78"/>
              </a:rPr>
              <a:t>+x</a:t>
            </a:r>
            <a:r>
              <a:rPr lang="en-US" sz="2800" baseline="-25000">
                <a:cs typeface="B Titr" pitchFamily="2" charset="-78"/>
              </a:rPr>
              <a:t>2</a:t>
            </a:r>
            <a:r>
              <a:rPr lang="en-US" sz="2800">
                <a:cs typeface="B Titr" pitchFamily="2" charset="-78"/>
              </a:rPr>
              <a:t>=500</a:t>
            </a:r>
            <a:r>
              <a:rPr lang="ar-SA" sz="2800">
                <a:cs typeface="B Titr" pitchFamily="2" charset="-78"/>
              </a:rPr>
              <a:t> را بدست آورد. که این عدد برابر 80 است. بنابراین </a:t>
            </a:r>
            <a:endParaRPr lang="en-US" sz="2800">
              <a:cs typeface="B Titr" pitchFamily="2" charset="-78"/>
            </a:endParaRPr>
          </a:p>
          <a:p>
            <a:pPr algn="ctr" rtl="1" eaLnBrk="1" hangingPunct="1">
              <a:lnSpc>
                <a:spcPct val="200000"/>
              </a:lnSpc>
            </a:pPr>
            <a:r>
              <a:rPr lang="en-US" sz="2800">
                <a:cs typeface="B Titr" pitchFamily="2" charset="-78"/>
              </a:rPr>
              <a:t>Z=80*20+100*3=1900</a:t>
            </a:r>
          </a:p>
        </p:txBody>
      </p:sp>
    </p:spTree>
    <p:extLst>
      <p:ext uri="{BB962C8B-B14F-4D97-AF65-F5344CB8AC3E}">
        <p14:creationId xmlns:p14="http://schemas.microsoft.com/office/powerpoint/2010/main" val="29941474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ChangeArrowheads="1"/>
          </p:cNvSpPr>
          <p:nvPr/>
        </p:nvSpPr>
        <p:spPr bwMode="auto">
          <a:xfrm>
            <a:off x="1774825" y="1660873"/>
            <a:ext cx="8713788"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b="1">
                <a:solidFill>
                  <a:schemeClr val="hlink"/>
                </a:solidFill>
                <a:cs typeface="B Titr" pitchFamily="2" charset="-78"/>
              </a:rPr>
              <a:t>نقطه </a:t>
            </a:r>
            <a:r>
              <a:rPr lang="en-US" sz="2800" b="1">
                <a:solidFill>
                  <a:schemeClr val="hlink"/>
                </a:solidFill>
                <a:cs typeface="B Titr" pitchFamily="2" charset="-78"/>
              </a:rPr>
              <a:t>C</a:t>
            </a:r>
          </a:p>
          <a:p>
            <a:pPr algn="just" rtl="1" eaLnBrk="1" hangingPunct="1">
              <a:lnSpc>
                <a:spcPct val="200000"/>
              </a:lnSpc>
            </a:pPr>
            <a:r>
              <a:rPr lang="ar-SA" sz="2800" b="1">
                <a:cs typeface="B Titr" pitchFamily="2" charset="-78"/>
              </a:rPr>
              <a:t>برای بدست آوردن تعداد گاو در این نقطه بایستی تلاقی بین دو خط </a:t>
            </a:r>
            <a:r>
              <a:rPr lang="en-US" sz="2800" b="1">
                <a:cs typeface="B Titr" pitchFamily="2" charset="-78"/>
              </a:rPr>
              <a:t>x</a:t>
            </a:r>
            <a:r>
              <a:rPr lang="en-US" sz="2800" b="1" baseline="-25000">
                <a:cs typeface="B Titr" pitchFamily="2" charset="-78"/>
              </a:rPr>
              <a:t>2</a:t>
            </a:r>
            <a:r>
              <a:rPr lang="en-US" sz="2800" b="1">
                <a:cs typeface="B Titr" pitchFamily="2" charset="-78"/>
              </a:rPr>
              <a:t>=200</a:t>
            </a:r>
            <a:r>
              <a:rPr lang="ar-SA" sz="2800" b="1">
                <a:cs typeface="B Titr" pitchFamily="2" charset="-78"/>
              </a:rPr>
              <a:t> و </a:t>
            </a:r>
            <a:r>
              <a:rPr lang="en-US" sz="2800" b="1">
                <a:cs typeface="B Titr" pitchFamily="2" charset="-78"/>
              </a:rPr>
              <a:t>5x</a:t>
            </a:r>
            <a:r>
              <a:rPr lang="en-US" sz="2800" b="1" baseline="-25000">
                <a:cs typeface="B Titr" pitchFamily="2" charset="-78"/>
              </a:rPr>
              <a:t>1</a:t>
            </a:r>
            <a:r>
              <a:rPr lang="en-US" sz="2800" b="1">
                <a:cs typeface="B Titr" pitchFamily="2" charset="-78"/>
              </a:rPr>
              <a:t>+x</a:t>
            </a:r>
            <a:r>
              <a:rPr lang="en-US" sz="2800" b="1" baseline="-25000">
                <a:cs typeface="B Titr" pitchFamily="2" charset="-78"/>
              </a:rPr>
              <a:t>2</a:t>
            </a:r>
            <a:r>
              <a:rPr lang="en-US" sz="2800" b="1">
                <a:cs typeface="B Titr" pitchFamily="2" charset="-78"/>
              </a:rPr>
              <a:t>=500</a:t>
            </a:r>
            <a:r>
              <a:rPr lang="ar-SA" sz="2800" b="1">
                <a:cs typeface="B Titr" pitchFamily="2" charset="-78"/>
              </a:rPr>
              <a:t> را بدست آورد. که این عدد برابر 60 است. بنابراین </a:t>
            </a:r>
            <a:endParaRPr lang="en-US" sz="2800" b="1">
              <a:cs typeface="B Titr" pitchFamily="2" charset="-78"/>
            </a:endParaRPr>
          </a:p>
          <a:p>
            <a:pPr algn="ctr" rtl="1" eaLnBrk="1" hangingPunct="1">
              <a:lnSpc>
                <a:spcPct val="200000"/>
              </a:lnSpc>
            </a:pPr>
            <a:r>
              <a:rPr lang="en-US" sz="2800" b="1">
                <a:cs typeface="B Titr" pitchFamily="2" charset="-78"/>
              </a:rPr>
              <a:t>Z=60*20+200*3=1800</a:t>
            </a:r>
          </a:p>
        </p:txBody>
      </p:sp>
    </p:spTree>
    <p:extLst>
      <p:ext uri="{BB962C8B-B14F-4D97-AF65-F5344CB8AC3E}">
        <p14:creationId xmlns:p14="http://schemas.microsoft.com/office/powerpoint/2010/main" val="3406201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2978" name="Rectangle 2"/>
          <p:cNvSpPr>
            <a:spLocks noChangeArrowheads="1"/>
          </p:cNvSpPr>
          <p:nvPr/>
        </p:nvSpPr>
        <p:spPr bwMode="auto">
          <a:xfrm>
            <a:off x="1774825" y="822326"/>
            <a:ext cx="8713788" cy="521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b="1">
                <a:cs typeface="B Titr" pitchFamily="2" charset="-78"/>
              </a:rPr>
              <a:t>نقطه </a:t>
            </a:r>
            <a:r>
              <a:rPr lang="en-US" sz="2800" b="1">
                <a:cs typeface="B Titr" pitchFamily="2" charset="-78"/>
              </a:rPr>
              <a:t>B</a:t>
            </a:r>
          </a:p>
          <a:p>
            <a:pPr algn="ctr" rtl="1" eaLnBrk="1" hangingPunct="1">
              <a:lnSpc>
                <a:spcPct val="200000"/>
              </a:lnSpc>
            </a:pPr>
            <a:r>
              <a:rPr lang="en-US" sz="2800" b="1">
                <a:cs typeface="B Titr" pitchFamily="2" charset="-78"/>
              </a:rPr>
              <a:t>Z=50*20+200*3=1600</a:t>
            </a:r>
          </a:p>
          <a:p>
            <a:pPr algn="just" rtl="1" eaLnBrk="1" hangingPunct="1">
              <a:lnSpc>
                <a:spcPct val="200000"/>
              </a:lnSpc>
            </a:pPr>
            <a:r>
              <a:rPr lang="ar-SA" sz="2800" b="1">
                <a:cs typeface="B Titr" pitchFamily="2" charset="-78"/>
              </a:rPr>
              <a:t>نقطه </a:t>
            </a:r>
            <a:r>
              <a:rPr lang="en-US" sz="2800" b="1">
                <a:cs typeface="B Titr" pitchFamily="2" charset="-78"/>
              </a:rPr>
              <a:t>A</a:t>
            </a:r>
          </a:p>
          <a:p>
            <a:pPr algn="ctr" rtl="1" eaLnBrk="1" hangingPunct="1">
              <a:lnSpc>
                <a:spcPct val="200000"/>
              </a:lnSpc>
            </a:pPr>
            <a:r>
              <a:rPr lang="en-US" sz="2800" b="1">
                <a:cs typeface="B Titr" pitchFamily="2" charset="-78"/>
              </a:rPr>
              <a:t>Z=50*20+100*3=1300</a:t>
            </a:r>
          </a:p>
          <a:p>
            <a:pPr algn="just" rtl="1" eaLnBrk="1" hangingPunct="1">
              <a:lnSpc>
                <a:spcPct val="200000"/>
              </a:lnSpc>
            </a:pPr>
            <a:r>
              <a:rPr lang="ar-SA" sz="2800" b="1">
                <a:solidFill>
                  <a:schemeClr val="hlink"/>
                </a:solidFill>
                <a:cs typeface="B Titr" pitchFamily="2" charset="-78"/>
              </a:rPr>
              <a:t>بنابراین نقطه </a:t>
            </a:r>
            <a:r>
              <a:rPr lang="en-US" sz="2800" b="1">
                <a:solidFill>
                  <a:schemeClr val="hlink"/>
                </a:solidFill>
                <a:cs typeface="B Titr" pitchFamily="2" charset="-78"/>
              </a:rPr>
              <a:t>D</a:t>
            </a:r>
            <a:r>
              <a:rPr lang="ar-SA" sz="2800" b="1">
                <a:cs typeface="B Titr" pitchFamily="2" charset="-78"/>
              </a:rPr>
              <a:t> یعنی نگهداری 100گوسفند و 80 گاو ضمن رعایت کلیه محدودیت ها </a:t>
            </a:r>
            <a:r>
              <a:rPr lang="ar-SA" sz="2800" b="1">
                <a:solidFill>
                  <a:schemeClr val="hlink"/>
                </a:solidFill>
                <a:cs typeface="B Titr" pitchFamily="2" charset="-78"/>
              </a:rPr>
              <a:t>سود آور ترین ترکیب خواهد</a:t>
            </a:r>
            <a:r>
              <a:rPr lang="ar-SA" sz="2800" b="1">
                <a:cs typeface="B Titr" pitchFamily="2" charset="-78"/>
              </a:rPr>
              <a:t> بود. </a:t>
            </a:r>
          </a:p>
        </p:txBody>
      </p:sp>
    </p:spTree>
    <p:extLst>
      <p:ext uri="{BB962C8B-B14F-4D97-AF65-F5344CB8AC3E}">
        <p14:creationId xmlns:p14="http://schemas.microsoft.com/office/powerpoint/2010/main" val="12776991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4002" name="Rectangle 2"/>
          <p:cNvSpPr>
            <a:spLocks noChangeArrowheads="1"/>
          </p:cNvSpPr>
          <p:nvPr/>
        </p:nvSpPr>
        <p:spPr bwMode="auto">
          <a:xfrm>
            <a:off x="4319223" y="252522"/>
            <a:ext cx="5623654"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solidFill>
                  <a:schemeClr val="hlink"/>
                </a:solidFill>
                <a:latin typeface="B Titr" pitchFamily="2" charset="-78"/>
                <a:ea typeface="Times New Roman" panose="02020603050405020304" pitchFamily="18" charset="0"/>
                <a:cs typeface="B Titr" pitchFamily="2" charset="-78"/>
              </a:rPr>
              <a:t>حل ماتریسی </a:t>
            </a:r>
            <a:endParaRPr lang="en-US" sz="2800">
              <a:solidFill>
                <a:schemeClr val="hlink"/>
              </a:solidFill>
              <a:latin typeface="B Titr" pitchFamily="2" charset="-78"/>
              <a:ea typeface="Times New Roman" panose="02020603050405020304" pitchFamily="18" charset="0"/>
              <a:cs typeface="B Titr" pitchFamily="2" charset="-78"/>
            </a:endParaRPr>
          </a:p>
          <a:p>
            <a:pPr algn="just" rtl="1">
              <a:lnSpc>
                <a:spcPct val="200000"/>
              </a:lnSpc>
            </a:pPr>
            <a:r>
              <a:rPr lang="ar-SA" sz="2800">
                <a:latin typeface="B Titr" pitchFamily="2" charset="-78"/>
                <a:ea typeface="Times New Roman" panose="02020603050405020304" pitchFamily="18" charset="0"/>
                <a:cs typeface="B Titr" pitchFamily="2" charset="-78"/>
              </a:rPr>
              <a:t>الف- تشکیل ماتریس ضرائب مربوط به محدودیت ها </a:t>
            </a:r>
            <a:endParaRPr lang="en-US" sz="2800">
              <a:latin typeface="B Titr" pitchFamily="2" charset="-78"/>
              <a:cs typeface="B Titr" pitchFamily="2" charset="-78"/>
            </a:endParaRPr>
          </a:p>
        </p:txBody>
      </p:sp>
      <p:graphicFrame>
        <p:nvGraphicFramePr>
          <p:cNvPr id="384003" name="Object 3"/>
          <p:cNvGraphicFramePr>
            <a:graphicFrameLocks noChangeAspect="1"/>
          </p:cNvGraphicFramePr>
          <p:nvPr/>
        </p:nvGraphicFramePr>
        <p:xfrm>
          <a:off x="7175500" y="3068639"/>
          <a:ext cx="2160588" cy="1951037"/>
        </p:xfrm>
        <a:graphic>
          <a:graphicData uri="http://schemas.openxmlformats.org/presentationml/2006/ole">
            <mc:AlternateContent xmlns:mc="http://schemas.openxmlformats.org/markup-compatibility/2006">
              <mc:Choice xmlns:v="urn:schemas-microsoft-com:vml" Requires="v">
                <p:oleObj spid="_x0000_s2050" name="Equation" r:id="rId3" imgW="977900" imgH="889000" progId="Equation.3">
                  <p:embed/>
                </p:oleObj>
              </mc:Choice>
              <mc:Fallback>
                <p:oleObj name="Equation" r:id="rId3" imgW="977900" imgH="8890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75500" y="3068639"/>
                        <a:ext cx="2160588" cy="1951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84004" name="Rectangle 4"/>
          <p:cNvSpPr>
            <a:spLocks noChangeArrowheads="1"/>
          </p:cNvSpPr>
          <p:nvPr/>
        </p:nvSpPr>
        <p:spPr bwMode="auto">
          <a:xfrm>
            <a:off x="8170255" y="3386546"/>
            <a:ext cx="25680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r>
              <a:rPr lang="fa-IR" sz="1200">
                <a:ea typeface="Times New Roman" panose="02020603050405020304" pitchFamily="18" charset="0"/>
                <a:cs typeface="B Nazanin" pitchFamily="2" charset="-78"/>
              </a:rPr>
              <a:t>   </a:t>
            </a:r>
            <a:endParaRPr lang="fa-IR">
              <a:ea typeface="Times New Roman" panose="02020603050405020304" pitchFamily="18" charset="0"/>
              <a:cs typeface="B Nazanin" pitchFamily="2" charset="-78"/>
            </a:endParaRPr>
          </a:p>
        </p:txBody>
      </p:sp>
      <p:graphicFrame>
        <p:nvGraphicFramePr>
          <p:cNvPr id="384005" name="Object 5"/>
          <p:cNvGraphicFramePr>
            <a:graphicFrameLocks noChangeAspect="1"/>
          </p:cNvGraphicFramePr>
          <p:nvPr/>
        </p:nvGraphicFramePr>
        <p:xfrm>
          <a:off x="5664201" y="3500439"/>
          <a:ext cx="1216025" cy="981075"/>
        </p:xfrm>
        <a:graphic>
          <a:graphicData uri="http://schemas.openxmlformats.org/presentationml/2006/ole">
            <mc:AlternateContent xmlns:mc="http://schemas.openxmlformats.org/markup-compatibility/2006">
              <mc:Choice xmlns:v="urn:schemas-microsoft-com:vml" Requires="v">
                <p:oleObj spid="_x0000_s2051" name="Equation" r:id="rId5" imgW="190417" imgH="152334" progId="Equation.3">
                  <p:embed/>
                </p:oleObj>
              </mc:Choice>
              <mc:Fallback>
                <p:oleObj name="Equation" r:id="rId5" imgW="190417" imgH="152334"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664201" y="3500439"/>
                        <a:ext cx="1216025"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84006" name="Rectangle 6"/>
          <p:cNvSpPr>
            <a:spLocks noChangeArrowheads="1"/>
          </p:cNvSpPr>
          <p:nvPr/>
        </p:nvSpPr>
        <p:spPr bwMode="auto">
          <a:xfrm>
            <a:off x="8159027" y="3899308"/>
            <a:ext cx="28084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r>
              <a:rPr lang="fa-IR" sz="1200">
                <a:ea typeface="Times New Roman" panose="02020603050405020304" pitchFamily="18" charset="0"/>
                <a:cs typeface="B Nazanin" pitchFamily="2" charset="-78"/>
              </a:rPr>
              <a:t>    </a:t>
            </a:r>
            <a:endParaRPr lang="fa-IR">
              <a:ea typeface="Times New Roman" panose="02020603050405020304" pitchFamily="18" charset="0"/>
              <a:cs typeface="B Nazanin" pitchFamily="2" charset="-78"/>
            </a:endParaRPr>
          </a:p>
        </p:txBody>
      </p:sp>
      <p:graphicFrame>
        <p:nvGraphicFramePr>
          <p:cNvPr id="384007" name="Object 7"/>
          <p:cNvGraphicFramePr>
            <a:graphicFrameLocks noChangeAspect="1"/>
          </p:cNvGraphicFramePr>
          <p:nvPr/>
        </p:nvGraphicFramePr>
        <p:xfrm>
          <a:off x="3287714" y="3068639"/>
          <a:ext cx="1957387" cy="2020887"/>
        </p:xfrm>
        <a:graphic>
          <a:graphicData uri="http://schemas.openxmlformats.org/presentationml/2006/ole">
            <mc:AlternateContent xmlns:mc="http://schemas.openxmlformats.org/markup-compatibility/2006">
              <mc:Choice xmlns:v="urn:schemas-microsoft-com:vml" Requires="v">
                <p:oleObj spid="_x0000_s2052" name="Equation" r:id="rId7" imgW="889000" imgH="914400" progId="Equation.3">
                  <p:embed/>
                </p:oleObj>
              </mc:Choice>
              <mc:Fallback>
                <p:oleObj name="Equation" r:id="rId7" imgW="889000" imgH="9144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87714" y="3068639"/>
                        <a:ext cx="1957387" cy="202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7210696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026" name="Rectangle 2"/>
          <p:cNvSpPr>
            <a:spLocks noChangeArrowheads="1"/>
          </p:cNvSpPr>
          <p:nvPr/>
        </p:nvSpPr>
        <p:spPr bwMode="auto">
          <a:xfrm>
            <a:off x="1703389" y="1638301"/>
            <a:ext cx="8785225" cy="3508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از آنجایی که </a:t>
            </a:r>
            <a:r>
              <a:rPr lang="ar-SA" sz="2800">
                <a:solidFill>
                  <a:schemeClr val="hlink"/>
                </a:solidFill>
                <a:latin typeface="B Titr" pitchFamily="2" charset="-78"/>
                <a:cs typeface="B Titr" pitchFamily="2" charset="-78"/>
              </a:rPr>
              <a:t>ماتریس های چهار معادله و دو مجهول معمولاً جواب ندارد باید</a:t>
            </a:r>
            <a:r>
              <a:rPr lang="ar-SA" sz="2800">
                <a:latin typeface="B Titr" pitchFamily="2" charset="-78"/>
                <a:cs typeface="B Titr" pitchFamily="2" charset="-78"/>
              </a:rPr>
              <a:t> این ماتریس را به </a:t>
            </a:r>
            <a:r>
              <a:rPr lang="ar-SA" sz="2800">
                <a:solidFill>
                  <a:schemeClr val="hlink"/>
                </a:solidFill>
                <a:latin typeface="B Titr" pitchFamily="2" charset="-78"/>
                <a:cs typeface="B Titr" pitchFamily="2" charset="-78"/>
              </a:rPr>
              <a:t>ماتریس های دو در دو که در اصل محل تلاقی دو خط مربوط به محدودیت ها است نوشت</a:t>
            </a:r>
            <a:r>
              <a:rPr lang="ar-SA" sz="2800">
                <a:latin typeface="B Titr" pitchFamily="2" charset="-78"/>
                <a:cs typeface="B Titr" pitchFamily="2" charset="-78"/>
              </a:rPr>
              <a:t>، با بدست آوردن جواب هر ماتریس مختصات محل تلاقی دو خط حاصل می شود. </a:t>
            </a:r>
          </a:p>
        </p:txBody>
      </p:sp>
    </p:spTree>
    <p:extLst>
      <p:ext uri="{BB962C8B-B14F-4D97-AF65-F5344CB8AC3E}">
        <p14:creationId xmlns:p14="http://schemas.microsoft.com/office/powerpoint/2010/main" val="22362213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050" name="Rectangle 2"/>
          <p:cNvSpPr>
            <a:spLocks noChangeArrowheads="1"/>
          </p:cNvSpPr>
          <p:nvPr/>
        </p:nvSpPr>
        <p:spPr bwMode="auto">
          <a:xfrm>
            <a:off x="1524001" y="-879991"/>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aphicFrame>
        <p:nvGraphicFramePr>
          <p:cNvPr id="386051" name="Object 3"/>
          <p:cNvGraphicFramePr>
            <a:graphicFrameLocks noChangeAspect="1"/>
          </p:cNvGraphicFramePr>
          <p:nvPr/>
        </p:nvGraphicFramePr>
        <p:xfrm>
          <a:off x="5735639" y="2205038"/>
          <a:ext cx="4105275" cy="800100"/>
        </p:xfrm>
        <a:graphic>
          <a:graphicData uri="http://schemas.openxmlformats.org/presentationml/2006/ole">
            <mc:AlternateContent xmlns:mc="http://schemas.openxmlformats.org/markup-compatibility/2006">
              <mc:Choice xmlns:v="urn:schemas-microsoft-com:vml" Requires="v">
                <p:oleObj spid="_x0000_s3074" name="Equation" r:id="rId3" imgW="2197100" imgH="431800" progId="Equation.3">
                  <p:embed/>
                </p:oleObj>
              </mc:Choice>
              <mc:Fallback>
                <p:oleObj name="Equation" r:id="rId3" imgW="2197100" imgH="4318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35639" y="2205038"/>
                        <a:ext cx="410527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86052" name="Rectangle 4"/>
          <p:cNvSpPr>
            <a:spLocks noChangeArrowheads="1"/>
          </p:cNvSpPr>
          <p:nvPr/>
        </p:nvSpPr>
        <p:spPr bwMode="auto">
          <a:xfrm>
            <a:off x="1524001" y="-4513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aphicFrame>
        <p:nvGraphicFramePr>
          <p:cNvPr id="386053" name="Object 5"/>
          <p:cNvGraphicFramePr>
            <a:graphicFrameLocks noChangeAspect="1"/>
          </p:cNvGraphicFramePr>
          <p:nvPr/>
        </p:nvGraphicFramePr>
        <p:xfrm>
          <a:off x="5014913" y="549275"/>
          <a:ext cx="508000" cy="788988"/>
        </p:xfrm>
        <a:graphic>
          <a:graphicData uri="http://schemas.openxmlformats.org/presentationml/2006/ole">
            <mc:AlternateContent xmlns:mc="http://schemas.openxmlformats.org/markup-compatibility/2006">
              <mc:Choice xmlns:v="urn:schemas-microsoft-com:vml" Requires="v">
                <p:oleObj spid="_x0000_s3075" name="Equation" r:id="rId5" imgW="279279" imgH="431613" progId="Equation.3">
                  <p:embed/>
                </p:oleObj>
              </mc:Choice>
              <mc:Fallback>
                <p:oleObj name="Equation" r:id="rId5" imgW="279279" imgH="431613"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14913" y="549275"/>
                        <a:ext cx="5080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86054" name="Rectangle 6"/>
          <p:cNvSpPr>
            <a:spLocks noChangeArrowheads="1"/>
          </p:cNvSpPr>
          <p:nvPr/>
        </p:nvSpPr>
        <p:spPr bwMode="auto">
          <a:xfrm>
            <a:off x="4717927" y="689919"/>
            <a:ext cx="30809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r>
              <a:rPr lang="fa-IR" sz="2400">
                <a:ea typeface="Times New Roman" panose="02020603050405020304" pitchFamily="18" charset="0"/>
                <a:cs typeface="B Nazanin" pitchFamily="2" charset="-78"/>
              </a:rPr>
              <a:t>=</a:t>
            </a:r>
          </a:p>
        </p:txBody>
      </p:sp>
      <p:graphicFrame>
        <p:nvGraphicFramePr>
          <p:cNvPr id="386055" name="Object 7"/>
          <p:cNvGraphicFramePr>
            <a:graphicFrameLocks noChangeAspect="1"/>
          </p:cNvGraphicFramePr>
          <p:nvPr/>
        </p:nvGraphicFramePr>
        <p:xfrm>
          <a:off x="4224338" y="333375"/>
          <a:ext cx="438150" cy="1104900"/>
        </p:xfrm>
        <a:graphic>
          <a:graphicData uri="http://schemas.openxmlformats.org/presentationml/2006/ole">
            <mc:AlternateContent xmlns:mc="http://schemas.openxmlformats.org/markup-compatibility/2006">
              <mc:Choice xmlns:v="urn:schemas-microsoft-com:vml" Requires="v">
                <p:oleObj spid="_x0000_s3076" name="Equation" r:id="rId7" imgW="177723" imgH="457002" progId="Equation.3">
                  <p:embed/>
                </p:oleObj>
              </mc:Choice>
              <mc:Fallback>
                <p:oleObj name="Equation" r:id="rId7" imgW="177723" imgH="457002"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224338" y="333375"/>
                        <a:ext cx="43815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86056" name="Rectangle 8"/>
          <p:cNvSpPr>
            <a:spLocks noChangeArrowheads="1"/>
          </p:cNvSpPr>
          <p:nvPr/>
        </p:nvSpPr>
        <p:spPr bwMode="auto">
          <a:xfrm>
            <a:off x="3927726" y="703233"/>
            <a:ext cx="26962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r>
              <a:rPr lang="fa-IR" sz="2000">
                <a:ea typeface="Times New Roman" panose="02020603050405020304" pitchFamily="18" charset="0"/>
                <a:cs typeface="B Nazanin" pitchFamily="2" charset="-78"/>
              </a:rPr>
              <a:t>*</a:t>
            </a:r>
          </a:p>
        </p:txBody>
      </p:sp>
      <p:graphicFrame>
        <p:nvGraphicFramePr>
          <p:cNvPr id="386057" name="Object 9"/>
          <p:cNvGraphicFramePr>
            <a:graphicFrameLocks noChangeAspect="1"/>
          </p:cNvGraphicFramePr>
          <p:nvPr/>
        </p:nvGraphicFramePr>
        <p:xfrm>
          <a:off x="3143250" y="404814"/>
          <a:ext cx="788988" cy="1076325"/>
        </p:xfrm>
        <a:graphic>
          <a:graphicData uri="http://schemas.openxmlformats.org/presentationml/2006/ole">
            <mc:AlternateContent xmlns:mc="http://schemas.openxmlformats.org/markup-compatibility/2006">
              <mc:Choice xmlns:v="urn:schemas-microsoft-com:vml" Requires="v">
                <p:oleObj spid="_x0000_s3077" name="Equation" r:id="rId9" imgW="317225" imgH="431425" progId="Equation.3">
                  <p:embed/>
                </p:oleObj>
              </mc:Choice>
              <mc:Fallback>
                <p:oleObj name="Equation" r:id="rId9" imgW="317225" imgH="431425"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143250" y="404814"/>
                        <a:ext cx="788988"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86058" name="Rectangle 10"/>
          <p:cNvSpPr>
            <a:spLocks noChangeArrowheads="1"/>
          </p:cNvSpPr>
          <p:nvPr/>
        </p:nvSpPr>
        <p:spPr bwMode="auto">
          <a:xfrm>
            <a:off x="2351088" y="729607"/>
            <a:ext cx="43473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rtl="1" eaLnBrk="1" hangingPunct="1"/>
            <a:r>
              <a:rPr lang="fa-IR" sz="2400">
                <a:ea typeface="Times New Roman" panose="02020603050405020304" pitchFamily="18" charset="0"/>
                <a:cs typeface="B Nazanin" pitchFamily="2" charset="-78"/>
              </a:rPr>
              <a:t> (1</a:t>
            </a:r>
            <a:endParaRPr lang="en-US" sz="2400">
              <a:ea typeface="Times New Roman" panose="02020603050405020304" pitchFamily="18" charset="0"/>
              <a:cs typeface="B Nazanin" pitchFamily="2" charset="-78"/>
            </a:endParaRPr>
          </a:p>
        </p:txBody>
      </p:sp>
      <p:graphicFrame>
        <p:nvGraphicFramePr>
          <p:cNvPr id="386059" name="Object 11"/>
          <p:cNvGraphicFramePr>
            <a:graphicFrameLocks noChangeAspect="1"/>
          </p:cNvGraphicFramePr>
          <p:nvPr/>
        </p:nvGraphicFramePr>
        <p:xfrm>
          <a:off x="5951539" y="549276"/>
          <a:ext cx="3635375" cy="733425"/>
        </p:xfrm>
        <a:graphic>
          <a:graphicData uri="http://schemas.openxmlformats.org/presentationml/2006/ole">
            <mc:AlternateContent xmlns:mc="http://schemas.openxmlformats.org/markup-compatibility/2006">
              <mc:Choice xmlns:v="urn:schemas-microsoft-com:vml" Requires="v">
                <p:oleObj spid="_x0000_s3078" name="Equation" r:id="rId11" imgW="2120900" imgH="431800" progId="Equation.3">
                  <p:embed/>
                </p:oleObj>
              </mc:Choice>
              <mc:Fallback>
                <p:oleObj name="Equation" r:id="rId11" imgW="2120900" imgH="4318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951539" y="549276"/>
                        <a:ext cx="3635375"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86060" name="Rectangle 12"/>
          <p:cNvSpPr>
            <a:spLocks noChangeArrowheads="1"/>
          </p:cNvSpPr>
          <p:nvPr/>
        </p:nvSpPr>
        <p:spPr bwMode="auto">
          <a:xfrm>
            <a:off x="1524001" y="2390259"/>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aphicFrame>
        <p:nvGraphicFramePr>
          <p:cNvPr id="386061" name="Object 13"/>
          <p:cNvGraphicFramePr>
            <a:graphicFrameLocks noChangeAspect="1"/>
          </p:cNvGraphicFramePr>
          <p:nvPr/>
        </p:nvGraphicFramePr>
        <p:xfrm>
          <a:off x="4829175" y="2192339"/>
          <a:ext cx="546100" cy="877887"/>
        </p:xfrm>
        <a:graphic>
          <a:graphicData uri="http://schemas.openxmlformats.org/presentationml/2006/ole">
            <mc:AlternateContent xmlns:mc="http://schemas.openxmlformats.org/markup-compatibility/2006">
              <mc:Choice xmlns:v="urn:schemas-microsoft-com:vml" Requires="v">
                <p:oleObj spid="_x0000_s3079" name="Equation" r:id="rId13" imgW="266469" imgH="431425" progId="Equation.3">
                  <p:embed/>
                </p:oleObj>
              </mc:Choice>
              <mc:Fallback>
                <p:oleObj name="Equation" r:id="rId13" imgW="266469" imgH="431425"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829175" y="2192339"/>
                        <a:ext cx="546100" cy="877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86062" name="Rectangle 14"/>
          <p:cNvSpPr>
            <a:spLocks noChangeArrowheads="1"/>
          </p:cNvSpPr>
          <p:nvPr/>
        </p:nvSpPr>
        <p:spPr bwMode="auto">
          <a:xfrm>
            <a:off x="4573465" y="2418707"/>
            <a:ext cx="30809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r>
              <a:rPr lang="fa-IR" sz="2400">
                <a:ea typeface="Times New Roman" panose="02020603050405020304" pitchFamily="18" charset="0"/>
                <a:cs typeface="B Nazanin" pitchFamily="2" charset="-78"/>
              </a:rPr>
              <a:t>=</a:t>
            </a:r>
          </a:p>
        </p:txBody>
      </p:sp>
      <p:graphicFrame>
        <p:nvGraphicFramePr>
          <p:cNvPr id="386063" name="Object 15"/>
          <p:cNvGraphicFramePr>
            <a:graphicFrameLocks noChangeAspect="1"/>
          </p:cNvGraphicFramePr>
          <p:nvPr/>
        </p:nvGraphicFramePr>
        <p:xfrm>
          <a:off x="4117975" y="2003426"/>
          <a:ext cx="458788" cy="1158875"/>
        </p:xfrm>
        <a:graphic>
          <a:graphicData uri="http://schemas.openxmlformats.org/presentationml/2006/ole">
            <mc:AlternateContent xmlns:mc="http://schemas.openxmlformats.org/markup-compatibility/2006">
              <mc:Choice xmlns:v="urn:schemas-microsoft-com:vml" Requires="v">
                <p:oleObj spid="_x0000_s3080" name="Equation" r:id="rId15" imgW="177723" imgH="457002" progId="Equation.3">
                  <p:embed/>
                </p:oleObj>
              </mc:Choice>
              <mc:Fallback>
                <p:oleObj name="Equation" r:id="rId15" imgW="177723" imgH="457002"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117975" y="2003426"/>
                        <a:ext cx="458788"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86064" name="Rectangle 16"/>
          <p:cNvSpPr>
            <a:spLocks noChangeArrowheads="1"/>
          </p:cNvSpPr>
          <p:nvPr/>
        </p:nvSpPr>
        <p:spPr bwMode="auto">
          <a:xfrm>
            <a:off x="3916442" y="2418707"/>
            <a:ext cx="28725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r>
              <a:rPr lang="fa-IR" sz="2400">
                <a:ea typeface="Times New Roman" panose="02020603050405020304" pitchFamily="18" charset="0"/>
                <a:cs typeface="B Nazanin" pitchFamily="2" charset="-78"/>
              </a:rPr>
              <a:t>*</a:t>
            </a:r>
          </a:p>
        </p:txBody>
      </p:sp>
      <p:graphicFrame>
        <p:nvGraphicFramePr>
          <p:cNvPr id="386065" name="Object 17"/>
          <p:cNvGraphicFramePr>
            <a:graphicFrameLocks noChangeAspect="1"/>
          </p:cNvGraphicFramePr>
          <p:nvPr/>
        </p:nvGraphicFramePr>
        <p:xfrm>
          <a:off x="3143251" y="2133600"/>
          <a:ext cx="739775" cy="1009650"/>
        </p:xfrm>
        <a:graphic>
          <a:graphicData uri="http://schemas.openxmlformats.org/presentationml/2006/ole">
            <mc:AlternateContent xmlns:mc="http://schemas.openxmlformats.org/markup-compatibility/2006">
              <mc:Choice xmlns:v="urn:schemas-microsoft-com:vml" Requires="v">
                <p:oleObj spid="_x0000_s3081" name="Equation" r:id="rId16" imgW="317225" imgH="431425" progId="Equation.3">
                  <p:embed/>
                </p:oleObj>
              </mc:Choice>
              <mc:Fallback>
                <p:oleObj name="Equation" r:id="rId16" imgW="317225" imgH="431425"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143251" y="2133600"/>
                        <a:ext cx="739775" cy="100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86066" name="Rectangle 18"/>
          <p:cNvSpPr>
            <a:spLocks noChangeArrowheads="1"/>
          </p:cNvSpPr>
          <p:nvPr/>
        </p:nvSpPr>
        <p:spPr bwMode="auto">
          <a:xfrm>
            <a:off x="2351088" y="2490144"/>
            <a:ext cx="43473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rtl="1" eaLnBrk="1" hangingPunct="1"/>
            <a:r>
              <a:rPr lang="fa-IR" sz="2400">
                <a:ea typeface="Times New Roman" panose="02020603050405020304" pitchFamily="18" charset="0"/>
                <a:cs typeface="B Nazanin" pitchFamily="2" charset="-78"/>
              </a:rPr>
              <a:t> (2</a:t>
            </a:r>
            <a:endParaRPr lang="en-US" sz="2400">
              <a:ea typeface="Times New Roman" panose="02020603050405020304" pitchFamily="18" charset="0"/>
              <a:cs typeface="B Nazanin" pitchFamily="2" charset="-78"/>
            </a:endParaRPr>
          </a:p>
        </p:txBody>
      </p:sp>
      <p:sp>
        <p:nvSpPr>
          <p:cNvPr id="386067" name="Rectangle 20"/>
          <p:cNvSpPr>
            <a:spLocks noChangeArrowheads="1"/>
          </p:cNvSpPr>
          <p:nvPr/>
        </p:nvSpPr>
        <p:spPr bwMode="auto">
          <a:xfrm>
            <a:off x="1524001" y="523188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aphicFrame>
        <p:nvGraphicFramePr>
          <p:cNvPr id="386068" name="Object 21"/>
          <p:cNvGraphicFramePr>
            <a:graphicFrameLocks noChangeAspect="1"/>
          </p:cNvGraphicFramePr>
          <p:nvPr/>
        </p:nvGraphicFramePr>
        <p:xfrm>
          <a:off x="4511676" y="4221164"/>
          <a:ext cx="561975" cy="903287"/>
        </p:xfrm>
        <a:graphic>
          <a:graphicData uri="http://schemas.openxmlformats.org/presentationml/2006/ole">
            <mc:AlternateContent xmlns:mc="http://schemas.openxmlformats.org/markup-compatibility/2006">
              <mc:Choice xmlns:v="urn:schemas-microsoft-com:vml" Requires="v">
                <p:oleObj spid="_x0000_s3082" name="Equation" r:id="rId17" imgW="266469" imgH="431425" progId="Equation.3">
                  <p:embed/>
                </p:oleObj>
              </mc:Choice>
              <mc:Fallback>
                <p:oleObj name="Equation" r:id="rId17" imgW="266469" imgH="431425"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511676" y="4221164"/>
                        <a:ext cx="561975"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86069" name="Rectangle 22"/>
          <p:cNvSpPr>
            <a:spLocks noChangeArrowheads="1"/>
          </p:cNvSpPr>
          <p:nvPr/>
        </p:nvSpPr>
        <p:spPr bwMode="auto">
          <a:xfrm>
            <a:off x="4286127" y="4434832"/>
            <a:ext cx="30809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r>
              <a:rPr lang="fa-IR" sz="2400">
                <a:ea typeface="Times New Roman" panose="02020603050405020304" pitchFamily="18" charset="0"/>
                <a:cs typeface="B Nazanin" pitchFamily="2" charset="-78"/>
              </a:rPr>
              <a:t>=</a:t>
            </a:r>
          </a:p>
        </p:txBody>
      </p:sp>
      <p:graphicFrame>
        <p:nvGraphicFramePr>
          <p:cNvPr id="386070" name="Object 23"/>
          <p:cNvGraphicFramePr>
            <a:graphicFrameLocks noChangeAspect="1"/>
          </p:cNvGraphicFramePr>
          <p:nvPr/>
        </p:nvGraphicFramePr>
        <p:xfrm>
          <a:off x="3935413" y="4192589"/>
          <a:ext cx="361950" cy="915987"/>
        </p:xfrm>
        <a:graphic>
          <a:graphicData uri="http://schemas.openxmlformats.org/presentationml/2006/ole">
            <mc:AlternateContent xmlns:mc="http://schemas.openxmlformats.org/markup-compatibility/2006">
              <mc:Choice xmlns:v="urn:schemas-microsoft-com:vml" Requires="v">
                <p:oleObj spid="_x0000_s3083" name="Equation" r:id="rId19" imgW="177723" imgH="457002" progId="Equation.3">
                  <p:embed/>
                </p:oleObj>
              </mc:Choice>
              <mc:Fallback>
                <p:oleObj name="Equation" r:id="rId19" imgW="177723" imgH="457002"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35413" y="4192589"/>
                        <a:ext cx="36195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86071" name="Rectangle 24"/>
          <p:cNvSpPr>
            <a:spLocks noChangeArrowheads="1"/>
          </p:cNvSpPr>
          <p:nvPr/>
        </p:nvSpPr>
        <p:spPr bwMode="auto">
          <a:xfrm>
            <a:off x="3700542" y="4434832"/>
            <a:ext cx="28725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r>
              <a:rPr lang="fa-IR" sz="2400">
                <a:ea typeface="Times New Roman" panose="02020603050405020304" pitchFamily="18" charset="0"/>
                <a:cs typeface="B Nazanin" pitchFamily="2" charset="-78"/>
              </a:rPr>
              <a:t>*</a:t>
            </a:r>
          </a:p>
        </p:txBody>
      </p:sp>
      <p:graphicFrame>
        <p:nvGraphicFramePr>
          <p:cNvPr id="386072" name="Object 25"/>
          <p:cNvGraphicFramePr>
            <a:graphicFrameLocks noChangeAspect="1"/>
          </p:cNvGraphicFramePr>
          <p:nvPr/>
        </p:nvGraphicFramePr>
        <p:xfrm>
          <a:off x="2927351" y="4292601"/>
          <a:ext cx="669925" cy="860425"/>
        </p:xfrm>
        <a:graphic>
          <a:graphicData uri="http://schemas.openxmlformats.org/presentationml/2006/ole">
            <mc:AlternateContent xmlns:mc="http://schemas.openxmlformats.org/markup-compatibility/2006">
              <mc:Choice xmlns:v="urn:schemas-microsoft-com:vml" Requires="v">
                <p:oleObj spid="_x0000_s3084" name="Equation" r:id="rId20" imgW="330057" imgH="431613" progId="Equation.3">
                  <p:embed/>
                </p:oleObj>
              </mc:Choice>
              <mc:Fallback>
                <p:oleObj name="Equation" r:id="rId20" imgW="330057" imgH="431613" progId="Equation.3">
                  <p:embed/>
                  <p:pic>
                    <p:nvPicPr>
                      <p:cNvPr id="0" name=""/>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2927351" y="4292601"/>
                        <a:ext cx="669925" cy="86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86073" name="Rectangle 26"/>
          <p:cNvSpPr>
            <a:spLocks noChangeArrowheads="1"/>
          </p:cNvSpPr>
          <p:nvPr/>
        </p:nvSpPr>
        <p:spPr bwMode="auto">
          <a:xfrm>
            <a:off x="2388058" y="4506269"/>
            <a:ext cx="41229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r>
              <a:rPr lang="fa-IR" sz="1200">
                <a:ea typeface="Times New Roman" panose="02020603050405020304" pitchFamily="18" charset="0"/>
                <a:cs typeface="B Nazanin" pitchFamily="2" charset="-78"/>
              </a:rPr>
              <a:t> </a:t>
            </a:r>
            <a:r>
              <a:rPr lang="fa-IR" sz="2400">
                <a:ea typeface="Times New Roman" panose="02020603050405020304" pitchFamily="18" charset="0"/>
                <a:cs typeface="B Nazanin" pitchFamily="2" charset="-78"/>
              </a:rPr>
              <a:t>(3</a:t>
            </a:r>
          </a:p>
        </p:txBody>
      </p:sp>
      <p:sp>
        <p:nvSpPr>
          <p:cNvPr id="386074" name="Rectangle 28"/>
          <p:cNvSpPr>
            <a:spLocks noChangeArrowheads="1"/>
          </p:cNvSpPr>
          <p:nvPr/>
        </p:nvSpPr>
        <p:spPr bwMode="auto">
          <a:xfrm>
            <a:off x="1524001" y="303002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aphicFrame>
        <p:nvGraphicFramePr>
          <p:cNvPr id="386075" name="Object 27"/>
          <p:cNvGraphicFramePr>
            <a:graphicFrameLocks noChangeAspect="1"/>
          </p:cNvGraphicFramePr>
          <p:nvPr/>
        </p:nvGraphicFramePr>
        <p:xfrm>
          <a:off x="5519738" y="4221163"/>
          <a:ext cx="4608512" cy="806450"/>
        </p:xfrm>
        <a:graphic>
          <a:graphicData uri="http://schemas.openxmlformats.org/presentationml/2006/ole">
            <mc:AlternateContent xmlns:mc="http://schemas.openxmlformats.org/markup-compatibility/2006">
              <mc:Choice xmlns:v="urn:schemas-microsoft-com:vml" Requires="v">
                <p:oleObj spid="_x0000_s3085" name="Equation" r:id="rId22" imgW="2451100" imgH="431800" progId="Equation.3">
                  <p:embed/>
                </p:oleObj>
              </mc:Choice>
              <mc:Fallback>
                <p:oleObj name="Equation" r:id="rId22" imgW="2451100" imgH="431800" progId="Equation.3">
                  <p:embed/>
                  <p:pic>
                    <p:nvPicPr>
                      <p:cNvPr id="0" name=""/>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5519738" y="4221163"/>
                        <a:ext cx="4608512" cy="80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7994792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7074" name="Rectangle 2"/>
          <p:cNvSpPr>
            <a:spLocks noChangeArrowheads="1"/>
          </p:cNvSpPr>
          <p:nvPr/>
        </p:nvSpPr>
        <p:spPr bwMode="auto">
          <a:xfrm>
            <a:off x="1524001" y="54082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aphicFrame>
        <p:nvGraphicFramePr>
          <p:cNvPr id="387075" name="Object 3"/>
          <p:cNvGraphicFramePr>
            <a:graphicFrameLocks noChangeAspect="1"/>
          </p:cNvGraphicFramePr>
          <p:nvPr/>
        </p:nvGraphicFramePr>
        <p:xfrm>
          <a:off x="5664200" y="1341439"/>
          <a:ext cx="4427538" cy="962025"/>
        </p:xfrm>
        <a:graphic>
          <a:graphicData uri="http://schemas.openxmlformats.org/presentationml/2006/ole">
            <mc:AlternateContent xmlns:mc="http://schemas.openxmlformats.org/markup-compatibility/2006">
              <mc:Choice xmlns:v="urn:schemas-microsoft-com:vml" Requires="v">
                <p:oleObj spid="_x0000_s4098" name="Equation" r:id="rId3" imgW="1968500" imgH="431800" progId="Equation.3">
                  <p:embed/>
                </p:oleObj>
              </mc:Choice>
              <mc:Fallback>
                <p:oleObj name="Equation" r:id="rId3" imgW="1968500" imgH="4318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64200" y="1341439"/>
                        <a:ext cx="4427538"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87076" name="Rectangle 4"/>
          <p:cNvSpPr>
            <a:spLocks noChangeArrowheads="1"/>
          </p:cNvSpPr>
          <p:nvPr/>
        </p:nvSpPr>
        <p:spPr bwMode="auto">
          <a:xfrm>
            <a:off x="1524001" y="9694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aphicFrame>
        <p:nvGraphicFramePr>
          <p:cNvPr id="387077" name="Object 5"/>
          <p:cNvGraphicFramePr>
            <a:graphicFrameLocks noChangeAspect="1"/>
          </p:cNvGraphicFramePr>
          <p:nvPr/>
        </p:nvGraphicFramePr>
        <p:xfrm>
          <a:off x="4872038" y="1412876"/>
          <a:ext cx="584200" cy="906463"/>
        </p:xfrm>
        <a:graphic>
          <a:graphicData uri="http://schemas.openxmlformats.org/presentationml/2006/ole">
            <mc:AlternateContent xmlns:mc="http://schemas.openxmlformats.org/markup-compatibility/2006">
              <mc:Choice xmlns:v="urn:schemas-microsoft-com:vml" Requires="v">
                <p:oleObj spid="_x0000_s4099" name="Equation" r:id="rId5" imgW="279279" imgH="431613" progId="Equation.3">
                  <p:embed/>
                </p:oleObj>
              </mc:Choice>
              <mc:Fallback>
                <p:oleObj name="Equation" r:id="rId5" imgW="279279" imgH="431613"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72038" y="1412876"/>
                        <a:ext cx="584200" cy="90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87078" name="Rectangle 6"/>
          <p:cNvSpPr>
            <a:spLocks noChangeArrowheads="1"/>
          </p:cNvSpPr>
          <p:nvPr/>
        </p:nvSpPr>
        <p:spPr bwMode="auto">
          <a:xfrm>
            <a:off x="4646490" y="1626544"/>
            <a:ext cx="30809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r>
              <a:rPr lang="fa-IR" sz="2400">
                <a:ea typeface="Times New Roman" panose="02020603050405020304" pitchFamily="18" charset="0"/>
                <a:cs typeface="B Nazanin" pitchFamily="2" charset="-78"/>
              </a:rPr>
              <a:t>=</a:t>
            </a:r>
          </a:p>
        </p:txBody>
      </p:sp>
      <p:graphicFrame>
        <p:nvGraphicFramePr>
          <p:cNvPr id="387079" name="Object 7"/>
          <p:cNvGraphicFramePr>
            <a:graphicFrameLocks noChangeAspect="1"/>
          </p:cNvGraphicFramePr>
          <p:nvPr/>
        </p:nvGraphicFramePr>
        <p:xfrm>
          <a:off x="4224338" y="1268414"/>
          <a:ext cx="450850" cy="1139825"/>
        </p:xfrm>
        <a:graphic>
          <a:graphicData uri="http://schemas.openxmlformats.org/presentationml/2006/ole">
            <mc:AlternateContent xmlns:mc="http://schemas.openxmlformats.org/markup-compatibility/2006">
              <mc:Choice xmlns:v="urn:schemas-microsoft-com:vml" Requires="v">
                <p:oleObj spid="_x0000_s4100" name="Equation" r:id="rId7" imgW="177723" imgH="457002" progId="Equation.3">
                  <p:embed/>
                </p:oleObj>
              </mc:Choice>
              <mc:Fallback>
                <p:oleObj name="Equation" r:id="rId7" imgW="177723" imgH="457002"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224338" y="1268414"/>
                        <a:ext cx="45085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87080" name="Rectangle 8"/>
          <p:cNvSpPr>
            <a:spLocks noChangeArrowheads="1"/>
          </p:cNvSpPr>
          <p:nvPr/>
        </p:nvSpPr>
        <p:spPr bwMode="auto">
          <a:xfrm>
            <a:off x="3987880" y="1626544"/>
            <a:ext cx="28725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r>
              <a:rPr lang="fa-IR" sz="2400">
                <a:ea typeface="Times New Roman" panose="02020603050405020304" pitchFamily="18" charset="0"/>
                <a:cs typeface="B Nazanin" pitchFamily="2" charset="-78"/>
              </a:rPr>
              <a:t>*</a:t>
            </a:r>
          </a:p>
        </p:txBody>
      </p:sp>
      <p:graphicFrame>
        <p:nvGraphicFramePr>
          <p:cNvPr id="387081" name="Object 9"/>
          <p:cNvGraphicFramePr>
            <a:graphicFrameLocks noChangeAspect="1"/>
          </p:cNvGraphicFramePr>
          <p:nvPr/>
        </p:nvGraphicFramePr>
        <p:xfrm>
          <a:off x="3143251" y="1412876"/>
          <a:ext cx="765175" cy="957263"/>
        </p:xfrm>
        <a:graphic>
          <a:graphicData uri="http://schemas.openxmlformats.org/presentationml/2006/ole">
            <mc:AlternateContent xmlns:mc="http://schemas.openxmlformats.org/markup-compatibility/2006">
              <mc:Choice xmlns:v="urn:schemas-microsoft-com:vml" Requires="v">
                <p:oleObj spid="_x0000_s4101" name="Equation" r:id="rId9" imgW="342751" imgH="431613" progId="Equation.3">
                  <p:embed/>
                </p:oleObj>
              </mc:Choice>
              <mc:Fallback>
                <p:oleObj name="Equation" r:id="rId9" imgW="342751" imgH="431613"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143251" y="1412876"/>
                        <a:ext cx="765175" cy="95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87082" name="Rectangle 10"/>
          <p:cNvSpPr>
            <a:spLocks noChangeArrowheads="1"/>
          </p:cNvSpPr>
          <p:nvPr/>
        </p:nvSpPr>
        <p:spPr bwMode="auto">
          <a:xfrm>
            <a:off x="2711450" y="1697982"/>
            <a:ext cx="43473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rtl="1" eaLnBrk="1" hangingPunct="1"/>
            <a:r>
              <a:rPr lang="fa-IR" sz="2400">
                <a:ea typeface="Times New Roman" panose="02020603050405020304" pitchFamily="18" charset="0"/>
                <a:cs typeface="B Nazanin" pitchFamily="2" charset="-78"/>
              </a:rPr>
              <a:t> (4</a:t>
            </a:r>
            <a:endParaRPr lang="en-US" sz="2400">
              <a:ea typeface="Times New Roman" panose="02020603050405020304" pitchFamily="18" charset="0"/>
              <a:cs typeface="B Nazanin" pitchFamily="2" charset="-78"/>
            </a:endParaRPr>
          </a:p>
        </p:txBody>
      </p:sp>
      <p:graphicFrame>
        <p:nvGraphicFramePr>
          <p:cNvPr id="387083" name="Object 11"/>
          <p:cNvGraphicFramePr>
            <a:graphicFrameLocks noChangeAspect="1"/>
          </p:cNvGraphicFramePr>
          <p:nvPr/>
        </p:nvGraphicFramePr>
        <p:xfrm>
          <a:off x="5522914" y="3933826"/>
          <a:ext cx="4422775" cy="1008063"/>
        </p:xfrm>
        <a:graphic>
          <a:graphicData uri="http://schemas.openxmlformats.org/presentationml/2006/ole">
            <mc:AlternateContent xmlns:mc="http://schemas.openxmlformats.org/markup-compatibility/2006">
              <mc:Choice xmlns:v="urn:schemas-microsoft-com:vml" Requires="v">
                <p:oleObj spid="_x0000_s4102" name="Equation" r:id="rId11" imgW="1879600" imgH="431800" progId="Equation.3">
                  <p:embed/>
                </p:oleObj>
              </mc:Choice>
              <mc:Fallback>
                <p:oleObj name="Equation" r:id="rId11" imgW="1879600" imgH="4318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522914" y="3933826"/>
                        <a:ext cx="4422775" cy="100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87084" name="Rectangle 12"/>
          <p:cNvSpPr>
            <a:spLocks noChangeArrowheads="1"/>
          </p:cNvSpPr>
          <p:nvPr/>
        </p:nvSpPr>
        <p:spPr bwMode="auto">
          <a:xfrm>
            <a:off x="1524001" y="38110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aphicFrame>
        <p:nvGraphicFramePr>
          <p:cNvPr id="387085" name="Object 13"/>
          <p:cNvGraphicFramePr>
            <a:graphicFrameLocks noChangeAspect="1"/>
          </p:cNvGraphicFramePr>
          <p:nvPr/>
        </p:nvGraphicFramePr>
        <p:xfrm>
          <a:off x="4692651" y="4097339"/>
          <a:ext cx="481013" cy="801687"/>
        </p:xfrm>
        <a:graphic>
          <a:graphicData uri="http://schemas.openxmlformats.org/presentationml/2006/ole">
            <mc:AlternateContent xmlns:mc="http://schemas.openxmlformats.org/markup-compatibility/2006">
              <mc:Choice xmlns:v="urn:schemas-microsoft-com:vml" Requires="v">
                <p:oleObj spid="_x0000_s4103" name="Equation" r:id="rId13" imgW="253890" imgH="431613" progId="Equation.3">
                  <p:embed/>
                </p:oleObj>
              </mc:Choice>
              <mc:Fallback>
                <p:oleObj name="Equation" r:id="rId13" imgW="253890" imgH="431613"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692651" y="4097339"/>
                        <a:ext cx="481013" cy="801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87086" name="Rectangle 14"/>
          <p:cNvSpPr>
            <a:spLocks noChangeArrowheads="1"/>
          </p:cNvSpPr>
          <p:nvPr/>
        </p:nvSpPr>
        <p:spPr bwMode="auto">
          <a:xfrm>
            <a:off x="4430590" y="4290369"/>
            <a:ext cx="30809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r>
              <a:rPr lang="fa-IR" sz="2400">
                <a:ea typeface="Times New Roman" panose="02020603050405020304" pitchFamily="18" charset="0"/>
                <a:cs typeface="B Nazanin" pitchFamily="2" charset="-78"/>
              </a:rPr>
              <a:t>=</a:t>
            </a:r>
          </a:p>
        </p:txBody>
      </p:sp>
      <p:graphicFrame>
        <p:nvGraphicFramePr>
          <p:cNvPr id="387087" name="Object 15"/>
          <p:cNvGraphicFramePr>
            <a:graphicFrameLocks noChangeAspect="1"/>
          </p:cNvGraphicFramePr>
          <p:nvPr/>
        </p:nvGraphicFramePr>
        <p:xfrm>
          <a:off x="4059238" y="4005264"/>
          <a:ext cx="381000" cy="962025"/>
        </p:xfrm>
        <a:graphic>
          <a:graphicData uri="http://schemas.openxmlformats.org/presentationml/2006/ole">
            <mc:AlternateContent xmlns:mc="http://schemas.openxmlformats.org/markup-compatibility/2006">
              <mc:Choice xmlns:v="urn:schemas-microsoft-com:vml" Requires="v">
                <p:oleObj spid="_x0000_s4104" name="Equation" r:id="rId15" imgW="177723" imgH="457002" progId="Equation.3">
                  <p:embed/>
                </p:oleObj>
              </mc:Choice>
              <mc:Fallback>
                <p:oleObj name="Equation" r:id="rId15" imgW="177723" imgH="457002"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059238" y="4005264"/>
                        <a:ext cx="38100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87088" name="Rectangle 16"/>
          <p:cNvSpPr>
            <a:spLocks noChangeArrowheads="1"/>
          </p:cNvSpPr>
          <p:nvPr/>
        </p:nvSpPr>
        <p:spPr bwMode="auto">
          <a:xfrm>
            <a:off x="3845005" y="4290369"/>
            <a:ext cx="28725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r>
              <a:rPr lang="fa-IR" sz="2400">
                <a:ea typeface="Times New Roman" panose="02020603050405020304" pitchFamily="18" charset="0"/>
                <a:cs typeface="B Nazanin" pitchFamily="2" charset="-78"/>
              </a:rPr>
              <a:t>*</a:t>
            </a:r>
          </a:p>
        </p:txBody>
      </p:sp>
      <p:graphicFrame>
        <p:nvGraphicFramePr>
          <p:cNvPr id="387089" name="Object 17"/>
          <p:cNvGraphicFramePr>
            <a:graphicFrameLocks noChangeAspect="1"/>
          </p:cNvGraphicFramePr>
          <p:nvPr/>
        </p:nvGraphicFramePr>
        <p:xfrm>
          <a:off x="3143251" y="4149725"/>
          <a:ext cx="701675" cy="877888"/>
        </p:xfrm>
        <a:graphic>
          <a:graphicData uri="http://schemas.openxmlformats.org/presentationml/2006/ole">
            <mc:AlternateContent xmlns:mc="http://schemas.openxmlformats.org/markup-compatibility/2006">
              <mc:Choice xmlns:v="urn:schemas-microsoft-com:vml" Requires="v">
                <p:oleObj spid="_x0000_s4105" name="Equation" r:id="rId16" imgW="342751" imgH="431613" progId="Equation.3">
                  <p:embed/>
                </p:oleObj>
              </mc:Choice>
              <mc:Fallback>
                <p:oleObj name="Equation" r:id="rId16" imgW="342751" imgH="431613" progId="Equation.3">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143251" y="4149725"/>
                        <a:ext cx="701675" cy="877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87090" name="Rectangle 18"/>
          <p:cNvSpPr>
            <a:spLocks noChangeArrowheads="1"/>
          </p:cNvSpPr>
          <p:nvPr/>
        </p:nvSpPr>
        <p:spPr bwMode="auto">
          <a:xfrm>
            <a:off x="2835516" y="4363394"/>
            <a:ext cx="43473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r>
              <a:rPr lang="fa-IR" sz="2400">
                <a:ea typeface="Times New Roman" panose="02020603050405020304" pitchFamily="18" charset="0"/>
                <a:cs typeface="B Nazanin" pitchFamily="2" charset="-78"/>
              </a:rPr>
              <a:t> (5</a:t>
            </a:r>
          </a:p>
        </p:txBody>
      </p:sp>
    </p:spTree>
    <p:extLst>
      <p:ext uri="{BB962C8B-B14F-4D97-AF65-F5344CB8AC3E}">
        <p14:creationId xmlns:p14="http://schemas.microsoft.com/office/powerpoint/2010/main" val="31409678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8098" name="Rectangle 2"/>
          <p:cNvSpPr>
            <a:spLocks noChangeArrowheads="1"/>
          </p:cNvSpPr>
          <p:nvPr/>
        </p:nvSpPr>
        <p:spPr bwMode="auto">
          <a:xfrm>
            <a:off x="1703389" y="103188"/>
            <a:ext cx="8785225" cy="607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b="1">
                <a:solidFill>
                  <a:schemeClr val="hlink"/>
                </a:solidFill>
                <a:cs typeface="B Titr" pitchFamily="2" charset="-78"/>
              </a:rPr>
              <a:t>ب- بدست آوردن جواب مناسب </a:t>
            </a:r>
            <a:endParaRPr lang="en-US" sz="2800" b="1">
              <a:solidFill>
                <a:schemeClr val="hlink"/>
              </a:solidFill>
              <a:cs typeface="B Titr" pitchFamily="2" charset="-78"/>
            </a:endParaRPr>
          </a:p>
          <a:p>
            <a:pPr algn="just" rtl="1" eaLnBrk="1" hangingPunct="1">
              <a:lnSpc>
                <a:spcPct val="200000"/>
              </a:lnSpc>
            </a:pPr>
            <a:r>
              <a:rPr lang="ar-SA" sz="2800" b="1">
                <a:solidFill>
                  <a:schemeClr val="hlink"/>
                </a:solidFill>
                <a:cs typeface="B Titr" pitchFamily="2" charset="-78"/>
              </a:rPr>
              <a:t>پاسخ صحیح در یکی از این پنج نقطه</a:t>
            </a:r>
            <a:r>
              <a:rPr lang="ar-SA" sz="2800" b="1">
                <a:cs typeface="B Titr" pitchFamily="2" charset="-78"/>
              </a:rPr>
              <a:t> است. ابتدا بایستی بررسی شود که </a:t>
            </a:r>
            <a:r>
              <a:rPr lang="ar-SA" sz="2800" b="1">
                <a:solidFill>
                  <a:schemeClr val="hlink"/>
                </a:solidFill>
                <a:cs typeface="B Titr" pitchFamily="2" charset="-78"/>
              </a:rPr>
              <a:t>نقاط بدست آمده خارج از محدوده های تعیین شده نباشد</a:t>
            </a:r>
            <a:r>
              <a:rPr lang="ar-SA" sz="2800" b="1">
                <a:cs typeface="B Titr" pitchFamily="2" charset="-78"/>
              </a:rPr>
              <a:t>. به عنوان مثال </a:t>
            </a:r>
            <a:r>
              <a:rPr lang="ar-SA" sz="2800" b="1">
                <a:solidFill>
                  <a:schemeClr val="hlink"/>
                </a:solidFill>
                <a:cs typeface="B Titr" pitchFamily="2" charset="-78"/>
              </a:rPr>
              <a:t>نقطه بدست آمده در سطر سوم دارای 250=</a:t>
            </a:r>
            <a:r>
              <a:rPr lang="en-US" sz="2800" b="1">
                <a:solidFill>
                  <a:schemeClr val="hlink"/>
                </a:solidFill>
                <a:cs typeface="B Titr" pitchFamily="2" charset="-78"/>
              </a:rPr>
              <a:t>x</a:t>
            </a:r>
            <a:r>
              <a:rPr lang="en-US" sz="2800" b="1" baseline="-25000">
                <a:solidFill>
                  <a:schemeClr val="hlink"/>
                </a:solidFill>
                <a:cs typeface="B Titr" pitchFamily="2" charset="-78"/>
              </a:rPr>
              <a:t>2</a:t>
            </a:r>
            <a:r>
              <a:rPr lang="fa-IR" sz="2800" b="1">
                <a:solidFill>
                  <a:schemeClr val="hlink"/>
                </a:solidFill>
                <a:cs typeface="B Titr" pitchFamily="2" charset="-78"/>
              </a:rPr>
              <a:t> </a:t>
            </a:r>
            <a:r>
              <a:rPr lang="ar-SA" sz="2800" b="1">
                <a:solidFill>
                  <a:schemeClr val="hlink"/>
                </a:solidFill>
                <a:cs typeface="B Titr" pitchFamily="2" charset="-78"/>
              </a:rPr>
              <a:t>است که با محدودیت </a:t>
            </a:r>
            <a:r>
              <a:rPr lang="en-US" sz="2800" b="1">
                <a:solidFill>
                  <a:schemeClr val="hlink"/>
                </a:solidFill>
                <a:cs typeface="B Titr" pitchFamily="2" charset="-78"/>
              </a:rPr>
              <a:t>X</a:t>
            </a:r>
            <a:r>
              <a:rPr lang="en-US" sz="2800" b="1" baseline="-25000">
                <a:solidFill>
                  <a:schemeClr val="hlink"/>
                </a:solidFill>
                <a:cs typeface="B Titr" pitchFamily="2" charset="-78"/>
              </a:rPr>
              <a:t>2</a:t>
            </a:r>
            <a:r>
              <a:rPr lang="en-US" sz="2800" b="1">
                <a:solidFill>
                  <a:schemeClr val="hlink"/>
                </a:solidFill>
                <a:cs typeface="B Titr" pitchFamily="2" charset="-78"/>
              </a:rPr>
              <a:t>≤200</a:t>
            </a:r>
            <a:r>
              <a:rPr lang="fa-IR" sz="2800" b="1">
                <a:solidFill>
                  <a:schemeClr val="hlink"/>
                </a:solidFill>
                <a:cs typeface="B Titr" pitchFamily="2" charset="-78"/>
              </a:rPr>
              <a:t> </a:t>
            </a:r>
            <a:r>
              <a:rPr lang="ar-SA" sz="2800" b="1">
                <a:solidFill>
                  <a:schemeClr val="hlink"/>
                </a:solidFill>
                <a:cs typeface="B Titr" pitchFamily="2" charset="-78"/>
              </a:rPr>
              <a:t>مغایرت دارد</a:t>
            </a:r>
            <a:r>
              <a:rPr lang="ar-SA" sz="2800" b="1">
                <a:cs typeface="B Titr" pitchFamily="2" charset="-78"/>
              </a:rPr>
              <a:t>، بنابراین این نقطه حذف می شود. در مرحله بعد </a:t>
            </a:r>
            <a:r>
              <a:rPr lang="ar-SA" sz="2800" b="1">
                <a:solidFill>
                  <a:schemeClr val="hlink"/>
                </a:solidFill>
                <a:cs typeface="B Titr" pitchFamily="2" charset="-78"/>
              </a:rPr>
              <a:t>کلیه</a:t>
            </a:r>
            <a:r>
              <a:rPr lang="fa-IR" sz="2800" b="1">
                <a:solidFill>
                  <a:schemeClr val="hlink"/>
                </a:solidFill>
                <a:cs typeface="B Titr" pitchFamily="2" charset="-78"/>
              </a:rPr>
              <a:t> </a:t>
            </a:r>
            <a:r>
              <a:rPr lang="ar-SA" sz="2800" b="1">
                <a:solidFill>
                  <a:schemeClr val="hlink"/>
                </a:solidFill>
                <a:cs typeface="B Titr" pitchFamily="2" charset="-78"/>
              </a:rPr>
              <a:t>نقاط را در تابع هدف گذاشته</a:t>
            </a:r>
            <a:r>
              <a:rPr lang="ar-SA" sz="2800" b="1">
                <a:cs typeface="B Titr" pitchFamily="2" charset="-78"/>
              </a:rPr>
              <a:t> بهترین نقطه را انتخاب می شود که </a:t>
            </a:r>
            <a:r>
              <a:rPr lang="ar-SA" sz="2800" b="1">
                <a:solidFill>
                  <a:schemeClr val="hlink"/>
                </a:solidFill>
                <a:cs typeface="B Titr" pitchFamily="2" charset="-78"/>
              </a:rPr>
              <a:t>در اینجا همان نقطه 80 گاو و 100 گوسفند</a:t>
            </a:r>
            <a:r>
              <a:rPr lang="ar-SA" sz="2800" b="1">
                <a:cs typeface="B Titr" pitchFamily="2" charset="-78"/>
              </a:rPr>
              <a:t> است. </a:t>
            </a:r>
            <a:endParaRPr lang="en-US" sz="2800" b="1">
              <a:cs typeface="B Titr" pitchFamily="2" charset="-78"/>
            </a:endParaRPr>
          </a:p>
        </p:txBody>
      </p:sp>
    </p:spTree>
    <p:extLst>
      <p:ext uri="{BB962C8B-B14F-4D97-AF65-F5344CB8AC3E}">
        <p14:creationId xmlns:p14="http://schemas.microsoft.com/office/powerpoint/2010/main" val="22716373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22" name="Rectangle 2"/>
          <p:cNvSpPr>
            <a:spLocks noChangeArrowheads="1"/>
          </p:cNvSpPr>
          <p:nvPr/>
        </p:nvSpPr>
        <p:spPr bwMode="auto">
          <a:xfrm>
            <a:off x="1774825" y="823721"/>
            <a:ext cx="8642350" cy="52137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600">
                <a:latin typeface="B Titr" pitchFamily="2" charset="-78"/>
                <a:cs typeface="B Titr" pitchFamily="2" charset="-78"/>
              </a:rPr>
              <a:t>مثال 2:</a:t>
            </a:r>
            <a:endParaRPr lang="fa-IR" sz="2600">
              <a:latin typeface="B Titr" pitchFamily="2" charset="-78"/>
              <a:cs typeface="B Titr" pitchFamily="2" charset="-78"/>
            </a:endParaRPr>
          </a:p>
          <a:p>
            <a:pPr algn="just" rtl="1" eaLnBrk="1" hangingPunct="1">
              <a:lnSpc>
                <a:spcPct val="180000"/>
              </a:lnSpc>
            </a:pPr>
            <a:r>
              <a:rPr lang="ar-SA" sz="2600">
                <a:latin typeface="B Titr" pitchFamily="2" charset="-78"/>
                <a:cs typeface="B Titr" pitchFamily="2" charset="-78"/>
              </a:rPr>
              <a:t>فرض کنید قرار است</a:t>
            </a:r>
            <a:r>
              <a:rPr lang="ar-SA" sz="2600">
                <a:solidFill>
                  <a:schemeClr val="hlink"/>
                </a:solidFill>
                <a:latin typeface="B Titr" pitchFamily="2" charset="-78"/>
                <a:cs typeface="B Titr" pitchFamily="2" charset="-78"/>
              </a:rPr>
              <a:t>100،000 هکتار از جنگل ملی </a:t>
            </a:r>
            <a:r>
              <a:rPr lang="ar-SA" sz="2600">
                <a:latin typeface="B Titr" pitchFamily="2" charset="-78"/>
                <a:cs typeface="B Titr" pitchFamily="2" charset="-78"/>
              </a:rPr>
              <a:t>در یک منطقه مورد بهره برداری قرار گیرد. در این منطقه </a:t>
            </a:r>
            <a:r>
              <a:rPr lang="ar-SA" sz="2600">
                <a:solidFill>
                  <a:schemeClr val="hlink"/>
                </a:solidFill>
                <a:latin typeface="B Titr" pitchFamily="2" charset="-78"/>
                <a:cs typeface="B Titr" pitchFamily="2" charset="-78"/>
              </a:rPr>
              <a:t>دو نوع بهره برداری از جنگل</a:t>
            </a:r>
            <a:r>
              <a:rPr lang="ar-SA" sz="2600">
                <a:latin typeface="B Titr" pitchFamily="2" charset="-78"/>
                <a:cs typeface="B Titr" pitchFamily="2" charset="-78"/>
              </a:rPr>
              <a:t> پیش بینی شده که شامل </a:t>
            </a:r>
            <a:r>
              <a:rPr lang="ar-SA" sz="2600">
                <a:solidFill>
                  <a:schemeClr val="hlink"/>
                </a:solidFill>
                <a:latin typeface="B Titr" pitchFamily="2" charset="-78"/>
                <a:cs typeface="B Titr" pitchFamily="2" charset="-78"/>
              </a:rPr>
              <a:t>تولید چوب</a:t>
            </a:r>
            <a:r>
              <a:rPr lang="ar-SA" sz="2600">
                <a:latin typeface="B Titr" pitchFamily="2" charset="-78"/>
                <a:cs typeface="B Titr" pitchFamily="2" charset="-78"/>
              </a:rPr>
              <a:t> و </a:t>
            </a:r>
            <a:r>
              <a:rPr lang="ar-SA" sz="2600">
                <a:solidFill>
                  <a:schemeClr val="hlink"/>
                </a:solidFill>
                <a:latin typeface="B Titr" pitchFamily="2" charset="-78"/>
                <a:cs typeface="B Titr" pitchFamily="2" charset="-78"/>
              </a:rPr>
              <a:t>پارک جنگلی</a:t>
            </a:r>
            <a:r>
              <a:rPr lang="ar-SA" sz="2600">
                <a:latin typeface="B Titr" pitchFamily="2" charset="-78"/>
                <a:cs typeface="B Titr" pitchFamily="2" charset="-78"/>
              </a:rPr>
              <a:t> است. شرایط منطقه به قرار ذیل است: </a:t>
            </a:r>
            <a:endParaRPr lang="en-US" sz="2600">
              <a:latin typeface="B Titr" pitchFamily="2" charset="-78"/>
              <a:cs typeface="B Titr" pitchFamily="2" charset="-78"/>
            </a:endParaRPr>
          </a:p>
          <a:p>
            <a:pPr algn="just" rtl="1" eaLnBrk="1" hangingPunct="1">
              <a:lnSpc>
                <a:spcPct val="180000"/>
              </a:lnSpc>
            </a:pPr>
            <a:r>
              <a:rPr lang="ar-SA" sz="2600">
                <a:latin typeface="B Titr" pitchFamily="2" charset="-78"/>
                <a:cs typeface="B Titr" pitchFamily="2" charset="-78"/>
              </a:rPr>
              <a:t>بر اساس مطالعات انجام شده </a:t>
            </a:r>
            <a:r>
              <a:rPr lang="ar-SA" sz="2600">
                <a:solidFill>
                  <a:schemeClr val="hlink"/>
                </a:solidFill>
                <a:latin typeface="B Titr" pitchFamily="2" charset="-78"/>
                <a:cs typeface="B Titr" pitchFamily="2" charset="-78"/>
              </a:rPr>
              <a:t>چنانچه جنگل فقط برای تولید چوب</a:t>
            </a:r>
            <a:r>
              <a:rPr lang="ar-SA" sz="2600">
                <a:latin typeface="B Titr" pitchFamily="2" charset="-78"/>
                <a:cs typeface="B Titr" pitchFamily="2" charset="-78"/>
              </a:rPr>
              <a:t> مورد استفاده قرار گیرد </a:t>
            </a:r>
            <a:r>
              <a:rPr lang="ar-SA" sz="2600">
                <a:solidFill>
                  <a:schemeClr val="hlink"/>
                </a:solidFill>
                <a:latin typeface="B Titr" pitchFamily="2" charset="-78"/>
                <a:cs typeface="B Titr" pitchFamily="2" charset="-78"/>
              </a:rPr>
              <a:t>می توان </a:t>
            </a:r>
            <a:r>
              <a:rPr lang="fa-IR" sz="2600">
                <a:solidFill>
                  <a:schemeClr val="hlink"/>
                </a:solidFill>
                <a:latin typeface="B Titr" pitchFamily="2" charset="-78"/>
                <a:cs typeface="B Titr" pitchFamily="2" charset="-78"/>
              </a:rPr>
              <a:t>در هر هكتار </a:t>
            </a:r>
            <a:r>
              <a:rPr lang="ar-SA" sz="2600">
                <a:solidFill>
                  <a:schemeClr val="hlink"/>
                </a:solidFill>
                <a:latin typeface="B Titr" pitchFamily="2" charset="-78"/>
                <a:cs typeface="B Titr" pitchFamily="2" charset="-78"/>
              </a:rPr>
              <a:t>سالانه 400 متر مکعب چوب تولید کند</a:t>
            </a:r>
            <a:r>
              <a:rPr lang="ar-SA" sz="2600">
                <a:latin typeface="B Titr" pitchFamily="2" charset="-78"/>
                <a:cs typeface="B Titr" pitchFamily="2" charset="-78"/>
              </a:rPr>
              <a:t> که </a:t>
            </a:r>
            <a:r>
              <a:rPr lang="ar-SA" sz="2600">
                <a:solidFill>
                  <a:schemeClr val="hlink"/>
                </a:solidFill>
                <a:latin typeface="B Titr" pitchFamily="2" charset="-78"/>
                <a:cs typeface="B Titr" pitchFamily="2" charset="-78"/>
              </a:rPr>
              <a:t>ارزش هر 1000 متر مکعب آن 160 میلیون ریال</a:t>
            </a:r>
            <a:r>
              <a:rPr lang="ar-SA" sz="2600">
                <a:latin typeface="B Titr" pitchFamily="2" charset="-78"/>
                <a:cs typeface="B Titr" pitchFamily="2" charset="-78"/>
              </a:rPr>
              <a:t> و </a:t>
            </a:r>
            <a:r>
              <a:rPr lang="ar-SA" sz="2600">
                <a:solidFill>
                  <a:schemeClr val="hlink"/>
                </a:solidFill>
                <a:latin typeface="B Titr" pitchFamily="2" charset="-78"/>
                <a:cs typeface="B Titr" pitchFamily="2" charset="-78"/>
              </a:rPr>
              <a:t>هزینه استخراج آن 10 میلیون ریال</a:t>
            </a:r>
            <a:r>
              <a:rPr lang="ar-SA" sz="2600">
                <a:latin typeface="B Titr" pitchFamily="2" charset="-78"/>
                <a:cs typeface="B Titr" pitchFamily="2" charset="-78"/>
              </a:rPr>
              <a:t> است. </a:t>
            </a:r>
          </a:p>
        </p:txBody>
      </p:sp>
    </p:spTree>
    <p:extLst>
      <p:ext uri="{BB962C8B-B14F-4D97-AF65-F5344CB8AC3E}">
        <p14:creationId xmlns:p14="http://schemas.microsoft.com/office/powerpoint/2010/main" val="17566401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0146" name="Rectangle 2"/>
          <p:cNvSpPr>
            <a:spLocks noChangeArrowheads="1"/>
          </p:cNvSpPr>
          <p:nvPr/>
        </p:nvSpPr>
        <p:spPr bwMode="auto">
          <a:xfrm>
            <a:off x="1774825" y="1229986"/>
            <a:ext cx="8642350"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ضمناً در منطقه ای که </a:t>
            </a:r>
            <a:r>
              <a:rPr lang="ar-SA" sz="2800">
                <a:solidFill>
                  <a:schemeClr val="hlink"/>
                </a:solidFill>
                <a:latin typeface="B Titr" pitchFamily="2" charset="-78"/>
                <a:cs typeface="B Titr" pitchFamily="2" charset="-78"/>
              </a:rPr>
              <a:t>برای تولید چوب</a:t>
            </a:r>
            <a:r>
              <a:rPr lang="ar-SA" sz="2800">
                <a:latin typeface="B Titr" pitchFamily="2" charset="-78"/>
                <a:cs typeface="B Titr" pitchFamily="2" charset="-78"/>
              </a:rPr>
              <a:t> در نظر گرفته می شود </a:t>
            </a:r>
            <a:r>
              <a:rPr lang="ar-SA" sz="2800">
                <a:solidFill>
                  <a:schemeClr val="hlink"/>
                </a:solidFill>
                <a:latin typeface="B Titr" pitchFamily="2" charset="-78"/>
                <a:cs typeface="B Titr" pitchFamily="2" charset="-78"/>
              </a:rPr>
              <a:t>هیچگونه بهره برداری تفرجگاهی مقدور نیست</a:t>
            </a:r>
            <a:r>
              <a:rPr lang="ar-SA" sz="2800">
                <a:latin typeface="B Titr" pitchFamily="2" charset="-78"/>
                <a:cs typeface="B Titr" pitchFamily="2" charset="-78"/>
              </a:rPr>
              <a:t>. در منطقه اختصاص یافته برای </a:t>
            </a:r>
            <a:r>
              <a:rPr lang="ar-SA" sz="2800">
                <a:solidFill>
                  <a:schemeClr val="hlink"/>
                </a:solidFill>
                <a:latin typeface="B Titr" pitchFamily="2" charset="-78"/>
                <a:cs typeface="B Titr" pitchFamily="2" charset="-78"/>
              </a:rPr>
              <a:t>پارک جنگلی</a:t>
            </a:r>
            <a:r>
              <a:rPr lang="ar-SA" sz="2800">
                <a:latin typeface="B Titr" pitchFamily="2" charset="-78"/>
                <a:cs typeface="B Titr" pitchFamily="2" charset="-78"/>
              </a:rPr>
              <a:t> برای </a:t>
            </a:r>
            <a:r>
              <a:rPr lang="ar-SA" sz="2800">
                <a:solidFill>
                  <a:schemeClr val="hlink"/>
                </a:solidFill>
                <a:latin typeface="B Titr" pitchFamily="2" charset="-78"/>
                <a:cs typeface="B Titr" pitchFamily="2" charset="-78"/>
              </a:rPr>
              <a:t>حفظ شادابی جنگل</a:t>
            </a:r>
            <a:r>
              <a:rPr lang="ar-SA" sz="2800">
                <a:latin typeface="B Titr" pitchFamily="2" charset="-78"/>
                <a:cs typeface="B Titr" pitchFamily="2" charset="-78"/>
              </a:rPr>
              <a:t> در فصل زمستان </a:t>
            </a:r>
            <a:r>
              <a:rPr lang="ar-SA" sz="2800">
                <a:solidFill>
                  <a:schemeClr val="hlink"/>
                </a:solidFill>
                <a:latin typeface="B Titr" pitchFamily="2" charset="-78"/>
                <a:cs typeface="B Titr" pitchFamily="2" charset="-78"/>
              </a:rPr>
              <a:t>اقدام به قطع تک گزینی درختان بالغ</a:t>
            </a:r>
            <a:r>
              <a:rPr lang="ar-SA" sz="2800">
                <a:latin typeface="B Titr" pitchFamily="2" charset="-78"/>
                <a:cs typeface="B Titr" pitchFamily="2" charset="-78"/>
              </a:rPr>
              <a:t> می شود که این برداشت </a:t>
            </a:r>
            <a:r>
              <a:rPr lang="ar-SA" sz="2800">
                <a:solidFill>
                  <a:schemeClr val="hlink"/>
                </a:solidFill>
                <a:latin typeface="B Titr" pitchFamily="2" charset="-78"/>
                <a:cs typeface="B Titr" pitchFamily="2" charset="-78"/>
              </a:rPr>
              <a:t>معادل 100 متر مکعب در هکتار بوده</a:t>
            </a:r>
            <a:r>
              <a:rPr lang="ar-SA" sz="2800">
                <a:latin typeface="B Titr" pitchFamily="2" charset="-78"/>
                <a:cs typeface="B Titr" pitchFamily="2" charset="-78"/>
              </a:rPr>
              <a:t> و </a:t>
            </a:r>
            <a:r>
              <a:rPr lang="ar-SA" sz="2800">
                <a:solidFill>
                  <a:schemeClr val="hlink"/>
                </a:solidFill>
                <a:latin typeface="B Titr" pitchFamily="2" charset="-78"/>
                <a:cs typeface="B Titr" pitchFamily="2" charset="-78"/>
              </a:rPr>
              <a:t>هزینه استخراج آن 25 میلیون ریال برای هر 1000 متر مکعب</a:t>
            </a:r>
            <a:r>
              <a:rPr lang="ar-SA" sz="2800">
                <a:latin typeface="B Titr" pitchFamily="2" charset="-78"/>
                <a:cs typeface="B Titr" pitchFamily="2" charset="-78"/>
              </a:rPr>
              <a:t> است. </a:t>
            </a:r>
          </a:p>
        </p:txBody>
      </p:sp>
    </p:spTree>
    <p:extLst>
      <p:ext uri="{BB962C8B-B14F-4D97-AF65-F5344CB8AC3E}">
        <p14:creationId xmlns:p14="http://schemas.microsoft.com/office/powerpoint/2010/main" val="608805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ChangeArrowheads="1"/>
          </p:cNvSpPr>
          <p:nvPr/>
        </p:nvSpPr>
        <p:spPr bwMode="auto">
          <a:xfrm>
            <a:off x="1703389" y="2091759"/>
            <a:ext cx="8785225"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solidFill>
                  <a:schemeClr val="hlink"/>
                </a:solidFill>
                <a:cs typeface="B Titr" pitchFamily="2" charset="-78"/>
              </a:rPr>
              <a:t>فاکتورهای موجود در یک برنامه ریزی خطی </a:t>
            </a:r>
            <a:endParaRPr lang="en-US" sz="2800">
              <a:solidFill>
                <a:schemeClr val="hlink"/>
              </a:solidFill>
              <a:cs typeface="B Titr" pitchFamily="2" charset="-78"/>
            </a:endParaRPr>
          </a:p>
          <a:p>
            <a:pPr algn="just" rtl="1" eaLnBrk="1" hangingPunct="1">
              <a:lnSpc>
                <a:spcPct val="200000"/>
              </a:lnSpc>
            </a:pPr>
            <a:r>
              <a:rPr lang="ar-SA" sz="2800">
                <a:cs typeface="B Titr" pitchFamily="2" charset="-78"/>
              </a:rPr>
              <a:t>1- </a:t>
            </a:r>
            <a:r>
              <a:rPr lang="ar-SA" sz="2800">
                <a:solidFill>
                  <a:schemeClr val="hlink"/>
                </a:solidFill>
                <a:cs typeface="B Titr" pitchFamily="2" charset="-78"/>
              </a:rPr>
              <a:t>متغیر های تصمیم گیری</a:t>
            </a:r>
            <a:r>
              <a:rPr lang="ar-SA" sz="2800">
                <a:cs typeface="B Titr" pitchFamily="2" charset="-78"/>
              </a:rPr>
              <a:t> یا متغیر های فعالیت که به صورت </a:t>
            </a:r>
            <a:r>
              <a:rPr lang="en-US" sz="2800">
                <a:solidFill>
                  <a:schemeClr val="hlink"/>
                </a:solidFill>
                <a:cs typeface="B Titr" pitchFamily="2" charset="-78"/>
              </a:rPr>
              <a:t>x</a:t>
            </a:r>
            <a:r>
              <a:rPr lang="en-US" sz="2800" baseline="-25000">
                <a:solidFill>
                  <a:schemeClr val="hlink"/>
                </a:solidFill>
                <a:cs typeface="B Titr" pitchFamily="2" charset="-78"/>
              </a:rPr>
              <a:t>1</a:t>
            </a:r>
            <a:r>
              <a:rPr lang="en-US" sz="2800">
                <a:solidFill>
                  <a:schemeClr val="hlink"/>
                </a:solidFill>
                <a:cs typeface="B Titr" pitchFamily="2" charset="-78"/>
              </a:rPr>
              <a:t>,x</a:t>
            </a:r>
            <a:r>
              <a:rPr lang="en-US" sz="2800" baseline="-25000">
                <a:solidFill>
                  <a:schemeClr val="hlink"/>
                </a:solidFill>
                <a:cs typeface="B Titr" pitchFamily="2" charset="-78"/>
              </a:rPr>
              <a:t>2</a:t>
            </a:r>
            <a:r>
              <a:rPr lang="en-US" sz="2800">
                <a:solidFill>
                  <a:schemeClr val="hlink"/>
                </a:solidFill>
                <a:cs typeface="B Titr" pitchFamily="2" charset="-78"/>
              </a:rPr>
              <a:t>,…x</a:t>
            </a:r>
            <a:r>
              <a:rPr lang="en-US" sz="2800" baseline="-25000">
                <a:solidFill>
                  <a:schemeClr val="hlink"/>
                </a:solidFill>
                <a:cs typeface="B Titr" pitchFamily="2" charset="-78"/>
              </a:rPr>
              <a:t>n</a:t>
            </a:r>
            <a:r>
              <a:rPr lang="fa-IR" sz="2800">
                <a:cs typeface="B Titr" pitchFamily="2" charset="-78"/>
              </a:rPr>
              <a:t>  </a:t>
            </a:r>
            <a:r>
              <a:rPr lang="ar-SA" sz="2800">
                <a:cs typeface="B Titr" pitchFamily="2" charset="-78"/>
              </a:rPr>
              <a:t>نشان داده می شود. در اینجا </a:t>
            </a:r>
            <a:r>
              <a:rPr lang="en-US" sz="2800">
                <a:cs typeface="B Titr" pitchFamily="2" charset="-78"/>
              </a:rPr>
              <a:t>n</a:t>
            </a:r>
            <a:r>
              <a:rPr lang="ar-SA" sz="2800">
                <a:cs typeface="B Titr" pitchFamily="2" charset="-78"/>
              </a:rPr>
              <a:t> تعداد فعالیت ها یا متغیرها است. </a:t>
            </a:r>
            <a:endParaRPr lang="en-US" sz="2800">
              <a:cs typeface="B Titr" pitchFamily="2" charset="-78"/>
            </a:endParaRPr>
          </a:p>
        </p:txBody>
      </p:sp>
    </p:spTree>
    <p:extLst>
      <p:ext uri="{BB962C8B-B14F-4D97-AF65-F5344CB8AC3E}">
        <p14:creationId xmlns:p14="http://schemas.microsoft.com/office/powerpoint/2010/main" val="5951241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1170" name="Rectangle 2"/>
          <p:cNvSpPr>
            <a:spLocks noChangeArrowheads="1"/>
          </p:cNvSpPr>
          <p:nvPr/>
        </p:nvSpPr>
        <p:spPr bwMode="auto">
          <a:xfrm>
            <a:off x="1703389" y="1249363"/>
            <a:ext cx="8713787" cy="4362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برای </a:t>
            </a:r>
            <a:r>
              <a:rPr lang="ar-SA" sz="2800">
                <a:solidFill>
                  <a:schemeClr val="hlink"/>
                </a:solidFill>
                <a:latin typeface="B Titr" pitchFamily="2" charset="-78"/>
                <a:cs typeface="B Titr" pitchFamily="2" charset="-78"/>
              </a:rPr>
              <a:t>احداث هر واحد تفرجگاهی 10 هکتار جنگل نیاز</a:t>
            </a:r>
            <a:r>
              <a:rPr lang="ar-SA" sz="2800">
                <a:latin typeface="B Titr" pitchFamily="2" charset="-78"/>
                <a:cs typeface="B Titr" pitchFamily="2" charset="-78"/>
              </a:rPr>
              <a:t> است و پیش بینی می شود که </a:t>
            </a:r>
            <a:r>
              <a:rPr lang="ar-SA" sz="2800">
                <a:solidFill>
                  <a:schemeClr val="hlink"/>
                </a:solidFill>
                <a:latin typeface="B Titr" pitchFamily="2" charset="-78"/>
                <a:cs typeface="B Titr" pitchFamily="2" charset="-78"/>
              </a:rPr>
              <a:t>سالانه حدود 2000 نفر ار هر واحد تفرجگاهی بازدید کنند</a:t>
            </a:r>
            <a:r>
              <a:rPr lang="ar-SA" sz="2800">
                <a:latin typeface="B Titr" pitchFamily="2" charset="-78"/>
                <a:cs typeface="B Titr" pitchFamily="2" charset="-78"/>
              </a:rPr>
              <a:t>. در </a:t>
            </a:r>
            <a:r>
              <a:rPr lang="ar-SA" sz="2800">
                <a:solidFill>
                  <a:schemeClr val="hlink"/>
                </a:solidFill>
                <a:latin typeface="B Titr" pitchFamily="2" charset="-78"/>
                <a:cs typeface="B Titr" pitchFamily="2" charset="-78"/>
              </a:rPr>
              <a:t>حال حاضر 100 واحد تفرجگاهی در منطقه وجود دارد</a:t>
            </a:r>
            <a:r>
              <a:rPr lang="ar-SA" sz="2800">
                <a:latin typeface="B Titr" pitchFamily="2" charset="-78"/>
                <a:cs typeface="B Titr" pitchFamily="2" charset="-78"/>
              </a:rPr>
              <a:t> و سود ناشی از </a:t>
            </a:r>
            <a:r>
              <a:rPr lang="ar-SA" sz="2800">
                <a:solidFill>
                  <a:schemeClr val="hlink"/>
                </a:solidFill>
                <a:latin typeface="B Titr" pitchFamily="2" charset="-78"/>
                <a:cs typeface="B Titr" pitchFamily="2" charset="-78"/>
              </a:rPr>
              <a:t>بازدید هر نفر حدود 500000 ریال</a:t>
            </a:r>
            <a:r>
              <a:rPr lang="ar-SA" sz="2800">
                <a:latin typeface="B Titr" pitchFamily="2" charset="-78"/>
                <a:cs typeface="B Titr" pitchFamily="2" charset="-78"/>
              </a:rPr>
              <a:t> است. </a:t>
            </a:r>
            <a:r>
              <a:rPr lang="ar-SA" sz="2800">
                <a:solidFill>
                  <a:schemeClr val="hlink"/>
                </a:solidFill>
                <a:latin typeface="B Titr" pitchFamily="2" charset="-78"/>
                <a:cs typeface="B Titr" pitchFamily="2" charset="-78"/>
              </a:rPr>
              <a:t>هزینه نگهداری و خدمات پارک به طور متوسط برای هر نفر 100000 ریال</a:t>
            </a:r>
            <a:r>
              <a:rPr lang="ar-SA" sz="2800">
                <a:latin typeface="B Titr" pitchFamily="2" charset="-78"/>
                <a:cs typeface="B Titr" pitchFamily="2" charset="-78"/>
              </a:rPr>
              <a:t> می باشد. </a:t>
            </a:r>
          </a:p>
        </p:txBody>
      </p:sp>
    </p:spTree>
    <p:extLst>
      <p:ext uri="{BB962C8B-B14F-4D97-AF65-F5344CB8AC3E}">
        <p14:creationId xmlns:p14="http://schemas.microsoft.com/office/powerpoint/2010/main" val="42856812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2194" name="Rectangle 2"/>
          <p:cNvSpPr>
            <a:spLocks noChangeArrowheads="1"/>
          </p:cNvSpPr>
          <p:nvPr/>
        </p:nvSpPr>
        <p:spPr bwMode="auto">
          <a:xfrm>
            <a:off x="1703389" y="799099"/>
            <a:ext cx="8713787"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به دلیل علاقه زیاد مردم به استفاده از پارک های جنگلی سیاست مقامات محلی این است که </a:t>
            </a:r>
            <a:r>
              <a:rPr lang="ar-SA" sz="2800">
                <a:solidFill>
                  <a:schemeClr val="hlink"/>
                </a:solidFill>
                <a:latin typeface="B Titr" pitchFamily="2" charset="-78"/>
                <a:cs typeface="B Titr" pitchFamily="2" charset="-78"/>
              </a:rPr>
              <a:t>حداقل تعداد بازدید کنندگان را به دو برابر افزایش دهند</a:t>
            </a:r>
            <a:r>
              <a:rPr lang="ar-SA" sz="2800">
                <a:latin typeface="B Titr" pitchFamily="2" charset="-78"/>
                <a:cs typeface="B Titr" pitchFamily="2" charset="-78"/>
              </a:rPr>
              <a:t> ضمناً جنگل </a:t>
            </a:r>
            <a:r>
              <a:rPr lang="ar-SA" sz="2800">
                <a:solidFill>
                  <a:schemeClr val="hlink"/>
                </a:solidFill>
                <a:latin typeface="B Titr" pitchFamily="2" charset="-78"/>
                <a:cs typeface="B Titr" pitchFamily="2" charset="-78"/>
              </a:rPr>
              <a:t>می تواند بدون تخریب حداکثر پذیرای 4،000،000 نفر</a:t>
            </a:r>
            <a:r>
              <a:rPr lang="ar-SA" sz="2800">
                <a:latin typeface="B Titr" pitchFamily="2" charset="-78"/>
                <a:cs typeface="B Titr" pitchFamily="2" charset="-78"/>
              </a:rPr>
              <a:t> باشد. ضمناً </a:t>
            </a:r>
            <a:r>
              <a:rPr lang="ar-SA" sz="2800">
                <a:solidFill>
                  <a:schemeClr val="hlink"/>
                </a:solidFill>
                <a:latin typeface="B Titr" pitchFamily="2" charset="-78"/>
                <a:cs typeface="B Titr" pitchFamily="2" charset="-78"/>
              </a:rPr>
              <a:t>یک کارخانه چوب بری</a:t>
            </a:r>
            <a:r>
              <a:rPr lang="ar-SA" sz="2800">
                <a:latin typeface="B Titr" pitchFamily="2" charset="-78"/>
                <a:cs typeface="B Titr" pitchFamily="2" charset="-78"/>
              </a:rPr>
              <a:t> در حاشیه جنگل احداث شده که </a:t>
            </a:r>
            <a:r>
              <a:rPr lang="ar-SA" sz="2800">
                <a:solidFill>
                  <a:schemeClr val="hlink"/>
                </a:solidFill>
                <a:latin typeface="B Titr" pitchFamily="2" charset="-78"/>
                <a:cs typeface="B Titr" pitchFamily="2" charset="-78"/>
              </a:rPr>
              <a:t>سالانه حداقل به 20 میلیون متر مکعب چوب نیاز دارد</a:t>
            </a:r>
            <a:r>
              <a:rPr lang="ar-SA" sz="2800">
                <a:latin typeface="B Titr" pitchFamily="2" charset="-78"/>
                <a:cs typeface="B Titr" pitchFamily="2" charset="-78"/>
              </a:rPr>
              <a:t>. مطلوب است </a:t>
            </a:r>
            <a:r>
              <a:rPr lang="ar-SA" sz="2800">
                <a:solidFill>
                  <a:schemeClr val="hlink"/>
                </a:solidFill>
                <a:latin typeface="B Titr" pitchFamily="2" charset="-78"/>
                <a:cs typeface="B Titr" pitchFamily="2" charset="-78"/>
              </a:rPr>
              <a:t>تعیین سهم هر کدام از کاربری ها</a:t>
            </a:r>
            <a:r>
              <a:rPr lang="ar-SA" sz="2800">
                <a:latin typeface="B Titr" pitchFamily="2" charset="-78"/>
                <a:cs typeface="B Titr" pitchFamily="2" charset="-78"/>
              </a:rPr>
              <a:t> به نحوی که </a:t>
            </a:r>
            <a:r>
              <a:rPr lang="ar-SA" sz="2800">
                <a:solidFill>
                  <a:schemeClr val="hlink"/>
                </a:solidFill>
                <a:latin typeface="B Titr" pitchFamily="2" charset="-78"/>
                <a:cs typeface="B Titr" pitchFamily="2" charset="-78"/>
              </a:rPr>
              <a:t>سود حداکثر</a:t>
            </a:r>
            <a:r>
              <a:rPr lang="ar-SA" sz="2800">
                <a:latin typeface="B Titr" pitchFamily="2" charset="-78"/>
                <a:cs typeface="B Titr" pitchFamily="2" charset="-78"/>
              </a:rPr>
              <a:t> شود. </a:t>
            </a:r>
          </a:p>
        </p:txBody>
      </p:sp>
    </p:spTree>
    <p:extLst>
      <p:ext uri="{BB962C8B-B14F-4D97-AF65-F5344CB8AC3E}">
        <p14:creationId xmlns:p14="http://schemas.microsoft.com/office/powerpoint/2010/main" val="35092267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218" name="Rectangle 2"/>
          <p:cNvSpPr>
            <a:spLocks noChangeArrowheads="1"/>
          </p:cNvSpPr>
          <p:nvPr/>
        </p:nvSpPr>
        <p:spPr bwMode="auto">
          <a:xfrm>
            <a:off x="3033714" y="1674814"/>
            <a:ext cx="7310437" cy="3508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solidFill>
                  <a:schemeClr val="hlink"/>
                </a:solidFill>
                <a:latin typeface="B Titr" pitchFamily="2" charset="-78"/>
                <a:cs typeface="B Titr" pitchFamily="2" charset="-78"/>
              </a:rPr>
              <a:t>پاسخ </a:t>
            </a:r>
            <a:endParaRPr lang="en-US" sz="2800">
              <a:solidFill>
                <a:schemeClr val="hlink"/>
              </a:solidFill>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1- تعیین متغیرهای تصمیم گیری </a:t>
            </a:r>
            <a:endParaRPr lang="en-US" sz="2800">
              <a:latin typeface="B Titr" pitchFamily="2" charset="-78"/>
              <a:cs typeface="B Titr" pitchFamily="2" charset="-78"/>
            </a:endParaRPr>
          </a:p>
          <a:p>
            <a:pPr algn="ctr" rtl="1" eaLnBrk="1" hangingPunct="1">
              <a:lnSpc>
                <a:spcPct val="200000"/>
              </a:lnSpc>
            </a:pPr>
            <a:r>
              <a:rPr lang="ar-SA" sz="2800">
                <a:latin typeface="B Titr" pitchFamily="2" charset="-78"/>
                <a:cs typeface="B Titr" pitchFamily="2" charset="-78"/>
              </a:rPr>
              <a:t>مقدار زمین اختصاص یافته برای تولید چوب = </a:t>
            </a:r>
            <a:r>
              <a:rPr lang="en-US" sz="2800"/>
              <a:t>x</a:t>
            </a:r>
            <a:r>
              <a:rPr lang="en-US" sz="2800" baseline="-25000">
                <a:latin typeface="B Titr" pitchFamily="2" charset="-78"/>
                <a:cs typeface="B Titr" pitchFamily="2" charset="-78"/>
              </a:rPr>
              <a:t>1</a:t>
            </a:r>
          </a:p>
          <a:p>
            <a:pPr algn="ctr" rtl="1" eaLnBrk="1" hangingPunct="1">
              <a:lnSpc>
                <a:spcPct val="200000"/>
              </a:lnSpc>
            </a:pPr>
            <a:r>
              <a:rPr lang="ar-SA" sz="2800">
                <a:latin typeface="B Titr" pitchFamily="2" charset="-78"/>
                <a:cs typeface="B Titr" pitchFamily="2" charset="-78"/>
              </a:rPr>
              <a:t>مقدار زمین اختصاص یافته برای تفرجگاه = </a:t>
            </a:r>
            <a:r>
              <a:rPr lang="en-US" sz="2800"/>
              <a:t>x</a:t>
            </a:r>
            <a:r>
              <a:rPr lang="en-US" sz="2800" baseline="-25000">
                <a:latin typeface="B Titr" pitchFamily="2" charset="-78"/>
                <a:cs typeface="B Titr" pitchFamily="2" charset="-78"/>
              </a:rPr>
              <a:t>2</a:t>
            </a:r>
          </a:p>
        </p:txBody>
      </p:sp>
    </p:spTree>
    <p:extLst>
      <p:ext uri="{BB962C8B-B14F-4D97-AF65-F5344CB8AC3E}">
        <p14:creationId xmlns:p14="http://schemas.microsoft.com/office/powerpoint/2010/main" val="6015729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4242" name="Rectangle 2"/>
          <p:cNvSpPr>
            <a:spLocks noChangeArrowheads="1"/>
          </p:cNvSpPr>
          <p:nvPr/>
        </p:nvSpPr>
        <p:spPr bwMode="auto">
          <a:xfrm>
            <a:off x="5895986" y="184936"/>
            <a:ext cx="4068743"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ea typeface="Times New Roman" panose="02020603050405020304" pitchFamily="18" charset="0"/>
                <a:cs typeface="B Titr" pitchFamily="2" charset="-78"/>
              </a:rPr>
              <a:t>2- تابع هدف (تابع حداکثر سازی سود)</a:t>
            </a:r>
            <a:endParaRPr lang="en-US" sz="2800">
              <a:latin typeface="B Titr" pitchFamily="2" charset="-78"/>
              <a:ea typeface="Times New Roman" panose="02020603050405020304" pitchFamily="18" charset="0"/>
              <a:cs typeface="B Titr" pitchFamily="2" charset="-78"/>
            </a:endParaRPr>
          </a:p>
        </p:txBody>
      </p:sp>
      <p:sp>
        <p:nvSpPr>
          <p:cNvPr id="394243" name="Rectangle 3"/>
          <p:cNvSpPr>
            <a:spLocks noChangeArrowheads="1"/>
          </p:cNvSpPr>
          <p:nvPr/>
        </p:nvSpPr>
        <p:spPr bwMode="auto">
          <a:xfrm>
            <a:off x="3390901" y="169227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aphicFrame>
        <p:nvGraphicFramePr>
          <p:cNvPr id="394244" name="Object 4"/>
          <p:cNvGraphicFramePr>
            <a:graphicFrameLocks noChangeAspect="1"/>
          </p:cNvGraphicFramePr>
          <p:nvPr/>
        </p:nvGraphicFramePr>
        <p:xfrm>
          <a:off x="5448301" y="2624139"/>
          <a:ext cx="1584325" cy="619125"/>
        </p:xfrm>
        <a:graphic>
          <a:graphicData uri="http://schemas.openxmlformats.org/presentationml/2006/ole">
            <mc:AlternateContent xmlns:mc="http://schemas.openxmlformats.org/markup-compatibility/2006">
              <mc:Choice xmlns:v="urn:schemas-microsoft-com:vml" Requires="v">
                <p:oleObj spid="_x0000_s5122" name="Equation" r:id="rId3" imgW="1002865" imgH="393529" progId="Equation.3">
                  <p:embed/>
                </p:oleObj>
              </mc:Choice>
              <mc:Fallback>
                <p:oleObj name="Equation" r:id="rId3" imgW="1002865" imgH="39352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48301" y="2624139"/>
                        <a:ext cx="158432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94245" name="Rectangle 5"/>
          <p:cNvSpPr>
            <a:spLocks noChangeArrowheads="1"/>
          </p:cNvSpPr>
          <p:nvPr/>
        </p:nvSpPr>
        <p:spPr bwMode="auto">
          <a:xfrm>
            <a:off x="3390901" y="169227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aphicFrame>
        <p:nvGraphicFramePr>
          <p:cNvPr id="394246" name="Object 6"/>
          <p:cNvGraphicFramePr>
            <a:graphicFrameLocks noChangeAspect="1"/>
          </p:cNvGraphicFramePr>
          <p:nvPr/>
        </p:nvGraphicFramePr>
        <p:xfrm>
          <a:off x="2566988" y="2657475"/>
          <a:ext cx="1657350" cy="585788"/>
        </p:xfrm>
        <a:graphic>
          <a:graphicData uri="http://schemas.openxmlformats.org/presentationml/2006/ole">
            <mc:AlternateContent xmlns:mc="http://schemas.openxmlformats.org/markup-compatibility/2006">
              <mc:Choice xmlns:v="urn:schemas-microsoft-com:vml" Requires="v">
                <p:oleObj spid="_x0000_s5123" name="Equation" r:id="rId5" imgW="1104900" imgH="393700" progId="Equation.3">
                  <p:embed/>
                </p:oleObj>
              </mc:Choice>
              <mc:Fallback>
                <p:oleObj name="Equation" r:id="rId5" imgW="1104900" imgH="3937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66988" y="2657475"/>
                        <a:ext cx="165735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94247" name="Rectangle 7"/>
          <p:cNvSpPr>
            <a:spLocks noChangeArrowheads="1"/>
          </p:cNvSpPr>
          <p:nvPr/>
        </p:nvSpPr>
        <p:spPr bwMode="auto">
          <a:xfrm>
            <a:off x="3390901" y="169227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aphicFrame>
        <p:nvGraphicFramePr>
          <p:cNvPr id="394248" name="Object 8"/>
          <p:cNvGraphicFramePr>
            <a:graphicFrameLocks noChangeAspect="1"/>
          </p:cNvGraphicFramePr>
          <p:nvPr/>
        </p:nvGraphicFramePr>
        <p:xfrm>
          <a:off x="2638426" y="3978276"/>
          <a:ext cx="1514475" cy="314325"/>
        </p:xfrm>
        <a:graphic>
          <a:graphicData uri="http://schemas.openxmlformats.org/presentationml/2006/ole">
            <mc:AlternateContent xmlns:mc="http://schemas.openxmlformats.org/markup-compatibility/2006">
              <mc:Choice xmlns:v="urn:schemas-microsoft-com:vml" Requires="v">
                <p:oleObj spid="_x0000_s5124" name="Equation" r:id="rId7" imgW="875920" imgH="177723" progId="Equation.3">
                  <p:embed/>
                </p:oleObj>
              </mc:Choice>
              <mc:Fallback>
                <p:oleObj name="Equation" r:id="rId7" imgW="875920" imgH="177723"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38426" y="3978276"/>
                        <a:ext cx="1514475"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94249" name="Rectangle 9"/>
          <p:cNvSpPr>
            <a:spLocks noChangeArrowheads="1"/>
          </p:cNvSpPr>
          <p:nvPr/>
        </p:nvSpPr>
        <p:spPr bwMode="auto">
          <a:xfrm>
            <a:off x="3390901" y="169227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aphicFrame>
        <p:nvGraphicFramePr>
          <p:cNvPr id="394250" name="Object 10"/>
          <p:cNvGraphicFramePr>
            <a:graphicFrameLocks noChangeAspect="1"/>
          </p:cNvGraphicFramePr>
          <p:nvPr/>
        </p:nvGraphicFramePr>
        <p:xfrm>
          <a:off x="5591175" y="5157789"/>
          <a:ext cx="1295400" cy="319087"/>
        </p:xfrm>
        <a:graphic>
          <a:graphicData uri="http://schemas.openxmlformats.org/presentationml/2006/ole">
            <mc:AlternateContent xmlns:mc="http://schemas.openxmlformats.org/markup-compatibility/2006">
              <mc:Choice xmlns:v="urn:schemas-microsoft-com:vml" Requires="v">
                <p:oleObj spid="_x0000_s5125" name="Equation" r:id="rId9" imgW="736280" imgH="177723" progId="Equation.3">
                  <p:embed/>
                </p:oleObj>
              </mc:Choice>
              <mc:Fallback>
                <p:oleObj name="Equation" r:id="rId9" imgW="736280" imgH="177723"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591175" y="5157789"/>
                        <a:ext cx="1295400" cy="319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94251" name="Object 12"/>
          <p:cNvGraphicFramePr>
            <a:graphicFrameLocks noChangeAspect="1"/>
          </p:cNvGraphicFramePr>
          <p:nvPr/>
        </p:nvGraphicFramePr>
        <p:xfrm>
          <a:off x="2195514" y="5157789"/>
          <a:ext cx="2327275" cy="269875"/>
        </p:xfrm>
        <a:graphic>
          <a:graphicData uri="http://schemas.openxmlformats.org/presentationml/2006/ole">
            <mc:AlternateContent xmlns:mc="http://schemas.openxmlformats.org/markup-compatibility/2006">
              <mc:Choice xmlns:v="urn:schemas-microsoft-com:vml" Requires="v">
                <p:oleObj spid="_x0000_s5126" name="Equation" r:id="rId11" imgW="1561422" imgH="177723" progId="Equation.3">
                  <p:embed/>
                </p:oleObj>
              </mc:Choice>
              <mc:Fallback>
                <p:oleObj name="Equation" r:id="rId11" imgW="1561422" imgH="177723"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195514" y="5157789"/>
                        <a:ext cx="2327275"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90193" name="Group 49"/>
          <p:cNvGraphicFramePr>
            <a:graphicFrameLocks noGrp="1"/>
          </p:cNvGraphicFramePr>
          <p:nvPr/>
        </p:nvGraphicFramePr>
        <p:xfrm>
          <a:off x="1919289" y="1773239"/>
          <a:ext cx="8351837" cy="3908425"/>
        </p:xfrm>
        <a:graphic>
          <a:graphicData uri="http://schemas.openxmlformats.org/drawingml/2006/table">
            <a:tbl>
              <a:tblPr rtl="1"/>
              <a:tblGrid>
                <a:gridCol w="2784475"/>
                <a:gridCol w="2782887"/>
                <a:gridCol w="2784475"/>
              </a:tblGrid>
              <a:tr h="40322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600" b="0" i="0" u="none" strike="noStrike" cap="none" normalizeH="0" baseline="0" smtClean="0">
                          <a:ln>
                            <a:noFill/>
                          </a:ln>
                          <a:solidFill>
                            <a:schemeClr val="tx1"/>
                          </a:solidFill>
                          <a:effectLst/>
                          <a:latin typeface="Times New Roman" pitchFamily="18" charset="0"/>
                          <a:ea typeface="Times New Roman" pitchFamily="18" charset="0"/>
                          <a:cs typeface="B Titr" pitchFamily="2" charset="-78"/>
                        </a:rPr>
                        <a:t>منابع (برای هر هکتار)</a:t>
                      </a:r>
                      <a:endParaRPr kumimoji="0" lang="ar-SA" sz="1600" b="0" i="0" u="none" strike="noStrike" cap="none" normalizeH="0" baseline="0" smtClean="0">
                        <a:ln>
                          <a:noFill/>
                        </a:ln>
                        <a:solidFill>
                          <a:schemeClr val="tx1"/>
                        </a:solidFill>
                        <a:effectLst/>
                        <a:latin typeface="Arial" charset="0"/>
                        <a:ea typeface="Times New Roman" pitchFamily="18" charset="0"/>
                        <a:cs typeface="B Tit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600" b="0" i="0" u="none" strike="noStrike" cap="none" normalizeH="0" baseline="0" smtClean="0">
                          <a:ln>
                            <a:noFill/>
                          </a:ln>
                          <a:solidFill>
                            <a:schemeClr val="tx1"/>
                          </a:solidFill>
                          <a:effectLst/>
                          <a:latin typeface="Times New Roman" pitchFamily="18" charset="0"/>
                          <a:ea typeface="Times New Roman" pitchFamily="18" charset="0"/>
                          <a:cs typeface="B Titr" pitchFamily="2" charset="-78"/>
                        </a:rPr>
                        <a:t>تولید چوب </a:t>
                      </a:r>
                      <a:endParaRPr kumimoji="0" lang="ar-SA" sz="1600" b="0" i="0" u="none" strike="noStrike" cap="none" normalizeH="0" baseline="0" smtClean="0">
                        <a:ln>
                          <a:noFill/>
                        </a:ln>
                        <a:solidFill>
                          <a:schemeClr val="tx1"/>
                        </a:solidFill>
                        <a:effectLst/>
                        <a:latin typeface="Arial" charset="0"/>
                        <a:ea typeface="Times New Roman" pitchFamily="18" charset="0"/>
                        <a:cs typeface="B Tit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600" b="0" i="0" u="none" strike="noStrike" cap="none" normalizeH="0" baseline="0" smtClean="0">
                          <a:ln>
                            <a:noFill/>
                          </a:ln>
                          <a:solidFill>
                            <a:schemeClr val="tx1"/>
                          </a:solidFill>
                          <a:effectLst/>
                          <a:latin typeface="Times New Roman" pitchFamily="18" charset="0"/>
                          <a:ea typeface="Times New Roman" pitchFamily="18" charset="0"/>
                          <a:cs typeface="B Titr" pitchFamily="2" charset="-78"/>
                        </a:rPr>
                        <a:t>تفرجگاه </a:t>
                      </a:r>
                      <a:endParaRPr kumimoji="0" lang="ar-SA" sz="1600" b="0" i="0" u="none" strike="noStrike" cap="none" normalizeH="0" baseline="0" smtClean="0">
                        <a:ln>
                          <a:noFill/>
                        </a:ln>
                        <a:solidFill>
                          <a:schemeClr val="tx1"/>
                        </a:solidFill>
                        <a:effectLst/>
                        <a:latin typeface="Arial" charset="0"/>
                        <a:ea typeface="Times New Roman" pitchFamily="18" charset="0"/>
                        <a:cs typeface="B Tit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0322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600" b="0" i="0" u="none" strike="noStrike" cap="none" normalizeH="0" baseline="0" smtClean="0">
                          <a:ln>
                            <a:noFill/>
                          </a:ln>
                          <a:solidFill>
                            <a:schemeClr val="tx1"/>
                          </a:solidFill>
                          <a:effectLst/>
                          <a:latin typeface="Times New Roman" pitchFamily="18" charset="0"/>
                          <a:ea typeface="Times New Roman" pitchFamily="18" charset="0"/>
                          <a:cs typeface="B Titr" pitchFamily="2" charset="-78"/>
                        </a:rPr>
                        <a:t>چوب برداشتی </a:t>
                      </a:r>
                      <a:endParaRPr kumimoji="0" lang="ar-SA" sz="1600" b="0" i="0" u="none" strike="noStrike" cap="none" normalizeH="0" baseline="0" smtClean="0">
                        <a:ln>
                          <a:noFill/>
                        </a:ln>
                        <a:solidFill>
                          <a:schemeClr val="tx1"/>
                        </a:solidFill>
                        <a:effectLst/>
                        <a:latin typeface="Arial" charset="0"/>
                        <a:ea typeface="Times New Roman" pitchFamily="18" charset="0"/>
                        <a:cs typeface="B Tit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Titr" pitchFamily="2" charset="-78"/>
                        </a:rPr>
                        <a:t>400</a:t>
                      </a:r>
                      <a:endParaRPr kumimoji="0" lang="fa-IR" sz="1600" b="0" i="0" u="none" strike="noStrike" cap="none" normalizeH="0" baseline="0" smtClean="0">
                        <a:ln>
                          <a:noFill/>
                        </a:ln>
                        <a:solidFill>
                          <a:schemeClr val="tx1"/>
                        </a:solidFill>
                        <a:effectLst/>
                        <a:latin typeface="Arial" charset="0"/>
                        <a:ea typeface="Times New Roman" pitchFamily="18" charset="0"/>
                        <a:cs typeface="B Tit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Titr" pitchFamily="2" charset="-78"/>
                        </a:rPr>
                        <a:t>100</a:t>
                      </a:r>
                      <a:endParaRPr kumimoji="0" lang="fa-IR" sz="1600" b="0" i="0" u="none" strike="noStrike" cap="none" normalizeH="0" baseline="0" smtClean="0">
                        <a:ln>
                          <a:noFill/>
                        </a:ln>
                        <a:solidFill>
                          <a:schemeClr val="tx1"/>
                        </a:solidFill>
                        <a:effectLst/>
                        <a:latin typeface="Arial" charset="0"/>
                        <a:ea typeface="Times New Roman" pitchFamily="18" charset="0"/>
                        <a:cs typeface="B Tit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7787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600" b="0" i="0" u="none" strike="noStrike" cap="none" normalizeH="0" baseline="0" smtClean="0">
                          <a:ln>
                            <a:noFill/>
                          </a:ln>
                          <a:solidFill>
                            <a:schemeClr val="tx1"/>
                          </a:solidFill>
                          <a:effectLst/>
                          <a:latin typeface="Times New Roman" pitchFamily="18" charset="0"/>
                          <a:ea typeface="Times New Roman" pitchFamily="18" charset="0"/>
                          <a:cs typeface="B Titr" pitchFamily="2" charset="-78"/>
                        </a:rPr>
                        <a:t>در آمد خالص ناشی از برداشت چوب</a:t>
                      </a:r>
                      <a:endParaRPr kumimoji="0" lang="ar-SA" sz="1600" b="0" i="0" u="none" strike="noStrike" cap="none" normalizeH="0" baseline="0" smtClean="0">
                        <a:ln>
                          <a:noFill/>
                        </a:ln>
                        <a:solidFill>
                          <a:schemeClr val="tx1"/>
                        </a:solidFill>
                        <a:effectLst/>
                        <a:latin typeface="Arial" charset="0"/>
                        <a:ea typeface="Times New Roman" pitchFamily="18" charset="0"/>
                        <a:cs typeface="B Tit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cs typeface="B Tit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cs typeface="B Tit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0322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600" b="0" i="0" u="none" strike="noStrike" cap="none" normalizeH="0" baseline="0" smtClean="0">
                          <a:ln>
                            <a:noFill/>
                          </a:ln>
                          <a:solidFill>
                            <a:schemeClr val="tx1"/>
                          </a:solidFill>
                          <a:effectLst/>
                          <a:latin typeface="Times New Roman" pitchFamily="18" charset="0"/>
                          <a:ea typeface="Times New Roman" pitchFamily="18" charset="0"/>
                          <a:cs typeface="B Titr" pitchFamily="2" charset="-78"/>
                        </a:rPr>
                        <a:t>بازدید کننده </a:t>
                      </a:r>
                      <a:endParaRPr kumimoji="0" lang="ar-SA" sz="1600" b="0" i="0" u="none" strike="noStrike" cap="none" normalizeH="0" baseline="0" smtClean="0">
                        <a:ln>
                          <a:noFill/>
                        </a:ln>
                        <a:solidFill>
                          <a:schemeClr val="tx1"/>
                        </a:solidFill>
                        <a:effectLst/>
                        <a:latin typeface="Arial" charset="0"/>
                        <a:ea typeface="Times New Roman" pitchFamily="18" charset="0"/>
                        <a:cs typeface="B Tit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Titr" pitchFamily="2" charset="-78"/>
                        </a:rPr>
                        <a:t>0</a:t>
                      </a:r>
                      <a:endParaRPr kumimoji="0" lang="fa-IR" sz="1600" b="0" i="0" u="none" strike="noStrike" cap="none" normalizeH="0" baseline="0" smtClean="0">
                        <a:ln>
                          <a:noFill/>
                        </a:ln>
                        <a:solidFill>
                          <a:schemeClr val="tx1"/>
                        </a:solidFill>
                        <a:effectLst/>
                        <a:latin typeface="Arial" charset="0"/>
                        <a:ea typeface="Times New Roman" pitchFamily="18" charset="0"/>
                        <a:cs typeface="B Tit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Titr" pitchFamily="2" charset="-78"/>
                        </a:rPr>
                        <a:t>2000</a:t>
                      </a:r>
                      <a:endParaRPr kumimoji="0" lang="fa-IR" sz="1600" b="0" i="0" u="none" strike="noStrike" cap="none" normalizeH="0" baseline="0" smtClean="0">
                        <a:ln>
                          <a:noFill/>
                        </a:ln>
                        <a:solidFill>
                          <a:schemeClr val="tx1"/>
                        </a:solidFill>
                        <a:effectLst/>
                        <a:latin typeface="Arial" charset="0"/>
                        <a:ea typeface="Times New Roman" pitchFamily="18" charset="0"/>
                        <a:cs typeface="B Tit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5882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600" b="0" i="0" u="none" strike="noStrike" cap="none" normalizeH="0" baseline="0" smtClean="0">
                          <a:ln>
                            <a:noFill/>
                          </a:ln>
                          <a:solidFill>
                            <a:schemeClr val="tx1"/>
                          </a:solidFill>
                          <a:effectLst/>
                          <a:latin typeface="Times New Roman" pitchFamily="18" charset="0"/>
                          <a:ea typeface="Times New Roman" pitchFamily="18" charset="0"/>
                          <a:cs typeface="B Titr" pitchFamily="2" charset="-78"/>
                        </a:rPr>
                        <a:t>در آمد خالص ناشی از بازدید کننده</a:t>
                      </a:r>
                      <a:endParaRPr kumimoji="0" lang="ar-SA" sz="1600" b="0" i="0" u="none" strike="noStrike" cap="none" normalizeH="0" baseline="0" smtClean="0">
                        <a:ln>
                          <a:noFill/>
                        </a:ln>
                        <a:solidFill>
                          <a:schemeClr val="tx1"/>
                        </a:solidFill>
                        <a:effectLst/>
                        <a:latin typeface="Arial" charset="0"/>
                        <a:ea typeface="Times New Roman" pitchFamily="18" charset="0"/>
                        <a:cs typeface="B Tit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Titr" pitchFamily="2" charset="-78"/>
                        </a:rPr>
                        <a:t>0</a:t>
                      </a:r>
                      <a:endParaRPr kumimoji="0" lang="fa-IR" sz="1600" b="0" i="0" u="none" strike="noStrike" cap="none" normalizeH="0" baseline="0" smtClean="0">
                        <a:ln>
                          <a:noFill/>
                        </a:ln>
                        <a:solidFill>
                          <a:schemeClr val="tx1"/>
                        </a:solidFill>
                        <a:effectLst/>
                        <a:latin typeface="Arial" charset="0"/>
                        <a:ea typeface="Times New Roman" pitchFamily="18" charset="0"/>
                        <a:cs typeface="B Tit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cs typeface="B Tit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0322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600" b="0" i="0" u="none" strike="noStrike" cap="none" normalizeH="0" baseline="0" smtClean="0">
                          <a:ln>
                            <a:noFill/>
                          </a:ln>
                          <a:solidFill>
                            <a:schemeClr val="tx1"/>
                          </a:solidFill>
                          <a:effectLst/>
                          <a:latin typeface="Times New Roman" pitchFamily="18" charset="0"/>
                          <a:ea typeface="Times New Roman" pitchFamily="18" charset="0"/>
                          <a:cs typeface="B Titr" pitchFamily="2" charset="-78"/>
                        </a:rPr>
                        <a:t>جمع در آمد های خالص </a:t>
                      </a:r>
                      <a:endParaRPr kumimoji="0" lang="ar-SA" sz="1600" b="0" i="0" u="none" strike="noStrike" cap="none" normalizeH="0" baseline="0" smtClean="0">
                        <a:ln>
                          <a:noFill/>
                        </a:ln>
                        <a:solidFill>
                          <a:schemeClr val="tx1"/>
                        </a:solidFill>
                        <a:effectLst/>
                        <a:latin typeface="Arial" charset="0"/>
                        <a:ea typeface="Times New Roman" pitchFamily="18" charset="0"/>
                        <a:cs typeface="B Tit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Titr" pitchFamily="2" charset="-78"/>
                        </a:rPr>
                        <a:t>60</a:t>
                      </a:r>
                      <a:endParaRPr kumimoji="0" lang="fa-IR" sz="1600" b="0" i="0" u="none" strike="noStrike" cap="none" normalizeH="0" baseline="0" smtClean="0">
                        <a:ln>
                          <a:noFill/>
                        </a:ln>
                        <a:solidFill>
                          <a:schemeClr val="tx1"/>
                        </a:solidFill>
                        <a:effectLst/>
                        <a:latin typeface="Arial" charset="0"/>
                        <a:ea typeface="Times New Roman" pitchFamily="18" charset="0"/>
                        <a:cs typeface="B Tit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Titr" pitchFamily="2" charset="-78"/>
                        </a:rPr>
                        <a:t>5/93</a:t>
                      </a:r>
                      <a:endParaRPr kumimoji="0" lang="fa-IR" sz="1600" b="0" i="0" u="none" strike="noStrike" cap="none" normalizeH="0" baseline="0" smtClean="0">
                        <a:ln>
                          <a:noFill/>
                        </a:ln>
                        <a:solidFill>
                          <a:schemeClr val="tx1"/>
                        </a:solidFill>
                        <a:effectLst/>
                        <a:latin typeface="Arial" charset="0"/>
                        <a:ea typeface="Times New Roman" pitchFamily="18" charset="0"/>
                        <a:cs typeface="B Tit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5882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600" b="0" i="0" u="none" strike="noStrike" cap="none" normalizeH="0" baseline="0" smtClean="0">
                          <a:ln>
                            <a:noFill/>
                          </a:ln>
                          <a:solidFill>
                            <a:schemeClr val="tx1"/>
                          </a:solidFill>
                          <a:effectLst/>
                          <a:latin typeface="Times New Roman" pitchFamily="18" charset="0"/>
                          <a:ea typeface="Times New Roman" pitchFamily="18" charset="0"/>
                          <a:cs typeface="B Titr" pitchFamily="2" charset="-78"/>
                        </a:rPr>
                        <a:t>جمع هزینه های</a:t>
                      </a:r>
                      <a:endParaRPr kumimoji="0" lang="ar-SA" sz="1600" b="0" i="0" u="none" strike="noStrike" cap="none" normalizeH="0" baseline="0" smtClean="0">
                        <a:ln>
                          <a:noFill/>
                        </a:ln>
                        <a:solidFill>
                          <a:schemeClr val="tx1"/>
                        </a:solidFill>
                        <a:effectLst/>
                        <a:latin typeface="Arial" charset="0"/>
                        <a:ea typeface="Times New Roman" pitchFamily="18" charset="0"/>
                        <a:cs typeface="B Tit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cs typeface="B Tit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cs typeface="B Tit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394286" name="Rectangle 47"/>
          <p:cNvSpPr>
            <a:spLocks noChangeArrowheads="1"/>
          </p:cNvSpPr>
          <p:nvPr/>
        </p:nvSpPr>
        <p:spPr bwMode="auto">
          <a:xfrm>
            <a:off x="4735514" y="5949950"/>
            <a:ext cx="22240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r>
              <a:rPr lang="en-US" sz="2400" b="1">
                <a:ea typeface="Times New Roman" panose="02020603050405020304" pitchFamily="18" charset="0"/>
                <a:cs typeface="B Nazanin" pitchFamily="2" charset="-78"/>
              </a:rPr>
              <a:t>Z=60x</a:t>
            </a:r>
            <a:r>
              <a:rPr lang="en-US" sz="2400" b="1" baseline="-30000">
                <a:ea typeface="Times New Roman" panose="02020603050405020304" pitchFamily="18" charset="0"/>
                <a:cs typeface="B Nazanin" pitchFamily="2" charset="-78"/>
              </a:rPr>
              <a:t>1</a:t>
            </a:r>
            <a:r>
              <a:rPr lang="en-US" sz="2400" b="1">
                <a:ea typeface="Times New Roman" panose="02020603050405020304" pitchFamily="18" charset="0"/>
                <a:cs typeface="B Nazanin" pitchFamily="2" charset="-78"/>
              </a:rPr>
              <a:t>+93.5x</a:t>
            </a:r>
            <a:r>
              <a:rPr lang="en-US" sz="2400" b="1" baseline="-30000">
                <a:ea typeface="Times New Roman" panose="02020603050405020304" pitchFamily="18" charset="0"/>
                <a:cs typeface="B Nazanin" pitchFamily="2" charset="-78"/>
              </a:rPr>
              <a:t>2</a:t>
            </a:r>
            <a:endParaRPr lang="en-US" sz="2400" b="1">
              <a:ea typeface="Times New Roman" panose="02020603050405020304" pitchFamily="18" charset="0"/>
              <a:cs typeface="B Nazanin" pitchFamily="2" charset="-78"/>
            </a:endParaRPr>
          </a:p>
        </p:txBody>
      </p:sp>
    </p:spTree>
    <p:extLst>
      <p:ext uri="{BB962C8B-B14F-4D97-AF65-F5344CB8AC3E}">
        <p14:creationId xmlns:p14="http://schemas.microsoft.com/office/powerpoint/2010/main" val="17766093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5266" name="Rectangle 2"/>
          <p:cNvSpPr>
            <a:spLocks noChangeArrowheads="1"/>
          </p:cNvSpPr>
          <p:nvPr/>
        </p:nvSpPr>
        <p:spPr bwMode="auto">
          <a:xfrm>
            <a:off x="1774826" y="188913"/>
            <a:ext cx="8677275" cy="607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b="1">
                <a:solidFill>
                  <a:schemeClr val="hlink"/>
                </a:solidFill>
                <a:cs typeface="B Titr" pitchFamily="2" charset="-78"/>
              </a:rPr>
              <a:t>3- محدودیت ها </a:t>
            </a:r>
            <a:endParaRPr lang="en-US" sz="2800" b="1">
              <a:solidFill>
                <a:schemeClr val="hlink"/>
              </a:solidFill>
              <a:cs typeface="B Titr" pitchFamily="2" charset="-78"/>
            </a:endParaRPr>
          </a:p>
          <a:p>
            <a:pPr algn="just" rtl="1" eaLnBrk="1" hangingPunct="1">
              <a:lnSpc>
                <a:spcPct val="200000"/>
              </a:lnSpc>
            </a:pPr>
            <a:r>
              <a:rPr lang="ar-SA" sz="2800" b="1">
                <a:cs typeface="B Titr" pitchFamily="2" charset="-78"/>
              </a:rPr>
              <a:t>الف- محدود اراضی جنگلی</a:t>
            </a:r>
            <a:endParaRPr lang="en-US" sz="2800" b="1">
              <a:cs typeface="B Titr" pitchFamily="2" charset="-78"/>
            </a:endParaRPr>
          </a:p>
          <a:p>
            <a:pPr algn="ctr" rtl="1" eaLnBrk="1" hangingPunct="1">
              <a:lnSpc>
                <a:spcPct val="200000"/>
              </a:lnSpc>
            </a:pPr>
            <a:r>
              <a:rPr lang="en-US" sz="2800" b="1">
                <a:cs typeface="B Titr" pitchFamily="2" charset="-78"/>
              </a:rPr>
              <a:t>x</a:t>
            </a:r>
            <a:r>
              <a:rPr lang="en-US" sz="2800" b="1" baseline="-25000">
                <a:cs typeface="B Titr" pitchFamily="2" charset="-78"/>
              </a:rPr>
              <a:t>1</a:t>
            </a:r>
            <a:r>
              <a:rPr lang="en-US" sz="2800" b="1">
                <a:cs typeface="B Titr" pitchFamily="2" charset="-78"/>
              </a:rPr>
              <a:t>+x</a:t>
            </a:r>
            <a:r>
              <a:rPr lang="en-US" sz="2800" b="1" baseline="-25000">
                <a:cs typeface="B Titr" pitchFamily="2" charset="-78"/>
              </a:rPr>
              <a:t>2</a:t>
            </a:r>
            <a:r>
              <a:rPr lang="en-US" sz="2800" b="1">
                <a:cs typeface="B Titr" pitchFamily="2" charset="-78"/>
              </a:rPr>
              <a:t>≤100,000</a:t>
            </a:r>
          </a:p>
          <a:p>
            <a:pPr algn="just" rtl="1" eaLnBrk="1" hangingPunct="1">
              <a:lnSpc>
                <a:spcPct val="200000"/>
              </a:lnSpc>
            </a:pPr>
            <a:r>
              <a:rPr lang="ar-SA" sz="2800" b="1">
                <a:cs typeface="B Titr" pitchFamily="2" charset="-78"/>
              </a:rPr>
              <a:t>ب- محدودیت تقاضای چوب </a:t>
            </a:r>
            <a:endParaRPr lang="en-US" sz="2800" b="1">
              <a:cs typeface="B Titr" pitchFamily="2" charset="-78"/>
            </a:endParaRPr>
          </a:p>
          <a:p>
            <a:pPr algn="ctr" rtl="1" eaLnBrk="1" hangingPunct="1">
              <a:lnSpc>
                <a:spcPct val="200000"/>
              </a:lnSpc>
            </a:pPr>
            <a:r>
              <a:rPr lang="en-US" sz="2800" b="1">
                <a:cs typeface="B Titr" pitchFamily="2" charset="-78"/>
              </a:rPr>
              <a:t>400x</a:t>
            </a:r>
            <a:r>
              <a:rPr lang="en-US" sz="2800" b="1" baseline="-25000">
                <a:cs typeface="B Titr" pitchFamily="2" charset="-78"/>
              </a:rPr>
              <a:t>1</a:t>
            </a:r>
            <a:r>
              <a:rPr lang="en-US" sz="2800" b="1">
                <a:cs typeface="B Titr" pitchFamily="2" charset="-78"/>
              </a:rPr>
              <a:t>+100x</a:t>
            </a:r>
            <a:r>
              <a:rPr lang="en-US" sz="2800" b="1" baseline="-25000">
                <a:cs typeface="B Titr" pitchFamily="2" charset="-78"/>
              </a:rPr>
              <a:t>2</a:t>
            </a:r>
            <a:r>
              <a:rPr lang="en-US" sz="2800" b="1">
                <a:cs typeface="B Titr" pitchFamily="2" charset="-78"/>
              </a:rPr>
              <a:t>≥20,000,000</a:t>
            </a:r>
          </a:p>
          <a:p>
            <a:pPr algn="just" rtl="1" eaLnBrk="1" hangingPunct="1">
              <a:lnSpc>
                <a:spcPct val="200000"/>
              </a:lnSpc>
            </a:pPr>
            <a:r>
              <a:rPr lang="ar-SA" sz="2800" b="1">
                <a:cs typeface="B Titr" pitchFamily="2" charset="-78"/>
              </a:rPr>
              <a:t>ج- حداقل تعداد بازدیدکنندگان</a:t>
            </a:r>
            <a:endParaRPr lang="en-US" sz="2800" b="1">
              <a:cs typeface="B Titr" pitchFamily="2" charset="-78"/>
            </a:endParaRPr>
          </a:p>
          <a:p>
            <a:pPr algn="ctr" rtl="1" eaLnBrk="1" hangingPunct="1">
              <a:lnSpc>
                <a:spcPct val="200000"/>
              </a:lnSpc>
            </a:pPr>
            <a:r>
              <a:rPr lang="en-US" sz="2800" b="1">
                <a:cs typeface="B Titr" pitchFamily="2" charset="-78"/>
              </a:rPr>
              <a:t>200x</a:t>
            </a:r>
            <a:r>
              <a:rPr lang="en-US" sz="2800" b="1" baseline="-25000">
                <a:cs typeface="B Titr" pitchFamily="2" charset="-78"/>
              </a:rPr>
              <a:t>2</a:t>
            </a:r>
            <a:r>
              <a:rPr lang="en-US" sz="2800" b="1">
                <a:cs typeface="B Titr" pitchFamily="2" charset="-78"/>
              </a:rPr>
              <a:t>≥400,000</a:t>
            </a:r>
          </a:p>
        </p:txBody>
      </p:sp>
    </p:spTree>
    <p:extLst>
      <p:ext uri="{BB962C8B-B14F-4D97-AF65-F5344CB8AC3E}">
        <p14:creationId xmlns:p14="http://schemas.microsoft.com/office/powerpoint/2010/main" val="12276635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290" name="Rectangle 2"/>
          <p:cNvSpPr>
            <a:spLocks noChangeArrowheads="1"/>
          </p:cNvSpPr>
          <p:nvPr/>
        </p:nvSpPr>
        <p:spPr bwMode="auto">
          <a:xfrm>
            <a:off x="1703388" y="1676401"/>
            <a:ext cx="8640762" cy="3508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b="1">
                <a:cs typeface="B Titr" pitchFamily="2" charset="-78"/>
              </a:rPr>
              <a:t>د- حداکثر تعداد بازدید کنندگان </a:t>
            </a:r>
            <a:endParaRPr lang="en-US" sz="2800" b="1">
              <a:cs typeface="B Titr" pitchFamily="2" charset="-78"/>
            </a:endParaRPr>
          </a:p>
          <a:p>
            <a:pPr algn="ctr" rtl="1" eaLnBrk="1" hangingPunct="1">
              <a:lnSpc>
                <a:spcPct val="200000"/>
              </a:lnSpc>
            </a:pPr>
            <a:r>
              <a:rPr lang="en-US" sz="2800" b="1">
                <a:cs typeface="B Titr" pitchFamily="2" charset="-78"/>
              </a:rPr>
              <a:t>200x</a:t>
            </a:r>
            <a:r>
              <a:rPr lang="en-US" sz="2800" b="1" baseline="-25000">
                <a:cs typeface="B Titr" pitchFamily="2" charset="-78"/>
              </a:rPr>
              <a:t>2</a:t>
            </a:r>
            <a:r>
              <a:rPr lang="en-US" sz="2800" b="1">
                <a:cs typeface="B Titr" pitchFamily="2" charset="-78"/>
              </a:rPr>
              <a:t>≤4,000,000</a:t>
            </a:r>
          </a:p>
          <a:p>
            <a:pPr algn="just" rtl="1" eaLnBrk="1" hangingPunct="1">
              <a:lnSpc>
                <a:spcPct val="200000"/>
              </a:lnSpc>
            </a:pPr>
            <a:r>
              <a:rPr lang="ar-SA" sz="2800" b="1">
                <a:cs typeface="B Titr" pitchFamily="2" charset="-78"/>
              </a:rPr>
              <a:t>ه- محدودیت نامنفی </a:t>
            </a:r>
            <a:endParaRPr lang="en-US" sz="2800" b="1">
              <a:cs typeface="B Titr" pitchFamily="2" charset="-78"/>
            </a:endParaRPr>
          </a:p>
          <a:p>
            <a:pPr algn="ctr" rtl="1" eaLnBrk="1" hangingPunct="1">
              <a:lnSpc>
                <a:spcPct val="200000"/>
              </a:lnSpc>
            </a:pPr>
            <a:r>
              <a:rPr lang="en-US" sz="2800" b="1">
                <a:cs typeface="B Titr" pitchFamily="2" charset="-78"/>
              </a:rPr>
              <a:t>x</a:t>
            </a:r>
            <a:r>
              <a:rPr lang="en-US" sz="2800" b="1" baseline="-25000">
                <a:cs typeface="B Titr" pitchFamily="2" charset="-78"/>
              </a:rPr>
              <a:t>1</a:t>
            </a:r>
            <a:r>
              <a:rPr lang="en-US" sz="2800" b="1">
                <a:cs typeface="B Titr" pitchFamily="2" charset="-78"/>
              </a:rPr>
              <a:t>,x</a:t>
            </a:r>
            <a:r>
              <a:rPr lang="en-US" sz="2800" b="1" baseline="-25000">
                <a:cs typeface="B Titr" pitchFamily="2" charset="-78"/>
              </a:rPr>
              <a:t>2</a:t>
            </a:r>
            <a:r>
              <a:rPr lang="en-US" sz="2800" b="1">
                <a:cs typeface="B Titr" pitchFamily="2" charset="-78"/>
              </a:rPr>
              <a:t>≥0</a:t>
            </a:r>
          </a:p>
        </p:txBody>
      </p:sp>
    </p:spTree>
    <p:extLst>
      <p:ext uri="{BB962C8B-B14F-4D97-AF65-F5344CB8AC3E}">
        <p14:creationId xmlns:p14="http://schemas.microsoft.com/office/powerpoint/2010/main" val="41828086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7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3751" y="1844675"/>
            <a:ext cx="8353425" cy="477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7315" name="Line 4"/>
          <p:cNvSpPr>
            <a:spLocks noChangeShapeType="1"/>
          </p:cNvSpPr>
          <p:nvPr/>
        </p:nvSpPr>
        <p:spPr bwMode="auto">
          <a:xfrm>
            <a:off x="3581400" y="5541963"/>
            <a:ext cx="4675188" cy="0"/>
          </a:xfrm>
          <a:prstGeom prst="line">
            <a:avLst/>
          </a:prstGeom>
          <a:noFill/>
          <a:ln w="63500">
            <a:pattFill prst="ltUpDiag">
              <a:fgClr>
                <a:srgbClr val="000000"/>
              </a:fgClr>
              <a:bgClr>
                <a:srgbClr val="FFFFFF"/>
              </a:bgClr>
            </a:pattFill>
            <a:round/>
            <a:headEnd/>
            <a:tailEnd/>
          </a:ln>
          <a:extLst>
            <a:ext uri="{909E8E84-426E-40DD-AFC4-6F175D3DCCD1}">
              <a14:hiddenFill xmlns:a14="http://schemas.microsoft.com/office/drawing/2010/main">
                <a:noFill/>
              </a14:hiddenFill>
            </a:ext>
          </a:extLst>
        </p:spPr>
        <p:txBody>
          <a:bodyPr/>
          <a:lstStyle/>
          <a:p>
            <a:endParaRPr lang="en-US"/>
          </a:p>
        </p:txBody>
      </p:sp>
      <p:sp>
        <p:nvSpPr>
          <p:cNvPr id="397316" name="Line 5"/>
          <p:cNvSpPr>
            <a:spLocks noChangeShapeType="1"/>
          </p:cNvSpPr>
          <p:nvPr/>
        </p:nvSpPr>
        <p:spPr bwMode="auto">
          <a:xfrm rot="3901313">
            <a:off x="2497138" y="3867150"/>
            <a:ext cx="3657600" cy="0"/>
          </a:xfrm>
          <a:prstGeom prst="line">
            <a:avLst/>
          </a:prstGeom>
          <a:noFill/>
          <a:ln w="63500">
            <a:pattFill prst="ltUpDiag">
              <a:fgClr>
                <a:srgbClr val="000000"/>
              </a:fgClr>
              <a:bgClr>
                <a:srgbClr val="FFFFFF"/>
              </a:bgClr>
            </a:pattFill>
            <a:round/>
            <a:headEnd/>
            <a:tailEnd/>
          </a:ln>
          <a:extLst>
            <a:ext uri="{909E8E84-426E-40DD-AFC4-6F175D3DCCD1}">
              <a14:hiddenFill xmlns:a14="http://schemas.microsoft.com/office/drawing/2010/main">
                <a:noFill/>
              </a14:hiddenFill>
            </a:ext>
          </a:extLst>
        </p:spPr>
        <p:txBody>
          <a:bodyPr/>
          <a:lstStyle/>
          <a:p>
            <a:endParaRPr lang="en-US"/>
          </a:p>
        </p:txBody>
      </p:sp>
      <p:sp>
        <p:nvSpPr>
          <p:cNvPr id="397317" name="Line 6"/>
          <p:cNvSpPr>
            <a:spLocks noChangeShapeType="1"/>
          </p:cNvSpPr>
          <p:nvPr/>
        </p:nvSpPr>
        <p:spPr bwMode="auto">
          <a:xfrm rot="1675724">
            <a:off x="3405188" y="4665663"/>
            <a:ext cx="3529012" cy="0"/>
          </a:xfrm>
          <a:prstGeom prst="line">
            <a:avLst/>
          </a:prstGeom>
          <a:noFill/>
          <a:ln w="63500">
            <a:pattFill prst="ltUpDiag">
              <a:fgClr>
                <a:srgbClr val="000000"/>
              </a:fgClr>
              <a:bgClr>
                <a:srgbClr val="FFFFFF"/>
              </a:bgClr>
            </a:pattFill>
            <a:round/>
            <a:headEnd/>
            <a:tailEnd/>
          </a:ln>
          <a:extLst>
            <a:ext uri="{909E8E84-426E-40DD-AFC4-6F175D3DCCD1}">
              <a14:hiddenFill xmlns:a14="http://schemas.microsoft.com/office/drawing/2010/main">
                <a:noFill/>
              </a14:hiddenFill>
            </a:ext>
          </a:extLst>
        </p:spPr>
        <p:txBody>
          <a:bodyPr/>
          <a:lstStyle/>
          <a:p>
            <a:endParaRPr lang="en-US"/>
          </a:p>
        </p:txBody>
      </p:sp>
      <p:sp>
        <p:nvSpPr>
          <p:cNvPr id="397318" name="Text Box 7"/>
          <p:cNvSpPr txBox="1">
            <a:spLocks noChangeArrowheads="1"/>
          </p:cNvSpPr>
          <p:nvPr/>
        </p:nvSpPr>
        <p:spPr bwMode="auto">
          <a:xfrm>
            <a:off x="5087938" y="5083176"/>
            <a:ext cx="102870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a-IR" sz="1000">
              <a:ea typeface="Times New Roman" panose="02020603050405020304" pitchFamily="18" charset="0"/>
              <a:cs typeface="B Nazanin" pitchFamily="2" charset="-78"/>
            </a:endParaRPr>
          </a:p>
          <a:p>
            <a:pPr algn="ctr" rtl="1"/>
            <a:r>
              <a:rPr lang="ar-SA" sz="1000" b="1">
                <a:ea typeface="Times New Roman" panose="02020603050405020304" pitchFamily="18" charset="0"/>
                <a:cs typeface="B Titr" pitchFamily="2" charset="-78"/>
              </a:rPr>
              <a:t>منطقه قابل قبول</a:t>
            </a:r>
            <a:endParaRPr lang="ar-SA" b="1">
              <a:cs typeface="B Titr" pitchFamily="2" charset="-78"/>
            </a:endParaRPr>
          </a:p>
        </p:txBody>
      </p:sp>
      <p:sp>
        <p:nvSpPr>
          <p:cNvPr id="397319" name="Text Box 9"/>
          <p:cNvSpPr txBox="1">
            <a:spLocks noChangeArrowheads="1"/>
          </p:cNvSpPr>
          <p:nvPr/>
        </p:nvSpPr>
        <p:spPr bwMode="auto">
          <a:xfrm>
            <a:off x="4943475" y="5445125"/>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1400" b="1">
                <a:cs typeface="Times New Roman" panose="02020603050405020304" pitchFamily="18" charset="0"/>
              </a:rPr>
              <a:t>A</a:t>
            </a:r>
            <a:endParaRPr lang="en-US" sz="1400"/>
          </a:p>
        </p:txBody>
      </p:sp>
      <p:sp>
        <p:nvSpPr>
          <p:cNvPr id="397320" name="Text Box 11"/>
          <p:cNvSpPr txBox="1">
            <a:spLocks noChangeArrowheads="1"/>
          </p:cNvSpPr>
          <p:nvPr/>
        </p:nvSpPr>
        <p:spPr bwMode="auto">
          <a:xfrm>
            <a:off x="6672263" y="5467350"/>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r>
              <a:rPr lang="en-US" sz="1200" b="1">
                <a:cs typeface="Times New Roman" panose="02020603050405020304" pitchFamily="18" charset="0"/>
              </a:rPr>
              <a:t>D</a:t>
            </a:r>
            <a:endParaRPr lang="en-US" sz="1200"/>
          </a:p>
        </p:txBody>
      </p:sp>
      <p:sp>
        <p:nvSpPr>
          <p:cNvPr id="397321" name="Text Box 13"/>
          <p:cNvSpPr txBox="1">
            <a:spLocks noChangeArrowheads="1"/>
          </p:cNvSpPr>
          <p:nvPr/>
        </p:nvSpPr>
        <p:spPr bwMode="auto">
          <a:xfrm>
            <a:off x="6816725" y="5259389"/>
            <a:ext cx="1524000" cy="20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r>
              <a:rPr lang="en-US" sz="1200" b="1">
                <a:ea typeface="Times New Roman" panose="02020603050405020304" pitchFamily="18" charset="0"/>
                <a:cs typeface="B Nazanin" pitchFamily="2" charset="-78"/>
              </a:rPr>
              <a:t>200x</a:t>
            </a:r>
            <a:r>
              <a:rPr lang="en-US" sz="1200" b="1" baseline="-30000">
                <a:ea typeface="Times New Roman" panose="02020603050405020304" pitchFamily="18" charset="0"/>
                <a:cs typeface="B Nazanin" pitchFamily="2" charset="-78"/>
              </a:rPr>
              <a:t>2</a:t>
            </a:r>
            <a:r>
              <a:rPr lang="en-US" sz="1200" b="1">
                <a:ea typeface="Times New Roman" panose="02020603050405020304" pitchFamily="18" charset="0"/>
                <a:cs typeface="B Nazanin" pitchFamily="2" charset="-78"/>
              </a:rPr>
              <a:t>≥400,000</a:t>
            </a:r>
          </a:p>
        </p:txBody>
      </p:sp>
      <p:sp>
        <p:nvSpPr>
          <p:cNvPr id="397322" name="Text Box 14"/>
          <p:cNvSpPr txBox="1">
            <a:spLocks noChangeArrowheads="1"/>
          </p:cNvSpPr>
          <p:nvPr/>
        </p:nvSpPr>
        <p:spPr bwMode="auto">
          <a:xfrm>
            <a:off x="3935414" y="2492375"/>
            <a:ext cx="195738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sz="900">
              <a:ea typeface="Times New Roman" panose="02020603050405020304" pitchFamily="18" charset="0"/>
              <a:cs typeface="B Nazanin" pitchFamily="2" charset="-78"/>
            </a:endParaRPr>
          </a:p>
          <a:p>
            <a:pPr algn="ctr" rtl="1"/>
            <a:r>
              <a:rPr lang="en-US" sz="1200" b="1">
                <a:ea typeface="Times New Roman" panose="02020603050405020304" pitchFamily="18" charset="0"/>
                <a:cs typeface="B Nazanin" pitchFamily="2" charset="-78"/>
              </a:rPr>
              <a:t>400x</a:t>
            </a:r>
            <a:r>
              <a:rPr lang="en-US" sz="1200" b="1" baseline="-30000">
                <a:ea typeface="Times New Roman" panose="02020603050405020304" pitchFamily="18" charset="0"/>
                <a:cs typeface="B Nazanin" pitchFamily="2" charset="-78"/>
              </a:rPr>
              <a:t>1</a:t>
            </a:r>
            <a:r>
              <a:rPr lang="en-US" sz="1200" b="1">
                <a:ea typeface="Times New Roman" panose="02020603050405020304" pitchFamily="18" charset="0"/>
                <a:cs typeface="B Nazanin" pitchFamily="2" charset="-78"/>
              </a:rPr>
              <a:t>+100x</a:t>
            </a:r>
            <a:r>
              <a:rPr lang="en-US" sz="1200" b="1" baseline="-30000">
                <a:ea typeface="Times New Roman" panose="02020603050405020304" pitchFamily="18" charset="0"/>
                <a:cs typeface="B Nazanin" pitchFamily="2" charset="-78"/>
              </a:rPr>
              <a:t>2</a:t>
            </a:r>
            <a:r>
              <a:rPr lang="en-US" sz="1200" b="1">
                <a:ea typeface="Times New Roman" panose="02020603050405020304" pitchFamily="18" charset="0"/>
                <a:cs typeface="B Nazanin" pitchFamily="2" charset="-78"/>
              </a:rPr>
              <a:t>≥20,000,000</a:t>
            </a:r>
            <a:endParaRPr lang="en-US" sz="1200" b="1"/>
          </a:p>
        </p:txBody>
      </p:sp>
      <p:sp>
        <p:nvSpPr>
          <p:cNvPr id="397323" name="Text Box 15"/>
          <p:cNvSpPr txBox="1">
            <a:spLocks noChangeArrowheads="1"/>
          </p:cNvSpPr>
          <p:nvPr/>
        </p:nvSpPr>
        <p:spPr bwMode="auto">
          <a:xfrm>
            <a:off x="4872039" y="4508500"/>
            <a:ext cx="1920875" cy="20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r>
              <a:rPr lang="en-US" sz="1200" b="1">
                <a:ea typeface="Times New Roman" panose="02020603050405020304" pitchFamily="18" charset="0"/>
                <a:cs typeface="B Nazanin" pitchFamily="2" charset="-78"/>
              </a:rPr>
              <a:t>x</a:t>
            </a:r>
            <a:r>
              <a:rPr lang="en-US" sz="1200" b="1" baseline="-30000">
                <a:ea typeface="Times New Roman" panose="02020603050405020304" pitchFamily="18" charset="0"/>
                <a:cs typeface="B Nazanin" pitchFamily="2" charset="-78"/>
              </a:rPr>
              <a:t>1</a:t>
            </a:r>
            <a:r>
              <a:rPr lang="en-US" sz="1200" b="1">
                <a:ea typeface="Times New Roman" panose="02020603050405020304" pitchFamily="18" charset="0"/>
                <a:cs typeface="B Nazanin" pitchFamily="2" charset="-78"/>
              </a:rPr>
              <a:t>+x</a:t>
            </a:r>
            <a:r>
              <a:rPr lang="en-US" sz="1200" b="1" baseline="-30000">
                <a:ea typeface="Times New Roman" panose="02020603050405020304" pitchFamily="18" charset="0"/>
                <a:cs typeface="B Nazanin" pitchFamily="2" charset="-78"/>
              </a:rPr>
              <a:t>2</a:t>
            </a:r>
            <a:r>
              <a:rPr lang="en-US" sz="1200" b="1">
                <a:ea typeface="Times New Roman" panose="02020603050405020304" pitchFamily="18" charset="0"/>
                <a:cs typeface="B Nazanin" pitchFamily="2" charset="-78"/>
              </a:rPr>
              <a:t>≤100,000</a:t>
            </a:r>
          </a:p>
        </p:txBody>
      </p:sp>
      <p:sp>
        <p:nvSpPr>
          <p:cNvPr id="397324" name="Rectangle 16"/>
          <p:cNvSpPr>
            <a:spLocks noChangeArrowheads="1"/>
          </p:cNvSpPr>
          <p:nvPr/>
        </p:nvSpPr>
        <p:spPr bwMode="auto">
          <a:xfrm>
            <a:off x="3448644" y="-7828"/>
            <a:ext cx="6574236"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solidFill>
                  <a:schemeClr val="hlink"/>
                </a:solidFill>
                <a:latin typeface="B Titr" pitchFamily="2" charset="-78"/>
                <a:ea typeface="Times New Roman" panose="02020603050405020304" pitchFamily="18" charset="0"/>
                <a:cs typeface="B Titr" pitchFamily="2" charset="-78"/>
              </a:rPr>
              <a:t>حل گرافیکی </a:t>
            </a:r>
            <a:endParaRPr lang="en-US" sz="2800">
              <a:solidFill>
                <a:schemeClr val="hlink"/>
              </a:solidFill>
              <a:latin typeface="B Titr" pitchFamily="2" charset="-78"/>
              <a:ea typeface="Times New Roman" panose="02020603050405020304" pitchFamily="18" charset="0"/>
              <a:cs typeface="B Titr" pitchFamily="2" charset="-78"/>
            </a:endParaRPr>
          </a:p>
          <a:p>
            <a:pPr algn="just" rtl="1">
              <a:lnSpc>
                <a:spcPct val="200000"/>
              </a:lnSpc>
            </a:pPr>
            <a:r>
              <a:rPr lang="ar-SA" sz="2800">
                <a:latin typeface="B Titr" pitchFamily="2" charset="-78"/>
                <a:ea typeface="Times New Roman" panose="02020603050405020304" pitchFamily="18" charset="0"/>
                <a:cs typeface="B Titr" pitchFamily="2" charset="-78"/>
              </a:rPr>
              <a:t>الف- کلیه محدودیت ها را روی محور مختصات رسم می کنیم. </a:t>
            </a:r>
            <a:endParaRPr lang="en-US" sz="2800">
              <a:latin typeface="B Titr" pitchFamily="2" charset="-78"/>
              <a:cs typeface="B Titr" pitchFamily="2" charset="-78"/>
            </a:endParaRPr>
          </a:p>
        </p:txBody>
      </p:sp>
      <p:sp>
        <p:nvSpPr>
          <p:cNvPr id="397325" name="Rectangle 17"/>
          <p:cNvSpPr>
            <a:spLocks noChangeArrowheads="1"/>
          </p:cNvSpPr>
          <p:nvPr/>
        </p:nvSpPr>
        <p:spPr bwMode="auto">
          <a:xfrm>
            <a:off x="1524001" y="2104509"/>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397326" name="Rectangle 18"/>
          <p:cNvSpPr>
            <a:spLocks noChangeArrowheads="1"/>
          </p:cNvSpPr>
          <p:nvPr/>
        </p:nvSpPr>
        <p:spPr bwMode="auto">
          <a:xfrm>
            <a:off x="1524001" y="5114409"/>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397327" name="Line 19"/>
          <p:cNvSpPr>
            <a:spLocks noChangeShapeType="1"/>
          </p:cNvSpPr>
          <p:nvPr/>
        </p:nvSpPr>
        <p:spPr bwMode="auto">
          <a:xfrm>
            <a:off x="3575050" y="5145088"/>
            <a:ext cx="4675188" cy="0"/>
          </a:xfrm>
          <a:prstGeom prst="line">
            <a:avLst/>
          </a:prstGeom>
          <a:noFill/>
          <a:ln w="63500">
            <a:pattFill prst="ltUpDiag">
              <a:fgClr>
                <a:srgbClr val="000000"/>
              </a:fgClr>
              <a:bgClr>
                <a:srgbClr val="FFFFFF"/>
              </a:bgClr>
            </a:pattFill>
            <a:round/>
            <a:headEnd/>
            <a:tailEnd/>
          </a:ln>
          <a:extLst>
            <a:ext uri="{909E8E84-426E-40DD-AFC4-6F175D3DCCD1}">
              <a14:hiddenFill xmlns:a14="http://schemas.microsoft.com/office/drawing/2010/main">
                <a:noFill/>
              </a14:hiddenFill>
            </a:ext>
          </a:extLst>
        </p:spPr>
        <p:txBody>
          <a:bodyPr/>
          <a:lstStyle/>
          <a:p>
            <a:endParaRPr lang="en-US"/>
          </a:p>
        </p:txBody>
      </p:sp>
      <p:sp>
        <p:nvSpPr>
          <p:cNvPr id="397328" name="Text Box 20"/>
          <p:cNvSpPr txBox="1">
            <a:spLocks noChangeArrowheads="1"/>
          </p:cNvSpPr>
          <p:nvPr/>
        </p:nvSpPr>
        <p:spPr bwMode="auto">
          <a:xfrm>
            <a:off x="6888163" y="4892675"/>
            <a:ext cx="1447800" cy="20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r>
              <a:rPr lang="en-US" sz="1200" b="1">
                <a:ea typeface="Times New Roman" panose="02020603050405020304" pitchFamily="18" charset="0"/>
                <a:cs typeface="B Nazanin" pitchFamily="2" charset="-78"/>
              </a:rPr>
              <a:t>200x</a:t>
            </a:r>
            <a:r>
              <a:rPr lang="en-US" sz="1200" b="1" baseline="-30000">
                <a:ea typeface="Times New Roman" panose="02020603050405020304" pitchFamily="18" charset="0"/>
                <a:cs typeface="B Nazanin" pitchFamily="2" charset="-78"/>
              </a:rPr>
              <a:t>2</a:t>
            </a:r>
            <a:r>
              <a:rPr lang="en-US" sz="1200" b="1">
                <a:ea typeface="Times New Roman" panose="02020603050405020304" pitchFamily="18" charset="0"/>
                <a:cs typeface="B Nazanin" pitchFamily="2" charset="-78"/>
              </a:rPr>
              <a:t>≤4,000,000</a:t>
            </a:r>
          </a:p>
        </p:txBody>
      </p:sp>
      <p:sp>
        <p:nvSpPr>
          <p:cNvPr id="397329" name="Text Box 21"/>
          <p:cNvSpPr txBox="1">
            <a:spLocks noChangeArrowheads="1"/>
          </p:cNvSpPr>
          <p:nvPr/>
        </p:nvSpPr>
        <p:spPr bwMode="auto">
          <a:xfrm>
            <a:off x="5951538" y="494188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1400" b="1">
                <a:cs typeface="Times New Roman" panose="02020603050405020304" pitchFamily="18" charset="0"/>
              </a:rPr>
              <a:t>c</a:t>
            </a:r>
            <a:endParaRPr lang="en-US" sz="1400" b="1"/>
          </a:p>
        </p:txBody>
      </p:sp>
      <p:sp>
        <p:nvSpPr>
          <p:cNvPr id="397330" name="Text Box 22"/>
          <p:cNvSpPr txBox="1">
            <a:spLocks noChangeArrowheads="1"/>
          </p:cNvSpPr>
          <p:nvPr/>
        </p:nvSpPr>
        <p:spPr bwMode="auto">
          <a:xfrm>
            <a:off x="4872038" y="492918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1400" b="1">
                <a:cs typeface="Times New Roman" panose="02020603050405020304" pitchFamily="18" charset="0"/>
              </a:rPr>
              <a:t>B</a:t>
            </a:r>
            <a:endParaRPr lang="en-US" sz="1400"/>
          </a:p>
        </p:txBody>
      </p:sp>
    </p:spTree>
    <p:extLst>
      <p:ext uri="{BB962C8B-B14F-4D97-AF65-F5344CB8AC3E}">
        <p14:creationId xmlns:p14="http://schemas.microsoft.com/office/powerpoint/2010/main" val="16202423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8338" name="Rectangle 2"/>
          <p:cNvSpPr>
            <a:spLocks noChangeArrowheads="1"/>
          </p:cNvSpPr>
          <p:nvPr/>
        </p:nvSpPr>
        <p:spPr bwMode="auto">
          <a:xfrm>
            <a:off x="1774825" y="822326"/>
            <a:ext cx="8713788" cy="521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b="1">
                <a:solidFill>
                  <a:schemeClr val="hlink"/>
                </a:solidFill>
                <a:cs typeface="B Titr" pitchFamily="2" charset="-78"/>
              </a:rPr>
              <a:t>نقطه </a:t>
            </a:r>
            <a:r>
              <a:rPr lang="en-US" sz="2800" b="1">
                <a:solidFill>
                  <a:schemeClr val="hlink"/>
                </a:solidFill>
                <a:cs typeface="B Titr" pitchFamily="2" charset="-78"/>
              </a:rPr>
              <a:t>D</a:t>
            </a:r>
          </a:p>
          <a:p>
            <a:pPr algn="just" rtl="1" eaLnBrk="1" hangingPunct="1">
              <a:lnSpc>
                <a:spcPct val="200000"/>
              </a:lnSpc>
            </a:pPr>
            <a:r>
              <a:rPr lang="ar-SA" sz="2800" b="1">
                <a:cs typeface="B Titr" pitchFamily="2" charset="-78"/>
              </a:rPr>
              <a:t>در این نقطه برای بدست آوردن زمین تخصیص داده شده برای تولید چوب بایستی تلاقی بین دو خط </a:t>
            </a:r>
            <a:r>
              <a:rPr lang="en-US" sz="2800" b="1">
                <a:cs typeface="B Titr" pitchFamily="2" charset="-78"/>
              </a:rPr>
              <a:t>200x</a:t>
            </a:r>
            <a:r>
              <a:rPr lang="en-US" sz="2800" b="1" baseline="-25000">
                <a:cs typeface="B Titr" pitchFamily="2" charset="-78"/>
              </a:rPr>
              <a:t>2</a:t>
            </a:r>
            <a:r>
              <a:rPr lang="en-US" sz="2800" b="1">
                <a:cs typeface="B Titr" pitchFamily="2" charset="-78"/>
              </a:rPr>
              <a:t>=400,000</a:t>
            </a:r>
            <a:r>
              <a:rPr lang="fa-IR" sz="2800" b="1">
                <a:cs typeface="B Titr" pitchFamily="2" charset="-78"/>
              </a:rPr>
              <a:t> </a:t>
            </a:r>
            <a:r>
              <a:rPr lang="ar-SA" sz="2800" b="1">
                <a:cs typeface="B Titr" pitchFamily="2" charset="-78"/>
              </a:rPr>
              <a:t>و</a:t>
            </a:r>
            <a:r>
              <a:rPr lang="fa-IR" sz="2800" b="1">
                <a:cs typeface="B Titr" pitchFamily="2" charset="-78"/>
              </a:rPr>
              <a:t>  </a:t>
            </a:r>
            <a:r>
              <a:rPr lang="en-US" sz="2800" b="1">
                <a:cs typeface="B Titr" pitchFamily="2" charset="-78"/>
              </a:rPr>
              <a:t>x</a:t>
            </a:r>
            <a:r>
              <a:rPr lang="en-US" sz="2800" b="1" baseline="-25000">
                <a:cs typeface="B Titr" pitchFamily="2" charset="-78"/>
              </a:rPr>
              <a:t>1</a:t>
            </a:r>
            <a:r>
              <a:rPr lang="en-US" sz="2800" b="1">
                <a:cs typeface="B Titr" pitchFamily="2" charset="-78"/>
              </a:rPr>
              <a:t>+x</a:t>
            </a:r>
            <a:r>
              <a:rPr lang="en-US" sz="2800" b="1" baseline="-25000">
                <a:cs typeface="B Titr" pitchFamily="2" charset="-78"/>
              </a:rPr>
              <a:t>2</a:t>
            </a:r>
            <a:r>
              <a:rPr lang="en-US" sz="2800" b="1">
                <a:cs typeface="B Titr" pitchFamily="2" charset="-78"/>
              </a:rPr>
              <a:t>=100,000</a:t>
            </a:r>
            <a:r>
              <a:rPr lang="ar-SA" sz="2800" b="1">
                <a:cs typeface="B Titr" pitchFamily="2" charset="-78"/>
              </a:rPr>
              <a:t> را بدست آورد. که این عدد برابر 98000 </a:t>
            </a:r>
            <a:r>
              <a:rPr lang="fa-IR" sz="2800" b="1">
                <a:cs typeface="B Titr" pitchFamily="2" charset="-78"/>
              </a:rPr>
              <a:t/>
            </a:r>
            <a:br>
              <a:rPr lang="fa-IR" sz="2800" b="1">
                <a:cs typeface="B Titr" pitchFamily="2" charset="-78"/>
              </a:rPr>
            </a:br>
            <a:r>
              <a:rPr lang="ar-SA" sz="2800" b="1">
                <a:cs typeface="B Titr" pitchFamily="2" charset="-78"/>
              </a:rPr>
              <a:t>می باشد</a:t>
            </a:r>
            <a:endParaRPr lang="en-US" sz="2800" b="1">
              <a:cs typeface="B Titr" pitchFamily="2" charset="-78"/>
            </a:endParaRPr>
          </a:p>
          <a:p>
            <a:pPr algn="ctr" rtl="1" eaLnBrk="1" hangingPunct="1">
              <a:lnSpc>
                <a:spcPct val="200000"/>
              </a:lnSpc>
            </a:pPr>
            <a:r>
              <a:rPr lang="en-US" sz="2800" b="1">
                <a:cs typeface="B Titr" pitchFamily="2" charset="-78"/>
              </a:rPr>
              <a:t>Z=98000*60+2000*93.5=6067000</a:t>
            </a:r>
          </a:p>
        </p:txBody>
      </p:sp>
    </p:spTree>
    <p:extLst>
      <p:ext uri="{BB962C8B-B14F-4D97-AF65-F5344CB8AC3E}">
        <p14:creationId xmlns:p14="http://schemas.microsoft.com/office/powerpoint/2010/main" val="1773048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2" name="Rectangle 2"/>
          <p:cNvSpPr>
            <a:spLocks noChangeArrowheads="1"/>
          </p:cNvSpPr>
          <p:nvPr/>
        </p:nvSpPr>
        <p:spPr bwMode="auto">
          <a:xfrm>
            <a:off x="1774825" y="822326"/>
            <a:ext cx="8642350" cy="521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b="1">
                <a:solidFill>
                  <a:schemeClr val="hlink"/>
                </a:solidFill>
                <a:cs typeface="B Titr" pitchFamily="2" charset="-78"/>
              </a:rPr>
              <a:t>نقطه </a:t>
            </a:r>
            <a:r>
              <a:rPr lang="en-US" sz="2800" b="1">
                <a:solidFill>
                  <a:schemeClr val="hlink"/>
                </a:solidFill>
                <a:cs typeface="B Titr" pitchFamily="2" charset="-78"/>
              </a:rPr>
              <a:t>C</a:t>
            </a:r>
          </a:p>
          <a:p>
            <a:pPr algn="just" rtl="1" eaLnBrk="1" hangingPunct="1">
              <a:lnSpc>
                <a:spcPct val="200000"/>
              </a:lnSpc>
            </a:pPr>
            <a:r>
              <a:rPr lang="ar-SA" sz="2800" b="1">
                <a:cs typeface="B Titr" pitchFamily="2" charset="-78"/>
              </a:rPr>
              <a:t>در این نقطه برای بدست آوردن زمین تخصیص داده شده برای تولید چوب بایستی تلاقی بین دو خط </a:t>
            </a:r>
            <a:r>
              <a:rPr lang="en-US" sz="2800" b="1">
                <a:cs typeface="B Titr" pitchFamily="2" charset="-78"/>
              </a:rPr>
              <a:t>200x</a:t>
            </a:r>
            <a:r>
              <a:rPr lang="en-US" sz="2800" b="1" baseline="-25000">
                <a:cs typeface="B Titr" pitchFamily="2" charset="-78"/>
              </a:rPr>
              <a:t>2</a:t>
            </a:r>
            <a:r>
              <a:rPr lang="en-US" sz="2800" b="1">
                <a:cs typeface="B Titr" pitchFamily="2" charset="-78"/>
              </a:rPr>
              <a:t>=4,000,000</a:t>
            </a:r>
            <a:r>
              <a:rPr lang="ar-SA" sz="2800" b="1">
                <a:cs typeface="B Titr" pitchFamily="2" charset="-78"/>
              </a:rPr>
              <a:t> و</a:t>
            </a:r>
            <a:r>
              <a:rPr lang="fa-IR" sz="2800" b="1">
                <a:cs typeface="B Titr" pitchFamily="2" charset="-78"/>
              </a:rPr>
              <a:t>  </a:t>
            </a:r>
            <a:r>
              <a:rPr lang="en-US" sz="2800" b="1">
                <a:cs typeface="B Titr" pitchFamily="2" charset="-78"/>
              </a:rPr>
              <a:t>x</a:t>
            </a:r>
            <a:r>
              <a:rPr lang="en-US" sz="2800" b="1" baseline="-25000">
                <a:cs typeface="B Titr" pitchFamily="2" charset="-78"/>
              </a:rPr>
              <a:t>1</a:t>
            </a:r>
            <a:r>
              <a:rPr lang="en-US" sz="2800" b="1">
                <a:cs typeface="B Titr" pitchFamily="2" charset="-78"/>
              </a:rPr>
              <a:t>+x</a:t>
            </a:r>
            <a:r>
              <a:rPr lang="en-US" sz="2800" b="1" baseline="-25000">
                <a:cs typeface="B Titr" pitchFamily="2" charset="-78"/>
              </a:rPr>
              <a:t>2</a:t>
            </a:r>
            <a:r>
              <a:rPr lang="en-US" sz="2800" b="1">
                <a:cs typeface="B Titr" pitchFamily="2" charset="-78"/>
              </a:rPr>
              <a:t>=100,000</a:t>
            </a:r>
            <a:r>
              <a:rPr lang="ar-SA" sz="2800" b="1">
                <a:cs typeface="B Titr" pitchFamily="2" charset="-78"/>
              </a:rPr>
              <a:t> را بدست آورد. که این عدد برابر 80000 </a:t>
            </a:r>
            <a:r>
              <a:rPr lang="fa-IR" sz="2800" b="1">
                <a:cs typeface="B Titr" pitchFamily="2" charset="-78"/>
              </a:rPr>
              <a:t/>
            </a:r>
            <a:br>
              <a:rPr lang="fa-IR" sz="2800" b="1">
                <a:cs typeface="B Titr" pitchFamily="2" charset="-78"/>
              </a:rPr>
            </a:br>
            <a:r>
              <a:rPr lang="ar-SA" sz="2800" b="1">
                <a:cs typeface="B Titr" pitchFamily="2" charset="-78"/>
              </a:rPr>
              <a:t>می باشد.</a:t>
            </a:r>
            <a:endParaRPr lang="en-US" sz="2800" b="1">
              <a:cs typeface="B Titr" pitchFamily="2" charset="-78"/>
            </a:endParaRPr>
          </a:p>
          <a:p>
            <a:pPr algn="ctr" rtl="1" eaLnBrk="1" hangingPunct="1">
              <a:lnSpc>
                <a:spcPct val="200000"/>
              </a:lnSpc>
            </a:pPr>
            <a:r>
              <a:rPr lang="en-US" sz="2800" b="1">
                <a:cs typeface="B Titr" pitchFamily="2" charset="-78"/>
              </a:rPr>
              <a:t>Z=80000*60+20000*93.5=6670000</a:t>
            </a:r>
          </a:p>
        </p:txBody>
      </p:sp>
    </p:spTree>
    <p:extLst>
      <p:ext uri="{BB962C8B-B14F-4D97-AF65-F5344CB8AC3E}">
        <p14:creationId xmlns:p14="http://schemas.microsoft.com/office/powerpoint/2010/main" val="12632902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0386" name="Rectangle 2"/>
          <p:cNvSpPr>
            <a:spLocks noChangeArrowheads="1"/>
          </p:cNvSpPr>
          <p:nvPr/>
        </p:nvSpPr>
        <p:spPr bwMode="auto">
          <a:xfrm>
            <a:off x="1703389" y="822326"/>
            <a:ext cx="8785225" cy="521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b="1">
                <a:solidFill>
                  <a:schemeClr val="hlink"/>
                </a:solidFill>
                <a:cs typeface="B Titr" pitchFamily="2" charset="-78"/>
              </a:rPr>
              <a:t>نقطه </a:t>
            </a:r>
            <a:r>
              <a:rPr lang="en-US" sz="2800" b="1">
                <a:solidFill>
                  <a:schemeClr val="hlink"/>
                </a:solidFill>
                <a:cs typeface="B Titr" pitchFamily="2" charset="-78"/>
              </a:rPr>
              <a:t>B</a:t>
            </a:r>
          </a:p>
          <a:p>
            <a:pPr algn="just" rtl="1" eaLnBrk="1" hangingPunct="1">
              <a:lnSpc>
                <a:spcPct val="200000"/>
              </a:lnSpc>
            </a:pPr>
            <a:r>
              <a:rPr lang="ar-SA" sz="2800" b="1">
                <a:cs typeface="B Titr" pitchFamily="2" charset="-78"/>
              </a:rPr>
              <a:t>در این نقطه برای بدست آوردن زمین تخصیص داده شده برای تولید چوب بایستی تلاقی بین دو خط </a:t>
            </a:r>
            <a:r>
              <a:rPr lang="en-US" sz="2800" b="1">
                <a:cs typeface="B Titr" pitchFamily="2" charset="-78"/>
              </a:rPr>
              <a:t>200x</a:t>
            </a:r>
            <a:r>
              <a:rPr lang="en-US" sz="2800" b="1" baseline="-25000">
                <a:cs typeface="B Titr" pitchFamily="2" charset="-78"/>
              </a:rPr>
              <a:t>2</a:t>
            </a:r>
            <a:r>
              <a:rPr lang="en-US" sz="2800" b="1">
                <a:cs typeface="B Titr" pitchFamily="2" charset="-78"/>
              </a:rPr>
              <a:t>=4,000,000</a:t>
            </a:r>
            <a:r>
              <a:rPr lang="ar-SA" sz="2800" b="1">
                <a:cs typeface="B Titr" pitchFamily="2" charset="-78"/>
              </a:rPr>
              <a:t> و</a:t>
            </a:r>
            <a:r>
              <a:rPr lang="fa-IR" sz="2800" b="1">
                <a:cs typeface="B Titr" pitchFamily="2" charset="-78"/>
              </a:rPr>
              <a:t>  </a:t>
            </a:r>
            <a:r>
              <a:rPr lang="en-US" sz="2800" b="1">
                <a:cs typeface="B Titr" pitchFamily="2" charset="-78"/>
              </a:rPr>
              <a:t>400x</a:t>
            </a:r>
            <a:r>
              <a:rPr lang="en-US" sz="2800" b="1" baseline="-25000">
                <a:cs typeface="B Titr" pitchFamily="2" charset="-78"/>
              </a:rPr>
              <a:t>1</a:t>
            </a:r>
            <a:r>
              <a:rPr lang="en-US" sz="2800" b="1">
                <a:cs typeface="B Titr" pitchFamily="2" charset="-78"/>
              </a:rPr>
              <a:t>+100x</a:t>
            </a:r>
            <a:r>
              <a:rPr lang="en-US" sz="2800" b="1" baseline="-25000">
                <a:cs typeface="B Titr" pitchFamily="2" charset="-78"/>
              </a:rPr>
              <a:t>2</a:t>
            </a:r>
            <a:r>
              <a:rPr lang="en-US" sz="2800" b="1">
                <a:cs typeface="B Titr" pitchFamily="2" charset="-78"/>
              </a:rPr>
              <a:t>≥20,000,000</a:t>
            </a:r>
            <a:r>
              <a:rPr lang="fa-IR" sz="2800" b="1">
                <a:cs typeface="B Titr" pitchFamily="2" charset="-78"/>
              </a:rPr>
              <a:t> </a:t>
            </a:r>
            <a:r>
              <a:rPr lang="ar-SA" sz="2800" b="1">
                <a:cs typeface="B Titr" pitchFamily="2" charset="-78"/>
              </a:rPr>
              <a:t>را بدست آورد. که این عدد برابر 45000 می باشد.</a:t>
            </a:r>
            <a:endParaRPr lang="en-US" sz="2800" b="1">
              <a:cs typeface="B Titr" pitchFamily="2" charset="-78"/>
            </a:endParaRPr>
          </a:p>
          <a:p>
            <a:pPr algn="ctr" rtl="1" eaLnBrk="1" hangingPunct="1">
              <a:lnSpc>
                <a:spcPct val="200000"/>
              </a:lnSpc>
            </a:pPr>
            <a:r>
              <a:rPr lang="en-US" sz="2800" b="1">
                <a:cs typeface="B Titr" pitchFamily="2" charset="-78"/>
              </a:rPr>
              <a:t>Z=45000*60+20000*93.5=4570000</a:t>
            </a:r>
          </a:p>
        </p:txBody>
      </p:sp>
    </p:spTree>
    <p:extLst>
      <p:ext uri="{BB962C8B-B14F-4D97-AF65-F5344CB8AC3E}">
        <p14:creationId xmlns:p14="http://schemas.microsoft.com/office/powerpoint/2010/main" val="1953503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546" name="Rectangle 2"/>
          <p:cNvSpPr>
            <a:spLocks noChangeArrowheads="1"/>
          </p:cNvSpPr>
          <p:nvPr/>
        </p:nvSpPr>
        <p:spPr bwMode="auto">
          <a:xfrm>
            <a:off x="1703389" y="1229986"/>
            <a:ext cx="8785225"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solidFill>
                  <a:schemeClr val="hlink"/>
                </a:solidFill>
                <a:cs typeface="B Titr" pitchFamily="2" charset="-78"/>
              </a:rPr>
              <a:t>2- تابع هدف که همان کمی کردن معیار مطلوبیت است.</a:t>
            </a:r>
            <a:endParaRPr lang="en-US" sz="2800">
              <a:solidFill>
                <a:schemeClr val="hlink"/>
              </a:solidFill>
              <a:cs typeface="B Titr" pitchFamily="2" charset="-78"/>
            </a:endParaRPr>
          </a:p>
          <a:p>
            <a:pPr algn="just" rtl="1" eaLnBrk="1" hangingPunct="1">
              <a:lnSpc>
                <a:spcPct val="200000"/>
              </a:lnSpc>
            </a:pPr>
            <a:r>
              <a:rPr lang="ar-SA" sz="2800">
                <a:cs typeface="B Titr" pitchFamily="2" charset="-78"/>
              </a:rPr>
              <a:t>این عمل از طریق </a:t>
            </a:r>
            <a:r>
              <a:rPr lang="ar-SA" sz="2800">
                <a:solidFill>
                  <a:schemeClr val="hlink"/>
                </a:solidFill>
                <a:cs typeface="B Titr" pitchFamily="2" charset="-78"/>
              </a:rPr>
              <a:t>دادن مقدار عددی به هر راه حل</a:t>
            </a:r>
            <a:r>
              <a:rPr lang="ar-SA" sz="2800">
                <a:cs typeface="B Titr" pitchFamily="2" charset="-78"/>
              </a:rPr>
              <a:t> یا سری ارزش ها ممکن در متغیرهای تصمیم گیری انجام می شود. </a:t>
            </a:r>
            <a:r>
              <a:rPr lang="ar-SA" sz="2800">
                <a:solidFill>
                  <a:schemeClr val="hlink"/>
                </a:solidFill>
                <a:cs typeface="B Titr" pitchFamily="2" charset="-78"/>
              </a:rPr>
              <a:t>گاهی اوقات مطلوبیت در حداکثر کردن تابع هدف است</a:t>
            </a:r>
            <a:r>
              <a:rPr lang="ar-SA" sz="2800">
                <a:cs typeface="B Titr" pitchFamily="2" charset="-78"/>
              </a:rPr>
              <a:t> مثل مواقعی که هدف بدست آوردن </a:t>
            </a:r>
            <a:r>
              <a:rPr lang="ar-SA" sz="2800">
                <a:solidFill>
                  <a:schemeClr val="hlink"/>
                </a:solidFill>
                <a:cs typeface="B Titr" pitchFamily="2" charset="-78"/>
              </a:rPr>
              <a:t>سود</a:t>
            </a:r>
            <a:r>
              <a:rPr lang="ar-SA" sz="2800">
                <a:cs typeface="B Titr" pitchFamily="2" charset="-78"/>
              </a:rPr>
              <a:t> باشد و در برخی </a:t>
            </a:r>
            <a:r>
              <a:rPr lang="ar-SA" sz="2800">
                <a:solidFill>
                  <a:schemeClr val="hlink"/>
                </a:solidFill>
                <a:cs typeface="B Titr" pitchFamily="2" charset="-78"/>
              </a:rPr>
              <a:t>مواقع مطلوبیت حداقل کردن تابع هدف</a:t>
            </a:r>
            <a:r>
              <a:rPr lang="ar-SA" sz="2800">
                <a:cs typeface="B Titr" pitchFamily="2" charset="-78"/>
              </a:rPr>
              <a:t> است مثل مواقعی که هدف کاهش </a:t>
            </a:r>
            <a:r>
              <a:rPr lang="ar-SA" sz="2800">
                <a:solidFill>
                  <a:schemeClr val="hlink"/>
                </a:solidFill>
                <a:cs typeface="B Titr" pitchFamily="2" charset="-78"/>
              </a:rPr>
              <a:t>هزینه ها</a:t>
            </a:r>
            <a:r>
              <a:rPr lang="ar-SA" sz="2800">
                <a:cs typeface="B Titr" pitchFamily="2" charset="-78"/>
              </a:rPr>
              <a:t> باشد. </a:t>
            </a:r>
          </a:p>
        </p:txBody>
      </p:sp>
    </p:spTree>
    <p:extLst>
      <p:ext uri="{BB962C8B-B14F-4D97-AF65-F5344CB8AC3E}">
        <p14:creationId xmlns:p14="http://schemas.microsoft.com/office/powerpoint/2010/main" val="21811588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1410" name="Rectangle 2"/>
          <p:cNvSpPr>
            <a:spLocks noChangeArrowheads="1"/>
          </p:cNvSpPr>
          <p:nvPr/>
        </p:nvSpPr>
        <p:spPr bwMode="auto">
          <a:xfrm>
            <a:off x="1703389" y="818262"/>
            <a:ext cx="8785225" cy="52198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170000"/>
              </a:lnSpc>
            </a:pPr>
            <a:r>
              <a:rPr lang="ar-SA" sz="2800" b="1">
                <a:solidFill>
                  <a:schemeClr val="hlink"/>
                </a:solidFill>
                <a:cs typeface="B Titr" pitchFamily="2" charset="-78"/>
              </a:rPr>
              <a:t>نقطه </a:t>
            </a:r>
            <a:r>
              <a:rPr lang="en-US" sz="2800" b="1">
                <a:solidFill>
                  <a:schemeClr val="hlink"/>
                </a:solidFill>
                <a:cs typeface="B Titr" pitchFamily="2" charset="-78"/>
              </a:rPr>
              <a:t>A</a:t>
            </a:r>
          </a:p>
          <a:p>
            <a:pPr algn="just" rtl="1" eaLnBrk="1" hangingPunct="1">
              <a:lnSpc>
                <a:spcPct val="170000"/>
              </a:lnSpc>
            </a:pPr>
            <a:r>
              <a:rPr lang="ar-SA" sz="2800" b="1">
                <a:cs typeface="B Titr" pitchFamily="2" charset="-78"/>
              </a:rPr>
              <a:t>در این نقطه برای بدست آوردن زمین تخصیص داده شده برای تولید چوب بایستی تلاقی بین دو خط </a:t>
            </a:r>
            <a:r>
              <a:rPr lang="en-US" sz="2800" b="1">
                <a:cs typeface="B Titr" pitchFamily="2" charset="-78"/>
              </a:rPr>
              <a:t>200x</a:t>
            </a:r>
            <a:r>
              <a:rPr lang="en-US" sz="2800" b="1" baseline="-25000">
                <a:cs typeface="B Titr" pitchFamily="2" charset="-78"/>
              </a:rPr>
              <a:t>2</a:t>
            </a:r>
            <a:r>
              <a:rPr lang="en-US" sz="2800" b="1">
                <a:cs typeface="B Titr" pitchFamily="2" charset="-78"/>
              </a:rPr>
              <a:t>=400,000</a:t>
            </a:r>
            <a:r>
              <a:rPr lang="ar-SA" sz="2800" b="1">
                <a:cs typeface="B Titr" pitchFamily="2" charset="-78"/>
              </a:rPr>
              <a:t> و</a:t>
            </a:r>
            <a:r>
              <a:rPr lang="fa-IR" sz="2800" b="1">
                <a:cs typeface="B Titr" pitchFamily="2" charset="-78"/>
              </a:rPr>
              <a:t>  </a:t>
            </a:r>
            <a:r>
              <a:rPr lang="en-US" sz="2800" b="1">
                <a:cs typeface="B Titr" pitchFamily="2" charset="-78"/>
              </a:rPr>
              <a:t>400x</a:t>
            </a:r>
            <a:r>
              <a:rPr lang="en-US" sz="2800" b="1" baseline="-25000">
                <a:cs typeface="B Titr" pitchFamily="2" charset="-78"/>
              </a:rPr>
              <a:t>1</a:t>
            </a:r>
            <a:r>
              <a:rPr lang="en-US" sz="2800" b="1">
                <a:cs typeface="B Titr" pitchFamily="2" charset="-78"/>
              </a:rPr>
              <a:t>+100x</a:t>
            </a:r>
            <a:r>
              <a:rPr lang="en-US" sz="2800" b="1" baseline="-25000">
                <a:cs typeface="B Titr" pitchFamily="2" charset="-78"/>
              </a:rPr>
              <a:t>2</a:t>
            </a:r>
            <a:r>
              <a:rPr lang="en-US" sz="2800" b="1">
                <a:cs typeface="B Titr" pitchFamily="2" charset="-78"/>
              </a:rPr>
              <a:t>≥20,000,000</a:t>
            </a:r>
            <a:r>
              <a:rPr lang="fa-IR" sz="2800" b="1">
                <a:cs typeface="B Titr" pitchFamily="2" charset="-78"/>
              </a:rPr>
              <a:t> </a:t>
            </a:r>
            <a:r>
              <a:rPr lang="ar-SA" sz="2800" b="1">
                <a:cs typeface="B Titr" pitchFamily="2" charset="-78"/>
              </a:rPr>
              <a:t>را بدست آورد. که این عدد برابر 49500 می باشد.</a:t>
            </a:r>
            <a:endParaRPr lang="en-US" sz="2800" b="1">
              <a:cs typeface="B Titr" pitchFamily="2" charset="-78"/>
            </a:endParaRPr>
          </a:p>
          <a:p>
            <a:pPr algn="ctr" rtl="1" eaLnBrk="1" hangingPunct="1">
              <a:lnSpc>
                <a:spcPct val="170000"/>
              </a:lnSpc>
            </a:pPr>
            <a:r>
              <a:rPr lang="en-US" sz="2800" b="1">
                <a:cs typeface="B Titr" pitchFamily="2" charset="-78"/>
              </a:rPr>
              <a:t>Z=49500*60+2000*93.5=3157000</a:t>
            </a:r>
          </a:p>
          <a:p>
            <a:pPr algn="just" rtl="1" eaLnBrk="1" hangingPunct="1">
              <a:lnSpc>
                <a:spcPct val="170000"/>
              </a:lnSpc>
            </a:pPr>
            <a:r>
              <a:rPr lang="ar-SA" sz="2800" b="1">
                <a:cs typeface="B Titr" pitchFamily="2" charset="-78"/>
              </a:rPr>
              <a:t>بنابراین </a:t>
            </a:r>
            <a:r>
              <a:rPr lang="ar-SA" sz="2800" b="1">
                <a:solidFill>
                  <a:schemeClr val="hlink"/>
                </a:solidFill>
                <a:cs typeface="B Titr" pitchFamily="2" charset="-78"/>
              </a:rPr>
              <a:t>نقطه </a:t>
            </a:r>
            <a:r>
              <a:rPr lang="en-US" sz="2800" b="1">
                <a:solidFill>
                  <a:schemeClr val="hlink"/>
                </a:solidFill>
                <a:cs typeface="B Titr" pitchFamily="2" charset="-78"/>
              </a:rPr>
              <a:t>C</a:t>
            </a:r>
            <a:r>
              <a:rPr lang="ar-SA" sz="2800" b="1">
                <a:solidFill>
                  <a:schemeClr val="hlink"/>
                </a:solidFill>
                <a:cs typeface="B Titr" pitchFamily="2" charset="-78"/>
              </a:rPr>
              <a:t> یعنی تخصیص 80000 هکتار به تولید چوب و 20000 هکتار برای تفرجگاهی ضمن رعایت کلیه محدودیت ها سود آور ترین ترکیب</a:t>
            </a:r>
            <a:r>
              <a:rPr lang="ar-SA" sz="2800" b="1">
                <a:cs typeface="B Titr" pitchFamily="2" charset="-78"/>
              </a:rPr>
              <a:t> خواهد بود. </a:t>
            </a:r>
          </a:p>
        </p:txBody>
      </p:sp>
    </p:spTree>
    <p:extLst>
      <p:ext uri="{BB962C8B-B14F-4D97-AF65-F5344CB8AC3E}">
        <p14:creationId xmlns:p14="http://schemas.microsoft.com/office/powerpoint/2010/main" val="41912792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2434" name="Rectangle 2"/>
          <p:cNvSpPr>
            <a:spLocks noChangeArrowheads="1"/>
          </p:cNvSpPr>
          <p:nvPr/>
        </p:nvSpPr>
        <p:spPr bwMode="auto">
          <a:xfrm>
            <a:off x="4319223" y="181085"/>
            <a:ext cx="5623654"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solidFill>
                  <a:schemeClr val="hlink"/>
                </a:solidFill>
                <a:latin typeface="B Titr" pitchFamily="2" charset="-78"/>
                <a:ea typeface="Times New Roman" panose="02020603050405020304" pitchFamily="18" charset="0"/>
                <a:cs typeface="B Titr" pitchFamily="2" charset="-78"/>
              </a:rPr>
              <a:t>حل ماتریسی </a:t>
            </a:r>
            <a:endParaRPr lang="en-US" sz="2800">
              <a:solidFill>
                <a:schemeClr val="hlink"/>
              </a:solidFill>
              <a:latin typeface="B Titr" pitchFamily="2" charset="-78"/>
              <a:ea typeface="Times New Roman" panose="02020603050405020304" pitchFamily="18" charset="0"/>
              <a:cs typeface="B Titr" pitchFamily="2" charset="-78"/>
            </a:endParaRPr>
          </a:p>
          <a:p>
            <a:pPr algn="just" rtl="1">
              <a:lnSpc>
                <a:spcPct val="200000"/>
              </a:lnSpc>
            </a:pPr>
            <a:r>
              <a:rPr lang="ar-SA" sz="2800">
                <a:latin typeface="B Titr" pitchFamily="2" charset="-78"/>
                <a:ea typeface="Times New Roman" panose="02020603050405020304" pitchFamily="18" charset="0"/>
                <a:cs typeface="B Titr" pitchFamily="2" charset="-78"/>
              </a:rPr>
              <a:t>الف- تشکیل ماتریس ضرائب مربوط به محدودیت ها </a:t>
            </a:r>
            <a:endParaRPr lang="en-US" sz="2800">
              <a:latin typeface="B Titr" pitchFamily="2" charset="-78"/>
              <a:cs typeface="B Titr" pitchFamily="2" charset="-78"/>
            </a:endParaRPr>
          </a:p>
        </p:txBody>
      </p:sp>
      <p:graphicFrame>
        <p:nvGraphicFramePr>
          <p:cNvPr id="402435" name="Object 3"/>
          <p:cNvGraphicFramePr>
            <a:graphicFrameLocks noChangeAspect="1"/>
          </p:cNvGraphicFramePr>
          <p:nvPr/>
        </p:nvGraphicFramePr>
        <p:xfrm>
          <a:off x="6816726" y="2924176"/>
          <a:ext cx="2803525" cy="2036763"/>
        </p:xfrm>
        <a:graphic>
          <a:graphicData uri="http://schemas.openxmlformats.org/presentationml/2006/ole">
            <mc:AlternateContent xmlns:mc="http://schemas.openxmlformats.org/markup-compatibility/2006">
              <mc:Choice xmlns:v="urn:schemas-microsoft-com:vml" Requires="v">
                <p:oleObj spid="_x0000_s6146" name="Equation" r:id="rId3" imgW="1219200" imgH="889000" progId="Equation.3">
                  <p:embed/>
                </p:oleObj>
              </mc:Choice>
              <mc:Fallback>
                <p:oleObj name="Equation" r:id="rId3" imgW="1219200" imgH="8890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16726" y="2924176"/>
                        <a:ext cx="2803525" cy="2036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2436" name="Rectangle 4"/>
          <p:cNvSpPr>
            <a:spLocks noChangeArrowheads="1"/>
          </p:cNvSpPr>
          <p:nvPr/>
        </p:nvSpPr>
        <p:spPr bwMode="auto">
          <a:xfrm>
            <a:off x="8170255" y="3386546"/>
            <a:ext cx="25680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r>
              <a:rPr lang="fa-IR" sz="1200">
                <a:ea typeface="Times New Roman" panose="02020603050405020304" pitchFamily="18" charset="0"/>
                <a:cs typeface="B Nazanin" pitchFamily="2" charset="-78"/>
              </a:rPr>
              <a:t>   </a:t>
            </a:r>
            <a:endParaRPr lang="fa-IR">
              <a:ea typeface="Times New Roman" panose="02020603050405020304" pitchFamily="18" charset="0"/>
              <a:cs typeface="B Nazanin" pitchFamily="2" charset="-78"/>
            </a:endParaRPr>
          </a:p>
        </p:txBody>
      </p:sp>
      <p:graphicFrame>
        <p:nvGraphicFramePr>
          <p:cNvPr id="402437" name="Object 5"/>
          <p:cNvGraphicFramePr>
            <a:graphicFrameLocks noChangeAspect="1"/>
          </p:cNvGraphicFramePr>
          <p:nvPr/>
        </p:nvGraphicFramePr>
        <p:xfrm>
          <a:off x="5735638" y="3860800"/>
          <a:ext cx="576262" cy="465138"/>
        </p:xfrm>
        <a:graphic>
          <a:graphicData uri="http://schemas.openxmlformats.org/presentationml/2006/ole">
            <mc:AlternateContent xmlns:mc="http://schemas.openxmlformats.org/markup-compatibility/2006">
              <mc:Choice xmlns:v="urn:schemas-microsoft-com:vml" Requires="v">
                <p:oleObj spid="_x0000_s6147" name="Equation" r:id="rId5" imgW="190417" imgH="152334" progId="Equation.3">
                  <p:embed/>
                </p:oleObj>
              </mc:Choice>
              <mc:Fallback>
                <p:oleObj name="Equation" r:id="rId5" imgW="190417" imgH="152334"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35638" y="3860800"/>
                        <a:ext cx="576262"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2438" name="Rectangle 6"/>
          <p:cNvSpPr>
            <a:spLocks noChangeArrowheads="1"/>
          </p:cNvSpPr>
          <p:nvPr/>
        </p:nvSpPr>
        <p:spPr bwMode="auto">
          <a:xfrm>
            <a:off x="8159027" y="3899308"/>
            <a:ext cx="28084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r>
              <a:rPr lang="fa-IR" sz="1200">
                <a:ea typeface="Times New Roman" panose="02020603050405020304" pitchFamily="18" charset="0"/>
                <a:cs typeface="B Nazanin" pitchFamily="2" charset="-78"/>
              </a:rPr>
              <a:t>    </a:t>
            </a:r>
            <a:endParaRPr lang="fa-IR">
              <a:ea typeface="Times New Roman" panose="02020603050405020304" pitchFamily="18" charset="0"/>
              <a:cs typeface="B Nazanin" pitchFamily="2" charset="-78"/>
            </a:endParaRPr>
          </a:p>
        </p:txBody>
      </p:sp>
      <p:graphicFrame>
        <p:nvGraphicFramePr>
          <p:cNvPr id="402439" name="Object 7"/>
          <p:cNvGraphicFramePr>
            <a:graphicFrameLocks noChangeAspect="1"/>
          </p:cNvGraphicFramePr>
          <p:nvPr/>
        </p:nvGraphicFramePr>
        <p:xfrm>
          <a:off x="1847850" y="2997201"/>
          <a:ext cx="3671888" cy="1947863"/>
        </p:xfrm>
        <a:graphic>
          <a:graphicData uri="http://schemas.openxmlformats.org/presentationml/2006/ole">
            <mc:AlternateContent xmlns:mc="http://schemas.openxmlformats.org/markup-compatibility/2006">
              <mc:Choice xmlns:v="urn:schemas-microsoft-com:vml" Requires="v">
                <p:oleObj spid="_x0000_s6148" name="Equation" r:id="rId7" imgW="1727200" imgH="914400" progId="Equation.3">
                  <p:embed/>
                </p:oleObj>
              </mc:Choice>
              <mc:Fallback>
                <p:oleObj name="Equation" r:id="rId7" imgW="1727200" imgH="9144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47850" y="2997201"/>
                        <a:ext cx="3671888" cy="194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2250862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ChangeArrowheads="1"/>
          </p:cNvSpPr>
          <p:nvPr/>
        </p:nvSpPr>
        <p:spPr bwMode="auto">
          <a:xfrm>
            <a:off x="1703389" y="1674814"/>
            <a:ext cx="8785225" cy="3508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از آنجایی که </a:t>
            </a:r>
            <a:r>
              <a:rPr lang="ar-SA" sz="2800">
                <a:solidFill>
                  <a:schemeClr val="hlink"/>
                </a:solidFill>
                <a:latin typeface="B Titr" pitchFamily="2" charset="-78"/>
                <a:cs typeface="B Titr" pitchFamily="2" charset="-78"/>
              </a:rPr>
              <a:t>ماتریس های چهار معادله و دو مجهول معمولاً جواب ندارد باید این ماتریس را به ماتریس های دو در دو که در اصل محل تلاقی دو خط مربوط به محدودیت ها است نوشت</a:t>
            </a:r>
            <a:r>
              <a:rPr lang="ar-SA" sz="2800">
                <a:latin typeface="B Titr" pitchFamily="2" charset="-78"/>
                <a:cs typeface="B Titr" pitchFamily="2" charset="-78"/>
              </a:rPr>
              <a:t>، با بدست آوردن جواب هر ماتریس مختصات محل تلاقی دو خط حاصل می شود. </a:t>
            </a:r>
          </a:p>
        </p:txBody>
      </p:sp>
    </p:spTree>
    <p:extLst>
      <p:ext uri="{BB962C8B-B14F-4D97-AF65-F5344CB8AC3E}">
        <p14:creationId xmlns:p14="http://schemas.microsoft.com/office/powerpoint/2010/main" val="22553333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4482" name="Rectangle 2"/>
          <p:cNvSpPr>
            <a:spLocks noChangeArrowheads="1"/>
          </p:cNvSpPr>
          <p:nvPr/>
        </p:nvSpPr>
        <p:spPr bwMode="auto">
          <a:xfrm>
            <a:off x="1524001" y="-879991"/>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aphicFrame>
        <p:nvGraphicFramePr>
          <p:cNvPr id="404483" name="Object 3"/>
          <p:cNvGraphicFramePr>
            <a:graphicFrameLocks noChangeAspect="1"/>
          </p:cNvGraphicFramePr>
          <p:nvPr/>
        </p:nvGraphicFramePr>
        <p:xfrm>
          <a:off x="5557839" y="974725"/>
          <a:ext cx="4859337" cy="641350"/>
        </p:xfrm>
        <a:graphic>
          <a:graphicData uri="http://schemas.openxmlformats.org/presentationml/2006/ole">
            <mc:AlternateContent xmlns:mc="http://schemas.openxmlformats.org/markup-compatibility/2006">
              <mc:Choice xmlns:v="urn:schemas-microsoft-com:vml" Requires="v">
                <p:oleObj spid="_x0000_s7170" name="Equation" r:id="rId3" imgW="3251200" imgH="431800" progId="Equation.3">
                  <p:embed/>
                </p:oleObj>
              </mc:Choice>
              <mc:Fallback>
                <p:oleObj name="Equation" r:id="rId3" imgW="3251200" imgH="4318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57839" y="974725"/>
                        <a:ext cx="4859337"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4484" name="Rectangle 4"/>
          <p:cNvSpPr>
            <a:spLocks noChangeArrowheads="1"/>
          </p:cNvSpPr>
          <p:nvPr/>
        </p:nvSpPr>
        <p:spPr bwMode="auto">
          <a:xfrm>
            <a:off x="1524001" y="-4513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aphicFrame>
        <p:nvGraphicFramePr>
          <p:cNvPr id="404485" name="Object 5"/>
          <p:cNvGraphicFramePr>
            <a:graphicFrameLocks noChangeAspect="1"/>
          </p:cNvGraphicFramePr>
          <p:nvPr/>
        </p:nvGraphicFramePr>
        <p:xfrm>
          <a:off x="4252913" y="855664"/>
          <a:ext cx="1079500" cy="866775"/>
        </p:xfrm>
        <a:graphic>
          <a:graphicData uri="http://schemas.openxmlformats.org/presentationml/2006/ole">
            <mc:AlternateContent xmlns:mc="http://schemas.openxmlformats.org/markup-compatibility/2006">
              <mc:Choice xmlns:v="urn:schemas-microsoft-com:vml" Requires="v">
                <p:oleObj spid="_x0000_s7171" name="Equation" r:id="rId5" imgW="533169" imgH="431613" progId="Equation.3">
                  <p:embed/>
                </p:oleObj>
              </mc:Choice>
              <mc:Fallback>
                <p:oleObj name="Equation" r:id="rId5" imgW="533169" imgH="431613"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52913" y="855664"/>
                        <a:ext cx="1079500"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4486" name="Rectangle 6"/>
          <p:cNvSpPr>
            <a:spLocks noChangeArrowheads="1"/>
          </p:cNvSpPr>
          <p:nvPr/>
        </p:nvSpPr>
        <p:spPr bwMode="auto">
          <a:xfrm>
            <a:off x="3975273" y="1124228"/>
            <a:ext cx="27764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r>
              <a:rPr lang="fa-IR">
                <a:ea typeface="Times New Roman" panose="02020603050405020304" pitchFamily="18" charset="0"/>
                <a:cs typeface="B Nazanin" pitchFamily="2" charset="-78"/>
              </a:rPr>
              <a:t>=</a:t>
            </a:r>
          </a:p>
        </p:txBody>
      </p:sp>
      <p:graphicFrame>
        <p:nvGraphicFramePr>
          <p:cNvPr id="404487" name="Object 7"/>
          <p:cNvGraphicFramePr>
            <a:graphicFrameLocks noChangeAspect="1"/>
          </p:cNvGraphicFramePr>
          <p:nvPr/>
        </p:nvGraphicFramePr>
        <p:xfrm>
          <a:off x="3432175" y="887413"/>
          <a:ext cx="323850" cy="817562"/>
        </p:xfrm>
        <a:graphic>
          <a:graphicData uri="http://schemas.openxmlformats.org/presentationml/2006/ole">
            <mc:AlternateContent xmlns:mc="http://schemas.openxmlformats.org/markup-compatibility/2006">
              <mc:Choice xmlns:v="urn:schemas-microsoft-com:vml" Requires="v">
                <p:oleObj spid="_x0000_s7172" name="Equation" r:id="rId7" imgW="177723" imgH="457002" progId="Equation.3">
                  <p:embed/>
                </p:oleObj>
              </mc:Choice>
              <mc:Fallback>
                <p:oleObj name="Equation" r:id="rId7" imgW="177723" imgH="457002"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432175" y="887413"/>
                        <a:ext cx="323850" cy="81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4488" name="Rectangle 8"/>
          <p:cNvSpPr>
            <a:spLocks noChangeArrowheads="1"/>
          </p:cNvSpPr>
          <p:nvPr/>
        </p:nvSpPr>
        <p:spPr bwMode="auto">
          <a:xfrm>
            <a:off x="3083253" y="1195666"/>
            <a:ext cx="26161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r>
              <a:rPr lang="fa-IR" b="1">
                <a:ea typeface="Times New Roman" panose="02020603050405020304" pitchFamily="18" charset="0"/>
                <a:cs typeface="B Nazanin" pitchFamily="2" charset="-78"/>
              </a:rPr>
              <a:t>*</a:t>
            </a:r>
          </a:p>
        </p:txBody>
      </p:sp>
      <p:graphicFrame>
        <p:nvGraphicFramePr>
          <p:cNvPr id="404489" name="Object 9"/>
          <p:cNvGraphicFramePr>
            <a:graphicFrameLocks noChangeAspect="1"/>
          </p:cNvGraphicFramePr>
          <p:nvPr/>
        </p:nvGraphicFramePr>
        <p:xfrm>
          <a:off x="2351089" y="908051"/>
          <a:ext cx="682625" cy="931863"/>
        </p:xfrm>
        <a:graphic>
          <a:graphicData uri="http://schemas.openxmlformats.org/presentationml/2006/ole">
            <mc:AlternateContent xmlns:mc="http://schemas.openxmlformats.org/markup-compatibility/2006">
              <mc:Choice xmlns:v="urn:schemas-microsoft-com:vml" Requires="v">
                <p:oleObj spid="_x0000_s7173" name="Equation" r:id="rId9" imgW="317225" imgH="431425" progId="Equation.3">
                  <p:embed/>
                </p:oleObj>
              </mc:Choice>
              <mc:Fallback>
                <p:oleObj name="Equation" r:id="rId9" imgW="317225" imgH="431425"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351089" y="908051"/>
                        <a:ext cx="682625" cy="931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4490" name="Rectangle 10"/>
          <p:cNvSpPr>
            <a:spLocks noChangeArrowheads="1"/>
          </p:cNvSpPr>
          <p:nvPr/>
        </p:nvSpPr>
        <p:spPr bwMode="auto">
          <a:xfrm>
            <a:off x="1847850" y="1195358"/>
            <a:ext cx="37702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rtl="1" eaLnBrk="1" hangingPunct="1"/>
            <a:r>
              <a:rPr lang="fa-IR" sz="2000" b="1">
                <a:ea typeface="Times New Roman" panose="02020603050405020304" pitchFamily="18" charset="0"/>
                <a:cs typeface="B Nazanin" pitchFamily="2" charset="-78"/>
              </a:rPr>
              <a:t> </a:t>
            </a:r>
            <a:r>
              <a:rPr lang="fa-IR">
                <a:ea typeface="Times New Roman" panose="02020603050405020304" pitchFamily="18" charset="0"/>
                <a:cs typeface="B Nazanin" pitchFamily="2" charset="-78"/>
              </a:rPr>
              <a:t>(1</a:t>
            </a:r>
            <a:endParaRPr lang="en-US">
              <a:ea typeface="Times New Roman" panose="02020603050405020304" pitchFamily="18" charset="0"/>
              <a:cs typeface="B Nazanin" pitchFamily="2" charset="-78"/>
            </a:endParaRPr>
          </a:p>
        </p:txBody>
      </p:sp>
      <p:graphicFrame>
        <p:nvGraphicFramePr>
          <p:cNvPr id="404491" name="Object 11"/>
          <p:cNvGraphicFramePr>
            <a:graphicFrameLocks noChangeAspect="1"/>
          </p:cNvGraphicFramePr>
          <p:nvPr/>
        </p:nvGraphicFramePr>
        <p:xfrm>
          <a:off x="5446714" y="3335338"/>
          <a:ext cx="4033837" cy="666750"/>
        </p:xfrm>
        <a:graphic>
          <a:graphicData uri="http://schemas.openxmlformats.org/presentationml/2006/ole">
            <mc:AlternateContent xmlns:mc="http://schemas.openxmlformats.org/markup-compatibility/2006">
              <mc:Choice xmlns:v="urn:schemas-microsoft-com:vml" Requires="v">
                <p:oleObj spid="_x0000_s7174" name="Equation" r:id="rId11" imgW="2590800" imgH="431800" progId="Equation.3">
                  <p:embed/>
                </p:oleObj>
              </mc:Choice>
              <mc:Fallback>
                <p:oleObj name="Equation" r:id="rId11" imgW="2590800" imgH="4318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446714" y="3335338"/>
                        <a:ext cx="4033837"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4492" name="Rectangle 12"/>
          <p:cNvSpPr>
            <a:spLocks noChangeArrowheads="1"/>
          </p:cNvSpPr>
          <p:nvPr/>
        </p:nvSpPr>
        <p:spPr bwMode="auto">
          <a:xfrm>
            <a:off x="1524001" y="2390259"/>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aphicFrame>
        <p:nvGraphicFramePr>
          <p:cNvPr id="404493" name="Object 13"/>
          <p:cNvGraphicFramePr>
            <a:graphicFrameLocks noChangeAspect="1"/>
          </p:cNvGraphicFramePr>
          <p:nvPr/>
        </p:nvGraphicFramePr>
        <p:xfrm>
          <a:off x="4151313" y="3344863"/>
          <a:ext cx="792162" cy="647700"/>
        </p:xfrm>
        <a:graphic>
          <a:graphicData uri="http://schemas.openxmlformats.org/presentationml/2006/ole">
            <mc:AlternateContent xmlns:mc="http://schemas.openxmlformats.org/markup-compatibility/2006">
              <mc:Choice xmlns:v="urn:schemas-microsoft-com:vml" Requires="v">
                <p:oleObj spid="_x0000_s7175" name="Equation" r:id="rId13" imgW="520474" imgH="431613" progId="Equation.3">
                  <p:embed/>
                </p:oleObj>
              </mc:Choice>
              <mc:Fallback>
                <p:oleObj name="Equation" r:id="rId13" imgW="520474" imgH="431613"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151313" y="3344863"/>
                        <a:ext cx="792162"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4494" name="Rectangle 14"/>
          <p:cNvSpPr>
            <a:spLocks noChangeArrowheads="1"/>
          </p:cNvSpPr>
          <p:nvPr/>
        </p:nvSpPr>
        <p:spPr bwMode="auto">
          <a:xfrm>
            <a:off x="3832398" y="3499128"/>
            <a:ext cx="27764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r>
              <a:rPr lang="fa-IR">
                <a:ea typeface="Times New Roman" panose="02020603050405020304" pitchFamily="18" charset="0"/>
                <a:cs typeface="B Nazanin" pitchFamily="2" charset="-78"/>
              </a:rPr>
              <a:t>=</a:t>
            </a:r>
          </a:p>
        </p:txBody>
      </p:sp>
      <p:graphicFrame>
        <p:nvGraphicFramePr>
          <p:cNvPr id="404495" name="Object 15"/>
          <p:cNvGraphicFramePr>
            <a:graphicFrameLocks noChangeAspect="1"/>
          </p:cNvGraphicFramePr>
          <p:nvPr/>
        </p:nvGraphicFramePr>
        <p:xfrm>
          <a:off x="3359150" y="3213101"/>
          <a:ext cx="323850" cy="817563"/>
        </p:xfrm>
        <a:graphic>
          <a:graphicData uri="http://schemas.openxmlformats.org/presentationml/2006/ole">
            <mc:AlternateContent xmlns:mc="http://schemas.openxmlformats.org/markup-compatibility/2006">
              <mc:Choice xmlns:v="urn:schemas-microsoft-com:vml" Requires="v">
                <p:oleObj spid="_x0000_s7176" name="Equation" r:id="rId15" imgW="177723" imgH="457002" progId="Equation.3">
                  <p:embed/>
                </p:oleObj>
              </mc:Choice>
              <mc:Fallback>
                <p:oleObj name="Equation" r:id="rId15" imgW="177723" imgH="457002"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59150" y="3213101"/>
                        <a:ext cx="323850" cy="81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4496" name="Rectangle 16"/>
          <p:cNvSpPr>
            <a:spLocks noChangeArrowheads="1"/>
          </p:cNvSpPr>
          <p:nvPr/>
        </p:nvSpPr>
        <p:spPr bwMode="auto">
          <a:xfrm>
            <a:off x="3000703" y="3381653"/>
            <a:ext cx="26161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r>
              <a:rPr lang="fa-IR" b="1">
                <a:ea typeface="Times New Roman" panose="02020603050405020304" pitchFamily="18" charset="0"/>
                <a:cs typeface="B Nazanin" pitchFamily="2" charset="-78"/>
              </a:rPr>
              <a:t>*</a:t>
            </a:r>
          </a:p>
        </p:txBody>
      </p:sp>
      <p:graphicFrame>
        <p:nvGraphicFramePr>
          <p:cNvPr id="404497" name="Object 17"/>
          <p:cNvGraphicFramePr>
            <a:graphicFrameLocks noChangeAspect="1"/>
          </p:cNvGraphicFramePr>
          <p:nvPr/>
        </p:nvGraphicFramePr>
        <p:xfrm>
          <a:off x="2279650" y="3284539"/>
          <a:ext cx="577850" cy="788987"/>
        </p:xfrm>
        <a:graphic>
          <a:graphicData uri="http://schemas.openxmlformats.org/presentationml/2006/ole">
            <mc:AlternateContent xmlns:mc="http://schemas.openxmlformats.org/markup-compatibility/2006">
              <mc:Choice xmlns:v="urn:schemas-microsoft-com:vml" Requires="v">
                <p:oleObj spid="_x0000_s7177" name="Equation" r:id="rId16" imgW="317225" imgH="431425" progId="Equation.3">
                  <p:embed/>
                </p:oleObj>
              </mc:Choice>
              <mc:Fallback>
                <p:oleObj name="Equation" r:id="rId16" imgW="317225" imgH="431425" progId="Equation.3">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279650" y="3284539"/>
                        <a:ext cx="577850" cy="78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4498" name="Rectangle 18"/>
          <p:cNvSpPr>
            <a:spLocks noChangeArrowheads="1"/>
          </p:cNvSpPr>
          <p:nvPr/>
        </p:nvSpPr>
        <p:spPr bwMode="auto">
          <a:xfrm>
            <a:off x="1835150" y="3427691"/>
            <a:ext cx="37382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rtl="1" eaLnBrk="1" hangingPunct="1"/>
            <a:r>
              <a:rPr lang="fa-IR">
                <a:ea typeface="Times New Roman" panose="02020603050405020304" pitchFamily="18" charset="0"/>
                <a:cs typeface="B Nazanin" pitchFamily="2" charset="-78"/>
              </a:rPr>
              <a:t> (2</a:t>
            </a:r>
            <a:endParaRPr lang="en-US">
              <a:ea typeface="Times New Roman" panose="02020603050405020304" pitchFamily="18" charset="0"/>
              <a:cs typeface="B Nazanin" pitchFamily="2" charset="-78"/>
            </a:endParaRPr>
          </a:p>
        </p:txBody>
      </p:sp>
      <p:graphicFrame>
        <p:nvGraphicFramePr>
          <p:cNvPr id="404499" name="Object 19"/>
          <p:cNvGraphicFramePr>
            <a:graphicFrameLocks noChangeAspect="1"/>
          </p:cNvGraphicFramePr>
          <p:nvPr/>
        </p:nvGraphicFramePr>
        <p:xfrm>
          <a:off x="5232401" y="5326063"/>
          <a:ext cx="4392613" cy="723900"/>
        </p:xfrm>
        <a:graphic>
          <a:graphicData uri="http://schemas.openxmlformats.org/presentationml/2006/ole">
            <mc:AlternateContent xmlns:mc="http://schemas.openxmlformats.org/markup-compatibility/2006">
              <mc:Choice xmlns:v="urn:schemas-microsoft-com:vml" Requires="v">
                <p:oleObj spid="_x0000_s7178" name="Equation" r:id="rId18" imgW="2603500" imgH="431800" progId="Equation.3">
                  <p:embed/>
                </p:oleObj>
              </mc:Choice>
              <mc:Fallback>
                <p:oleObj name="Equation" r:id="rId18" imgW="2603500" imgH="431800" progId="Equation.3">
                  <p:embed/>
                  <p:pic>
                    <p:nvPicPr>
                      <p:cNvPr id="0" name=""/>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5232401" y="5326063"/>
                        <a:ext cx="4392613"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4500" name="Rectangle 20"/>
          <p:cNvSpPr>
            <a:spLocks noChangeArrowheads="1"/>
          </p:cNvSpPr>
          <p:nvPr/>
        </p:nvSpPr>
        <p:spPr bwMode="auto">
          <a:xfrm>
            <a:off x="1524001" y="523188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aphicFrame>
        <p:nvGraphicFramePr>
          <p:cNvPr id="404501" name="Object 21"/>
          <p:cNvGraphicFramePr>
            <a:graphicFrameLocks noChangeAspect="1"/>
          </p:cNvGraphicFramePr>
          <p:nvPr/>
        </p:nvGraphicFramePr>
        <p:xfrm>
          <a:off x="4006850" y="5338764"/>
          <a:ext cx="865188" cy="708025"/>
        </p:xfrm>
        <a:graphic>
          <a:graphicData uri="http://schemas.openxmlformats.org/presentationml/2006/ole">
            <mc:AlternateContent xmlns:mc="http://schemas.openxmlformats.org/markup-compatibility/2006">
              <mc:Choice xmlns:v="urn:schemas-microsoft-com:vml" Requires="v">
                <p:oleObj spid="_x0000_s7179" name="Equation" r:id="rId20" imgW="520474" imgH="431613" progId="Equation.3">
                  <p:embed/>
                </p:oleObj>
              </mc:Choice>
              <mc:Fallback>
                <p:oleObj name="Equation" r:id="rId20" imgW="520474" imgH="431613" progId="Equation.3">
                  <p:embed/>
                  <p:pic>
                    <p:nvPicPr>
                      <p:cNvPr id="0" name=""/>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4006850" y="5338764"/>
                        <a:ext cx="8651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4502" name="Rectangle 22"/>
          <p:cNvSpPr>
            <a:spLocks noChangeArrowheads="1"/>
          </p:cNvSpPr>
          <p:nvPr/>
        </p:nvSpPr>
        <p:spPr bwMode="auto">
          <a:xfrm>
            <a:off x="3614910" y="5515253"/>
            <a:ext cx="27764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r>
              <a:rPr lang="fa-IR">
                <a:ea typeface="Times New Roman" panose="02020603050405020304" pitchFamily="18" charset="0"/>
                <a:cs typeface="B Nazanin" pitchFamily="2" charset="-78"/>
              </a:rPr>
              <a:t>=</a:t>
            </a:r>
          </a:p>
        </p:txBody>
      </p:sp>
      <p:graphicFrame>
        <p:nvGraphicFramePr>
          <p:cNvPr id="404503" name="Object 23"/>
          <p:cNvGraphicFramePr>
            <a:graphicFrameLocks noChangeAspect="1"/>
          </p:cNvGraphicFramePr>
          <p:nvPr/>
        </p:nvGraphicFramePr>
        <p:xfrm>
          <a:off x="3287714" y="5214939"/>
          <a:ext cx="352425" cy="890587"/>
        </p:xfrm>
        <a:graphic>
          <a:graphicData uri="http://schemas.openxmlformats.org/presentationml/2006/ole">
            <mc:AlternateContent xmlns:mc="http://schemas.openxmlformats.org/markup-compatibility/2006">
              <mc:Choice xmlns:v="urn:schemas-microsoft-com:vml" Requires="v">
                <p:oleObj spid="_x0000_s7180" name="Equation" r:id="rId22" imgW="177723" imgH="457002" progId="Equation.3">
                  <p:embed/>
                </p:oleObj>
              </mc:Choice>
              <mc:Fallback>
                <p:oleObj name="Equation" r:id="rId22" imgW="177723" imgH="457002"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87714" y="5214939"/>
                        <a:ext cx="352425" cy="890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4504" name="Rectangle 24"/>
          <p:cNvSpPr>
            <a:spLocks noChangeArrowheads="1"/>
          </p:cNvSpPr>
          <p:nvPr/>
        </p:nvSpPr>
        <p:spPr bwMode="auto">
          <a:xfrm>
            <a:off x="3011815" y="5515253"/>
            <a:ext cx="26161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r>
              <a:rPr lang="fa-IR" b="1">
                <a:ea typeface="Times New Roman" panose="02020603050405020304" pitchFamily="18" charset="0"/>
                <a:cs typeface="B Nazanin" pitchFamily="2" charset="-78"/>
              </a:rPr>
              <a:t>*</a:t>
            </a:r>
          </a:p>
        </p:txBody>
      </p:sp>
      <p:graphicFrame>
        <p:nvGraphicFramePr>
          <p:cNvPr id="404505" name="Object 25"/>
          <p:cNvGraphicFramePr>
            <a:graphicFrameLocks noChangeAspect="1"/>
          </p:cNvGraphicFramePr>
          <p:nvPr/>
        </p:nvGraphicFramePr>
        <p:xfrm>
          <a:off x="2351089" y="5300664"/>
          <a:ext cx="630237" cy="860425"/>
        </p:xfrm>
        <a:graphic>
          <a:graphicData uri="http://schemas.openxmlformats.org/presentationml/2006/ole">
            <mc:AlternateContent xmlns:mc="http://schemas.openxmlformats.org/markup-compatibility/2006">
              <mc:Choice xmlns:v="urn:schemas-microsoft-com:vml" Requires="v">
                <p:oleObj spid="_x0000_s7181" name="Equation" r:id="rId23" imgW="317225" imgH="431425" progId="Equation.3">
                  <p:embed/>
                </p:oleObj>
              </mc:Choice>
              <mc:Fallback>
                <p:oleObj name="Equation" r:id="rId23" imgW="317225" imgH="431425" progId="Equation.3">
                  <p:embed/>
                  <p:pic>
                    <p:nvPicPr>
                      <p:cNvPr id="0" name=""/>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2351089" y="5300664"/>
                        <a:ext cx="630237" cy="86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4506" name="Rectangle 26"/>
          <p:cNvSpPr>
            <a:spLocks noChangeArrowheads="1"/>
          </p:cNvSpPr>
          <p:nvPr/>
        </p:nvSpPr>
        <p:spPr bwMode="auto">
          <a:xfrm>
            <a:off x="1989968" y="5515253"/>
            <a:ext cx="37382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r>
              <a:rPr lang="fa-IR">
                <a:ea typeface="Times New Roman" panose="02020603050405020304" pitchFamily="18" charset="0"/>
                <a:cs typeface="B Nazanin" pitchFamily="2" charset="-78"/>
              </a:rPr>
              <a:t> (3</a:t>
            </a:r>
          </a:p>
        </p:txBody>
      </p:sp>
    </p:spTree>
    <p:extLst>
      <p:ext uri="{BB962C8B-B14F-4D97-AF65-F5344CB8AC3E}">
        <p14:creationId xmlns:p14="http://schemas.microsoft.com/office/powerpoint/2010/main" val="6107230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5506" name="Rectangle 2"/>
          <p:cNvSpPr>
            <a:spLocks noChangeArrowheads="1"/>
          </p:cNvSpPr>
          <p:nvPr/>
        </p:nvSpPr>
        <p:spPr bwMode="auto">
          <a:xfrm>
            <a:off x="1524001" y="54082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aphicFrame>
        <p:nvGraphicFramePr>
          <p:cNvPr id="405507" name="Object 3"/>
          <p:cNvGraphicFramePr>
            <a:graphicFrameLocks noChangeAspect="1"/>
          </p:cNvGraphicFramePr>
          <p:nvPr/>
        </p:nvGraphicFramePr>
        <p:xfrm>
          <a:off x="5014914" y="2316163"/>
          <a:ext cx="4897437" cy="754062"/>
        </p:xfrm>
        <a:graphic>
          <a:graphicData uri="http://schemas.openxmlformats.org/presentationml/2006/ole">
            <mc:AlternateContent xmlns:mc="http://schemas.openxmlformats.org/markup-compatibility/2006">
              <mc:Choice xmlns:v="urn:schemas-microsoft-com:vml" Requires="v">
                <p:oleObj spid="_x0000_s8194" name="Equation" r:id="rId3" imgW="2781300" imgH="431800" progId="Equation.3">
                  <p:embed/>
                </p:oleObj>
              </mc:Choice>
              <mc:Fallback>
                <p:oleObj name="Equation" r:id="rId3" imgW="2781300" imgH="4318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14914" y="2316163"/>
                        <a:ext cx="4897437"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5508" name="Rectangle 4"/>
          <p:cNvSpPr>
            <a:spLocks noChangeArrowheads="1"/>
          </p:cNvSpPr>
          <p:nvPr/>
        </p:nvSpPr>
        <p:spPr bwMode="auto">
          <a:xfrm>
            <a:off x="1524001" y="9694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aphicFrame>
        <p:nvGraphicFramePr>
          <p:cNvPr id="405509" name="Object 5"/>
          <p:cNvGraphicFramePr>
            <a:graphicFrameLocks noChangeAspect="1"/>
          </p:cNvGraphicFramePr>
          <p:nvPr/>
        </p:nvGraphicFramePr>
        <p:xfrm>
          <a:off x="3865564" y="2290764"/>
          <a:ext cx="935037" cy="750887"/>
        </p:xfrm>
        <a:graphic>
          <a:graphicData uri="http://schemas.openxmlformats.org/presentationml/2006/ole">
            <mc:AlternateContent xmlns:mc="http://schemas.openxmlformats.org/markup-compatibility/2006">
              <mc:Choice xmlns:v="urn:schemas-microsoft-com:vml" Requires="v">
                <p:oleObj spid="_x0000_s8195" name="Equation" r:id="rId5" imgW="533169" imgH="431613" progId="Equation.3">
                  <p:embed/>
                </p:oleObj>
              </mc:Choice>
              <mc:Fallback>
                <p:oleObj name="Equation" r:id="rId5" imgW="533169" imgH="431613"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65564" y="2290764"/>
                        <a:ext cx="935037" cy="75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5510" name="Rectangle 6"/>
          <p:cNvSpPr>
            <a:spLocks noChangeArrowheads="1"/>
          </p:cNvSpPr>
          <p:nvPr/>
        </p:nvSpPr>
        <p:spPr bwMode="auto">
          <a:xfrm>
            <a:off x="3472035" y="2492653"/>
            <a:ext cx="27764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r>
              <a:rPr lang="fa-IR" b="1">
                <a:ea typeface="Times New Roman" panose="02020603050405020304" pitchFamily="18" charset="0"/>
                <a:cs typeface="B Nazanin" pitchFamily="2" charset="-78"/>
              </a:rPr>
              <a:t>=</a:t>
            </a:r>
          </a:p>
        </p:txBody>
      </p:sp>
      <p:graphicFrame>
        <p:nvGraphicFramePr>
          <p:cNvPr id="405511" name="Object 7"/>
          <p:cNvGraphicFramePr>
            <a:graphicFrameLocks noChangeAspect="1"/>
          </p:cNvGraphicFramePr>
          <p:nvPr/>
        </p:nvGraphicFramePr>
        <p:xfrm>
          <a:off x="3071813" y="2133600"/>
          <a:ext cx="381000" cy="960438"/>
        </p:xfrm>
        <a:graphic>
          <a:graphicData uri="http://schemas.openxmlformats.org/presentationml/2006/ole">
            <mc:AlternateContent xmlns:mc="http://schemas.openxmlformats.org/markup-compatibility/2006">
              <mc:Choice xmlns:v="urn:schemas-microsoft-com:vml" Requires="v">
                <p:oleObj spid="_x0000_s8196" name="Equation" r:id="rId7" imgW="177723" imgH="457002" progId="Equation.3">
                  <p:embed/>
                </p:oleObj>
              </mc:Choice>
              <mc:Fallback>
                <p:oleObj name="Equation" r:id="rId7" imgW="177723" imgH="457002"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071813" y="2133600"/>
                        <a:ext cx="381000" cy="96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5512" name="Rectangle 8"/>
          <p:cNvSpPr>
            <a:spLocks noChangeArrowheads="1"/>
          </p:cNvSpPr>
          <p:nvPr/>
        </p:nvSpPr>
        <p:spPr bwMode="auto">
          <a:xfrm>
            <a:off x="2867353" y="2492653"/>
            <a:ext cx="26161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r>
              <a:rPr lang="fa-IR" b="1">
                <a:ea typeface="Times New Roman" panose="02020603050405020304" pitchFamily="18" charset="0"/>
                <a:cs typeface="B Nazanin" pitchFamily="2" charset="-78"/>
              </a:rPr>
              <a:t>*</a:t>
            </a:r>
          </a:p>
        </p:txBody>
      </p:sp>
      <p:graphicFrame>
        <p:nvGraphicFramePr>
          <p:cNvPr id="405513" name="Object 9"/>
          <p:cNvGraphicFramePr>
            <a:graphicFrameLocks noChangeAspect="1"/>
          </p:cNvGraphicFramePr>
          <p:nvPr/>
        </p:nvGraphicFramePr>
        <p:xfrm>
          <a:off x="2279650" y="2209801"/>
          <a:ext cx="630238" cy="860425"/>
        </p:xfrm>
        <a:graphic>
          <a:graphicData uri="http://schemas.openxmlformats.org/presentationml/2006/ole">
            <mc:AlternateContent xmlns:mc="http://schemas.openxmlformats.org/markup-compatibility/2006">
              <mc:Choice xmlns:v="urn:schemas-microsoft-com:vml" Requires="v">
                <p:oleObj spid="_x0000_s8197" name="Equation" r:id="rId9" imgW="317225" imgH="431425" progId="Equation.3">
                  <p:embed/>
                </p:oleObj>
              </mc:Choice>
              <mc:Fallback>
                <p:oleObj name="Equation" r:id="rId9" imgW="317225" imgH="431425"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279650" y="2209801"/>
                        <a:ext cx="630238" cy="86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5514" name="Rectangle 10"/>
          <p:cNvSpPr>
            <a:spLocks noChangeArrowheads="1"/>
          </p:cNvSpPr>
          <p:nvPr/>
        </p:nvSpPr>
        <p:spPr bwMode="auto">
          <a:xfrm>
            <a:off x="1992313" y="2492653"/>
            <a:ext cx="38343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rtl="1" eaLnBrk="1" hangingPunct="1"/>
            <a:r>
              <a:rPr lang="fa-IR" b="1">
                <a:ea typeface="Times New Roman" panose="02020603050405020304" pitchFamily="18" charset="0"/>
                <a:cs typeface="B Nazanin" pitchFamily="2" charset="-78"/>
              </a:rPr>
              <a:t> (4</a:t>
            </a:r>
            <a:endParaRPr lang="en-US" b="1">
              <a:ea typeface="Times New Roman" panose="02020603050405020304" pitchFamily="18" charset="0"/>
              <a:cs typeface="B Nazanin" pitchFamily="2" charset="-78"/>
            </a:endParaRPr>
          </a:p>
        </p:txBody>
      </p:sp>
      <p:graphicFrame>
        <p:nvGraphicFramePr>
          <p:cNvPr id="405515" name="Object 11"/>
          <p:cNvGraphicFramePr>
            <a:graphicFrameLocks noChangeAspect="1"/>
          </p:cNvGraphicFramePr>
          <p:nvPr/>
        </p:nvGraphicFramePr>
        <p:xfrm>
          <a:off x="5519738" y="4068764"/>
          <a:ext cx="4464050" cy="687387"/>
        </p:xfrm>
        <a:graphic>
          <a:graphicData uri="http://schemas.openxmlformats.org/presentationml/2006/ole">
            <mc:AlternateContent xmlns:mc="http://schemas.openxmlformats.org/markup-compatibility/2006">
              <mc:Choice xmlns:v="urn:schemas-microsoft-com:vml" Requires="v">
                <p:oleObj spid="_x0000_s8198" name="Equation" r:id="rId11" imgW="2781300" imgH="431800" progId="Equation.3">
                  <p:embed/>
                </p:oleObj>
              </mc:Choice>
              <mc:Fallback>
                <p:oleObj name="Equation" r:id="rId11" imgW="2781300" imgH="4318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519738" y="4068764"/>
                        <a:ext cx="4464050" cy="687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5516" name="Rectangle 12"/>
          <p:cNvSpPr>
            <a:spLocks noChangeArrowheads="1"/>
          </p:cNvSpPr>
          <p:nvPr/>
        </p:nvSpPr>
        <p:spPr bwMode="auto">
          <a:xfrm>
            <a:off x="1524001" y="38110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aphicFrame>
        <p:nvGraphicFramePr>
          <p:cNvPr id="405517" name="Object 13"/>
          <p:cNvGraphicFramePr>
            <a:graphicFrameLocks noChangeAspect="1"/>
          </p:cNvGraphicFramePr>
          <p:nvPr/>
        </p:nvGraphicFramePr>
        <p:xfrm>
          <a:off x="4222750" y="4044950"/>
          <a:ext cx="863600" cy="693738"/>
        </p:xfrm>
        <a:graphic>
          <a:graphicData uri="http://schemas.openxmlformats.org/presentationml/2006/ole">
            <mc:AlternateContent xmlns:mc="http://schemas.openxmlformats.org/markup-compatibility/2006">
              <mc:Choice xmlns:v="urn:schemas-microsoft-com:vml" Requires="v">
                <p:oleObj spid="_x0000_s8199" name="Equation" r:id="rId13" imgW="533169" imgH="431613" progId="Equation.3">
                  <p:embed/>
                </p:oleObj>
              </mc:Choice>
              <mc:Fallback>
                <p:oleObj name="Equation" r:id="rId13" imgW="533169" imgH="431613"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222750" y="4044950"/>
                        <a:ext cx="863600" cy="693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5518" name="Rectangle 14"/>
          <p:cNvSpPr>
            <a:spLocks noChangeArrowheads="1"/>
          </p:cNvSpPr>
          <p:nvPr/>
        </p:nvSpPr>
        <p:spPr bwMode="auto">
          <a:xfrm>
            <a:off x="3830810" y="4211916"/>
            <a:ext cx="27764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r>
              <a:rPr lang="fa-IR" b="1">
                <a:ea typeface="Times New Roman" panose="02020603050405020304" pitchFamily="18" charset="0"/>
                <a:cs typeface="B Nazanin" pitchFamily="2" charset="-78"/>
              </a:rPr>
              <a:t>=</a:t>
            </a:r>
          </a:p>
        </p:txBody>
      </p:sp>
      <p:graphicFrame>
        <p:nvGraphicFramePr>
          <p:cNvPr id="405519" name="Object 15"/>
          <p:cNvGraphicFramePr>
            <a:graphicFrameLocks noChangeAspect="1"/>
          </p:cNvGraphicFramePr>
          <p:nvPr/>
        </p:nvGraphicFramePr>
        <p:xfrm>
          <a:off x="3336925" y="3860801"/>
          <a:ext cx="381000" cy="962025"/>
        </p:xfrm>
        <a:graphic>
          <a:graphicData uri="http://schemas.openxmlformats.org/presentationml/2006/ole">
            <mc:AlternateContent xmlns:mc="http://schemas.openxmlformats.org/markup-compatibility/2006">
              <mc:Choice xmlns:v="urn:schemas-microsoft-com:vml" Requires="v">
                <p:oleObj spid="_x0000_s8200" name="Equation" r:id="rId15" imgW="177723" imgH="457002" progId="Equation.3">
                  <p:embed/>
                </p:oleObj>
              </mc:Choice>
              <mc:Fallback>
                <p:oleObj name="Equation" r:id="rId15" imgW="177723" imgH="457002"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36925" y="3860801"/>
                        <a:ext cx="38100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5520" name="Rectangle 16"/>
          <p:cNvSpPr>
            <a:spLocks noChangeArrowheads="1"/>
          </p:cNvSpPr>
          <p:nvPr/>
        </p:nvSpPr>
        <p:spPr bwMode="auto">
          <a:xfrm>
            <a:off x="3010228" y="4205566"/>
            <a:ext cx="26161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r>
              <a:rPr lang="fa-IR" b="1">
                <a:ea typeface="Times New Roman" panose="02020603050405020304" pitchFamily="18" charset="0"/>
                <a:cs typeface="B Nazanin" pitchFamily="2" charset="-78"/>
              </a:rPr>
              <a:t>*</a:t>
            </a:r>
          </a:p>
        </p:txBody>
      </p:sp>
      <p:graphicFrame>
        <p:nvGraphicFramePr>
          <p:cNvPr id="405521" name="Object 17"/>
          <p:cNvGraphicFramePr>
            <a:graphicFrameLocks noChangeAspect="1"/>
          </p:cNvGraphicFramePr>
          <p:nvPr/>
        </p:nvGraphicFramePr>
        <p:xfrm>
          <a:off x="2351089" y="3997326"/>
          <a:ext cx="581025" cy="792163"/>
        </p:xfrm>
        <a:graphic>
          <a:graphicData uri="http://schemas.openxmlformats.org/presentationml/2006/ole">
            <mc:AlternateContent xmlns:mc="http://schemas.openxmlformats.org/markup-compatibility/2006">
              <mc:Choice xmlns:v="urn:schemas-microsoft-com:vml" Requires="v">
                <p:oleObj spid="_x0000_s8201" name="Equation" r:id="rId16" imgW="317225" imgH="431425" progId="Equation.3">
                  <p:embed/>
                </p:oleObj>
              </mc:Choice>
              <mc:Fallback>
                <p:oleObj name="Equation" r:id="rId16" imgW="317225" imgH="431425" progId="Equation.3">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351089" y="3997326"/>
                        <a:ext cx="581025"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5522" name="Rectangle 18"/>
          <p:cNvSpPr>
            <a:spLocks noChangeArrowheads="1"/>
          </p:cNvSpPr>
          <p:nvPr/>
        </p:nvSpPr>
        <p:spPr bwMode="auto">
          <a:xfrm>
            <a:off x="2059725" y="4211916"/>
            <a:ext cx="38343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r>
              <a:rPr lang="fa-IR" b="1">
                <a:ea typeface="Times New Roman" panose="02020603050405020304" pitchFamily="18" charset="0"/>
                <a:cs typeface="B Nazanin" pitchFamily="2" charset="-78"/>
              </a:rPr>
              <a:t> (5</a:t>
            </a:r>
          </a:p>
        </p:txBody>
      </p:sp>
    </p:spTree>
    <p:extLst>
      <p:ext uri="{BB962C8B-B14F-4D97-AF65-F5344CB8AC3E}">
        <p14:creationId xmlns:p14="http://schemas.microsoft.com/office/powerpoint/2010/main" val="5350492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6530" name="Rectangle 2"/>
          <p:cNvSpPr>
            <a:spLocks noChangeArrowheads="1"/>
          </p:cNvSpPr>
          <p:nvPr/>
        </p:nvSpPr>
        <p:spPr bwMode="auto">
          <a:xfrm>
            <a:off x="1703389" y="60435"/>
            <a:ext cx="8785225" cy="6740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700" b="1">
                <a:solidFill>
                  <a:schemeClr val="hlink"/>
                </a:solidFill>
                <a:cs typeface="B Titr" pitchFamily="2" charset="-78"/>
              </a:rPr>
              <a:t>ب- بدست آوردن جواب مناسب </a:t>
            </a:r>
            <a:endParaRPr lang="en-US" sz="2700" b="1">
              <a:solidFill>
                <a:schemeClr val="hlink"/>
              </a:solidFill>
              <a:cs typeface="B Titr" pitchFamily="2" charset="-78"/>
            </a:endParaRPr>
          </a:p>
          <a:p>
            <a:pPr algn="just" rtl="1" eaLnBrk="1" hangingPunct="1">
              <a:lnSpc>
                <a:spcPct val="200000"/>
              </a:lnSpc>
            </a:pPr>
            <a:r>
              <a:rPr lang="ar-SA" sz="2700" b="1">
                <a:solidFill>
                  <a:schemeClr val="hlink"/>
                </a:solidFill>
                <a:cs typeface="B Titr" pitchFamily="2" charset="-78"/>
              </a:rPr>
              <a:t>پاسخ صحیح در یکی از این پنج نقطه</a:t>
            </a:r>
            <a:r>
              <a:rPr lang="ar-SA" sz="2700" b="1">
                <a:cs typeface="B Titr" pitchFamily="2" charset="-78"/>
              </a:rPr>
              <a:t> است. ابتدا بایستی بررسی شود که نقاط بدست آمده خارج از محدوده های تعیین شده نباشد. به عنوان مثال </a:t>
            </a:r>
            <a:r>
              <a:rPr lang="ar-SA" sz="2700" b="1">
                <a:solidFill>
                  <a:schemeClr val="hlink"/>
                </a:solidFill>
                <a:cs typeface="B Titr" pitchFamily="2" charset="-78"/>
              </a:rPr>
              <a:t>نقطه بدست آمده در سطر اول دارای 6666=</a:t>
            </a:r>
            <a:r>
              <a:rPr lang="en-US" sz="2700" b="1">
                <a:solidFill>
                  <a:schemeClr val="hlink"/>
                </a:solidFill>
                <a:cs typeface="B Titr" pitchFamily="2" charset="-78"/>
              </a:rPr>
              <a:t>x</a:t>
            </a:r>
            <a:r>
              <a:rPr lang="en-US" sz="2700" b="1" baseline="-25000">
                <a:solidFill>
                  <a:schemeClr val="hlink"/>
                </a:solidFill>
                <a:cs typeface="B Titr" pitchFamily="2" charset="-78"/>
              </a:rPr>
              <a:t>2</a:t>
            </a:r>
            <a:r>
              <a:rPr lang="fa-IR" sz="2700" b="1">
                <a:solidFill>
                  <a:schemeClr val="hlink"/>
                </a:solidFill>
                <a:cs typeface="B Titr" pitchFamily="2" charset="-78"/>
              </a:rPr>
              <a:t> </a:t>
            </a:r>
            <a:r>
              <a:rPr lang="ar-SA" sz="2700" b="1">
                <a:solidFill>
                  <a:schemeClr val="hlink"/>
                </a:solidFill>
                <a:cs typeface="B Titr" pitchFamily="2" charset="-78"/>
              </a:rPr>
              <a:t>است که با محدودیت </a:t>
            </a:r>
            <a:r>
              <a:rPr lang="fa-IR" sz="2700" b="1">
                <a:solidFill>
                  <a:schemeClr val="hlink"/>
                </a:solidFill>
                <a:cs typeface="B Titr" pitchFamily="2" charset="-78"/>
              </a:rPr>
              <a:t> </a:t>
            </a:r>
            <a:r>
              <a:rPr lang="en-US" sz="2700" b="1">
                <a:solidFill>
                  <a:schemeClr val="hlink"/>
                </a:solidFill>
                <a:cs typeface="B Titr" pitchFamily="2" charset="-78"/>
              </a:rPr>
              <a:t> 200x</a:t>
            </a:r>
            <a:r>
              <a:rPr lang="en-US" sz="2700" b="1" baseline="-25000">
                <a:solidFill>
                  <a:schemeClr val="hlink"/>
                </a:solidFill>
                <a:cs typeface="B Titr" pitchFamily="2" charset="-78"/>
              </a:rPr>
              <a:t>2</a:t>
            </a:r>
            <a:r>
              <a:rPr lang="en-US" sz="2700" b="1">
                <a:solidFill>
                  <a:schemeClr val="hlink"/>
                </a:solidFill>
                <a:cs typeface="B Titr" pitchFamily="2" charset="-78"/>
              </a:rPr>
              <a:t>≤4,000,000</a:t>
            </a:r>
            <a:r>
              <a:rPr lang="fa-IR" sz="2700" b="1">
                <a:solidFill>
                  <a:schemeClr val="hlink"/>
                </a:solidFill>
                <a:cs typeface="B Titr" pitchFamily="2" charset="-78"/>
              </a:rPr>
              <a:t> </a:t>
            </a:r>
            <a:r>
              <a:rPr lang="ar-SA" sz="2700" b="1">
                <a:solidFill>
                  <a:schemeClr val="hlink"/>
                </a:solidFill>
                <a:cs typeface="B Titr" pitchFamily="2" charset="-78"/>
              </a:rPr>
              <a:t>مغایرت دارد</a:t>
            </a:r>
            <a:r>
              <a:rPr lang="ar-SA" sz="2700" b="1">
                <a:cs typeface="B Titr" pitchFamily="2" charset="-78"/>
              </a:rPr>
              <a:t>، بنابراین این نقطه حذف می شود. در مرحله بعد کلیه نقاط را در تابع هدف گذاشته بهترین نقطه انتخاب </a:t>
            </a:r>
            <a:r>
              <a:rPr lang="fa-IR" sz="2700" b="1">
                <a:cs typeface="B Titr" pitchFamily="2" charset="-78"/>
              </a:rPr>
              <a:t/>
            </a:r>
            <a:br>
              <a:rPr lang="fa-IR" sz="2700" b="1">
                <a:cs typeface="B Titr" pitchFamily="2" charset="-78"/>
              </a:rPr>
            </a:br>
            <a:r>
              <a:rPr lang="ar-SA" sz="2700" b="1">
                <a:cs typeface="B Titr" pitchFamily="2" charset="-78"/>
              </a:rPr>
              <a:t>می شود که </a:t>
            </a:r>
            <a:r>
              <a:rPr lang="ar-SA" sz="2700" b="1">
                <a:solidFill>
                  <a:schemeClr val="hlink"/>
                </a:solidFill>
                <a:cs typeface="B Titr" pitchFamily="2" charset="-78"/>
              </a:rPr>
              <a:t>در اینجا تخصیص 80000 هکتار به تولید چوب و 20000 هکتار برای تفرجگاهی</a:t>
            </a:r>
            <a:r>
              <a:rPr lang="ar-SA" sz="2700" b="1">
                <a:cs typeface="B Titr" pitchFamily="2" charset="-78"/>
              </a:rPr>
              <a:t> است. </a:t>
            </a:r>
          </a:p>
        </p:txBody>
      </p:sp>
    </p:spTree>
    <p:extLst>
      <p:ext uri="{BB962C8B-B14F-4D97-AF65-F5344CB8AC3E}">
        <p14:creationId xmlns:p14="http://schemas.microsoft.com/office/powerpoint/2010/main" val="16179226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554" name="Rectangle 2"/>
          <p:cNvSpPr>
            <a:spLocks noChangeArrowheads="1"/>
          </p:cNvSpPr>
          <p:nvPr/>
        </p:nvSpPr>
        <p:spPr bwMode="auto">
          <a:xfrm>
            <a:off x="1774825" y="797511"/>
            <a:ext cx="8713788"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مثال 3:</a:t>
            </a:r>
            <a:endParaRPr lang="fa-IR"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 قسمت اول- در یک حو</a:t>
            </a:r>
            <a:r>
              <a:rPr lang="fa-IR" sz="2800">
                <a:latin typeface="B Titr" pitchFamily="2" charset="-78"/>
                <a:cs typeface="B Titr" pitchFamily="2" charset="-78"/>
              </a:rPr>
              <a:t>ز</a:t>
            </a:r>
            <a:r>
              <a:rPr lang="ar-SA" sz="2800">
                <a:latin typeface="B Titr" pitchFamily="2" charset="-78"/>
                <a:cs typeface="B Titr" pitchFamily="2" charset="-78"/>
              </a:rPr>
              <a:t>ه آبخیز برای کنترل فرسایش بایستی </a:t>
            </a:r>
            <a:r>
              <a:rPr lang="ar-SA" sz="2800">
                <a:solidFill>
                  <a:schemeClr val="hlink"/>
                </a:solidFill>
                <a:latin typeface="B Titr" pitchFamily="2" charset="-78"/>
                <a:cs typeface="B Titr" pitchFamily="2" charset="-78"/>
              </a:rPr>
              <a:t>حداقل 20 درصد از 10000 هکتار اراضی کشاورزی به باغ میوه تبدیل شود</a:t>
            </a:r>
            <a:r>
              <a:rPr lang="ar-SA" sz="2800">
                <a:latin typeface="B Titr" pitchFamily="2" charset="-78"/>
                <a:cs typeface="B Titr" pitchFamily="2" charset="-78"/>
              </a:rPr>
              <a:t>. پیش بینی می شود که باغات میوه در زمان محصول دهی </a:t>
            </a:r>
            <a:r>
              <a:rPr lang="ar-SA" sz="2800">
                <a:solidFill>
                  <a:schemeClr val="hlink"/>
                </a:solidFill>
                <a:latin typeface="B Titr" pitchFamily="2" charset="-78"/>
                <a:cs typeface="B Titr" pitchFamily="2" charset="-78"/>
              </a:rPr>
              <a:t>سالانه 40 تن میوه در هر هکتار</a:t>
            </a:r>
            <a:r>
              <a:rPr lang="ar-SA" sz="2800">
                <a:latin typeface="B Titr" pitchFamily="2" charset="-78"/>
                <a:cs typeface="B Titr" pitchFamily="2" charset="-78"/>
              </a:rPr>
              <a:t> تولید کنند ضمناً به دلیل عدم استعداد اراضی برای ایجاد باغ </a:t>
            </a:r>
            <a:r>
              <a:rPr lang="ar-SA" sz="2800">
                <a:solidFill>
                  <a:schemeClr val="hlink"/>
                </a:solidFill>
                <a:latin typeface="B Titr" pitchFamily="2" charset="-78"/>
                <a:cs typeface="B Titr" pitchFamily="2" charset="-78"/>
              </a:rPr>
              <a:t>حداکثر اراضی که می تواند به کشت باغ اختصاص یابد از 50 درصد بیشتر نخواهد</a:t>
            </a:r>
            <a:r>
              <a:rPr lang="ar-SA" sz="2800">
                <a:latin typeface="B Titr" pitchFamily="2" charset="-78"/>
                <a:cs typeface="B Titr" pitchFamily="2" charset="-78"/>
              </a:rPr>
              <a:t> بود. </a:t>
            </a:r>
          </a:p>
        </p:txBody>
      </p:sp>
    </p:spTree>
    <p:extLst>
      <p:ext uri="{BB962C8B-B14F-4D97-AF65-F5344CB8AC3E}">
        <p14:creationId xmlns:p14="http://schemas.microsoft.com/office/powerpoint/2010/main" val="245681575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8578" name="Rectangle 2"/>
          <p:cNvSpPr>
            <a:spLocks noChangeArrowheads="1"/>
          </p:cNvSpPr>
          <p:nvPr/>
        </p:nvSpPr>
        <p:spPr bwMode="auto">
          <a:xfrm>
            <a:off x="1774825" y="1228399"/>
            <a:ext cx="8713788"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برای </a:t>
            </a:r>
            <a:r>
              <a:rPr lang="ar-SA" sz="2800">
                <a:solidFill>
                  <a:schemeClr val="hlink"/>
                </a:solidFill>
                <a:latin typeface="B Titr" pitchFamily="2" charset="-78"/>
                <a:cs typeface="B Titr" pitchFamily="2" charset="-78"/>
              </a:rPr>
              <a:t>فرآوری محصولات باغی احداث یک کارخانه با ظرفیت سالانه حداقل 160 هزار تن میوه پیش بینی شده</a:t>
            </a:r>
            <a:r>
              <a:rPr lang="ar-SA" sz="2800">
                <a:latin typeface="B Titr" pitchFamily="2" charset="-78"/>
                <a:cs typeface="B Titr" pitchFamily="2" charset="-78"/>
              </a:rPr>
              <a:t> است. اگر </a:t>
            </a:r>
            <a:r>
              <a:rPr lang="ar-SA" sz="2800">
                <a:solidFill>
                  <a:schemeClr val="hlink"/>
                </a:solidFill>
                <a:latin typeface="B Titr" pitchFamily="2" charset="-78"/>
                <a:cs typeface="B Titr" pitchFamily="2" charset="-78"/>
              </a:rPr>
              <a:t>سود آوری کشت غیر باغی سالانه 6 میلیون تومان و هزینه آن 5/1 میلیون تومان و سود آوری باغات میوه سالانه 15 میلیون تومان و هزینه آن 7 میلیون تومان باشد</a:t>
            </a:r>
            <a:r>
              <a:rPr lang="ar-SA" sz="2800">
                <a:latin typeface="B Titr" pitchFamily="2" charset="-78"/>
                <a:cs typeface="B Titr" pitchFamily="2" charset="-78"/>
              </a:rPr>
              <a:t>. مطلوب است </a:t>
            </a:r>
            <a:r>
              <a:rPr lang="ar-SA" sz="2800">
                <a:solidFill>
                  <a:schemeClr val="hlink"/>
                </a:solidFill>
                <a:latin typeface="B Titr" pitchFamily="2" charset="-78"/>
                <a:cs typeface="B Titr" pitchFamily="2" charset="-78"/>
              </a:rPr>
              <a:t>تعیین سطح بهینه اراضی اختصاص یافته به هر کاربری به طوری که بیشترین سود حاصل شود</a:t>
            </a:r>
            <a:r>
              <a:rPr lang="ar-SA" sz="2800">
                <a:latin typeface="B Titr" pitchFamily="2" charset="-78"/>
                <a:cs typeface="B Titr" pitchFamily="2" charset="-78"/>
              </a:rPr>
              <a:t>.</a:t>
            </a:r>
          </a:p>
        </p:txBody>
      </p:sp>
    </p:spTree>
    <p:extLst>
      <p:ext uri="{BB962C8B-B14F-4D97-AF65-F5344CB8AC3E}">
        <p14:creationId xmlns:p14="http://schemas.microsoft.com/office/powerpoint/2010/main" val="123914427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02" name="Rectangle 2"/>
          <p:cNvSpPr>
            <a:spLocks noChangeArrowheads="1"/>
          </p:cNvSpPr>
          <p:nvPr/>
        </p:nvSpPr>
        <p:spPr bwMode="auto">
          <a:xfrm>
            <a:off x="1703389" y="409576"/>
            <a:ext cx="8785225" cy="521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b="1">
                <a:cs typeface="B Titr" pitchFamily="2" charset="-78"/>
              </a:rPr>
              <a:t>پاسخ </a:t>
            </a:r>
            <a:endParaRPr lang="en-US" sz="2800" b="1">
              <a:cs typeface="B Titr" pitchFamily="2" charset="-78"/>
            </a:endParaRPr>
          </a:p>
          <a:p>
            <a:pPr algn="just" rtl="1" eaLnBrk="1" hangingPunct="1">
              <a:lnSpc>
                <a:spcPct val="200000"/>
              </a:lnSpc>
            </a:pPr>
            <a:r>
              <a:rPr lang="ar-SA" sz="2800" b="1">
                <a:cs typeface="B Titr" pitchFamily="2" charset="-78"/>
              </a:rPr>
              <a:t>1- تعیین متغیرهای تصمیم گیری </a:t>
            </a:r>
            <a:endParaRPr lang="en-US" sz="2800" b="1">
              <a:cs typeface="B Titr" pitchFamily="2" charset="-78"/>
            </a:endParaRPr>
          </a:p>
          <a:p>
            <a:pPr algn="ctr" rtl="1" eaLnBrk="1" hangingPunct="1">
              <a:lnSpc>
                <a:spcPct val="200000"/>
              </a:lnSpc>
            </a:pPr>
            <a:r>
              <a:rPr lang="ar-SA" sz="2800" b="1">
                <a:cs typeface="B Titr" pitchFamily="2" charset="-78"/>
              </a:rPr>
              <a:t>اراضی اختصاص یافته به باغ </a:t>
            </a:r>
            <a:r>
              <a:rPr lang="en-US" sz="2800" b="1">
                <a:cs typeface="B Titr" pitchFamily="2" charset="-78"/>
              </a:rPr>
              <a:t>=</a:t>
            </a:r>
            <a:r>
              <a:rPr lang="fa-IR" sz="2800" b="1">
                <a:cs typeface="B Titr" pitchFamily="2" charset="-78"/>
              </a:rPr>
              <a:t>  </a:t>
            </a:r>
            <a:r>
              <a:rPr lang="en-US" sz="2800" b="1">
                <a:cs typeface="B Titr" pitchFamily="2" charset="-78"/>
              </a:rPr>
              <a:t>x</a:t>
            </a:r>
            <a:r>
              <a:rPr lang="en-US" sz="2800" b="1" baseline="-25000">
                <a:cs typeface="B Titr" pitchFamily="2" charset="-78"/>
              </a:rPr>
              <a:t>1</a:t>
            </a:r>
          </a:p>
          <a:p>
            <a:pPr algn="ctr" rtl="1" eaLnBrk="1" hangingPunct="1">
              <a:lnSpc>
                <a:spcPct val="200000"/>
              </a:lnSpc>
            </a:pPr>
            <a:r>
              <a:rPr lang="ar-SA" sz="2800" b="1">
                <a:cs typeface="B Titr" pitchFamily="2" charset="-78"/>
              </a:rPr>
              <a:t>اراضی اختصاص یافته به کشت غیر باغی </a:t>
            </a:r>
            <a:r>
              <a:rPr lang="en-US" sz="2800" b="1">
                <a:cs typeface="B Titr" pitchFamily="2" charset="-78"/>
              </a:rPr>
              <a:t>=</a:t>
            </a:r>
            <a:r>
              <a:rPr lang="fa-IR" sz="2800" b="1">
                <a:cs typeface="B Titr" pitchFamily="2" charset="-78"/>
              </a:rPr>
              <a:t>  </a:t>
            </a:r>
            <a:r>
              <a:rPr lang="en-US" sz="2800" b="1">
                <a:cs typeface="B Titr" pitchFamily="2" charset="-78"/>
              </a:rPr>
              <a:t>x</a:t>
            </a:r>
            <a:r>
              <a:rPr lang="en-US" sz="2800" b="1" baseline="-25000">
                <a:cs typeface="B Titr" pitchFamily="2" charset="-78"/>
              </a:rPr>
              <a:t>2</a:t>
            </a:r>
          </a:p>
          <a:p>
            <a:pPr algn="just" rtl="1" eaLnBrk="1" hangingPunct="1">
              <a:lnSpc>
                <a:spcPct val="200000"/>
              </a:lnSpc>
            </a:pPr>
            <a:r>
              <a:rPr lang="ar-SA" sz="2800" b="1">
                <a:cs typeface="B Titr" pitchFamily="2" charset="-78"/>
              </a:rPr>
              <a:t>2- تابع هدف (تابع حداکثر سازی سود)</a:t>
            </a:r>
            <a:endParaRPr lang="en-US" sz="2800" b="1">
              <a:cs typeface="B Titr" pitchFamily="2" charset="-78"/>
            </a:endParaRPr>
          </a:p>
          <a:p>
            <a:pPr algn="ctr" rtl="1" eaLnBrk="1" hangingPunct="1">
              <a:lnSpc>
                <a:spcPct val="200000"/>
              </a:lnSpc>
            </a:pPr>
            <a:r>
              <a:rPr lang="en-US" sz="2800" b="1">
                <a:solidFill>
                  <a:schemeClr val="hlink"/>
                </a:solidFill>
                <a:cs typeface="B Titr" pitchFamily="2" charset="-78"/>
              </a:rPr>
              <a:t>Z=8x</a:t>
            </a:r>
            <a:r>
              <a:rPr lang="en-US" sz="2800" b="1" baseline="-25000">
                <a:solidFill>
                  <a:schemeClr val="hlink"/>
                </a:solidFill>
                <a:cs typeface="B Titr" pitchFamily="2" charset="-78"/>
              </a:rPr>
              <a:t>1</a:t>
            </a:r>
            <a:r>
              <a:rPr lang="en-US" sz="2800" b="1">
                <a:solidFill>
                  <a:schemeClr val="hlink"/>
                </a:solidFill>
                <a:cs typeface="B Titr" pitchFamily="2" charset="-78"/>
              </a:rPr>
              <a:t>+4.5x</a:t>
            </a:r>
            <a:r>
              <a:rPr lang="en-US" sz="2800" b="1" baseline="-25000">
                <a:solidFill>
                  <a:schemeClr val="hlink"/>
                </a:solidFill>
                <a:cs typeface="B Titr" pitchFamily="2" charset="-78"/>
              </a:rPr>
              <a:t>2</a:t>
            </a:r>
          </a:p>
        </p:txBody>
      </p:sp>
    </p:spTree>
    <p:extLst>
      <p:ext uri="{BB962C8B-B14F-4D97-AF65-F5344CB8AC3E}">
        <p14:creationId xmlns:p14="http://schemas.microsoft.com/office/powerpoint/2010/main" val="348655545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626" name="Rectangle 2"/>
          <p:cNvSpPr>
            <a:spLocks noChangeArrowheads="1"/>
          </p:cNvSpPr>
          <p:nvPr/>
        </p:nvSpPr>
        <p:spPr bwMode="auto">
          <a:xfrm>
            <a:off x="1703389" y="395288"/>
            <a:ext cx="8785225" cy="607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b="1">
                <a:cs typeface="B Titr" pitchFamily="2" charset="-78"/>
              </a:rPr>
              <a:t>3- محدودیت ها </a:t>
            </a:r>
            <a:endParaRPr lang="en-US" sz="2800" b="1">
              <a:cs typeface="B Titr" pitchFamily="2" charset="-78"/>
            </a:endParaRPr>
          </a:p>
          <a:p>
            <a:pPr algn="just" rtl="1" eaLnBrk="1" hangingPunct="1">
              <a:lnSpc>
                <a:spcPct val="200000"/>
              </a:lnSpc>
            </a:pPr>
            <a:r>
              <a:rPr lang="ar-SA" sz="2800" b="1">
                <a:cs typeface="B Titr" pitchFamily="2" charset="-78"/>
              </a:rPr>
              <a:t>الف- محدودیت اراضی مورد کشت </a:t>
            </a:r>
            <a:endParaRPr lang="en-US" sz="2800" b="1">
              <a:cs typeface="B Titr" pitchFamily="2" charset="-78"/>
            </a:endParaRPr>
          </a:p>
          <a:p>
            <a:pPr algn="ctr" rtl="1" eaLnBrk="1" hangingPunct="1">
              <a:lnSpc>
                <a:spcPct val="200000"/>
              </a:lnSpc>
            </a:pPr>
            <a:r>
              <a:rPr lang="en-US" sz="2800" b="1">
                <a:cs typeface="B Titr" pitchFamily="2" charset="-78"/>
              </a:rPr>
              <a:t>x</a:t>
            </a:r>
            <a:r>
              <a:rPr lang="en-US" sz="2800" b="1" baseline="-25000">
                <a:cs typeface="B Titr" pitchFamily="2" charset="-78"/>
              </a:rPr>
              <a:t>1</a:t>
            </a:r>
            <a:r>
              <a:rPr lang="en-US" sz="2800" b="1">
                <a:cs typeface="B Titr" pitchFamily="2" charset="-78"/>
              </a:rPr>
              <a:t>+x</a:t>
            </a:r>
            <a:r>
              <a:rPr lang="en-US" sz="2800" b="1" baseline="-25000">
                <a:cs typeface="B Titr" pitchFamily="2" charset="-78"/>
              </a:rPr>
              <a:t>2</a:t>
            </a:r>
            <a:r>
              <a:rPr lang="en-US" sz="2800" b="1">
                <a:cs typeface="B Titr" pitchFamily="2" charset="-78"/>
              </a:rPr>
              <a:t>≤10000</a:t>
            </a:r>
          </a:p>
          <a:p>
            <a:pPr algn="just" rtl="1" eaLnBrk="1" hangingPunct="1">
              <a:lnSpc>
                <a:spcPct val="200000"/>
              </a:lnSpc>
            </a:pPr>
            <a:r>
              <a:rPr lang="ar-SA" sz="2800" b="1">
                <a:cs typeface="B Titr" pitchFamily="2" charset="-78"/>
              </a:rPr>
              <a:t>ب- حداقل اراضی اختصاص یافته به باغ</a:t>
            </a:r>
            <a:endParaRPr lang="en-US" sz="2800" b="1">
              <a:cs typeface="B Titr" pitchFamily="2" charset="-78"/>
            </a:endParaRPr>
          </a:p>
          <a:p>
            <a:pPr algn="ctr" rtl="1" eaLnBrk="1" hangingPunct="1">
              <a:lnSpc>
                <a:spcPct val="200000"/>
              </a:lnSpc>
            </a:pPr>
            <a:r>
              <a:rPr lang="en-US" sz="2800" b="1">
                <a:cs typeface="B Titr" pitchFamily="2" charset="-78"/>
              </a:rPr>
              <a:t>x</a:t>
            </a:r>
            <a:r>
              <a:rPr lang="en-US" sz="2800" b="1" baseline="-25000">
                <a:cs typeface="B Titr" pitchFamily="2" charset="-78"/>
              </a:rPr>
              <a:t>1</a:t>
            </a:r>
            <a:r>
              <a:rPr lang="en-US" sz="2800" b="1">
                <a:cs typeface="B Titr" pitchFamily="2" charset="-78"/>
              </a:rPr>
              <a:t> ≥2000</a:t>
            </a:r>
          </a:p>
          <a:p>
            <a:pPr algn="just" rtl="1" eaLnBrk="1" hangingPunct="1">
              <a:lnSpc>
                <a:spcPct val="200000"/>
              </a:lnSpc>
            </a:pPr>
            <a:r>
              <a:rPr lang="ar-SA" sz="2800" b="1">
                <a:cs typeface="B Titr" pitchFamily="2" charset="-78"/>
              </a:rPr>
              <a:t>ج- حداکثر اراضی اختصاص یافته به کشت غیر باغی </a:t>
            </a:r>
            <a:endParaRPr lang="en-US" sz="2800" b="1">
              <a:cs typeface="B Titr" pitchFamily="2" charset="-78"/>
            </a:endParaRPr>
          </a:p>
          <a:p>
            <a:pPr algn="ctr" rtl="1" eaLnBrk="1" hangingPunct="1">
              <a:lnSpc>
                <a:spcPct val="200000"/>
              </a:lnSpc>
            </a:pPr>
            <a:r>
              <a:rPr lang="en-US" sz="2800" b="1">
                <a:cs typeface="B Titr" pitchFamily="2" charset="-78"/>
              </a:rPr>
              <a:t>x</a:t>
            </a:r>
            <a:r>
              <a:rPr lang="en-US" sz="2800" b="1" baseline="-25000">
                <a:cs typeface="B Titr" pitchFamily="2" charset="-78"/>
              </a:rPr>
              <a:t>1</a:t>
            </a:r>
            <a:r>
              <a:rPr lang="en-US" sz="2800" b="1">
                <a:cs typeface="B Titr" pitchFamily="2" charset="-78"/>
              </a:rPr>
              <a:t> ≤5000</a:t>
            </a:r>
          </a:p>
        </p:txBody>
      </p:sp>
    </p:spTree>
    <p:extLst>
      <p:ext uri="{BB962C8B-B14F-4D97-AF65-F5344CB8AC3E}">
        <p14:creationId xmlns:p14="http://schemas.microsoft.com/office/powerpoint/2010/main" val="10137138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570" name="Rectangle 2"/>
          <p:cNvSpPr>
            <a:spLocks noChangeArrowheads="1"/>
          </p:cNvSpPr>
          <p:nvPr/>
        </p:nvSpPr>
        <p:spPr bwMode="auto">
          <a:xfrm>
            <a:off x="1847850" y="822326"/>
            <a:ext cx="8496300" cy="521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solidFill>
                  <a:schemeClr val="hlink"/>
                </a:solidFill>
                <a:cs typeface="B Titr" pitchFamily="2" charset="-78"/>
              </a:rPr>
              <a:t>شکل کلی تابع هدف به قرار ذیل است. </a:t>
            </a:r>
            <a:endParaRPr lang="en-US" sz="2800">
              <a:solidFill>
                <a:schemeClr val="hlink"/>
              </a:solidFill>
              <a:cs typeface="B Titr" pitchFamily="2" charset="-78"/>
            </a:endParaRPr>
          </a:p>
          <a:p>
            <a:pPr algn="ctr" rtl="1" eaLnBrk="1" hangingPunct="1">
              <a:lnSpc>
                <a:spcPct val="200000"/>
              </a:lnSpc>
            </a:pPr>
            <a:endParaRPr lang="fa-IR" sz="2800">
              <a:solidFill>
                <a:schemeClr val="hlink"/>
              </a:solidFill>
              <a:cs typeface="B Titr" pitchFamily="2" charset="-78"/>
            </a:endParaRPr>
          </a:p>
          <a:p>
            <a:pPr algn="ctr" rtl="1" eaLnBrk="1" hangingPunct="1">
              <a:lnSpc>
                <a:spcPct val="200000"/>
              </a:lnSpc>
            </a:pPr>
            <a:r>
              <a:rPr lang="en-US" sz="2800">
                <a:cs typeface="B Titr" pitchFamily="2" charset="-78"/>
              </a:rPr>
              <a:t>Z=C</a:t>
            </a:r>
            <a:r>
              <a:rPr lang="en-US" sz="2800" baseline="-25000">
                <a:cs typeface="B Titr" pitchFamily="2" charset="-78"/>
              </a:rPr>
              <a:t>1x1</a:t>
            </a:r>
            <a:r>
              <a:rPr lang="en-US" sz="2800">
                <a:cs typeface="B Titr" pitchFamily="2" charset="-78"/>
              </a:rPr>
              <a:t>+C</a:t>
            </a:r>
            <a:r>
              <a:rPr lang="en-US" sz="2800" baseline="-25000">
                <a:cs typeface="B Titr" pitchFamily="2" charset="-78"/>
              </a:rPr>
              <a:t>2x2</a:t>
            </a:r>
            <a:r>
              <a:rPr lang="en-US" sz="2800">
                <a:cs typeface="B Titr" pitchFamily="2" charset="-78"/>
              </a:rPr>
              <a:t>+…+C</a:t>
            </a:r>
            <a:r>
              <a:rPr lang="en-US" sz="2800" baseline="-25000">
                <a:cs typeface="B Titr" pitchFamily="2" charset="-78"/>
              </a:rPr>
              <a:t>nxn</a:t>
            </a:r>
          </a:p>
          <a:p>
            <a:pPr algn="just" rtl="1" eaLnBrk="1" hangingPunct="1">
              <a:lnSpc>
                <a:spcPct val="200000"/>
              </a:lnSpc>
            </a:pPr>
            <a:r>
              <a:rPr lang="en-US" sz="2800">
                <a:cs typeface="B Titr" pitchFamily="2" charset="-78"/>
              </a:rPr>
              <a:t>Z</a:t>
            </a:r>
            <a:r>
              <a:rPr lang="ar-SA" sz="2800">
                <a:cs typeface="B Titr" pitchFamily="2" charset="-78"/>
              </a:rPr>
              <a:t>= تابع هدف </a:t>
            </a:r>
            <a:endParaRPr lang="en-US" sz="2800">
              <a:cs typeface="B Titr" pitchFamily="2" charset="-78"/>
            </a:endParaRPr>
          </a:p>
          <a:p>
            <a:pPr algn="just" rtl="1" eaLnBrk="1" hangingPunct="1">
              <a:lnSpc>
                <a:spcPct val="200000"/>
              </a:lnSpc>
            </a:pPr>
            <a:r>
              <a:rPr lang="en-US" sz="2800">
                <a:cs typeface="B Titr" pitchFamily="2" charset="-78"/>
              </a:rPr>
              <a:t>C</a:t>
            </a:r>
            <a:r>
              <a:rPr lang="en-US" sz="2800" baseline="-25000">
                <a:cs typeface="B Titr" pitchFamily="2" charset="-78"/>
              </a:rPr>
              <a:t>1</a:t>
            </a:r>
            <a:r>
              <a:rPr lang="en-US" sz="2800">
                <a:cs typeface="B Titr" pitchFamily="2" charset="-78"/>
              </a:rPr>
              <a:t>,C</a:t>
            </a:r>
            <a:r>
              <a:rPr lang="en-US" sz="2800" baseline="-25000">
                <a:cs typeface="B Titr" pitchFamily="2" charset="-78"/>
              </a:rPr>
              <a:t>2</a:t>
            </a:r>
            <a:r>
              <a:rPr lang="en-US" sz="2800">
                <a:cs typeface="B Titr" pitchFamily="2" charset="-78"/>
              </a:rPr>
              <a:t>,…C</a:t>
            </a:r>
            <a:r>
              <a:rPr lang="en-US" sz="2800" baseline="-25000">
                <a:cs typeface="B Titr" pitchFamily="2" charset="-78"/>
              </a:rPr>
              <a:t>n</a:t>
            </a:r>
            <a:r>
              <a:rPr lang="ar-SA" sz="2800">
                <a:cs typeface="B Titr" pitchFamily="2" charset="-78"/>
              </a:rPr>
              <a:t>= ضرایب هر متغیر تصمیم گیری </a:t>
            </a:r>
            <a:endParaRPr lang="en-US" sz="2800">
              <a:cs typeface="B Titr" pitchFamily="2" charset="-78"/>
            </a:endParaRPr>
          </a:p>
          <a:p>
            <a:pPr algn="just" rtl="1" eaLnBrk="1" hangingPunct="1">
              <a:lnSpc>
                <a:spcPct val="200000"/>
              </a:lnSpc>
            </a:pPr>
            <a:r>
              <a:rPr lang="en-US" sz="2800">
                <a:cs typeface="B Titr" pitchFamily="2" charset="-78"/>
              </a:rPr>
              <a:t>x</a:t>
            </a:r>
            <a:r>
              <a:rPr lang="en-US" sz="2800" baseline="-25000">
                <a:cs typeface="B Titr" pitchFamily="2" charset="-78"/>
              </a:rPr>
              <a:t>1</a:t>
            </a:r>
            <a:r>
              <a:rPr lang="en-US" sz="2800">
                <a:cs typeface="B Titr" pitchFamily="2" charset="-78"/>
              </a:rPr>
              <a:t>,x</a:t>
            </a:r>
            <a:r>
              <a:rPr lang="en-US" sz="2800" baseline="-25000">
                <a:cs typeface="B Titr" pitchFamily="2" charset="-78"/>
              </a:rPr>
              <a:t>2</a:t>
            </a:r>
            <a:r>
              <a:rPr lang="en-US" sz="2800">
                <a:cs typeface="B Titr" pitchFamily="2" charset="-78"/>
              </a:rPr>
              <a:t>,…,x</a:t>
            </a:r>
            <a:r>
              <a:rPr lang="en-US" sz="2800" baseline="-25000">
                <a:cs typeface="B Titr" pitchFamily="2" charset="-78"/>
              </a:rPr>
              <a:t>n</a:t>
            </a:r>
            <a:r>
              <a:rPr lang="ar-SA" sz="2800">
                <a:cs typeface="B Titr" pitchFamily="2" charset="-78"/>
              </a:rPr>
              <a:t>= متغیرهای تصمیم گیری </a:t>
            </a:r>
          </a:p>
        </p:txBody>
      </p:sp>
    </p:spTree>
    <p:extLst>
      <p:ext uri="{BB962C8B-B14F-4D97-AF65-F5344CB8AC3E}">
        <p14:creationId xmlns:p14="http://schemas.microsoft.com/office/powerpoint/2010/main" val="23188052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650" name="Rectangle 2"/>
          <p:cNvSpPr>
            <a:spLocks noChangeArrowheads="1"/>
          </p:cNvSpPr>
          <p:nvPr/>
        </p:nvSpPr>
        <p:spPr bwMode="auto">
          <a:xfrm>
            <a:off x="1524001" y="1676401"/>
            <a:ext cx="8964613" cy="3508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b="1">
                <a:cs typeface="B Titr" pitchFamily="2" charset="-78"/>
              </a:rPr>
              <a:t>د-</a:t>
            </a:r>
            <a:r>
              <a:rPr lang="fa-IR" sz="2800" b="1">
                <a:cs typeface="B Titr" pitchFamily="2" charset="-78"/>
              </a:rPr>
              <a:t>  </a:t>
            </a:r>
            <a:r>
              <a:rPr lang="ar-SA" sz="2800" b="1">
                <a:cs typeface="B Titr" pitchFamily="2" charset="-78"/>
              </a:rPr>
              <a:t>حداقل میوه تولیدی برای تامین نیاز کارخانه فراوری </a:t>
            </a:r>
            <a:endParaRPr lang="en-US" sz="2800" b="1">
              <a:cs typeface="B Titr" pitchFamily="2" charset="-78"/>
            </a:endParaRPr>
          </a:p>
          <a:p>
            <a:pPr algn="ctr" rtl="1" eaLnBrk="1" hangingPunct="1">
              <a:lnSpc>
                <a:spcPct val="200000"/>
              </a:lnSpc>
            </a:pPr>
            <a:r>
              <a:rPr lang="en-US" sz="2800" b="1">
                <a:cs typeface="B Titr" pitchFamily="2" charset="-78"/>
              </a:rPr>
              <a:t>40x</a:t>
            </a:r>
            <a:r>
              <a:rPr lang="en-US" sz="2800" b="1" baseline="-25000">
                <a:cs typeface="B Titr" pitchFamily="2" charset="-78"/>
              </a:rPr>
              <a:t>1</a:t>
            </a:r>
            <a:r>
              <a:rPr lang="en-US" sz="2800" b="1">
                <a:cs typeface="B Titr" pitchFamily="2" charset="-78"/>
              </a:rPr>
              <a:t> ≥160000</a:t>
            </a:r>
          </a:p>
          <a:p>
            <a:pPr algn="just" rtl="1" eaLnBrk="1" hangingPunct="1">
              <a:lnSpc>
                <a:spcPct val="200000"/>
              </a:lnSpc>
            </a:pPr>
            <a:r>
              <a:rPr lang="ar-SA" sz="2800" b="1">
                <a:cs typeface="B Titr" pitchFamily="2" charset="-78"/>
              </a:rPr>
              <a:t>ه- محدودیت نامنفی </a:t>
            </a:r>
            <a:endParaRPr lang="en-US" sz="2800" b="1">
              <a:cs typeface="B Titr" pitchFamily="2" charset="-78"/>
            </a:endParaRPr>
          </a:p>
          <a:p>
            <a:pPr algn="ctr" rtl="1" eaLnBrk="1" hangingPunct="1">
              <a:lnSpc>
                <a:spcPct val="200000"/>
              </a:lnSpc>
            </a:pPr>
            <a:r>
              <a:rPr lang="en-US" sz="2800" b="1">
                <a:cs typeface="B Titr" pitchFamily="2" charset="-78"/>
              </a:rPr>
              <a:t>x</a:t>
            </a:r>
            <a:r>
              <a:rPr lang="en-US" sz="2800" b="1" baseline="-25000">
                <a:cs typeface="B Titr" pitchFamily="2" charset="-78"/>
              </a:rPr>
              <a:t>1</a:t>
            </a:r>
            <a:r>
              <a:rPr lang="en-US" sz="2800" b="1">
                <a:cs typeface="B Titr" pitchFamily="2" charset="-78"/>
              </a:rPr>
              <a:t>,x</a:t>
            </a:r>
            <a:r>
              <a:rPr lang="en-US" sz="2800" b="1" baseline="-25000">
                <a:cs typeface="B Titr" pitchFamily="2" charset="-78"/>
              </a:rPr>
              <a:t>2</a:t>
            </a:r>
            <a:r>
              <a:rPr lang="en-US" sz="2800" b="1">
                <a:cs typeface="B Titr" pitchFamily="2" charset="-78"/>
              </a:rPr>
              <a:t>≥0</a:t>
            </a:r>
          </a:p>
        </p:txBody>
      </p:sp>
    </p:spTree>
    <p:extLst>
      <p:ext uri="{BB962C8B-B14F-4D97-AF65-F5344CB8AC3E}">
        <p14:creationId xmlns:p14="http://schemas.microsoft.com/office/powerpoint/2010/main" val="297608532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26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1951" y="1125539"/>
            <a:ext cx="8785225" cy="501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2675" name="Line 3"/>
          <p:cNvSpPr>
            <a:spLocks noChangeShapeType="1"/>
          </p:cNvSpPr>
          <p:nvPr/>
        </p:nvSpPr>
        <p:spPr bwMode="auto">
          <a:xfrm rot="1717843">
            <a:off x="2630489" y="3106739"/>
            <a:ext cx="6505575" cy="358775"/>
          </a:xfrm>
          <a:prstGeom prst="line">
            <a:avLst/>
          </a:prstGeom>
          <a:noFill/>
          <a:ln w="63500">
            <a:pattFill prst="ltUpDiag">
              <a:fgClr>
                <a:srgbClr val="000000"/>
              </a:fgClr>
              <a:bgClr>
                <a:srgbClr val="FFFFFF"/>
              </a:bgClr>
            </a:pattFill>
            <a:round/>
            <a:headEnd/>
            <a:tailEnd/>
          </a:ln>
          <a:extLst>
            <a:ext uri="{909E8E84-426E-40DD-AFC4-6F175D3DCCD1}">
              <a14:hiddenFill xmlns:a14="http://schemas.microsoft.com/office/drawing/2010/main">
                <a:noFill/>
              </a14:hiddenFill>
            </a:ext>
          </a:extLst>
        </p:spPr>
        <p:txBody>
          <a:bodyPr/>
          <a:lstStyle/>
          <a:p>
            <a:endParaRPr lang="en-US"/>
          </a:p>
        </p:txBody>
      </p:sp>
      <p:sp>
        <p:nvSpPr>
          <p:cNvPr id="412676" name="Line 5"/>
          <p:cNvSpPr>
            <a:spLocks noChangeShapeType="1"/>
          </p:cNvSpPr>
          <p:nvPr/>
        </p:nvSpPr>
        <p:spPr bwMode="auto">
          <a:xfrm>
            <a:off x="3105151" y="4352925"/>
            <a:ext cx="5616575" cy="0"/>
          </a:xfrm>
          <a:prstGeom prst="line">
            <a:avLst/>
          </a:prstGeom>
          <a:noFill/>
          <a:ln w="63500">
            <a:pattFill prst="ltUpDiag">
              <a:fgClr>
                <a:srgbClr val="000000"/>
              </a:fgClr>
              <a:bgClr>
                <a:srgbClr val="FFFFFF"/>
              </a:bgClr>
            </a:pattFill>
            <a:round/>
            <a:headEnd/>
            <a:tailEnd/>
          </a:ln>
          <a:extLst>
            <a:ext uri="{909E8E84-426E-40DD-AFC4-6F175D3DCCD1}">
              <a14:hiddenFill xmlns:a14="http://schemas.microsoft.com/office/drawing/2010/main">
                <a:noFill/>
              </a14:hiddenFill>
            </a:ext>
          </a:extLst>
        </p:spPr>
        <p:txBody>
          <a:bodyPr/>
          <a:lstStyle/>
          <a:p>
            <a:endParaRPr lang="en-US"/>
          </a:p>
        </p:txBody>
      </p:sp>
      <p:sp>
        <p:nvSpPr>
          <p:cNvPr id="412677" name="Text Box 7"/>
          <p:cNvSpPr txBox="1">
            <a:spLocks noChangeArrowheads="1"/>
          </p:cNvSpPr>
          <p:nvPr/>
        </p:nvSpPr>
        <p:spPr bwMode="auto">
          <a:xfrm>
            <a:off x="3673476" y="3309938"/>
            <a:ext cx="1482725"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r>
              <a:rPr lang="ar-SA" sz="1400" b="1">
                <a:ea typeface="Times New Roman" panose="02020603050405020304" pitchFamily="18" charset="0"/>
                <a:cs typeface="B Nazanin" pitchFamily="2" charset="-78"/>
              </a:rPr>
              <a:t>منطقه قابل قبول</a:t>
            </a:r>
          </a:p>
        </p:txBody>
      </p:sp>
      <p:sp>
        <p:nvSpPr>
          <p:cNvPr id="412678" name="Text Box 8"/>
          <p:cNvSpPr txBox="1">
            <a:spLocks noChangeArrowheads="1"/>
          </p:cNvSpPr>
          <p:nvPr/>
        </p:nvSpPr>
        <p:spPr bwMode="auto">
          <a:xfrm>
            <a:off x="2914650" y="3467100"/>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r>
              <a:rPr lang="en-US" sz="1400" b="1">
                <a:cs typeface="Times New Roman" panose="02020603050405020304" pitchFamily="18" charset="0"/>
              </a:rPr>
              <a:t>B</a:t>
            </a:r>
            <a:endParaRPr lang="en-US" sz="1400"/>
          </a:p>
        </p:txBody>
      </p:sp>
      <p:sp>
        <p:nvSpPr>
          <p:cNvPr id="412679" name="Text Box 9"/>
          <p:cNvSpPr txBox="1">
            <a:spLocks noChangeArrowheads="1"/>
          </p:cNvSpPr>
          <p:nvPr/>
        </p:nvSpPr>
        <p:spPr bwMode="auto">
          <a:xfrm>
            <a:off x="2855913" y="305593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1400" b="1">
                <a:cs typeface="Times New Roman" panose="02020603050405020304" pitchFamily="18" charset="0"/>
              </a:rPr>
              <a:t>A</a:t>
            </a:r>
            <a:endParaRPr lang="en-US" sz="1400" b="1"/>
          </a:p>
        </p:txBody>
      </p:sp>
      <p:sp>
        <p:nvSpPr>
          <p:cNvPr id="412680" name="Text Box 10"/>
          <p:cNvSpPr txBox="1">
            <a:spLocks noChangeArrowheads="1"/>
          </p:cNvSpPr>
          <p:nvPr/>
        </p:nvSpPr>
        <p:spPr bwMode="auto">
          <a:xfrm>
            <a:off x="6311900" y="3573463"/>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1400" b="1">
                <a:cs typeface="Times New Roman" panose="02020603050405020304" pitchFamily="18" charset="0"/>
              </a:rPr>
              <a:t>c</a:t>
            </a:r>
            <a:endParaRPr lang="en-US" sz="1400" b="1"/>
          </a:p>
        </p:txBody>
      </p:sp>
      <p:sp>
        <p:nvSpPr>
          <p:cNvPr id="412681" name="Text Box 13"/>
          <p:cNvSpPr txBox="1">
            <a:spLocks noChangeArrowheads="1"/>
          </p:cNvSpPr>
          <p:nvPr/>
        </p:nvSpPr>
        <p:spPr bwMode="auto">
          <a:xfrm>
            <a:off x="7596188" y="4064000"/>
            <a:ext cx="10668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r>
              <a:rPr lang="en-US" sz="1400" b="1">
                <a:ea typeface="Times New Roman" panose="02020603050405020304" pitchFamily="18" charset="0"/>
                <a:cs typeface="B Nazanin" pitchFamily="2" charset="-78"/>
              </a:rPr>
              <a:t>x</a:t>
            </a:r>
            <a:r>
              <a:rPr lang="en-US" sz="1400" b="1" baseline="-30000">
                <a:ea typeface="Times New Roman" panose="02020603050405020304" pitchFamily="18" charset="0"/>
                <a:cs typeface="B Nazanin" pitchFamily="2" charset="-78"/>
              </a:rPr>
              <a:t>1</a:t>
            </a:r>
            <a:r>
              <a:rPr lang="en-US" sz="1400" b="1">
                <a:ea typeface="Times New Roman" panose="02020603050405020304" pitchFamily="18" charset="0"/>
                <a:cs typeface="B Nazanin" pitchFamily="2" charset="-78"/>
              </a:rPr>
              <a:t>≥2000</a:t>
            </a:r>
          </a:p>
        </p:txBody>
      </p:sp>
      <p:sp>
        <p:nvSpPr>
          <p:cNvPr id="412682" name="Text Box 14"/>
          <p:cNvSpPr txBox="1">
            <a:spLocks noChangeArrowheads="1"/>
          </p:cNvSpPr>
          <p:nvPr/>
        </p:nvSpPr>
        <p:spPr bwMode="auto">
          <a:xfrm>
            <a:off x="7500938" y="3213101"/>
            <a:ext cx="1331912" cy="47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sz="900">
              <a:ea typeface="Times New Roman" panose="02020603050405020304" pitchFamily="18" charset="0"/>
              <a:cs typeface="B Nazanin" pitchFamily="2" charset="-78"/>
            </a:endParaRPr>
          </a:p>
          <a:p>
            <a:pPr algn="ctr" rtl="1"/>
            <a:r>
              <a:rPr lang="en-US" sz="1400" b="1">
                <a:ea typeface="Times New Roman" panose="02020603050405020304" pitchFamily="18" charset="0"/>
                <a:cs typeface="B Nazanin" pitchFamily="2" charset="-78"/>
              </a:rPr>
              <a:t>40x</a:t>
            </a:r>
            <a:r>
              <a:rPr lang="en-US" sz="1400" b="1" baseline="-30000">
                <a:ea typeface="Times New Roman" panose="02020603050405020304" pitchFamily="18" charset="0"/>
                <a:cs typeface="B Nazanin" pitchFamily="2" charset="-78"/>
              </a:rPr>
              <a:t>1</a:t>
            </a:r>
            <a:r>
              <a:rPr lang="en-US" sz="1400" b="1">
                <a:ea typeface="Times New Roman" panose="02020603050405020304" pitchFamily="18" charset="0"/>
                <a:cs typeface="B Nazanin" pitchFamily="2" charset="-78"/>
              </a:rPr>
              <a:t>≥160,000</a:t>
            </a:r>
            <a:endParaRPr lang="en-US" sz="1400" b="1"/>
          </a:p>
        </p:txBody>
      </p:sp>
      <p:sp>
        <p:nvSpPr>
          <p:cNvPr id="412683" name="Text Box 15"/>
          <p:cNvSpPr txBox="1">
            <a:spLocks noChangeArrowheads="1"/>
          </p:cNvSpPr>
          <p:nvPr/>
        </p:nvSpPr>
        <p:spPr bwMode="auto">
          <a:xfrm>
            <a:off x="3370264" y="1484314"/>
            <a:ext cx="1933575"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sz="900">
              <a:ea typeface="Times New Roman" panose="02020603050405020304" pitchFamily="18" charset="0"/>
              <a:cs typeface="B Nazanin" pitchFamily="2" charset="-78"/>
            </a:endParaRPr>
          </a:p>
          <a:p>
            <a:pPr algn="ctr" rtl="1"/>
            <a:r>
              <a:rPr lang="en-US" sz="1400" b="1">
                <a:ea typeface="Times New Roman" panose="02020603050405020304" pitchFamily="18" charset="0"/>
                <a:cs typeface="B Nazanin" pitchFamily="2" charset="-78"/>
              </a:rPr>
              <a:t>x</a:t>
            </a:r>
            <a:r>
              <a:rPr lang="en-US" sz="1400" b="1" baseline="-30000">
                <a:ea typeface="Times New Roman" panose="02020603050405020304" pitchFamily="18" charset="0"/>
                <a:cs typeface="B Nazanin" pitchFamily="2" charset="-78"/>
              </a:rPr>
              <a:t>1</a:t>
            </a:r>
            <a:r>
              <a:rPr lang="en-US" sz="1400" b="1">
                <a:ea typeface="Times New Roman" panose="02020603050405020304" pitchFamily="18" charset="0"/>
                <a:cs typeface="B Nazanin" pitchFamily="2" charset="-78"/>
              </a:rPr>
              <a:t>+x</a:t>
            </a:r>
            <a:r>
              <a:rPr lang="en-US" sz="1400" b="1" baseline="-30000">
                <a:ea typeface="Times New Roman" panose="02020603050405020304" pitchFamily="18" charset="0"/>
                <a:cs typeface="B Nazanin" pitchFamily="2" charset="-78"/>
              </a:rPr>
              <a:t>2</a:t>
            </a:r>
            <a:r>
              <a:rPr lang="en-US" sz="1400" b="1">
                <a:ea typeface="Times New Roman" panose="02020603050405020304" pitchFamily="18" charset="0"/>
                <a:cs typeface="B Nazanin" pitchFamily="2" charset="-78"/>
              </a:rPr>
              <a:t>≤10,000</a:t>
            </a:r>
            <a:endParaRPr lang="en-US" sz="1400" b="1"/>
          </a:p>
        </p:txBody>
      </p:sp>
      <p:sp>
        <p:nvSpPr>
          <p:cNvPr id="412684" name="Rectangle 16"/>
          <p:cNvSpPr>
            <a:spLocks noChangeArrowheads="1"/>
          </p:cNvSpPr>
          <p:nvPr/>
        </p:nvSpPr>
        <p:spPr bwMode="auto">
          <a:xfrm>
            <a:off x="8865480" y="184936"/>
            <a:ext cx="1426993"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solidFill>
                  <a:schemeClr val="hlink"/>
                </a:solidFill>
                <a:latin typeface="B Titr" pitchFamily="2" charset="-78"/>
                <a:ea typeface="Times New Roman" panose="02020603050405020304" pitchFamily="18" charset="0"/>
                <a:cs typeface="B Titr" pitchFamily="2" charset="-78"/>
              </a:rPr>
              <a:t>حل گرافیکی</a:t>
            </a:r>
            <a:endParaRPr lang="en-US" sz="2800">
              <a:solidFill>
                <a:schemeClr val="hlink"/>
              </a:solidFill>
              <a:latin typeface="B Titr" pitchFamily="2" charset="-78"/>
              <a:ea typeface="Times New Roman" panose="02020603050405020304" pitchFamily="18" charset="0"/>
              <a:cs typeface="B Titr" pitchFamily="2" charset="-78"/>
            </a:endParaRPr>
          </a:p>
        </p:txBody>
      </p:sp>
      <p:sp>
        <p:nvSpPr>
          <p:cNvPr id="412685" name="Rectangle 17"/>
          <p:cNvSpPr>
            <a:spLocks noChangeArrowheads="1"/>
          </p:cNvSpPr>
          <p:nvPr/>
        </p:nvSpPr>
        <p:spPr bwMode="auto">
          <a:xfrm>
            <a:off x="1524001" y="1609209"/>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412686" name="Rectangle 18"/>
          <p:cNvSpPr>
            <a:spLocks noChangeArrowheads="1"/>
          </p:cNvSpPr>
          <p:nvPr/>
        </p:nvSpPr>
        <p:spPr bwMode="auto">
          <a:xfrm>
            <a:off x="1524000" y="4803776"/>
            <a:ext cx="247650" cy="809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sz="1100">
              <a:cs typeface="B Nazanin" pitchFamily="2" charset="-78"/>
            </a:endParaRPr>
          </a:p>
          <a:p>
            <a:r>
              <a:rPr lang="en-US">
                <a:cs typeface="B Nazanin" pitchFamily="2" charset="-78"/>
              </a:rPr>
              <a:t> </a:t>
            </a:r>
            <a:endParaRPr lang="en-US"/>
          </a:p>
          <a:p>
            <a:endParaRPr lang="en-US"/>
          </a:p>
        </p:txBody>
      </p:sp>
      <p:sp>
        <p:nvSpPr>
          <p:cNvPr id="412687" name="Line 19"/>
          <p:cNvSpPr>
            <a:spLocks noChangeShapeType="1"/>
          </p:cNvSpPr>
          <p:nvPr/>
        </p:nvSpPr>
        <p:spPr bwMode="auto">
          <a:xfrm>
            <a:off x="3084514" y="3644900"/>
            <a:ext cx="5616575" cy="0"/>
          </a:xfrm>
          <a:prstGeom prst="line">
            <a:avLst/>
          </a:prstGeom>
          <a:noFill/>
          <a:ln w="63500">
            <a:pattFill prst="ltUpDiag">
              <a:fgClr>
                <a:srgbClr val="000000"/>
              </a:fgClr>
              <a:bgClr>
                <a:srgbClr val="FFFFFF"/>
              </a:bgClr>
            </a:pattFill>
            <a:round/>
            <a:headEnd/>
            <a:tailEnd/>
          </a:ln>
          <a:extLst>
            <a:ext uri="{909E8E84-426E-40DD-AFC4-6F175D3DCCD1}">
              <a14:hiddenFill xmlns:a14="http://schemas.microsoft.com/office/drawing/2010/main">
                <a:noFill/>
              </a14:hiddenFill>
            </a:ext>
          </a:extLst>
        </p:spPr>
        <p:txBody>
          <a:bodyPr/>
          <a:lstStyle/>
          <a:p>
            <a:endParaRPr lang="en-US"/>
          </a:p>
        </p:txBody>
      </p:sp>
      <p:sp>
        <p:nvSpPr>
          <p:cNvPr id="412688" name="Line 20"/>
          <p:cNvSpPr>
            <a:spLocks noChangeShapeType="1"/>
          </p:cNvSpPr>
          <p:nvPr/>
        </p:nvSpPr>
        <p:spPr bwMode="auto">
          <a:xfrm>
            <a:off x="3071814" y="3225800"/>
            <a:ext cx="5616575" cy="0"/>
          </a:xfrm>
          <a:prstGeom prst="line">
            <a:avLst/>
          </a:prstGeom>
          <a:noFill/>
          <a:ln w="63500">
            <a:pattFill prst="ltUpDiag">
              <a:fgClr>
                <a:srgbClr val="000000"/>
              </a:fgClr>
              <a:bgClr>
                <a:srgbClr val="FFFFFF"/>
              </a:bgClr>
            </a:pattFill>
            <a:round/>
            <a:headEnd/>
            <a:tailEnd/>
          </a:ln>
          <a:extLst>
            <a:ext uri="{909E8E84-426E-40DD-AFC4-6F175D3DCCD1}">
              <a14:hiddenFill xmlns:a14="http://schemas.microsoft.com/office/drawing/2010/main">
                <a:noFill/>
              </a14:hiddenFill>
            </a:ext>
          </a:extLst>
        </p:spPr>
        <p:txBody>
          <a:bodyPr/>
          <a:lstStyle/>
          <a:p>
            <a:endParaRPr lang="en-US"/>
          </a:p>
        </p:txBody>
      </p:sp>
      <p:sp>
        <p:nvSpPr>
          <p:cNvPr id="412689" name="Text Box 21"/>
          <p:cNvSpPr txBox="1">
            <a:spLocks noChangeArrowheads="1"/>
          </p:cNvSpPr>
          <p:nvPr/>
        </p:nvSpPr>
        <p:spPr bwMode="auto">
          <a:xfrm>
            <a:off x="7626350" y="2913063"/>
            <a:ext cx="990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r>
              <a:rPr lang="en-US" sz="1400" b="1">
                <a:ea typeface="Times New Roman" panose="02020603050405020304" pitchFamily="18" charset="0"/>
                <a:cs typeface="B Nazanin" pitchFamily="2" charset="-78"/>
              </a:rPr>
              <a:t>x</a:t>
            </a:r>
            <a:r>
              <a:rPr lang="en-US" sz="1400" b="1" baseline="-30000">
                <a:ea typeface="Times New Roman" panose="02020603050405020304" pitchFamily="18" charset="0"/>
                <a:cs typeface="B Nazanin" pitchFamily="2" charset="-78"/>
              </a:rPr>
              <a:t>1</a:t>
            </a:r>
            <a:r>
              <a:rPr lang="en-US" sz="1400" b="1">
                <a:ea typeface="Times New Roman" panose="02020603050405020304" pitchFamily="18" charset="0"/>
                <a:cs typeface="B Nazanin" pitchFamily="2" charset="-78"/>
              </a:rPr>
              <a:t>≤5000</a:t>
            </a:r>
          </a:p>
        </p:txBody>
      </p:sp>
      <p:sp>
        <p:nvSpPr>
          <p:cNvPr id="412690" name="Text Box 22"/>
          <p:cNvSpPr txBox="1">
            <a:spLocks noChangeArrowheads="1"/>
          </p:cNvSpPr>
          <p:nvPr/>
        </p:nvSpPr>
        <p:spPr bwMode="auto">
          <a:xfrm>
            <a:off x="5664200" y="2997200"/>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1400" b="1">
                <a:cs typeface="Times New Roman" panose="02020603050405020304" pitchFamily="18" charset="0"/>
              </a:rPr>
              <a:t>D</a:t>
            </a:r>
            <a:endParaRPr lang="en-US" sz="1400" b="1"/>
          </a:p>
        </p:txBody>
      </p:sp>
    </p:spTree>
    <p:extLst>
      <p:ext uri="{BB962C8B-B14F-4D97-AF65-F5344CB8AC3E}">
        <p14:creationId xmlns:p14="http://schemas.microsoft.com/office/powerpoint/2010/main" val="74099651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ChangeArrowheads="1"/>
          </p:cNvSpPr>
          <p:nvPr/>
        </p:nvSpPr>
        <p:spPr bwMode="auto">
          <a:xfrm>
            <a:off x="1703389" y="1249363"/>
            <a:ext cx="8785225" cy="4362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b="1">
                <a:solidFill>
                  <a:schemeClr val="hlink"/>
                </a:solidFill>
                <a:cs typeface="B Titr" pitchFamily="2" charset="-78"/>
              </a:rPr>
              <a:t>نقطه </a:t>
            </a:r>
            <a:r>
              <a:rPr lang="en-US" sz="2800" b="1">
                <a:solidFill>
                  <a:schemeClr val="hlink"/>
                </a:solidFill>
                <a:cs typeface="B Titr" pitchFamily="2" charset="-78"/>
              </a:rPr>
              <a:t>C</a:t>
            </a:r>
          </a:p>
          <a:p>
            <a:pPr algn="just" rtl="1" eaLnBrk="1" hangingPunct="1">
              <a:lnSpc>
                <a:spcPct val="200000"/>
              </a:lnSpc>
            </a:pPr>
            <a:r>
              <a:rPr lang="ar-SA" sz="2800" b="1">
                <a:cs typeface="B Titr" pitchFamily="2" charset="-78"/>
              </a:rPr>
              <a:t>در این نقطه برای بدست آوردن زمین تخصیص داده شده برای کشت غیر باغی بایستی تلاقی بین دو خط </a:t>
            </a:r>
            <a:r>
              <a:rPr lang="en-US" sz="2800" b="1">
                <a:cs typeface="B Titr" pitchFamily="2" charset="-78"/>
              </a:rPr>
              <a:t>40x</a:t>
            </a:r>
            <a:r>
              <a:rPr lang="en-US" sz="2800" b="1" baseline="-25000">
                <a:cs typeface="B Titr" pitchFamily="2" charset="-78"/>
              </a:rPr>
              <a:t>1</a:t>
            </a:r>
            <a:r>
              <a:rPr lang="en-US" sz="2800" b="1">
                <a:cs typeface="B Titr" pitchFamily="2" charset="-78"/>
              </a:rPr>
              <a:t>=160,000</a:t>
            </a:r>
            <a:r>
              <a:rPr lang="ar-SA" sz="2800" b="1">
                <a:cs typeface="B Titr" pitchFamily="2" charset="-78"/>
              </a:rPr>
              <a:t> و</a:t>
            </a:r>
            <a:r>
              <a:rPr lang="fa-IR" sz="2800" b="1">
                <a:cs typeface="B Titr" pitchFamily="2" charset="-78"/>
              </a:rPr>
              <a:t>  </a:t>
            </a:r>
            <a:r>
              <a:rPr lang="en-US" sz="2800" b="1">
                <a:cs typeface="B Titr" pitchFamily="2" charset="-78"/>
              </a:rPr>
              <a:t>x</a:t>
            </a:r>
            <a:r>
              <a:rPr lang="en-US" sz="2800" b="1" baseline="-25000">
                <a:cs typeface="B Titr" pitchFamily="2" charset="-78"/>
              </a:rPr>
              <a:t>1</a:t>
            </a:r>
            <a:r>
              <a:rPr lang="en-US" sz="2800" b="1">
                <a:cs typeface="B Titr" pitchFamily="2" charset="-78"/>
              </a:rPr>
              <a:t>+x</a:t>
            </a:r>
            <a:r>
              <a:rPr lang="en-US" sz="2800" b="1" baseline="-25000">
                <a:cs typeface="B Titr" pitchFamily="2" charset="-78"/>
              </a:rPr>
              <a:t>2</a:t>
            </a:r>
            <a:r>
              <a:rPr lang="en-US" sz="2800" b="1">
                <a:cs typeface="B Titr" pitchFamily="2" charset="-78"/>
              </a:rPr>
              <a:t>=100,000</a:t>
            </a:r>
            <a:r>
              <a:rPr lang="ar-SA" sz="2800" b="1">
                <a:cs typeface="B Titr" pitchFamily="2" charset="-78"/>
              </a:rPr>
              <a:t> را بدست آورد. که این عدد برابر 6000 می باشد.</a:t>
            </a:r>
            <a:endParaRPr lang="en-US" sz="2800" b="1">
              <a:cs typeface="B Titr" pitchFamily="2" charset="-78"/>
            </a:endParaRPr>
          </a:p>
          <a:p>
            <a:pPr algn="ctr" rtl="1" eaLnBrk="1" hangingPunct="1">
              <a:lnSpc>
                <a:spcPct val="200000"/>
              </a:lnSpc>
            </a:pPr>
            <a:r>
              <a:rPr lang="en-US" sz="2800" b="1">
                <a:cs typeface="B Titr" pitchFamily="2" charset="-78"/>
              </a:rPr>
              <a:t>Z=4000*8+6000*4.5=59000</a:t>
            </a:r>
          </a:p>
        </p:txBody>
      </p:sp>
    </p:spTree>
    <p:extLst>
      <p:ext uri="{BB962C8B-B14F-4D97-AF65-F5344CB8AC3E}">
        <p14:creationId xmlns:p14="http://schemas.microsoft.com/office/powerpoint/2010/main" val="190622696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4722" name="Rectangle 2"/>
          <p:cNvSpPr>
            <a:spLocks noChangeArrowheads="1"/>
          </p:cNvSpPr>
          <p:nvPr/>
        </p:nvSpPr>
        <p:spPr bwMode="auto">
          <a:xfrm>
            <a:off x="1703389" y="1249363"/>
            <a:ext cx="8785225" cy="4362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b="1">
                <a:solidFill>
                  <a:schemeClr val="hlink"/>
                </a:solidFill>
                <a:cs typeface="B Titr" pitchFamily="2" charset="-78"/>
              </a:rPr>
              <a:t>نقطه </a:t>
            </a:r>
            <a:r>
              <a:rPr lang="en-US" sz="2800" b="1">
                <a:solidFill>
                  <a:schemeClr val="hlink"/>
                </a:solidFill>
                <a:cs typeface="B Titr" pitchFamily="2" charset="-78"/>
              </a:rPr>
              <a:t>D</a:t>
            </a:r>
          </a:p>
          <a:p>
            <a:pPr algn="just" rtl="1" eaLnBrk="1" hangingPunct="1">
              <a:lnSpc>
                <a:spcPct val="200000"/>
              </a:lnSpc>
            </a:pPr>
            <a:r>
              <a:rPr lang="ar-SA" sz="2800" b="1">
                <a:cs typeface="B Titr" pitchFamily="2" charset="-78"/>
              </a:rPr>
              <a:t>در این نقطه برای بدست آوردن زمین تخصیص داده شده برای کشت غیر باغی بایستی تلاقی بین دو خط </a:t>
            </a:r>
            <a:r>
              <a:rPr lang="en-US" sz="2800" b="1">
                <a:cs typeface="B Titr" pitchFamily="2" charset="-78"/>
              </a:rPr>
              <a:t>x</a:t>
            </a:r>
            <a:r>
              <a:rPr lang="en-US" sz="2800" b="1" baseline="-25000">
                <a:cs typeface="B Titr" pitchFamily="2" charset="-78"/>
              </a:rPr>
              <a:t>1</a:t>
            </a:r>
            <a:r>
              <a:rPr lang="en-US" sz="2800" b="1">
                <a:cs typeface="B Titr" pitchFamily="2" charset="-78"/>
              </a:rPr>
              <a:t>=5000</a:t>
            </a:r>
            <a:r>
              <a:rPr lang="ar-SA" sz="2800" b="1">
                <a:cs typeface="B Titr" pitchFamily="2" charset="-78"/>
              </a:rPr>
              <a:t> و</a:t>
            </a:r>
            <a:r>
              <a:rPr lang="fa-IR" sz="2800" b="1">
                <a:cs typeface="B Titr" pitchFamily="2" charset="-78"/>
              </a:rPr>
              <a:t>  </a:t>
            </a:r>
            <a:r>
              <a:rPr lang="en-US" sz="2800" b="1">
                <a:cs typeface="B Titr" pitchFamily="2" charset="-78"/>
              </a:rPr>
              <a:t>x</a:t>
            </a:r>
            <a:r>
              <a:rPr lang="en-US" sz="2800" b="1" baseline="-25000">
                <a:cs typeface="B Titr" pitchFamily="2" charset="-78"/>
              </a:rPr>
              <a:t>1</a:t>
            </a:r>
            <a:r>
              <a:rPr lang="en-US" sz="2800" b="1">
                <a:cs typeface="B Titr" pitchFamily="2" charset="-78"/>
              </a:rPr>
              <a:t>+x</a:t>
            </a:r>
            <a:r>
              <a:rPr lang="en-US" sz="2800" b="1" baseline="-25000">
                <a:cs typeface="B Titr" pitchFamily="2" charset="-78"/>
              </a:rPr>
              <a:t>2</a:t>
            </a:r>
            <a:r>
              <a:rPr lang="en-US" sz="2800" b="1">
                <a:cs typeface="B Titr" pitchFamily="2" charset="-78"/>
              </a:rPr>
              <a:t>=100,000</a:t>
            </a:r>
            <a:r>
              <a:rPr lang="ar-SA" sz="2800" b="1">
                <a:cs typeface="B Titr" pitchFamily="2" charset="-78"/>
              </a:rPr>
              <a:t> را بدست آورد. که این عدد برابر 5000 می باشد.</a:t>
            </a:r>
            <a:endParaRPr lang="en-US" sz="2800" b="1">
              <a:cs typeface="B Titr" pitchFamily="2" charset="-78"/>
            </a:endParaRPr>
          </a:p>
          <a:p>
            <a:pPr algn="ctr" rtl="1" eaLnBrk="1" hangingPunct="1">
              <a:lnSpc>
                <a:spcPct val="200000"/>
              </a:lnSpc>
            </a:pPr>
            <a:r>
              <a:rPr lang="en-US" sz="2800" b="1">
                <a:cs typeface="B Titr" pitchFamily="2" charset="-78"/>
              </a:rPr>
              <a:t>Z=5000*8+5000*4.5=62500</a:t>
            </a:r>
          </a:p>
        </p:txBody>
      </p:sp>
    </p:spTree>
    <p:extLst>
      <p:ext uri="{BB962C8B-B14F-4D97-AF65-F5344CB8AC3E}">
        <p14:creationId xmlns:p14="http://schemas.microsoft.com/office/powerpoint/2010/main" val="389229029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5746" name="Rectangle 2"/>
          <p:cNvSpPr>
            <a:spLocks noChangeArrowheads="1"/>
          </p:cNvSpPr>
          <p:nvPr/>
        </p:nvSpPr>
        <p:spPr bwMode="auto">
          <a:xfrm>
            <a:off x="1774825" y="799099"/>
            <a:ext cx="8713788"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b="1">
                <a:latin typeface="B Titr" pitchFamily="2" charset="-78"/>
                <a:cs typeface="B Titr" pitchFamily="2" charset="-78"/>
              </a:rPr>
              <a:t>محدودیت های زائد:</a:t>
            </a:r>
            <a:r>
              <a:rPr lang="ar-SA" sz="2800">
                <a:latin typeface="B Titr" pitchFamily="2" charset="-78"/>
                <a:cs typeface="B Titr" pitchFamily="2" charset="-78"/>
              </a:rPr>
              <a:t> </a:t>
            </a:r>
            <a:endParaRPr lang="en-US" sz="2800">
              <a:latin typeface="B Titr" pitchFamily="2" charset="-78"/>
              <a:cs typeface="B Titr" pitchFamily="2" charset="-78"/>
            </a:endParaRPr>
          </a:p>
          <a:p>
            <a:pPr algn="just" rtl="1" eaLnBrk="1" hangingPunct="1">
              <a:lnSpc>
                <a:spcPct val="200000"/>
              </a:lnSpc>
            </a:pPr>
            <a:r>
              <a:rPr lang="ar-SA" sz="2800">
                <a:solidFill>
                  <a:schemeClr val="hlink"/>
                </a:solidFill>
                <a:latin typeface="B Titr" pitchFamily="2" charset="-78"/>
                <a:cs typeface="B Titr" pitchFamily="2" charset="-78"/>
              </a:rPr>
              <a:t>محدودیتی که هیچ گونه محدودیتی به محدودیت های قبلی اضافه نکند را محدودیت زائد</a:t>
            </a:r>
            <a:r>
              <a:rPr lang="ar-SA" sz="2800">
                <a:latin typeface="B Titr" pitchFamily="2" charset="-78"/>
                <a:cs typeface="B Titr" pitchFamily="2" charset="-78"/>
              </a:rPr>
              <a:t> گویند. در مثال فوق </a:t>
            </a:r>
            <a:r>
              <a:rPr lang="ar-SA" sz="2800">
                <a:solidFill>
                  <a:schemeClr val="hlink"/>
                </a:solidFill>
                <a:latin typeface="B Titr" pitchFamily="2" charset="-78"/>
                <a:cs typeface="B Titr" pitchFamily="2" charset="-78"/>
              </a:rPr>
              <a:t>محدودیت حداقل 20 درصد اراضی باغی زائد</a:t>
            </a:r>
            <a:r>
              <a:rPr lang="ar-SA" sz="2800">
                <a:latin typeface="B Titr" pitchFamily="2" charset="-78"/>
                <a:cs typeface="B Titr" pitchFamily="2" charset="-78"/>
              </a:rPr>
              <a:t> است. چون در مورد میوه مورد نیاز کارخانه مذکور حداقل باید 40 درصد اراضی به باغ تبدیل شود. بدیهی اگر محدودیت حداقل 40 درصد تبدیل به باغ را داشته باشیم محدودیت حداقل 20 درصد را پوشش می دهد. </a:t>
            </a:r>
          </a:p>
        </p:txBody>
      </p:sp>
    </p:spTree>
    <p:extLst>
      <p:ext uri="{BB962C8B-B14F-4D97-AF65-F5344CB8AC3E}">
        <p14:creationId xmlns:p14="http://schemas.microsoft.com/office/powerpoint/2010/main" val="323169544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70" name="Rectangle 2"/>
          <p:cNvSpPr>
            <a:spLocks noChangeArrowheads="1"/>
          </p:cNvSpPr>
          <p:nvPr/>
        </p:nvSpPr>
        <p:spPr bwMode="auto">
          <a:xfrm>
            <a:off x="1703389" y="1229986"/>
            <a:ext cx="8785225"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b="1">
                <a:solidFill>
                  <a:schemeClr val="hlink"/>
                </a:solidFill>
                <a:latin typeface="B Titr" pitchFamily="2" charset="-78"/>
                <a:cs typeface="B Titr" pitchFamily="2" charset="-78"/>
              </a:rPr>
              <a:t>داشتن بی نهایت جواب مطلوب:</a:t>
            </a:r>
            <a:r>
              <a:rPr lang="ar-SA" sz="2800">
                <a:solidFill>
                  <a:schemeClr val="hlink"/>
                </a:solidFill>
                <a:latin typeface="B Titr" pitchFamily="2" charset="-78"/>
                <a:cs typeface="B Titr" pitchFamily="2" charset="-78"/>
              </a:rPr>
              <a:t> </a:t>
            </a:r>
            <a:endParaRPr lang="en-US" sz="2800">
              <a:solidFill>
                <a:schemeClr val="hlink"/>
              </a:solidFill>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اگر </a:t>
            </a:r>
            <a:r>
              <a:rPr lang="ar-SA" sz="2800">
                <a:solidFill>
                  <a:schemeClr val="hlink"/>
                </a:solidFill>
                <a:latin typeface="B Titr" pitchFamily="2" charset="-78"/>
                <a:cs typeface="B Titr" pitchFamily="2" charset="-78"/>
              </a:rPr>
              <a:t>شیب خط تابع هدف</a:t>
            </a:r>
            <a:r>
              <a:rPr lang="ar-SA" sz="2800">
                <a:latin typeface="B Titr" pitchFamily="2" charset="-78"/>
                <a:cs typeface="B Titr" pitchFamily="2" charset="-78"/>
              </a:rPr>
              <a:t> با </a:t>
            </a:r>
            <a:r>
              <a:rPr lang="ar-SA" sz="2800">
                <a:solidFill>
                  <a:schemeClr val="hlink"/>
                </a:solidFill>
                <a:latin typeface="B Titr" pitchFamily="2" charset="-78"/>
                <a:cs typeface="B Titr" pitchFamily="2" charset="-78"/>
              </a:rPr>
              <a:t>شیب خط یکی از محدودیت ها برابر شود</a:t>
            </a:r>
            <a:r>
              <a:rPr lang="ar-SA" sz="2800">
                <a:latin typeface="B Titr" pitchFamily="2" charset="-78"/>
                <a:cs typeface="B Titr" pitchFamily="2" charset="-78"/>
              </a:rPr>
              <a:t>، تعداد بی نهایت جواب مطلوب خواهیم داشت (اگر </a:t>
            </a:r>
            <a:r>
              <a:rPr lang="ar-SA" sz="2800">
                <a:solidFill>
                  <a:schemeClr val="hlink"/>
                </a:solidFill>
                <a:latin typeface="B Titr" pitchFamily="2" charset="-78"/>
                <a:cs typeface="B Titr" pitchFamily="2" charset="-78"/>
              </a:rPr>
              <a:t>شیب تابع هدف با شیب یکی از محدودیت ها برابر</a:t>
            </a:r>
            <a:r>
              <a:rPr lang="ar-SA" sz="2800">
                <a:latin typeface="B Titr" pitchFamily="2" charset="-78"/>
                <a:cs typeface="B Titr" pitchFamily="2" charset="-78"/>
              </a:rPr>
              <a:t> باشد. </a:t>
            </a:r>
            <a:r>
              <a:rPr lang="ar-SA" sz="2800">
                <a:solidFill>
                  <a:schemeClr val="hlink"/>
                </a:solidFill>
                <a:latin typeface="B Titr" pitchFamily="2" charset="-78"/>
                <a:cs typeface="B Titr" pitchFamily="2" charset="-78"/>
              </a:rPr>
              <a:t>خط تابع هدف می تواند دقیقاً روی خط حاصل از محدودیت مذکور قرار</a:t>
            </a:r>
            <a:r>
              <a:rPr lang="ar-SA" sz="2800">
                <a:latin typeface="B Titr" pitchFamily="2" charset="-78"/>
                <a:cs typeface="B Titr" pitchFamily="2" charset="-78"/>
              </a:rPr>
              <a:t> گیرد و بنابراین </a:t>
            </a:r>
            <a:r>
              <a:rPr lang="ar-SA" sz="2800">
                <a:solidFill>
                  <a:schemeClr val="hlink"/>
                </a:solidFill>
                <a:latin typeface="B Titr" pitchFamily="2" charset="-78"/>
                <a:cs typeface="B Titr" pitchFamily="2" charset="-78"/>
              </a:rPr>
              <a:t>ما بی نهایت نقطه داریم که شرایط مطلوب را دارا خواهند</a:t>
            </a:r>
            <a:r>
              <a:rPr lang="ar-SA" sz="2800">
                <a:latin typeface="B Titr" pitchFamily="2" charset="-78"/>
                <a:cs typeface="B Titr" pitchFamily="2" charset="-78"/>
              </a:rPr>
              <a:t> بود). </a:t>
            </a:r>
          </a:p>
        </p:txBody>
      </p:sp>
    </p:spTree>
    <p:extLst>
      <p:ext uri="{BB962C8B-B14F-4D97-AF65-F5344CB8AC3E}">
        <p14:creationId xmlns:p14="http://schemas.microsoft.com/office/powerpoint/2010/main" val="23049966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794" name="Rectangle 2"/>
          <p:cNvSpPr>
            <a:spLocks noChangeArrowheads="1"/>
          </p:cNvSpPr>
          <p:nvPr/>
        </p:nvSpPr>
        <p:spPr bwMode="auto">
          <a:xfrm>
            <a:off x="1703389" y="1659285"/>
            <a:ext cx="8785225"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b="1">
                <a:latin typeface="B Titr" pitchFamily="2" charset="-78"/>
                <a:cs typeface="B Titr" pitchFamily="2" charset="-78"/>
              </a:rPr>
              <a:t>عدم وجود جواب قابل قبول:</a:t>
            </a:r>
            <a:r>
              <a:rPr lang="ar-SA" sz="2800">
                <a:latin typeface="B Titr" pitchFamily="2" charset="-78"/>
                <a:cs typeface="B Titr" pitchFamily="2" charset="-78"/>
              </a:rPr>
              <a:t> </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اگر </a:t>
            </a:r>
            <a:r>
              <a:rPr lang="ar-SA" sz="2800">
                <a:solidFill>
                  <a:schemeClr val="hlink"/>
                </a:solidFill>
                <a:latin typeface="B Titr" pitchFamily="2" charset="-78"/>
                <a:cs typeface="B Titr" pitchFamily="2" charset="-78"/>
              </a:rPr>
              <a:t>هیچ پاسخ مطلوبی وجود نداشته</a:t>
            </a:r>
            <a:r>
              <a:rPr lang="ar-SA" sz="2800">
                <a:latin typeface="B Titr" pitchFamily="2" charset="-78"/>
                <a:cs typeface="B Titr" pitchFamily="2" charset="-78"/>
              </a:rPr>
              <a:t> باشد به گونه ای که </a:t>
            </a:r>
            <a:r>
              <a:rPr lang="ar-SA" sz="2800">
                <a:solidFill>
                  <a:schemeClr val="hlink"/>
                </a:solidFill>
                <a:latin typeface="B Titr" pitchFamily="2" charset="-78"/>
                <a:cs typeface="B Titr" pitchFamily="2" charset="-78"/>
              </a:rPr>
              <a:t>همزمان محدودیت ها را تامین</a:t>
            </a:r>
            <a:r>
              <a:rPr lang="ar-SA" sz="2800">
                <a:latin typeface="B Titr" pitchFamily="2" charset="-78"/>
                <a:cs typeface="B Titr" pitchFamily="2" charset="-78"/>
              </a:rPr>
              <a:t> کنند در این حالت </a:t>
            </a:r>
            <a:r>
              <a:rPr lang="ar-SA" sz="2800">
                <a:solidFill>
                  <a:schemeClr val="hlink"/>
                </a:solidFill>
                <a:latin typeface="B Titr" pitchFamily="2" charset="-78"/>
                <a:cs typeface="B Titr" pitchFamily="2" charset="-78"/>
              </a:rPr>
              <a:t>جواب مناسب وجود ندارد</a:t>
            </a:r>
            <a:r>
              <a:rPr lang="ar-SA" sz="2800">
                <a:latin typeface="B Titr" pitchFamily="2" charset="-78"/>
                <a:cs typeface="B Titr" pitchFamily="2" charset="-78"/>
              </a:rPr>
              <a:t>. در </a:t>
            </a:r>
            <a:r>
              <a:rPr lang="ar-SA" sz="2800">
                <a:solidFill>
                  <a:schemeClr val="hlink"/>
                </a:solidFill>
                <a:latin typeface="B Titr" pitchFamily="2" charset="-78"/>
                <a:cs typeface="B Titr" pitchFamily="2" charset="-78"/>
              </a:rPr>
              <a:t>مثال فوق اگر اراضی که می تواند به باغ تبدیل شود نتواند از 35 درصد بیشتر باشد مسئله جوابی نخواهد</a:t>
            </a:r>
            <a:r>
              <a:rPr lang="ar-SA" sz="2800">
                <a:latin typeface="B Titr" pitchFamily="2" charset="-78"/>
                <a:cs typeface="B Titr" pitchFamily="2" charset="-78"/>
              </a:rPr>
              <a:t> داشت. </a:t>
            </a:r>
          </a:p>
        </p:txBody>
      </p:sp>
    </p:spTree>
    <p:extLst>
      <p:ext uri="{BB962C8B-B14F-4D97-AF65-F5344CB8AC3E}">
        <p14:creationId xmlns:p14="http://schemas.microsoft.com/office/powerpoint/2010/main" val="122344131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818" name="Rectangle 2"/>
          <p:cNvSpPr>
            <a:spLocks noChangeArrowheads="1"/>
          </p:cNvSpPr>
          <p:nvPr/>
        </p:nvSpPr>
        <p:spPr bwMode="auto">
          <a:xfrm>
            <a:off x="1703389" y="2091759"/>
            <a:ext cx="8785225"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b="1">
                <a:solidFill>
                  <a:schemeClr val="hlink"/>
                </a:solidFill>
                <a:latin typeface="B Titr" pitchFamily="2" charset="-78"/>
                <a:cs typeface="B Titr" pitchFamily="2" charset="-78"/>
              </a:rPr>
              <a:t>پاسخ مطلوب محدود نشده:</a:t>
            </a:r>
            <a:r>
              <a:rPr lang="ar-SA" sz="2800">
                <a:solidFill>
                  <a:schemeClr val="hlink"/>
                </a:solidFill>
                <a:latin typeface="B Titr" pitchFamily="2" charset="-78"/>
                <a:cs typeface="B Titr" pitchFamily="2" charset="-78"/>
              </a:rPr>
              <a:t> </a:t>
            </a:r>
            <a:endParaRPr lang="en-US" sz="2800">
              <a:solidFill>
                <a:schemeClr val="hlink"/>
              </a:solidFill>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در این حالت </a:t>
            </a:r>
            <a:r>
              <a:rPr lang="ar-SA" sz="2800">
                <a:solidFill>
                  <a:schemeClr val="hlink"/>
                </a:solidFill>
                <a:latin typeface="B Titr" pitchFamily="2" charset="-78"/>
                <a:cs typeface="B Titr" pitchFamily="2" charset="-78"/>
              </a:rPr>
              <a:t>محدوده بسته ای که تمام نقاط داخل آن محدودیت ها را رعایت کند وجود</a:t>
            </a:r>
            <a:r>
              <a:rPr lang="ar-SA" sz="2800">
                <a:latin typeface="B Titr" pitchFamily="2" charset="-78"/>
                <a:cs typeface="B Titr" pitchFamily="2" charset="-78"/>
              </a:rPr>
              <a:t> ندارد. در این حالت نیز </a:t>
            </a:r>
            <a:r>
              <a:rPr lang="ar-SA" sz="2800">
                <a:solidFill>
                  <a:schemeClr val="hlink"/>
                </a:solidFill>
                <a:latin typeface="B Titr" pitchFamily="2" charset="-78"/>
                <a:cs typeface="B Titr" pitchFamily="2" charset="-78"/>
              </a:rPr>
              <a:t>مسئله غیر واقعی و ناکامل خواهد</a:t>
            </a:r>
            <a:r>
              <a:rPr lang="ar-SA" sz="2800">
                <a:latin typeface="B Titr" pitchFamily="2" charset="-78"/>
                <a:cs typeface="B Titr" pitchFamily="2" charset="-78"/>
              </a:rPr>
              <a:t> بود. </a:t>
            </a:r>
          </a:p>
        </p:txBody>
      </p:sp>
    </p:spTree>
    <p:extLst>
      <p:ext uri="{BB962C8B-B14F-4D97-AF65-F5344CB8AC3E}">
        <p14:creationId xmlns:p14="http://schemas.microsoft.com/office/powerpoint/2010/main" val="422766184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42" name="Rectangle 2"/>
          <p:cNvSpPr>
            <a:spLocks noChangeArrowheads="1"/>
          </p:cNvSpPr>
          <p:nvPr/>
        </p:nvSpPr>
        <p:spPr bwMode="auto">
          <a:xfrm>
            <a:off x="1703389" y="1660873"/>
            <a:ext cx="8785225"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b="1">
                <a:solidFill>
                  <a:schemeClr val="hlink"/>
                </a:solidFill>
                <a:latin typeface="B Titr" pitchFamily="2" charset="-78"/>
                <a:cs typeface="B Titr" pitchFamily="2" charset="-78"/>
              </a:rPr>
              <a:t>برنامه ریزی هدف:</a:t>
            </a:r>
            <a:r>
              <a:rPr lang="ar-SA" sz="2800">
                <a:solidFill>
                  <a:schemeClr val="hlink"/>
                </a:solidFill>
                <a:latin typeface="B Titr" pitchFamily="2" charset="-78"/>
                <a:cs typeface="B Titr" pitchFamily="2" charset="-78"/>
              </a:rPr>
              <a:t> </a:t>
            </a:r>
            <a:endParaRPr lang="en-US" sz="2800">
              <a:solidFill>
                <a:schemeClr val="hlink"/>
              </a:solidFill>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در </a:t>
            </a:r>
            <a:r>
              <a:rPr lang="ar-SA" sz="2800">
                <a:solidFill>
                  <a:schemeClr val="hlink"/>
                </a:solidFill>
                <a:latin typeface="B Titr" pitchFamily="2" charset="-78"/>
                <a:cs typeface="B Titr" pitchFamily="2" charset="-78"/>
              </a:rPr>
              <a:t>برنامه ریزی خطی نمی توان بیش از یک هدف در دنبال</a:t>
            </a:r>
            <a:r>
              <a:rPr lang="ar-SA" sz="2800">
                <a:latin typeface="B Titr" pitchFamily="2" charset="-78"/>
                <a:cs typeface="B Titr" pitchFamily="2" charset="-78"/>
              </a:rPr>
              <a:t> کرد. این در حالی است که </a:t>
            </a:r>
            <a:r>
              <a:rPr lang="ar-SA" sz="2800">
                <a:solidFill>
                  <a:schemeClr val="hlink"/>
                </a:solidFill>
                <a:latin typeface="B Titr" pitchFamily="2" charset="-78"/>
                <a:cs typeface="B Titr" pitchFamily="2" charset="-78"/>
              </a:rPr>
              <a:t>در طبیعت و برای مدیریت یک حوزه آبخیز معمولاً اهداف متعددی مد نظر</a:t>
            </a:r>
            <a:r>
              <a:rPr lang="ar-SA" sz="2800">
                <a:latin typeface="B Titr" pitchFamily="2" charset="-78"/>
                <a:cs typeface="B Titr" pitchFamily="2" charset="-78"/>
              </a:rPr>
              <a:t> است. برای رفع این مشکل می توان از برنامه ریزی هدف استفاده نمود. </a:t>
            </a:r>
          </a:p>
        </p:txBody>
      </p:sp>
    </p:spTree>
    <p:extLst>
      <p:ext uri="{BB962C8B-B14F-4D97-AF65-F5344CB8AC3E}">
        <p14:creationId xmlns:p14="http://schemas.microsoft.com/office/powerpoint/2010/main" val="36002248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866" name="Rectangle 2"/>
          <p:cNvSpPr>
            <a:spLocks noChangeArrowheads="1"/>
          </p:cNvSpPr>
          <p:nvPr/>
        </p:nvSpPr>
        <p:spPr bwMode="auto">
          <a:xfrm>
            <a:off x="1703389" y="1249363"/>
            <a:ext cx="8785225" cy="4362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در این روش </a:t>
            </a:r>
            <a:r>
              <a:rPr lang="ar-SA" sz="2800">
                <a:solidFill>
                  <a:schemeClr val="hlink"/>
                </a:solidFill>
                <a:latin typeface="B Titr" pitchFamily="2" charset="-78"/>
                <a:cs typeface="B Titr" pitchFamily="2" charset="-78"/>
              </a:rPr>
              <a:t>ابتدا اهداف موجود در یک حوزه آبخیز تعیین</a:t>
            </a:r>
            <a:r>
              <a:rPr lang="ar-SA" sz="2800">
                <a:latin typeface="B Titr" pitchFamily="2" charset="-78"/>
                <a:cs typeface="B Titr" pitchFamily="2" charset="-78"/>
              </a:rPr>
              <a:t> می شود در مرحله بعد این </a:t>
            </a:r>
            <a:r>
              <a:rPr lang="ar-SA" sz="2800">
                <a:solidFill>
                  <a:schemeClr val="hlink"/>
                </a:solidFill>
                <a:latin typeface="B Titr" pitchFamily="2" charset="-78"/>
                <a:cs typeface="B Titr" pitchFamily="2" charset="-78"/>
              </a:rPr>
              <a:t>اهداف اولویت بندی</a:t>
            </a:r>
            <a:r>
              <a:rPr lang="ar-SA" sz="2800">
                <a:latin typeface="B Titr" pitchFamily="2" charset="-78"/>
                <a:cs typeface="B Titr" pitchFamily="2" charset="-78"/>
              </a:rPr>
              <a:t> می شود. سپس از </a:t>
            </a:r>
            <a:r>
              <a:rPr lang="ar-SA" sz="2800">
                <a:solidFill>
                  <a:schemeClr val="hlink"/>
                </a:solidFill>
                <a:latin typeface="B Titr" pitchFamily="2" charset="-78"/>
                <a:cs typeface="B Titr" pitchFamily="2" charset="-78"/>
              </a:rPr>
              <a:t>برنامه ریزی خطی برای</a:t>
            </a:r>
            <a:r>
              <a:rPr lang="ar-SA" sz="2800">
                <a:latin typeface="B Titr" pitchFamily="2" charset="-78"/>
                <a:cs typeface="B Titr" pitchFamily="2" charset="-78"/>
              </a:rPr>
              <a:t> برنامه ریزی در مورد </a:t>
            </a:r>
            <a:r>
              <a:rPr lang="ar-SA" sz="2800">
                <a:solidFill>
                  <a:schemeClr val="hlink"/>
                </a:solidFill>
                <a:latin typeface="B Titr" pitchFamily="2" charset="-78"/>
                <a:cs typeface="B Titr" pitchFamily="2" charset="-78"/>
              </a:rPr>
              <a:t>اولویت دارترین هدف</a:t>
            </a:r>
            <a:r>
              <a:rPr lang="ar-SA" sz="2800">
                <a:latin typeface="B Titr" pitchFamily="2" charset="-78"/>
                <a:cs typeface="B Titr" pitchFamily="2" charset="-78"/>
              </a:rPr>
              <a:t> استفاده </a:t>
            </a:r>
            <a:r>
              <a:rPr lang="en-US" sz="2800">
                <a:latin typeface="B Titr" pitchFamily="2" charset="-78"/>
                <a:cs typeface="B Titr" pitchFamily="2" charset="-78"/>
              </a:rPr>
              <a:t/>
            </a:r>
            <a:br>
              <a:rPr lang="en-US" sz="2800">
                <a:latin typeface="B Titr" pitchFamily="2" charset="-78"/>
                <a:cs typeface="B Titr" pitchFamily="2" charset="-78"/>
              </a:rPr>
            </a:br>
            <a:r>
              <a:rPr lang="ar-SA" sz="2800">
                <a:latin typeface="B Titr" pitchFamily="2" charset="-78"/>
                <a:cs typeface="B Titr" pitchFamily="2" charset="-78"/>
              </a:rPr>
              <a:t>می شود و </a:t>
            </a:r>
            <a:r>
              <a:rPr lang="ar-SA" sz="2800">
                <a:solidFill>
                  <a:schemeClr val="hlink"/>
                </a:solidFill>
                <a:latin typeface="B Titr" pitchFamily="2" charset="-78"/>
                <a:cs typeface="B Titr" pitchFamily="2" charset="-78"/>
              </a:rPr>
              <a:t>جواب بدست آمده به صورت محدودیت برای برنامه ریزی در مورد اهداف بعدی مورد استفاده قرار</a:t>
            </a:r>
            <a:r>
              <a:rPr lang="ar-SA" sz="2800">
                <a:latin typeface="B Titr" pitchFamily="2" charset="-78"/>
                <a:cs typeface="B Titr" pitchFamily="2" charset="-78"/>
              </a:rPr>
              <a:t> می گیرد. </a:t>
            </a:r>
          </a:p>
        </p:txBody>
      </p:sp>
    </p:spTree>
    <p:extLst>
      <p:ext uri="{BB962C8B-B14F-4D97-AF65-F5344CB8AC3E}">
        <p14:creationId xmlns:p14="http://schemas.microsoft.com/office/powerpoint/2010/main" val="27349358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6594" name="Rectangle 2"/>
          <p:cNvSpPr>
            <a:spLocks noChangeArrowheads="1"/>
          </p:cNvSpPr>
          <p:nvPr/>
        </p:nvSpPr>
        <p:spPr bwMode="auto">
          <a:xfrm>
            <a:off x="3506479" y="475933"/>
            <a:ext cx="6893234" cy="5909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lnSpc>
                <a:spcPct val="150000"/>
              </a:lnSpc>
            </a:pPr>
            <a:r>
              <a:rPr lang="ar-SA" sz="2800">
                <a:solidFill>
                  <a:schemeClr val="hlink"/>
                </a:solidFill>
                <a:cs typeface="B Titr" pitchFamily="2" charset="-78"/>
              </a:rPr>
              <a:t>3- محدودیت ها</a:t>
            </a:r>
            <a:endParaRPr lang="en-US" sz="2800">
              <a:solidFill>
                <a:schemeClr val="hlink"/>
              </a:solidFill>
              <a:cs typeface="B Titr" pitchFamily="2" charset="-78"/>
            </a:endParaRPr>
          </a:p>
          <a:p>
            <a:pPr algn="r" rtl="1" eaLnBrk="1" hangingPunct="1">
              <a:lnSpc>
                <a:spcPct val="150000"/>
              </a:lnSpc>
            </a:pPr>
            <a:r>
              <a:rPr lang="ar-SA" sz="2800">
                <a:cs typeface="B Titr" pitchFamily="2" charset="-78"/>
              </a:rPr>
              <a:t>این محدودیت ها شامل </a:t>
            </a:r>
            <a:r>
              <a:rPr lang="ar-SA" sz="2800">
                <a:solidFill>
                  <a:schemeClr val="hlink"/>
                </a:solidFill>
                <a:cs typeface="B Titr" pitchFamily="2" charset="-78"/>
              </a:rPr>
              <a:t>محدودیت های طبیعی، مالی، تجهیزاتی و...</a:t>
            </a:r>
            <a:r>
              <a:rPr lang="ar-SA" sz="2800">
                <a:cs typeface="B Titr" pitchFamily="2" charset="-78"/>
              </a:rPr>
              <a:t> </a:t>
            </a:r>
            <a:endParaRPr lang="en-US" sz="2800">
              <a:cs typeface="B Titr" pitchFamily="2" charset="-78"/>
            </a:endParaRPr>
          </a:p>
          <a:p>
            <a:pPr algn="r" rtl="1" eaLnBrk="1" hangingPunct="1">
              <a:lnSpc>
                <a:spcPct val="150000"/>
              </a:lnSpc>
            </a:pPr>
            <a:r>
              <a:rPr lang="ar-SA" sz="2800">
                <a:cs typeface="B Titr" pitchFamily="2" charset="-78"/>
              </a:rPr>
              <a:t>شکل کلی محدودیت ها به قرار ذیل است:</a:t>
            </a:r>
            <a:endParaRPr lang="en-US" sz="2800">
              <a:cs typeface="B Titr" pitchFamily="2" charset="-78"/>
            </a:endParaRPr>
          </a:p>
          <a:p>
            <a:pPr algn="r" rtl="1" eaLnBrk="1" hangingPunct="1">
              <a:lnSpc>
                <a:spcPct val="150000"/>
              </a:lnSpc>
            </a:pPr>
            <a:r>
              <a:rPr lang="en-US" sz="2800">
                <a:cs typeface="B Titr" pitchFamily="2" charset="-78"/>
              </a:rPr>
              <a:t>a</a:t>
            </a:r>
            <a:r>
              <a:rPr lang="en-US" sz="2800" baseline="-25000">
                <a:cs typeface="B Titr" pitchFamily="2" charset="-78"/>
              </a:rPr>
              <a:t>1x1</a:t>
            </a:r>
            <a:r>
              <a:rPr lang="en-US" sz="2800">
                <a:cs typeface="B Titr" pitchFamily="2" charset="-78"/>
              </a:rPr>
              <a:t>+a</a:t>
            </a:r>
            <a:r>
              <a:rPr lang="en-US" sz="2800" baseline="-25000">
                <a:cs typeface="B Titr" pitchFamily="2" charset="-78"/>
              </a:rPr>
              <a:t>1x2</a:t>
            </a:r>
            <a:r>
              <a:rPr lang="en-US" sz="2800">
                <a:cs typeface="B Titr" pitchFamily="2" charset="-78"/>
              </a:rPr>
              <a:t>+…+a</a:t>
            </a:r>
            <a:r>
              <a:rPr lang="en-US" sz="2800" baseline="-25000">
                <a:cs typeface="B Titr" pitchFamily="2" charset="-78"/>
              </a:rPr>
              <a:t>1xn</a:t>
            </a:r>
            <a:r>
              <a:rPr lang="en-US" sz="2800">
                <a:cs typeface="B Titr" pitchFamily="2" charset="-78"/>
              </a:rPr>
              <a:t>≤b</a:t>
            </a:r>
            <a:r>
              <a:rPr lang="en-US" sz="2800" baseline="-25000">
                <a:cs typeface="B Titr" pitchFamily="2" charset="-78"/>
              </a:rPr>
              <a:t>1</a:t>
            </a:r>
          </a:p>
          <a:p>
            <a:pPr algn="r" rtl="1" eaLnBrk="1" hangingPunct="1">
              <a:lnSpc>
                <a:spcPct val="150000"/>
              </a:lnSpc>
            </a:pPr>
            <a:r>
              <a:rPr lang="en-US" sz="2800">
                <a:cs typeface="B Titr" pitchFamily="2" charset="-78"/>
              </a:rPr>
              <a:t>a</a:t>
            </a:r>
            <a:r>
              <a:rPr lang="en-US" sz="2800" baseline="-25000">
                <a:cs typeface="B Titr" pitchFamily="2" charset="-78"/>
              </a:rPr>
              <a:t>2x1</a:t>
            </a:r>
            <a:r>
              <a:rPr lang="en-US" sz="2800">
                <a:cs typeface="B Titr" pitchFamily="2" charset="-78"/>
              </a:rPr>
              <a:t>+a</a:t>
            </a:r>
            <a:r>
              <a:rPr lang="en-US" sz="2800" baseline="-25000">
                <a:cs typeface="B Titr" pitchFamily="2" charset="-78"/>
              </a:rPr>
              <a:t>2x2</a:t>
            </a:r>
            <a:r>
              <a:rPr lang="en-US" sz="2800">
                <a:cs typeface="B Titr" pitchFamily="2" charset="-78"/>
              </a:rPr>
              <a:t>+…+a</a:t>
            </a:r>
            <a:r>
              <a:rPr lang="en-US" sz="2800" baseline="-25000">
                <a:cs typeface="B Titr" pitchFamily="2" charset="-78"/>
              </a:rPr>
              <a:t>2xn</a:t>
            </a:r>
            <a:r>
              <a:rPr lang="en-US" sz="2800">
                <a:cs typeface="B Titr" pitchFamily="2" charset="-78"/>
              </a:rPr>
              <a:t>≤b</a:t>
            </a:r>
            <a:r>
              <a:rPr lang="en-US" sz="2800" baseline="-25000">
                <a:cs typeface="B Titr" pitchFamily="2" charset="-78"/>
              </a:rPr>
              <a:t>2</a:t>
            </a:r>
          </a:p>
          <a:p>
            <a:pPr algn="r" rtl="1" eaLnBrk="1" hangingPunct="1">
              <a:lnSpc>
                <a:spcPct val="150000"/>
              </a:lnSpc>
            </a:pPr>
            <a:r>
              <a:rPr lang="fa-IR" sz="2800">
                <a:cs typeface="B Titr" pitchFamily="2" charset="-78"/>
              </a:rPr>
              <a:t>0       0      0      0         0</a:t>
            </a:r>
            <a:endParaRPr lang="en-US" sz="2800">
              <a:cs typeface="B Titr" pitchFamily="2" charset="-78"/>
            </a:endParaRPr>
          </a:p>
          <a:p>
            <a:pPr algn="r" rtl="1" eaLnBrk="1" hangingPunct="1">
              <a:lnSpc>
                <a:spcPct val="150000"/>
              </a:lnSpc>
            </a:pPr>
            <a:r>
              <a:rPr lang="fa-IR" sz="2800">
                <a:cs typeface="B Titr" pitchFamily="2" charset="-78"/>
              </a:rPr>
              <a:t>0       0      0      0         0</a:t>
            </a:r>
            <a:endParaRPr lang="en-US" sz="2800">
              <a:cs typeface="B Titr" pitchFamily="2" charset="-78"/>
            </a:endParaRPr>
          </a:p>
          <a:p>
            <a:pPr algn="r" rtl="1" eaLnBrk="1" hangingPunct="1">
              <a:lnSpc>
                <a:spcPct val="150000"/>
              </a:lnSpc>
            </a:pPr>
            <a:r>
              <a:rPr lang="fa-IR" sz="2800">
                <a:cs typeface="B Titr" pitchFamily="2" charset="-78"/>
              </a:rPr>
              <a:t>0       0      0      0         0</a:t>
            </a:r>
            <a:endParaRPr lang="en-US" sz="2800">
              <a:cs typeface="B Titr" pitchFamily="2" charset="-78"/>
            </a:endParaRPr>
          </a:p>
          <a:p>
            <a:pPr algn="r" rtl="1" eaLnBrk="1" hangingPunct="1">
              <a:lnSpc>
                <a:spcPct val="150000"/>
              </a:lnSpc>
            </a:pPr>
            <a:r>
              <a:rPr lang="en-US" sz="2800">
                <a:cs typeface="B Titr" pitchFamily="2" charset="-78"/>
              </a:rPr>
              <a:t>A</a:t>
            </a:r>
            <a:r>
              <a:rPr lang="en-US" sz="2800" baseline="-25000">
                <a:cs typeface="B Titr" pitchFamily="2" charset="-78"/>
              </a:rPr>
              <a:t>mx1</a:t>
            </a:r>
            <a:r>
              <a:rPr lang="en-US" sz="2800">
                <a:cs typeface="B Titr" pitchFamily="2" charset="-78"/>
              </a:rPr>
              <a:t>+a</a:t>
            </a:r>
            <a:r>
              <a:rPr lang="en-US" sz="2800" baseline="-25000">
                <a:cs typeface="B Titr" pitchFamily="2" charset="-78"/>
              </a:rPr>
              <a:t>mx2</a:t>
            </a:r>
            <a:r>
              <a:rPr lang="en-US" sz="2800">
                <a:cs typeface="B Titr" pitchFamily="2" charset="-78"/>
              </a:rPr>
              <a:t>+…+a</a:t>
            </a:r>
            <a:r>
              <a:rPr lang="en-US" sz="2800" baseline="-25000">
                <a:cs typeface="B Titr" pitchFamily="2" charset="-78"/>
              </a:rPr>
              <a:t>mxn</a:t>
            </a:r>
            <a:r>
              <a:rPr lang="en-US" sz="2800">
                <a:cs typeface="B Titr" pitchFamily="2" charset="-78"/>
              </a:rPr>
              <a:t>≤b</a:t>
            </a:r>
            <a:r>
              <a:rPr lang="en-US" sz="2800" baseline="-25000">
                <a:cs typeface="B Titr" pitchFamily="2" charset="-78"/>
              </a:rPr>
              <a:t>m</a:t>
            </a:r>
          </a:p>
        </p:txBody>
      </p:sp>
    </p:spTree>
    <p:extLst>
      <p:ext uri="{BB962C8B-B14F-4D97-AF65-F5344CB8AC3E}">
        <p14:creationId xmlns:p14="http://schemas.microsoft.com/office/powerpoint/2010/main" val="33059205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1890" name="Rectangle 2"/>
          <p:cNvSpPr>
            <a:spLocks noChangeArrowheads="1"/>
          </p:cNvSpPr>
          <p:nvPr/>
        </p:nvSpPr>
        <p:spPr bwMode="auto">
          <a:xfrm>
            <a:off x="1703389" y="1229986"/>
            <a:ext cx="8785225"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solidFill>
                  <a:schemeClr val="hlink"/>
                </a:solidFill>
                <a:latin typeface="B Titr" pitchFamily="2" charset="-78"/>
                <a:cs typeface="B Titr" pitchFamily="2" charset="-78"/>
              </a:rPr>
              <a:t>قسمت دوم: </a:t>
            </a:r>
            <a:endParaRPr lang="en-US" sz="2800">
              <a:solidFill>
                <a:schemeClr val="hlink"/>
              </a:solidFill>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برای </a:t>
            </a:r>
            <a:r>
              <a:rPr lang="ar-SA" sz="2800">
                <a:solidFill>
                  <a:schemeClr val="hlink"/>
                </a:solidFill>
                <a:latin typeface="B Titr" pitchFamily="2" charset="-78"/>
                <a:cs typeface="B Titr" pitchFamily="2" charset="-78"/>
              </a:rPr>
              <a:t>تامین علوفه دام های موجود</a:t>
            </a:r>
            <a:r>
              <a:rPr lang="ar-SA" sz="2800">
                <a:latin typeface="B Titr" pitchFamily="2" charset="-78"/>
                <a:cs typeface="B Titr" pitchFamily="2" charset="-78"/>
              </a:rPr>
              <a:t> در منطقه تصمیم گرفته شد که بخشی از اراضی به </a:t>
            </a:r>
            <a:r>
              <a:rPr lang="ar-SA" sz="2800">
                <a:solidFill>
                  <a:schemeClr val="hlink"/>
                </a:solidFill>
                <a:latin typeface="B Titr" pitchFamily="2" charset="-78"/>
                <a:cs typeface="B Titr" pitchFamily="2" charset="-78"/>
              </a:rPr>
              <a:t>کشت علوفه اختصاص</a:t>
            </a:r>
            <a:r>
              <a:rPr lang="ar-SA" sz="2800">
                <a:latin typeface="B Titr" pitchFamily="2" charset="-78"/>
                <a:cs typeface="B Titr" pitchFamily="2" charset="-78"/>
              </a:rPr>
              <a:t> یابد. علوفه مورد نیاز </a:t>
            </a:r>
            <a:r>
              <a:rPr lang="ar-SA" sz="2800">
                <a:solidFill>
                  <a:schemeClr val="hlink"/>
                </a:solidFill>
                <a:latin typeface="B Titr" pitchFamily="2" charset="-78"/>
                <a:cs typeface="B Titr" pitchFamily="2" charset="-78"/>
              </a:rPr>
              <a:t>سالانه حداقل 100 هزار تن</a:t>
            </a:r>
            <a:r>
              <a:rPr lang="ar-SA" sz="2800">
                <a:latin typeface="B Titr" pitchFamily="2" charset="-78"/>
                <a:cs typeface="B Titr" pitchFamily="2" charset="-78"/>
              </a:rPr>
              <a:t> می باشد. </a:t>
            </a:r>
            <a:r>
              <a:rPr lang="fa-IR" sz="2800">
                <a:latin typeface="B Titr" pitchFamily="2" charset="-78"/>
                <a:cs typeface="B Titr" pitchFamily="2" charset="-78"/>
              </a:rPr>
              <a:t>توليد </a:t>
            </a:r>
            <a:r>
              <a:rPr lang="ar-SA" sz="2800">
                <a:latin typeface="B Titr" pitchFamily="2" charset="-78"/>
                <a:cs typeface="B Titr" pitchFamily="2" charset="-78"/>
              </a:rPr>
              <a:t>اراضی علوفه کاری شده در منطقه به </a:t>
            </a:r>
            <a:r>
              <a:rPr lang="ar-SA" sz="2800">
                <a:solidFill>
                  <a:schemeClr val="hlink"/>
                </a:solidFill>
                <a:latin typeface="B Titr" pitchFamily="2" charset="-78"/>
                <a:cs typeface="B Titr" pitchFamily="2" charset="-78"/>
              </a:rPr>
              <a:t>طور متوسط 35 تن علوفه تر در هکتار بوده</a:t>
            </a:r>
            <a:r>
              <a:rPr lang="ar-SA" sz="2800">
                <a:latin typeface="B Titr" pitchFamily="2" charset="-78"/>
                <a:cs typeface="B Titr" pitchFamily="2" charset="-78"/>
              </a:rPr>
              <a:t> که قیمت هر </a:t>
            </a:r>
            <a:r>
              <a:rPr lang="ar-SA" sz="2800">
                <a:solidFill>
                  <a:schemeClr val="hlink"/>
                </a:solidFill>
                <a:latin typeface="B Titr" pitchFamily="2" charset="-78"/>
                <a:cs typeface="B Titr" pitchFamily="2" charset="-78"/>
              </a:rPr>
              <a:t>کیلوگرم آن 150 تومان</a:t>
            </a:r>
            <a:r>
              <a:rPr lang="ar-SA" sz="2800">
                <a:latin typeface="B Titr" pitchFamily="2" charset="-78"/>
                <a:cs typeface="B Titr" pitchFamily="2" charset="-78"/>
              </a:rPr>
              <a:t> و هزینه آن </a:t>
            </a:r>
            <a:r>
              <a:rPr lang="ar-SA" sz="2800">
                <a:solidFill>
                  <a:schemeClr val="hlink"/>
                </a:solidFill>
                <a:latin typeface="B Titr" pitchFamily="2" charset="-78"/>
                <a:cs typeface="B Titr" pitchFamily="2" charset="-78"/>
              </a:rPr>
              <a:t>سالانه یک میلیون تومان</a:t>
            </a:r>
            <a:r>
              <a:rPr lang="fa-IR" sz="2800">
                <a:solidFill>
                  <a:schemeClr val="hlink"/>
                </a:solidFill>
                <a:latin typeface="B Titr" pitchFamily="2" charset="-78"/>
                <a:cs typeface="B Titr" pitchFamily="2" charset="-78"/>
              </a:rPr>
              <a:t> است. </a:t>
            </a:r>
            <a:endParaRPr lang="ar-SA" sz="2800">
              <a:latin typeface="B Titr" pitchFamily="2" charset="-78"/>
              <a:cs typeface="B Titr" pitchFamily="2" charset="-78"/>
            </a:endParaRPr>
          </a:p>
        </p:txBody>
      </p:sp>
    </p:spTree>
    <p:extLst>
      <p:ext uri="{BB962C8B-B14F-4D97-AF65-F5344CB8AC3E}">
        <p14:creationId xmlns:p14="http://schemas.microsoft.com/office/powerpoint/2010/main" val="288521130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2914" name="Rectangle 2"/>
          <p:cNvSpPr>
            <a:spLocks noChangeArrowheads="1"/>
          </p:cNvSpPr>
          <p:nvPr/>
        </p:nvSpPr>
        <p:spPr bwMode="auto">
          <a:xfrm>
            <a:off x="1703389" y="1229986"/>
            <a:ext cx="8785225"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کشت دیگر منطقه </a:t>
            </a:r>
            <a:r>
              <a:rPr lang="ar-SA" sz="2800">
                <a:solidFill>
                  <a:schemeClr val="hlink"/>
                </a:solidFill>
                <a:latin typeface="B Titr" pitchFamily="2" charset="-78"/>
                <a:cs typeface="B Titr" pitchFamily="2" charset="-78"/>
              </a:rPr>
              <a:t>گندم است که سالی 5/8 تن در هکتار تولید</a:t>
            </a:r>
            <a:r>
              <a:rPr lang="ar-SA" sz="2800">
                <a:latin typeface="B Titr" pitchFamily="2" charset="-78"/>
                <a:cs typeface="B Titr" pitchFamily="2" charset="-78"/>
              </a:rPr>
              <a:t> دارد که </a:t>
            </a:r>
            <a:r>
              <a:rPr lang="ar-SA" sz="2800">
                <a:solidFill>
                  <a:schemeClr val="hlink"/>
                </a:solidFill>
                <a:latin typeface="B Titr" pitchFamily="2" charset="-78"/>
                <a:cs typeface="B Titr" pitchFamily="2" charset="-78"/>
              </a:rPr>
              <a:t>قیمت هر کیلو 325 تومان</a:t>
            </a:r>
            <a:r>
              <a:rPr lang="ar-SA" sz="2800">
                <a:latin typeface="B Titr" pitchFamily="2" charset="-78"/>
                <a:cs typeface="B Titr" pitchFamily="2" charset="-78"/>
              </a:rPr>
              <a:t> است. ضمناً </a:t>
            </a:r>
            <a:r>
              <a:rPr lang="ar-SA" sz="2800">
                <a:solidFill>
                  <a:schemeClr val="hlink"/>
                </a:solidFill>
                <a:latin typeface="B Titr" pitchFamily="2" charset="-78"/>
                <a:cs typeface="B Titr" pitchFamily="2" charset="-78"/>
              </a:rPr>
              <a:t>هر هکتار گندم سالی 15 تن کاه تولید می کند که قیمت هر کیلو آن 250 تومان</a:t>
            </a:r>
            <a:r>
              <a:rPr lang="ar-SA" sz="2800">
                <a:latin typeface="B Titr" pitchFamily="2" charset="-78"/>
                <a:cs typeface="B Titr" pitchFamily="2" charset="-78"/>
              </a:rPr>
              <a:t> است. </a:t>
            </a:r>
            <a:r>
              <a:rPr lang="ar-SA" sz="2800">
                <a:solidFill>
                  <a:schemeClr val="hlink"/>
                </a:solidFill>
                <a:latin typeface="B Titr" pitchFamily="2" charset="-78"/>
                <a:cs typeface="B Titr" pitchFamily="2" charset="-78"/>
              </a:rPr>
              <a:t>هزینه کشت گندم سالانه 5/1 میلیون تومان در هکتار</a:t>
            </a:r>
            <a:r>
              <a:rPr lang="ar-SA" sz="2800">
                <a:latin typeface="B Titr" pitchFamily="2" charset="-78"/>
                <a:cs typeface="B Titr" pitchFamily="2" charset="-78"/>
              </a:rPr>
              <a:t> می باشد. </a:t>
            </a:r>
            <a:r>
              <a:rPr lang="fa-IR" sz="2800">
                <a:latin typeface="B Titr" pitchFamily="2" charset="-78"/>
                <a:cs typeface="B Titr" pitchFamily="2" charset="-78"/>
              </a:rPr>
              <a:t> </a:t>
            </a:r>
            <a:r>
              <a:rPr lang="ar-SA" sz="2800">
                <a:solidFill>
                  <a:schemeClr val="hlink"/>
                </a:solidFill>
                <a:latin typeface="B Titr" pitchFamily="2" charset="-78"/>
                <a:cs typeface="B Titr" pitchFamily="2" charset="-78"/>
              </a:rPr>
              <a:t>ضمناً حداکثر سهم کاه در تغذیه دام ها نمی تواند از50 درصد بیشتر</a:t>
            </a:r>
            <a:r>
              <a:rPr lang="ar-SA" sz="2800">
                <a:latin typeface="B Titr" pitchFamily="2" charset="-78"/>
                <a:cs typeface="B Titr" pitchFamily="2" charset="-78"/>
              </a:rPr>
              <a:t> باشد. </a:t>
            </a:r>
            <a:r>
              <a:rPr lang="ar-SA" sz="2800">
                <a:solidFill>
                  <a:schemeClr val="hlink"/>
                </a:solidFill>
                <a:latin typeface="B Titr" pitchFamily="2" charset="-78"/>
                <a:cs typeface="B Titr" pitchFamily="2" charset="-78"/>
              </a:rPr>
              <a:t>نحوه کشت را به گونه ای تنظیم کنید که بیشترین سود حاصل</a:t>
            </a:r>
            <a:r>
              <a:rPr lang="ar-SA" sz="2800">
                <a:latin typeface="B Titr" pitchFamily="2" charset="-78"/>
                <a:cs typeface="B Titr" pitchFamily="2" charset="-78"/>
              </a:rPr>
              <a:t> شود. </a:t>
            </a:r>
          </a:p>
        </p:txBody>
      </p:sp>
    </p:spTree>
    <p:extLst>
      <p:ext uri="{BB962C8B-B14F-4D97-AF65-F5344CB8AC3E}">
        <p14:creationId xmlns:p14="http://schemas.microsoft.com/office/powerpoint/2010/main" val="210988716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3938" name="Rectangle 2"/>
          <p:cNvSpPr>
            <a:spLocks noChangeArrowheads="1"/>
          </p:cNvSpPr>
          <p:nvPr/>
        </p:nvSpPr>
        <p:spPr bwMode="auto">
          <a:xfrm>
            <a:off x="1774825" y="1674814"/>
            <a:ext cx="8642350" cy="3508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b="1">
                <a:solidFill>
                  <a:schemeClr val="hlink"/>
                </a:solidFill>
                <a:cs typeface="B Titr" pitchFamily="2" charset="-78"/>
              </a:rPr>
              <a:t>پاسخ </a:t>
            </a:r>
            <a:endParaRPr lang="en-US" sz="2800" b="1">
              <a:solidFill>
                <a:schemeClr val="hlink"/>
              </a:solidFill>
              <a:cs typeface="B Titr" pitchFamily="2" charset="-78"/>
            </a:endParaRPr>
          </a:p>
          <a:p>
            <a:pPr algn="just" rtl="1" eaLnBrk="1" hangingPunct="1">
              <a:lnSpc>
                <a:spcPct val="200000"/>
              </a:lnSpc>
            </a:pPr>
            <a:r>
              <a:rPr lang="ar-SA" sz="2800" b="1">
                <a:cs typeface="B Titr" pitchFamily="2" charset="-78"/>
              </a:rPr>
              <a:t>1- تعیین متغیرهای تصمیم گیری </a:t>
            </a:r>
            <a:endParaRPr lang="en-US" sz="2800" b="1">
              <a:cs typeface="B Titr" pitchFamily="2" charset="-78"/>
            </a:endParaRPr>
          </a:p>
          <a:p>
            <a:pPr algn="ctr" rtl="1" eaLnBrk="1" hangingPunct="1">
              <a:lnSpc>
                <a:spcPct val="200000"/>
              </a:lnSpc>
            </a:pPr>
            <a:r>
              <a:rPr lang="ar-SA" sz="2800" b="1">
                <a:cs typeface="B Titr" pitchFamily="2" charset="-78"/>
              </a:rPr>
              <a:t>اراضی اختصاص یافته به علوفه </a:t>
            </a:r>
            <a:r>
              <a:rPr lang="en-US" sz="2800" b="1">
                <a:cs typeface="B Titr" pitchFamily="2" charset="-78"/>
              </a:rPr>
              <a:t>=</a:t>
            </a:r>
            <a:r>
              <a:rPr lang="fa-IR" sz="2800" b="1">
                <a:cs typeface="B Titr" pitchFamily="2" charset="-78"/>
              </a:rPr>
              <a:t>  </a:t>
            </a:r>
            <a:r>
              <a:rPr lang="en-US" sz="2800" b="1">
                <a:cs typeface="B Titr" pitchFamily="2" charset="-78"/>
              </a:rPr>
              <a:t>x</a:t>
            </a:r>
            <a:r>
              <a:rPr lang="en-US" sz="2800" b="1" baseline="-25000">
                <a:cs typeface="B Titr" pitchFamily="2" charset="-78"/>
              </a:rPr>
              <a:t>1</a:t>
            </a:r>
          </a:p>
          <a:p>
            <a:pPr algn="ctr" rtl="1" eaLnBrk="1" hangingPunct="1">
              <a:lnSpc>
                <a:spcPct val="200000"/>
              </a:lnSpc>
            </a:pPr>
            <a:r>
              <a:rPr lang="ar-SA" sz="2800" b="1">
                <a:cs typeface="B Titr" pitchFamily="2" charset="-78"/>
              </a:rPr>
              <a:t>اراضی اختصاص یافته به کشت گندم</a:t>
            </a:r>
            <a:r>
              <a:rPr lang="en-US" sz="2800" b="1">
                <a:cs typeface="B Titr" pitchFamily="2" charset="-78"/>
              </a:rPr>
              <a:t>=</a:t>
            </a:r>
            <a:r>
              <a:rPr lang="fa-IR" sz="2800" b="1">
                <a:cs typeface="B Titr" pitchFamily="2" charset="-78"/>
              </a:rPr>
              <a:t>  </a:t>
            </a:r>
            <a:r>
              <a:rPr lang="en-US" sz="2800" b="1">
                <a:cs typeface="B Titr" pitchFamily="2" charset="-78"/>
              </a:rPr>
              <a:t>x</a:t>
            </a:r>
            <a:r>
              <a:rPr lang="en-US" sz="2800" b="1" baseline="-25000">
                <a:cs typeface="B Titr" pitchFamily="2" charset="-78"/>
              </a:rPr>
              <a:t>2</a:t>
            </a:r>
          </a:p>
        </p:txBody>
      </p:sp>
    </p:spTree>
    <p:extLst>
      <p:ext uri="{BB962C8B-B14F-4D97-AF65-F5344CB8AC3E}">
        <p14:creationId xmlns:p14="http://schemas.microsoft.com/office/powerpoint/2010/main" val="339163078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4962" name="Rectangle 2"/>
          <p:cNvSpPr>
            <a:spLocks noChangeArrowheads="1"/>
          </p:cNvSpPr>
          <p:nvPr/>
        </p:nvSpPr>
        <p:spPr bwMode="auto">
          <a:xfrm>
            <a:off x="5895986" y="184936"/>
            <a:ext cx="4068743"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ea typeface="Times New Roman" panose="02020603050405020304" pitchFamily="18" charset="0"/>
                <a:cs typeface="B Titr" pitchFamily="2" charset="-78"/>
              </a:rPr>
              <a:t>2- تابع هدف (تابع حداکثر سازی سود)</a:t>
            </a:r>
            <a:endParaRPr lang="en-US" sz="2800">
              <a:latin typeface="B Titr" pitchFamily="2" charset="-78"/>
              <a:ea typeface="Times New Roman" panose="02020603050405020304" pitchFamily="18" charset="0"/>
              <a:cs typeface="B Titr" pitchFamily="2" charset="-78"/>
            </a:endParaRPr>
          </a:p>
        </p:txBody>
      </p:sp>
      <p:sp>
        <p:nvSpPr>
          <p:cNvPr id="424963" name="Rectangle 3"/>
          <p:cNvSpPr>
            <a:spLocks noChangeArrowheads="1"/>
          </p:cNvSpPr>
          <p:nvPr/>
        </p:nvSpPr>
        <p:spPr bwMode="auto">
          <a:xfrm>
            <a:off x="3390901" y="169227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aphicFrame>
        <p:nvGraphicFramePr>
          <p:cNvPr id="424964" name="Object 4"/>
          <p:cNvGraphicFramePr>
            <a:graphicFrameLocks noChangeAspect="1"/>
          </p:cNvGraphicFramePr>
          <p:nvPr/>
        </p:nvGraphicFramePr>
        <p:xfrm>
          <a:off x="4800601" y="2865438"/>
          <a:ext cx="2676525" cy="227012"/>
        </p:xfrm>
        <a:graphic>
          <a:graphicData uri="http://schemas.openxmlformats.org/presentationml/2006/ole">
            <mc:AlternateContent xmlns:mc="http://schemas.openxmlformats.org/markup-compatibility/2006">
              <mc:Choice xmlns:v="urn:schemas-microsoft-com:vml" Requires="v">
                <p:oleObj spid="_x0000_s9218" name="Equation" r:id="rId3" imgW="2374900" imgH="203200" progId="Equation.3">
                  <p:embed/>
                </p:oleObj>
              </mc:Choice>
              <mc:Fallback>
                <p:oleObj name="Equation" r:id="rId3" imgW="2374900" imgH="203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0601" y="2865438"/>
                        <a:ext cx="2676525" cy="227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24965" name="Rectangle 5"/>
          <p:cNvSpPr>
            <a:spLocks noChangeArrowheads="1"/>
          </p:cNvSpPr>
          <p:nvPr/>
        </p:nvSpPr>
        <p:spPr bwMode="auto">
          <a:xfrm>
            <a:off x="3390901" y="169227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aphicFrame>
        <p:nvGraphicFramePr>
          <p:cNvPr id="424966" name="Object 6"/>
          <p:cNvGraphicFramePr>
            <a:graphicFrameLocks noChangeAspect="1"/>
          </p:cNvGraphicFramePr>
          <p:nvPr/>
        </p:nvGraphicFramePr>
        <p:xfrm>
          <a:off x="1703389" y="2708275"/>
          <a:ext cx="2833687" cy="692150"/>
        </p:xfrm>
        <a:graphic>
          <a:graphicData uri="http://schemas.openxmlformats.org/presentationml/2006/ole">
            <mc:AlternateContent xmlns:mc="http://schemas.openxmlformats.org/markup-compatibility/2006">
              <mc:Choice xmlns:v="urn:schemas-microsoft-com:vml" Requires="v">
                <p:oleObj spid="_x0000_s9219" name="Equation" r:id="rId5" imgW="2578100" imgH="635000" progId="Equation.3">
                  <p:embed/>
                </p:oleObj>
              </mc:Choice>
              <mc:Fallback>
                <p:oleObj name="Equation" r:id="rId5" imgW="2578100" imgH="6350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03389" y="2708275"/>
                        <a:ext cx="2833687" cy="69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24967" name="Rectangle 7"/>
          <p:cNvSpPr>
            <a:spLocks noChangeArrowheads="1"/>
          </p:cNvSpPr>
          <p:nvPr/>
        </p:nvSpPr>
        <p:spPr bwMode="auto">
          <a:xfrm>
            <a:off x="3390901" y="169227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424968" name="Rectangle 9"/>
          <p:cNvSpPr>
            <a:spLocks noChangeArrowheads="1"/>
          </p:cNvSpPr>
          <p:nvPr/>
        </p:nvSpPr>
        <p:spPr bwMode="auto">
          <a:xfrm>
            <a:off x="3390901" y="169227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aphicFrame>
        <p:nvGraphicFramePr>
          <p:cNvPr id="450607" name="Group 47"/>
          <p:cNvGraphicFramePr>
            <a:graphicFrameLocks noGrp="1"/>
          </p:cNvGraphicFramePr>
          <p:nvPr/>
        </p:nvGraphicFramePr>
        <p:xfrm>
          <a:off x="1620838" y="1844676"/>
          <a:ext cx="8964612" cy="2746375"/>
        </p:xfrm>
        <a:graphic>
          <a:graphicData uri="http://schemas.openxmlformats.org/drawingml/2006/table">
            <a:tbl>
              <a:tblPr rtl="1"/>
              <a:tblGrid>
                <a:gridCol w="2989262"/>
                <a:gridCol w="2986088"/>
                <a:gridCol w="2989262"/>
              </a:tblGrid>
              <a:tr h="40322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600" b="0" i="0" u="none" strike="noStrike" cap="none" normalizeH="0" baseline="0" smtClean="0">
                          <a:ln>
                            <a:noFill/>
                          </a:ln>
                          <a:solidFill>
                            <a:schemeClr val="tx1"/>
                          </a:solidFill>
                          <a:effectLst/>
                          <a:latin typeface="Times New Roman" pitchFamily="18" charset="0"/>
                          <a:ea typeface="Times New Roman" pitchFamily="18" charset="0"/>
                          <a:cs typeface="B Titr" pitchFamily="2" charset="-78"/>
                        </a:rPr>
                        <a:t>منابع (برای هر هکتار)</a:t>
                      </a:r>
                      <a:endParaRPr kumimoji="0" lang="ar-SA" sz="1600" b="0" i="0" u="none" strike="noStrike" cap="none" normalizeH="0" baseline="0" smtClean="0">
                        <a:ln>
                          <a:noFill/>
                        </a:ln>
                        <a:solidFill>
                          <a:schemeClr val="tx1"/>
                        </a:solidFill>
                        <a:effectLst/>
                        <a:latin typeface="Arial" charset="0"/>
                        <a:ea typeface="Times New Roman" pitchFamily="18" charset="0"/>
                        <a:cs typeface="B Tit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Arial" charset="0"/>
                          <a:ea typeface="Times New Roman" pitchFamily="18" charset="0"/>
                          <a:cs typeface="B Titr" pitchFamily="2" charset="-78"/>
                        </a:rPr>
                        <a:t>علوفه </a:t>
                      </a:r>
                      <a:endParaRPr kumimoji="0" lang="ar-SA" sz="1600" b="0" i="0" u="none" strike="noStrike" cap="none" normalizeH="0" baseline="0" smtClean="0">
                        <a:ln>
                          <a:noFill/>
                        </a:ln>
                        <a:solidFill>
                          <a:schemeClr val="tx1"/>
                        </a:solidFill>
                        <a:effectLst/>
                        <a:latin typeface="Arial" charset="0"/>
                        <a:ea typeface="Times New Roman" pitchFamily="18" charset="0"/>
                        <a:cs typeface="B Tit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Arial" charset="0"/>
                          <a:ea typeface="Times New Roman" pitchFamily="18" charset="0"/>
                          <a:cs typeface="B Titr" pitchFamily="2" charset="-78"/>
                        </a:rPr>
                        <a:t>گندم </a:t>
                      </a:r>
                      <a:endParaRPr kumimoji="0" lang="ar-SA" sz="1600" b="0" i="0" u="none" strike="noStrike" cap="none" normalizeH="0" baseline="0" smtClean="0">
                        <a:ln>
                          <a:noFill/>
                        </a:ln>
                        <a:solidFill>
                          <a:schemeClr val="tx1"/>
                        </a:solidFill>
                        <a:effectLst/>
                        <a:latin typeface="Arial" charset="0"/>
                        <a:ea typeface="Times New Roman" pitchFamily="18" charset="0"/>
                        <a:cs typeface="B Tit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0322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Arial" charset="0"/>
                          <a:ea typeface="Times New Roman" pitchFamily="18" charset="0"/>
                          <a:cs typeface="B Titr" pitchFamily="2" charset="-78"/>
                        </a:rPr>
                        <a:t>توليد</a:t>
                      </a:r>
                      <a:endParaRPr kumimoji="0" lang="ar-SA" sz="1600" b="0" i="0" u="none" strike="noStrike" cap="none" normalizeH="0" baseline="0" smtClean="0">
                        <a:ln>
                          <a:noFill/>
                        </a:ln>
                        <a:solidFill>
                          <a:schemeClr val="tx1"/>
                        </a:solidFill>
                        <a:effectLst/>
                        <a:latin typeface="Arial" charset="0"/>
                        <a:ea typeface="Times New Roman" pitchFamily="18" charset="0"/>
                        <a:cs typeface="B Tit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Arial" charset="0"/>
                          <a:ea typeface="Times New Roman" pitchFamily="18" charset="0"/>
                          <a:cs typeface="B Titr" pitchFamily="2" charset="-78"/>
                        </a:rPr>
                        <a:t>35</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Arial" charset="0"/>
                          <a:ea typeface="Times New Roman" pitchFamily="18" charset="0"/>
                          <a:cs typeface="B Titr" pitchFamily="2" charset="-78"/>
                        </a:rPr>
                        <a:t>5/8</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7787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600" b="0" i="0" u="none" strike="noStrike" cap="none" normalizeH="0" baseline="0" smtClean="0">
                          <a:ln>
                            <a:noFill/>
                          </a:ln>
                          <a:solidFill>
                            <a:schemeClr val="tx1"/>
                          </a:solidFill>
                          <a:effectLst/>
                          <a:latin typeface="Times New Roman" pitchFamily="18" charset="0"/>
                          <a:ea typeface="Times New Roman" pitchFamily="18" charset="0"/>
                          <a:cs typeface="B Titr" pitchFamily="2" charset="-78"/>
                        </a:rPr>
                        <a:t>در آمد خالص ناشی</a:t>
                      </a: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Titr" pitchFamily="2" charset="-78"/>
                        </a:rPr>
                        <a:t> توليد</a:t>
                      </a:r>
                      <a:endParaRPr kumimoji="0" lang="ar-SA" sz="1600" b="0" i="0" u="none" strike="noStrike" cap="none" normalizeH="0" baseline="0" smtClean="0">
                        <a:ln>
                          <a:noFill/>
                        </a:ln>
                        <a:solidFill>
                          <a:schemeClr val="tx1"/>
                        </a:solidFill>
                        <a:effectLst/>
                        <a:latin typeface="Arial" charset="0"/>
                        <a:ea typeface="Times New Roman" pitchFamily="18" charset="0"/>
                        <a:cs typeface="B Tit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cs typeface="B Tit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cs typeface="B Tit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0322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600" b="0" i="0" u="none" strike="noStrike" cap="none" normalizeH="0" baseline="0" smtClean="0">
                          <a:ln>
                            <a:noFill/>
                          </a:ln>
                          <a:solidFill>
                            <a:schemeClr val="tx1"/>
                          </a:solidFill>
                          <a:effectLst/>
                          <a:latin typeface="Times New Roman" pitchFamily="18" charset="0"/>
                          <a:ea typeface="Times New Roman" pitchFamily="18" charset="0"/>
                          <a:cs typeface="B Titr" pitchFamily="2" charset="-78"/>
                        </a:rPr>
                        <a:t>جمع در آمد های خالص </a:t>
                      </a:r>
                      <a:endParaRPr kumimoji="0" lang="ar-SA" sz="1600" b="0" i="0" u="none" strike="noStrike" cap="none" normalizeH="0" baseline="0" smtClean="0">
                        <a:ln>
                          <a:noFill/>
                        </a:ln>
                        <a:solidFill>
                          <a:schemeClr val="tx1"/>
                        </a:solidFill>
                        <a:effectLst/>
                        <a:latin typeface="Arial" charset="0"/>
                        <a:ea typeface="Times New Roman" pitchFamily="18" charset="0"/>
                        <a:cs typeface="B Tit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Arial" charset="0"/>
                          <a:ea typeface="Times New Roman" pitchFamily="18" charset="0"/>
                          <a:cs typeface="B Titr" pitchFamily="2" charset="-78"/>
                        </a:rPr>
                        <a:t>4،250،000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Arial" charset="0"/>
                          <a:ea typeface="Times New Roman" pitchFamily="18" charset="0"/>
                          <a:cs typeface="B Titr" pitchFamily="2" charset="-78"/>
                        </a:rPr>
                        <a:t>5،012،500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5882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600" b="0" i="0" u="none" strike="noStrike" cap="none" normalizeH="0" baseline="0" smtClean="0">
                          <a:ln>
                            <a:noFill/>
                          </a:ln>
                          <a:solidFill>
                            <a:schemeClr val="tx1"/>
                          </a:solidFill>
                          <a:effectLst/>
                          <a:latin typeface="Times New Roman" pitchFamily="18" charset="0"/>
                          <a:ea typeface="Times New Roman" pitchFamily="18" charset="0"/>
                          <a:cs typeface="B Titr" pitchFamily="2" charset="-78"/>
                        </a:rPr>
                        <a:t>جمع هزینه های</a:t>
                      </a:r>
                      <a:endParaRPr kumimoji="0" lang="ar-SA" sz="1600" b="0" i="0" u="none" strike="noStrike" cap="none" normalizeH="0" baseline="0" smtClean="0">
                        <a:ln>
                          <a:noFill/>
                        </a:ln>
                        <a:solidFill>
                          <a:schemeClr val="tx1"/>
                        </a:solidFill>
                        <a:effectLst/>
                        <a:latin typeface="Arial" charset="0"/>
                        <a:ea typeface="Times New Roman" pitchFamily="18" charset="0"/>
                        <a:cs typeface="B Tit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charset="0"/>
                          <a:cs typeface="B Titr" pitchFamily="2" charset="-78"/>
                        </a:rPr>
                        <a:t>1،000،000</a:t>
                      </a:r>
                      <a:endParaRPr kumimoji="0" lang="en-US" sz="1600" b="0" i="0" u="none" strike="noStrike" cap="none" normalizeH="0" baseline="0" smtClean="0">
                        <a:ln>
                          <a:noFill/>
                        </a:ln>
                        <a:solidFill>
                          <a:schemeClr val="tx1"/>
                        </a:solidFill>
                        <a:effectLst/>
                        <a:latin typeface="Arial" charset="0"/>
                        <a:cs typeface="B Tit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charset="0"/>
                          <a:cs typeface="B Titr" pitchFamily="2" charset="-78"/>
                        </a:rPr>
                        <a:t>1،500،000</a:t>
                      </a:r>
                      <a:endParaRPr kumimoji="0" lang="en-US" sz="1600" b="0" i="0" u="none" strike="noStrike" cap="none" normalizeH="0" baseline="0" smtClean="0">
                        <a:ln>
                          <a:noFill/>
                        </a:ln>
                        <a:solidFill>
                          <a:schemeClr val="tx1"/>
                        </a:solidFill>
                        <a:effectLst/>
                        <a:latin typeface="Arial" charset="0"/>
                        <a:cs typeface="B Titr"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424995" name="Rectangle 46"/>
          <p:cNvSpPr>
            <a:spLocks noChangeArrowheads="1"/>
          </p:cNvSpPr>
          <p:nvPr/>
        </p:nvSpPr>
        <p:spPr bwMode="auto">
          <a:xfrm>
            <a:off x="3717925" y="5157788"/>
            <a:ext cx="4262438"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lnSpc>
                <a:spcPct val="200000"/>
              </a:lnSpc>
            </a:pPr>
            <a:r>
              <a:rPr lang="en-US" sz="2800" b="1"/>
              <a:t>Z=4250000x</a:t>
            </a:r>
            <a:r>
              <a:rPr lang="en-US" sz="2800" b="1" baseline="-25000"/>
              <a:t>1</a:t>
            </a:r>
            <a:r>
              <a:rPr lang="en-US" sz="2800" b="1"/>
              <a:t>+5012500x</a:t>
            </a:r>
            <a:r>
              <a:rPr lang="en-US" sz="2800" b="1" baseline="-25000"/>
              <a:t>2</a:t>
            </a:r>
          </a:p>
        </p:txBody>
      </p:sp>
    </p:spTree>
    <p:extLst>
      <p:ext uri="{BB962C8B-B14F-4D97-AF65-F5344CB8AC3E}">
        <p14:creationId xmlns:p14="http://schemas.microsoft.com/office/powerpoint/2010/main" val="68369289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5986" name="Rectangle 2"/>
          <p:cNvSpPr>
            <a:spLocks noChangeArrowheads="1"/>
          </p:cNvSpPr>
          <p:nvPr/>
        </p:nvSpPr>
        <p:spPr bwMode="auto">
          <a:xfrm>
            <a:off x="1641476" y="117476"/>
            <a:ext cx="8893175" cy="662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170000"/>
              </a:lnSpc>
            </a:pPr>
            <a:r>
              <a:rPr lang="ar-SA" sz="2800" b="1">
                <a:cs typeface="B Titr" pitchFamily="2" charset="-78"/>
              </a:rPr>
              <a:t>3- محدودیت ها </a:t>
            </a:r>
            <a:endParaRPr lang="en-US" sz="2800" b="1">
              <a:cs typeface="B Titr" pitchFamily="2" charset="-78"/>
            </a:endParaRPr>
          </a:p>
          <a:p>
            <a:pPr algn="just" rtl="1" eaLnBrk="1" hangingPunct="1">
              <a:lnSpc>
                <a:spcPct val="170000"/>
              </a:lnSpc>
            </a:pPr>
            <a:r>
              <a:rPr lang="ar-SA" sz="2800" b="1">
                <a:cs typeface="B Titr" pitchFamily="2" charset="-78"/>
              </a:rPr>
              <a:t>الف- محدودیت اراضی مورد کشت </a:t>
            </a:r>
            <a:endParaRPr lang="en-US" sz="2800" b="1">
              <a:cs typeface="B Titr" pitchFamily="2" charset="-78"/>
            </a:endParaRPr>
          </a:p>
          <a:p>
            <a:pPr algn="ctr" rtl="1" eaLnBrk="1" hangingPunct="1">
              <a:lnSpc>
                <a:spcPct val="170000"/>
              </a:lnSpc>
            </a:pPr>
            <a:r>
              <a:rPr lang="en-US" sz="2800" b="1">
                <a:cs typeface="B Titr" pitchFamily="2" charset="-78"/>
              </a:rPr>
              <a:t>x</a:t>
            </a:r>
            <a:r>
              <a:rPr lang="en-US" sz="2800" b="1" baseline="-25000">
                <a:cs typeface="B Titr" pitchFamily="2" charset="-78"/>
              </a:rPr>
              <a:t>1</a:t>
            </a:r>
            <a:r>
              <a:rPr lang="en-US" sz="2800" b="1">
                <a:cs typeface="B Titr" pitchFamily="2" charset="-78"/>
              </a:rPr>
              <a:t>+x</a:t>
            </a:r>
            <a:r>
              <a:rPr lang="en-US" sz="2800" b="1" baseline="-25000">
                <a:cs typeface="B Titr" pitchFamily="2" charset="-78"/>
              </a:rPr>
              <a:t>2</a:t>
            </a:r>
            <a:r>
              <a:rPr lang="en-US" sz="2800" b="1">
                <a:cs typeface="B Titr" pitchFamily="2" charset="-78"/>
              </a:rPr>
              <a:t>≤5000</a:t>
            </a:r>
          </a:p>
          <a:p>
            <a:pPr algn="just" rtl="1" eaLnBrk="1" hangingPunct="1">
              <a:lnSpc>
                <a:spcPct val="170000"/>
              </a:lnSpc>
            </a:pPr>
            <a:r>
              <a:rPr lang="ar-SA" sz="2800" b="1">
                <a:cs typeface="B Titr" pitchFamily="2" charset="-78"/>
              </a:rPr>
              <a:t>ب- محدودیت علوفه تولید شده </a:t>
            </a:r>
            <a:endParaRPr lang="en-US" sz="2800" b="1">
              <a:cs typeface="B Titr" pitchFamily="2" charset="-78"/>
            </a:endParaRPr>
          </a:p>
          <a:p>
            <a:pPr algn="ctr" rtl="1" eaLnBrk="1" hangingPunct="1">
              <a:lnSpc>
                <a:spcPct val="170000"/>
              </a:lnSpc>
            </a:pPr>
            <a:r>
              <a:rPr lang="en-US" sz="2800" b="1">
                <a:cs typeface="B Titr" pitchFamily="2" charset="-78"/>
              </a:rPr>
              <a:t>35x</a:t>
            </a:r>
            <a:r>
              <a:rPr lang="en-US" sz="2800" b="1" baseline="-25000">
                <a:cs typeface="B Titr" pitchFamily="2" charset="-78"/>
              </a:rPr>
              <a:t>1</a:t>
            </a:r>
            <a:r>
              <a:rPr lang="en-US" sz="2800" b="1">
                <a:cs typeface="B Titr" pitchFamily="2" charset="-78"/>
              </a:rPr>
              <a:t>+15x</a:t>
            </a:r>
            <a:r>
              <a:rPr lang="en-US" sz="2800" b="1" baseline="-25000">
                <a:cs typeface="B Titr" pitchFamily="2" charset="-78"/>
              </a:rPr>
              <a:t>2</a:t>
            </a:r>
            <a:r>
              <a:rPr lang="en-US" sz="2800" b="1">
                <a:cs typeface="B Titr" pitchFamily="2" charset="-78"/>
              </a:rPr>
              <a:t>≥100,000</a:t>
            </a:r>
          </a:p>
          <a:p>
            <a:pPr algn="just" rtl="1" eaLnBrk="1" hangingPunct="1">
              <a:lnSpc>
                <a:spcPct val="170000"/>
              </a:lnSpc>
            </a:pPr>
            <a:r>
              <a:rPr lang="ar-SA" sz="2800" b="1">
                <a:cs typeface="B Titr" pitchFamily="2" charset="-78"/>
              </a:rPr>
              <a:t>ج- حداقل علوفه تولید شده </a:t>
            </a:r>
            <a:endParaRPr lang="en-US" sz="2800" b="1">
              <a:cs typeface="B Titr" pitchFamily="2" charset="-78"/>
            </a:endParaRPr>
          </a:p>
          <a:p>
            <a:pPr algn="ctr" rtl="1" eaLnBrk="1" hangingPunct="1">
              <a:lnSpc>
                <a:spcPct val="170000"/>
              </a:lnSpc>
            </a:pPr>
            <a:r>
              <a:rPr lang="en-US" sz="2800" b="1">
                <a:cs typeface="B Titr" pitchFamily="2" charset="-78"/>
              </a:rPr>
              <a:t>35x</a:t>
            </a:r>
            <a:r>
              <a:rPr lang="en-US" sz="2800" b="1" baseline="-25000">
                <a:cs typeface="B Titr" pitchFamily="2" charset="-78"/>
              </a:rPr>
              <a:t>1</a:t>
            </a:r>
            <a:r>
              <a:rPr lang="en-US" sz="2800" b="1">
                <a:cs typeface="B Titr" pitchFamily="2" charset="-78"/>
              </a:rPr>
              <a:t> ≥50,000</a:t>
            </a:r>
          </a:p>
          <a:p>
            <a:pPr algn="just" rtl="1" eaLnBrk="1" hangingPunct="1">
              <a:lnSpc>
                <a:spcPct val="170000"/>
              </a:lnSpc>
            </a:pPr>
            <a:r>
              <a:rPr lang="fa-IR" sz="2800" b="1">
                <a:cs typeface="B Titr" pitchFamily="2" charset="-78"/>
              </a:rPr>
              <a:t>د</a:t>
            </a:r>
            <a:r>
              <a:rPr lang="ar-SA" sz="2800" b="1">
                <a:cs typeface="B Titr" pitchFamily="2" charset="-78"/>
              </a:rPr>
              <a:t>- محدودیت نامنفی </a:t>
            </a:r>
            <a:endParaRPr lang="en-US" sz="2800" b="1">
              <a:cs typeface="B Titr" pitchFamily="2" charset="-78"/>
            </a:endParaRPr>
          </a:p>
          <a:p>
            <a:pPr algn="ctr" rtl="1" eaLnBrk="1" hangingPunct="1">
              <a:lnSpc>
                <a:spcPct val="170000"/>
              </a:lnSpc>
            </a:pPr>
            <a:r>
              <a:rPr lang="en-US" sz="2800" b="1">
                <a:cs typeface="B Titr" pitchFamily="2" charset="-78"/>
              </a:rPr>
              <a:t>x</a:t>
            </a:r>
            <a:r>
              <a:rPr lang="en-US" sz="2800" b="1" baseline="-25000">
                <a:cs typeface="B Titr" pitchFamily="2" charset="-78"/>
              </a:rPr>
              <a:t>1</a:t>
            </a:r>
            <a:r>
              <a:rPr lang="en-US" sz="2800" b="1">
                <a:cs typeface="B Titr" pitchFamily="2" charset="-78"/>
              </a:rPr>
              <a:t>,x</a:t>
            </a:r>
            <a:r>
              <a:rPr lang="en-US" sz="2800" b="1" baseline="-25000">
                <a:cs typeface="B Titr" pitchFamily="2" charset="-78"/>
              </a:rPr>
              <a:t>2</a:t>
            </a:r>
            <a:r>
              <a:rPr lang="en-US" sz="2800" b="1">
                <a:cs typeface="B Titr" pitchFamily="2" charset="-78"/>
              </a:rPr>
              <a:t>≥0</a:t>
            </a:r>
          </a:p>
        </p:txBody>
      </p:sp>
    </p:spTree>
    <p:extLst>
      <p:ext uri="{BB962C8B-B14F-4D97-AF65-F5344CB8AC3E}">
        <p14:creationId xmlns:p14="http://schemas.microsoft.com/office/powerpoint/2010/main" val="177513716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270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412876"/>
            <a:ext cx="8820150" cy="504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27011" name="Text Box 3"/>
          <p:cNvSpPr txBox="1">
            <a:spLocks noChangeArrowheads="1"/>
          </p:cNvSpPr>
          <p:nvPr/>
        </p:nvSpPr>
        <p:spPr bwMode="auto">
          <a:xfrm>
            <a:off x="2906714" y="2997200"/>
            <a:ext cx="13176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a-IR" sz="1000">
              <a:ea typeface="Times New Roman" panose="02020603050405020304" pitchFamily="18" charset="0"/>
              <a:cs typeface="B Nazanin" pitchFamily="2" charset="-78"/>
            </a:endParaRPr>
          </a:p>
          <a:p>
            <a:pPr algn="ctr" rtl="1"/>
            <a:r>
              <a:rPr lang="ar-SA" sz="1200" b="1">
                <a:ea typeface="Times New Roman" panose="02020603050405020304" pitchFamily="18" charset="0"/>
                <a:cs typeface="B Titr" pitchFamily="2" charset="-78"/>
              </a:rPr>
              <a:t>منطقه قابل قبول</a:t>
            </a:r>
            <a:endParaRPr lang="ar-SA" sz="1200" b="1">
              <a:cs typeface="B Titr" pitchFamily="2" charset="-78"/>
            </a:endParaRPr>
          </a:p>
        </p:txBody>
      </p:sp>
      <p:sp>
        <p:nvSpPr>
          <p:cNvPr id="427012" name="Text Box 4"/>
          <p:cNvSpPr txBox="1">
            <a:spLocks noChangeArrowheads="1"/>
          </p:cNvSpPr>
          <p:nvPr/>
        </p:nvSpPr>
        <p:spPr bwMode="auto">
          <a:xfrm>
            <a:off x="2825750" y="2060575"/>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1400" b="1">
                <a:cs typeface="Times New Roman" panose="02020603050405020304" pitchFamily="18" charset="0"/>
              </a:rPr>
              <a:t>B</a:t>
            </a:r>
            <a:endParaRPr lang="en-US" sz="1400"/>
          </a:p>
        </p:txBody>
      </p:sp>
      <p:sp>
        <p:nvSpPr>
          <p:cNvPr id="427013" name="Text Box 5"/>
          <p:cNvSpPr txBox="1">
            <a:spLocks noChangeArrowheads="1"/>
          </p:cNvSpPr>
          <p:nvPr/>
        </p:nvSpPr>
        <p:spPr bwMode="auto">
          <a:xfrm>
            <a:off x="2830513" y="3403600"/>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1400" b="1">
                <a:cs typeface="Times New Roman" panose="02020603050405020304" pitchFamily="18" charset="0"/>
              </a:rPr>
              <a:t>A</a:t>
            </a:r>
            <a:endParaRPr lang="en-US" sz="1400"/>
          </a:p>
        </p:txBody>
      </p:sp>
      <p:sp>
        <p:nvSpPr>
          <p:cNvPr id="427014" name="Text Box 6"/>
          <p:cNvSpPr txBox="1">
            <a:spLocks noChangeArrowheads="1"/>
          </p:cNvSpPr>
          <p:nvPr/>
        </p:nvSpPr>
        <p:spPr bwMode="auto">
          <a:xfrm>
            <a:off x="5951538" y="4437063"/>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1400" b="1">
                <a:cs typeface="Times New Roman" panose="02020603050405020304" pitchFamily="18" charset="0"/>
              </a:rPr>
              <a:t>D</a:t>
            </a:r>
            <a:endParaRPr lang="en-US" sz="1400"/>
          </a:p>
        </p:txBody>
      </p:sp>
      <p:sp>
        <p:nvSpPr>
          <p:cNvPr id="427015" name="Text Box 7"/>
          <p:cNvSpPr txBox="1">
            <a:spLocks noChangeArrowheads="1"/>
          </p:cNvSpPr>
          <p:nvPr/>
        </p:nvSpPr>
        <p:spPr bwMode="auto">
          <a:xfrm>
            <a:off x="3417889" y="2636838"/>
            <a:ext cx="1957387"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r>
              <a:rPr lang="en-US" sz="1400" b="1">
                <a:ea typeface="Times New Roman" panose="02020603050405020304" pitchFamily="18" charset="0"/>
                <a:cs typeface="B Nazanin" pitchFamily="2" charset="-78"/>
              </a:rPr>
              <a:t>x</a:t>
            </a:r>
            <a:r>
              <a:rPr lang="en-US" sz="1400" b="1" baseline="-30000">
                <a:ea typeface="Times New Roman" panose="02020603050405020304" pitchFamily="18" charset="0"/>
                <a:cs typeface="B Nazanin" pitchFamily="2" charset="-78"/>
              </a:rPr>
              <a:t>1</a:t>
            </a:r>
            <a:r>
              <a:rPr lang="en-US" sz="1400" b="1">
                <a:ea typeface="Times New Roman" panose="02020603050405020304" pitchFamily="18" charset="0"/>
                <a:cs typeface="B Nazanin" pitchFamily="2" charset="-78"/>
              </a:rPr>
              <a:t>+x</a:t>
            </a:r>
            <a:r>
              <a:rPr lang="en-US" sz="1400" b="1" baseline="-30000">
                <a:ea typeface="Times New Roman" panose="02020603050405020304" pitchFamily="18" charset="0"/>
                <a:cs typeface="B Nazanin" pitchFamily="2" charset="-78"/>
              </a:rPr>
              <a:t>2</a:t>
            </a:r>
            <a:r>
              <a:rPr lang="en-US" sz="1400" b="1">
                <a:ea typeface="Times New Roman" panose="02020603050405020304" pitchFamily="18" charset="0"/>
                <a:cs typeface="B Nazanin" pitchFamily="2" charset="-78"/>
              </a:rPr>
              <a:t>≤5000</a:t>
            </a:r>
          </a:p>
        </p:txBody>
      </p:sp>
      <p:sp>
        <p:nvSpPr>
          <p:cNvPr id="427016" name="Line 8"/>
          <p:cNvSpPr>
            <a:spLocks noChangeShapeType="1"/>
          </p:cNvSpPr>
          <p:nvPr/>
        </p:nvSpPr>
        <p:spPr bwMode="auto">
          <a:xfrm>
            <a:off x="2881313" y="4508500"/>
            <a:ext cx="5905500" cy="0"/>
          </a:xfrm>
          <a:prstGeom prst="line">
            <a:avLst/>
          </a:prstGeom>
          <a:noFill/>
          <a:ln w="63500">
            <a:pattFill prst="ltUpDiag">
              <a:fgClr>
                <a:srgbClr val="000000"/>
              </a:fgClr>
              <a:bgClr>
                <a:srgbClr val="FFFFFF"/>
              </a:bgClr>
            </a:pattFill>
            <a:round/>
            <a:headEnd/>
            <a:tailEnd/>
          </a:ln>
          <a:extLst>
            <a:ext uri="{909E8E84-426E-40DD-AFC4-6F175D3DCCD1}">
              <a14:hiddenFill xmlns:a14="http://schemas.microsoft.com/office/drawing/2010/main">
                <a:noFill/>
              </a14:hiddenFill>
            </a:ext>
          </a:extLst>
        </p:spPr>
        <p:txBody>
          <a:bodyPr/>
          <a:lstStyle/>
          <a:p>
            <a:endParaRPr lang="en-US"/>
          </a:p>
        </p:txBody>
      </p:sp>
      <p:sp>
        <p:nvSpPr>
          <p:cNvPr id="427017" name="Line 9"/>
          <p:cNvSpPr>
            <a:spLocks noChangeShapeType="1"/>
          </p:cNvSpPr>
          <p:nvPr/>
        </p:nvSpPr>
        <p:spPr bwMode="auto">
          <a:xfrm>
            <a:off x="2855913" y="2300289"/>
            <a:ext cx="5086350" cy="3000375"/>
          </a:xfrm>
          <a:prstGeom prst="line">
            <a:avLst/>
          </a:prstGeom>
          <a:noFill/>
          <a:ln w="63500">
            <a:pattFill prst="ltUpDiag">
              <a:fgClr>
                <a:srgbClr val="000000"/>
              </a:fgClr>
              <a:bgClr>
                <a:srgbClr val="FFFFFF"/>
              </a:bgClr>
            </a:pattFill>
            <a:round/>
            <a:headEnd/>
            <a:tailEnd/>
          </a:ln>
          <a:extLst>
            <a:ext uri="{909E8E84-426E-40DD-AFC4-6F175D3DCCD1}">
              <a14:hiddenFill xmlns:a14="http://schemas.microsoft.com/office/drawing/2010/main">
                <a:noFill/>
              </a14:hiddenFill>
            </a:ext>
          </a:extLst>
        </p:spPr>
        <p:txBody>
          <a:bodyPr/>
          <a:lstStyle/>
          <a:p>
            <a:endParaRPr lang="en-US"/>
          </a:p>
        </p:txBody>
      </p:sp>
      <p:sp>
        <p:nvSpPr>
          <p:cNvPr id="427018" name="Line 10"/>
          <p:cNvSpPr>
            <a:spLocks noChangeShapeType="1"/>
          </p:cNvSpPr>
          <p:nvPr/>
        </p:nvSpPr>
        <p:spPr bwMode="auto">
          <a:xfrm>
            <a:off x="2868613" y="3665539"/>
            <a:ext cx="6553200" cy="1660525"/>
          </a:xfrm>
          <a:prstGeom prst="line">
            <a:avLst/>
          </a:prstGeom>
          <a:noFill/>
          <a:ln w="63500">
            <a:pattFill prst="ltUpDiag">
              <a:fgClr>
                <a:srgbClr val="000000"/>
              </a:fgClr>
              <a:bgClr>
                <a:srgbClr val="FFFFFF"/>
              </a:bgClr>
            </a:pattFill>
            <a:round/>
            <a:headEnd/>
            <a:tailEnd/>
          </a:ln>
          <a:extLst>
            <a:ext uri="{909E8E84-426E-40DD-AFC4-6F175D3DCCD1}">
              <a14:hiddenFill xmlns:a14="http://schemas.microsoft.com/office/drawing/2010/main">
                <a:noFill/>
              </a14:hiddenFill>
            </a:ext>
          </a:extLst>
        </p:spPr>
        <p:txBody>
          <a:bodyPr/>
          <a:lstStyle/>
          <a:p>
            <a:endParaRPr lang="en-US"/>
          </a:p>
        </p:txBody>
      </p:sp>
      <p:sp>
        <p:nvSpPr>
          <p:cNvPr id="427019" name="Text Box 11"/>
          <p:cNvSpPr txBox="1">
            <a:spLocks noChangeArrowheads="1"/>
          </p:cNvSpPr>
          <p:nvPr/>
        </p:nvSpPr>
        <p:spPr bwMode="auto">
          <a:xfrm>
            <a:off x="6456363" y="4149725"/>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r>
              <a:rPr lang="en-US" b="1">
                <a:cs typeface="Times New Roman" panose="02020603050405020304" pitchFamily="18" charset="0"/>
              </a:rPr>
              <a:t>c</a:t>
            </a:r>
            <a:endParaRPr lang="en-US" b="1"/>
          </a:p>
        </p:txBody>
      </p:sp>
      <p:sp>
        <p:nvSpPr>
          <p:cNvPr id="427020" name="Text Box 12"/>
          <p:cNvSpPr txBox="1">
            <a:spLocks noChangeArrowheads="1"/>
          </p:cNvSpPr>
          <p:nvPr/>
        </p:nvSpPr>
        <p:spPr bwMode="auto">
          <a:xfrm>
            <a:off x="7312026" y="4175126"/>
            <a:ext cx="2024063"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r>
              <a:rPr lang="en-US" sz="1400" b="1">
                <a:ea typeface="Times New Roman" panose="02020603050405020304" pitchFamily="18" charset="0"/>
                <a:cs typeface="B Nazanin" pitchFamily="2" charset="-78"/>
              </a:rPr>
              <a:t>35x</a:t>
            </a:r>
            <a:r>
              <a:rPr lang="en-US" sz="1400" b="1" baseline="-30000">
                <a:ea typeface="Times New Roman" panose="02020603050405020304" pitchFamily="18" charset="0"/>
                <a:cs typeface="B Nazanin" pitchFamily="2" charset="-78"/>
              </a:rPr>
              <a:t>1</a:t>
            </a:r>
            <a:r>
              <a:rPr lang="en-US" sz="1400" b="1">
                <a:ea typeface="Times New Roman" panose="02020603050405020304" pitchFamily="18" charset="0"/>
                <a:cs typeface="B Nazanin" pitchFamily="2" charset="-78"/>
              </a:rPr>
              <a:t>≥50,000</a:t>
            </a:r>
          </a:p>
        </p:txBody>
      </p:sp>
      <p:sp>
        <p:nvSpPr>
          <p:cNvPr id="427021" name="Text Box 13"/>
          <p:cNvSpPr txBox="1">
            <a:spLocks noChangeArrowheads="1"/>
          </p:cNvSpPr>
          <p:nvPr/>
        </p:nvSpPr>
        <p:spPr bwMode="auto">
          <a:xfrm>
            <a:off x="2576514" y="4005264"/>
            <a:ext cx="222408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r>
              <a:rPr lang="en-US" sz="1400" b="1">
                <a:ea typeface="Times New Roman" panose="02020603050405020304" pitchFamily="18" charset="0"/>
                <a:cs typeface="B Nazanin" pitchFamily="2" charset="-78"/>
              </a:rPr>
              <a:t>35x</a:t>
            </a:r>
            <a:r>
              <a:rPr lang="en-US" sz="1400" b="1" baseline="-30000">
                <a:ea typeface="Times New Roman" panose="02020603050405020304" pitchFamily="18" charset="0"/>
                <a:cs typeface="B Nazanin" pitchFamily="2" charset="-78"/>
              </a:rPr>
              <a:t>1</a:t>
            </a:r>
            <a:r>
              <a:rPr lang="en-US" sz="1400" b="1">
                <a:ea typeface="Times New Roman" panose="02020603050405020304" pitchFamily="18" charset="0"/>
                <a:cs typeface="B Nazanin" pitchFamily="2" charset="-78"/>
              </a:rPr>
              <a:t>+15x</a:t>
            </a:r>
            <a:r>
              <a:rPr lang="en-US" sz="1400" b="1" baseline="-30000">
                <a:ea typeface="Times New Roman" panose="02020603050405020304" pitchFamily="18" charset="0"/>
                <a:cs typeface="B Nazanin" pitchFamily="2" charset="-78"/>
              </a:rPr>
              <a:t>2</a:t>
            </a:r>
            <a:r>
              <a:rPr lang="en-US" sz="1400" b="1">
                <a:ea typeface="Times New Roman" panose="02020603050405020304" pitchFamily="18" charset="0"/>
                <a:cs typeface="B Nazanin" pitchFamily="2" charset="-78"/>
              </a:rPr>
              <a:t>≥100,000</a:t>
            </a:r>
          </a:p>
        </p:txBody>
      </p:sp>
      <p:sp>
        <p:nvSpPr>
          <p:cNvPr id="427022" name="Rectangle 14"/>
          <p:cNvSpPr>
            <a:spLocks noChangeArrowheads="1"/>
          </p:cNvSpPr>
          <p:nvPr/>
        </p:nvSpPr>
        <p:spPr bwMode="auto">
          <a:xfrm>
            <a:off x="8256589" y="330708"/>
            <a:ext cx="169790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rtl="1" eaLnBrk="1" hangingPunct="1"/>
            <a:r>
              <a:rPr lang="ar-SA" sz="3200">
                <a:solidFill>
                  <a:schemeClr val="hlink"/>
                </a:solidFill>
                <a:ea typeface="Times New Roman" panose="02020603050405020304" pitchFamily="18" charset="0"/>
                <a:cs typeface="B Titr" pitchFamily="2" charset="-78"/>
              </a:rPr>
              <a:t>حل گرافیکی </a:t>
            </a:r>
            <a:endParaRPr lang="en-US" sz="3200">
              <a:solidFill>
                <a:schemeClr val="hlink"/>
              </a:solidFill>
              <a:ea typeface="Times New Roman" panose="02020603050405020304" pitchFamily="18" charset="0"/>
              <a:cs typeface="B Titr" pitchFamily="2" charset="-78"/>
            </a:endParaRPr>
          </a:p>
        </p:txBody>
      </p:sp>
    </p:spTree>
    <p:extLst>
      <p:ext uri="{BB962C8B-B14F-4D97-AF65-F5344CB8AC3E}">
        <p14:creationId xmlns:p14="http://schemas.microsoft.com/office/powerpoint/2010/main" val="73965268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8034" name="Rectangle 2"/>
          <p:cNvSpPr>
            <a:spLocks noChangeArrowheads="1"/>
          </p:cNvSpPr>
          <p:nvPr/>
        </p:nvSpPr>
        <p:spPr bwMode="auto">
          <a:xfrm>
            <a:off x="1774825" y="1249363"/>
            <a:ext cx="8713788" cy="4362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b="1">
                <a:solidFill>
                  <a:schemeClr val="hlink"/>
                </a:solidFill>
                <a:cs typeface="B Titr" pitchFamily="2" charset="-78"/>
              </a:rPr>
              <a:t>نقطه </a:t>
            </a:r>
            <a:r>
              <a:rPr lang="en-US" sz="2800" b="1">
                <a:solidFill>
                  <a:schemeClr val="hlink"/>
                </a:solidFill>
                <a:cs typeface="B Titr" pitchFamily="2" charset="-78"/>
              </a:rPr>
              <a:t>C</a:t>
            </a:r>
          </a:p>
          <a:p>
            <a:pPr algn="just" rtl="1" eaLnBrk="1" hangingPunct="1">
              <a:lnSpc>
                <a:spcPct val="200000"/>
              </a:lnSpc>
            </a:pPr>
            <a:r>
              <a:rPr lang="ar-SA" sz="2800" b="1">
                <a:cs typeface="B Titr" pitchFamily="2" charset="-78"/>
              </a:rPr>
              <a:t>در این نقطه برای بدست آوردن زمین تخصیص داده شده برای کشت گندم بایستی تلاقی بین دو خط </a:t>
            </a:r>
            <a:r>
              <a:rPr lang="en-US" sz="2800" b="1">
                <a:cs typeface="B Titr" pitchFamily="2" charset="-78"/>
              </a:rPr>
              <a:t>35x</a:t>
            </a:r>
            <a:r>
              <a:rPr lang="en-US" sz="2800" b="1" baseline="-25000">
                <a:cs typeface="B Titr" pitchFamily="2" charset="-78"/>
              </a:rPr>
              <a:t>1</a:t>
            </a:r>
            <a:r>
              <a:rPr lang="en-US" sz="2800" b="1">
                <a:cs typeface="B Titr" pitchFamily="2" charset="-78"/>
              </a:rPr>
              <a:t>=50,000</a:t>
            </a:r>
            <a:r>
              <a:rPr lang="ar-SA" sz="2800" b="1">
                <a:cs typeface="B Titr" pitchFamily="2" charset="-78"/>
              </a:rPr>
              <a:t> و</a:t>
            </a:r>
            <a:r>
              <a:rPr lang="fa-IR" sz="2800" b="1">
                <a:cs typeface="B Titr" pitchFamily="2" charset="-78"/>
              </a:rPr>
              <a:t>  </a:t>
            </a:r>
            <a:r>
              <a:rPr lang="en-US" sz="2800" b="1">
                <a:cs typeface="B Titr" pitchFamily="2" charset="-78"/>
              </a:rPr>
              <a:t>x</a:t>
            </a:r>
            <a:r>
              <a:rPr lang="en-US" sz="2800" b="1" baseline="-25000">
                <a:cs typeface="B Titr" pitchFamily="2" charset="-78"/>
              </a:rPr>
              <a:t>1</a:t>
            </a:r>
            <a:r>
              <a:rPr lang="en-US" sz="2800" b="1">
                <a:cs typeface="B Titr" pitchFamily="2" charset="-78"/>
              </a:rPr>
              <a:t>+x</a:t>
            </a:r>
            <a:r>
              <a:rPr lang="en-US" sz="2800" b="1" baseline="-25000">
                <a:cs typeface="B Titr" pitchFamily="2" charset="-78"/>
              </a:rPr>
              <a:t>2</a:t>
            </a:r>
            <a:r>
              <a:rPr lang="en-US" sz="2800" b="1">
                <a:cs typeface="B Titr" pitchFamily="2" charset="-78"/>
              </a:rPr>
              <a:t>= 5000</a:t>
            </a:r>
            <a:r>
              <a:rPr lang="ar-SA" sz="2800" b="1">
                <a:cs typeface="B Titr" pitchFamily="2" charset="-78"/>
              </a:rPr>
              <a:t> را بدست آورد. که این عدد برابر 3572 می باشد.</a:t>
            </a:r>
            <a:endParaRPr lang="en-US" sz="2800" b="1">
              <a:cs typeface="B Titr" pitchFamily="2" charset="-78"/>
            </a:endParaRPr>
          </a:p>
          <a:p>
            <a:pPr algn="ctr" rtl="1" eaLnBrk="1" hangingPunct="1">
              <a:lnSpc>
                <a:spcPct val="200000"/>
              </a:lnSpc>
            </a:pPr>
            <a:r>
              <a:rPr lang="en-US" sz="2800" b="1">
                <a:cs typeface="B Titr" pitchFamily="2" charset="-78"/>
              </a:rPr>
              <a:t>Z=4250000*1428+5012500*3572=23,973 ,650 ,000</a:t>
            </a:r>
          </a:p>
        </p:txBody>
      </p:sp>
    </p:spTree>
    <p:extLst>
      <p:ext uri="{BB962C8B-B14F-4D97-AF65-F5344CB8AC3E}">
        <p14:creationId xmlns:p14="http://schemas.microsoft.com/office/powerpoint/2010/main" val="141969082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9058" name="Rectangle 2"/>
          <p:cNvSpPr>
            <a:spLocks noChangeArrowheads="1"/>
          </p:cNvSpPr>
          <p:nvPr/>
        </p:nvSpPr>
        <p:spPr bwMode="auto">
          <a:xfrm>
            <a:off x="1703389" y="1229986"/>
            <a:ext cx="8785225"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b="1">
                <a:solidFill>
                  <a:schemeClr val="hlink"/>
                </a:solidFill>
                <a:cs typeface="B Titr" pitchFamily="2" charset="-78"/>
              </a:rPr>
              <a:t>نقطه </a:t>
            </a:r>
            <a:r>
              <a:rPr lang="en-US" sz="2800" b="1">
                <a:solidFill>
                  <a:schemeClr val="hlink"/>
                </a:solidFill>
                <a:cs typeface="B Titr" pitchFamily="2" charset="-78"/>
              </a:rPr>
              <a:t>D</a:t>
            </a:r>
          </a:p>
          <a:p>
            <a:pPr algn="just" rtl="1" eaLnBrk="1" hangingPunct="1">
              <a:lnSpc>
                <a:spcPct val="200000"/>
              </a:lnSpc>
            </a:pPr>
            <a:r>
              <a:rPr lang="ar-SA" sz="2800" b="1">
                <a:cs typeface="B Titr" pitchFamily="2" charset="-78"/>
              </a:rPr>
              <a:t>در این نقطه برای بدست آوردن زمین تخصیص داده شده برای کشت گندم بایستی تلاقی بین دو خط </a:t>
            </a:r>
            <a:r>
              <a:rPr lang="en-US" sz="2800" b="1">
                <a:cs typeface="B Titr" pitchFamily="2" charset="-78"/>
              </a:rPr>
              <a:t>35x</a:t>
            </a:r>
            <a:r>
              <a:rPr lang="en-US" sz="2800" b="1" baseline="-25000">
                <a:cs typeface="B Titr" pitchFamily="2" charset="-78"/>
              </a:rPr>
              <a:t>1</a:t>
            </a:r>
            <a:r>
              <a:rPr lang="en-US" sz="2800" b="1">
                <a:cs typeface="B Titr" pitchFamily="2" charset="-78"/>
              </a:rPr>
              <a:t>=50,000</a:t>
            </a:r>
            <a:r>
              <a:rPr lang="ar-SA" sz="2800" b="1">
                <a:cs typeface="B Titr" pitchFamily="2" charset="-78"/>
              </a:rPr>
              <a:t> و</a:t>
            </a:r>
            <a:r>
              <a:rPr lang="fa-IR" sz="2800" b="1">
                <a:cs typeface="B Titr" pitchFamily="2" charset="-78"/>
              </a:rPr>
              <a:t>  </a:t>
            </a:r>
            <a:r>
              <a:rPr lang="en-US" sz="2800" b="1">
                <a:cs typeface="B Titr" pitchFamily="2" charset="-78"/>
              </a:rPr>
              <a:t>35x</a:t>
            </a:r>
            <a:r>
              <a:rPr lang="en-US" sz="2800" b="1" baseline="-25000">
                <a:cs typeface="B Titr" pitchFamily="2" charset="-78"/>
              </a:rPr>
              <a:t>1</a:t>
            </a:r>
            <a:r>
              <a:rPr lang="en-US" sz="2800" b="1">
                <a:cs typeface="B Titr" pitchFamily="2" charset="-78"/>
              </a:rPr>
              <a:t>+15x</a:t>
            </a:r>
            <a:r>
              <a:rPr lang="en-US" sz="2800" b="1" baseline="-25000">
                <a:cs typeface="B Titr" pitchFamily="2" charset="-78"/>
              </a:rPr>
              <a:t>2</a:t>
            </a:r>
            <a:r>
              <a:rPr lang="en-US" sz="2800" b="1">
                <a:cs typeface="B Titr" pitchFamily="2" charset="-78"/>
              </a:rPr>
              <a:t>=100,000</a:t>
            </a:r>
            <a:r>
              <a:rPr lang="ar-SA" sz="2800" b="1">
                <a:cs typeface="B Titr" pitchFamily="2" charset="-78"/>
              </a:rPr>
              <a:t> را بدست آورد. که این عدد برابر 3335 می باشد.</a:t>
            </a:r>
            <a:endParaRPr lang="en-US" sz="2800" b="1">
              <a:cs typeface="B Titr" pitchFamily="2" charset="-78"/>
            </a:endParaRPr>
          </a:p>
          <a:p>
            <a:pPr algn="ctr" rtl="1" eaLnBrk="1" hangingPunct="1">
              <a:lnSpc>
                <a:spcPct val="200000"/>
              </a:lnSpc>
            </a:pPr>
            <a:r>
              <a:rPr lang="en-US" sz="2800" b="1">
                <a:cs typeface="B Titr" pitchFamily="2" charset="-78"/>
              </a:rPr>
              <a:t>Z=4250000*1428+5012500*3335=22,785 ,687 ,500</a:t>
            </a:r>
          </a:p>
        </p:txBody>
      </p:sp>
    </p:spTree>
    <p:extLst>
      <p:ext uri="{BB962C8B-B14F-4D97-AF65-F5344CB8AC3E}">
        <p14:creationId xmlns:p14="http://schemas.microsoft.com/office/powerpoint/2010/main" val="420714936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ChangeArrowheads="1"/>
          </p:cNvSpPr>
          <p:nvPr/>
        </p:nvSpPr>
        <p:spPr bwMode="auto">
          <a:xfrm>
            <a:off x="1703389" y="368210"/>
            <a:ext cx="8785225" cy="61247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solidFill>
                  <a:schemeClr val="hlink"/>
                </a:solidFill>
                <a:cs typeface="B Titr" pitchFamily="2" charset="-78"/>
              </a:rPr>
              <a:t>مثال 4: </a:t>
            </a:r>
            <a:endParaRPr lang="en-US" sz="2800">
              <a:solidFill>
                <a:schemeClr val="hlink"/>
              </a:solidFill>
              <a:cs typeface="B Titr" pitchFamily="2" charset="-78"/>
            </a:endParaRPr>
          </a:p>
          <a:p>
            <a:pPr algn="just" rtl="1" eaLnBrk="1" hangingPunct="1">
              <a:lnSpc>
                <a:spcPct val="200000"/>
              </a:lnSpc>
            </a:pPr>
            <a:r>
              <a:rPr lang="ar-SA" sz="2800">
                <a:cs typeface="B Titr" pitchFamily="2" charset="-78"/>
              </a:rPr>
              <a:t>در یک حوزه آبخیز 25000 هکتاری برای کاهش فرسایش و افزایش زمان تمرکز حداقل به مدت 10 دقیقه راه کارهایی ذیل پیشنهاد شده است. </a:t>
            </a:r>
            <a:endParaRPr lang="en-US" sz="2800">
              <a:cs typeface="B Titr" pitchFamily="2" charset="-78"/>
            </a:endParaRPr>
          </a:p>
          <a:p>
            <a:pPr algn="just" rtl="1" eaLnBrk="1" hangingPunct="1">
              <a:lnSpc>
                <a:spcPct val="200000"/>
              </a:lnSpc>
            </a:pPr>
            <a:r>
              <a:rPr lang="ar-SA" sz="2800">
                <a:cs typeface="B Titr" pitchFamily="2" charset="-78"/>
              </a:rPr>
              <a:t>1- قرق حداکثر در 30 درصد از منطقه به منظور افزایش 15 درصدی پوشش طی 5 سال </a:t>
            </a:r>
            <a:endParaRPr lang="en-US" sz="2800">
              <a:cs typeface="B Titr" pitchFamily="2" charset="-78"/>
            </a:endParaRPr>
          </a:p>
          <a:p>
            <a:pPr algn="just" rtl="1" eaLnBrk="1" hangingPunct="1">
              <a:lnSpc>
                <a:spcPct val="200000"/>
              </a:lnSpc>
            </a:pPr>
            <a:r>
              <a:rPr lang="ar-SA" sz="2800">
                <a:cs typeface="B Titr" pitchFamily="2" charset="-78"/>
              </a:rPr>
              <a:t>2- احداث بانکت افقی در نیمه پایین دامنه ها در مدت شش ماه </a:t>
            </a:r>
            <a:endParaRPr lang="en-US" sz="2800">
              <a:cs typeface="B Titr" pitchFamily="2" charset="-78"/>
            </a:endParaRPr>
          </a:p>
          <a:p>
            <a:pPr algn="just" rtl="1" eaLnBrk="1" hangingPunct="1">
              <a:lnSpc>
                <a:spcPct val="200000"/>
              </a:lnSpc>
            </a:pPr>
            <a:r>
              <a:rPr lang="ar-SA" sz="2800">
                <a:cs typeface="B Titr" pitchFamily="2" charset="-78"/>
              </a:rPr>
              <a:t>3- احداث سدهای اصلاحی آبخیزداری در مدت هجده ماه </a:t>
            </a:r>
            <a:endParaRPr lang="en-US" sz="2800">
              <a:cs typeface="B Titr" pitchFamily="2" charset="-78"/>
            </a:endParaRPr>
          </a:p>
        </p:txBody>
      </p:sp>
    </p:spTree>
    <p:extLst>
      <p:ext uri="{BB962C8B-B14F-4D97-AF65-F5344CB8AC3E}">
        <p14:creationId xmlns:p14="http://schemas.microsoft.com/office/powerpoint/2010/main" val="147219438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1106" name="Rectangle 2"/>
          <p:cNvSpPr>
            <a:spLocks noChangeArrowheads="1"/>
          </p:cNvSpPr>
          <p:nvPr/>
        </p:nvSpPr>
        <p:spPr bwMode="auto">
          <a:xfrm>
            <a:off x="1703389" y="505220"/>
            <a:ext cx="8785225" cy="58539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180000"/>
              </a:lnSpc>
            </a:pPr>
            <a:r>
              <a:rPr lang="ar-SA" sz="2600">
                <a:cs typeface="B Titr" pitchFamily="2" charset="-78"/>
              </a:rPr>
              <a:t>پس از انجام این پروژه ها پیش بینی می شود که در ازای </a:t>
            </a:r>
            <a:r>
              <a:rPr lang="ar-SA" sz="2600">
                <a:solidFill>
                  <a:schemeClr val="hlink"/>
                </a:solidFill>
                <a:cs typeface="B Titr" pitchFamily="2" charset="-78"/>
              </a:rPr>
              <a:t>افزایش هر 5 درصد پوشش در منطقه</a:t>
            </a:r>
            <a:r>
              <a:rPr lang="fa-IR" sz="2600">
                <a:solidFill>
                  <a:schemeClr val="hlink"/>
                </a:solidFill>
                <a:cs typeface="B Titr" pitchFamily="2" charset="-78"/>
              </a:rPr>
              <a:t> قرق شده</a:t>
            </a:r>
            <a:r>
              <a:rPr lang="ar-SA" sz="2600">
                <a:solidFill>
                  <a:schemeClr val="hlink"/>
                </a:solidFill>
                <a:cs typeface="B Titr" pitchFamily="2" charset="-78"/>
              </a:rPr>
              <a:t> 2 دقیقه به زمان تمرکز افزوده شود</a:t>
            </a:r>
            <a:r>
              <a:rPr lang="ar-SA" sz="2600">
                <a:cs typeface="B Titr" pitchFamily="2" charset="-78"/>
              </a:rPr>
              <a:t>. و با </a:t>
            </a:r>
            <a:r>
              <a:rPr lang="ar-SA" sz="2600">
                <a:solidFill>
                  <a:schemeClr val="hlink"/>
                </a:solidFill>
                <a:cs typeface="B Titr" pitchFamily="2" charset="-78"/>
              </a:rPr>
              <a:t>احداث بانکت افقی در تمام نیمه پایین دامنه ها 8 دقیقه زمان تمرکز افزایش</a:t>
            </a:r>
            <a:r>
              <a:rPr lang="ar-SA" sz="2600">
                <a:cs typeface="B Titr" pitchFamily="2" charset="-78"/>
              </a:rPr>
              <a:t> یابد. در مورد سدهای اصلاحی </a:t>
            </a:r>
            <a:r>
              <a:rPr lang="ar-SA" sz="2600">
                <a:solidFill>
                  <a:schemeClr val="hlink"/>
                </a:solidFill>
                <a:cs typeface="B Titr" pitchFamily="2" charset="-78"/>
              </a:rPr>
              <a:t>به ازای هر متر ارتفاع سد 10 ثانیه به زمان تمرکز افزوده</a:t>
            </a:r>
            <a:r>
              <a:rPr lang="ar-SA" sz="2600">
                <a:cs typeface="B Titr" pitchFamily="2" charset="-78"/>
              </a:rPr>
              <a:t> می شود. </a:t>
            </a:r>
            <a:endParaRPr lang="en-US" sz="2600">
              <a:cs typeface="B Titr" pitchFamily="2" charset="-78"/>
            </a:endParaRPr>
          </a:p>
          <a:p>
            <a:pPr algn="just" rtl="1" eaLnBrk="1" hangingPunct="1">
              <a:lnSpc>
                <a:spcPct val="180000"/>
              </a:lnSpc>
            </a:pPr>
            <a:r>
              <a:rPr lang="ar-SA" sz="2600">
                <a:cs typeface="B Titr" pitchFamily="2" charset="-78"/>
              </a:rPr>
              <a:t>هزینه های انجام طرح به قرار ذیل است: </a:t>
            </a:r>
            <a:endParaRPr lang="en-US" sz="2600">
              <a:cs typeface="B Titr" pitchFamily="2" charset="-78"/>
            </a:endParaRPr>
          </a:p>
          <a:p>
            <a:pPr algn="just" rtl="1" eaLnBrk="1" hangingPunct="1">
              <a:lnSpc>
                <a:spcPct val="180000"/>
              </a:lnSpc>
            </a:pPr>
            <a:r>
              <a:rPr lang="ar-SA" sz="2600">
                <a:cs typeface="B Titr" pitchFamily="2" charset="-78"/>
              </a:rPr>
              <a:t>هزینه قرق در هر هکتار سالی 18000 تومان می باشد. </a:t>
            </a:r>
            <a:endParaRPr lang="en-US" sz="2600">
              <a:cs typeface="B Titr" pitchFamily="2" charset="-78"/>
            </a:endParaRPr>
          </a:p>
          <a:p>
            <a:pPr algn="just" rtl="1" eaLnBrk="1" hangingPunct="1">
              <a:lnSpc>
                <a:spcPct val="180000"/>
              </a:lnSpc>
            </a:pPr>
            <a:r>
              <a:rPr lang="ar-SA" sz="2600">
                <a:cs typeface="B Titr" pitchFamily="2" charset="-78"/>
              </a:rPr>
              <a:t>هزینه احداث بانکت در هر هکتار 500،000 تومان است.</a:t>
            </a:r>
            <a:endParaRPr lang="en-US" sz="2600">
              <a:cs typeface="B Titr" pitchFamily="2" charset="-78"/>
            </a:endParaRPr>
          </a:p>
          <a:p>
            <a:pPr algn="just" rtl="1" eaLnBrk="1" hangingPunct="1">
              <a:lnSpc>
                <a:spcPct val="180000"/>
              </a:lnSpc>
            </a:pPr>
            <a:r>
              <a:rPr lang="ar-SA" sz="2600">
                <a:cs typeface="B Titr" pitchFamily="2" charset="-78"/>
              </a:rPr>
              <a:t>هزینه سدهای اصلاحی به ازای هر متر 50،000 تومان است.</a:t>
            </a:r>
            <a:endParaRPr lang="en-US" sz="2600">
              <a:cs typeface="B Titr" pitchFamily="2" charset="-78"/>
            </a:endParaRPr>
          </a:p>
        </p:txBody>
      </p:sp>
    </p:spTree>
    <p:extLst>
      <p:ext uri="{BB962C8B-B14F-4D97-AF65-F5344CB8AC3E}">
        <p14:creationId xmlns:p14="http://schemas.microsoft.com/office/powerpoint/2010/main" val="9843902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618" name="Rectangle 2"/>
          <p:cNvSpPr>
            <a:spLocks noChangeArrowheads="1"/>
          </p:cNvSpPr>
          <p:nvPr/>
        </p:nvSpPr>
        <p:spPr bwMode="auto">
          <a:xfrm>
            <a:off x="6172846" y="2091760"/>
            <a:ext cx="3937296"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150000"/>
              </a:lnSpc>
            </a:pPr>
            <a:r>
              <a:rPr lang="en-US" sz="2800">
                <a:cs typeface="B Titr" pitchFamily="2" charset="-78"/>
              </a:rPr>
              <a:t>n</a:t>
            </a:r>
            <a:r>
              <a:rPr lang="ar-SA" sz="2800">
                <a:cs typeface="B Titr" pitchFamily="2" charset="-78"/>
              </a:rPr>
              <a:t>= تعداد عملیات </a:t>
            </a:r>
            <a:endParaRPr lang="en-US" sz="2800">
              <a:cs typeface="B Titr" pitchFamily="2" charset="-78"/>
            </a:endParaRPr>
          </a:p>
          <a:p>
            <a:pPr algn="just" rtl="1" eaLnBrk="1" hangingPunct="1">
              <a:lnSpc>
                <a:spcPct val="150000"/>
              </a:lnSpc>
            </a:pPr>
            <a:r>
              <a:rPr lang="en-US" sz="2800">
                <a:cs typeface="B Titr" pitchFamily="2" charset="-78"/>
              </a:rPr>
              <a:t>m</a:t>
            </a:r>
            <a:r>
              <a:rPr lang="ar-SA" sz="2800">
                <a:cs typeface="B Titr" pitchFamily="2" charset="-78"/>
              </a:rPr>
              <a:t>= تعداد محدودیت ها</a:t>
            </a:r>
            <a:endParaRPr lang="en-US" sz="2800">
              <a:cs typeface="B Titr" pitchFamily="2" charset="-78"/>
            </a:endParaRPr>
          </a:p>
          <a:p>
            <a:pPr algn="just" rtl="1" eaLnBrk="1" hangingPunct="1">
              <a:lnSpc>
                <a:spcPct val="150000"/>
              </a:lnSpc>
            </a:pPr>
            <a:r>
              <a:rPr lang="en-US" sz="2800">
                <a:cs typeface="B Titr" pitchFamily="2" charset="-78"/>
              </a:rPr>
              <a:t>bi</a:t>
            </a:r>
            <a:r>
              <a:rPr lang="ar-SA" sz="2800">
                <a:cs typeface="B Titr" pitchFamily="2" charset="-78"/>
              </a:rPr>
              <a:t>= مقادیر مربوط به محدودیت ها</a:t>
            </a:r>
            <a:endParaRPr lang="en-US" sz="2800">
              <a:cs typeface="B Titr" pitchFamily="2" charset="-78"/>
            </a:endParaRPr>
          </a:p>
          <a:p>
            <a:pPr algn="just" rtl="1" eaLnBrk="1" hangingPunct="1">
              <a:lnSpc>
                <a:spcPct val="150000"/>
              </a:lnSpc>
            </a:pPr>
            <a:r>
              <a:rPr lang="en-US" sz="2800">
                <a:cs typeface="B Titr" pitchFamily="2" charset="-78"/>
              </a:rPr>
              <a:t>aij</a:t>
            </a:r>
            <a:r>
              <a:rPr lang="ar-SA" sz="2800">
                <a:cs typeface="B Titr" pitchFamily="2" charset="-78"/>
              </a:rPr>
              <a:t>= ضرایب متغیرهای تصمیم گیری </a:t>
            </a:r>
          </a:p>
        </p:txBody>
      </p:sp>
    </p:spTree>
    <p:extLst>
      <p:ext uri="{BB962C8B-B14F-4D97-AF65-F5344CB8AC3E}">
        <p14:creationId xmlns:p14="http://schemas.microsoft.com/office/powerpoint/2010/main" val="174330813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2130" name="Rectangle 2"/>
          <p:cNvSpPr>
            <a:spLocks noChangeArrowheads="1"/>
          </p:cNvSpPr>
          <p:nvPr/>
        </p:nvSpPr>
        <p:spPr bwMode="auto">
          <a:xfrm>
            <a:off x="1703389" y="1676401"/>
            <a:ext cx="8785225" cy="3508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solidFill>
                  <a:schemeClr val="hlink"/>
                </a:solidFill>
                <a:cs typeface="B Titr" pitchFamily="2" charset="-78"/>
              </a:rPr>
              <a:t>ضمناً حداکثر زمینی که می توان اعمال آبخیزداری را روی آنها پیاده کرد 12000</a:t>
            </a:r>
            <a:r>
              <a:rPr lang="ar-SA" sz="2800">
                <a:cs typeface="B Titr" pitchFamily="2" charset="-78"/>
              </a:rPr>
              <a:t> هکتار بوده و برنامه ریزی باید طوری انجام شود که </a:t>
            </a:r>
            <a:r>
              <a:rPr lang="ar-SA" sz="2800">
                <a:solidFill>
                  <a:schemeClr val="hlink"/>
                </a:solidFill>
                <a:cs typeface="B Titr" pitchFamily="2" charset="-78"/>
              </a:rPr>
              <a:t>ظرف مدت یک سال حداقل نیمی از اهداف پروژه محقق</a:t>
            </a:r>
            <a:r>
              <a:rPr lang="ar-SA" sz="2800">
                <a:cs typeface="B Titr" pitchFamily="2" charset="-78"/>
              </a:rPr>
              <a:t> شود. با توجه به مطالب فوق </a:t>
            </a:r>
            <a:r>
              <a:rPr lang="ar-SA" sz="2800">
                <a:solidFill>
                  <a:schemeClr val="hlink"/>
                </a:solidFill>
                <a:cs typeface="B Titr" pitchFamily="2" charset="-78"/>
              </a:rPr>
              <a:t>مطلوب است تعیین ترکیب عملیاتی با کمترین هزینه</a:t>
            </a:r>
            <a:r>
              <a:rPr lang="ar-SA" sz="2800">
                <a:cs typeface="B Titr" pitchFamily="2" charset="-78"/>
              </a:rPr>
              <a:t> </a:t>
            </a:r>
          </a:p>
        </p:txBody>
      </p:sp>
    </p:spTree>
    <p:extLst>
      <p:ext uri="{BB962C8B-B14F-4D97-AF65-F5344CB8AC3E}">
        <p14:creationId xmlns:p14="http://schemas.microsoft.com/office/powerpoint/2010/main" val="277907267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3154" name="Rectangle 2"/>
          <p:cNvSpPr>
            <a:spLocks noChangeArrowheads="1"/>
          </p:cNvSpPr>
          <p:nvPr/>
        </p:nvSpPr>
        <p:spPr bwMode="auto">
          <a:xfrm>
            <a:off x="1703389" y="395288"/>
            <a:ext cx="8713787" cy="607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b="1">
                <a:solidFill>
                  <a:schemeClr val="hlink"/>
                </a:solidFill>
                <a:cs typeface="B Titr" pitchFamily="2" charset="-78"/>
              </a:rPr>
              <a:t>پاسخ </a:t>
            </a:r>
            <a:endParaRPr lang="en-US" sz="2800" b="1">
              <a:solidFill>
                <a:schemeClr val="hlink"/>
              </a:solidFill>
              <a:cs typeface="B Titr" pitchFamily="2" charset="-78"/>
            </a:endParaRPr>
          </a:p>
          <a:p>
            <a:pPr algn="just" rtl="1" eaLnBrk="1" hangingPunct="1">
              <a:lnSpc>
                <a:spcPct val="200000"/>
              </a:lnSpc>
            </a:pPr>
            <a:r>
              <a:rPr lang="ar-SA" sz="2800" b="1">
                <a:cs typeface="B Titr" pitchFamily="2" charset="-78"/>
              </a:rPr>
              <a:t>1- تعیین متغیرهای تصمیم گیری </a:t>
            </a:r>
            <a:endParaRPr lang="en-US" sz="2800" b="1">
              <a:cs typeface="B Titr" pitchFamily="2" charset="-78"/>
            </a:endParaRPr>
          </a:p>
          <a:p>
            <a:pPr algn="ctr" rtl="1" eaLnBrk="1" hangingPunct="1">
              <a:lnSpc>
                <a:spcPct val="200000"/>
              </a:lnSpc>
            </a:pPr>
            <a:r>
              <a:rPr lang="ar-SA" sz="2800" b="1">
                <a:cs typeface="B Titr" pitchFamily="2" charset="-78"/>
              </a:rPr>
              <a:t>اراضی اختصاص یافته به قرق </a:t>
            </a:r>
            <a:r>
              <a:rPr lang="en-US" sz="2800" b="1">
                <a:cs typeface="B Titr" pitchFamily="2" charset="-78"/>
              </a:rPr>
              <a:t>=</a:t>
            </a:r>
            <a:r>
              <a:rPr lang="fa-IR" sz="2800" b="1">
                <a:cs typeface="B Titr" pitchFamily="2" charset="-78"/>
              </a:rPr>
              <a:t>  </a:t>
            </a:r>
            <a:r>
              <a:rPr lang="en-US" sz="2800" b="1">
                <a:cs typeface="B Titr" pitchFamily="2" charset="-78"/>
              </a:rPr>
              <a:t>x</a:t>
            </a:r>
            <a:r>
              <a:rPr lang="en-US" sz="2800" b="1" baseline="-25000">
                <a:cs typeface="B Titr" pitchFamily="2" charset="-78"/>
              </a:rPr>
              <a:t>1</a:t>
            </a:r>
          </a:p>
          <a:p>
            <a:pPr algn="ctr" rtl="1" eaLnBrk="1" hangingPunct="1">
              <a:lnSpc>
                <a:spcPct val="200000"/>
              </a:lnSpc>
            </a:pPr>
            <a:r>
              <a:rPr lang="ar-SA" sz="2800" b="1">
                <a:cs typeface="B Titr" pitchFamily="2" charset="-78"/>
              </a:rPr>
              <a:t>اراضی اختصاص یافته به احداث بانکت افقی </a:t>
            </a:r>
            <a:r>
              <a:rPr lang="en-US" sz="2800" b="1">
                <a:cs typeface="B Titr" pitchFamily="2" charset="-78"/>
              </a:rPr>
              <a:t>=</a:t>
            </a:r>
            <a:r>
              <a:rPr lang="fa-IR" sz="2800" b="1">
                <a:cs typeface="B Titr" pitchFamily="2" charset="-78"/>
              </a:rPr>
              <a:t>  </a:t>
            </a:r>
            <a:r>
              <a:rPr lang="en-US" sz="2800" b="1">
                <a:cs typeface="B Titr" pitchFamily="2" charset="-78"/>
              </a:rPr>
              <a:t>x</a:t>
            </a:r>
            <a:r>
              <a:rPr lang="en-US" sz="2800" b="1" baseline="-25000">
                <a:cs typeface="B Titr" pitchFamily="2" charset="-78"/>
              </a:rPr>
              <a:t>2</a:t>
            </a:r>
          </a:p>
          <a:p>
            <a:pPr algn="ctr" rtl="1" eaLnBrk="1" hangingPunct="1">
              <a:lnSpc>
                <a:spcPct val="200000"/>
              </a:lnSpc>
            </a:pPr>
            <a:r>
              <a:rPr lang="ar-SA" sz="2800" b="1">
                <a:cs typeface="B Titr" pitchFamily="2" charset="-78"/>
              </a:rPr>
              <a:t>احداث سدهای اصلاحی</a:t>
            </a:r>
            <a:r>
              <a:rPr lang="fa-IR" sz="2800" b="1">
                <a:cs typeface="B Titr" pitchFamily="2" charset="-78"/>
              </a:rPr>
              <a:t> = </a:t>
            </a:r>
            <a:r>
              <a:rPr lang="en-US" sz="2800" b="1">
                <a:cs typeface="B Titr" pitchFamily="2" charset="-78"/>
              </a:rPr>
              <a:t>x</a:t>
            </a:r>
            <a:r>
              <a:rPr lang="en-US" sz="2800" b="1" baseline="-25000">
                <a:cs typeface="B Titr" pitchFamily="2" charset="-78"/>
              </a:rPr>
              <a:t>3</a:t>
            </a:r>
          </a:p>
          <a:p>
            <a:pPr algn="just" rtl="1" eaLnBrk="1" hangingPunct="1">
              <a:lnSpc>
                <a:spcPct val="200000"/>
              </a:lnSpc>
            </a:pPr>
            <a:r>
              <a:rPr lang="ar-SA" sz="2800" b="1">
                <a:cs typeface="B Titr" pitchFamily="2" charset="-78"/>
              </a:rPr>
              <a:t>2- تابع هدف (تابع حداقل سازی هزینه)</a:t>
            </a:r>
            <a:endParaRPr lang="en-US" sz="2800" b="1">
              <a:cs typeface="B Titr" pitchFamily="2" charset="-78"/>
            </a:endParaRPr>
          </a:p>
          <a:p>
            <a:pPr algn="ctr" rtl="1" eaLnBrk="1" hangingPunct="1">
              <a:lnSpc>
                <a:spcPct val="200000"/>
              </a:lnSpc>
            </a:pPr>
            <a:r>
              <a:rPr lang="en-US" sz="2800" b="1">
                <a:cs typeface="B Titr" pitchFamily="2" charset="-78"/>
              </a:rPr>
              <a:t>Z=5*18000x</a:t>
            </a:r>
            <a:r>
              <a:rPr lang="en-US" sz="2800" b="1" baseline="-25000">
                <a:cs typeface="B Titr" pitchFamily="2" charset="-78"/>
              </a:rPr>
              <a:t>1</a:t>
            </a:r>
            <a:r>
              <a:rPr lang="en-US" sz="2800" b="1">
                <a:cs typeface="B Titr" pitchFamily="2" charset="-78"/>
              </a:rPr>
              <a:t>+500,000x</a:t>
            </a:r>
            <a:r>
              <a:rPr lang="en-US" sz="2800" b="1" baseline="-25000">
                <a:cs typeface="B Titr" pitchFamily="2" charset="-78"/>
              </a:rPr>
              <a:t>2</a:t>
            </a:r>
            <a:r>
              <a:rPr lang="en-US" sz="2800" b="1">
                <a:cs typeface="B Titr" pitchFamily="2" charset="-78"/>
              </a:rPr>
              <a:t>+50,000x</a:t>
            </a:r>
            <a:r>
              <a:rPr lang="en-US" sz="2800" b="1" baseline="-25000">
                <a:cs typeface="B Titr" pitchFamily="2" charset="-78"/>
              </a:rPr>
              <a:t>3</a:t>
            </a:r>
          </a:p>
        </p:txBody>
      </p:sp>
    </p:spTree>
    <p:extLst>
      <p:ext uri="{BB962C8B-B14F-4D97-AF65-F5344CB8AC3E}">
        <p14:creationId xmlns:p14="http://schemas.microsoft.com/office/powerpoint/2010/main" val="143933932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4178" name="Rectangle 2"/>
          <p:cNvSpPr>
            <a:spLocks noChangeArrowheads="1"/>
          </p:cNvSpPr>
          <p:nvPr/>
        </p:nvSpPr>
        <p:spPr bwMode="auto">
          <a:xfrm>
            <a:off x="1631951" y="180975"/>
            <a:ext cx="8869363" cy="6497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b="1">
                <a:solidFill>
                  <a:schemeClr val="hlink"/>
                </a:solidFill>
                <a:cs typeface="B Titr" pitchFamily="2" charset="-78"/>
              </a:rPr>
              <a:t>3- محدودیت ها </a:t>
            </a:r>
            <a:endParaRPr lang="en-US" sz="2800" b="1">
              <a:solidFill>
                <a:schemeClr val="hlink"/>
              </a:solidFill>
              <a:cs typeface="B Titr" pitchFamily="2" charset="-78"/>
            </a:endParaRPr>
          </a:p>
          <a:p>
            <a:pPr algn="just" rtl="1" eaLnBrk="1" hangingPunct="1">
              <a:lnSpc>
                <a:spcPct val="200000"/>
              </a:lnSpc>
            </a:pPr>
            <a:r>
              <a:rPr lang="ar-SA" sz="2800" b="1">
                <a:cs typeface="B Titr" pitchFamily="2" charset="-78"/>
              </a:rPr>
              <a:t>الف- محدودیت اراضی موجود</a:t>
            </a:r>
            <a:endParaRPr lang="en-US" sz="2800" b="1">
              <a:cs typeface="B Titr" pitchFamily="2" charset="-78"/>
            </a:endParaRPr>
          </a:p>
          <a:p>
            <a:pPr algn="ctr" rtl="1" eaLnBrk="1" hangingPunct="1">
              <a:lnSpc>
                <a:spcPct val="200000"/>
              </a:lnSpc>
            </a:pPr>
            <a:r>
              <a:rPr lang="en-US" sz="2800" b="1">
                <a:cs typeface="B Titr" pitchFamily="2" charset="-78"/>
              </a:rPr>
              <a:t>x</a:t>
            </a:r>
            <a:r>
              <a:rPr lang="en-US" sz="2800" b="1" baseline="-25000">
                <a:cs typeface="B Titr" pitchFamily="2" charset="-78"/>
              </a:rPr>
              <a:t>1</a:t>
            </a:r>
            <a:r>
              <a:rPr lang="en-US" sz="2800" b="1">
                <a:cs typeface="B Titr" pitchFamily="2" charset="-78"/>
              </a:rPr>
              <a:t>+x</a:t>
            </a:r>
            <a:r>
              <a:rPr lang="en-US" sz="2800" b="1" baseline="-25000">
                <a:cs typeface="B Titr" pitchFamily="2" charset="-78"/>
              </a:rPr>
              <a:t>2</a:t>
            </a:r>
            <a:r>
              <a:rPr lang="en-US" sz="2800" b="1">
                <a:cs typeface="B Titr" pitchFamily="2" charset="-78"/>
              </a:rPr>
              <a:t>≤12000</a:t>
            </a:r>
          </a:p>
          <a:p>
            <a:pPr algn="just" rtl="1" eaLnBrk="1" hangingPunct="1">
              <a:lnSpc>
                <a:spcPct val="200000"/>
              </a:lnSpc>
            </a:pPr>
            <a:r>
              <a:rPr lang="ar-SA" sz="2800" b="1">
                <a:cs typeface="B Titr" pitchFamily="2" charset="-78"/>
              </a:rPr>
              <a:t>ب- محدودیت اراضی قابل قرق </a:t>
            </a:r>
            <a:endParaRPr lang="en-US" sz="2800" b="1">
              <a:cs typeface="B Titr" pitchFamily="2" charset="-78"/>
            </a:endParaRPr>
          </a:p>
          <a:p>
            <a:pPr algn="ctr" rtl="1" eaLnBrk="1" hangingPunct="1">
              <a:lnSpc>
                <a:spcPct val="200000"/>
              </a:lnSpc>
            </a:pPr>
            <a:r>
              <a:rPr lang="en-US" sz="2800" b="1">
                <a:cs typeface="B Titr" pitchFamily="2" charset="-78"/>
              </a:rPr>
              <a:t>x</a:t>
            </a:r>
            <a:r>
              <a:rPr lang="en-US" sz="2800" b="1" baseline="-25000">
                <a:cs typeface="B Titr" pitchFamily="2" charset="-78"/>
              </a:rPr>
              <a:t>1</a:t>
            </a:r>
            <a:r>
              <a:rPr lang="en-US" sz="2800" b="1">
                <a:cs typeface="B Titr" pitchFamily="2" charset="-78"/>
              </a:rPr>
              <a:t>≤3600</a:t>
            </a:r>
          </a:p>
          <a:p>
            <a:pPr algn="just" rtl="1" eaLnBrk="1" hangingPunct="1">
              <a:lnSpc>
                <a:spcPct val="200000"/>
              </a:lnSpc>
            </a:pPr>
            <a:r>
              <a:rPr lang="ar-SA" sz="2800" b="1">
                <a:cs typeface="B Titr" pitchFamily="2" charset="-78"/>
              </a:rPr>
              <a:t>ج- حداکثر اراضی مناسب برای احداث بانکت افقی </a:t>
            </a:r>
            <a:endParaRPr lang="en-US" sz="2800" b="1">
              <a:cs typeface="B Titr" pitchFamily="2" charset="-78"/>
            </a:endParaRPr>
          </a:p>
          <a:p>
            <a:pPr algn="ctr" rtl="1" eaLnBrk="1" hangingPunct="1">
              <a:lnSpc>
                <a:spcPct val="200000"/>
              </a:lnSpc>
            </a:pPr>
            <a:r>
              <a:rPr lang="en-US" sz="2800" b="1">
                <a:cs typeface="B Titr" pitchFamily="2" charset="-78"/>
              </a:rPr>
              <a:t>x</a:t>
            </a:r>
            <a:r>
              <a:rPr lang="en-US" sz="2800" b="1" baseline="-25000">
                <a:cs typeface="B Titr" pitchFamily="2" charset="-78"/>
              </a:rPr>
              <a:t>2</a:t>
            </a:r>
            <a:r>
              <a:rPr lang="en-US" sz="2800" b="1">
                <a:cs typeface="B Titr" pitchFamily="2" charset="-78"/>
              </a:rPr>
              <a:t>≤6000</a:t>
            </a:r>
          </a:p>
          <a:p>
            <a:pPr algn="just"/>
            <a:endParaRPr lang="en-US" sz="2800" b="1">
              <a:cs typeface="B Titr" pitchFamily="2" charset="-78"/>
            </a:endParaRPr>
          </a:p>
        </p:txBody>
      </p:sp>
    </p:spTree>
    <p:extLst>
      <p:ext uri="{BB962C8B-B14F-4D97-AF65-F5344CB8AC3E}">
        <p14:creationId xmlns:p14="http://schemas.microsoft.com/office/powerpoint/2010/main" val="164908663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5202" name="Rectangle 2"/>
          <p:cNvSpPr>
            <a:spLocks noChangeArrowheads="1"/>
          </p:cNvSpPr>
          <p:nvPr/>
        </p:nvSpPr>
        <p:spPr bwMode="auto">
          <a:xfrm>
            <a:off x="3179306" y="582861"/>
            <a:ext cx="7217232" cy="56938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lnSpc>
                <a:spcPct val="200000"/>
              </a:lnSpc>
            </a:pPr>
            <a:r>
              <a:rPr lang="ar-SA" sz="2800" b="1">
                <a:cs typeface="B Titr" pitchFamily="2" charset="-78"/>
              </a:rPr>
              <a:t>د- حداقل افزایش در زمان تمرکز در پایان طرح </a:t>
            </a:r>
            <a:endParaRPr lang="fa-IR" sz="2800" b="1">
              <a:cs typeface="B Titr" pitchFamily="2" charset="-78"/>
            </a:endParaRPr>
          </a:p>
          <a:p>
            <a:pPr algn="r" rtl="1" eaLnBrk="1" hangingPunct="1">
              <a:lnSpc>
                <a:spcPct val="200000"/>
              </a:lnSpc>
            </a:pPr>
            <a:r>
              <a:rPr lang="en-US" sz="2800" b="1">
                <a:cs typeface="B Titr" pitchFamily="2" charset="-78"/>
              </a:rPr>
              <a:t>0.1x</a:t>
            </a:r>
            <a:r>
              <a:rPr lang="en-US" sz="2800" b="1" baseline="-25000">
                <a:cs typeface="B Titr" pitchFamily="2" charset="-78"/>
              </a:rPr>
              <a:t>1</a:t>
            </a:r>
            <a:r>
              <a:rPr lang="en-US" sz="2800" b="1">
                <a:cs typeface="B Titr" pitchFamily="2" charset="-78"/>
              </a:rPr>
              <a:t>+0.08x</a:t>
            </a:r>
            <a:r>
              <a:rPr lang="en-US" sz="2800" b="1" baseline="-25000">
                <a:cs typeface="B Titr" pitchFamily="2" charset="-78"/>
              </a:rPr>
              <a:t>2</a:t>
            </a:r>
            <a:r>
              <a:rPr lang="en-US" sz="2800" b="1">
                <a:cs typeface="B Titr" pitchFamily="2" charset="-78"/>
              </a:rPr>
              <a:t>+10x</a:t>
            </a:r>
            <a:r>
              <a:rPr lang="en-US" sz="2800" b="1" baseline="-25000">
                <a:cs typeface="B Titr" pitchFamily="2" charset="-78"/>
              </a:rPr>
              <a:t>3</a:t>
            </a:r>
            <a:r>
              <a:rPr lang="en-US" sz="2800" b="1">
                <a:cs typeface="B Titr" pitchFamily="2" charset="-78"/>
              </a:rPr>
              <a:t>≥600</a:t>
            </a:r>
          </a:p>
          <a:p>
            <a:pPr algn="r" rtl="1" eaLnBrk="1" hangingPunct="1">
              <a:lnSpc>
                <a:spcPct val="200000"/>
              </a:lnSpc>
            </a:pPr>
            <a:r>
              <a:rPr lang="ar-SA" sz="2800" b="1">
                <a:cs typeface="B Titr" pitchFamily="2" charset="-78"/>
              </a:rPr>
              <a:t>ه- حداقل افزایش در زمان تمرکز با گذشت یک سال از اجرای طرح </a:t>
            </a:r>
            <a:endParaRPr lang="fa-IR" sz="2800" b="1">
              <a:cs typeface="B Titr" pitchFamily="2" charset="-78"/>
            </a:endParaRPr>
          </a:p>
          <a:p>
            <a:pPr algn="r" rtl="1" eaLnBrk="1" hangingPunct="1">
              <a:lnSpc>
                <a:spcPct val="200000"/>
              </a:lnSpc>
            </a:pPr>
            <a:r>
              <a:rPr lang="en-US" sz="2800" b="1">
                <a:cs typeface="B Titr" pitchFamily="2" charset="-78"/>
              </a:rPr>
              <a:t>0.02x</a:t>
            </a:r>
            <a:r>
              <a:rPr lang="en-US" sz="2800" b="1" baseline="-25000">
                <a:cs typeface="B Titr" pitchFamily="2" charset="-78"/>
              </a:rPr>
              <a:t>1</a:t>
            </a:r>
            <a:r>
              <a:rPr lang="en-US" sz="2800" b="1">
                <a:cs typeface="B Titr" pitchFamily="2" charset="-78"/>
              </a:rPr>
              <a:t>+0.08 x</a:t>
            </a:r>
            <a:r>
              <a:rPr lang="en-US" sz="2800" b="1" baseline="-25000">
                <a:cs typeface="B Titr" pitchFamily="2" charset="-78"/>
              </a:rPr>
              <a:t>2</a:t>
            </a:r>
            <a:r>
              <a:rPr lang="en-US" sz="2800" b="1">
                <a:cs typeface="B Titr" pitchFamily="2" charset="-78"/>
              </a:rPr>
              <a:t>+6.7x</a:t>
            </a:r>
            <a:r>
              <a:rPr lang="en-US" sz="2800" b="1" baseline="-25000">
                <a:cs typeface="B Titr" pitchFamily="2" charset="-78"/>
              </a:rPr>
              <a:t>3</a:t>
            </a:r>
            <a:r>
              <a:rPr lang="en-US" sz="2800" b="1">
                <a:cs typeface="B Titr" pitchFamily="2" charset="-78"/>
              </a:rPr>
              <a:t>≥300</a:t>
            </a:r>
          </a:p>
          <a:p>
            <a:pPr algn="r" rtl="1" eaLnBrk="1" hangingPunct="1">
              <a:lnSpc>
                <a:spcPct val="200000"/>
              </a:lnSpc>
            </a:pPr>
            <a:r>
              <a:rPr lang="ar-SA" sz="2800" b="1">
                <a:cs typeface="B Titr" pitchFamily="2" charset="-78"/>
              </a:rPr>
              <a:t>و- محدودیت نامنفی </a:t>
            </a:r>
            <a:endParaRPr lang="fa-IR" sz="2800" b="1">
              <a:cs typeface="B Titr" pitchFamily="2" charset="-78"/>
            </a:endParaRPr>
          </a:p>
          <a:p>
            <a:pPr algn="r" rtl="1" eaLnBrk="1" hangingPunct="1">
              <a:lnSpc>
                <a:spcPct val="200000"/>
              </a:lnSpc>
            </a:pPr>
            <a:r>
              <a:rPr lang="en-US" sz="2800" b="1">
                <a:cs typeface="B Titr" pitchFamily="2" charset="-78"/>
              </a:rPr>
              <a:t>x</a:t>
            </a:r>
            <a:r>
              <a:rPr lang="en-US" sz="2800" b="1" baseline="-25000">
                <a:cs typeface="B Titr" pitchFamily="2" charset="-78"/>
              </a:rPr>
              <a:t>1</a:t>
            </a:r>
            <a:r>
              <a:rPr lang="en-US" sz="2800" b="1">
                <a:cs typeface="B Titr" pitchFamily="2" charset="-78"/>
              </a:rPr>
              <a:t>,x</a:t>
            </a:r>
            <a:r>
              <a:rPr lang="en-US" sz="2800" b="1" baseline="-25000">
                <a:cs typeface="B Titr" pitchFamily="2" charset="-78"/>
              </a:rPr>
              <a:t>2</a:t>
            </a:r>
            <a:r>
              <a:rPr lang="en-US" sz="2800" b="1">
                <a:cs typeface="B Titr" pitchFamily="2" charset="-78"/>
              </a:rPr>
              <a:t>≥0</a:t>
            </a:r>
          </a:p>
          <a:p>
            <a:pPr algn="r"/>
            <a:endParaRPr lang="en-US" sz="2800" b="1">
              <a:cs typeface="B Titr" pitchFamily="2" charset="-78"/>
            </a:endParaRPr>
          </a:p>
        </p:txBody>
      </p:sp>
    </p:spTree>
    <p:extLst>
      <p:ext uri="{BB962C8B-B14F-4D97-AF65-F5344CB8AC3E}">
        <p14:creationId xmlns:p14="http://schemas.microsoft.com/office/powerpoint/2010/main" val="61577678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53634" name="Group 2"/>
          <p:cNvGraphicFramePr>
            <a:graphicFrameLocks noGrp="1"/>
          </p:cNvGraphicFramePr>
          <p:nvPr/>
        </p:nvGraphicFramePr>
        <p:xfrm>
          <a:off x="4440239" y="955675"/>
          <a:ext cx="3335337" cy="1036638"/>
        </p:xfrm>
        <a:graphic>
          <a:graphicData uri="http://schemas.openxmlformats.org/drawingml/2006/table">
            <a:tbl>
              <a:tblPr/>
              <a:tblGrid>
                <a:gridCol w="1668462"/>
                <a:gridCol w="1666875"/>
              </a:tblGrid>
              <a:tr h="51831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charset="0"/>
                          <a:cs typeface="Arial" charset="0"/>
                        </a:rPr>
                        <a:t>5</a:t>
                      </a:r>
                      <a:endParaRPr kumimoji="0" lang="en-US" sz="2800" b="0" i="0" u="none" strike="noStrike" cap="none" normalizeH="0" baseline="0" smtClean="0">
                        <a:ln>
                          <a:noFill/>
                        </a:ln>
                        <a:solidFill>
                          <a:schemeClr val="tx1"/>
                        </a:solidFill>
                        <a:effectLst/>
                        <a:latin typeface="Arial" charset="0"/>
                        <a:cs typeface="Arial" charset="0"/>
                      </a:endParaRPr>
                    </a:p>
                  </a:txBody>
                  <a:tcPr marT="45734" marB="4573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charset="0"/>
                          <a:cs typeface="Arial" charset="0"/>
                        </a:rPr>
                        <a:t>120</a:t>
                      </a:r>
                      <a:endParaRPr kumimoji="0" lang="en-US" sz="2800" b="0" i="0" u="none" strike="noStrike" cap="none" normalizeH="0" baseline="0" smtClean="0">
                        <a:ln>
                          <a:noFill/>
                        </a:ln>
                        <a:solidFill>
                          <a:schemeClr val="tx1"/>
                        </a:solidFill>
                        <a:effectLst/>
                        <a:latin typeface="Arial" charset="0"/>
                        <a:cs typeface="Arial" charset="0"/>
                      </a:endParaRPr>
                    </a:p>
                  </a:txBody>
                  <a:tcPr marT="45734" marB="4573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831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charset="0"/>
                          <a:cs typeface="Arial" charset="0"/>
                        </a:rPr>
                        <a:t>15</a:t>
                      </a:r>
                      <a:endParaRPr kumimoji="0" lang="en-US" sz="2800" b="0" i="0" u="none" strike="noStrike" cap="none" normalizeH="0" baseline="0" smtClean="0">
                        <a:ln>
                          <a:noFill/>
                        </a:ln>
                        <a:solidFill>
                          <a:schemeClr val="tx1"/>
                        </a:solidFill>
                        <a:effectLst/>
                        <a:latin typeface="Arial" charset="0"/>
                        <a:cs typeface="Arial" charset="0"/>
                      </a:endParaRPr>
                    </a:p>
                  </a:txBody>
                  <a:tcPr marT="45734" marB="4573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cs typeface="Arial" charset="0"/>
                        </a:rPr>
                        <a:t>X=</a:t>
                      </a:r>
                      <a:r>
                        <a:rPr kumimoji="0" lang="fa-IR" sz="2800" b="0" i="0" u="none" strike="noStrike" cap="none" normalizeH="0" baseline="0" smtClean="0">
                          <a:ln>
                            <a:noFill/>
                          </a:ln>
                          <a:solidFill>
                            <a:schemeClr val="tx1"/>
                          </a:solidFill>
                          <a:effectLst/>
                          <a:latin typeface="Arial" charset="0"/>
                          <a:cs typeface="Arial" charset="0"/>
                        </a:rPr>
                        <a:t>360</a:t>
                      </a:r>
                      <a:endParaRPr kumimoji="0" lang="en-US" sz="2800" b="0" i="0" u="none" strike="noStrike" cap="none" normalizeH="0" baseline="0" smtClean="0">
                        <a:ln>
                          <a:noFill/>
                        </a:ln>
                        <a:solidFill>
                          <a:schemeClr val="tx1"/>
                        </a:solidFill>
                        <a:effectLst/>
                        <a:latin typeface="Arial" charset="0"/>
                        <a:cs typeface="Arial" charset="0"/>
                      </a:endParaRPr>
                    </a:p>
                  </a:txBody>
                  <a:tcPr marT="45734" marB="4573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36237" name="Text Box 13"/>
          <p:cNvSpPr txBox="1">
            <a:spLocks noChangeArrowheads="1"/>
          </p:cNvSpPr>
          <p:nvPr/>
        </p:nvSpPr>
        <p:spPr bwMode="auto">
          <a:xfrm>
            <a:off x="3503613" y="2179638"/>
            <a:ext cx="5256212" cy="1465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fa-IR" sz="3600" b="1"/>
              <a:t>3600=30*12000</a:t>
            </a:r>
            <a:endParaRPr lang="en-US" sz="3600" b="1"/>
          </a:p>
          <a:p>
            <a:pPr algn="ctr" eaLnBrk="1" hangingPunct="1">
              <a:spcBef>
                <a:spcPct val="50000"/>
              </a:spcBef>
            </a:pPr>
            <a:r>
              <a:rPr lang="fa-IR" sz="3600" b="1"/>
              <a:t>1/0= 3600/360</a:t>
            </a:r>
            <a:endParaRPr lang="en-US" sz="3600" b="1"/>
          </a:p>
        </p:txBody>
      </p:sp>
      <p:sp>
        <p:nvSpPr>
          <p:cNvPr id="436238" name="Text Box 14"/>
          <p:cNvSpPr txBox="1">
            <a:spLocks noChangeArrowheads="1"/>
          </p:cNvSpPr>
          <p:nvPr/>
        </p:nvSpPr>
        <p:spPr bwMode="auto">
          <a:xfrm>
            <a:off x="8975726" y="333376"/>
            <a:ext cx="12239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spcBef>
                <a:spcPct val="50000"/>
              </a:spcBef>
            </a:pPr>
            <a:r>
              <a:rPr lang="fa-IR" sz="2800" b="1">
                <a:cs typeface="B Titr" pitchFamily="2" charset="-78"/>
              </a:rPr>
              <a:t>قرق </a:t>
            </a:r>
            <a:endParaRPr lang="en-US" sz="2800" b="1">
              <a:cs typeface="B Titr" pitchFamily="2" charset="-78"/>
            </a:endParaRPr>
          </a:p>
        </p:txBody>
      </p:sp>
      <p:sp>
        <p:nvSpPr>
          <p:cNvPr id="436239" name="Text Box 15"/>
          <p:cNvSpPr txBox="1">
            <a:spLocks noChangeArrowheads="1"/>
          </p:cNvSpPr>
          <p:nvPr/>
        </p:nvSpPr>
        <p:spPr bwMode="auto">
          <a:xfrm>
            <a:off x="9191626" y="3644901"/>
            <a:ext cx="12239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spcBef>
                <a:spcPct val="50000"/>
              </a:spcBef>
            </a:pPr>
            <a:r>
              <a:rPr lang="fa-IR" sz="2800" b="1">
                <a:cs typeface="B Titr" pitchFamily="2" charset="-78"/>
              </a:rPr>
              <a:t>بانكت</a:t>
            </a:r>
            <a:endParaRPr lang="en-US" sz="2800" b="1">
              <a:cs typeface="B Titr" pitchFamily="2" charset="-78"/>
            </a:endParaRPr>
          </a:p>
        </p:txBody>
      </p:sp>
      <p:sp>
        <p:nvSpPr>
          <p:cNvPr id="436240" name="Text Box 16"/>
          <p:cNvSpPr txBox="1">
            <a:spLocks noChangeArrowheads="1"/>
          </p:cNvSpPr>
          <p:nvPr/>
        </p:nvSpPr>
        <p:spPr bwMode="auto">
          <a:xfrm>
            <a:off x="3575051" y="4437063"/>
            <a:ext cx="5256213" cy="1465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fa-IR" sz="3600" b="1"/>
              <a:t>480=60*80</a:t>
            </a:r>
            <a:endParaRPr lang="en-US" sz="3600" b="1"/>
          </a:p>
          <a:p>
            <a:pPr algn="ctr" eaLnBrk="1" hangingPunct="1">
              <a:spcBef>
                <a:spcPct val="50000"/>
              </a:spcBef>
            </a:pPr>
            <a:r>
              <a:rPr lang="fa-IR" sz="3600" b="1"/>
              <a:t>08/0= 6000/480</a:t>
            </a:r>
            <a:endParaRPr lang="en-US" sz="3600" b="1"/>
          </a:p>
        </p:txBody>
      </p:sp>
    </p:spTree>
    <p:extLst>
      <p:ext uri="{BB962C8B-B14F-4D97-AF65-F5344CB8AC3E}">
        <p14:creationId xmlns:p14="http://schemas.microsoft.com/office/powerpoint/2010/main" val="222990093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7250" name="Text Box 2"/>
          <p:cNvSpPr txBox="1">
            <a:spLocks noChangeArrowheads="1"/>
          </p:cNvSpPr>
          <p:nvPr/>
        </p:nvSpPr>
        <p:spPr bwMode="auto">
          <a:xfrm>
            <a:off x="3359151" y="333376"/>
            <a:ext cx="71278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spcBef>
                <a:spcPct val="50000"/>
              </a:spcBef>
            </a:pPr>
            <a:r>
              <a:rPr lang="fa-IR" sz="2800" b="1">
                <a:cs typeface="B Titr" pitchFamily="2" charset="-78"/>
              </a:rPr>
              <a:t>ضرايب تاثير اقدامات براي بدست آوردن تاثير يك ساله </a:t>
            </a:r>
            <a:endParaRPr lang="en-US" sz="2800" b="1">
              <a:cs typeface="B Titr" pitchFamily="2" charset="-78"/>
            </a:endParaRPr>
          </a:p>
        </p:txBody>
      </p:sp>
      <p:graphicFrame>
        <p:nvGraphicFramePr>
          <p:cNvPr id="454659" name="Group 3"/>
          <p:cNvGraphicFramePr>
            <a:graphicFrameLocks noGrp="1"/>
          </p:cNvGraphicFramePr>
          <p:nvPr/>
        </p:nvGraphicFramePr>
        <p:xfrm>
          <a:off x="4656139" y="1412876"/>
          <a:ext cx="3335337" cy="2103439"/>
        </p:xfrm>
        <a:graphic>
          <a:graphicData uri="http://schemas.openxmlformats.org/drawingml/2006/table">
            <a:tbl>
              <a:tblPr/>
              <a:tblGrid>
                <a:gridCol w="1668462"/>
                <a:gridCol w="1666875"/>
              </a:tblGrid>
              <a:tr h="7000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charset="0"/>
                          <a:cs typeface="Arial" charset="0"/>
                        </a:rPr>
                        <a:t>2/0</a:t>
                      </a:r>
                      <a:endParaRPr kumimoji="0" lang="en-US" sz="28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a-IR" sz="2400" b="1" i="0" u="none" strike="noStrike" cap="none" normalizeH="0" baseline="0" smtClean="0">
                          <a:ln>
                            <a:noFill/>
                          </a:ln>
                          <a:solidFill>
                            <a:schemeClr val="tx1"/>
                          </a:solidFill>
                          <a:effectLst/>
                          <a:latin typeface="Arial" charset="0"/>
                          <a:cs typeface="B Titr" pitchFamily="2" charset="-78"/>
                        </a:rPr>
                        <a:t>قرق </a:t>
                      </a:r>
                      <a:endParaRPr kumimoji="0" lang="en-US" sz="2400" b="1" i="0" u="none" strike="noStrike" cap="none" normalizeH="0" baseline="0" smtClean="0">
                        <a:ln>
                          <a:noFill/>
                        </a:ln>
                        <a:solidFill>
                          <a:schemeClr val="tx1"/>
                        </a:solidFill>
                        <a:effectLst/>
                        <a:latin typeface="Arial" charset="0"/>
                        <a:cs typeface="B Titr"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32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charset="0"/>
                          <a:cs typeface="Arial" charset="0"/>
                        </a:rPr>
                        <a:t>1</a:t>
                      </a:r>
                      <a:endParaRPr kumimoji="0" lang="en-US" sz="28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a-IR" sz="2400" b="1" i="0" u="none" strike="noStrike" cap="none" normalizeH="0" baseline="0" smtClean="0">
                          <a:ln>
                            <a:noFill/>
                          </a:ln>
                          <a:solidFill>
                            <a:schemeClr val="tx1"/>
                          </a:solidFill>
                          <a:effectLst/>
                          <a:latin typeface="Arial" charset="0"/>
                          <a:cs typeface="B Titr" pitchFamily="2" charset="-78"/>
                        </a:rPr>
                        <a:t>بانكت</a:t>
                      </a:r>
                      <a:endParaRPr kumimoji="0" lang="en-US" sz="2400" b="1" i="0" u="none" strike="noStrike" cap="none" normalizeH="0" baseline="0" smtClean="0">
                        <a:ln>
                          <a:noFill/>
                        </a:ln>
                        <a:solidFill>
                          <a:schemeClr val="tx1"/>
                        </a:solidFill>
                        <a:effectLst/>
                        <a:latin typeface="Arial" charset="0"/>
                        <a:cs typeface="B Titr"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00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charset="0"/>
                          <a:cs typeface="Arial" charset="0"/>
                        </a:rPr>
                        <a:t>67/0=3/2</a:t>
                      </a:r>
                      <a:endParaRPr kumimoji="0" lang="en-US" sz="28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a-IR" sz="2400" b="1" i="0" u="none" strike="noStrike" cap="none" normalizeH="0" baseline="0" smtClean="0">
                          <a:ln>
                            <a:noFill/>
                          </a:ln>
                          <a:solidFill>
                            <a:schemeClr val="tx1"/>
                          </a:solidFill>
                          <a:effectLst/>
                          <a:latin typeface="Arial" charset="0"/>
                          <a:cs typeface="B Titr" pitchFamily="2" charset="-78"/>
                        </a:rPr>
                        <a:t>سد اصلاحي</a:t>
                      </a:r>
                      <a:endParaRPr kumimoji="0" lang="en-US" sz="2400" b="1" i="0" u="none" strike="noStrike" cap="none" normalizeH="0" baseline="0" smtClean="0">
                        <a:ln>
                          <a:noFill/>
                        </a:ln>
                        <a:solidFill>
                          <a:schemeClr val="tx1"/>
                        </a:solidFill>
                        <a:effectLst/>
                        <a:latin typeface="Arial" charset="0"/>
                        <a:cs typeface="B Titr"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39835793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8274" name="Rectangle 2"/>
          <p:cNvSpPr>
            <a:spLocks noChangeArrowheads="1"/>
          </p:cNvSpPr>
          <p:nvPr/>
        </p:nvSpPr>
        <p:spPr bwMode="auto">
          <a:xfrm>
            <a:off x="4319223" y="181085"/>
            <a:ext cx="5623654"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solidFill>
                  <a:schemeClr val="hlink"/>
                </a:solidFill>
                <a:latin typeface="B Titr" pitchFamily="2" charset="-78"/>
                <a:ea typeface="Times New Roman" panose="02020603050405020304" pitchFamily="18" charset="0"/>
                <a:cs typeface="B Titr" pitchFamily="2" charset="-78"/>
              </a:rPr>
              <a:t>حل ماتریسی </a:t>
            </a:r>
            <a:endParaRPr lang="en-US" sz="2800">
              <a:solidFill>
                <a:schemeClr val="hlink"/>
              </a:solidFill>
              <a:latin typeface="B Titr" pitchFamily="2" charset="-78"/>
              <a:ea typeface="Times New Roman" panose="02020603050405020304" pitchFamily="18" charset="0"/>
              <a:cs typeface="B Titr" pitchFamily="2" charset="-78"/>
            </a:endParaRPr>
          </a:p>
          <a:p>
            <a:pPr algn="just" rtl="1">
              <a:lnSpc>
                <a:spcPct val="200000"/>
              </a:lnSpc>
            </a:pPr>
            <a:r>
              <a:rPr lang="ar-SA" sz="2800">
                <a:latin typeface="B Titr" pitchFamily="2" charset="-78"/>
                <a:ea typeface="Times New Roman" panose="02020603050405020304" pitchFamily="18" charset="0"/>
                <a:cs typeface="B Titr" pitchFamily="2" charset="-78"/>
              </a:rPr>
              <a:t>الف- تشکیل ماتریس ضرائب مربوط به محدودیت ها </a:t>
            </a:r>
            <a:endParaRPr lang="en-US" sz="2800">
              <a:latin typeface="B Titr" pitchFamily="2" charset="-78"/>
              <a:cs typeface="B Titr" pitchFamily="2" charset="-78"/>
            </a:endParaRPr>
          </a:p>
        </p:txBody>
      </p:sp>
      <p:graphicFrame>
        <p:nvGraphicFramePr>
          <p:cNvPr id="438275" name="Object 3"/>
          <p:cNvGraphicFramePr>
            <a:graphicFrameLocks noChangeAspect="1"/>
          </p:cNvGraphicFramePr>
          <p:nvPr/>
        </p:nvGraphicFramePr>
        <p:xfrm>
          <a:off x="6253164" y="2781301"/>
          <a:ext cx="3717925" cy="2246313"/>
        </p:xfrm>
        <a:graphic>
          <a:graphicData uri="http://schemas.openxmlformats.org/presentationml/2006/ole">
            <mc:AlternateContent xmlns:mc="http://schemas.openxmlformats.org/markup-compatibility/2006">
              <mc:Choice xmlns:v="urn:schemas-microsoft-com:vml" Requires="v">
                <p:oleObj spid="_x0000_s10242" name="Equation" r:id="rId3" imgW="1841500" imgH="1117600" progId="Equation.3">
                  <p:embed/>
                </p:oleObj>
              </mc:Choice>
              <mc:Fallback>
                <p:oleObj name="Equation" r:id="rId3" imgW="1841500" imgH="1117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53164" y="2781301"/>
                        <a:ext cx="3717925" cy="224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38276" name="Rectangle 4"/>
          <p:cNvSpPr>
            <a:spLocks noChangeArrowheads="1"/>
          </p:cNvSpPr>
          <p:nvPr/>
        </p:nvSpPr>
        <p:spPr bwMode="auto">
          <a:xfrm>
            <a:off x="5966805" y="3384958"/>
            <a:ext cx="25680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r>
              <a:rPr lang="fa-IR" sz="1200">
                <a:ea typeface="Times New Roman" panose="02020603050405020304" pitchFamily="18" charset="0"/>
                <a:cs typeface="B Nazanin" pitchFamily="2" charset="-78"/>
              </a:rPr>
              <a:t>   </a:t>
            </a:r>
            <a:endParaRPr lang="fa-IR">
              <a:ea typeface="Times New Roman" panose="02020603050405020304" pitchFamily="18" charset="0"/>
              <a:cs typeface="B Nazanin" pitchFamily="2" charset="-78"/>
            </a:endParaRPr>
          </a:p>
        </p:txBody>
      </p:sp>
      <p:graphicFrame>
        <p:nvGraphicFramePr>
          <p:cNvPr id="438277" name="Object 5"/>
          <p:cNvGraphicFramePr>
            <a:graphicFrameLocks noChangeAspect="1"/>
          </p:cNvGraphicFramePr>
          <p:nvPr/>
        </p:nvGraphicFramePr>
        <p:xfrm>
          <a:off x="5375275" y="3500439"/>
          <a:ext cx="800100" cy="644525"/>
        </p:xfrm>
        <a:graphic>
          <a:graphicData uri="http://schemas.openxmlformats.org/presentationml/2006/ole">
            <mc:AlternateContent xmlns:mc="http://schemas.openxmlformats.org/markup-compatibility/2006">
              <mc:Choice xmlns:v="urn:schemas-microsoft-com:vml" Requires="v">
                <p:oleObj spid="_x0000_s10243" name="Equation" r:id="rId5" imgW="190417" imgH="152334" progId="Equation.3">
                  <p:embed/>
                </p:oleObj>
              </mc:Choice>
              <mc:Fallback>
                <p:oleObj name="Equation" r:id="rId5" imgW="190417" imgH="152334"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75275" y="3500439"/>
                        <a:ext cx="800100"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38278" name="Rectangle 6"/>
          <p:cNvSpPr>
            <a:spLocks noChangeArrowheads="1"/>
          </p:cNvSpPr>
          <p:nvPr/>
        </p:nvSpPr>
        <p:spPr bwMode="auto">
          <a:xfrm>
            <a:off x="5955577" y="3897721"/>
            <a:ext cx="28084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r>
              <a:rPr lang="fa-IR" sz="1200">
                <a:ea typeface="Times New Roman" panose="02020603050405020304" pitchFamily="18" charset="0"/>
                <a:cs typeface="B Nazanin" pitchFamily="2" charset="-78"/>
              </a:rPr>
              <a:t>    </a:t>
            </a:r>
            <a:endParaRPr lang="fa-IR">
              <a:ea typeface="Times New Roman" panose="02020603050405020304" pitchFamily="18" charset="0"/>
              <a:cs typeface="B Nazanin" pitchFamily="2" charset="-78"/>
            </a:endParaRPr>
          </a:p>
        </p:txBody>
      </p:sp>
      <p:graphicFrame>
        <p:nvGraphicFramePr>
          <p:cNvPr id="438279" name="Object 7"/>
          <p:cNvGraphicFramePr>
            <a:graphicFrameLocks noChangeAspect="1"/>
          </p:cNvGraphicFramePr>
          <p:nvPr/>
        </p:nvGraphicFramePr>
        <p:xfrm>
          <a:off x="1787526" y="2743200"/>
          <a:ext cx="3717925" cy="2351088"/>
        </p:xfrm>
        <a:graphic>
          <a:graphicData uri="http://schemas.openxmlformats.org/presentationml/2006/ole">
            <mc:AlternateContent xmlns:mc="http://schemas.openxmlformats.org/markup-compatibility/2006">
              <mc:Choice xmlns:v="urn:schemas-microsoft-com:vml" Requires="v">
                <p:oleObj spid="_x0000_s10244" name="Equation" r:id="rId7" imgW="1803400" imgH="1143000" progId="Equation.3">
                  <p:embed/>
                </p:oleObj>
              </mc:Choice>
              <mc:Fallback>
                <p:oleObj name="Equation" r:id="rId7" imgW="1803400" imgH="11430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87526" y="2743200"/>
                        <a:ext cx="3717925" cy="2351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38280" name="Rectangle 8"/>
          <p:cNvSpPr>
            <a:spLocks noChangeArrowheads="1"/>
          </p:cNvSpPr>
          <p:nvPr/>
        </p:nvSpPr>
        <p:spPr bwMode="auto">
          <a:xfrm>
            <a:off x="1524001" y="51318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Tree>
    <p:extLst>
      <p:ext uri="{BB962C8B-B14F-4D97-AF65-F5344CB8AC3E}">
        <p14:creationId xmlns:p14="http://schemas.microsoft.com/office/powerpoint/2010/main" val="201094795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9298" name="Rectangle 2"/>
          <p:cNvSpPr>
            <a:spLocks noChangeArrowheads="1"/>
          </p:cNvSpPr>
          <p:nvPr/>
        </p:nvSpPr>
        <p:spPr bwMode="auto">
          <a:xfrm>
            <a:off x="1703389" y="1247775"/>
            <a:ext cx="8785225" cy="4362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از آنجایی که </a:t>
            </a:r>
            <a:r>
              <a:rPr lang="ar-SA" sz="2800">
                <a:solidFill>
                  <a:schemeClr val="hlink"/>
                </a:solidFill>
                <a:latin typeface="B Titr" pitchFamily="2" charset="-78"/>
                <a:cs typeface="B Titr" pitchFamily="2" charset="-78"/>
              </a:rPr>
              <a:t>ماتریس های پنج معادله و سه مجهول معمولاً جواب ندارد باید</a:t>
            </a:r>
            <a:r>
              <a:rPr lang="ar-SA" sz="2800">
                <a:latin typeface="B Titr" pitchFamily="2" charset="-78"/>
                <a:cs typeface="B Titr" pitchFamily="2" charset="-78"/>
              </a:rPr>
              <a:t> این ماتریس را به </a:t>
            </a:r>
            <a:r>
              <a:rPr lang="ar-SA" sz="2800">
                <a:solidFill>
                  <a:schemeClr val="hlink"/>
                </a:solidFill>
                <a:latin typeface="B Titr" pitchFamily="2" charset="-78"/>
                <a:cs typeface="B Titr" pitchFamily="2" charset="-78"/>
              </a:rPr>
              <a:t>ماتریس های سه </a:t>
            </a:r>
            <a:r>
              <a:rPr lang="fa-IR" sz="2800">
                <a:solidFill>
                  <a:schemeClr val="hlink"/>
                </a:solidFill>
                <a:latin typeface="B Titr" pitchFamily="2" charset="-78"/>
                <a:cs typeface="B Titr" pitchFamily="2" charset="-78"/>
              </a:rPr>
              <a:t> </a:t>
            </a:r>
            <a:r>
              <a:rPr lang="ar-SA" sz="2800">
                <a:solidFill>
                  <a:schemeClr val="hlink"/>
                </a:solidFill>
                <a:latin typeface="B Titr" pitchFamily="2" charset="-78"/>
                <a:cs typeface="B Titr" pitchFamily="2" charset="-78"/>
              </a:rPr>
              <a:t>در سه که در اصل محل تلاقی سه خط مربوط به محدودیت ها است تبدیل کرد</a:t>
            </a:r>
            <a:r>
              <a:rPr lang="ar-SA" sz="2800">
                <a:latin typeface="B Titr" pitchFamily="2" charset="-78"/>
                <a:cs typeface="B Titr" pitchFamily="2" charset="-78"/>
              </a:rPr>
              <a:t> و </a:t>
            </a:r>
            <a:r>
              <a:rPr lang="fa-IR" sz="2800">
                <a:latin typeface="B Titr" pitchFamily="2" charset="-78"/>
                <a:cs typeface="B Titr" pitchFamily="2" charset="-78"/>
              </a:rPr>
              <a:t> </a:t>
            </a:r>
            <a:r>
              <a:rPr lang="ar-SA" sz="2800">
                <a:latin typeface="B Titr" pitchFamily="2" charset="-78"/>
                <a:cs typeface="B Titr" pitchFamily="2" charset="-78"/>
              </a:rPr>
              <a:t>با بدست آوردن </a:t>
            </a:r>
            <a:r>
              <a:rPr lang="ar-SA" sz="2800">
                <a:solidFill>
                  <a:schemeClr val="hlink"/>
                </a:solidFill>
                <a:latin typeface="B Titr" pitchFamily="2" charset="-78"/>
                <a:cs typeface="B Titr" pitchFamily="2" charset="-78"/>
              </a:rPr>
              <a:t>جواب هر ماتریس مختصات محل تلاقی سه خط</a:t>
            </a:r>
            <a:r>
              <a:rPr lang="ar-SA" sz="2800">
                <a:latin typeface="B Titr" pitchFamily="2" charset="-78"/>
                <a:cs typeface="B Titr" pitchFamily="2" charset="-78"/>
              </a:rPr>
              <a:t> حاصل </a:t>
            </a:r>
            <a:r>
              <a:rPr lang="fa-IR" sz="2800">
                <a:latin typeface="B Titr" pitchFamily="2" charset="-78"/>
                <a:cs typeface="B Titr" pitchFamily="2" charset="-78"/>
              </a:rPr>
              <a:t/>
            </a:r>
            <a:br>
              <a:rPr lang="fa-IR" sz="2800">
                <a:latin typeface="B Titr" pitchFamily="2" charset="-78"/>
                <a:cs typeface="B Titr" pitchFamily="2" charset="-78"/>
              </a:rPr>
            </a:br>
            <a:r>
              <a:rPr lang="ar-SA" sz="2800">
                <a:latin typeface="B Titr" pitchFamily="2" charset="-78"/>
                <a:cs typeface="B Titr" pitchFamily="2" charset="-78"/>
              </a:rPr>
              <a:t>می شود. </a:t>
            </a:r>
            <a:endParaRPr lang="en-US" sz="2800">
              <a:latin typeface="B Titr" pitchFamily="2" charset="-78"/>
              <a:cs typeface="B Titr" pitchFamily="2" charset="-78"/>
            </a:endParaRPr>
          </a:p>
        </p:txBody>
      </p:sp>
    </p:spTree>
    <p:extLst>
      <p:ext uri="{BB962C8B-B14F-4D97-AF65-F5344CB8AC3E}">
        <p14:creationId xmlns:p14="http://schemas.microsoft.com/office/powerpoint/2010/main" val="267658936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22" name="Rectangle 2"/>
          <p:cNvSpPr>
            <a:spLocks noChangeArrowheads="1"/>
          </p:cNvSpPr>
          <p:nvPr/>
        </p:nvSpPr>
        <p:spPr bwMode="auto">
          <a:xfrm>
            <a:off x="1524001" y="39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aphicFrame>
        <p:nvGraphicFramePr>
          <p:cNvPr id="440323" name="Object 3"/>
          <p:cNvGraphicFramePr>
            <a:graphicFrameLocks noChangeAspect="1"/>
          </p:cNvGraphicFramePr>
          <p:nvPr/>
        </p:nvGraphicFramePr>
        <p:xfrm>
          <a:off x="5387976" y="2433639"/>
          <a:ext cx="576263" cy="460375"/>
        </p:xfrm>
        <a:graphic>
          <a:graphicData uri="http://schemas.openxmlformats.org/presentationml/2006/ole">
            <mc:AlternateContent xmlns:mc="http://schemas.openxmlformats.org/markup-compatibility/2006">
              <mc:Choice xmlns:v="urn:schemas-microsoft-com:vml" Requires="v">
                <p:oleObj spid="_x0000_s11266" name="Equation" r:id="rId3" imgW="190417" imgH="152334" progId="Equation.3">
                  <p:embed/>
                </p:oleObj>
              </mc:Choice>
              <mc:Fallback>
                <p:oleObj name="Equation" r:id="rId3" imgW="190417" imgH="152334"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87976" y="2433639"/>
                        <a:ext cx="576263"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0324" name="Rectangle 4"/>
          <p:cNvSpPr>
            <a:spLocks noChangeArrowheads="1"/>
          </p:cNvSpPr>
          <p:nvPr/>
        </p:nvSpPr>
        <p:spPr bwMode="auto">
          <a:xfrm>
            <a:off x="1524001" y="1915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aphicFrame>
        <p:nvGraphicFramePr>
          <p:cNvPr id="440325" name="Object 5"/>
          <p:cNvGraphicFramePr>
            <a:graphicFrameLocks noChangeAspect="1"/>
          </p:cNvGraphicFramePr>
          <p:nvPr/>
        </p:nvGraphicFramePr>
        <p:xfrm>
          <a:off x="2735264" y="2217738"/>
          <a:ext cx="2568575" cy="863600"/>
        </p:xfrm>
        <a:graphic>
          <a:graphicData uri="http://schemas.openxmlformats.org/presentationml/2006/ole">
            <mc:AlternateContent xmlns:mc="http://schemas.openxmlformats.org/markup-compatibility/2006">
              <mc:Choice xmlns:v="urn:schemas-microsoft-com:vml" Requires="v">
                <p:oleObj spid="_x0000_s11267" name="Equation" r:id="rId5" imgW="1358900" imgH="457200" progId="Equation.3">
                  <p:embed/>
                </p:oleObj>
              </mc:Choice>
              <mc:Fallback>
                <p:oleObj name="Equation" r:id="rId5" imgW="1358900" imgH="4572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35264" y="2217738"/>
                        <a:ext cx="2568575"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0326" name="Rectangle 6"/>
          <p:cNvSpPr>
            <a:spLocks noChangeArrowheads="1"/>
          </p:cNvSpPr>
          <p:nvPr/>
        </p:nvSpPr>
        <p:spPr bwMode="auto">
          <a:xfrm>
            <a:off x="1524001" y="6487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aphicFrame>
        <p:nvGraphicFramePr>
          <p:cNvPr id="440327" name="Object 7"/>
          <p:cNvGraphicFramePr>
            <a:graphicFrameLocks noChangeAspect="1"/>
          </p:cNvGraphicFramePr>
          <p:nvPr/>
        </p:nvGraphicFramePr>
        <p:xfrm>
          <a:off x="8977314" y="933451"/>
          <a:ext cx="503237" cy="403225"/>
        </p:xfrm>
        <a:graphic>
          <a:graphicData uri="http://schemas.openxmlformats.org/presentationml/2006/ole">
            <mc:AlternateContent xmlns:mc="http://schemas.openxmlformats.org/markup-compatibility/2006">
              <mc:Choice xmlns:v="urn:schemas-microsoft-com:vml" Requires="v">
                <p:oleObj spid="_x0000_s11268" name="Equation" r:id="rId7" imgW="190417" imgH="152334" progId="Equation.3">
                  <p:embed/>
                </p:oleObj>
              </mc:Choice>
              <mc:Fallback>
                <p:oleObj name="Equation" r:id="rId7" imgW="190417" imgH="152334"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77314" y="933451"/>
                        <a:ext cx="503237"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40328" name="Object 9"/>
          <p:cNvGraphicFramePr>
            <a:graphicFrameLocks noChangeAspect="1"/>
          </p:cNvGraphicFramePr>
          <p:nvPr/>
        </p:nvGraphicFramePr>
        <p:xfrm>
          <a:off x="7164389" y="887413"/>
          <a:ext cx="1800225" cy="476250"/>
        </p:xfrm>
        <a:graphic>
          <a:graphicData uri="http://schemas.openxmlformats.org/presentationml/2006/ole">
            <mc:AlternateContent xmlns:mc="http://schemas.openxmlformats.org/markup-compatibility/2006">
              <mc:Choice xmlns:v="urn:schemas-microsoft-com:vml" Requires="v">
                <p:oleObj spid="_x0000_s11269" name="Equation" r:id="rId8" imgW="825142" imgH="215806" progId="Equation.3">
                  <p:embed/>
                </p:oleObj>
              </mc:Choice>
              <mc:Fallback>
                <p:oleObj name="Equation" r:id="rId8" imgW="825142" imgH="215806"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164389" y="887413"/>
                        <a:ext cx="18002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0329" name="Rectangle 10"/>
          <p:cNvSpPr>
            <a:spLocks noChangeArrowheads="1"/>
          </p:cNvSpPr>
          <p:nvPr/>
        </p:nvSpPr>
        <p:spPr bwMode="auto">
          <a:xfrm>
            <a:off x="1524001" y="10202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aphicFrame>
        <p:nvGraphicFramePr>
          <p:cNvPr id="440330" name="Object 11"/>
          <p:cNvGraphicFramePr>
            <a:graphicFrameLocks noChangeAspect="1"/>
          </p:cNvGraphicFramePr>
          <p:nvPr/>
        </p:nvGraphicFramePr>
        <p:xfrm>
          <a:off x="6376988" y="417513"/>
          <a:ext cx="728662" cy="1397000"/>
        </p:xfrm>
        <a:graphic>
          <a:graphicData uri="http://schemas.openxmlformats.org/presentationml/2006/ole">
            <mc:AlternateContent xmlns:mc="http://schemas.openxmlformats.org/markup-compatibility/2006">
              <mc:Choice xmlns:v="urn:schemas-microsoft-com:vml" Requires="v">
                <p:oleObj spid="_x0000_s11270" name="Equation" r:id="rId10" imgW="355446" imgH="672808" progId="Equation.3">
                  <p:embed/>
                </p:oleObj>
              </mc:Choice>
              <mc:Fallback>
                <p:oleObj name="Equation" r:id="rId10" imgW="355446" imgH="672808"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376988" y="417513"/>
                        <a:ext cx="728662" cy="139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0331" name="Rectangle 12"/>
          <p:cNvSpPr>
            <a:spLocks noChangeArrowheads="1"/>
          </p:cNvSpPr>
          <p:nvPr/>
        </p:nvSpPr>
        <p:spPr bwMode="auto">
          <a:xfrm>
            <a:off x="5919960" y="940078"/>
            <a:ext cx="27764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r>
              <a:rPr lang="fa-IR" b="1">
                <a:ea typeface="Times New Roman" panose="02020603050405020304" pitchFamily="18" charset="0"/>
                <a:cs typeface="B Nazanin" pitchFamily="2" charset="-78"/>
              </a:rPr>
              <a:t>=</a:t>
            </a:r>
          </a:p>
        </p:txBody>
      </p:sp>
      <p:graphicFrame>
        <p:nvGraphicFramePr>
          <p:cNvPr id="440332" name="Object 13"/>
          <p:cNvGraphicFramePr>
            <a:graphicFrameLocks noChangeAspect="1"/>
          </p:cNvGraphicFramePr>
          <p:nvPr/>
        </p:nvGraphicFramePr>
        <p:xfrm>
          <a:off x="5376863" y="404813"/>
          <a:ext cx="406400" cy="1439862"/>
        </p:xfrm>
        <a:graphic>
          <a:graphicData uri="http://schemas.openxmlformats.org/presentationml/2006/ole">
            <mc:AlternateContent xmlns:mc="http://schemas.openxmlformats.org/markup-compatibility/2006">
              <mc:Choice xmlns:v="urn:schemas-microsoft-com:vml" Requires="v">
                <p:oleObj spid="_x0000_s11271" name="Equation" r:id="rId12" imgW="190500" imgH="685800" progId="Equation.3">
                  <p:embed/>
                </p:oleObj>
              </mc:Choice>
              <mc:Fallback>
                <p:oleObj name="Equation" r:id="rId12" imgW="190500" imgH="685800" progId="Equation.3">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376863" y="404813"/>
                        <a:ext cx="406400" cy="143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0333" name="Rectangle 14"/>
          <p:cNvSpPr>
            <a:spLocks noChangeArrowheads="1"/>
          </p:cNvSpPr>
          <p:nvPr/>
        </p:nvSpPr>
        <p:spPr bwMode="auto">
          <a:xfrm>
            <a:off x="4956503" y="982941"/>
            <a:ext cx="26161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r>
              <a:rPr lang="fa-IR" b="1">
                <a:ea typeface="Times New Roman" panose="02020603050405020304" pitchFamily="18" charset="0"/>
                <a:cs typeface="B Nazanin" pitchFamily="2" charset="-78"/>
              </a:rPr>
              <a:t>*</a:t>
            </a:r>
          </a:p>
        </p:txBody>
      </p:sp>
      <p:graphicFrame>
        <p:nvGraphicFramePr>
          <p:cNvPr id="440334" name="Object 15"/>
          <p:cNvGraphicFramePr>
            <a:graphicFrameLocks noChangeAspect="1"/>
          </p:cNvGraphicFramePr>
          <p:nvPr/>
        </p:nvGraphicFramePr>
        <p:xfrm>
          <a:off x="2640013" y="430214"/>
          <a:ext cx="2209800" cy="1412875"/>
        </p:xfrm>
        <a:graphic>
          <a:graphicData uri="http://schemas.openxmlformats.org/presentationml/2006/ole">
            <mc:AlternateContent xmlns:mc="http://schemas.openxmlformats.org/markup-compatibility/2006">
              <mc:Choice xmlns:v="urn:schemas-microsoft-com:vml" Requires="v">
                <p:oleObj spid="_x0000_s11272" name="Equation" r:id="rId14" imgW="1054100" imgH="673100" progId="Equation.3">
                  <p:embed/>
                </p:oleObj>
              </mc:Choice>
              <mc:Fallback>
                <p:oleObj name="Equation" r:id="rId14" imgW="1054100" imgH="673100" progId="Equation.3">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640013" y="430214"/>
                        <a:ext cx="2209800" cy="141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0335" name="Rectangle 16"/>
          <p:cNvSpPr>
            <a:spLocks noChangeArrowheads="1"/>
          </p:cNvSpPr>
          <p:nvPr/>
        </p:nvSpPr>
        <p:spPr bwMode="auto">
          <a:xfrm>
            <a:off x="1774825" y="906741"/>
            <a:ext cx="38343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rtl="1" eaLnBrk="1" hangingPunct="1"/>
            <a:r>
              <a:rPr lang="fa-IR" b="1">
                <a:ea typeface="Times New Roman" panose="02020603050405020304" pitchFamily="18" charset="0"/>
                <a:cs typeface="B Nazanin" pitchFamily="2" charset="-78"/>
              </a:rPr>
              <a:t> (1</a:t>
            </a:r>
            <a:endParaRPr lang="en-US" b="1">
              <a:ea typeface="Times New Roman" panose="02020603050405020304" pitchFamily="18" charset="0"/>
              <a:cs typeface="B Nazanin" pitchFamily="2" charset="-78"/>
            </a:endParaRPr>
          </a:p>
        </p:txBody>
      </p:sp>
      <p:graphicFrame>
        <p:nvGraphicFramePr>
          <p:cNvPr id="440336" name="Object 17"/>
          <p:cNvGraphicFramePr>
            <a:graphicFrameLocks noChangeAspect="1"/>
          </p:cNvGraphicFramePr>
          <p:nvPr/>
        </p:nvGraphicFramePr>
        <p:xfrm>
          <a:off x="2520951" y="3468688"/>
          <a:ext cx="7292975" cy="823912"/>
        </p:xfrm>
        <a:graphic>
          <a:graphicData uri="http://schemas.openxmlformats.org/presentationml/2006/ole">
            <mc:AlternateContent xmlns:mc="http://schemas.openxmlformats.org/markup-compatibility/2006">
              <mc:Choice xmlns:v="urn:schemas-microsoft-com:vml" Requires="v">
                <p:oleObj spid="_x0000_s11273" name="Equation" r:id="rId16" imgW="3797300" imgH="431800" progId="Equation.3">
                  <p:embed/>
                </p:oleObj>
              </mc:Choice>
              <mc:Fallback>
                <p:oleObj name="Equation" r:id="rId16" imgW="3797300" imgH="431800" progId="Equation.3">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520951" y="3468688"/>
                        <a:ext cx="7292975"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0337" name="Rectangle 18"/>
          <p:cNvSpPr>
            <a:spLocks noChangeArrowheads="1"/>
          </p:cNvSpPr>
          <p:nvPr/>
        </p:nvSpPr>
        <p:spPr bwMode="auto">
          <a:xfrm>
            <a:off x="1524001" y="45857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aphicFrame>
        <p:nvGraphicFramePr>
          <p:cNvPr id="440338" name="Object 19"/>
          <p:cNvGraphicFramePr>
            <a:graphicFrameLocks noChangeAspect="1"/>
          </p:cNvGraphicFramePr>
          <p:nvPr/>
        </p:nvGraphicFramePr>
        <p:xfrm>
          <a:off x="8799513" y="2146300"/>
          <a:ext cx="798512" cy="935038"/>
        </p:xfrm>
        <a:graphic>
          <a:graphicData uri="http://schemas.openxmlformats.org/presentationml/2006/ole">
            <mc:AlternateContent xmlns:mc="http://schemas.openxmlformats.org/markup-compatibility/2006">
              <mc:Choice xmlns:v="urn:schemas-microsoft-com:vml" Requires="v">
                <p:oleObj spid="_x0000_s11274" name="Equation" r:id="rId18" imgW="368140" imgH="431613" progId="Equation.3">
                  <p:embed/>
                </p:oleObj>
              </mc:Choice>
              <mc:Fallback>
                <p:oleObj name="Equation" r:id="rId18" imgW="368140" imgH="431613" progId="Equation.3">
                  <p:embed/>
                  <p:pic>
                    <p:nvPicPr>
                      <p:cNvPr id="0" name=""/>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8799513" y="2146300"/>
                        <a:ext cx="798512" cy="935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0339" name="Rectangle 20"/>
          <p:cNvSpPr>
            <a:spLocks noChangeArrowheads="1"/>
          </p:cNvSpPr>
          <p:nvPr/>
        </p:nvSpPr>
        <p:spPr bwMode="auto">
          <a:xfrm>
            <a:off x="8432093" y="2432328"/>
            <a:ext cx="27764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r>
              <a:rPr lang="fa-IR" b="1">
                <a:ea typeface="Times New Roman" panose="02020603050405020304" pitchFamily="18" charset="0"/>
                <a:cs typeface="B Nazanin" pitchFamily="2" charset="-78"/>
              </a:rPr>
              <a:t>=</a:t>
            </a:r>
          </a:p>
        </p:txBody>
      </p:sp>
      <p:graphicFrame>
        <p:nvGraphicFramePr>
          <p:cNvPr id="440340" name="Object 21"/>
          <p:cNvGraphicFramePr>
            <a:graphicFrameLocks noChangeAspect="1"/>
          </p:cNvGraphicFramePr>
          <p:nvPr/>
        </p:nvGraphicFramePr>
        <p:xfrm>
          <a:off x="7980364" y="2036764"/>
          <a:ext cx="465137" cy="1176337"/>
        </p:xfrm>
        <a:graphic>
          <a:graphicData uri="http://schemas.openxmlformats.org/presentationml/2006/ole">
            <mc:AlternateContent xmlns:mc="http://schemas.openxmlformats.org/markup-compatibility/2006">
              <mc:Choice xmlns:v="urn:schemas-microsoft-com:vml" Requires="v">
                <p:oleObj spid="_x0000_s11275" name="Equation" r:id="rId20" imgW="177723" imgH="457002" progId="Equation.3">
                  <p:embed/>
                </p:oleObj>
              </mc:Choice>
              <mc:Fallback>
                <p:oleObj name="Equation" r:id="rId20" imgW="177723" imgH="457002" progId="Equation.3">
                  <p:embed/>
                  <p:pic>
                    <p:nvPicPr>
                      <p:cNvPr id="0" name=""/>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7980364" y="2036764"/>
                        <a:ext cx="465137" cy="1176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0341" name="Rectangle 22"/>
          <p:cNvSpPr>
            <a:spLocks noChangeArrowheads="1"/>
          </p:cNvSpPr>
          <p:nvPr/>
        </p:nvSpPr>
        <p:spPr bwMode="auto">
          <a:xfrm>
            <a:off x="7697158" y="2432328"/>
            <a:ext cx="26161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r>
              <a:rPr lang="fa-IR" b="1">
                <a:ea typeface="Times New Roman" panose="02020603050405020304" pitchFamily="18" charset="0"/>
                <a:cs typeface="B Nazanin" pitchFamily="2" charset="-78"/>
              </a:rPr>
              <a:t>*</a:t>
            </a:r>
          </a:p>
        </p:txBody>
      </p:sp>
      <p:graphicFrame>
        <p:nvGraphicFramePr>
          <p:cNvPr id="440342" name="Object 23"/>
          <p:cNvGraphicFramePr>
            <a:graphicFrameLocks noChangeAspect="1"/>
          </p:cNvGraphicFramePr>
          <p:nvPr/>
        </p:nvGraphicFramePr>
        <p:xfrm>
          <a:off x="6180138" y="2217738"/>
          <a:ext cx="1295400" cy="857250"/>
        </p:xfrm>
        <a:graphic>
          <a:graphicData uri="http://schemas.openxmlformats.org/presentationml/2006/ole">
            <mc:AlternateContent xmlns:mc="http://schemas.openxmlformats.org/markup-compatibility/2006">
              <mc:Choice xmlns:v="urn:schemas-microsoft-com:vml" Requires="v">
                <p:oleObj spid="_x0000_s11276" name="Equation" r:id="rId22" imgW="647700" imgH="431800" progId="Equation.3">
                  <p:embed/>
                </p:oleObj>
              </mc:Choice>
              <mc:Fallback>
                <p:oleObj name="Equation" r:id="rId22" imgW="647700" imgH="431800" progId="Equation.3">
                  <p:embed/>
                  <p:pic>
                    <p:nvPicPr>
                      <p:cNvPr id="0" name=""/>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6180138" y="2217738"/>
                        <a:ext cx="12954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0343" name="Rectangle 24"/>
          <p:cNvSpPr>
            <a:spLocks noChangeArrowheads="1"/>
          </p:cNvSpPr>
          <p:nvPr/>
        </p:nvSpPr>
        <p:spPr bwMode="auto">
          <a:xfrm>
            <a:off x="1703389" y="4724401"/>
            <a:ext cx="878522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ea typeface="Times New Roman" panose="02020603050405020304" pitchFamily="18" charset="0"/>
                <a:cs typeface="B Titr" pitchFamily="2" charset="-78"/>
              </a:rPr>
              <a:t>چون </a:t>
            </a:r>
            <a:r>
              <a:rPr lang="en-US" sz="2800">
                <a:ea typeface="Times New Roman" panose="02020603050405020304" pitchFamily="18" charset="0"/>
                <a:cs typeface="B Titr" pitchFamily="2" charset="-78"/>
              </a:rPr>
              <a:t>X</a:t>
            </a:r>
            <a:r>
              <a:rPr lang="en-US" sz="2800" baseline="-30000">
                <a:latin typeface="B Titr" pitchFamily="2" charset="-78"/>
                <a:ea typeface="Times New Roman" panose="02020603050405020304" pitchFamily="18" charset="0"/>
                <a:cs typeface="B Titr" pitchFamily="2" charset="-78"/>
              </a:rPr>
              <a:t>3</a:t>
            </a:r>
            <a:r>
              <a:rPr lang="fa-IR" sz="2800" baseline="-30000">
                <a:latin typeface="B Titr" pitchFamily="2" charset="-78"/>
                <a:ea typeface="Times New Roman" panose="02020603050405020304" pitchFamily="18" charset="0"/>
                <a:cs typeface="B Titr" pitchFamily="2" charset="-78"/>
              </a:rPr>
              <a:t> </a:t>
            </a:r>
            <a:r>
              <a:rPr lang="ar-SA" sz="2800">
                <a:latin typeface="B Titr" pitchFamily="2" charset="-78"/>
                <a:ea typeface="Times New Roman" panose="02020603050405020304" pitchFamily="18" charset="0"/>
                <a:cs typeface="B Titr" pitchFamily="2" charset="-78"/>
              </a:rPr>
              <a:t>جواب منفی دارد بنابراین این نقطه با محدودیت نامنفی بودن عوامل مغایرت دارد.</a:t>
            </a:r>
            <a:endParaRPr lang="en-US" sz="2800">
              <a:latin typeface="B Titr" pitchFamily="2" charset="-78"/>
              <a:cs typeface="B Titr" pitchFamily="2" charset="-78"/>
            </a:endParaRPr>
          </a:p>
        </p:txBody>
      </p:sp>
    </p:spTree>
    <p:extLst>
      <p:ext uri="{BB962C8B-B14F-4D97-AF65-F5344CB8AC3E}">
        <p14:creationId xmlns:p14="http://schemas.microsoft.com/office/powerpoint/2010/main" val="386345107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1346" name="Object 3"/>
          <p:cNvGraphicFramePr>
            <a:graphicFrameLocks noChangeAspect="1"/>
          </p:cNvGraphicFramePr>
          <p:nvPr/>
        </p:nvGraphicFramePr>
        <p:xfrm>
          <a:off x="8110538" y="331788"/>
          <a:ext cx="2233612" cy="793750"/>
        </p:xfrm>
        <a:graphic>
          <a:graphicData uri="http://schemas.openxmlformats.org/presentationml/2006/ole">
            <mc:AlternateContent xmlns:mc="http://schemas.openxmlformats.org/markup-compatibility/2006">
              <mc:Choice xmlns:v="urn:schemas-microsoft-com:vml" Requires="v">
                <p:oleObj spid="_x0000_s12290" name="Equation" r:id="rId3" imgW="1282700" imgH="457200" progId="Equation.3">
                  <p:embed/>
                </p:oleObj>
              </mc:Choice>
              <mc:Fallback>
                <p:oleObj name="Equation" r:id="rId3" imgW="1282700" imgH="457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10538" y="331788"/>
                        <a:ext cx="2233612" cy="79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1347" name="Rectangle 4"/>
          <p:cNvSpPr>
            <a:spLocks noChangeArrowheads="1"/>
          </p:cNvSpPr>
          <p:nvPr/>
        </p:nvSpPr>
        <p:spPr bwMode="auto">
          <a:xfrm>
            <a:off x="1524001" y="8948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aphicFrame>
        <p:nvGraphicFramePr>
          <p:cNvPr id="441348" name="Object 5"/>
          <p:cNvGraphicFramePr>
            <a:graphicFrameLocks noChangeAspect="1"/>
          </p:cNvGraphicFramePr>
          <p:nvPr/>
        </p:nvGraphicFramePr>
        <p:xfrm>
          <a:off x="7605713" y="547689"/>
          <a:ext cx="488950" cy="390525"/>
        </p:xfrm>
        <a:graphic>
          <a:graphicData uri="http://schemas.openxmlformats.org/presentationml/2006/ole">
            <mc:AlternateContent xmlns:mc="http://schemas.openxmlformats.org/markup-compatibility/2006">
              <mc:Choice xmlns:v="urn:schemas-microsoft-com:vml" Requires="v">
                <p:oleObj spid="_x0000_s12291" name="Equation" r:id="rId5" imgW="190417" imgH="152334" progId="Equation.3">
                  <p:embed/>
                </p:oleObj>
              </mc:Choice>
              <mc:Fallback>
                <p:oleObj name="Equation" r:id="rId5" imgW="190417" imgH="152334"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05713" y="547689"/>
                        <a:ext cx="488950"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41349" name="Object 7"/>
          <p:cNvGraphicFramePr>
            <a:graphicFrameLocks noChangeAspect="1"/>
          </p:cNvGraphicFramePr>
          <p:nvPr/>
        </p:nvGraphicFramePr>
        <p:xfrm>
          <a:off x="6022975" y="547688"/>
          <a:ext cx="1531938" cy="419100"/>
        </p:xfrm>
        <a:graphic>
          <a:graphicData uri="http://schemas.openxmlformats.org/presentationml/2006/ole">
            <mc:AlternateContent xmlns:mc="http://schemas.openxmlformats.org/markup-compatibility/2006">
              <mc:Choice xmlns:v="urn:schemas-microsoft-com:vml" Requires="v">
                <p:oleObj spid="_x0000_s12292" name="Equation" r:id="rId7" imgW="799753" imgH="215806" progId="Equation.3">
                  <p:embed/>
                </p:oleObj>
              </mc:Choice>
              <mc:Fallback>
                <p:oleObj name="Equation" r:id="rId7" imgW="799753" imgH="215806"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22975" y="547688"/>
                        <a:ext cx="1531938"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41350" name="Object 9"/>
          <p:cNvGraphicFramePr>
            <a:graphicFrameLocks noChangeAspect="1"/>
          </p:cNvGraphicFramePr>
          <p:nvPr/>
        </p:nvGraphicFramePr>
        <p:xfrm>
          <a:off x="5373689" y="150814"/>
          <a:ext cx="657225" cy="1296987"/>
        </p:xfrm>
        <a:graphic>
          <a:graphicData uri="http://schemas.openxmlformats.org/presentationml/2006/ole">
            <mc:AlternateContent xmlns:mc="http://schemas.openxmlformats.org/markup-compatibility/2006">
              <mc:Choice xmlns:v="urn:schemas-microsoft-com:vml" Requires="v">
                <p:oleObj spid="_x0000_s12293" name="Equation" r:id="rId9" imgW="342751" imgH="672808" progId="Equation.3">
                  <p:embed/>
                </p:oleObj>
              </mc:Choice>
              <mc:Fallback>
                <p:oleObj name="Equation" r:id="rId9" imgW="342751" imgH="672808"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373689" y="150814"/>
                        <a:ext cx="657225" cy="1296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1351" name="Rectangle 10"/>
          <p:cNvSpPr>
            <a:spLocks noChangeArrowheads="1"/>
          </p:cNvSpPr>
          <p:nvPr/>
        </p:nvSpPr>
        <p:spPr bwMode="auto">
          <a:xfrm>
            <a:off x="5126210" y="619403"/>
            <a:ext cx="27764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r>
              <a:rPr lang="fa-IR" b="1">
                <a:ea typeface="Times New Roman" panose="02020603050405020304" pitchFamily="18" charset="0"/>
                <a:cs typeface="B Nazanin" pitchFamily="2" charset="-78"/>
              </a:rPr>
              <a:t>=</a:t>
            </a:r>
          </a:p>
        </p:txBody>
      </p:sp>
      <p:graphicFrame>
        <p:nvGraphicFramePr>
          <p:cNvPr id="441352" name="Object 11"/>
          <p:cNvGraphicFramePr>
            <a:graphicFrameLocks noChangeAspect="1"/>
          </p:cNvGraphicFramePr>
          <p:nvPr/>
        </p:nvGraphicFramePr>
        <p:xfrm>
          <a:off x="4725988" y="115889"/>
          <a:ext cx="341312" cy="1296987"/>
        </p:xfrm>
        <a:graphic>
          <a:graphicData uri="http://schemas.openxmlformats.org/presentationml/2006/ole">
            <mc:AlternateContent xmlns:mc="http://schemas.openxmlformats.org/markup-compatibility/2006">
              <mc:Choice xmlns:v="urn:schemas-microsoft-com:vml" Requires="v">
                <p:oleObj spid="_x0000_s12294" name="Equation" r:id="rId11" imgW="177723" imgH="685502" progId="Equation.3">
                  <p:embed/>
                </p:oleObj>
              </mc:Choice>
              <mc:Fallback>
                <p:oleObj name="Equation" r:id="rId11" imgW="177723" imgH="685502"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725988" y="115889"/>
                        <a:ext cx="341312" cy="1296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1353" name="Rectangle 12"/>
          <p:cNvSpPr>
            <a:spLocks noChangeArrowheads="1"/>
          </p:cNvSpPr>
          <p:nvPr/>
        </p:nvSpPr>
        <p:spPr bwMode="auto">
          <a:xfrm>
            <a:off x="4450090" y="619403"/>
            <a:ext cx="26161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r>
              <a:rPr lang="fa-IR" b="1">
                <a:ea typeface="Times New Roman" panose="02020603050405020304" pitchFamily="18" charset="0"/>
                <a:cs typeface="B Nazanin" pitchFamily="2" charset="-78"/>
              </a:rPr>
              <a:t>*</a:t>
            </a:r>
          </a:p>
        </p:txBody>
      </p:sp>
      <p:graphicFrame>
        <p:nvGraphicFramePr>
          <p:cNvPr id="441354" name="Object 13"/>
          <p:cNvGraphicFramePr>
            <a:graphicFrameLocks noChangeAspect="1"/>
          </p:cNvGraphicFramePr>
          <p:nvPr/>
        </p:nvGraphicFramePr>
        <p:xfrm>
          <a:off x="2278063" y="115889"/>
          <a:ext cx="2159000" cy="1381125"/>
        </p:xfrm>
        <a:graphic>
          <a:graphicData uri="http://schemas.openxmlformats.org/presentationml/2006/ole">
            <mc:AlternateContent xmlns:mc="http://schemas.openxmlformats.org/markup-compatibility/2006">
              <mc:Choice xmlns:v="urn:schemas-microsoft-com:vml" Requires="v">
                <p:oleObj spid="_x0000_s12295" name="Equation" r:id="rId13" imgW="1054100" imgH="673100" progId="Equation.3">
                  <p:embed/>
                </p:oleObj>
              </mc:Choice>
              <mc:Fallback>
                <p:oleObj name="Equation" r:id="rId13" imgW="1054100" imgH="6731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278063" y="115889"/>
                        <a:ext cx="2159000" cy="138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1355" name="Rectangle 14"/>
          <p:cNvSpPr>
            <a:spLocks noChangeArrowheads="1"/>
          </p:cNvSpPr>
          <p:nvPr/>
        </p:nvSpPr>
        <p:spPr bwMode="auto">
          <a:xfrm>
            <a:off x="1917700" y="619403"/>
            <a:ext cx="38343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rtl="1" eaLnBrk="1" hangingPunct="1"/>
            <a:r>
              <a:rPr lang="fa-IR" b="1">
                <a:ea typeface="Times New Roman" panose="02020603050405020304" pitchFamily="18" charset="0"/>
                <a:cs typeface="B Nazanin" pitchFamily="2" charset="-78"/>
              </a:rPr>
              <a:t> (2</a:t>
            </a:r>
            <a:endParaRPr lang="en-US" b="1">
              <a:ea typeface="Times New Roman" panose="02020603050405020304" pitchFamily="18" charset="0"/>
              <a:cs typeface="B Nazanin" pitchFamily="2" charset="-78"/>
            </a:endParaRPr>
          </a:p>
        </p:txBody>
      </p:sp>
      <p:graphicFrame>
        <p:nvGraphicFramePr>
          <p:cNvPr id="441356" name="Object 15"/>
          <p:cNvGraphicFramePr>
            <a:graphicFrameLocks noChangeAspect="1"/>
          </p:cNvGraphicFramePr>
          <p:nvPr/>
        </p:nvGraphicFramePr>
        <p:xfrm>
          <a:off x="2400301" y="3068638"/>
          <a:ext cx="7745413" cy="768350"/>
        </p:xfrm>
        <a:graphic>
          <a:graphicData uri="http://schemas.openxmlformats.org/presentationml/2006/ole">
            <mc:AlternateContent xmlns:mc="http://schemas.openxmlformats.org/markup-compatibility/2006">
              <mc:Choice xmlns:v="urn:schemas-microsoft-com:vml" Requires="v">
                <p:oleObj spid="_x0000_s12296" name="Equation" r:id="rId15" imgW="4368800" imgH="431800" progId="Equation.3">
                  <p:embed/>
                </p:oleObj>
              </mc:Choice>
              <mc:Fallback>
                <p:oleObj name="Equation" r:id="rId15" imgW="4368800" imgH="43180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400301" y="3068638"/>
                        <a:ext cx="7745413"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41357" name="Object 17"/>
          <p:cNvGraphicFramePr>
            <a:graphicFrameLocks noChangeAspect="1"/>
          </p:cNvGraphicFramePr>
          <p:nvPr/>
        </p:nvGraphicFramePr>
        <p:xfrm>
          <a:off x="6899276" y="1773238"/>
          <a:ext cx="563563" cy="863600"/>
        </p:xfrm>
        <a:graphic>
          <a:graphicData uri="http://schemas.openxmlformats.org/presentationml/2006/ole">
            <mc:AlternateContent xmlns:mc="http://schemas.openxmlformats.org/markup-compatibility/2006">
              <mc:Choice xmlns:v="urn:schemas-microsoft-com:vml" Requires="v">
                <p:oleObj spid="_x0000_s12297" name="Equation" r:id="rId17" imgW="279279" imgH="431613" progId="Equation.3">
                  <p:embed/>
                </p:oleObj>
              </mc:Choice>
              <mc:Fallback>
                <p:oleObj name="Equation" r:id="rId17" imgW="279279" imgH="431613"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899276" y="1773238"/>
                        <a:ext cx="563563"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1358" name="Rectangle 18"/>
          <p:cNvSpPr>
            <a:spLocks noChangeArrowheads="1"/>
          </p:cNvSpPr>
          <p:nvPr/>
        </p:nvSpPr>
        <p:spPr bwMode="auto">
          <a:xfrm>
            <a:off x="6590593" y="2027516"/>
            <a:ext cx="27764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r>
              <a:rPr lang="fa-IR" b="1">
                <a:ea typeface="Times New Roman" panose="02020603050405020304" pitchFamily="18" charset="0"/>
                <a:cs typeface="B Nazanin" pitchFamily="2" charset="-78"/>
              </a:rPr>
              <a:t>=</a:t>
            </a:r>
          </a:p>
        </p:txBody>
      </p:sp>
      <p:graphicFrame>
        <p:nvGraphicFramePr>
          <p:cNvPr id="441359" name="Object 19"/>
          <p:cNvGraphicFramePr>
            <a:graphicFrameLocks noChangeAspect="1"/>
          </p:cNvGraphicFramePr>
          <p:nvPr/>
        </p:nvGraphicFramePr>
        <p:xfrm>
          <a:off x="6096001" y="1700213"/>
          <a:ext cx="398463" cy="1008062"/>
        </p:xfrm>
        <a:graphic>
          <a:graphicData uri="http://schemas.openxmlformats.org/presentationml/2006/ole">
            <mc:AlternateContent xmlns:mc="http://schemas.openxmlformats.org/markup-compatibility/2006">
              <mc:Choice xmlns:v="urn:schemas-microsoft-com:vml" Requires="v">
                <p:oleObj spid="_x0000_s12298" name="Equation" r:id="rId19" imgW="177723" imgH="457002" progId="Equation.3">
                  <p:embed/>
                </p:oleObj>
              </mc:Choice>
              <mc:Fallback>
                <p:oleObj name="Equation" r:id="rId19" imgW="177723" imgH="457002"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6096001" y="1700213"/>
                        <a:ext cx="398463" cy="1008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1360" name="Rectangle 20"/>
          <p:cNvSpPr>
            <a:spLocks noChangeArrowheads="1"/>
          </p:cNvSpPr>
          <p:nvPr/>
        </p:nvSpPr>
        <p:spPr bwMode="auto">
          <a:xfrm>
            <a:off x="5885820" y="2059266"/>
            <a:ext cx="26161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r>
              <a:rPr lang="fa-IR" b="1">
                <a:ea typeface="Times New Roman" panose="02020603050405020304" pitchFamily="18" charset="0"/>
                <a:cs typeface="B Nazanin" pitchFamily="2" charset="-78"/>
              </a:rPr>
              <a:t>*</a:t>
            </a:r>
          </a:p>
        </p:txBody>
      </p:sp>
      <p:graphicFrame>
        <p:nvGraphicFramePr>
          <p:cNvPr id="441361" name="Object 21"/>
          <p:cNvGraphicFramePr>
            <a:graphicFrameLocks noChangeAspect="1"/>
          </p:cNvGraphicFramePr>
          <p:nvPr/>
        </p:nvGraphicFramePr>
        <p:xfrm>
          <a:off x="4583114" y="1844675"/>
          <a:ext cx="1258887" cy="839788"/>
        </p:xfrm>
        <a:graphic>
          <a:graphicData uri="http://schemas.openxmlformats.org/presentationml/2006/ole">
            <mc:AlternateContent xmlns:mc="http://schemas.openxmlformats.org/markup-compatibility/2006">
              <mc:Choice xmlns:v="urn:schemas-microsoft-com:vml" Requires="v">
                <p:oleObj spid="_x0000_s12299" name="Equation" r:id="rId21" imgW="647700" imgH="431800" progId="Equation.3">
                  <p:embed/>
                </p:oleObj>
              </mc:Choice>
              <mc:Fallback>
                <p:oleObj name="Equation" r:id="rId21" imgW="647700" imgH="431800" progId="Equation.3">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4583114" y="1844675"/>
                        <a:ext cx="1258887" cy="839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1362" name="Rectangle 22"/>
          <p:cNvSpPr>
            <a:spLocks noChangeArrowheads="1"/>
          </p:cNvSpPr>
          <p:nvPr/>
        </p:nvSpPr>
        <p:spPr bwMode="auto">
          <a:xfrm>
            <a:off x="1703388" y="4005263"/>
            <a:ext cx="8856662" cy="265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300000"/>
              </a:lnSpc>
            </a:pPr>
            <a:r>
              <a:rPr lang="ar-SA" sz="2800">
                <a:latin typeface="B Titr" pitchFamily="2" charset="-78"/>
                <a:ea typeface="Times New Roman" panose="02020603050405020304" pitchFamily="18" charset="0"/>
                <a:cs typeface="B Titr" pitchFamily="2" charset="-78"/>
              </a:rPr>
              <a:t>بنابراین مختصات سه نقطه عبارتند از</a:t>
            </a:r>
            <a:r>
              <a:rPr lang="fa-IR" sz="2800">
                <a:latin typeface="B Titr" pitchFamily="2" charset="-78"/>
                <a:ea typeface="Times New Roman" panose="02020603050405020304" pitchFamily="18" charset="0"/>
                <a:cs typeface="B Titr" pitchFamily="2" charset="-78"/>
              </a:rPr>
              <a:t>                      </a:t>
            </a:r>
            <a:r>
              <a:rPr lang="ar-SA" sz="2800">
                <a:latin typeface="B Titr" pitchFamily="2" charset="-78"/>
                <a:ea typeface="Times New Roman" panose="02020603050405020304" pitchFamily="18" charset="0"/>
                <a:cs typeface="B Titr" pitchFamily="2" charset="-78"/>
              </a:rPr>
              <a:t>که مغایر با هیچ کدام از محدودیت ها نمی باشد.</a:t>
            </a:r>
            <a:r>
              <a:rPr lang="ar-SA">
                <a:ea typeface="Times New Roman" panose="02020603050405020304" pitchFamily="18" charset="0"/>
                <a:cs typeface="B Titr" pitchFamily="2" charset="-78"/>
              </a:rPr>
              <a:t> </a:t>
            </a:r>
            <a:r>
              <a:rPr lang="ar-SA" sz="2800">
                <a:latin typeface="B Titr" pitchFamily="2" charset="-78"/>
                <a:ea typeface="Times New Roman" panose="02020603050405020304" pitchFamily="18" charset="0"/>
                <a:cs typeface="B Titr" pitchFamily="2" charset="-78"/>
              </a:rPr>
              <a:t> </a:t>
            </a:r>
          </a:p>
        </p:txBody>
      </p:sp>
      <p:graphicFrame>
        <p:nvGraphicFramePr>
          <p:cNvPr id="441363" name="Object 23"/>
          <p:cNvGraphicFramePr>
            <a:graphicFrameLocks noChangeAspect="1"/>
          </p:cNvGraphicFramePr>
          <p:nvPr/>
        </p:nvGraphicFramePr>
        <p:xfrm>
          <a:off x="4511676" y="4076700"/>
          <a:ext cx="1336675" cy="1481138"/>
        </p:xfrm>
        <a:graphic>
          <a:graphicData uri="http://schemas.openxmlformats.org/presentationml/2006/ole">
            <mc:AlternateContent xmlns:mc="http://schemas.openxmlformats.org/markup-compatibility/2006">
              <mc:Choice xmlns:v="urn:schemas-microsoft-com:vml" Requires="v">
                <p:oleObj spid="_x0000_s12300" name="Equation" r:id="rId23" imgW="622300" imgH="685800" progId="Equation.3">
                  <p:embed/>
                </p:oleObj>
              </mc:Choice>
              <mc:Fallback>
                <p:oleObj name="Equation" r:id="rId23" imgW="622300" imgH="685800" progId="Equation.3">
                  <p:embed/>
                  <p:pic>
                    <p:nvPicPr>
                      <p:cNvPr id="0" name=""/>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4511676" y="4076700"/>
                        <a:ext cx="1336675" cy="148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3230614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42" name="Rectangle 2"/>
          <p:cNvSpPr>
            <a:spLocks noChangeArrowheads="1"/>
          </p:cNvSpPr>
          <p:nvPr/>
        </p:nvSpPr>
        <p:spPr bwMode="auto">
          <a:xfrm>
            <a:off x="2605413" y="-107841"/>
            <a:ext cx="7122463"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solidFill>
                  <a:schemeClr val="hlink"/>
                </a:solidFill>
                <a:latin typeface="B Titr" pitchFamily="2" charset="-78"/>
                <a:ea typeface="Times New Roman" panose="02020603050405020304" pitchFamily="18" charset="0"/>
                <a:cs typeface="B Titr" pitchFamily="2" charset="-78"/>
              </a:rPr>
              <a:t>نکته:</a:t>
            </a:r>
            <a:endParaRPr lang="en-US" sz="2800">
              <a:solidFill>
                <a:schemeClr val="hlink"/>
              </a:solidFill>
              <a:latin typeface="B Titr" pitchFamily="2" charset="-78"/>
              <a:ea typeface="Times New Roman" panose="02020603050405020304" pitchFamily="18" charset="0"/>
              <a:cs typeface="B Titr" pitchFamily="2" charset="-78"/>
            </a:endParaRPr>
          </a:p>
          <a:p>
            <a:pPr algn="just" rtl="1">
              <a:lnSpc>
                <a:spcPct val="200000"/>
              </a:lnSpc>
            </a:pPr>
            <a:r>
              <a:rPr lang="ar-SA" sz="2800">
                <a:latin typeface="B Titr" pitchFamily="2" charset="-78"/>
                <a:ea typeface="Times New Roman" panose="02020603050405020304" pitchFamily="18" charset="0"/>
                <a:cs typeface="B Titr" pitchFamily="2" charset="-78"/>
              </a:rPr>
              <a:t>1- تمامی ضرایب و متغیرها را می توان به صورت ماتریسی نشان داد. </a:t>
            </a:r>
            <a:endParaRPr lang="en-US" sz="2800">
              <a:latin typeface="B Titr" pitchFamily="2" charset="-78"/>
              <a:cs typeface="B Titr" pitchFamily="2" charset="-78"/>
            </a:endParaRPr>
          </a:p>
        </p:txBody>
      </p:sp>
      <p:graphicFrame>
        <p:nvGraphicFramePr>
          <p:cNvPr id="368643" name="Object 3"/>
          <p:cNvGraphicFramePr>
            <a:graphicFrameLocks noChangeAspect="1"/>
          </p:cNvGraphicFramePr>
          <p:nvPr/>
        </p:nvGraphicFramePr>
        <p:xfrm>
          <a:off x="4872039" y="1844676"/>
          <a:ext cx="2592387" cy="1235075"/>
        </p:xfrm>
        <a:graphic>
          <a:graphicData uri="http://schemas.openxmlformats.org/presentationml/2006/ole">
            <mc:AlternateContent xmlns:mc="http://schemas.openxmlformats.org/markup-compatibility/2006">
              <mc:Choice xmlns:v="urn:schemas-microsoft-com:vml" Requires="v">
                <p:oleObj spid="_x0000_s1026" name="Equation" r:id="rId3" imgW="1435100" imgH="685800" progId="Equation.3">
                  <p:embed/>
                </p:oleObj>
              </mc:Choice>
              <mc:Fallback>
                <p:oleObj name="Equation" r:id="rId3" imgW="1435100" imgH="6858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72039" y="1844676"/>
                        <a:ext cx="2592387" cy="123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68644" name="Rectangle 4"/>
          <p:cNvSpPr>
            <a:spLocks noChangeArrowheads="1"/>
          </p:cNvSpPr>
          <p:nvPr/>
        </p:nvSpPr>
        <p:spPr bwMode="auto">
          <a:xfrm>
            <a:off x="1524001" y="33824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aphicFrame>
        <p:nvGraphicFramePr>
          <p:cNvPr id="368645" name="Object 5"/>
          <p:cNvGraphicFramePr>
            <a:graphicFrameLocks noChangeAspect="1"/>
          </p:cNvGraphicFramePr>
          <p:nvPr/>
        </p:nvGraphicFramePr>
        <p:xfrm>
          <a:off x="5880101" y="3357563"/>
          <a:ext cx="981075" cy="1471612"/>
        </p:xfrm>
        <a:graphic>
          <a:graphicData uri="http://schemas.openxmlformats.org/presentationml/2006/ole">
            <mc:AlternateContent xmlns:mc="http://schemas.openxmlformats.org/markup-compatibility/2006">
              <mc:Choice xmlns:v="urn:schemas-microsoft-com:vml" Requires="v">
                <p:oleObj spid="_x0000_s1027" name="Equation" r:id="rId5" imgW="457200" imgH="685800" progId="Equation.3">
                  <p:embed/>
                </p:oleObj>
              </mc:Choice>
              <mc:Fallback>
                <p:oleObj name="Equation" r:id="rId5" imgW="457200" imgH="6858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880101" y="3357563"/>
                        <a:ext cx="981075" cy="1471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68646" name="Object 9"/>
          <p:cNvGraphicFramePr>
            <a:graphicFrameLocks noChangeAspect="1"/>
          </p:cNvGraphicFramePr>
          <p:nvPr/>
        </p:nvGraphicFramePr>
        <p:xfrm>
          <a:off x="5519738" y="5229225"/>
          <a:ext cx="1763712" cy="419100"/>
        </p:xfrm>
        <a:graphic>
          <a:graphicData uri="http://schemas.openxmlformats.org/presentationml/2006/ole">
            <mc:AlternateContent xmlns:mc="http://schemas.openxmlformats.org/markup-compatibility/2006">
              <mc:Choice xmlns:v="urn:schemas-microsoft-com:vml" Requires="v">
                <p:oleObj spid="_x0000_s1028" name="Equation" r:id="rId7" imgW="965200" imgH="228600" progId="Equation.3">
                  <p:embed/>
                </p:oleObj>
              </mc:Choice>
              <mc:Fallback>
                <p:oleObj name="Equation" r:id="rId7" imgW="965200" imgH="228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519738" y="5229225"/>
                        <a:ext cx="1763712"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41380187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2370" name="Object 5"/>
          <p:cNvGraphicFramePr>
            <a:graphicFrameLocks noChangeAspect="1"/>
          </p:cNvGraphicFramePr>
          <p:nvPr/>
        </p:nvGraphicFramePr>
        <p:xfrm>
          <a:off x="7104063" y="1519238"/>
          <a:ext cx="3492500" cy="931862"/>
        </p:xfrm>
        <a:graphic>
          <a:graphicData uri="http://schemas.openxmlformats.org/presentationml/2006/ole">
            <mc:AlternateContent xmlns:mc="http://schemas.openxmlformats.org/markup-compatibility/2006">
              <mc:Choice xmlns:v="urn:schemas-microsoft-com:vml" Requires="v">
                <p:oleObj spid="_x0000_s13314" name="Equation" r:id="rId3" imgW="1714500" imgH="457200" progId="Equation.3">
                  <p:embed/>
                </p:oleObj>
              </mc:Choice>
              <mc:Fallback>
                <p:oleObj name="Equation" r:id="rId3" imgW="1714500" imgH="457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04063" y="1519238"/>
                        <a:ext cx="3492500" cy="931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2371" name="Rectangle 6"/>
          <p:cNvSpPr>
            <a:spLocks noChangeArrowheads="1"/>
          </p:cNvSpPr>
          <p:nvPr/>
        </p:nvSpPr>
        <p:spPr bwMode="auto">
          <a:xfrm>
            <a:off x="1524001" y="2836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aphicFrame>
        <p:nvGraphicFramePr>
          <p:cNvPr id="442372" name="Object 7"/>
          <p:cNvGraphicFramePr>
            <a:graphicFrameLocks noChangeAspect="1"/>
          </p:cNvGraphicFramePr>
          <p:nvPr/>
        </p:nvGraphicFramePr>
        <p:xfrm>
          <a:off x="6743700" y="1828801"/>
          <a:ext cx="431800" cy="346075"/>
        </p:xfrm>
        <a:graphic>
          <a:graphicData uri="http://schemas.openxmlformats.org/presentationml/2006/ole">
            <mc:AlternateContent xmlns:mc="http://schemas.openxmlformats.org/markup-compatibility/2006">
              <mc:Choice xmlns:v="urn:schemas-microsoft-com:vml" Requires="v">
                <p:oleObj spid="_x0000_s13315" name="Equation" r:id="rId5" imgW="190417" imgH="152334" progId="Equation.3">
                  <p:embed/>
                </p:oleObj>
              </mc:Choice>
              <mc:Fallback>
                <p:oleObj name="Equation" r:id="rId5" imgW="190417" imgH="152334"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743700" y="1828801"/>
                        <a:ext cx="43180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2373" name="Rectangle 8"/>
          <p:cNvSpPr>
            <a:spLocks noChangeArrowheads="1"/>
          </p:cNvSpPr>
          <p:nvPr/>
        </p:nvSpPr>
        <p:spPr bwMode="auto">
          <a:xfrm>
            <a:off x="1524001" y="29887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aphicFrame>
        <p:nvGraphicFramePr>
          <p:cNvPr id="442374" name="Object 9"/>
          <p:cNvGraphicFramePr>
            <a:graphicFrameLocks noChangeAspect="1"/>
          </p:cNvGraphicFramePr>
          <p:nvPr/>
        </p:nvGraphicFramePr>
        <p:xfrm>
          <a:off x="5087939" y="1612901"/>
          <a:ext cx="1584325" cy="874713"/>
        </p:xfrm>
        <a:graphic>
          <a:graphicData uri="http://schemas.openxmlformats.org/presentationml/2006/ole">
            <mc:AlternateContent xmlns:mc="http://schemas.openxmlformats.org/markup-compatibility/2006">
              <mc:Choice xmlns:v="urn:schemas-microsoft-com:vml" Requires="v">
                <p:oleObj spid="_x0000_s13316" name="Equation" r:id="rId7" imgW="825500" imgH="457200" progId="Equation.3">
                  <p:embed/>
                </p:oleObj>
              </mc:Choice>
              <mc:Fallback>
                <p:oleObj name="Equation" r:id="rId7" imgW="825500" imgH="4572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087939" y="1612901"/>
                        <a:ext cx="1584325" cy="874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2375" name="Rectangle 10"/>
          <p:cNvSpPr>
            <a:spLocks noChangeArrowheads="1"/>
          </p:cNvSpPr>
          <p:nvPr/>
        </p:nvSpPr>
        <p:spPr bwMode="auto">
          <a:xfrm>
            <a:off x="1524001" y="34459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aphicFrame>
        <p:nvGraphicFramePr>
          <p:cNvPr id="442376" name="Object 11"/>
          <p:cNvGraphicFramePr>
            <a:graphicFrameLocks noChangeAspect="1"/>
          </p:cNvGraphicFramePr>
          <p:nvPr/>
        </p:nvGraphicFramePr>
        <p:xfrm>
          <a:off x="4367213" y="1358900"/>
          <a:ext cx="652462" cy="1252538"/>
        </p:xfrm>
        <a:graphic>
          <a:graphicData uri="http://schemas.openxmlformats.org/presentationml/2006/ole">
            <mc:AlternateContent xmlns:mc="http://schemas.openxmlformats.org/markup-compatibility/2006">
              <mc:Choice xmlns:v="urn:schemas-microsoft-com:vml" Requires="v">
                <p:oleObj spid="_x0000_s13317" name="Equation" r:id="rId9" imgW="355446" imgH="672808" progId="Equation.3">
                  <p:embed/>
                </p:oleObj>
              </mc:Choice>
              <mc:Fallback>
                <p:oleObj name="Equation" r:id="rId9" imgW="355446" imgH="672808"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367213" y="1358900"/>
                        <a:ext cx="652462" cy="1252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2377" name="Rectangle 12"/>
          <p:cNvSpPr>
            <a:spLocks noChangeArrowheads="1"/>
          </p:cNvSpPr>
          <p:nvPr/>
        </p:nvSpPr>
        <p:spPr bwMode="auto">
          <a:xfrm>
            <a:off x="4132142" y="1775769"/>
            <a:ext cx="30809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r>
              <a:rPr lang="fa-IR" sz="2400" b="1">
                <a:ea typeface="Times New Roman" panose="02020603050405020304" pitchFamily="18" charset="0"/>
                <a:cs typeface="B Nazanin" pitchFamily="2" charset="-78"/>
              </a:rPr>
              <a:t>=</a:t>
            </a:r>
          </a:p>
        </p:txBody>
      </p:sp>
      <p:graphicFrame>
        <p:nvGraphicFramePr>
          <p:cNvPr id="442378" name="Object 13"/>
          <p:cNvGraphicFramePr>
            <a:graphicFrameLocks noChangeAspect="1"/>
          </p:cNvGraphicFramePr>
          <p:nvPr/>
        </p:nvGraphicFramePr>
        <p:xfrm>
          <a:off x="3719514" y="1303339"/>
          <a:ext cx="371475" cy="1404937"/>
        </p:xfrm>
        <a:graphic>
          <a:graphicData uri="http://schemas.openxmlformats.org/presentationml/2006/ole">
            <mc:AlternateContent xmlns:mc="http://schemas.openxmlformats.org/markup-compatibility/2006">
              <mc:Choice xmlns:v="urn:schemas-microsoft-com:vml" Requires="v">
                <p:oleObj spid="_x0000_s13318" name="Equation" r:id="rId11" imgW="177723" imgH="685502" progId="Equation.3">
                  <p:embed/>
                </p:oleObj>
              </mc:Choice>
              <mc:Fallback>
                <p:oleObj name="Equation" r:id="rId11" imgW="177723" imgH="685502"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719514" y="1303339"/>
                        <a:ext cx="371475" cy="1404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2379" name="Rectangle 14"/>
          <p:cNvSpPr>
            <a:spLocks noChangeArrowheads="1"/>
          </p:cNvSpPr>
          <p:nvPr/>
        </p:nvSpPr>
        <p:spPr bwMode="auto">
          <a:xfrm>
            <a:off x="3448130" y="1826569"/>
            <a:ext cx="28725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r>
              <a:rPr lang="fa-IR" sz="2400" b="1">
                <a:ea typeface="Times New Roman" panose="02020603050405020304" pitchFamily="18" charset="0"/>
                <a:cs typeface="B Nazanin" pitchFamily="2" charset="-78"/>
              </a:rPr>
              <a:t>*</a:t>
            </a:r>
          </a:p>
        </p:txBody>
      </p:sp>
      <p:graphicFrame>
        <p:nvGraphicFramePr>
          <p:cNvPr id="442380" name="Object 15"/>
          <p:cNvGraphicFramePr>
            <a:graphicFrameLocks noChangeAspect="1"/>
          </p:cNvGraphicFramePr>
          <p:nvPr/>
        </p:nvGraphicFramePr>
        <p:xfrm>
          <a:off x="1847851" y="1468438"/>
          <a:ext cx="1552575" cy="1160462"/>
        </p:xfrm>
        <a:graphic>
          <a:graphicData uri="http://schemas.openxmlformats.org/presentationml/2006/ole">
            <mc:AlternateContent xmlns:mc="http://schemas.openxmlformats.org/markup-compatibility/2006">
              <mc:Choice xmlns:v="urn:schemas-microsoft-com:vml" Requires="v">
                <p:oleObj spid="_x0000_s13319" name="Equation" r:id="rId13" imgW="901309" imgH="672808" progId="Equation.3">
                  <p:embed/>
                </p:oleObj>
              </mc:Choice>
              <mc:Fallback>
                <p:oleObj name="Equation" r:id="rId13" imgW="901309" imgH="672808"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847851" y="1468438"/>
                        <a:ext cx="1552575" cy="1160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2381" name="Rectangle 16"/>
          <p:cNvSpPr>
            <a:spLocks noChangeArrowheads="1"/>
          </p:cNvSpPr>
          <p:nvPr/>
        </p:nvSpPr>
        <p:spPr bwMode="auto">
          <a:xfrm>
            <a:off x="1626042" y="1771928"/>
            <a:ext cx="41389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r>
              <a:rPr lang="fa-IR" b="1">
                <a:ea typeface="Times New Roman" panose="02020603050405020304" pitchFamily="18" charset="0"/>
                <a:cs typeface="B Nazanin" pitchFamily="2" charset="-78"/>
              </a:rPr>
              <a:t>  (3</a:t>
            </a:r>
          </a:p>
        </p:txBody>
      </p:sp>
      <p:sp>
        <p:nvSpPr>
          <p:cNvPr id="442382" name="Rectangle 17"/>
          <p:cNvSpPr>
            <a:spLocks noChangeArrowheads="1"/>
          </p:cNvSpPr>
          <p:nvPr/>
        </p:nvSpPr>
        <p:spPr bwMode="auto">
          <a:xfrm>
            <a:off x="1703389" y="3644901"/>
            <a:ext cx="878522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ea typeface="Times New Roman" panose="02020603050405020304" pitchFamily="18" charset="0"/>
                <a:cs typeface="B Titr" pitchFamily="2" charset="-78"/>
              </a:rPr>
              <a:t>چون </a:t>
            </a:r>
            <a:r>
              <a:rPr lang="en-US" sz="2800">
                <a:ea typeface="Times New Roman" panose="02020603050405020304" pitchFamily="18" charset="0"/>
                <a:cs typeface="B Titr" pitchFamily="2" charset="-78"/>
              </a:rPr>
              <a:t>X</a:t>
            </a:r>
            <a:r>
              <a:rPr lang="en-US" sz="2800" baseline="-30000">
                <a:latin typeface="B Titr" pitchFamily="2" charset="-78"/>
                <a:ea typeface="Times New Roman" panose="02020603050405020304" pitchFamily="18" charset="0"/>
                <a:cs typeface="B Titr" pitchFamily="2" charset="-78"/>
              </a:rPr>
              <a:t>3</a:t>
            </a:r>
            <a:r>
              <a:rPr lang="fa-IR" sz="2800" baseline="-30000">
                <a:latin typeface="B Titr" pitchFamily="2" charset="-78"/>
                <a:ea typeface="Times New Roman" panose="02020603050405020304" pitchFamily="18" charset="0"/>
                <a:cs typeface="B Titr" pitchFamily="2" charset="-78"/>
              </a:rPr>
              <a:t> </a:t>
            </a:r>
            <a:r>
              <a:rPr lang="ar-SA" sz="2800">
                <a:latin typeface="B Titr" pitchFamily="2" charset="-78"/>
                <a:ea typeface="Times New Roman" panose="02020603050405020304" pitchFamily="18" charset="0"/>
                <a:cs typeface="B Titr" pitchFamily="2" charset="-78"/>
              </a:rPr>
              <a:t>جواب منفی دارد بنابراین این نقطه با محدودیت نامنفی بودن عوامل مغایرت دارد.</a:t>
            </a:r>
            <a:endParaRPr lang="en-US" sz="2800">
              <a:latin typeface="B Titr" pitchFamily="2" charset="-78"/>
              <a:cs typeface="B Titr" pitchFamily="2" charset="-78"/>
            </a:endParaRPr>
          </a:p>
        </p:txBody>
      </p:sp>
    </p:spTree>
    <p:extLst>
      <p:ext uri="{BB962C8B-B14F-4D97-AF65-F5344CB8AC3E}">
        <p14:creationId xmlns:p14="http://schemas.microsoft.com/office/powerpoint/2010/main" val="56114859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3394" name="Object 3"/>
          <p:cNvGraphicFramePr>
            <a:graphicFrameLocks noChangeAspect="1"/>
          </p:cNvGraphicFramePr>
          <p:nvPr/>
        </p:nvGraphicFramePr>
        <p:xfrm>
          <a:off x="6865939" y="1209675"/>
          <a:ext cx="3787775" cy="1035050"/>
        </p:xfrm>
        <a:graphic>
          <a:graphicData uri="http://schemas.openxmlformats.org/presentationml/2006/ole">
            <mc:AlternateContent xmlns:mc="http://schemas.openxmlformats.org/markup-compatibility/2006">
              <mc:Choice xmlns:v="urn:schemas-microsoft-com:vml" Requires="v">
                <p:oleObj spid="_x0000_s14338" name="Equation" r:id="rId3" imgW="1676400" imgH="457200" progId="Equation.3">
                  <p:embed/>
                </p:oleObj>
              </mc:Choice>
              <mc:Fallback>
                <p:oleObj name="Equation" r:id="rId3" imgW="1676400" imgH="457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65939" y="1209675"/>
                        <a:ext cx="3787775" cy="103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3395" name="Rectangle 4"/>
          <p:cNvSpPr>
            <a:spLocks noChangeArrowheads="1"/>
          </p:cNvSpPr>
          <p:nvPr/>
        </p:nvSpPr>
        <p:spPr bwMode="auto">
          <a:xfrm>
            <a:off x="1524001" y="20124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aphicFrame>
        <p:nvGraphicFramePr>
          <p:cNvPr id="443396" name="Object 5"/>
          <p:cNvGraphicFramePr>
            <a:graphicFrameLocks noChangeAspect="1"/>
          </p:cNvGraphicFramePr>
          <p:nvPr/>
        </p:nvGraphicFramePr>
        <p:xfrm>
          <a:off x="6456364" y="1531939"/>
          <a:ext cx="479425" cy="384175"/>
        </p:xfrm>
        <a:graphic>
          <a:graphicData uri="http://schemas.openxmlformats.org/presentationml/2006/ole">
            <mc:AlternateContent xmlns:mc="http://schemas.openxmlformats.org/markup-compatibility/2006">
              <mc:Choice xmlns:v="urn:schemas-microsoft-com:vml" Requires="v">
                <p:oleObj spid="_x0000_s14339" name="Equation" r:id="rId5" imgW="190417" imgH="152334" progId="Equation.3">
                  <p:embed/>
                </p:oleObj>
              </mc:Choice>
              <mc:Fallback>
                <p:oleObj name="Equation" r:id="rId5" imgW="190417" imgH="152334"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56364" y="1531939"/>
                        <a:ext cx="479425"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3397" name="Rectangle 6"/>
          <p:cNvSpPr>
            <a:spLocks noChangeArrowheads="1"/>
          </p:cNvSpPr>
          <p:nvPr/>
        </p:nvSpPr>
        <p:spPr bwMode="auto">
          <a:xfrm>
            <a:off x="1524001" y="21648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aphicFrame>
        <p:nvGraphicFramePr>
          <p:cNvPr id="443398" name="Object 7"/>
          <p:cNvGraphicFramePr>
            <a:graphicFrameLocks noChangeAspect="1"/>
          </p:cNvGraphicFramePr>
          <p:nvPr/>
        </p:nvGraphicFramePr>
        <p:xfrm>
          <a:off x="4945063" y="1387475"/>
          <a:ext cx="1511300" cy="833438"/>
        </p:xfrm>
        <a:graphic>
          <a:graphicData uri="http://schemas.openxmlformats.org/presentationml/2006/ole">
            <mc:AlternateContent xmlns:mc="http://schemas.openxmlformats.org/markup-compatibility/2006">
              <mc:Choice xmlns:v="urn:schemas-microsoft-com:vml" Requires="v">
                <p:oleObj spid="_x0000_s14340" name="Equation" r:id="rId7" imgW="825500" imgH="457200" progId="Equation.3">
                  <p:embed/>
                </p:oleObj>
              </mc:Choice>
              <mc:Fallback>
                <p:oleObj name="Equation" r:id="rId7" imgW="825500" imgH="4572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945063" y="1387475"/>
                        <a:ext cx="1511300" cy="833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3399" name="Rectangle 8"/>
          <p:cNvSpPr>
            <a:spLocks noChangeArrowheads="1"/>
          </p:cNvSpPr>
          <p:nvPr/>
        </p:nvSpPr>
        <p:spPr bwMode="auto">
          <a:xfrm>
            <a:off x="1524001" y="9408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aphicFrame>
        <p:nvGraphicFramePr>
          <p:cNvPr id="443400" name="Object 9"/>
          <p:cNvGraphicFramePr>
            <a:graphicFrameLocks noChangeAspect="1"/>
          </p:cNvGraphicFramePr>
          <p:nvPr/>
        </p:nvGraphicFramePr>
        <p:xfrm>
          <a:off x="4262438" y="1196975"/>
          <a:ext cx="615950" cy="1181100"/>
        </p:xfrm>
        <a:graphic>
          <a:graphicData uri="http://schemas.openxmlformats.org/presentationml/2006/ole">
            <mc:AlternateContent xmlns:mc="http://schemas.openxmlformats.org/markup-compatibility/2006">
              <mc:Choice xmlns:v="urn:schemas-microsoft-com:vml" Requires="v">
                <p:oleObj spid="_x0000_s14341" name="Equation" r:id="rId9" imgW="355446" imgH="672808" progId="Equation.3">
                  <p:embed/>
                </p:oleObj>
              </mc:Choice>
              <mc:Fallback>
                <p:oleObj name="Equation" r:id="rId9" imgW="355446" imgH="672808"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262438" y="1196975"/>
                        <a:ext cx="615950"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3401" name="Rectangle 10"/>
          <p:cNvSpPr>
            <a:spLocks noChangeArrowheads="1"/>
          </p:cNvSpPr>
          <p:nvPr/>
        </p:nvSpPr>
        <p:spPr bwMode="auto">
          <a:xfrm>
            <a:off x="4048298" y="1602066"/>
            <a:ext cx="27764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r>
              <a:rPr lang="fa-IR" b="1">
                <a:ea typeface="Times New Roman" panose="02020603050405020304" pitchFamily="18" charset="0"/>
                <a:cs typeface="B Nazanin" pitchFamily="2" charset="-78"/>
              </a:rPr>
              <a:t>=</a:t>
            </a:r>
          </a:p>
        </p:txBody>
      </p:sp>
      <p:graphicFrame>
        <p:nvGraphicFramePr>
          <p:cNvPr id="443402" name="Object 11"/>
          <p:cNvGraphicFramePr>
            <a:graphicFrameLocks noChangeAspect="1"/>
          </p:cNvGraphicFramePr>
          <p:nvPr/>
        </p:nvGraphicFramePr>
        <p:xfrm>
          <a:off x="3719514" y="1214439"/>
          <a:ext cx="314325" cy="1190625"/>
        </p:xfrm>
        <a:graphic>
          <a:graphicData uri="http://schemas.openxmlformats.org/presentationml/2006/ole">
            <mc:AlternateContent xmlns:mc="http://schemas.openxmlformats.org/markup-compatibility/2006">
              <mc:Choice xmlns:v="urn:schemas-microsoft-com:vml" Requires="v">
                <p:oleObj spid="_x0000_s14342" name="Equation" r:id="rId11" imgW="177723" imgH="685502" progId="Equation.3">
                  <p:embed/>
                </p:oleObj>
              </mc:Choice>
              <mc:Fallback>
                <p:oleObj name="Equation" r:id="rId11" imgW="177723" imgH="685502"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719514" y="1214439"/>
                        <a:ext cx="314325"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3403" name="Rectangle 12"/>
          <p:cNvSpPr>
            <a:spLocks noChangeArrowheads="1"/>
          </p:cNvSpPr>
          <p:nvPr/>
        </p:nvSpPr>
        <p:spPr bwMode="auto">
          <a:xfrm>
            <a:off x="3448130" y="1601144"/>
            <a:ext cx="28725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r>
              <a:rPr lang="fa-IR" sz="2400" b="1">
                <a:ea typeface="Times New Roman" panose="02020603050405020304" pitchFamily="18" charset="0"/>
                <a:cs typeface="B Nazanin" pitchFamily="2" charset="-78"/>
              </a:rPr>
              <a:t>*</a:t>
            </a:r>
          </a:p>
        </p:txBody>
      </p:sp>
      <p:graphicFrame>
        <p:nvGraphicFramePr>
          <p:cNvPr id="443404" name="Object 13"/>
          <p:cNvGraphicFramePr>
            <a:graphicFrameLocks noChangeAspect="1"/>
          </p:cNvGraphicFramePr>
          <p:nvPr/>
        </p:nvGraphicFramePr>
        <p:xfrm>
          <a:off x="1847851" y="1316038"/>
          <a:ext cx="1584325" cy="1092200"/>
        </p:xfrm>
        <a:graphic>
          <a:graphicData uri="http://schemas.openxmlformats.org/presentationml/2006/ole">
            <mc:AlternateContent xmlns:mc="http://schemas.openxmlformats.org/markup-compatibility/2006">
              <mc:Choice xmlns:v="urn:schemas-microsoft-com:vml" Requires="v">
                <p:oleObj spid="_x0000_s14343" name="Equation" r:id="rId13" imgW="977476" imgH="672808" progId="Equation.3">
                  <p:embed/>
                </p:oleObj>
              </mc:Choice>
              <mc:Fallback>
                <p:oleObj name="Equation" r:id="rId13" imgW="977476" imgH="672808"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847851" y="1316038"/>
                        <a:ext cx="1584325" cy="109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3405" name="Rectangle 14"/>
          <p:cNvSpPr>
            <a:spLocks noChangeArrowheads="1"/>
          </p:cNvSpPr>
          <p:nvPr/>
        </p:nvSpPr>
        <p:spPr bwMode="auto">
          <a:xfrm>
            <a:off x="1608875" y="1675091"/>
            <a:ext cx="38343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r>
              <a:rPr lang="fa-IR" b="1">
                <a:ea typeface="Times New Roman" panose="02020603050405020304" pitchFamily="18" charset="0"/>
                <a:cs typeface="B Nazanin" pitchFamily="2" charset="-78"/>
              </a:rPr>
              <a:t> (4</a:t>
            </a:r>
          </a:p>
        </p:txBody>
      </p:sp>
      <p:sp>
        <p:nvSpPr>
          <p:cNvPr id="443406" name="Rectangle 15"/>
          <p:cNvSpPr>
            <a:spLocks noChangeArrowheads="1"/>
          </p:cNvSpPr>
          <p:nvPr/>
        </p:nvSpPr>
        <p:spPr bwMode="auto">
          <a:xfrm>
            <a:off x="1703389" y="3500439"/>
            <a:ext cx="878522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ea typeface="Times New Roman" panose="02020603050405020304" pitchFamily="18" charset="0"/>
                <a:cs typeface="B Titr" pitchFamily="2" charset="-78"/>
              </a:rPr>
              <a:t>چون </a:t>
            </a:r>
            <a:r>
              <a:rPr lang="en-US" sz="2800">
                <a:ea typeface="Times New Roman" panose="02020603050405020304" pitchFamily="18" charset="0"/>
                <a:cs typeface="B Titr" pitchFamily="2" charset="-78"/>
              </a:rPr>
              <a:t>X</a:t>
            </a:r>
            <a:r>
              <a:rPr lang="en-US" sz="2800" baseline="-30000">
                <a:latin typeface="B Titr" pitchFamily="2" charset="-78"/>
                <a:ea typeface="Times New Roman" panose="02020603050405020304" pitchFamily="18" charset="0"/>
                <a:cs typeface="B Titr" pitchFamily="2" charset="-78"/>
              </a:rPr>
              <a:t>3</a:t>
            </a:r>
            <a:r>
              <a:rPr lang="fa-IR" sz="2800" baseline="-30000">
                <a:latin typeface="B Titr" pitchFamily="2" charset="-78"/>
                <a:ea typeface="Times New Roman" panose="02020603050405020304" pitchFamily="18" charset="0"/>
                <a:cs typeface="B Titr" pitchFamily="2" charset="-78"/>
              </a:rPr>
              <a:t> </a:t>
            </a:r>
            <a:r>
              <a:rPr lang="ar-SA" sz="2800">
                <a:latin typeface="B Titr" pitchFamily="2" charset="-78"/>
                <a:ea typeface="Times New Roman" panose="02020603050405020304" pitchFamily="18" charset="0"/>
                <a:cs typeface="B Titr" pitchFamily="2" charset="-78"/>
              </a:rPr>
              <a:t>جواب منفی دارد بنابراین این نقطه با محدودیت نامنفی بودن عوامل مغایرت دارد.</a:t>
            </a:r>
            <a:endParaRPr lang="en-US" sz="2800">
              <a:latin typeface="B Titr" pitchFamily="2" charset="-78"/>
              <a:cs typeface="B Titr" pitchFamily="2" charset="-78"/>
            </a:endParaRPr>
          </a:p>
        </p:txBody>
      </p:sp>
    </p:spTree>
    <p:extLst>
      <p:ext uri="{BB962C8B-B14F-4D97-AF65-F5344CB8AC3E}">
        <p14:creationId xmlns:p14="http://schemas.microsoft.com/office/powerpoint/2010/main" val="28162991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4418" name="Object 3"/>
          <p:cNvGraphicFramePr>
            <a:graphicFrameLocks noChangeAspect="1"/>
          </p:cNvGraphicFramePr>
          <p:nvPr/>
        </p:nvGraphicFramePr>
        <p:xfrm>
          <a:off x="9336088" y="635001"/>
          <a:ext cx="431800" cy="346075"/>
        </p:xfrm>
        <a:graphic>
          <a:graphicData uri="http://schemas.openxmlformats.org/presentationml/2006/ole">
            <mc:AlternateContent xmlns:mc="http://schemas.openxmlformats.org/markup-compatibility/2006">
              <mc:Choice xmlns:v="urn:schemas-microsoft-com:vml" Requires="v">
                <p:oleObj spid="_x0000_s15362" name="Equation" r:id="rId3" imgW="190417" imgH="152334" progId="Equation.3">
                  <p:embed/>
                </p:oleObj>
              </mc:Choice>
              <mc:Fallback>
                <p:oleObj name="Equation" r:id="rId3" imgW="190417" imgH="152334"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36088" y="635001"/>
                        <a:ext cx="43180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4419" name="Rectangle 4"/>
          <p:cNvSpPr>
            <a:spLocks noChangeArrowheads="1"/>
          </p:cNvSpPr>
          <p:nvPr/>
        </p:nvSpPr>
        <p:spPr bwMode="auto">
          <a:xfrm>
            <a:off x="1524001" y="14742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aphicFrame>
        <p:nvGraphicFramePr>
          <p:cNvPr id="444420" name="Object 5"/>
          <p:cNvGraphicFramePr>
            <a:graphicFrameLocks noChangeAspect="1"/>
          </p:cNvGraphicFramePr>
          <p:nvPr/>
        </p:nvGraphicFramePr>
        <p:xfrm>
          <a:off x="5194301" y="641351"/>
          <a:ext cx="3960813" cy="384175"/>
        </p:xfrm>
        <a:graphic>
          <a:graphicData uri="http://schemas.openxmlformats.org/presentationml/2006/ole">
            <mc:AlternateContent xmlns:mc="http://schemas.openxmlformats.org/markup-compatibility/2006">
              <mc:Choice xmlns:v="urn:schemas-microsoft-com:vml" Requires="v">
                <p:oleObj spid="_x0000_s15363" name="Equation" r:id="rId5" imgW="2260600" imgH="215900" progId="Equation.3">
                  <p:embed/>
                </p:oleObj>
              </mc:Choice>
              <mc:Fallback>
                <p:oleObj name="Equation" r:id="rId5" imgW="2260600" imgH="2159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94301" y="641351"/>
                        <a:ext cx="3960813"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4421" name="Rectangle 6"/>
          <p:cNvSpPr>
            <a:spLocks noChangeArrowheads="1"/>
          </p:cNvSpPr>
          <p:nvPr/>
        </p:nvSpPr>
        <p:spPr bwMode="auto">
          <a:xfrm>
            <a:off x="1524001" y="1693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aphicFrame>
        <p:nvGraphicFramePr>
          <p:cNvPr id="444422" name="Object 7"/>
          <p:cNvGraphicFramePr>
            <a:graphicFrameLocks noChangeAspect="1"/>
          </p:cNvGraphicFramePr>
          <p:nvPr/>
        </p:nvGraphicFramePr>
        <p:xfrm>
          <a:off x="4516438" y="273050"/>
          <a:ext cx="715962" cy="1181100"/>
        </p:xfrm>
        <a:graphic>
          <a:graphicData uri="http://schemas.openxmlformats.org/presentationml/2006/ole">
            <mc:AlternateContent xmlns:mc="http://schemas.openxmlformats.org/markup-compatibility/2006">
              <mc:Choice xmlns:v="urn:schemas-microsoft-com:vml" Requires="v">
                <p:oleObj spid="_x0000_s15364" name="Equation" r:id="rId7" imgW="406224" imgH="672808" progId="Equation.3">
                  <p:embed/>
                </p:oleObj>
              </mc:Choice>
              <mc:Fallback>
                <p:oleObj name="Equation" r:id="rId7" imgW="406224" imgH="672808"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16438" y="273050"/>
                        <a:ext cx="715962"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4423" name="Rectangle 8"/>
          <p:cNvSpPr>
            <a:spLocks noChangeArrowheads="1"/>
          </p:cNvSpPr>
          <p:nvPr/>
        </p:nvSpPr>
        <p:spPr bwMode="auto">
          <a:xfrm>
            <a:off x="4305473" y="684491"/>
            <a:ext cx="27764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r>
              <a:rPr lang="fa-IR" b="1">
                <a:ea typeface="Times New Roman" panose="02020603050405020304" pitchFamily="18" charset="0"/>
                <a:cs typeface="B Nazanin" pitchFamily="2" charset="-78"/>
              </a:rPr>
              <a:t>=</a:t>
            </a:r>
          </a:p>
        </p:txBody>
      </p:sp>
      <p:graphicFrame>
        <p:nvGraphicFramePr>
          <p:cNvPr id="444424" name="Object 9"/>
          <p:cNvGraphicFramePr>
            <a:graphicFrameLocks noChangeAspect="1"/>
          </p:cNvGraphicFramePr>
          <p:nvPr/>
        </p:nvGraphicFramePr>
        <p:xfrm>
          <a:off x="3863976" y="260350"/>
          <a:ext cx="314325" cy="1189038"/>
        </p:xfrm>
        <a:graphic>
          <a:graphicData uri="http://schemas.openxmlformats.org/presentationml/2006/ole">
            <mc:AlternateContent xmlns:mc="http://schemas.openxmlformats.org/markup-compatibility/2006">
              <mc:Choice xmlns:v="urn:schemas-microsoft-com:vml" Requires="v">
                <p:oleObj spid="_x0000_s15365" name="Equation" r:id="rId9" imgW="177723" imgH="685502" progId="Equation.3">
                  <p:embed/>
                </p:oleObj>
              </mc:Choice>
              <mc:Fallback>
                <p:oleObj name="Equation" r:id="rId9" imgW="177723" imgH="685502"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863976" y="260350"/>
                        <a:ext cx="314325"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4425" name="Rectangle 10"/>
          <p:cNvSpPr>
            <a:spLocks noChangeArrowheads="1"/>
          </p:cNvSpPr>
          <p:nvPr/>
        </p:nvSpPr>
        <p:spPr bwMode="auto">
          <a:xfrm>
            <a:off x="3664030" y="689919"/>
            <a:ext cx="28725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r>
              <a:rPr lang="fa-IR" sz="2400" b="1">
                <a:ea typeface="Times New Roman" panose="02020603050405020304" pitchFamily="18" charset="0"/>
                <a:cs typeface="B Nazanin" pitchFamily="2" charset="-78"/>
              </a:rPr>
              <a:t>*</a:t>
            </a:r>
          </a:p>
        </p:txBody>
      </p:sp>
      <p:graphicFrame>
        <p:nvGraphicFramePr>
          <p:cNvPr id="444426" name="Object 11"/>
          <p:cNvGraphicFramePr>
            <a:graphicFrameLocks noChangeAspect="1"/>
          </p:cNvGraphicFramePr>
          <p:nvPr/>
        </p:nvGraphicFramePr>
        <p:xfrm>
          <a:off x="1847850" y="404813"/>
          <a:ext cx="1727200" cy="1104900"/>
        </p:xfrm>
        <a:graphic>
          <a:graphicData uri="http://schemas.openxmlformats.org/presentationml/2006/ole">
            <mc:AlternateContent xmlns:mc="http://schemas.openxmlformats.org/markup-compatibility/2006">
              <mc:Choice xmlns:v="urn:schemas-microsoft-com:vml" Requires="v">
                <p:oleObj spid="_x0000_s15366" name="Equation" r:id="rId11" imgW="1054100" imgH="673100" progId="Equation.3">
                  <p:embed/>
                </p:oleObj>
              </mc:Choice>
              <mc:Fallback>
                <p:oleObj name="Equation" r:id="rId11" imgW="1054100" imgH="6731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847850" y="404813"/>
                        <a:ext cx="17272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4427" name="Rectangle 12"/>
          <p:cNvSpPr>
            <a:spLocks noChangeArrowheads="1"/>
          </p:cNvSpPr>
          <p:nvPr/>
        </p:nvSpPr>
        <p:spPr bwMode="auto">
          <a:xfrm>
            <a:off x="1524000" y="763866"/>
            <a:ext cx="41870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rtl="1" eaLnBrk="1" hangingPunct="1"/>
            <a:r>
              <a:rPr lang="fa-IR" b="1">
                <a:ea typeface="Times New Roman" panose="02020603050405020304" pitchFamily="18" charset="0"/>
                <a:cs typeface="B Nazanin" pitchFamily="2" charset="-78"/>
              </a:rPr>
              <a:t>  (5</a:t>
            </a:r>
            <a:endParaRPr lang="en-US" b="1">
              <a:ea typeface="Times New Roman" panose="02020603050405020304" pitchFamily="18" charset="0"/>
              <a:cs typeface="B Nazanin" pitchFamily="2" charset="-78"/>
            </a:endParaRPr>
          </a:p>
        </p:txBody>
      </p:sp>
      <p:graphicFrame>
        <p:nvGraphicFramePr>
          <p:cNvPr id="444428" name="Object 13"/>
          <p:cNvGraphicFramePr>
            <a:graphicFrameLocks noChangeAspect="1"/>
          </p:cNvGraphicFramePr>
          <p:nvPr/>
        </p:nvGraphicFramePr>
        <p:xfrm>
          <a:off x="1741488" y="2205039"/>
          <a:ext cx="8597900" cy="923925"/>
        </p:xfrm>
        <a:graphic>
          <a:graphicData uri="http://schemas.openxmlformats.org/presentationml/2006/ole">
            <mc:AlternateContent xmlns:mc="http://schemas.openxmlformats.org/markup-compatibility/2006">
              <mc:Choice xmlns:v="urn:schemas-microsoft-com:vml" Requires="v">
                <p:oleObj spid="_x0000_s15367" name="Equation" r:id="rId13" imgW="4254500" imgH="457200" progId="Equation.3">
                  <p:embed/>
                </p:oleObj>
              </mc:Choice>
              <mc:Fallback>
                <p:oleObj name="Equation" r:id="rId13" imgW="4254500" imgH="4572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741488" y="2205039"/>
                        <a:ext cx="85979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4429" name="Rectangle 14"/>
          <p:cNvSpPr>
            <a:spLocks noChangeArrowheads="1"/>
          </p:cNvSpPr>
          <p:nvPr/>
        </p:nvSpPr>
        <p:spPr bwMode="auto">
          <a:xfrm>
            <a:off x="1524001" y="52874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aphicFrame>
        <p:nvGraphicFramePr>
          <p:cNvPr id="444430" name="Object 15"/>
          <p:cNvGraphicFramePr>
            <a:graphicFrameLocks noChangeAspect="1"/>
          </p:cNvGraphicFramePr>
          <p:nvPr/>
        </p:nvGraphicFramePr>
        <p:xfrm>
          <a:off x="3719513" y="3644900"/>
          <a:ext cx="4932362" cy="909638"/>
        </p:xfrm>
        <a:graphic>
          <a:graphicData uri="http://schemas.openxmlformats.org/presentationml/2006/ole">
            <mc:AlternateContent xmlns:mc="http://schemas.openxmlformats.org/markup-compatibility/2006">
              <mc:Choice xmlns:v="urn:schemas-microsoft-com:vml" Requires="v">
                <p:oleObj spid="_x0000_s15368" name="Equation" r:id="rId15" imgW="2324100" imgH="431800" progId="Equation.3">
                  <p:embed/>
                </p:oleObj>
              </mc:Choice>
              <mc:Fallback>
                <p:oleObj name="Equation" r:id="rId15" imgW="2324100" imgH="43180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719513" y="3644900"/>
                        <a:ext cx="4932362" cy="90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4431" name="Rectangle 16"/>
          <p:cNvSpPr>
            <a:spLocks noChangeArrowheads="1"/>
          </p:cNvSpPr>
          <p:nvPr/>
        </p:nvSpPr>
        <p:spPr bwMode="auto">
          <a:xfrm>
            <a:off x="1524000" y="4868864"/>
            <a:ext cx="9036050"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lnSpc>
                <a:spcPct val="200000"/>
              </a:lnSpc>
            </a:pPr>
            <a:r>
              <a:rPr lang="ar-SA" sz="2800">
                <a:latin typeface="B Titr" pitchFamily="2" charset="-78"/>
                <a:ea typeface="Times New Roman" panose="02020603050405020304" pitchFamily="18" charset="0"/>
                <a:cs typeface="B Titr" pitchFamily="2" charset="-78"/>
              </a:rPr>
              <a:t>چون </a:t>
            </a:r>
            <a:r>
              <a:rPr lang="en-US" sz="2800">
                <a:ea typeface="Times New Roman" panose="02020603050405020304" pitchFamily="18" charset="0"/>
                <a:cs typeface="B Titr" pitchFamily="2" charset="-78"/>
              </a:rPr>
              <a:t>X</a:t>
            </a:r>
            <a:r>
              <a:rPr lang="en-US" sz="2800">
                <a:latin typeface="B Titr" pitchFamily="2" charset="-78"/>
                <a:ea typeface="Times New Roman" panose="02020603050405020304" pitchFamily="18" charset="0"/>
                <a:cs typeface="B Titr" pitchFamily="2" charset="-78"/>
              </a:rPr>
              <a:t>3</a:t>
            </a:r>
            <a:r>
              <a:rPr lang="fa-IR" sz="2800">
                <a:latin typeface="B Titr" pitchFamily="2" charset="-78"/>
                <a:ea typeface="Times New Roman" panose="02020603050405020304" pitchFamily="18" charset="0"/>
                <a:cs typeface="B Titr" pitchFamily="2" charset="-78"/>
              </a:rPr>
              <a:t> </a:t>
            </a:r>
            <a:r>
              <a:rPr lang="ar-SA" sz="2800">
                <a:latin typeface="B Titr" pitchFamily="2" charset="-78"/>
                <a:ea typeface="Times New Roman" panose="02020603050405020304" pitchFamily="18" charset="0"/>
                <a:cs typeface="B Titr" pitchFamily="2" charset="-78"/>
              </a:rPr>
              <a:t>جواب منفی دارد بنابراین این نقطه با محدودیت نامنفی بودن عوامل مغایرت دارد.</a:t>
            </a:r>
            <a:endParaRPr lang="en-US" sz="2800">
              <a:latin typeface="B Titr" pitchFamily="2" charset="-78"/>
              <a:cs typeface="B Titr" pitchFamily="2" charset="-78"/>
            </a:endParaRPr>
          </a:p>
        </p:txBody>
      </p:sp>
    </p:spTree>
    <p:extLst>
      <p:ext uri="{BB962C8B-B14F-4D97-AF65-F5344CB8AC3E}">
        <p14:creationId xmlns:p14="http://schemas.microsoft.com/office/powerpoint/2010/main" val="414192559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5442" name="Object 3"/>
          <p:cNvGraphicFramePr>
            <a:graphicFrameLocks noChangeAspect="1"/>
          </p:cNvGraphicFramePr>
          <p:nvPr/>
        </p:nvGraphicFramePr>
        <p:xfrm>
          <a:off x="3935414" y="188913"/>
          <a:ext cx="801687" cy="1325562"/>
        </p:xfrm>
        <a:graphic>
          <a:graphicData uri="http://schemas.openxmlformats.org/presentationml/2006/ole">
            <mc:AlternateContent xmlns:mc="http://schemas.openxmlformats.org/markup-compatibility/2006">
              <mc:Choice xmlns:v="urn:schemas-microsoft-com:vml" Requires="v">
                <p:oleObj spid="_x0000_s16386" name="Equation" r:id="rId3" imgW="406224" imgH="672808" progId="Equation.3">
                  <p:embed/>
                </p:oleObj>
              </mc:Choice>
              <mc:Fallback>
                <p:oleObj name="Equation" r:id="rId3" imgW="406224" imgH="672808"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35414" y="188913"/>
                        <a:ext cx="801687" cy="1325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5443" name="Rectangle 4"/>
          <p:cNvSpPr>
            <a:spLocks noChangeArrowheads="1"/>
          </p:cNvSpPr>
          <p:nvPr/>
        </p:nvSpPr>
        <p:spPr bwMode="auto">
          <a:xfrm>
            <a:off x="3730798" y="671791"/>
            <a:ext cx="27764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r>
              <a:rPr lang="fa-IR" b="1">
                <a:ea typeface="Times New Roman" panose="02020603050405020304" pitchFamily="18" charset="0"/>
                <a:cs typeface="B Nazanin" pitchFamily="2" charset="-78"/>
              </a:rPr>
              <a:t>=</a:t>
            </a:r>
          </a:p>
        </p:txBody>
      </p:sp>
      <p:graphicFrame>
        <p:nvGraphicFramePr>
          <p:cNvPr id="445444" name="Object 5"/>
          <p:cNvGraphicFramePr>
            <a:graphicFrameLocks noChangeAspect="1"/>
          </p:cNvGraphicFramePr>
          <p:nvPr/>
        </p:nvGraphicFramePr>
        <p:xfrm>
          <a:off x="3287713" y="227013"/>
          <a:ext cx="341312" cy="1295400"/>
        </p:xfrm>
        <a:graphic>
          <a:graphicData uri="http://schemas.openxmlformats.org/presentationml/2006/ole">
            <mc:AlternateContent xmlns:mc="http://schemas.openxmlformats.org/markup-compatibility/2006">
              <mc:Choice xmlns:v="urn:schemas-microsoft-com:vml" Requires="v">
                <p:oleObj spid="_x0000_s16387" name="Equation" r:id="rId5" imgW="177723" imgH="685502" progId="Equation.3">
                  <p:embed/>
                </p:oleObj>
              </mc:Choice>
              <mc:Fallback>
                <p:oleObj name="Equation" r:id="rId5" imgW="177723" imgH="685502"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87713" y="227013"/>
                        <a:ext cx="341312"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5445" name="Rectangle 6"/>
          <p:cNvSpPr>
            <a:spLocks noChangeArrowheads="1"/>
          </p:cNvSpPr>
          <p:nvPr/>
        </p:nvSpPr>
        <p:spPr bwMode="auto">
          <a:xfrm>
            <a:off x="3083253" y="730528"/>
            <a:ext cx="26161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r>
              <a:rPr lang="fa-IR" b="1">
                <a:ea typeface="Times New Roman" panose="02020603050405020304" pitchFamily="18" charset="0"/>
                <a:cs typeface="B Nazanin" pitchFamily="2" charset="-78"/>
              </a:rPr>
              <a:t>*</a:t>
            </a:r>
          </a:p>
        </p:txBody>
      </p:sp>
      <p:graphicFrame>
        <p:nvGraphicFramePr>
          <p:cNvPr id="445446" name="Object 7"/>
          <p:cNvGraphicFramePr>
            <a:graphicFrameLocks noChangeAspect="1"/>
          </p:cNvGraphicFramePr>
          <p:nvPr/>
        </p:nvGraphicFramePr>
        <p:xfrm>
          <a:off x="1919288" y="227014"/>
          <a:ext cx="1136650" cy="1368425"/>
        </p:xfrm>
        <a:graphic>
          <a:graphicData uri="http://schemas.openxmlformats.org/presentationml/2006/ole">
            <mc:AlternateContent xmlns:mc="http://schemas.openxmlformats.org/markup-compatibility/2006">
              <mc:Choice xmlns:v="urn:schemas-microsoft-com:vml" Requires="v">
                <p:oleObj spid="_x0000_s16388" name="Equation" r:id="rId7" imgW="558558" imgH="672808" progId="Equation.3">
                  <p:embed/>
                </p:oleObj>
              </mc:Choice>
              <mc:Fallback>
                <p:oleObj name="Equation" r:id="rId7" imgW="558558" imgH="672808"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19288" y="227014"/>
                        <a:ext cx="1136650"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5447" name="Rectangle 8"/>
          <p:cNvSpPr>
            <a:spLocks noChangeArrowheads="1"/>
          </p:cNvSpPr>
          <p:nvPr/>
        </p:nvSpPr>
        <p:spPr bwMode="auto">
          <a:xfrm>
            <a:off x="7417913" y="400836"/>
            <a:ext cx="2691763"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a:lnSpc>
                <a:spcPct val="200000"/>
              </a:lnSpc>
            </a:pPr>
            <a:r>
              <a:rPr lang="ar-SA" sz="2800">
                <a:latin typeface="B Titr" pitchFamily="2" charset="-78"/>
                <a:ea typeface="Times New Roman" panose="02020603050405020304" pitchFamily="18" charset="0"/>
                <a:cs typeface="B Titr" pitchFamily="2" charset="-78"/>
              </a:rPr>
              <a:t>این ماتریس جواب ندارد.</a:t>
            </a:r>
            <a:endParaRPr lang="en-US" sz="2800">
              <a:latin typeface="B Titr" pitchFamily="2" charset="-78"/>
              <a:ea typeface="Times New Roman" panose="02020603050405020304" pitchFamily="18" charset="0"/>
              <a:cs typeface="B Titr" pitchFamily="2" charset="-78"/>
            </a:endParaRPr>
          </a:p>
        </p:txBody>
      </p:sp>
      <p:graphicFrame>
        <p:nvGraphicFramePr>
          <p:cNvPr id="445448" name="Object 9"/>
          <p:cNvGraphicFramePr>
            <a:graphicFrameLocks noChangeAspect="1"/>
          </p:cNvGraphicFramePr>
          <p:nvPr/>
        </p:nvGraphicFramePr>
        <p:xfrm>
          <a:off x="8688388" y="2347914"/>
          <a:ext cx="431800" cy="346075"/>
        </p:xfrm>
        <a:graphic>
          <a:graphicData uri="http://schemas.openxmlformats.org/presentationml/2006/ole">
            <mc:AlternateContent xmlns:mc="http://schemas.openxmlformats.org/markup-compatibility/2006">
              <mc:Choice xmlns:v="urn:schemas-microsoft-com:vml" Requires="v">
                <p:oleObj spid="_x0000_s16389" name="Equation" r:id="rId9" imgW="190417" imgH="152334" progId="Equation.3">
                  <p:embed/>
                </p:oleObj>
              </mc:Choice>
              <mc:Fallback>
                <p:oleObj name="Equation" r:id="rId9" imgW="190417" imgH="152334"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688388" y="2347914"/>
                        <a:ext cx="43180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45449" name="Object 11"/>
          <p:cNvGraphicFramePr>
            <a:graphicFrameLocks noChangeAspect="1"/>
          </p:cNvGraphicFramePr>
          <p:nvPr/>
        </p:nvGraphicFramePr>
        <p:xfrm>
          <a:off x="5303839" y="2205038"/>
          <a:ext cx="3240087" cy="831850"/>
        </p:xfrm>
        <a:graphic>
          <a:graphicData uri="http://schemas.openxmlformats.org/presentationml/2006/ole">
            <mc:AlternateContent xmlns:mc="http://schemas.openxmlformats.org/markup-compatibility/2006">
              <mc:Choice xmlns:v="urn:schemas-microsoft-com:vml" Requires="v">
                <p:oleObj spid="_x0000_s16390" name="Equation" r:id="rId11" imgW="1778000" imgH="457200" progId="Equation.3">
                  <p:embed/>
                </p:oleObj>
              </mc:Choice>
              <mc:Fallback>
                <p:oleObj name="Equation" r:id="rId11" imgW="1778000" imgH="4572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303839" y="2205038"/>
                        <a:ext cx="3240087"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5450" name="Rectangle 12"/>
          <p:cNvSpPr>
            <a:spLocks noChangeArrowheads="1"/>
          </p:cNvSpPr>
          <p:nvPr/>
        </p:nvSpPr>
        <p:spPr bwMode="auto">
          <a:xfrm>
            <a:off x="1524001" y="38015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aphicFrame>
        <p:nvGraphicFramePr>
          <p:cNvPr id="445451" name="Object 13"/>
          <p:cNvGraphicFramePr>
            <a:graphicFrameLocks noChangeAspect="1"/>
          </p:cNvGraphicFramePr>
          <p:nvPr/>
        </p:nvGraphicFramePr>
        <p:xfrm>
          <a:off x="4562475" y="2060575"/>
          <a:ext cx="681038" cy="1123950"/>
        </p:xfrm>
        <a:graphic>
          <a:graphicData uri="http://schemas.openxmlformats.org/presentationml/2006/ole">
            <mc:AlternateContent xmlns:mc="http://schemas.openxmlformats.org/markup-compatibility/2006">
              <mc:Choice xmlns:v="urn:schemas-microsoft-com:vml" Requires="v">
                <p:oleObj spid="_x0000_s16391" name="Equation" r:id="rId13" imgW="406224" imgH="672808" progId="Equation.3">
                  <p:embed/>
                </p:oleObj>
              </mc:Choice>
              <mc:Fallback>
                <p:oleObj name="Equation" r:id="rId13" imgW="406224" imgH="672808"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562475" y="2060575"/>
                        <a:ext cx="681038" cy="112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5452" name="Rectangle 14"/>
          <p:cNvSpPr>
            <a:spLocks noChangeArrowheads="1"/>
          </p:cNvSpPr>
          <p:nvPr/>
        </p:nvSpPr>
        <p:spPr bwMode="auto">
          <a:xfrm>
            <a:off x="4335635" y="2440266"/>
            <a:ext cx="27764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r>
              <a:rPr lang="fa-IR" b="1">
                <a:ea typeface="Times New Roman" panose="02020603050405020304" pitchFamily="18" charset="0"/>
                <a:cs typeface="B Nazanin" pitchFamily="2" charset="-78"/>
              </a:rPr>
              <a:t>=</a:t>
            </a:r>
          </a:p>
        </p:txBody>
      </p:sp>
      <p:graphicFrame>
        <p:nvGraphicFramePr>
          <p:cNvPr id="445453" name="Object 15"/>
          <p:cNvGraphicFramePr>
            <a:graphicFrameLocks noChangeAspect="1"/>
          </p:cNvGraphicFramePr>
          <p:nvPr/>
        </p:nvGraphicFramePr>
        <p:xfrm>
          <a:off x="4008438" y="1916114"/>
          <a:ext cx="373062" cy="1412875"/>
        </p:xfrm>
        <a:graphic>
          <a:graphicData uri="http://schemas.openxmlformats.org/presentationml/2006/ole">
            <mc:AlternateContent xmlns:mc="http://schemas.openxmlformats.org/markup-compatibility/2006">
              <mc:Choice xmlns:v="urn:schemas-microsoft-com:vml" Requires="v">
                <p:oleObj spid="_x0000_s16392" name="Equation" r:id="rId15" imgW="177723" imgH="685502" progId="Equation.3">
                  <p:embed/>
                </p:oleObj>
              </mc:Choice>
              <mc:Fallback>
                <p:oleObj name="Equation" r:id="rId15" imgW="177723" imgH="685502"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08438" y="1916114"/>
                        <a:ext cx="373062" cy="141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5454" name="Rectangle 16"/>
          <p:cNvSpPr>
            <a:spLocks noChangeArrowheads="1"/>
          </p:cNvSpPr>
          <p:nvPr/>
        </p:nvSpPr>
        <p:spPr bwMode="auto">
          <a:xfrm>
            <a:off x="3792617" y="2464744"/>
            <a:ext cx="28725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r>
              <a:rPr lang="fa-IR" sz="2400" b="1">
                <a:ea typeface="Times New Roman" panose="02020603050405020304" pitchFamily="18" charset="0"/>
                <a:cs typeface="B Nazanin" pitchFamily="2" charset="-78"/>
              </a:rPr>
              <a:t>*</a:t>
            </a:r>
          </a:p>
        </p:txBody>
      </p:sp>
      <p:graphicFrame>
        <p:nvGraphicFramePr>
          <p:cNvPr id="445455" name="Object 17"/>
          <p:cNvGraphicFramePr>
            <a:graphicFrameLocks noChangeAspect="1"/>
          </p:cNvGraphicFramePr>
          <p:nvPr/>
        </p:nvGraphicFramePr>
        <p:xfrm>
          <a:off x="1919289" y="1989138"/>
          <a:ext cx="1800225" cy="1346200"/>
        </p:xfrm>
        <a:graphic>
          <a:graphicData uri="http://schemas.openxmlformats.org/presentationml/2006/ole">
            <mc:AlternateContent xmlns:mc="http://schemas.openxmlformats.org/markup-compatibility/2006">
              <mc:Choice xmlns:v="urn:schemas-microsoft-com:vml" Requires="v">
                <p:oleObj spid="_x0000_s16393" name="Equation" r:id="rId16" imgW="901309" imgH="672808" progId="Equation.3">
                  <p:embed/>
                </p:oleObj>
              </mc:Choice>
              <mc:Fallback>
                <p:oleObj name="Equation" r:id="rId16" imgW="901309" imgH="672808" progId="Equation.3">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919289" y="1989138"/>
                        <a:ext cx="1800225" cy="134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5456" name="Rectangle 18"/>
          <p:cNvSpPr>
            <a:spLocks noChangeArrowheads="1"/>
          </p:cNvSpPr>
          <p:nvPr/>
        </p:nvSpPr>
        <p:spPr bwMode="auto">
          <a:xfrm>
            <a:off x="1524001" y="2345682"/>
            <a:ext cx="49564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rtl="1" eaLnBrk="1" hangingPunct="1"/>
            <a:r>
              <a:rPr lang="fa-IR" sz="2400" b="1">
                <a:ea typeface="Times New Roman" panose="02020603050405020304" pitchFamily="18" charset="0"/>
                <a:cs typeface="B Nazanin" pitchFamily="2" charset="-78"/>
              </a:rPr>
              <a:t>  (7</a:t>
            </a:r>
            <a:endParaRPr lang="en-US" sz="2400" b="1">
              <a:ea typeface="Times New Roman" panose="02020603050405020304" pitchFamily="18" charset="0"/>
              <a:cs typeface="B Nazanin" pitchFamily="2" charset="-78"/>
            </a:endParaRPr>
          </a:p>
        </p:txBody>
      </p:sp>
      <p:graphicFrame>
        <p:nvGraphicFramePr>
          <p:cNvPr id="445457" name="Object 19"/>
          <p:cNvGraphicFramePr>
            <a:graphicFrameLocks noChangeAspect="1"/>
          </p:cNvGraphicFramePr>
          <p:nvPr/>
        </p:nvGraphicFramePr>
        <p:xfrm>
          <a:off x="2566988" y="3644901"/>
          <a:ext cx="7308850" cy="536575"/>
        </p:xfrm>
        <a:graphic>
          <a:graphicData uri="http://schemas.openxmlformats.org/presentationml/2006/ole">
            <mc:AlternateContent xmlns:mc="http://schemas.openxmlformats.org/markup-compatibility/2006">
              <mc:Choice xmlns:v="urn:schemas-microsoft-com:vml" Requires="v">
                <p:oleObj spid="_x0000_s16394" name="Equation" r:id="rId18" imgW="3111500" imgH="228600" progId="Equation.3">
                  <p:embed/>
                </p:oleObj>
              </mc:Choice>
              <mc:Fallback>
                <p:oleObj name="Equation" r:id="rId18" imgW="3111500" imgH="228600" progId="Equation.3">
                  <p:embed/>
                  <p:pic>
                    <p:nvPicPr>
                      <p:cNvPr id="0" name=""/>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2566988" y="3644901"/>
                        <a:ext cx="7308850"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5458" name="Rectangle 20"/>
          <p:cNvSpPr>
            <a:spLocks noChangeArrowheads="1"/>
          </p:cNvSpPr>
          <p:nvPr/>
        </p:nvSpPr>
        <p:spPr bwMode="auto">
          <a:xfrm>
            <a:off x="1524000" y="333376"/>
            <a:ext cx="541338"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rtl="1" eaLnBrk="1" hangingPunct="1">
              <a:lnSpc>
                <a:spcPct val="200000"/>
              </a:lnSpc>
            </a:pPr>
            <a:r>
              <a:rPr lang="fa-IR" sz="2400" b="1"/>
              <a:t> (6</a:t>
            </a:r>
            <a:endParaRPr lang="en-US" sz="2400" b="1"/>
          </a:p>
        </p:txBody>
      </p:sp>
      <p:sp>
        <p:nvSpPr>
          <p:cNvPr id="445459" name="Rectangle 21"/>
          <p:cNvSpPr>
            <a:spLocks noChangeArrowheads="1"/>
          </p:cNvSpPr>
          <p:nvPr/>
        </p:nvSpPr>
        <p:spPr bwMode="auto">
          <a:xfrm>
            <a:off x="1703389" y="4652964"/>
            <a:ext cx="878522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ea typeface="Times New Roman" panose="02020603050405020304" pitchFamily="18" charset="0"/>
                <a:cs typeface="B Titr" pitchFamily="2" charset="-78"/>
              </a:rPr>
              <a:t>چون </a:t>
            </a:r>
            <a:r>
              <a:rPr lang="en-US" sz="2800">
                <a:ea typeface="Times New Roman" panose="02020603050405020304" pitchFamily="18" charset="0"/>
                <a:cs typeface="B Titr" pitchFamily="2" charset="-78"/>
              </a:rPr>
              <a:t>X</a:t>
            </a:r>
            <a:r>
              <a:rPr lang="en-US" sz="2800" baseline="-30000">
                <a:latin typeface="B Titr" pitchFamily="2" charset="-78"/>
                <a:ea typeface="Times New Roman" panose="02020603050405020304" pitchFamily="18" charset="0"/>
                <a:cs typeface="B Titr" pitchFamily="2" charset="-78"/>
              </a:rPr>
              <a:t>3</a:t>
            </a:r>
            <a:r>
              <a:rPr lang="fa-IR" sz="2800" baseline="-30000">
                <a:latin typeface="B Titr" pitchFamily="2" charset="-78"/>
                <a:ea typeface="Times New Roman" panose="02020603050405020304" pitchFamily="18" charset="0"/>
                <a:cs typeface="B Titr" pitchFamily="2" charset="-78"/>
              </a:rPr>
              <a:t> </a:t>
            </a:r>
            <a:r>
              <a:rPr lang="ar-SA" sz="2800">
                <a:latin typeface="B Titr" pitchFamily="2" charset="-78"/>
                <a:ea typeface="Times New Roman" panose="02020603050405020304" pitchFamily="18" charset="0"/>
                <a:cs typeface="B Titr" pitchFamily="2" charset="-78"/>
              </a:rPr>
              <a:t>جواب منفی دارد بنابراین این نقطه با محدودیت نامنفی بودن عوامل مغایرت دارد.</a:t>
            </a:r>
            <a:endParaRPr lang="en-US" sz="2800">
              <a:latin typeface="B Titr" pitchFamily="2" charset="-78"/>
              <a:cs typeface="B Titr" pitchFamily="2" charset="-78"/>
            </a:endParaRPr>
          </a:p>
        </p:txBody>
      </p:sp>
    </p:spTree>
    <p:extLst>
      <p:ext uri="{BB962C8B-B14F-4D97-AF65-F5344CB8AC3E}">
        <p14:creationId xmlns:p14="http://schemas.microsoft.com/office/powerpoint/2010/main" val="161607229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6466" name="Object 3"/>
          <p:cNvGraphicFramePr>
            <a:graphicFrameLocks noChangeAspect="1"/>
          </p:cNvGraphicFramePr>
          <p:nvPr/>
        </p:nvGraphicFramePr>
        <p:xfrm>
          <a:off x="2506664" y="2968625"/>
          <a:ext cx="5526087" cy="534988"/>
        </p:xfrm>
        <a:graphic>
          <a:graphicData uri="http://schemas.openxmlformats.org/presentationml/2006/ole">
            <mc:AlternateContent xmlns:mc="http://schemas.openxmlformats.org/markup-compatibility/2006">
              <mc:Choice xmlns:v="urn:schemas-microsoft-com:vml" Requires="v">
                <p:oleObj spid="_x0000_s17410" name="Equation" r:id="rId3" imgW="2362200" imgH="228600" progId="Equation.3">
                  <p:embed/>
                </p:oleObj>
              </mc:Choice>
              <mc:Fallback>
                <p:oleObj name="Equation" r:id="rId3" imgW="2362200" imgH="228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06664" y="2968625"/>
                        <a:ext cx="5526087"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6467" name="Rectangle 4"/>
          <p:cNvSpPr>
            <a:spLocks noChangeArrowheads="1"/>
          </p:cNvSpPr>
          <p:nvPr/>
        </p:nvSpPr>
        <p:spPr bwMode="auto">
          <a:xfrm>
            <a:off x="1524001" y="-68778"/>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aphicFrame>
        <p:nvGraphicFramePr>
          <p:cNvPr id="446468" name="Object 5"/>
          <p:cNvGraphicFramePr>
            <a:graphicFrameLocks noChangeAspect="1"/>
          </p:cNvGraphicFramePr>
          <p:nvPr/>
        </p:nvGraphicFramePr>
        <p:xfrm>
          <a:off x="2063750" y="3078164"/>
          <a:ext cx="431800" cy="346075"/>
        </p:xfrm>
        <a:graphic>
          <a:graphicData uri="http://schemas.openxmlformats.org/presentationml/2006/ole">
            <mc:AlternateContent xmlns:mc="http://schemas.openxmlformats.org/markup-compatibility/2006">
              <mc:Choice xmlns:v="urn:schemas-microsoft-com:vml" Requires="v">
                <p:oleObj spid="_x0000_s17411" name="Equation" r:id="rId5" imgW="190417" imgH="152334" progId="Equation.3">
                  <p:embed/>
                </p:oleObj>
              </mc:Choice>
              <mc:Fallback>
                <p:oleObj name="Equation" r:id="rId5" imgW="190417" imgH="152334"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63750" y="3078164"/>
                        <a:ext cx="43180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46469" name="Object 7"/>
          <p:cNvGraphicFramePr>
            <a:graphicFrameLocks noChangeAspect="1"/>
          </p:cNvGraphicFramePr>
          <p:nvPr/>
        </p:nvGraphicFramePr>
        <p:xfrm>
          <a:off x="5303839" y="990601"/>
          <a:ext cx="1584325" cy="873125"/>
        </p:xfrm>
        <a:graphic>
          <a:graphicData uri="http://schemas.openxmlformats.org/presentationml/2006/ole">
            <mc:AlternateContent xmlns:mc="http://schemas.openxmlformats.org/markup-compatibility/2006">
              <mc:Choice xmlns:v="urn:schemas-microsoft-com:vml" Requires="v">
                <p:oleObj spid="_x0000_s17412" name="Equation" r:id="rId7" imgW="825500" imgH="457200" progId="Equation.3">
                  <p:embed/>
                </p:oleObj>
              </mc:Choice>
              <mc:Fallback>
                <p:oleObj name="Equation" r:id="rId7" imgW="825500" imgH="4572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03839" y="990601"/>
                        <a:ext cx="1584325" cy="87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6470" name="Rectangle 8"/>
          <p:cNvSpPr>
            <a:spLocks noChangeArrowheads="1"/>
          </p:cNvSpPr>
          <p:nvPr/>
        </p:nvSpPr>
        <p:spPr bwMode="auto">
          <a:xfrm>
            <a:off x="1524001" y="4931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aphicFrame>
        <p:nvGraphicFramePr>
          <p:cNvPr id="446471" name="Object 9"/>
          <p:cNvGraphicFramePr>
            <a:graphicFrameLocks noChangeAspect="1"/>
          </p:cNvGraphicFramePr>
          <p:nvPr/>
        </p:nvGraphicFramePr>
        <p:xfrm>
          <a:off x="4367214" y="765175"/>
          <a:ext cx="788987" cy="1316038"/>
        </p:xfrm>
        <a:graphic>
          <a:graphicData uri="http://schemas.openxmlformats.org/presentationml/2006/ole">
            <mc:AlternateContent xmlns:mc="http://schemas.openxmlformats.org/markup-compatibility/2006">
              <mc:Choice xmlns:v="urn:schemas-microsoft-com:vml" Requires="v">
                <p:oleObj spid="_x0000_s17413" name="Equation" r:id="rId9" imgW="406224" imgH="672808" progId="Equation.3">
                  <p:embed/>
                </p:oleObj>
              </mc:Choice>
              <mc:Fallback>
                <p:oleObj name="Equation" r:id="rId9" imgW="406224" imgH="672808"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367214" y="765175"/>
                        <a:ext cx="788987" cy="131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6472" name="Rectangle 10"/>
          <p:cNvSpPr>
            <a:spLocks noChangeArrowheads="1"/>
          </p:cNvSpPr>
          <p:nvPr/>
        </p:nvSpPr>
        <p:spPr bwMode="auto">
          <a:xfrm>
            <a:off x="4133729" y="1204269"/>
            <a:ext cx="30809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r>
              <a:rPr lang="fa-IR" sz="2400" b="1">
                <a:ea typeface="Times New Roman" panose="02020603050405020304" pitchFamily="18" charset="0"/>
                <a:cs typeface="B Nazanin" pitchFamily="2" charset="-78"/>
              </a:rPr>
              <a:t>=</a:t>
            </a:r>
          </a:p>
        </p:txBody>
      </p:sp>
      <p:graphicFrame>
        <p:nvGraphicFramePr>
          <p:cNvPr id="446473" name="Object 11"/>
          <p:cNvGraphicFramePr>
            <a:graphicFrameLocks noChangeAspect="1"/>
          </p:cNvGraphicFramePr>
          <p:nvPr/>
        </p:nvGraphicFramePr>
        <p:xfrm>
          <a:off x="3792539" y="630238"/>
          <a:ext cx="409575" cy="1549400"/>
        </p:xfrm>
        <a:graphic>
          <a:graphicData uri="http://schemas.openxmlformats.org/presentationml/2006/ole">
            <mc:AlternateContent xmlns:mc="http://schemas.openxmlformats.org/markup-compatibility/2006">
              <mc:Choice xmlns:v="urn:schemas-microsoft-com:vml" Requires="v">
                <p:oleObj spid="_x0000_s17414" name="Equation" r:id="rId11" imgW="177723" imgH="685502" progId="Equation.3">
                  <p:embed/>
                </p:oleObj>
              </mc:Choice>
              <mc:Fallback>
                <p:oleObj name="Equation" r:id="rId11" imgW="177723" imgH="685502"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792539" y="630238"/>
                        <a:ext cx="409575" cy="154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6474" name="Rectangle 12"/>
          <p:cNvSpPr>
            <a:spLocks noChangeArrowheads="1"/>
          </p:cNvSpPr>
          <p:nvPr/>
        </p:nvSpPr>
        <p:spPr bwMode="auto">
          <a:xfrm>
            <a:off x="3591005" y="1250307"/>
            <a:ext cx="28725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r>
              <a:rPr lang="fa-IR" sz="2400" b="1">
                <a:ea typeface="Times New Roman" panose="02020603050405020304" pitchFamily="18" charset="0"/>
                <a:cs typeface="B Nazanin" pitchFamily="2" charset="-78"/>
              </a:rPr>
              <a:t>*</a:t>
            </a:r>
          </a:p>
        </p:txBody>
      </p:sp>
      <p:graphicFrame>
        <p:nvGraphicFramePr>
          <p:cNvPr id="446475" name="Object 13"/>
          <p:cNvGraphicFramePr>
            <a:graphicFrameLocks noChangeAspect="1"/>
          </p:cNvGraphicFramePr>
          <p:nvPr/>
        </p:nvGraphicFramePr>
        <p:xfrm>
          <a:off x="1847851" y="846139"/>
          <a:ext cx="1800225" cy="1144587"/>
        </p:xfrm>
        <a:graphic>
          <a:graphicData uri="http://schemas.openxmlformats.org/presentationml/2006/ole">
            <mc:AlternateContent xmlns:mc="http://schemas.openxmlformats.org/markup-compatibility/2006">
              <mc:Choice xmlns:v="urn:schemas-microsoft-com:vml" Requires="v">
                <p:oleObj spid="_x0000_s17415" name="Equation" r:id="rId13" imgW="1054100" imgH="673100" progId="Equation.3">
                  <p:embed/>
                </p:oleObj>
              </mc:Choice>
              <mc:Fallback>
                <p:oleObj name="Equation" r:id="rId13" imgW="1054100" imgH="6731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847851" y="846139"/>
                        <a:ext cx="1800225" cy="114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6476" name="Rectangle 14"/>
          <p:cNvSpPr>
            <a:spLocks noChangeArrowheads="1"/>
          </p:cNvSpPr>
          <p:nvPr/>
        </p:nvSpPr>
        <p:spPr bwMode="auto">
          <a:xfrm>
            <a:off x="1524000" y="1205191"/>
            <a:ext cx="41870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rtl="1" eaLnBrk="1" hangingPunct="1"/>
            <a:r>
              <a:rPr lang="fa-IR" b="1">
                <a:ea typeface="Times New Roman" panose="02020603050405020304" pitchFamily="18" charset="0"/>
                <a:cs typeface="B Nazanin" pitchFamily="2" charset="-78"/>
              </a:rPr>
              <a:t>  (8</a:t>
            </a:r>
            <a:endParaRPr lang="en-US" b="1">
              <a:ea typeface="Times New Roman" panose="02020603050405020304" pitchFamily="18" charset="0"/>
              <a:cs typeface="B Nazanin" pitchFamily="2" charset="-78"/>
            </a:endParaRPr>
          </a:p>
        </p:txBody>
      </p:sp>
      <p:graphicFrame>
        <p:nvGraphicFramePr>
          <p:cNvPr id="446477" name="Object 15"/>
          <p:cNvGraphicFramePr>
            <a:graphicFrameLocks noChangeAspect="1"/>
          </p:cNvGraphicFramePr>
          <p:nvPr/>
        </p:nvGraphicFramePr>
        <p:xfrm>
          <a:off x="8286750" y="2938463"/>
          <a:ext cx="2027238" cy="615950"/>
        </p:xfrm>
        <a:graphic>
          <a:graphicData uri="http://schemas.openxmlformats.org/presentationml/2006/ole">
            <mc:AlternateContent xmlns:mc="http://schemas.openxmlformats.org/markup-compatibility/2006">
              <mc:Choice xmlns:v="urn:schemas-microsoft-com:vml" Requires="v">
                <p:oleObj spid="_x0000_s17416" name="Equation" r:id="rId15" imgW="749300" imgH="228600" progId="Equation.3">
                  <p:embed/>
                </p:oleObj>
              </mc:Choice>
              <mc:Fallback>
                <p:oleObj name="Equation" r:id="rId15" imgW="749300" imgH="22860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8286750" y="2938463"/>
                        <a:ext cx="2027238"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6478" name="Rectangle 16"/>
          <p:cNvSpPr>
            <a:spLocks noChangeArrowheads="1"/>
          </p:cNvSpPr>
          <p:nvPr/>
        </p:nvSpPr>
        <p:spPr bwMode="auto">
          <a:xfrm>
            <a:off x="1703389" y="4365626"/>
            <a:ext cx="878522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ea typeface="Times New Roman" panose="02020603050405020304" pitchFamily="18" charset="0"/>
                <a:cs typeface="B Titr" pitchFamily="2" charset="-78"/>
              </a:rPr>
              <a:t>چون </a:t>
            </a:r>
            <a:r>
              <a:rPr lang="en-US" sz="2800">
                <a:ea typeface="Times New Roman" panose="02020603050405020304" pitchFamily="18" charset="0"/>
                <a:cs typeface="B Titr" pitchFamily="2" charset="-78"/>
              </a:rPr>
              <a:t>X</a:t>
            </a:r>
            <a:r>
              <a:rPr lang="en-US" sz="2800" baseline="-30000">
                <a:latin typeface="B Titr" pitchFamily="2" charset="-78"/>
                <a:ea typeface="Times New Roman" panose="02020603050405020304" pitchFamily="18" charset="0"/>
                <a:cs typeface="B Titr" pitchFamily="2" charset="-78"/>
              </a:rPr>
              <a:t>3</a:t>
            </a:r>
            <a:r>
              <a:rPr lang="fa-IR" sz="2800" baseline="-30000">
                <a:latin typeface="B Titr" pitchFamily="2" charset="-78"/>
                <a:ea typeface="Times New Roman" panose="02020603050405020304" pitchFamily="18" charset="0"/>
                <a:cs typeface="B Titr" pitchFamily="2" charset="-78"/>
              </a:rPr>
              <a:t> </a:t>
            </a:r>
            <a:r>
              <a:rPr lang="ar-SA" sz="2800">
                <a:latin typeface="B Titr" pitchFamily="2" charset="-78"/>
                <a:ea typeface="Times New Roman" panose="02020603050405020304" pitchFamily="18" charset="0"/>
                <a:cs typeface="B Titr" pitchFamily="2" charset="-78"/>
              </a:rPr>
              <a:t>جواب منفی دارد بنابراین این نقطه با محدودیت نامنفی بودن عوامل مغایرت دارد.</a:t>
            </a:r>
            <a:endParaRPr lang="en-US" sz="2800">
              <a:latin typeface="B Titr" pitchFamily="2" charset="-78"/>
              <a:cs typeface="B Titr" pitchFamily="2" charset="-78"/>
            </a:endParaRPr>
          </a:p>
        </p:txBody>
      </p:sp>
    </p:spTree>
    <p:extLst>
      <p:ext uri="{BB962C8B-B14F-4D97-AF65-F5344CB8AC3E}">
        <p14:creationId xmlns:p14="http://schemas.microsoft.com/office/powerpoint/2010/main" val="79635913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7490" name="Object 3"/>
          <p:cNvGraphicFramePr>
            <a:graphicFrameLocks noChangeAspect="1"/>
          </p:cNvGraphicFramePr>
          <p:nvPr/>
        </p:nvGraphicFramePr>
        <p:xfrm>
          <a:off x="1524000" y="1563689"/>
          <a:ext cx="114300" cy="219075"/>
        </p:xfrm>
        <a:graphic>
          <a:graphicData uri="http://schemas.openxmlformats.org/presentationml/2006/ole">
            <mc:AlternateContent xmlns:mc="http://schemas.openxmlformats.org/markup-compatibility/2006">
              <mc:Choice xmlns:v="urn:schemas-microsoft-com:vml" Requires="v">
                <p:oleObj spid="_x0000_s18434" name="Equation" r:id="rId3" imgW="114151" imgH="215619" progId="Equation.3">
                  <p:embed/>
                </p:oleObj>
              </mc:Choice>
              <mc:Fallback>
                <p:oleObj name="Equation" r:id="rId3" imgW="114151" imgH="21561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1563689"/>
                        <a:ext cx="1143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7491" name="Rectangle 4"/>
          <p:cNvSpPr>
            <a:spLocks noChangeArrowheads="1"/>
          </p:cNvSpPr>
          <p:nvPr/>
        </p:nvSpPr>
        <p:spPr bwMode="auto">
          <a:xfrm>
            <a:off x="1524001" y="15980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aphicFrame>
        <p:nvGraphicFramePr>
          <p:cNvPr id="447492" name="Object 5"/>
          <p:cNvGraphicFramePr>
            <a:graphicFrameLocks noChangeAspect="1"/>
          </p:cNvGraphicFramePr>
          <p:nvPr/>
        </p:nvGraphicFramePr>
        <p:xfrm>
          <a:off x="2243139" y="2386013"/>
          <a:ext cx="4395787" cy="423862"/>
        </p:xfrm>
        <a:graphic>
          <a:graphicData uri="http://schemas.openxmlformats.org/presentationml/2006/ole">
            <mc:AlternateContent xmlns:mc="http://schemas.openxmlformats.org/markup-compatibility/2006">
              <mc:Choice xmlns:v="urn:schemas-microsoft-com:vml" Requires="v">
                <p:oleObj spid="_x0000_s18435" name="Equation" r:id="rId5" imgW="2362200" imgH="228600" progId="Equation.3">
                  <p:embed/>
                </p:oleObj>
              </mc:Choice>
              <mc:Fallback>
                <p:oleObj name="Equation" r:id="rId5" imgW="2362200" imgH="228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43139" y="2386013"/>
                        <a:ext cx="4395787" cy="42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7493" name="Rectangle 6"/>
          <p:cNvSpPr>
            <a:spLocks noChangeArrowheads="1"/>
          </p:cNvSpPr>
          <p:nvPr/>
        </p:nvSpPr>
        <p:spPr bwMode="auto">
          <a:xfrm>
            <a:off x="1524001" y="18076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aphicFrame>
        <p:nvGraphicFramePr>
          <p:cNvPr id="447494" name="Object 7"/>
          <p:cNvGraphicFramePr>
            <a:graphicFrameLocks noChangeAspect="1"/>
          </p:cNvGraphicFramePr>
          <p:nvPr/>
        </p:nvGraphicFramePr>
        <p:xfrm>
          <a:off x="1847850" y="2459039"/>
          <a:ext cx="433388" cy="346075"/>
        </p:xfrm>
        <a:graphic>
          <a:graphicData uri="http://schemas.openxmlformats.org/presentationml/2006/ole">
            <mc:AlternateContent xmlns:mc="http://schemas.openxmlformats.org/markup-compatibility/2006">
              <mc:Choice xmlns:v="urn:schemas-microsoft-com:vml" Requires="v">
                <p:oleObj spid="_x0000_s18436" name="Equation" r:id="rId7" imgW="190417" imgH="152334" progId="Equation.3">
                  <p:embed/>
                </p:oleObj>
              </mc:Choice>
              <mc:Fallback>
                <p:oleObj name="Equation" r:id="rId7" imgW="190417" imgH="152334"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47850" y="2459039"/>
                        <a:ext cx="433388"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7495" name="Rectangle 8"/>
          <p:cNvSpPr>
            <a:spLocks noChangeArrowheads="1"/>
          </p:cNvSpPr>
          <p:nvPr/>
        </p:nvSpPr>
        <p:spPr bwMode="auto">
          <a:xfrm>
            <a:off x="1524001" y="19600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aphicFrame>
        <p:nvGraphicFramePr>
          <p:cNvPr id="447496" name="Object 9"/>
          <p:cNvGraphicFramePr>
            <a:graphicFrameLocks noChangeAspect="1"/>
          </p:cNvGraphicFramePr>
          <p:nvPr/>
        </p:nvGraphicFramePr>
        <p:xfrm>
          <a:off x="5303839" y="298451"/>
          <a:ext cx="1584325" cy="904875"/>
        </p:xfrm>
        <a:graphic>
          <a:graphicData uri="http://schemas.openxmlformats.org/presentationml/2006/ole">
            <mc:AlternateContent xmlns:mc="http://schemas.openxmlformats.org/markup-compatibility/2006">
              <mc:Choice xmlns:v="urn:schemas-microsoft-com:vml" Requires="v">
                <p:oleObj spid="_x0000_s18437" name="Equation" r:id="rId9" imgW="812447" imgH="457002" progId="Equation.3">
                  <p:embed/>
                </p:oleObj>
              </mc:Choice>
              <mc:Fallback>
                <p:oleObj name="Equation" r:id="rId9" imgW="812447" imgH="457002"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303839" y="298451"/>
                        <a:ext cx="1584325"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47497" name="Object 11"/>
          <p:cNvGraphicFramePr>
            <a:graphicFrameLocks noChangeAspect="1"/>
          </p:cNvGraphicFramePr>
          <p:nvPr/>
        </p:nvGraphicFramePr>
        <p:xfrm>
          <a:off x="4443414" y="128589"/>
          <a:ext cx="750887" cy="1233487"/>
        </p:xfrm>
        <a:graphic>
          <a:graphicData uri="http://schemas.openxmlformats.org/presentationml/2006/ole">
            <mc:AlternateContent xmlns:mc="http://schemas.openxmlformats.org/markup-compatibility/2006">
              <mc:Choice xmlns:v="urn:schemas-microsoft-com:vml" Requires="v">
                <p:oleObj spid="_x0000_s18438" name="Equation" r:id="rId11" imgW="406224" imgH="672808" progId="Equation.3">
                  <p:embed/>
                </p:oleObj>
              </mc:Choice>
              <mc:Fallback>
                <p:oleObj name="Equation" r:id="rId11" imgW="406224" imgH="672808"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443414" y="128589"/>
                        <a:ext cx="750887" cy="1233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7498" name="Rectangle 12"/>
          <p:cNvSpPr>
            <a:spLocks noChangeArrowheads="1"/>
          </p:cNvSpPr>
          <p:nvPr/>
        </p:nvSpPr>
        <p:spPr bwMode="auto">
          <a:xfrm>
            <a:off x="4203579" y="537519"/>
            <a:ext cx="30809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r>
              <a:rPr lang="fa-IR" sz="2400" b="1">
                <a:ea typeface="Times New Roman" panose="02020603050405020304" pitchFamily="18" charset="0"/>
                <a:cs typeface="B Nazanin" pitchFamily="2" charset="-78"/>
              </a:rPr>
              <a:t>=</a:t>
            </a:r>
          </a:p>
        </p:txBody>
      </p:sp>
      <p:graphicFrame>
        <p:nvGraphicFramePr>
          <p:cNvPr id="447499" name="Object 13"/>
          <p:cNvGraphicFramePr>
            <a:graphicFrameLocks noChangeAspect="1"/>
          </p:cNvGraphicFramePr>
          <p:nvPr/>
        </p:nvGraphicFramePr>
        <p:xfrm>
          <a:off x="3890964" y="115888"/>
          <a:ext cx="333375" cy="1262062"/>
        </p:xfrm>
        <a:graphic>
          <a:graphicData uri="http://schemas.openxmlformats.org/presentationml/2006/ole">
            <mc:AlternateContent xmlns:mc="http://schemas.openxmlformats.org/markup-compatibility/2006">
              <mc:Choice xmlns:v="urn:schemas-microsoft-com:vml" Requires="v">
                <p:oleObj spid="_x0000_s18439" name="Equation" r:id="rId13" imgW="177723" imgH="685502" progId="Equation.3">
                  <p:embed/>
                </p:oleObj>
              </mc:Choice>
              <mc:Fallback>
                <p:oleObj name="Equation" r:id="rId13" imgW="177723" imgH="685502"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890964" y="115888"/>
                        <a:ext cx="333375" cy="1262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7500" name="Rectangle 14"/>
          <p:cNvSpPr>
            <a:spLocks noChangeArrowheads="1"/>
          </p:cNvSpPr>
          <p:nvPr/>
        </p:nvSpPr>
        <p:spPr bwMode="auto">
          <a:xfrm>
            <a:off x="3664030" y="583557"/>
            <a:ext cx="28725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r>
              <a:rPr lang="fa-IR" sz="2400" b="1">
                <a:ea typeface="Times New Roman" panose="02020603050405020304" pitchFamily="18" charset="0"/>
                <a:cs typeface="B Nazanin" pitchFamily="2" charset="-78"/>
              </a:rPr>
              <a:t>*</a:t>
            </a:r>
          </a:p>
        </p:txBody>
      </p:sp>
      <p:graphicFrame>
        <p:nvGraphicFramePr>
          <p:cNvPr id="447501" name="Object 15"/>
          <p:cNvGraphicFramePr>
            <a:graphicFrameLocks noChangeAspect="1"/>
          </p:cNvGraphicFramePr>
          <p:nvPr/>
        </p:nvGraphicFramePr>
        <p:xfrm>
          <a:off x="1920875" y="273050"/>
          <a:ext cx="1727200" cy="1104900"/>
        </p:xfrm>
        <a:graphic>
          <a:graphicData uri="http://schemas.openxmlformats.org/presentationml/2006/ole">
            <mc:AlternateContent xmlns:mc="http://schemas.openxmlformats.org/markup-compatibility/2006">
              <mc:Choice xmlns:v="urn:schemas-microsoft-com:vml" Requires="v">
                <p:oleObj spid="_x0000_s18440" name="Equation" r:id="rId15" imgW="1054100" imgH="673100" progId="Equation.3">
                  <p:embed/>
                </p:oleObj>
              </mc:Choice>
              <mc:Fallback>
                <p:oleObj name="Equation" r:id="rId15" imgW="1054100" imgH="67310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920875" y="273050"/>
                        <a:ext cx="17272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7502" name="Rectangle 16"/>
          <p:cNvSpPr>
            <a:spLocks noChangeArrowheads="1"/>
          </p:cNvSpPr>
          <p:nvPr/>
        </p:nvSpPr>
        <p:spPr bwMode="auto">
          <a:xfrm>
            <a:off x="1524001" y="583557"/>
            <a:ext cx="49564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rtl="1" eaLnBrk="1" hangingPunct="1"/>
            <a:r>
              <a:rPr lang="fa-IR" sz="2400" b="1">
                <a:ea typeface="Times New Roman" panose="02020603050405020304" pitchFamily="18" charset="0"/>
                <a:cs typeface="B Nazanin" pitchFamily="2" charset="-78"/>
              </a:rPr>
              <a:t>  (9</a:t>
            </a:r>
            <a:endParaRPr lang="en-US" sz="2400" b="1">
              <a:ea typeface="Times New Roman" panose="02020603050405020304" pitchFamily="18" charset="0"/>
              <a:cs typeface="B Nazanin" pitchFamily="2" charset="-78"/>
            </a:endParaRPr>
          </a:p>
        </p:txBody>
      </p:sp>
      <p:graphicFrame>
        <p:nvGraphicFramePr>
          <p:cNvPr id="447503" name="Object 17"/>
          <p:cNvGraphicFramePr>
            <a:graphicFrameLocks noChangeAspect="1"/>
          </p:cNvGraphicFramePr>
          <p:nvPr/>
        </p:nvGraphicFramePr>
        <p:xfrm>
          <a:off x="6757988" y="2314575"/>
          <a:ext cx="1700212" cy="515938"/>
        </p:xfrm>
        <a:graphic>
          <a:graphicData uri="http://schemas.openxmlformats.org/presentationml/2006/ole">
            <mc:AlternateContent xmlns:mc="http://schemas.openxmlformats.org/markup-compatibility/2006">
              <mc:Choice xmlns:v="urn:schemas-microsoft-com:vml" Requires="v">
                <p:oleObj spid="_x0000_s18441" name="Equation" r:id="rId17" imgW="749300" imgH="228600" progId="Equation.3">
                  <p:embed/>
                </p:oleObj>
              </mc:Choice>
              <mc:Fallback>
                <p:oleObj name="Equation" r:id="rId17" imgW="749300" imgH="22860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757988" y="2314575"/>
                        <a:ext cx="1700212" cy="51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7504" name="Rectangle 18"/>
          <p:cNvSpPr>
            <a:spLocks noChangeArrowheads="1"/>
          </p:cNvSpPr>
          <p:nvPr/>
        </p:nvSpPr>
        <p:spPr bwMode="auto">
          <a:xfrm>
            <a:off x="1774826" y="3716339"/>
            <a:ext cx="878522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ea typeface="Times New Roman" panose="02020603050405020304" pitchFamily="18" charset="0"/>
                <a:cs typeface="B Titr" pitchFamily="2" charset="-78"/>
              </a:rPr>
              <a:t>چون </a:t>
            </a:r>
            <a:r>
              <a:rPr lang="en-US" sz="2800">
                <a:ea typeface="Times New Roman" panose="02020603050405020304" pitchFamily="18" charset="0"/>
                <a:cs typeface="B Titr" pitchFamily="2" charset="-78"/>
              </a:rPr>
              <a:t>X</a:t>
            </a:r>
            <a:r>
              <a:rPr lang="en-US" sz="2800" baseline="-30000">
                <a:latin typeface="B Titr" pitchFamily="2" charset="-78"/>
                <a:ea typeface="Times New Roman" panose="02020603050405020304" pitchFamily="18" charset="0"/>
                <a:cs typeface="B Titr" pitchFamily="2" charset="-78"/>
              </a:rPr>
              <a:t>3</a:t>
            </a:r>
            <a:r>
              <a:rPr lang="fa-IR" sz="2800" baseline="-30000">
                <a:latin typeface="B Titr" pitchFamily="2" charset="-78"/>
                <a:ea typeface="Times New Roman" panose="02020603050405020304" pitchFamily="18" charset="0"/>
                <a:cs typeface="B Titr" pitchFamily="2" charset="-78"/>
              </a:rPr>
              <a:t> </a:t>
            </a:r>
            <a:r>
              <a:rPr lang="ar-SA" sz="2800">
                <a:latin typeface="B Titr" pitchFamily="2" charset="-78"/>
                <a:ea typeface="Times New Roman" panose="02020603050405020304" pitchFamily="18" charset="0"/>
                <a:cs typeface="B Titr" pitchFamily="2" charset="-78"/>
              </a:rPr>
              <a:t>جواب منفی دارد بنابراین این نقطه با محدودیت نامنفی بودن عوامل مغایرت دارد.</a:t>
            </a:r>
            <a:endParaRPr lang="en-US" sz="2800">
              <a:latin typeface="B Titr" pitchFamily="2" charset="-78"/>
              <a:cs typeface="B Titr" pitchFamily="2" charset="-78"/>
            </a:endParaRPr>
          </a:p>
        </p:txBody>
      </p:sp>
    </p:spTree>
    <p:extLst>
      <p:ext uri="{BB962C8B-B14F-4D97-AF65-F5344CB8AC3E}">
        <p14:creationId xmlns:p14="http://schemas.microsoft.com/office/powerpoint/2010/main" val="99111055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8514" name="Object 3"/>
          <p:cNvGraphicFramePr>
            <a:graphicFrameLocks noChangeAspect="1"/>
          </p:cNvGraphicFramePr>
          <p:nvPr/>
        </p:nvGraphicFramePr>
        <p:xfrm>
          <a:off x="1524000" y="1054101"/>
          <a:ext cx="114300" cy="219075"/>
        </p:xfrm>
        <a:graphic>
          <a:graphicData uri="http://schemas.openxmlformats.org/presentationml/2006/ole">
            <mc:AlternateContent xmlns:mc="http://schemas.openxmlformats.org/markup-compatibility/2006">
              <mc:Choice xmlns:v="urn:schemas-microsoft-com:vml" Requires="v">
                <p:oleObj spid="_x0000_s19458" name="Equation" r:id="rId3" imgW="114151" imgH="215619" progId="Equation.3">
                  <p:embed/>
                </p:oleObj>
              </mc:Choice>
              <mc:Fallback>
                <p:oleObj name="Equation" r:id="rId3" imgW="114151" imgH="21561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1054101"/>
                        <a:ext cx="1143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48515" name="Object 5"/>
          <p:cNvGraphicFramePr>
            <a:graphicFrameLocks noChangeAspect="1"/>
          </p:cNvGraphicFramePr>
          <p:nvPr/>
        </p:nvGraphicFramePr>
        <p:xfrm>
          <a:off x="4367214" y="3116264"/>
          <a:ext cx="5832475" cy="454025"/>
        </p:xfrm>
        <a:graphic>
          <a:graphicData uri="http://schemas.openxmlformats.org/presentationml/2006/ole">
            <mc:AlternateContent xmlns:mc="http://schemas.openxmlformats.org/markup-compatibility/2006">
              <mc:Choice xmlns:v="urn:schemas-microsoft-com:vml" Requires="v">
                <p:oleObj spid="_x0000_s19459" name="Equation" r:id="rId5" imgW="2997200" imgH="228600" progId="Equation.3">
                  <p:embed/>
                </p:oleObj>
              </mc:Choice>
              <mc:Fallback>
                <p:oleObj name="Equation" r:id="rId5" imgW="2997200" imgH="228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67214" y="3116264"/>
                        <a:ext cx="58324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8516" name="Rectangle 6"/>
          <p:cNvSpPr>
            <a:spLocks noChangeArrowheads="1"/>
          </p:cNvSpPr>
          <p:nvPr/>
        </p:nvSpPr>
        <p:spPr bwMode="auto">
          <a:xfrm>
            <a:off x="1524001" y="1298059"/>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aphicFrame>
        <p:nvGraphicFramePr>
          <p:cNvPr id="448517" name="Object 7"/>
          <p:cNvGraphicFramePr>
            <a:graphicFrameLocks noChangeAspect="1"/>
          </p:cNvGraphicFramePr>
          <p:nvPr/>
        </p:nvGraphicFramePr>
        <p:xfrm>
          <a:off x="3863975" y="3116264"/>
          <a:ext cx="431800" cy="346075"/>
        </p:xfrm>
        <a:graphic>
          <a:graphicData uri="http://schemas.openxmlformats.org/presentationml/2006/ole">
            <mc:AlternateContent xmlns:mc="http://schemas.openxmlformats.org/markup-compatibility/2006">
              <mc:Choice xmlns:v="urn:schemas-microsoft-com:vml" Requires="v">
                <p:oleObj spid="_x0000_s19460" name="Equation" r:id="rId7" imgW="190417" imgH="152334" progId="Equation.3">
                  <p:embed/>
                </p:oleObj>
              </mc:Choice>
              <mc:Fallback>
                <p:oleObj name="Equation" r:id="rId7" imgW="190417" imgH="152334"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63975" y="3116264"/>
                        <a:ext cx="43180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8518" name="Rectangle 8"/>
          <p:cNvSpPr>
            <a:spLocks noChangeArrowheads="1"/>
          </p:cNvSpPr>
          <p:nvPr/>
        </p:nvSpPr>
        <p:spPr bwMode="auto">
          <a:xfrm>
            <a:off x="1524001" y="1450459"/>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aphicFrame>
        <p:nvGraphicFramePr>
          <p:cNvPr id="448519" name="Object 9"/>
          <p:cNvGraphicFramePr>
            <a:graphicFrameLocks noChangeAspect="1"/>
          </p:cNvGraphicFramePr>
          <p:nvPr/>
        </p:nvGraphicFramePr>
        <p:xfrm>
          <a:off x="5087938" y="1460501"/>
          <a:ext cx="1439862" cy="804863"/>
        </p:xfrm>
        <a:graphic>
          <a:graphicData uri="http://schemas.openxmlformats.org/presentationml/2006/ole">
            <mc:AlternateContent xmlns:mc="http://schemas.openxmlformats.org/markup-compatibility/2006">
              <mc:Choice xmlns:v="urn:schemas-microsoft-com:vml" Requires="v">
                <p:oleObj spid="_x0000_s19461" name="Equation" r:id="rId9" imgW="825500" imgH="457200" progId="Equation.3">
                  <p:embed/>
                </p:oleObj>
              </mc:Choice>
              <mc:Fallback>
                <p:oleObj name="Equation" r:id="rId9" imgW="825500" imgH="4572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087938" y="1460501"/>
                        <a:ext cx="1439862" cy="8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8520" name="Rectangle 10"/>
          <p:cNvSpPr>
            <a:spLocks noChangeArrowheads="1"/>
          </p:cNvSpPr>
          <p:nvPr/>
        </p:nvSpPr>
        <p:spPr bwMode="auto">
          <a:xfrm>
            <a:off x="1524001" y="1812409"/>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aphicFrame>
        <p:nvGraphicFramePr>
          <p:cNvPr id="448521" name="Object 11"/>
          <p:cNvGraphicFramePr>
            <a:graphicFrameLocks noChangeAspect="1"/>
          </p:cNvGraphicFramePr>
          <p:nvPr/>
        </p:nvGraphicFramePr>
        <p:xfrm>
          <a:off x="4367213" y="1387475"/>
          <a:ext cx="628650" cy="1036638"/>
        </p:xfrm>
        <a:graphic>
          <a:graphicData uri="http://schemas.openxmlformats.org/presentationml/2006/ole">
            <mc:AlternateContent xmlns:mc="http://schemas.openxmlformats.org/markup-compatibility/2006">
              <mc:Choice xmlns:v="urn:schemas-microsoft-com:vml" Requires="v">
                <p:oleObj spid="_x0000_s19462" name="Equation" r:id="rId11" imgW="406224" imgH="672808" progId="Equation.3">
                  <p:embed/>
                </p:oleObj>
              </mc:Choice>
              <mc:Fallback>
                <p:oleObj name="Equation" r:id="rId11" imgW="406224" imgH="672808"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367213" y="1387475"/>
                        <a:ext cx="628650" cy="1036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8522" name="Rectangle 12"/>
          <p:cNvSpPr>
            <a:spLocks noChangeArrowheads="1"/>
          </p:cNvSpPr>
          <p:nvPr/>
        </p:nvSpPr>
        <p:spPr bwMode="auto">
          <a:xfrm>
            <a:off x="4132142" y="1682107"/>
            <a:ext cx="30809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r>
              <a:rPr lang="fa-IR" sz="2400" b="1">
                <a:ea typeface="Times New Roman" panose="02020603050405020304" pitchFamily="18" charset="0"/>
                <a:cs typeface="B Nazanin" pitchFamily="2" charset="-78"/>
              </a:rPr>
              <a:t>=</a:t>
            </a:r>
          </a:p>
        </p:txBody>
      </p:sp>
      <p:graphicFrame>
        <p:nvGraphicFramePr>
          <p:cNvPr id="448523" name="Object 13"/>
          <p:cNvGraphicFramePr>
            <a:graphicFrameLocks noChangeAspect="1"/>
          </p:cNvGraphicFramePr>
          <p:nvPr/>
        </p:nvGraphicFramePr>
        <p:xfrm>
          <a:off x="3754439" y="1125538"/>
          <a:ext cx="409575" cy="1549400"/>
        </p:xfrm>
        <a:graphic>
          <a:graphicData uri="http://schemas.openxmlformats.org/presentationml/2006/ole">
            <mc:AlternateContent xmlns:mc="http://schemas.openxmlformats.org/markup-compatibility/2006">
              <mc:Choice xmlns:v="urn:schemas-microsoft-com:vml" Requires="v">
                <p:oleObj spid="_x0000_s19463" name="Equation" r:id="rId13" imgW="177723" imgH="685502" progId="Equation.3">
                  <p:embed/>
                </p:oleObj>
              </mc:Choice>
              <mc:Fallback>
                <p:oleObj name="Equation" r:id="rId13" imgW="177723" imgH="685502"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754439" y="1125538"/>
                        <a:ext cx="409575" cy="154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8524" name="Rectangle 14"/>
          <p:cNvSpPr>
            <a:spLocks noChangeArrowheads="1"/>
          </p:cNvSpPr>
          <p:nvPr/>
        </p:nvSpPr>
        <p:spPr bwMode="auto">
          <a:xfrm>
            <a:off x="3519567" y="1745607"/>
            <a:ext cx="28725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r>
              <a:rPr lang="fa-IR" sz="2400" b="1">
                <a:ea typeface="Times New Roman" panose="02020603050405020304" pitchFamily="18" charset="0"/>
                <a:cs typeface="B Nazanin" pitchFamily="2" charset="-78"/>
              </a:rPr>
              <a:t>*</a:t>
            </a:r>
          </a:p>
        </p:txBody>
      </p:sp>
      <p:graphicFrame>
        <p:nvGraphicFramePr>
          <p:cNvPr id="448525" name="Object 15"/>
          <p:cNvGraphicFramePr>
            <a:graphicFrameLocks noChangeAspect="1"/>
          </p:cNvGraphicFramePr>
          <p:nvPr/>
        </p:nvGraphicFramePr>
        <p:xfrm>
          <a:off x="1919289" y="1387475"/>
          <a:ext cx="1584325" cy="1187450"/>
        </p:xfrm>
        <a:graphic>
          <a:graphicData uri="http://schemas.openxmlformats.org/presentationml/2006/ole">
            <mc:AlternateContent xmlns:mc="http://schemas.openxmlformats.org/markup-compatibility/2006">
              <mc:Choice xmlns:v="urn:schemas-microsoft-com:vml" Requires="v">
                <p:oleObj spid="_x0000_s19464" name="Equation" r:id="rId15" imgW="901309" imgH="672808" progId="Equation.3">
                  <p:embed/>
                </p:oleObj>
              </mc:Choice>
              <mc:Fallback>
                <p:oleObj name="Equation" r:id="rId15" imgW="901309" imgH="672808"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919289" y="1387475"/>
                        <a:ext cx="1584325"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8526" name="Rectangle 20"/>
          <p:cNvSpPr>
            <a:spLocks noChangeArrowheads="1"/>
          </p:cNvSpPr>
          <p:nvPr/>
        </p:nvSpPr>
        <p:spPr bwMode="auto">
          <a:xfrm>
            <a:off x="1524000" y="1603375"/>
            <a:ext cx="5651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rtl="1" eaLnBrk="1" hangingPunct="1">
              <a:lnSpc>
                <a:spcPct val="200000"/>
              </a:lnSpc>
            </a:pPr>
            <a:r>
              <a:rPr lang="fa-IR"/>
              <a:t> (10</a:t>
            </a:r>
            <a:endParaRPr lang="en-US"/>
          </a:p>
        </p:txBody>
      </p:sp>
      <p:sp>
        <p:nvSpPr>
          <p:cNvPr id="448527" name="Rectangle 21"/>
          <p:cNvSpPr>
            <a:spLocks noChangeArrowheads="1"/>
          </p:cNvSpPr>
          <p:nvPr/>
        </p:nvSpPr>
        <p:spPr bwMode="auto">
          <a:xfrm>
            <a:off x="1703389" y="4508501"/>
            <a:ext cx="878522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a:lnSpc>
                <a:spcPct val="200000"/>
              </a:lnSpc>
            </a:pPr>
            <a:r>
              <a:rPr lang="ar-SA" sz="2800">
                <a:latin typeface="B Titr" pitchFamily="2" charset="-78"/>
                <a:ea typeface="Times New Roman" panose="02020603050405020304" pitchFamily="18" charset="0"/>
                <a:cs typeface="B Titr" pitchFamily="2" charset="-78"/>
              </a:rPr>
              <a:t>چون </a:t>
            </a:r>
            <a:r>
              <a:rPr lang="en-US" sz="2800">
                <a:ea typeface="Times New Roman" panose="02020603050405020304" pitchFamily="18" charset="0"/>
                <a:cs typeface="B Titr" pitchFamily="2" charset="-78"/>
              </a:rPr>
              <a:t>X</a:t>
            </a:r>
            <a:r>
              <a:rPr lang="en-US" sz="2800" baseline="-30000">
                <a:latin typeface="B Titr" pitchFamily="2" charset="-78"/>
                <a:ea typeface="Times New Roman" panose="02020603050405020304" pitchFamily="18" charset="0"/>
                <a:cs typeface="B Titr" pitchFamily="2" charset="-78"/>
              </a:rPr>
              <a:t>3</a:t>
            </a:r>
            <a:r>
              <a:rPr lang="fa-IR" sz="2800" baseline="-30000">
                <a:latin typeface="B Titr" pitchFamily="2" charset="-78"/>
                <a:ea typeface="Times New Roman" panose="02020603050405020304" pitchFamily="18" charset="0"/>
                <a:cs typeface="B Titr" pitchFamily="2" charset="-78"/>
              </a:rPr>
              <a:t> </a:t>
            </a:r>
            <a:r>
              <a:rPr lang="ar-SA" sz="2800">
                <a:latin typeface="B Titr" pitchFamily="2" charset="-78"/>
                <a:ea typeface="Times New Roman" panose="02020603050405020304" pitchFamily="18" charset="0"/>
                <a:cs typeface="B Titr" pitchFamily="2" charset="-78"/>
              </a:rPr>
              <a:t>جواب منفی دارد بنابراین این نقطه با محدودیت نامنفی بودن عوامل مغایرت دارد.</a:t>
            </a:r>
            <a:endParaRPr lang="en-US" sz="2800">
              <a:latin typeface="B Titr" pitchFamily="2" charset="-78"/>
              <a:cs typeface="B Titr" pitchFamily="2" charset="-78"/>
            </a:endParaRPr>
          </a:p>
        </p:txBody>
      </p:sp>
    </p:spTree>
    <p:extLst>
      <p:ext uri="{BB962C8B-B14F-4D97-AF65-F5344CB8AC3E}">
        <p14:creationId xmlns:p14="http://schemas.microsoft.com/office/powerpoint/2010/main" val="428435629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9538" name="Object 3"/>
          <p:cNvGraphicFramePr>
            <a:graphicFrameLocks noChangeAspect="1"/>
          </p:cNvGraphicFramePr>
          <p:nvPr/>
        </p:nvGraphicFramePr>
        <p:xfrm>
          <a:off x="1524000" y="1917701"/>
          <a:ext cx="114300" cy="219075"/>
        </p:xfrm>
        <a:graphic>
          <a:graphicData uri="http://schemas.openxmlformats.org/presentationml/2006/ole">
            <mc:AlternateContent xmlns:mc="http://schemas.openxmlformats.org/markup-compatibility/2006">
              <mc:Choice xmlns:v="urn:schemas-microsoft-com:vml" Requires="v">
                <p:oleObj spid="_x0000_s20482" name="Equation" r:id="rId3" imgW="114151" imgH="215619" progId="Equation.3">
                  <p:embed/>
                </p:oleObj>
              </mc:Choice>
              <mc:Fallback>
                <p:oleObj name="Equation" r:id="rId3" imgW="114151" imgH="21561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1917701"/>
                        <a:ext cx="1143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9539" name="Rectangle 4"/>
          <p:cNvSpPr>
            <a:spLocks noChangeArrowheads="1"/>
          </p:cNvSpPr>
          <p:nvPr/>
        </p:nvSpPr>
        <p:spPr bwMode="auto">
          <a:xfrm>
            <a:off x="1524001" y="1952109"/>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449540" name="Rectangle 6"/>
          <p:cNvSpPr>
            <a:spLocks noChangeArrowheads="1"/>
          </p:cNvSpPr>
          <p:nvPr/>
        </p:nvSpPr>
        <p:spPr bwMode="auto">
          <a:xfrm>
            <a:off x="1524001" y="2161659"/>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449541" name="Rectangle 8"/>
          <p:cNvSpPr>
            <a:spLocks noChangeArrowheads="1"/>
          </p:cNvSpPr>
          <p:nvPr/>
        </p:nvSpPr>
        <p:spPr bwMode="auto">
          <a:xfrm>
            <a:off x="1524001" y="2314059"/>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449542" name="Rectangle 10"/>
          <p:cNvSpPr>
            <a:spLocks noChangeArrowheads="1"/>
          </p:cNvSpPr>
          <p:nvPr/>
        </p:nvSpPr>
        <p:spPr bwMode="auto">
          <a:xfrm>
            <a:off x="1524001" y="2676009"/>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aphicFrame>
        <p:nvGraphicFramePr>
          <p:cNvPr id="449543" name="Object 17"/>
          <p:cNvGraphicFramePr>
            <a:graphicFrameLocks noChangeAspect="1"/>
          </p:cNvGraphicFramePr>
          <p:nvPr/>
        </p:nvGraphicFramePr>
        <p:xfrm>
          <a:off x="5519738" y="1989138"/>
          <a:ext cx="1574800" cy="1744662"/>
        </p:xfrm>
        <a:graphic>
          <a:graphicData uri="http://schemas.openxmlformats.org/presentationml/2006/ole">
            <mc:AlternateContent xmlns:mc="http://schemas.openxmlformats.org/markup-compatibility/2006">
              <mc:Choice xmlns:v="urn:schemas-microsoft-com:vml" Requires="v">
                <p:oleObj spid="_x0000_s20483" name="Equation" r:id="rId5" imgW="622300" imgH="685800" progId="Equation.3">
                  <p:embed/>
                </p:oleObj>
              </mc:Choice>
              <mc:Fallback>
                <p:oleObj name="Equation" r:id="rId5" imgW="622300" imgH="6858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19738" y="1989138"/>
                        <a:ext cx="1574800" cy="1744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9544" name="Rectangle 18"/>
          <p:cNvSpPr>
            <a:spLocks noChangeArrowheads="1"/>
          </p:cNvSpPr>
          <p:nvPr/>
        </p:nvSpPr>
        <p:spPr bwMode="auto">
          <a:xfrm>
            <a:off x="3399034" y="3856823"/>
            <a:ext cx="6492482"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fa-IR" sz="2800">
                <a:latin typeface="B Titr" pitchFamily="2" charset="-78"/>
                <a:ea typeface="Times New Roman" panose="02020603050405020304" pitchFamily="18" charset="0"/>
                <a:cs typeface="B Titr" pitchFamily="2" charset="-78"/>
              </a:rPr>
              <a:t> </a:t>
            </a:r>
            <a:r>
              <a:rPr lang="ar-SA" sz="2800">
                <a:latin typeface="B Titr" pitchFamily="2" charset="-78"/>
                <a:ea typeface="Times New Roman" panose="02020603050405020304" pitchFamily="18" charset="0"/>
                <a:cs typeface="B Titr" pitchFamily="2" charset="-78"/>
              </a:rPr>
              <a:t>می باشد که بر اساس آن مقدار هزینه به قرار ذیل خواهد بود.</a:t>
            </a:r>
            <a:endParaRPr lang="en-US" sz="2800">
              <a:latin typeface="B Titr" pitchFamily="2" charset="-78"/>
              <a:ea typeface="Times New Roman" panose="02020603050405020304" pitchFamily="18" charset="0"/>
              <a:cs typeface="B Titr" pitchFamily="2" charset="-78"/>
            </a:endParaRPr>
          </a:p>
        </p:txBody>
      </p:sp>
      <p:graphicFrame>
        <p:nvGraphicFramePr>
          <p:cNvPr id="449545" name="Object 19"/>
          <p:cNvGraphicFramePr>
            <a:graphicFrameLocks noChangeAspect="1"/>
          </p:cNvGraphicFramePr>
          <p:nvPr/>
        </p:nvGraphicFramePr>
        <p:xfrm>
          <a:off x="1660526" y="5300664"/>
          <a:ext cx="8869363" cy="433387"/>
        </p:xfrm>
        <a:graphic>
          <a:graphicData uri="http://schemas.openxmlformats.org/presentationml/2006/ole">
            <mc:AlternateContent xmlns:mc="http://schemas.openxmlformats.org/markup-compatibility/2006">
              <mc:Choice xmlns:v="urn:schemas-microsoft-com:vml" Requires="v">
                <p:oleObj spid="_x0000_s20484" name="Equation" r:id="rId7" imgW="4089400" imgH="203200" progId="Equation.3">
                  <p:embed/>
                </p:oleObj>
              </mc:Choice>
              <mc:Fallback>
                <p:oleObj name="Equation" r:id="rId7" imgW="4089400" imgH="2032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60526" y="5300664"/>
                        <a:ext cx="8869363"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9546" name="Rectangle 21"/>
          <p:cNvSpPr>
            <a:spLocks noChangeArrowheads="1"/>
          </p:cNvSpPr>
          <p:nvPr/>
        </p:nvSpPr>
        <p:spPr bwMode="auto">
          <a:xfrm>
            <a:off x="1882776" y="863600"/>
            <a:ext cx="878522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a:lnSpc>
                <a:spcPct val="200000"/>
              </a:lnSpc>
            </a:pPr>
            <a:r>
              <a:rPr lang="ar-SA" sz="2800">
                <a:latin typeface="B Titr" pitchFamily="2" charset="-78"/>
                <a:cs typeface="B Titr" pitchFamily="2" charset="-78"/>
              </a:rPr>
              <a:t>بنابراین تنها نقطه قابل قبول نقطه دو با مشخصات </a:t>
            </a:r>
          </a:p>
        </p:txBody>
      </p:sp>
    </p:spTree>
    <p:extLst>
      <p:ext uri="{BB962C8B-B14F-4D97-AF65-F5344CB8AC3E}">
        <p14:creationId xmlns:p14="http://schemas.microsoft.com/office/powerpoint/2010/main" val="46999532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62" name="Title 1"/>
          <p:cNvSpPr>
            <a:spLocks noGrp="1"/>
          </p:cNvSpPr>
          <p:nvPr>
            <p:ph type="title"/>
          </p:nvPr>
        </p:nvSpPr>
        <p:spPr/>
        <p:txBody>
          <a:bodyPr/>
          <a:lstStyle/>
          <a:p>
            <a:pPr eaLnBrk="1" hangingPunct="1"/>
            <a:r>
              <a:rPr lang="fa-IR" smtClean="0"/>
              <a:t>پایان</a:t>
            </a:r>
            <a:endParaRPr lang="en-US" smtClean="0"/>
          </a:p>
        </p:txBody>
      </p:sp>
    </p:spTree>
    <p:extLst>
      <p:ext uri="{BB962C8B-B14F-4D97-AF65-F5344CB8AC3E}">
        <p14:creationId xmlns:p14="http://schemas.microsoft.com/office/powerpoint/2010/main" val="31154492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6" name="Rectangle 2"/>
          <p:cNvSpPr>
            <a:spLocks noChangeArrowheads="1"/>
          </p:cNvSpPr>
          <p:nvPr/>
        </p:nvSpPr>
        <p:spPr bwMode="auto">
          <a:xfrm>
            <a:off x="1703389" y="2521059"/>
            <a:ext cx="8785225"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2- محدودیت ها </a:t>
            </a:r>
            <a:r>
              <a:rPr lang="ar-SA" sz="2800">
                <a:solidFill>
                  <a:schemeClr val="hlink"/>
                </a:solidFill>
                <a:latin typeface="B Titr" pitchFamily="2" charset="-78"/>
                <a:cs typeface="B Titr" pitchFamily="2" charset="-78"/>
              </a:rPr>
              <a:t>نمی توانند منفی</a:t>
            </a:r>
            <a:r>
              <a:rPr lang="ar-SA" sz="2800">
                <a:latin typeface="B Titr" pitchFamily="2" charset="-78"/>
                <a:cs typeface="B Titr" pitchFamily="2" charset="-78"/>
              </a:rPr>
              <a:t> باشند</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3- معمولاً </a:t>
            </a:r>
            <a:r>
              <a:rPr lang="ar-SA" sz="2800">
                <a:solidFill>
                  <a:schemeClr val="hlink"/>
                </a:solidFill>
                <a:latin typeface="B Titr" pitchFamily="2" charset="-78"/>
                <a:cs typeface="B Titr" pitchFamily="2" charset="-78"/>
              </a:rPr>
              <a:t>یک پاسخ مناسب پاسخی</a:t>
            </a:r>
            <a:r>
              <a:rPr lang="ar-SA" sz="2800">
                <a:latin typeface="B Titr" pitchFamily="2" charset="-78"/>
                <a:cs typeface="B Titr" pitchFamily="2" charset="-78"/>
              </a:rPr>
              <a:t> است که </a:t>
            </a:r>
            <a:r>
              <a:rPr lang="ar-SA" sz="2800">
                <a:solidFill>
                  <a:schemeClr val="hlink"/>
                </a:solidFill>
                <a:latin typeface="B Titr" pitchFamily="2" charset="-78"/>
                <a:cs typeface="B Titr" pitchFamily="2" charset="-78"/>
              </a:rPr>
              <a:t>تمام محدودیت ها را پوشش دهد</a:t>
            </a:r>
            <a:r>
              <a:rPr lang="ar-SA" sz="2800">
                <a:latin typeface="B Titr" pitchFamily="2" charset="-78"/>
                <a:cs typeface="B Titr" pitchFamily="2" charset="-78"/>
              </a:rPr>
              <a:t>. </a:t>
            </a:r>
          </a:p>
        </p:txBody>
      </p:sp>
    </p:spTree>
    <p:extLst>
      <p:ext uri="{BB962C8B-B14F-4D97-AF65-F5344CB8AC3E}">
        <p14:creationId xmlns:p14="http://schemas.microsoft.com/office/powerpoint/2010/main" val="111561018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0</TotalTime>
  <Words>3405</Words>
  <Application>Microsoft Office PowerPoint</Application>
  <PresentationFormat>Widescreen</PresentationFormat>
  <Paragraphs>402</Paragraphs>
  <Slides>88</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88</vt:i4>
      </vt:variant>
    </vt:vector>
  </HeadingPairs>
  <TitlesOfParts>
    <vt:vector size="97" baseType="lpstr">
      <vt:lpstr>Arial</vt:lpstr>
      <vt:lpstr>B Nazanin</vt:lpstr>
      <vt:lpstr>B Titr</vt:lpstr>
      <vt:lpstr>Tahoma</vt:lpstr>
      <vt:lpstr>Times New Roman</vt:lpstr>
      <vt:lpstr>Trebuchet MS</vt:lpstr>
      <vt:lpstr>Wingdings 3</vt:lpstr>
      <vt:lpstr>Facet</vt:lpstr>
      <vt:lpstr>Microsoft Equation 3.0</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پایان</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omid arzi</dc:creator>
  <cp:lastModifiedBy>omid arzi</cp:lastModifiedBy>
  <cp:revision>1</cp:revision>
  <dcterms:created xsi:type="dcterms:W3CDTF">2022-01-17T09:44:45Z</dcterms:created>
  <dcterms:modified xsi:type="dcterms:W3CDTF">2022-01-17T09:45:27Z</dcterms:modified>
</cp:coreProperties>
</file>