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72" r:id="rId4"/>
    <p:sldId id="273" r:id="rId5"/>
    <p:sldId id="274" r:id="rId6"/>
    <p:sldId id="275" r:id="rId7"/>
    <p:sldId id="277" r:id="rId8"/>
    <p:sldId id="278" r:id="rId9"/>
    <p:sldId id="279" r:id="rId10"/>
    <p:sldId id="280" r:id="rId11"/>
    <p:sldId id="281" r:id="rId12"/>
    <p:sldId id="282" r:id="rId13"/>
    <p:sldId id="283" r:id="rId14"/>
    <p:sldId id="284" r:id="rId15"/>
    <p:sldId id="285" r:id="rId16"/>
    <p:sldId id="286" r:id="rId17"/>
    <p:sldId id="287" r:id="rId18"/>
    <p:sldId id="262" r:id="rId19"/>
    <p:sldId id="263" r:id="rId20"/>
    <p:sldId id="264" r:id="rId21"/>
    <p:sldId id="271" r:id="rId22"/>
    <p:sldId id="265" r:id="rId23"/>
    <p:sldId id="266" r:id="rId24"/>
    <p:sldId id="267" r:id="rId25"/>
    <p:sldId id="268" r:id="rId26"/>
    <p:sldId id="269" r:id="rId2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664090"/>
    <a:srgbClr val="FC96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7" d="100"/>
          <a:sy n="67" d="100"/>
        </p:scale>
        <p:origin x="-14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B4705E50-7DD0-48F5-9164-B7F1A486FEA8}" type="datetimeFigureOut">
              <a:rPr lang="fa-IR" smtClean="0"/>
              <a:t>10/11/1436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919570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4705E50-7DD0-48F5-9164-B7F1A486FEA8}" type="datetimeFigureOut">
              <a:rPr lang="fa-IR" smtClean="0"/>
              <a:t>10/11/1436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460659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4705E50-7DD0-48F5-9164-B7F1A486FEA8}" type="datetimeFigureOut">
              <a:rPr lang="fa-IR" smtClean="0"/>
              <a:t>10/11/1436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506734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B4705E50-7DD0-48F5-9164-B7F1A486FEA8}" type="datetimeFigureOut">
              <a:rPr lang="fa-IR" smtClean="0"/>
              <a:t>10/11/1436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1292946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705E50-7DD0-48F5-9164-B7F1A486FEA8}" type="datetimeFigureOut">
              <a:rPr lang="fa-IR" smtClean="0"/>
              <a:t>10/11/1436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1227996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B4705E50-7DD0-48F5-9164-B7F1A486FEA8}" type="datetimeFigureOut">
              <a:rPr lang="fa-IR" smtClean="0"/>
              <a:t>10/11/1436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392067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B4705E50-7DD0-48F5-9164-B7F1A486FEA8}" type="datetimeFigureOut">
              <a:rPr lang="fa-IR" smtClean="0"/>
              <a:t>10/11/1436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393861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B4705E50-7DD0-48F5-9164-B7F1A486FEA8}" type="datetimeFigureOut">
              <a:rPr lang="fa-IR" smtClean="0"/>
              <a:t>10/11/1436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1714710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05E50-7DD0-48F5-9164-B7F1A486FEA8}" type="datetimeFigureOut">
              <a:rPr lang="fa-IR" smtClean="0"/>
              <a:t>10/11/1436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416174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05E50-7DD0-48F5-9164-B7F1A486FEA8}" type="datetimeFigureOut">
              <a:rPr lang="fa-IR" smtClean="0"/>
              <a:t>10/11/1436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3527815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05E50-7DD0-48F5-9164-B7F1A486FEA8}" type="datetimeFigureOut">
              <a:rPr lang="fa-IR" smtClean="0"/>
              <a:t>10/11/1436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4604B40E-9796-46D2-8260-3232FED14B0F}" type="slidenum">
              <a:rPr lang="fa-IR" smtClean="0"/>
              <a:t>‹#›</a:t>
            </a:fld>
            <a:endParaRPr lang="fa-IR"/>
          </a:p>
        </p:txBody>
      </p:sp>
    </p:spTree>
    <p:extLst>
      <p:ext uri="{BB962C8B-B14F-4D97-AF65-F5344CB8AC3E}">
        <p14:creationId xmlns:p14="http://schemas.microsoft.com/office/powerpoint/2010/main" val="1780230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4705E50-7DD0-48F5-9164-B7F1A486FEA8}" type="datetimeFigureOut">
              <a:rPr lang="fa-IR" smtClean="0"/>
              <a:t>10/11/1436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604B40E-9796-46D2-8260-3232FED14B0F}" type="slidenum">
              <a:rPr lang="fa-IR" smtClean="0"/>
              <a:t>‹#›</a:t>
            </a:fld>
            <a:endParaRPr lang="fa-IR"/>
          </a:p>
        </p:txBody>
      </p:sp>
    </p:spTree>
    <p:extLst>
      <p:ext uri="{BB962C8B-B14F-4D97-AF65-F5344CB8AC3E}">
        <p14:creationId xmlns:p14="http://schemas.microsoft.com/office/powerpoint/2010/main" val="4023026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a:ln>
            <a:noFill/>
          </a:ln>
          <a:effectLst>
            <a:softEdge rad="112500"/>
          </a:effectLst>
        </p:spPr>
      </p:pic>
      <p:sp>
        <p:nvSpPr>
          <p:cNvPr id="2" name="Title 1"/>
          <p:cNvSpPr>
            <a:spLocks noGrp="1"/>
          </p:cNvSpPr>
          <p:nvPr>
            <p:ph type="ctrTitle"/>
          </p:nvPr>
        </p:nvSpPr>
        <p:spPr>
          <a:xfrm>
            <a:off x="432656" y="332656"/>
            <a:ext cx="8278688" cy="3672408"/>
          </a:xfrm>
        </p:spPr>
        <p:txBody>
          <a:bodyPr>
            <a:normAutofit/>
          </a:bodyPr>
          <a:lstStyle/>
          <a:p>
            <a:pPr algn="r"/>
            <a:r>
              <a:rPr lang="fa-IR" dirty="0" smtClean="0">
                <a:latin typeface="_L4i_Nastaliq" pitchFamily="18" charset="0"/>
                <a:cs typeface="_L4i_Nastaliq" pitchFamily="18" charset="0"/>
              </a:rPr>
              <a:t>   به نام او زبان ها جمله گویاست </a:t>
            </a:r>
            <a:br>
              <a:rPr lang="fa-IR" dirty="0" smtClean="0">
                <a:latin typeface="_L4i_Nastaliq" pitchFamily="18" charset="0"/>
                <a:cs typeface="_L4i_Nastaliq" pitchFamily="18" charset="0"/>
              </a:rPr>
            </a:br>
            <a:r>
              <a:rPr lang="fa-IR" dirty="0" smtClean="0">
                <a:latin typeface="_L4i_Nastaliq" pitchFamily="18" charset="0"/>
                <a:cs typeface="_L4i_Nastaliq" pitchFamily="18" charset="0"/>
              </a:rPr>
              <a:t/>
            </a:r>
            <a:br>
              <a:rPr lang="fa-IR" dirty="0" smtClean="0">
                <a:latin typeface="_L4i_Nastaliq" pitchFamily="18" charset="0"/>
                <a:cs typeface="_L4i_Nastaliq" pitchFamily="18" charset="0"/>
              </a:rPr>
            </a:br>
            <a:r>
              <a:rPr lang="fa-IR" dirty="0" smtClean="0">
                <a:latin typeface="_L4i_Nastaliq" pitchFamily="18" charset="0"/>
                <a:cs typeface="_L4i_Nastaliq" pitchFamily="18" charset="0"/>
              </a:rPr>
              <a:t>                                                                 کلام ناطق از او نغز و شیواست</a:t>
            </a:r>
            <a:endParaRPr lang="fa-IR" dirty="0">
              <a:latin typeface="_L4i_Nastaliq" pitchFamily="18" charset="0"/>
              <a:cs typeface="_L4i_Nastaliq" pitchFamily="18" charset="0"/>
            </a:endParaRPr>
          </a:p>
        </p:txBody>
      </p:sp>
    </p:spTree>
    <p:extLst>
      <p:ext uri="{BB962C8B-B14F-4D97-AF65-F5344CB8AC3E}">
        <p14:creationId xmlns:p14="http://schemas.microsoft.com/office/powerpoint/2010/main" val="13330879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p:spPr>
      </p:pic>
      <p:sp>
        <p:nvSpPr>
          <p:cNvPr id="5" name="TextBox 4"/>
          <p:cNvSpPr txBox="1"/>
          <p:nvPr/>
        </p:nvSpPr>
        <p:spPr>
          <a:xfrm>
            <a:off x="1905000" y="304800"/>
            <a:ext cx="6858000" cy="7386638"/>
          </a:xfrm>
          <a:prstGeom prst="rect">
            <a:avLst/>
          </a:prstGeom>
          <a:noFill/>
        </p:spPr>
        <p:txBody>
          <a:bodyPr wrap="square" rtlCol="0">
            <a:spAutoFit/>
          </a:bodyPr>
          <a:lstStyle/>
          <a:p>
            <a:r>
              <a:rPr lang="fa-IR" sz="2400" dirty="0" smtClean="0">
                <a:cs typeface="B Lotus" pitchFamily="2" charset="-78"/>
              </a:rPr>
              <a:t>هفته ی دوم : انتقال</a:t>
            </a:r>
          </a:p>
          <a:p>
            <a:r>
              <a:rPr lang="fa-IR" sz="2400" dirty="0" smtClean="0">
                <a:cs typeface="B Lotus" pitchFamily="2" charset="-78"/>
              </a:rPr>
              <a:t>انتقال (</a:t>
            </a:r>
            <a:r>
              <a:rPr lang="en-US" sz="2400" dirty="0" smtClean="0">
                <a:cs typeface="B Lotus" pitchFamily="2" charset="-78"/>
              </a:rPr>
              <a:t>transfer</a:t>
            </a:r>
            <a:r>
              <a:rPr lang="fa-IR" sz="2400" dirty="0" smtClean="0">
                <a:cs typeface="B Lotus" pitchFamily="2" charset="-78"/>
              </a:rPr>
              <a:t>) مهارت های </a:t>
            </a:r>
            <a:r>
              <a:rPr lang="en-US" sz="2400" dirty="0" smtClean="0">
                <a:cs typeface="B Lotus" pitchFamily="2" charset="-78"/>
              </a:rPr>
              <a:t>fluency</a:t>
            </a:r>
            <a:r>
              <a:rPr lang="fa-IR" sz="2400" dirty="0" smtClean="0">
                <a:cs typeface="B Lotus" pitchFamily="2" charset="-78"/>
              </a:rPr>
              <a:t> به محیط خارج از کلینیک </a:t>
            </a:r>
          </a:p>
          <a:p>
            <a:r>
              <a:rPr lang="fa-IR" sz="2400" dirty="0" smtClean="0">
                <a:cs typeface="B Lotus" pitchFamily="2" charset="-78"/>
              </a:rPr>
              <a:t>اجرای مجموعه ی درجه بندی شده از تکالیف </a:t>
            </a:r>
            <a:r>
              <a:rPr lang="en-US" sz="2400" dirty="0" smtClean="0">
                <a:cs typeface="B Lotus" pitchFamily="2" charset="-78"/>
              </a:rPr>
              <a:t>assignments</a:t>
            </a:r>
            <a:r>
              <a:rPr lang="fa-IR" sz="2400" dirty="0" smtClean="0">
                <a:cs typeface="B Lotus" pitchFamily="2" charset="-78"/>
              </a:rPr>
              <a:t>را که نیاز به تمرین نرم گویی در موقعیت های سختی رو به افزایش (سلسله مراتب موقعیتی) دارند</a:t>
            </a:r>
          </a:p>
          <a:p>
            <a:r>
              <a:rPr lang="fa-IR" sz="2400" dirty="0" smtClean="0">
                <a:cs typeface="B Lotus" pitchFamily="2" charset="-78"/>
              </a:rPr>
              <a:t>شروع جلسه از ساعت 8 صبح تا زمان دستیابی به تکلیف خواسته شده</a:t>
            </a:r>
          </a:p>
          <a:p>
            <a:r>
              <a:rPr lang="fa-IR" sz="2400" dirty="0" smtClean="0">
                <a:cs typeface="B Lotus" pitchFamily="2" charset="-78"/>
              </a:rPr>
              <a:t>میانگین 10 ساعته</a:t>
            </a:r>
          </a:p>
          <a:p>
            <a:endParaRPr lang="fa-IR" sz="2400" dirty="0" smtClean="0">
              <a:cs typeface="B Lotus" pitchFamily="2" charset="-78"/>
            </a:endParaRPr>
          </a:p>
          <a:p>
            <a:r>
              <a:rPr lang="fa-IR" sz="2400" dirty="0" smtClean="0">
                <a:cs typeface="B Lotus" pitchFamily="2" charset="-78"/>
              </a:rPr>
              <a:t>هفته ی سوم : تعمیم</a:t>
            </a:r>
          </a:p>
          <a:p>
            <a:r>
              <a:rPr lang="fa-IR" sz="2400" dirty="0" smtClean="0">
                <a:cs typeface="B Lotus" pitchFamily="2" charset="-78"/>
              </a:rPr>
              <a:t>تعمیم مهارت های </a:t>
            </a:r>
            <a:r>
              <a:rPr lang="en-US" sz="2400" dirty="0" smtClean="0">
                <a:cs typeface="B Lotus" pitchFamily="2" charset="-78"/>
              </a:rPr>
              <a:t>fluency</a:t>
            </a:r>
            <a:r>
              <a:rPr lang="fa-IR" sz="2400" dirty="0" smtClean="0">
                <a:cs typeface="B Lotus" pitchFamily="2" charset="-78"/>
              </a:rPr>
              <a:t> به شرایط محیطی که بر اساس نیازها و سبک زندگی هر فرد ایجاد شده است</a:t>
            </a:r>
          </a:p>
          <a:p>
            <a:r>
              <a:rPr lang="fa-IR" sz="2400" dirty="0" smtClean="0">
                <a:cs typeface="B Lotus" pitchFamily="2" charset="-78"/>
              </a:rPr>
              <a:t>جلسه ی غروب با خانواده و دوستان : امکان بحث درباره ی تغییرات رخ داده و هر نگرانی و انتظاراتی که اعضای گروه و خنواده هایشان درباره ی آینده دارند</a:t>
            </a:r>
          </a:p>
          <a:p>
            <a:r>
              <a:rPr lang="fa-IR" sz="2400" dirty="0" smtClean="0">
                <a:cs typeface="B Lotus" pitchFamily="2" charset="-78"/>
              </a:rPr>
              <a:t>میانگین 9 ساعته</a:t>
            </a:r>
          </a:p>
          <a:p>
            <a:endParaRPr lang="fa-IR" sz="2400" dirty="0" smtClean="0">
              <a:cs typeface="B Lotus" pitchFamily="2" charset="-78"/>
            </a:endParaRPr>
          </a:p>
          <a:p>
            <a:endParaRPr lang="fa-IR" sz="2400" dirty="0" smtClean="0">
              <a:cs typeface="B Lotus" pitchFamily="2" charset="-78"/>
            </a:endParaRPr>
          </a:p>
          <a:p>
            <a:endParaRPr lang="fa-IR" sz="2400" dirty="0" smtClean="0">
              <a:cs typeface="B Lotus" pitchFamily="2" charset="-78"/>
            </a:endParaRPr>
          </a:p>
          <a:p>
            <a:endParaRPr lang="fa-IR" dirty="0" smtClean="0">
              <a:cs typeface="B Lotus" pitchFamily="2" charset="-78"/>
            </a:endParaRPr>
          </a:p>
        </p:txBody>
      </p:sp>
    </p:spTree>
    <p:extLst>
      <p:ext uri="{BB962C8B-B14F-4D97-AF65-F5344CB8AC3E}">
        <p14:creationId xmlns:p14="http://schemas.microsoft.com/office/powerpoint/2010/main" val="24872730"/>
      </p:ext>
    </p:extLst>
  </p:cSld>
  <p:clrMapOvr>
    <a:masterClrMapping/>
  </p:clrMapOvr>
  <p:transition spd="slow">
    <p:pull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p:spPr>
      </p:pic>
      <p:sp>
        <p:nvSpPr>
          <p:cNvPr id="31745" name="Rectangle 1"/>
          <p:cNvSpPr>
            <a:spLocks noChangeArrowheads="1"/>
          </p:cNvSpPr>
          <p:nvPr/>
        </p:nvSpPr>
        <p:spPr bwMode="auto">
          <a:xfrm>
            <a:off x="3048000" y="609600"/>
            <a:ext cx="5867400" cy="4267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tabLst/>
            </a:pP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پی</a:t>
            </a:r>
            <a:r>
              <a:rPr kumimoji="0" lang="fa-IR" sz="2400" b="0" i="0" u="none" strike="noStrike" cap="none" normalizeH="0" dirty="0" smtClean="0">
                <a:ln>
                  <a:noFill/>
                </a:ln>
                <a:solidFill>
                  <a:srgbClr val="000000"/>
                </a:solidFill>
                <a:effectLst/>
                <a:latin typeface="Calibri" pitchFamily="34" charset="0"/>
                <a:ea typeface="Calibri" pitchFamily="34" charset="0"/>
                <a:cs typeface="B Lotus" pitchFamily="2" charset="-78"/>
              </a:rPr>
              <a:t> گیری جلسات درمانی</a:t>
            </a:r>
          </a:p>
          <a:p>
            <a:pPr marL="0" marR="0" lvl="0" indent="0" defTabSz="914400" eaLnBrk="1" fontAlgn="base" latinLnBrk="0" hangingPunct="1">
              <a:lnSpc>
                <a:spcPct val="100000"/>
              </a:lnSpc>
              <a:spcBef>
                <a:spcPct val="0"/>
              </a:spcBef>
              <a:spcAft>
                <a:spcPct val="0"/>
              </a:spcAft>
              <a:buClrTx/>
              <a:buSzTx/>
              <a:tabLst/>
            </a:pPr>
            <a:endParaRPr kumimoji="0" lang="en-US"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endParaRPr>
          </a:p>
          <a:p>
            <a:pPr marL="0" marR="0" lvl="0" indent="0" defTabSz="914400" eaLnBrk="1" fontAlgn="base" latinLnBrk="0" hangingPunct="1">
              <a:lnSpc>
                <a:spcPct val="100000"/>
              </a:lnSpc>
              <a:spcBef>
                <a:spcPct val="0"/>
              </a:spcBef>
              <a:spcAft>
                <a:spcPct val="0"/>
              </a:spcAft>
              <a:buClrTx/>
              <a:buSzTx/>
              <a:buFont typeface="Wingdings" pitchFamily="2" charset="2"/>
              <a:buChar char="v"/>
              <a:tabLst/>
            </a:pP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پی گیری جلسات درمانی در 1، 2، 3، 6 و 12 ماه پس از درمان به منظور ارزیابی گفتار آن ها و</a:t>
            </a:r>
            <a:r>
              <a:rPr kumimoji="0" lang="fa-IR" sz="2400" b="0" i="0" u="none" strike="noStrike" cap="none" normalizeH="0" dirty="0" smtClean="0">
                <a:ln>
                  <a:noFill/>
                </a:ln>
                <a:solidFill>
                  <a:srgbClr val="000000"/>
                </a:solidFill>
                <a:effectLst/>
                <a:latin typeface="Calibri" pitchFamily="34" charset="0"/>
                <a:ea typeface="Calibri" pitchFamily="34" charset="0"/>
                <a:cs typeface="B Lotus" pitchFamily="2" charset="-78"/>
              </a:rPr>
              <a:t> </a:t>
            </a: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بحث درباره ی آن</a:t>
            </a:r>
          </a:p>
          <a:p>
            <a:pPr marL="0" marR="0" lvl="0" indent="0" algn="r" defTabSz="914400" rtl="0" eaLnBrk="1" fontAlgn="base" latinLnBrk="0" hangingPunct="1">
              <a:lnSpc>
                <a:spcPct val="100000"/>
              </a:lnSpc>
              <a:spcBef>
                <a:spcPct val="0"/>
              </a:spcBef>
              <a:spcAft>
                <a:spcPct val="0"/>
              </a:spcAft>
              <a:buClrTx/>
              <a:buSzTx/>
              <a:buFont typeface="Wingdings" pitchFamily="2" charset="2"/>
              <a:buChar char="v"/>
              <a:tabLst/>
            </a:pPr>
            <a:endParaRPr lang="fa-IR" sz="2400" dirty="0" smtClean="0">
              <a:solidFill>
                <a:srgbClr val="000000"/>
              </a:solidFill>
              <a:latin typeface="Calibri" pitchFamily="34" charset="0"/>
              <a:ea typeface="Calibri" pitchFamily="34" charset="0"/>
              <a:cs typeface="B Lotus" pitchFamily="2" charset="-78"/>
            </a:endParaRPr>
          </a:p>
          <a:p>
            <a:pPr marL="0" marR="0" lvl="0" indent="0" defTabSz="914400" eaLnBrk="1" fontAlgn="base" latinLnBrk="0" hangingPunct="1">
              <a:lnSpc>
                <a:spcPct val="100000"/>
              </a:lnSpc>
              <a:spcBef>
                <a:spcPct val="0"/>
              </a:spcBef>
              <a:spcAft>
                <a:spcPct val="0"/>
              </a:spcAft>
              <a:buClrTx/>
              <a:buSzTx/>
              <a:buFont typeface="Wingdings" pitchFamily="2" charset="2"/>
              <a:buChar char="v"/>
              <a:tabLst/>
            </a:pP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این جلسات پی گیری یک بار در ماه اتفاق می افتد</a:t>
            </a:r>
            <a:endParaRPr kumimoji="0" lang="en-US" sz="2400" b="0" i="0" u="none" strike="noStrike" cap="none" normalizeH="0" baseline="0" dirty="0" smtClean="0">
              <a:ln>
                <a:noFill/>
              </a:ln>
              <a:solidFill>
                <a:schemeClr val="tx1"/>
              </a:solidFill>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v"/>
              <a:tabLst/>
            </a:pPr>
            <a:endPar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 typeface="Wingdings" pitchFamily="2" charset="2"/>
              <a:buChar char="v"/>
              <a:tabLst/>
            </a:pP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جلسه در مراحل متفاوت برنامه ی تثبیت برای تعامل، رد و بدل تجارب، گزارش پیشرفت و درخواست آگاهی ارائه می شود</a:t>
            </a:r>
            <a:endParaRPr kumimoji="0" lang="fa-IR" sz="2400" b="0" i="0" u="none" strike="noStrike" cap="none" normalizeH="0" baseline="0" dirty="0" smtClean="0">
              <a:ln>
                <a:noFill/>
              </a:ln>
              <a:solidFill>
                <a:schemeClr val="tx1"/>
              </a:solidFill>
              <a:effectLst/>
              <a:latin typeface="Arial" pitchFamily="34" charset="0"/>
              <a:cs typeface="B Lotus" pitchFamily="2" charset="-78"/>
            </a:endParaRPr>
          </a:p>
        </p:txBody>
      </p:sp>
    </p:spTree>
    <p:extLst>
      <p:ext uri="{BB962C8B-B14F-4D97-AF65-F5344CB8AC3E}">
        <p14:creationId xmlns:p14="http://schemas.microsoft.com/office/powerpoint/2010/main" val="1820670440"/>
      </p:ext>
    </p:extLst>
  </p:cSld>
  <p:clrMapOvr>
    <a:masterClrMapping/>
  </p:clrMapOvr>
  <p:transition spd="slow">
    <p:pull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47625"/>
            <a:ext cx="9144000" cy="6905626"/>
          </a:xfrm>
        </p:spPr>
      </p:pic>
      <p:sp>
        <p:nvSpPr>
          <p:cNvPr id="5" name="TextBox 4"/>
          <p:cNvSpPr txBox="1"/>
          <p:nvPr/>
        </p:nvSpPr>
        <p:spPr>
          <a:xfrm>
            <a:off x="3048000" y="228600"/>
            <a:ext cx="5638800" cy="2985433"/>
          </a:xfrm>
          <a:prstGeom prst="rect">
            <a:avLst/>
          </a:prstGeom>
          <a:noFill/>
        </p:spPr>
        <p:txBody>
          <a:bodyPr wrap="square" rtlCol="0">
            <a:spAutoFit/>
          </a:bodyPr>
          <a:lstStyle/>
          <a:p>
            <a:r>
              <a:rPr lang="en-US" sz="2400" dirty="0" smtClean="0">
                <a:cs typeface="B Lotus" pitchFamily="2" charset="-78"/>
              </a:rPr>
              <a:t>CBT</a:t>
            </a:r>
            <a:r>
              <a:rPr lang="fa-IR" sz="2400" dirty="0" smtClean="0">
                <a:cs typeface="B Lotus" pitchFamily="2" charset="-78"/>
              </a:rPr>
              <a:t> دارای چند مرحله می باشد که در منابع متفاوت تعداد و عناوین متفاوتی دارد</a:t>
            </a:r>
          </a:p>
          <a:p>
            <a:endParaRPr lang="fa-IR" sz="2400" dirty="0" smtClean="0">
              <a:cs typeface="B Lotus" pitchFamily="2" charset="-78"/>
            </a:endParaRPr>
          </a:p>
          <a:p>
            <a:r>
              <a:rPr lang="fa-IR" sz="2000" dirty="0" smtClean="0">
                <a:cs typeface="B Lotus" pitchFamily="2" charset="-78"/>
              </a:rPr>
              <a:t>در </a:t>
            </a:r>
            <a:r>
              <a:rPr lang="fa-IR" sz="2400" dirty="0" smtClean="0">
                <a:solidFill>
                  <a:srgbClr val="FF0000"/>
                </a:solidFill>
                <a:cs typeface="B Lotus" pitchFamily="2" charset="-78"/>
              </a:rPr>
              <a:t>کتاب</a:t>
            </a:r>
            <a:r>
              <a:rPr lang="fa-IR" sz="2000" dirty="0" smtClean="0">
                <a:cs typeface="B Lotus" pitchFamily="2" charset="-78"/>
              </a:rPr>
              <a:t> </a:t>
            </a:r>
            <a:r>
              <a:rPr lang="en-US" sz="2000" dirty="0" smtClean="0">
                <a:solidFill>
                  <a:srgbClr val="00B050"/>
                </a:solidFill>
                <a:cs typeface="B Lotus" pitchFamily="2" charset="-78"/>
              </a:rPr>
              <a:t>stuttering and related disorders of fluency</a:t>
            </a:r>
            <a:r>
              <a:rPr lang="fa-IR" sz="2000" dirty="0" smtClean="0">
                <a:solidFill>
                  <a:srgbClr val="00B050"/>
                </a:solidFill>
                <a:cs typeface="B Lotus" pitchFamily="2" charset="-78"/>
              </a:rPr>
              <a:t> </a:t>
            </a:r>
          </a:p>
          <a:p>
            <a:r>
              <a:rPr lang="en-US" sz="2000" dirty="0" smtClean="0">
                <a:cs typeface="B Lotus" pitchFamily="2" charset="-78"/>
              </a:rPr>
              <a:t>CBT </a:t>
            </a:r>
            <a:r>
              <a:rPr lang="fa-IR" sz="2000" dirty="0" smtClean="0">
                <a:cs typeface="B Lotus" pitchFamily="2" charset="-78"/>
              </a:rPr>
              <a:t> دارای 4 مرحله :</a:t>
            </a:r>
          </a:p>
          <a:p>
            <a:endParaRPr lang="fa-IR" dirty="0" smtClean="0">
              <a:cs typeface="B Lotus" pitchFamily="2" charset="-78"/>
            </a:endParaRPr>
          </a:p>
          <a:p>
            <a:endParaRPr lang="fa-IR" dirty="0" smtClean="0">
              <a:cs typeface="B Lotus" pitchFamily="2" charset="-78"/>
            </a:endParaRPr>
          </a:p>
          <a:p>
            <a:endParaRPr lang="fa-IR" dirty="0" smtClean="0">
              <a:cs typeface="B Lotus" pitchFamily="2" charset="-78"/>
            </a:endParaRPr>
          </a:p>
          <a:p>
            <a:endParaRPr lang="fa-IR" dirty="0" smtClean="0">
              <a:cs typeface="B Lotus" pitchFamily="2" charset="-78"/>
            </a:endParaRPr>
          </a:p>
        </p:txBody>
      </p:sp>
      <p:sp>
        <p:nvSpPr>
          <p:cNvPr id="1026" name="Rectangle 2"/>
          <p:cNvSpPr>
            <a:spLocks noChangeArrowheads="1"/>
          </p:cNvSpPr>
          <p:nvPr/>
        </p:nvSpPr>
        <p:spPr bwMode="auto">
          <a:xfrm>
            <a:off x="0" y="1600201"/>
            <a:ext cx="8915400" cy="54784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Arial" pitchFamily="34" charset="0"/>
              <a:buChar char="•"/>
              <a:tabLst/>
            </a:pPr>
            <a:endParaRPr kumimoji="0" lang="fa-IR" sz="2000" b="0" i="0" u="none" strike="noStrike" cap="none" normalizeH="0" baseline="0" dirty="0" smtClean="0">
              <a:ln>
                <a:noFill/>
              </a:ln>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 typeface="Arial" pitchFamily="34" charset="0"/>
              <a:buChar char="•"/>
              <a:tabLst/>
            </a:pPr>
            <a:endParaRPr lang="fa-IR" sz="2000" dirty="0" smtClean="0">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 typeface="Arial" pitchFamily="34" charset="0"/>
              <a:buChar char="•"/>
              <a:tabLst/>
            </a:pPr>
            <a:r>
              <a:rPr kumimoji="0" lang="fa-IR" sz="2400" b="0" i="0" u="none" strike="noStrike" cap="none" normalizeH="0" baseline="0" dirty="0" smtClean="0">
                <a:ln>
                  <a:noFill/>
                </a:ln>
                <a:effectLst/>
                <a:latin typeface="Calibri" pitchFamily="34" charset="0"/>
                <a:ea typeface="Calibri" pitchFamily="34" charset="0"/>
                <a:cs typeface="B Lotus" pitchFamily="2" charset="-78"/>
              </a:rPr>
              <a:t>آموزش </a:t>
            </a:r>
            <a:r>
              <a:rPr kumimoji="0" lang="en-US" sz="2400" b="0" i="0" u="none" strike="noStrike" cap="none" normalizeH="0" baseline="0" dirty="0" smtClean="0">
                <a:ln>
                  <a:noFill/>
                </a:ln>
                <a:effectLst/>
                <a:latin typeface="Calibri" pitchFamily="34" charset="0"/>
                <a:ea typeface="Calibri" pitchFamily="34" charset="0"/>
                <a:cs typeface="B Lotus" pitchFamily="2" charset="-78"/>
              </a:rPr>
              <a:t>education</a:t>
            </a:r>
            <a:endParaRPr kumimoji="0" lang="en-US" sz="2400" b="0" i="0" u="none" strike="noStrike" cap="none" normalizeH="0" baseline="0" dirty="0" smtClean="0">
              <a:ln>
                <a:noFill/>
              </a:ln>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fa-IR" sz="2400" b="0" i="0" u="none" strike="noStrike" cap="none" normalizeH="0" baseline="0" dirty="0" smtClean="0">
                <a:ln>
                  <a:noFill/>
                </a:ln>
                <a:effectLst/>
                <a:latin typeface="Calibri" pitchFamily="34" charset="0"/>
                <a:ea typeface="Calibri" pitchFamily="34" charset="0"/>
                <a:cs typeface="B Lotus" pitchFamily="2" charset="-78"/>
              </a:rPr>
              <a:t>اکتساب مهارت </a:t>
            </a:r>
            <a:r>
              <a:rPr kumimoji="0" lang="en-US" sz="2400" b="0" i="0" u="none" strike="noStrike" cap="none" normalizeH="0" baseline="0" dirty="0" smtClean="0">
                <a:ln>
                  <a:noFill/>
                </a:ln>
                <a:effectLst/>
                <a:latin typeface="Calibri" pitchFamily="34" charset="0"/>
                <a:ea typeface="Calibri" pitchFamily="34" charset="0"/>
                <a:cs typeface="B Lotus" pitchFamily="2" charset="-78"/>
              </a:rPr>
              <a:t>skill acquisition</a:t>
            </a:r>
            <a:endParaRPr kumimoji="0" lang="en-US" sz="2400" b="0" i="0" u="none" strike="noStrike" cap="none" normalizeH="0" baseline="0" dirty="0" smtClean="0">
              <a:ln>
                <a:noFill/>
              </a:ln>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fa-IR" sz="2400" b="0" i="0" u="none" strike="noStrike" cap="none" normalizeH="0" baseline="0" dirty="0" smtClean="0">
                <a:ln>
                  <a:noFill/>
                </a:ln>
                <a:effectLst/>
                <a:latin typeface="Calibri" pitchFamily="34" charset="0"/>
                <a:ea typeface="Calibri" pitchFamily="34" charset="0"/>
                <a:cs typeface="B Lotus" pitchFamily="2" charset="-78"/>
              </a:rPr>
              <a:t>در معرض قرار گیری درجه بندی شده </a:t>
            </a:r>
            <a:r>
              <a:rPr kumimoji="0" lang="en-US" sz="2400" b="0" i="0" u="none" strike="noStrike" cap="none" normalizeH="0" baseline="0" dirty="0" smtClean="0">
                <a:ln>
                  <a:noFill/>
                </a:ln>
                <a:effectLst/>
                <a:latin typeface="Calibri" pitchFamily="34" charset="0"/>
                <a:ea typeface="Calibri" pitchFamily="34" charset="0"/>
                <a:cs typeface="B Lotus" pitchFamily="2" charset="-78"/>
              </a:rPr>
              <a:t>graded exposure</a:t>
            </a:r>
            <a:endParaRPr kumimoji="0" lang="en-US" sz="2400" b="0" i="0" u="none" strike="noStrike" cap="none" normalizeH="0" baseline="0" dirty="0" smtClean="0">
              <a:ln>
                <a:noFill/>
              </a:ln>
              <a:effectLst/>
              <a:latin typeface="Arial"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 typeface="Arial" pitchFamily="34" charset="0"/>
              <a:buChar char="•"/>
              <a:tabLst/>
            </a:pPr>
            <a:r>
              <a:rPr kumimoji="0" lang="fa-IR" sz="2400" b="0" i="0" u="none" strike="noStrike" cap="none" normalizeH="0" baseline="0" dirty="0" smtClean="0">
                <a:ln>
                  <a:noFill/>
                </a:ln>
                <a:effectLst/>
                <a:latin typeface="Calibri" pitchFamily="34" charset="0"/>
                <a:ea typeface="Calibri" pitchFamily="34" charset="0"/>
                <a:cs typeface="B Lotus" pitchFamily="2" charset="-78"/>
              </a:rPr>
              <a:t>بازسازی شناختی </a:t>
            </a:r>
            <a:r>
              <a:rPr kumimoji="0" lang="en-US" sz="2400" b="0" i="0" u="none" strike="noStrike" cap="none" normalizeH="0" baseline="0" dirty="0" smtClean="0">
                <a:ln>
                  <a:noFill/>
                </a:ln>
                <a:effectLst/>
                <a:latin typeface="Calibri" pitchFamily="34" charset="0"/>
                <a:ea typeface="Calibri" pitchFamily="34" charset="0"/>
                <a:cs typeface="B Lotus" pitchFamily="2" charset="-78"/>
              </a:rPr>
              <a:t>cognitive restructuring</a:t>
            </a:r>
            <a:endParaRPr kumimoji="0" lang="fa-IR" sz="2400" b="0" i="0" u="none" strike="noStrike" cap="none" normalizeH="0" baseline="0" dirty="0" smtClean="0">
              <a:ln>
                <a:noFill/>
              </a:ln>
              <a:effectLst/>
              <a:latin typeface="Calibri" pitchFamily="34" charset="0"/>
              <a:ea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lang="fa-IR" dirty="0" smtClean="0">
              <a:solidFill>
                <a:srgbClr val="000000"/>
              </a:solidFill>
              <a:latin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rgbClr val="000000"/>
              </a:solidFill>
              <a:effectLst/>
              <a:latin typeface="Calibri" pitchFamily="34" charset="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lang="fa-IR" sz="2000" dirty="0" smtClean="0">
                <a:solidFill>
                  <a:srgbClr val="000000"/>
                </a:solidFill>
                <a:latin typeface="Calibri" pitchFamily="34" charset="0"/>
                <a:cs typeface="B Lotus" pitchFamily="2" charset="-78"/>
              </a:rPr>
              <a:t>و در </a:t>
            </a:r>
            <a:r>
              <a:rPr lang="fa-IR" sz="2400" dirty="0" smtClean="0">
                <a:solidFill>
                  <a:srgbClr val="FF0000"/>
                </a:solidFill>
                <a:latin typeface="Calibri" pitchFamily="34" charset="0"/>
                <a:cs typeface="B Lotus" pitchFamily="2" charset="-78"/>
              </a:rPr>
              <a:t>مقاله</a:t>
            </a:r>
            <a:r>
              <a:rPr lang="fa-IR" sz="2000" dirty="0" smtClean="0">
                <a:solidFill>
                  <a:srgbClr val="000000"/>
                </a:solidFill>
                <a:latin typeface="Calibri" pitchFamily="34" charset="0"/>
                <a:cs typeface="B Lotus" pitchFamily="2" charset="-78"/>
              </a:rPr>
              <a:t> ی </a:t>
            </a:r>
            <a:r>
              <a:rPr lang="en-US" sz="2000" dirty="0" smtClean="0">
                <a:solidFill>
                  <a:srgbClr val="00B050"/>
                </a:solidFill>
                <a:latin typeface="Calibri" pitchFamily="34" charset="0"/>
                <a:cs typeface="B Lotus" pitchFamily="2" charset="-78"/>
              </a:rPr>
              <a:t>cognitive behavior therapy for adults who stutter</a:t>
            </a:r>
            <a:r>
              <a:rPr lang="fa-IR" sz="2000" dirty="0" smtClean="0">
                <a:solidFill>
                  <a:srgbClr val="00B050"/>
                </a:solidFill>
                <a:latin typeface="Calibri" pitchFamily="34" charset="0"/>
                <a:cs typeface="B Lotus" pitchFamily="2" charset="-78"/>
              </a:rPr>
              <a:t> </a:t>
            </a:r>
            <a:r>
              <a:rPr lang="fa-IR" sz="2000" dirty="0" smtClean="0">
                <a:solidFill>
                  <a:srgbClr val="000000"/>
                </a:solidFill>
                <a:latin typeface="Calibri" pitchFamily="34" charset="0"/>
                <a:cs typeface="B Lotus" pitchFamily="2" charset="-78"/>
              </a:rPr>
              <a:t>(جدیدتر)</a:t>
            </a:r>
          </a:p>
          <a:p>
            <a:pPr marL="0" marR="0" lvl="0" indent="0" algn="r" defTabSz="914400" rtl="1" eaLnBrk="0" fontAlgn="base" latinLnBrk="0" hangingPunct="0">
              <a:lnSpc>
                <a:spcPct val="100000"/>
              </a:lnSpc>
              <a:spcBef>
                <a:spcPct val="0"/>
              </a:spcBef>
              <a:spcAft>
                <a:spcPct val="0"/>
              </a:spcAft>
              <a:buClrTx/>
              <a:buSzTx/>
              <a:buFontTx/>
              <a:buNone/>
              <a:tabLst/>
            </a:pPr>
            <a:r>
              <a:rPr lang="en-US" sz="2000" dirty="0" err="1" smtClean="0">
                <a:solidFill>
                  <a:srgbClr val="000000"/>
                </a:solidFill>
                <a:latin typeface="Calibri" pitchFamily="34" charset="0"/>
                <a:cs typeface="B Lotus" pitchFamily="2" charset="-78"/>
              </a:rPr>
              <a:t>Cbt</a:t>
            </a:r>
            <a:r>
              <a:rPr lang="en-US" sz="2000" dirty="0" smtClean="0">
                <a:solidFill>
                  <a:srgbClr val="000000"/>
                </a:solidFill>
                <a:latin typeface="Calibri" pitchFamily="34" charset="0"/>
                <a:cs typeface="B Lotus" pitchFamily="2" charset="-78"/>
              </a:rPr>
              <a:t> </a:t>
            </a:r>
            <a:r>
              <a:rPr lang="fa-IR" sz="2000" dirty="0" smtClean="0">
                <a:solidFill>
                  <a:srgbClr val="000000"/>
                </a:solidFill>
                <a:latin typeface="Calibri" pitchFamily="34" charset="0"/>
                <a:cs typeface="B Lotus" pitchFamily="2" charset="-78"/>
              </a:rPr>
              <a:t> دارای</a:t>
            </a:r>
            <a:r>
              <a:rPr lang="en-US" sz="2000" dirty="0" smtClean="0">
                <a:solidFill>
                  <a:srgbClr val="000000"/>
                </a:solidFill>
                <a:latin typeface="Calibri" pitchFamily="34" charset="0"/>
                <a:cs typeface="B Lotus" pitchFamily="2" charset="-78"/>
              </a:rPr>
              <a:t> </a:t>
            </a:r>
            <a:r>
              <a:rPr lang="fa-IR" sz="2000" dirty="0" smtClean="0">
                <a:solidFill>
                  <a:srgbClr val="000000"/>
                </a:solidFill>
                <a:latin typeface="Calibri" pitchFamily="34" charset="0"/>
                <a:cs typeface="B Lotus" pitchFamily="2" charset="-78"/>
              </a:rPr>
              <a:t>4</a:t>
            </a:r>
            <a:r>
              <a:rPr lang="en-US" sz="2000" dirty="0" smtClean="0">
                <a:solidFill>
                  <a:srgbClr val="000000"/>
                </a:solidFill>
                <a:latin typeface="Calibri" pitchFamily="34" charset="0"/>
                <a:cs typeface="B Lotus" pitchFamily="2" charset="-78"/>
              </a:rPr>
              <a:t> </a:t>
            </a:r>
            <a:r>
              <a:rPr lang="fa-IR" sz="2000" dirty="0" smtClean="0">
                <a:solidFill>
                  <a:srgbClr val="000000"/>
                </a:solidFill>
                <a:latin typeface="Calibri" pitchFamily="34" charset="0"/>
                <a:cs typeface="B Lotus" pitchFamily="2" charset="-78"/>
              </a:rPr>
              <a:t>مرحله :</a:t>
            </a:r>
          </a:p>
          <a:p>
            <a:pPr eaLnBrk="0" fontAlgn="base" hangingPunct="0">
              <a:spcBef>
                <a:spcPct val="0"/>
              </a:spcBef>
              <a:spcAft>
                <a:spcPct val="0"/>
              </a:spcAft>
              <a:buFont typeface="Arial" pitchFamily="34" charset="0"/>
              <a:buChar char="•"/>
            </a:pPr>
            <a:r>
              <a:rPr lang="fa-IR" sz="2000" dirty="0" smtClean="0">
                <a:solidFill>
                  <a:srgbClr val="000000"/>
                </a:solidFill>
                <a:latin typeface="Calibri" pitchFamily="34" charset="0"/>
                <a:cs typeface="B Lotus" pitchFamily="2" charset="-78"/>
              </a:rPr>
              <a:t> </a:t>
            </a:r>
            <a:r>
              <a:rPr lang="en-US" sz="2400" dirty="0" smtClean="0">
                <a:cs typeface="B Lotus" pitchFamily="2" charset="-78"/>
              </a:rPr>
              <a:t>exposure</a:t>
            </a:r>
            <a:r>
              <a:rPr lang="fa-IR" sz="2400" dirty="0" smtClean="0">
                <a:cs typeface="B Lotus" pitchFamily="2" charset="-78"/>
              </a:rPr>
              <a:t> </a:t>
            </a:r>
          </a:p>
          <a:p>
            <a:pPr eaLnBrk="0" fontAlgn="base" hangingPunct="0">
              <a:spcBef>
                <a:spcPct val="0"/>
              </a:spcBef>
              <a:spcAft>
                <a:spcPct val="0"/>
              </a:spcAft>
              <a:buFont typeface="Arial" pitchFamily="34" charset="0"/>
              <a:buChar char="•"/>
            </a:pPr>
            <a:r>
              <a:rPr lang="en-US" sz="2400" dirty="0" err="1" smtClean="0">
                <a:cs typeface="B Lotus" pitchFamily="2" charset="-78"/>
              </a:rPr>
              <a:t>behavioural</a:t>
            </a:r>
            <a:r>
              <a:rPr lang="en-US" sz="2400" dirty="0" smtClean="0">
                <a:cs typeface="B Lotus" pitchFamily="2" charset="-78"/>
              </a:rPr>
              <a:t> experiments</a:t>
            </a:r>
            <a:r>
              <a:rPr lang="fa-IR" sz="2400" dirty="0" smtClean="0">
                <a:cs typeface="B Lotus" pitchFamily="2" charset="-78"/>
              </a:rPr>
              <a:t> </a:t>
            </a:r>
          </a:p>
          <a:p>
            <a:pPr eaLnBrk="0" fontAlgn="base" hangingPunct="0">
              <a:spcBef>
                <a:spcPct val="0"/>
              </a:spcBef>
              <a:spcAft>
                <a:spcPct val="0"/>
              </a:spcAft>
              <a:buFont typeface="Arial" pitchFamily="34" charset="0"/>
              <a:buChar char="•"/>
            </a:pPr>
            <a:r>
              <a:rPr lang="en-US" sz="2400" dirty="0" smtClean="0">
                <a:cs typeface="B Lotus" pitchFamily="2" charset="-78"/>
              </a:rPr>
              <a:t>Cognitive restructuring</a:t>
            </a:r>
          </a:p>
          <a:p>
            <a:pPr eaLnBrk="0" fontAlgn="base" hangingPunct="0">
              <a:spcBef>
                <a:spcPct val="0"/>
              </a:spcBef>
              <a:spcAft>
                <a:spcPct val="0"/>
              </a:spcAft>
              <a:buFont typeface="Arial" pitchFamily="34" charset="0"/>
              <a:buChar char="•"/>
            </a:pPr>
            <a:r>
              <a:rPr lang="fa-IR" sz="2400" dirty="0" smtClean="0">
                <a:cs typeface="B Lotus" pitchFamily="2" charset="-78"/>
              </a:rPr>
              <a:t> </a:t>
            </a:r>
            <a:r>
              <a:rPr lang="en-US" sz="2400" dirty="0" err="1" smtClean="0">
                <a:cs typeface="B Lotus" pitchFamily="2" charset="-78"/>
              </a:rPr>
              <a:t>attentional</a:t>
            </a:r>
            <a:r>
              <a:rPr lang="en-US" sz="2400" dirty="0" smtClean="0">
                <a:cs typeface="B Lotus" pitchFamily="2" charset="-78"/>
              </a:rPr>
              <a:t> training</a:t>
            </a:r>
            <a:endParaRPr lang="fa-IR" sz="2400" dirty="0" smtClean="0">
              <a:cs typeface="B Lotus" pitchFamily="2" charset="-78"/>
            </a:endParaRPr>
          </a:p>
          <a:p>
            <a:pPr eaLnBrk="0" fontAlgn="base" hangingPunct="0">
              <a:spcBef>
                <a:spcPct val="0"/>
              </a:spcBef>
              <a:spcAft>
                <a:spcPct val="0"/>
              </a:spcAft>
              <a:buFont typeface="Arial" pitchFamily="34" charset="0"/>
              <a:buChar char="•"/>
            </a:pPr>
            <a:r>
              <a:rPr lang="fa-IR" sz="2000" dirty="0" smtClean="0">
                <a:cs typeface="B Lotus" pitchFamily="2" charset="-78"/>
              </a:rPr>
              <a:t> </a:t>
            </a:r>
            <a:endParaRPr lang="en-US" sz="2000" dirty="0" smtClean="0">
              <a:cs typeface="B Lotus"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B Lotus" pitchFamily="2" charset="-78"/>
            </a:endParaRPr>
          </a:p>
        </p:txBody>
      </p:sp>
      <p:pic>
        <p:nvPicPr>
          <p:cNvPr id="6" name="Picture 5" descr="l1210574157.jpg"/>
          <p:cNvPicPr>
            <a:picLocks noChangeAspect="1"/>
          </p:cNvPicPr>
          <p:nvPr/>
        </p:nvPicPr>
        <p:blipFill>
          <a:blip r:embed="rId3"/>
          <a:stretch>
            <a:fillRect/>
          </a:stretch>
        </p:blipFill>
        <p:spPr>
          <a:xfrm>
            <a:off x="228600" y="152400"/>
            <a:ext cx="2590800" cy="3483576"/>
          </a:xfrm>
          <a:prstGeom prst="rect">
            <a:avLst/>
          </a:prstGeom>
          <a:ln>
            <a:noFill/>
          </a:ln>
          <a:effectLst>
            <a:softEdge rad="112500"/>
          </a:effectLst>
        </p:spPr>
      </p:pic>
    </p:spTree>
    <p:extLst>
      <p:ext uri="{BB962C8B-B14F-4D97-AF65-F5344CB8AC3E}">
        <p14:creationId xmlns:p14="http://schemas.microsoft.com/office/powerpoint/2010/main" val="3353178600"/>
      </p:ext>
    </p:extLst>
  </p:cSld>
  <p:clrMapOvr>
    <a:masterClrMapping/>
  </p:clrMapOvr>
  <p:transition spd="slow">
    <p:pull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9144000" cy="6858000"/>
          </a:xfrm>
        </p:spPr>
      </p:pic>
      <p:sp>
        <p:nvSpPr>
          <p:cNvPr id="5" name="TextBox 4"/>
          <p:cNvSpPr txBox="1"/>
          <p:nvPr/>
        </p:nvSpPr>
        <p:spPr>
          <a:xfrm>
            <a:off x="2971800" y="457200"/>
            <a:ext cx="5791200" cy="5201424"/>
          </a:xfrm>
          <a:prstGeom prst="rect">
            <a:avLst/>
          </a:prstGeom>
          <a:noFill/>
        </p:spPr>
        <p:txBody>
          <a:bodyPr wrap="square" rtlCol="0">
            <a:spAutoFit/>
          </a:bodyPr>
          <a:lstStyle/>
          <a:p>
            <a:r>
              <a:rPr lang="fa-IR" sz="2400" dirty="0" smtClean="0">
                <a:cs typeface="B Lotus" pitchFamily="2" charset="-78"/>
              </a:rPr>
              <a:t>به طور کلی مراحل </a:t>
            </a:r>
            <a:r>
              <a:rPr lang="en-US" sz="2400" dirty="0" smtClean="0">
                <a:cs typeface="B Lotus" pitchFamily="2" charset="-78"/>
              </a:rPr>
              <a:t>CBT</a:t>
            </a:r>
            <a:r>
              <a:rPr lang="fa-IR" sz="2400" dirty="0" smtClean="0">
                <a:cs typeface="B Lotus" pitchFamily="2" charset="-78"/>
              </a:rPr>
              <a:t> شامل:</a:t>
            </a:r>
            <a:endParaRPr lang="en-US" sz="2400" dirty="0" smtClean="0">
              <a:cs typeface="B Lotus" pitchFamily="2" charset="-78"/>
            </a:endParaRPr>
          </a:p>
          <a:p>
            <a:endParaRPr lang="fa-IR" sz="2400" dirty="0" smtClean="0">
              <a:cs typeface="B Lotus" pitchFamily="2" charset="-78"/>
            </a:endParaRPr>
          </a:p>
          <a:p>
            <a:pPr>
              <a:buFont typeface="Arial" pitchFamily="34" charset="0"/>
              <a:buChar char="•"/>
            </a:pPr>
            <a:r>
              <a:rPr lang="fa-IR" sz="3200" dirty="0" smtClean="0">
                <a:cs typeface="B Lotus" pitchFamily="2" charset="-78"/>
              </a:rPr>
              <a:t> </a:t>
            </a:r>
            <a:r>
              <a:rPr lang="en-US" sz="3200" dirty="0" smtClean="0">
                <a:cs typeface="B Lotus" pitchFamily="2" charset="-78"/>
              </a:rPr>
              <a:t>(Education)</a:t>
            </a:r>
          </a:p>
          <a:p>
            <a:pPr>
              <a:buFont typeface="Arial" pitchFamily="34" charset="0"/>
              <a:buChar char="•"/>
            </a:pPr>
            <a:r>
              <a:rPr lang="en-US" sz="3200" dirty="0" smtClean="0">
                <a:cs typeface="B Lotus" pitchFamily="2" charset="-78"/>
              </a:rPr>
              <a:t>Skill acquisition) </a:t>
            </a:r>
            <a:r>
              <a:rPr lang="fa-IR" sz="3200" dirty="0" smtClean="0">
                <a:cs typeface="B Lotus" pitchFamily="2" charset="-78"/>
              </a:rPr>
              <a:t>)</a:t>
            </a:r>
            <a:endParaRPr lang="en-US" sz="3200" dirty="0" smtClean="0">
              <a:cs typeface="B Lotus" pitchFamily="2" charset="-78"/>
            </a:endParaRPr>
          </a:p>
          <a:p>
            <a:pPr>
              <a:buFont typeface="Arial" pitchFamily="34" charset="0"/>
              <a:buChar char="•"/>
            </a:pPr>
            <a:r>
              <a:rPr lang="en-US" sz="3200" dirty="0" smtClean="0">
                <a:cs typeface="B Lotus" pitchFamily="2" charset="-78"/>
              </a:rPr>
              <a:t>(Behavioral experiments)</a:t>
            </a:r>
          </a:p>
          <a:p>
            <a:pPr>
              <a:buFont typeface="Arial" pitchFamily="34" charset="0"/>
              <a:buChar char="•"/>
            </a:pPr>
            <a:r>
              <a:rPr lang="en-US" sz="3200" dirty="0" err="1" smtClean="0">
                <a:cs typeface="B Lotus" pitchFamily="2" charset="-78"/>
              </a:rPr>
              <a:t>Gradede</a:t>
            </a:r>
            <a:r>
              <a:rPr lang="en-US" sz="3200" dirty="0" smtClean="0">
                <a:cs typeface="B Lotus" pitchFamily="2" charset="-78"/>
              </a:rPr>
              <a:t> exposure)</a:t>
            </a:r>
            <a:r>
              <a:rPr lang="fa-IR" sz="3200" dirty="0" smtClean="0">
                <a:cs typeface="B Lotus" pitchFamily="2" charset="-78"/>
              </a:rPr>
              <a:t>)</a:t>
            </a:r>
            <a:endParaRPr lang="en-US" sz="3200" dirty="0" smtClean="0">
              <a:cs typeface="B Lotus" pitchFamily="2" charset="-78"/>
            </a:endParaRPr>
          </a:p>
          <a:p>
            <a:pPr>
              <a:buFont typeface="Arial" pitchFamily="34" charset="0"/>
              <a:buChar char="•"/>
            </a:pPr>
            <a:r>
              <a:rPr lang="en-US" sz="3200" dirty="0" smtClean="0">
                <a:cs typeface="B Lotus" pitchFamily="2" charset="-78"/>
              </a:rPr>
              <a:t>(Cognitive restructuring)</a:t>
            </a:r>
          </a:p>
          <a:p>
            <a:pPr>
              <a:buFont typeface="Arial" pitchFamily="34" charset="0"/>
              <a:buChar char="•"/>
            </a:pPr>
            <a:r>
              <a:rPr lang="en-US" sz="3200" dirty="0" smtClean="0">
                <a:cs typeface="B Lotus" pitchFamily="2" charset="-78"/>
              </a:rPr>
              <a:t>(Attentional training)</a:t>
            </a:r>
          </a:p>
          <a:p>
            <a:endParaRPr lang="en-US" sz="3200" dirty="0" smtClean="0">
              <a:cs typeface="B Lotus" pitchFamily="2" charset="-78"/>
            </a:endParaRPr>
          </a:p>
          <a:p>
            <a:r>
              <a:rPr lang="fa-IR" sz="2400" dirty="0" smtClean="0">
                <a:cs typeface="B Lotus" pitchFamily="2" charset="-78"/>
              </a:rPr>
              <a:t>می باشد</a:t>
            </a:r>
            <a:r>
              <a:rPr lang="en-US" sz="2400" dirty="0" smtClean="0">
                <a:cs typeface="B Lotus" pitchFamily="2" charset="-78"/>
              </a:rPr>
              <a:t> </a:t>
            </a:r>
          </a:p>
          <a:p>
            <a:endParaRPr lang="en-US" dirty="0" smtClean="0">
              <a:cs typeface="B Lotus" pitchFamily="2" charset="-78"/>
            </a:endParaRPr>
          </a:p>
          <a:p>
            <a:endParaRPr lang="en-US" dirty="0">
              <a:cs typeface="B Lotus" pitchFamily="2" charset="-78"/>
            </a:endParaRPr>
          </a:p>
        </p:txBody>
      </p:sp>
    </p:spTree>
    <p:extLst>
      <p:ext uri="{BB962C8B-B14F-4D97-AF65-F5344CB8AC3E}">
        <p14:creationId xmlns:p14="http://schemas.microsoft.com/office/powerpoint/2010/main" val="2752854496"/>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5" name="Content Placeholder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9143999" cy="6858000"/>
          </a:xfrm>
        </p:spPr>
      </p:pic>
      <p:sp>
        <p:nvSpPr>
          <p:cNvPr id="6" name="TextBox 5"/>
          <p:cNvSpPr txBox="1"/>
          <p:nvPr/>
        </p:nvSpPr>
        <p:spPr>
          <a:xfrm>
            <a:off x="1828800" y="152400"/>
            <a:ext cx="6858000" cy="6586418"/>
          </a:xfrm>
          <a:prstGeom prst="rect">
            <a:avLst/>
          </a:prstGeom>
          <a:noFill/>
        </p:spPr>
        <p:txBody>
          <a:bodyPr wrap="square" rtlCol="0">
            <a:spAutoFit/>
          </a:bodyPr>
          <a:lstStyle/>
          <a:p>
            <a:pPr algn="ctr"/>
            <a:r>
              <a:rPr lang="en-US" sz="3200" b="1" dirty="0" smtClean="0">
                <a:cs typeface="B Lotus" pitchFamily="2" charset="-78"/>
              </a:rPr>
              <a:t>Education)</a:t>
            </a:r>
            <a:r>
              <a:rPr lang="fa-IR" sz="3200" b="1" dirty="0" smtClean="0">
                <a:cs typeface="B Lotus" pitchFamily="2" charset="-78"/>
              </a:rPr>
              <a:t>)</a:t>
            </a:r>
            <a:endParaRPr lang="en-US" sz="3200" b="1" dirty="0" smtClean="0">
              <a:cs typeface="B Lotus" pitchFamily="2" charset="-78"/>
            </a:endParaRPr>
          </a:p>
          <a:p>
            <a:endParaRPr lang="en-US" dirty="0" smtClean="0">
              <a:cs typeface="B Lotus" pitchFamily="2" charset="-78"/>
            </a:endParaRPr>
          </a:p>
          <a:p>
            <a:pPr>
              <a:buFont typeface="Wingdings" pitchFamily="2" charset="2"/>
              <a:buChar char="v"/>
            </a:pPr>
            <a:r>
              <a:rPr lang="fa-IR" sz="2400" dirty="0" smtClean="0">
                <a:cs typeface="B Lotus" pitchFamily="2" charset="-78"/>
              </a:rPr>
              <a:t> بحث درباره ی ماهیت اختلال </a:t>
            </a:r>
          </a:p>
          <a:p>
            <a:endParaRPr lang="en-US" sz="2400" dirty="0" smtClean="0">
              <a:cs typeface="B Lotus" pitchFamily="2" charset="-78"/>
            </a:endParaRPr>
          </a:p>
          <a:p>
            <a:pPr>
              <a:buFont typeface="Wingdings" pitchFamily="2" charset="2"/>
              <a:buChar char="v"/>
            </a:pPr>
            <a:r>
              <a:rPr lang="fa-IR" sz="2400" dirty="0" smtClean="0">
                <a:cs typeface="B Lotus" pitchFamily="2" charset="-78"/>
              </a:rPr>
              <a:t> مراجعان یاد می گیرند که لکنت یک اختلال کنترل </a:t>
            </a:r>
          </a:p>
          <a:p>
            <a:r>
              <a:rPr lang="fa-IR" sz="2400" dirty="0" smtClean="0">
                <a:cs typeface="B Lotus" pitchFamily="2" charset="-78"/>
              </a:rPr>
              <a:t>حرکتی گفتاراست تا یک اختلال روانشناختی</a:t>
            </a:r>
          </a:p>
          <a:p>
            <a:endParaRPr lang="fa-IR" sz="2400" dirty="0" smtClean="0">
              <a:cs typeface="B Lotus" pitchFamily="2" charset="-78"/>
            </a:endParaRPr>
          </a:p>
          <a:p>
            <a:pPr>
              <a:buFont typeface="Wingdings" pitchFamily="2" charset="2"/>
              <a:buChar char="v"/>
            </a:pPr>
            <a:r>
              <a:rPr lang="fa-IR" sz="2400" dirty="0" smtClean="0">
                <a:cs typeface="B Lotus" pitchFamily="2" charset="-78"/>
              </a:rPr>
              <a:t>بحث درباره ی عوامل تاثیر گذار در ایجاد روانی در گفتار: ظرفیت ها (</a:t>
            </a:r>
            <a:r>
              <a:rPr lang="en-US" sz="2400" dirty="0" smtClean="0">
                <a:cs typeface="B Lotus" pitchFamily="2" charset="-78"/>
              </a:rPr>
              <a:t>capacity</a:t>
            </a:r>
            <a:r>
              <a:rPr lang="fa-IR" sz="2400" dirty="0" smtClean="0">
                <a:cs typeface="B Lotus" pitchFamily="2" charset="-78"/>
              </a:rPr>
              <a:t>)، تقاضاها(</a:t>
            </a:r>
            <a:r>
              <a:rPr lang="en-US" sz="2400" dirty="0" smtClean="0">
                <a:cs typeface="B Lotus" pitchFamily="2" charset="-78"/>
              </a:rPr>
              <a:t>demand</a:t>
            </a:r>
            <a:r>
              <a:rPr lang="fa-IR" sz="2400" dirty="0" smtClean="0">
                <a:cs typeface="B Lotus" pitchFamily="2" charset="-78"/>
              </a:rPr>
              <a:t>) و منابع عصبی</a:t>
            </a:r>
          </a:p>
          <a:p>
            <a:endParaRPr lang="fa-IR" sz="2400" dirty="0" smtClean="0">
              <a:cs typeface="B Lotus" pitchFamily="2" charset="-78"/>
            </a:endParaRPr>
          </a:p>
          <a:p>
            <a:pPr marL="342900" indent="-342900">
              <a:buFont typeface="Wingdings" pitchFamily="2" charset="2"/>
              <a:buChar char="v"/>
            </a:pPr>
            <a:r>
              <a:rPr lang="fa-IR" sz="2400" dirty="0" smtClean="0">
                <a:cs typeface="B Lotus" pitchFamily="2" charset="-78"/>
              </a:rPr>
              <a:t>توضیح درباره ی مولفه های </a:t>
            </a:r>
            <a:r>
              <a:rPr lang="en-US" sz="2400" dirty="0" smtClean="0">
                <a:cs typeface="B Lotus" pitchFamily="2" charset="-78"/>
              </a:rPr>
              <a:t>CBT</a:t>
            </a:r>
            <a:endParaRPr lang="fa-IR" sz="2400" dirty="0" smtClean="0">
              <a:cs typeface="B Lotus" pitchFamily="2" charset="-78"/>
            </a:endParaRPr>
          </a:p>
          <a:p>
            <a:endParaRPr lang="en-US" sz="2400" dirty="0" smtClean="0">
              <a:cs typeface="B Lotus" pitchFamily="2" charset="-78"/>
            </a:endParaRPr>
          </a:p>
          <a:p>
            <a:pPr>
              <a:buFont typeface="Wingdings" pitchFamily="2" charset="2"/>
              <a:buChar char="v"/>
            </a:pPr>
            <a:r>
              <a:rPr lang="fa-IR" sz="2400" dirty="0" smtClean="0">
                <a:cs typeface="B Lotus" pitchFamily="2" charset="-78"/>
              </a:rPr>
              <a:t>توضیح برای مراجع که برای چه چیزی تلاش می کند</a:t>
            </a:r>
          </a:p>
          <a:p>
            <a:endParaRPr lang="fa-IR" sz="2400" dirty="0" smtClean="0">
              <a:cs typeface="B Lotus" pitchFamily="2" charset="-78"/>
            </a:endParaRPr>
          </a:p>
          <a:p>
            <a:pPr>
              <a:buFont typeface="Wingdings" pitchFamily="2" charset="2"/>
              <a:buChar char="v"/>
            </a:pPr>
            <a:r>
              <a:rPr lang="fa-IR" sz="2400" dirty="0" smtClean="0">
                <a:cs typeface="B Lotus" pitchFamily="2" charset="-78"/>
              </a:rPr>
              <a:t>توضیح درباره ی نقش اضطراب در رابطه با لکنت به دلیل تاثیر گذاری آن در مرحله ی </a:t>
            </a:r>
            <a:r>
              <a:rPr lang="en-US" sz="2400" dirty="0" smtClean="0">
                <a:cs typeface="B Lotus" pitchFamily="2" charset="-78"/>
              </a:rPr>
              <a:t>transfer</a:t>
            </a:r>
            <a:endParaRPr lang="fa-IR" sz="2400" dirty="0" smtClean="0">
              <a:cs typeface="B Lotus" pitchFamily="2" charset="-78"/>
            </a:endParaRPr>
          </a:p>
          <a:p>
            <a:endParaRPr lang="en-US" dirty="0" smtClean="0">
              <a:cs typeface="B Lotus" pitchFamily="2" charset="-78"/>
            </a:endParaRPr>
          </a:p>
          <a:p>
            <a:endParaRPr lang="en-US" dirty="0">
              <a:cs typeface="B Lotus" pitchFamily="2" charset="-78"/>
            </a:endParaRPr>
          </a:p>
        </p:txBody>
      </p:sp>
      <p:pic>
        <p:nvPicPr>
          <p:cNvPr id="7" name="Picture 6" descr="81458.gif"/>
          <p:cNvPicPr>
            <a:picLocks noChangeAspect="1"/>
          </p:cNvPicPr>
          <p:nvPr/>
        </p:nvPicPr>
        <p:blipFill>
          <a:blip r:embed="rId3"/>
          <a:stretch>
            <a:fillRect/>
          </a:stretch>
        </p:blipFill>
        <p:spPr>
          <a:xfrm>
            <a:off x="1" y="0"/>
            <a:ext cx="2971800" cy="23622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90468612"/>
      </p:ext>
    </p:extLst>
  </p:cSld>
  <p:clrMapOvr>
    <a:masterClrMapping/>
  </p:clrMapOvr>
  <p:transition spd="slow">
    <p:pull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9143999" cy="6858000"/>
          </a:xfrm>
        </p:spPr>
      </p:pic>
      <p:sp>
        <p:nvSpPr>
          <p:cNvPr id="6" name="TextBox 5"/>
          <p:cNvSpPr txBox="1"/>
          <p:nvPr/>
        </p:nvSpPr>
        <p:spPr>
          <a:xfrm>
            <a:off x="3200400" y="457200"/>
            <a:ext cx="5410200" cy="4524315"/>
          </a:xfrm>
          <a:prstGeom prst="rect">
            <a:avLst/>
          </a:prstGeom>
          <a:noFill/>
        </p:spPr>
        <p:txBody>
          <a:bodyPr wrap="square" rtlCol="0">
            <a:spAutoFit/>
          </a:bodyPr>
          <a:lstStyle/>
          <a:p>
            <a:pPr>
              <a:buFont typeface="Wingdings" pitchFamily="2" charset="2"/>
              <a:buChar char="v"/>
            </a:pPr>
            <a:r>
              <a:rPr lang="fa-IR" sz="2400" dirty="0" smtClean="0">
                <a:cs typeface="B Lotus" pitchFamily="2" charset="-78"/>
              </a:rPr>
              <a:t>پخش نمایش های ویدیویی ضبط شده و بررسی پیشرفت مراجع</a:t>
            </a:r>
          </a:p>
          <a:p>
            <a:endParaRPr lang="fa-IR" sz="2400" dirty="0" smtClean="0">
              <a:cs typeface="B Lotus" pitchFamily="2" charset="-78"/>
            </a:endParaRPr>
          </a:p>
          <a:p>
            <a:pPr>
              <a:buFont typeface="Wingdings" pitchFamily="2" charset="2"/>
              <a:buChar char="v"/>
            </a:pPr>
            <a:r>
              <a:rPr lang="fa-IR" sz="2400" dirty="0" smtClean="0">
                <a:cs typeface="B Lotus" pitchFamily="2" charset="-78"/>
              </a:rPr>
              <a:t>آگاهی دادن به مراجع درباره ی نیاز به استفاده از روش نرم گویی و تمارین روزانه</a:t>
            </a:r>
          </a:p>
          <a:p>
            <a:endParaRPr lang="en-US" sz="2400" dirty="0" smtClean="0">
              <a:cs typeface="B Lotus" pitchFamily="2" charset="-78"/>
            </a:endParaRPr>
          </a:p>
          <a:p>
            <a:pPr>
              <a:buFont typeface="Wingdings" pitchFamily="2" charset="2"/>
              <a:buChar char="v"/>
            </a:pPr>
            <a:r>
              <a:rPr lang="fa-IR" sz="2400" dirty="0" smtClean="0">
                <a:cs typeface="B Lotus" pitchFamily="2" charset="-78"/>
              </a:rPr>
              <a:t>ایجاد واقع بینی در مراجع نسبت به تغییرات </a:t>
            </a:r>
            <a:r>
              <a:rPr lang="en-US" sz="2400" dirty="0" smtClean="0">
                <a:cs typeface="B Lotus" pitchFamily="2" charset="-78"/>
              </a:rPr>
              <a:t>fluency</a:t>
            </a:r>
            <a:endParaRPr lang="fa-IR" sz="2400" dirty="0" smtClean="0">
              <a:cs typeface="B Lotus" pitchFamily="2" charset="-78"/>
            </a:endParaRPr>
          </a:p>
          <a:p>
            <a:endParaRPr lang="fa-IR" sz="2400" dirty="0" smtClean="0">
              <a:cs typeface="B Lotus" pitchFamily="2" charset="-78"/>
            </a:endParaRPr>
          </a:p>
          <a:p>
            <a:r>
              <a:rPr lang="fa-IR" sz="2400" dirty="0" smtClean="0">
                <a:cs typeface="B Lotus" pitchFamily="2" charset="-78"/>
              </a:rPr>
              <a:t>توضیح درباره ی برنامه تنها سبب پذیرش برنامه نمی شود بلکه مشارکت مراجع و درمانگر را که اصلی مهم در روند درمان است را ایجاد می کند</a:t>
            </a:r>
          </a:p>
        </p:txBody>
      </p:sp>
    </p:spTree>
    <p:extLst>
      <p:ext uri="{BB962C8B-B14F-4D97-AF65-F5344CB8AC3E}">
        <p14:creationId xmlns:p14="http://schemas.microsoft.com/office/powerpoint/2010/main" val="2141420990"/>
      </p:ext>
    </p:extLst>
  </p:cSld>
  <p:clrMapOvr>
    <a:masterClrMapping/>
  </p:clrMapOvr>
  <p:transition spd="slow">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1371600" y="457200"/>
            <a:ext cx="7543800" cy="4031873"/>
          </a:xfrm>
          <a:prstGeom prst="rect">
            <a:avLst/>
          </a:prstGeom>
          <a:noFill/>
        </p:spPr>
        <p:txBody>
          <a:bodyPr wrap="square" rtlCol="0">
            <a:spAutoFit/>
          </a:bodyPr>
          <a:lstStyle/>
          <a:p>
            <a:r>
              <a:rPr lang="en-US" sz="3200" b="1" dirty="0" smtClean="0">
                <a:cs typeface="B Lotus" pitchFamily="2" charset="-78"/>
              </a:rPr>
              <a:t>Acquisition of skills) </a:t>
            </a:r>
            <a:r>
              <a:rPr lang="fa-IR" sz="3200" b="1" dirty="0" smtClean="0">
                <a:cs typeface="B Lotus" pitchFamily="2" charset="-78"/>
              </a:rPr>
              <a:t>)</a:t>
            </a:r>
          </a:p>
          <a:p>
            <a:endParaRPr lang="fa-IR" sz="3200" dirty="0" smtClean="0">
              <a:cs typeface="B Lotus" pitchFamily="2" charset="-78"/>
            </a:endParaRPr>
          </a:p>
          <a:p>
            <a:r>
              <a:rPr lang="fa-IR" sz="2400" dirty="0" smtClean="0">
                <a:cs typeface="B Lotus" pitchFamily="2" charset="-78"/>
              </a:rPr>
              <a:t>تمرکز اصلی در این مرحله، ایجاد گفتار روان و به نظر طبیعی</a:t>
            </a:r>
          </a:p>
          <a:p>
            <a:endParaRPr lang="fa-IR" sz="2400" dirty="0" smtClean="0">
              <a:cs typeface="B Lotus" pitchFamily="2" charset="-78"/>
            </a:endParaRPr>
          </a:p>
          <a:p>
            <a:r>
              <a:rPr lang="fa-IR" sz="2400" dirty="0" smtClean="0">
                <a:cs typeface="B Lotus" pitchFamily="2" charset="-78"/>
              </a:rPr>
              <a:t>آموزش تکنیک نرم گویی به عنوان فرم ساده شده ی گفتاری برای مراجعان</a:t>
            </a:r>
          </a:p>
          <a:p>
            <a:r>
              <a:rPr lang="fa-IR" sz="2400" dirty="0" smtClean="0">
                <a:cs typeface="B Lotus" pitchFamily="2" charset="-78"/>
              </a:rPr>
              <a:t>ساده سازی نتیجه ای از کاهش دقت تولیدی و از سرعت گفتاری آرام</a:t>
            </a:r>
          </a:p>
          <a:p>
            <a:endParaRPr lang="fa-IR" sz="2400" dirty="0" smtClean="0">
              <a:cs typeface="B Lotus" pitchFamily="2" charset="-78"/>
            </a:endParaRPr>
          </a:p>
          <a:p>
            <a:r>
              <a:rPr lang="fa-IR" sz="2400" dirty="0" smtClean="0">
                <a:cs typeface="B Lotus" pitchFamily="2" charset="-78"/>
              </a:rPr>
              <a:t>ایجاد درک نسبت به اجزای گفتار</a:t>
            </a:r>
          </a:p>
          <a:p>
            <a:r>
              <a:rPr lang="fa-IR" sz="2400" dirty="0" smtClean="0">
                <a:cs typeface="B Lotus" pitchFamily="2" charset="-78"/>
              </a:rPr>
              <a:t>چگونگی ایجاد فشار در حنجره تحت تاثیر تکرار و گیر</a:t>
            </a:r>
          </a:p>
          <a:p>
            <a:endParaRPr lang="en-US" sz="2400" dirty="0">
              <a:cs typeface="B Lotus" pitchFamily="2" charset="-78"/>
            </a:endParaRPr>
          </a:p>
        </p:txBody>
      </p:sp>
      <p:sp>
        <p:nvSpPr>
          <p:cNvPr id="6" name="TextBox 5"/>
          <p:cNvSpPr txBox="1"/>
          <p:nvPr/>
        </p:nvSpPr>
        <p:spPr>
          <a:xfrm>
            <a:off x="1524000" y="3810000"/>
            <a:ext cx="7315200" cy="2308324"/>
          </a:xfrm>
          <a:prstGeom prst="rect">
            <a:avLst/>
          </a:prstGeom>
          <a:noFill/>
        </p:spPr>
        <p:txBody>
          <a:bodyPr wrap="square" rtlCol="0">
            <a:spAutoFit/>
          </a:bodyPr>
          <a:lstStyle/>
          <a:p>
            <a:endParaRPr lang="fa-IR" dirty="0" smtClean="0">
              <a:cs typeface="B Lotus" pitchFamily="2" charset="-78"/>
            </a:endParaRPr>
          </a:p>
          <a:p>
            <a:endParaRPr lang="fa-IR" dirty="0" smtClean="0">
              <a:cs typeface="B Lotus" pitchFamily="2" charset="-78"/>
            </a:endParaRPr>
          </a:p>
          <a:p>
            <a:r>
              <a:rPr lang="fa-IR" sz="2400" dirty="0" smtClean="0">
                <a:cs typeface="B Lotus" pitchFamily="2" charset="-78"/>
              </a:rPr>
              <a:t>امکان صحبت روان با ظرفیت پایین در افراد برای کنترل حرکتی قابل اطمینان</a:t>
            </a:r>
          </a:p>
          <a:p>
            <a:endParaRPr lang="fa-IR" sz="2400" dirty="0" smtClean="0">
              <a:cs typeface="B Lotus" pitchFamily="2" charset="-78"/>
            </a:endParaRPr>
          </a:p>
          <a:p>
            <a:endParaRPr lang="fa-IR" dirty="0" smtClean="0">
              <a:cs typeface="B Lotus" pitchFamily="2" charset="-78"/>
            </a:endParaRPr>
          </a:p>
          <a:p>
            <a:endParaRPr lang="en-US" dirty="0">
              <a:cs typeface="B Lotus" pitchFamily="2" charset="-78"/>
            </a:endParaRPr>
          </a:p>
        </p:txBody>
      </p:sp>
    </p:spTree>
    <p:extLst>
      <p:ext uri="{BB962C8B-B14F-4D97-AF65-F5344CB8AC3E}">
        <p14:creationId xmlns:p14="http://schemas.microsoft.com/office/powerpoint/2010/main" val="3475328544"/>
      </p:ext>
    </p:extLst>
  </p:cSld>
  <p:clrMapOvr>
    <a:masterClrMapping/>
  </p:clrMapOvr>
  <p:transition spd="slow">
    <p:pull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 y="0"/>
            <a:ext cx="9144000" cy="6858000"/>
          </a:xfrm>
        </p:spPr>
      </p:pic>
      <p:sp>
        <p:nvSpPr>
          <p:cNvPr id="27652" name="Rectangle 4"/>
          <p:cNvSpPr>
            <a:spLocks noChangeArrowheads="1"/>
          </p:cNvSpPr>
          <p:nvPr/>
        </p:nvSpPr>
        <p:spPr bwMode="auto">
          <a:xfrm>
            <a:off x="2335290" y="188640"/>
            <a:ext cx="6781800" cy="64633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fa-IR" sz="2400" dirty="0" smtClean="0">
                <a:cs typeface="B Lotus" pitchFamily="2" charset="-78"/>
              </a:rPr>
              <a:t>برنامه مهارت های نرم گویی در یک سرعت بسیار آهسته ایجاد می شود، بعد از این که تکنیک شکل داده شد در سرعت رو به افزایش تدریجی تثبیت می گردد. </a:t>
            </a:r>
          </a:p>
          <a:p>
            <a:pPr fontAlgn="base">
              <a:spcBef>
                <a:spcPct val="0"/>
              </a:spcBef>
              <a:spcAft>
                <a:spcPct val="0"/>
              </a:spcAft>
            </a:pPr>
            <a:endParaRPr lang="fa-IR" sz="2400" dirty="0" smtClean="0">
              <a:cs typeface="B Lotus" pitchFamily="2" charset="-78"/>
            </a:endParaRPr>
          </a:p>
          <a:p>
            <a:pPr fontAlgn="base">
              <a:spcBef>
                <a:spcPct val="0"/>
              </a:spcBef>
              <a:spcAft>
                <a:spcPct val="0"/>
              </a:spcAft>
            </a:pPr>
            <a:r>
              <a:rPr lang="fa-IR" sz="2400" dirty="0" smtClean="0">
                <a:cs typeface="B Lotus" pitchFamily="2" charset="-78"/>
              </a:rPr>
              <a:t>ارزیابی گفتار مراجع شاما ارزیابی سرعت گفتاری هجاها در دقیقه (</a:t>
            </a:r>
            <a:r>
              <a:rPr lang="en-US" sz="2400" dirty="0" smtClean="0">
                <a:cs typeface="B Lotus" pitchFamily="2" charset="-78"/>
              </a:rPr>
              <a:t>SPM</a:t>
            </a:r>
            <a:r>
              <a:rPr lang="fa-IR" sz="2400" dirty="0" smtClean="0">
                <a:cs typeface="B Lotus" pitchFamily="2" charset="-78"/>
              </a:rPr>
              <a:t>) (</a:t>
            </a:r>
            <a:r>
              <a:rPr lang="en-US" sz="2400" dirty="0" smtClean="0">
                <a:cs typeface="B Lotus" pitchFamily="2" charset="-78"/>
              </a:rPr>
              <a:t>Syllables Per Minute</a:t>
            </a:r>
            <a:r>
              <a:rPr lang="fa-IR" sz="2400" dirty="0" smtClean="0">
                <a:cs typeface="B Lotus" pitchFamily="2" charset="-78"/>
              </a:rPr>
              <a:t>)، تعداد هجاهای تولید شده، و زمان گفتار خطا در هر جلسه</a:t>
            </a:r>
            <a:endParaRPr lang="en-US" sz="2400" dirty="0" smtClean="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rgbClr val="000000"/>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در طول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fluency shaping</a:t>
            </a: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 تعداد هجاهای روان مورد نظر برابر با 7 دقیقه گفتار در سرعت مورد نظر است. </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برای جلسات ابتدایی، 50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SPM</a:t>
            </a: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 و در نتیجه 350 هجای گفتاری بدون لکنت در نظر</a:t>
            </a:r>
            <a:r>
              <a:rPr kumimoji="0" lang="fa-IR" sz="2400" b="0" i="0" u="none" strike="noStrike" cap="none" normalizeH="0" dirty="0" smtClean="0">
                <a:ln>
                  <a:noFill/>
                </a:ln>
                <a:solidFill>
                  <a:srgbClr val="000000"/>
                </a:solidFill>
                <a:effectLst/>
                <a:latin typeface="Calibri" pitchFamily="34" charset="0"/>
                <a:ea typeface="Calibri" pitchFamily="34" charset="0"/>
                <a:cs typeface="B Lotus" pitchFamily="2" charset="-78"/>
              </a:rPr>
              <a:t> گرفته می شود</a:t>
            </a:r>
          </a:p>
          <a:p>
            <a:pPr marL="0" marR="0" lvl="0" indent="0" algn="r"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برای جلسات پایانی در طول سرعت هدف </a:t>
            </a:r>
            <a:r>
              <a:rPr kumimoji="0" lang="en-US"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200 SPM</a:t>
            </a:r>
            <a:r>
              <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rPr>
              <a:t> است، بنابراین هر مراجع باید 1400 هجا را کاملا در قالب گفتار روان تولید کند.</a:t>
            </a:r>
          </a:p>
          <a:p>
            <a:pPr marL="0" marR="0" lvl="0" indent="0" algn="r" defTabSz="914400" rtl="1" eaLnBrk="1" fontAlgn="base" latinLnBrk="0" hangingPunct="1">
              <a:lnSpc>
                <a:spcPct val="100000"/>
              </a:lnSpc>
              <a:spcBef>
                <a:spcPct val="0"/>
              </a:spcBef>
              <a:spcAft>
                <a:spcPct val="0"/>
              </a:spcAft>
              <a:buClrTx/>
              <a:buSzTx/>
              <a:buFontTx/>
              <a:buNone/>
              <a:tabLst/>
            </a:pPr>
            <a:r>
              <a:rPr lang="fa-IR" sz="2400" dirty="0" smtClean="0">
                <a:solidFill>
                  <a:srgbClr val="000000"/>
                </a:solidFill>
                <a:latin typeface="Calibri" pitchFamily="34" charset="0"/>
                <a:ea typeface="Calibri" pitchFamily="34" charset="0"/>
                <a:cs typeface="B Lotus" pitchFamily="2" charset="-78"/>
              </a:rPr>
              <a:t>در صورت موفقیت          ورود به مرحله ی انتقال</a:t>
            </a:r>
            <a:endParaRPr kumimoji="0" lang="fa-IR" sz="2400" b="0" i="0" u="none" strike="noStrike" cap="none" normalizeH="0" baseline="0" dirty="0" smtClean="0">
              <a:ln>
                <a:noFill/>
              </a:ln>
              <a:solidFill>
                <a:srgbClr val="000000"/>
              </a:solidFill>
              <a:effectLst/>
              <a:latin typeface="Calibri" pitchFamily="34" charset="0"/>
              <a:ea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lang="fa-IR" dirty="0" smtClean="0">
              <a:solidFill>
                <a:srgbClr val="000000"/>
              </a:solidFill>
              <a:latin typeface="Calibri" pitchFamily="34" charset="0"/>
              <a:cs typeface="B Lotus"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pPr>
            <a:endParaRPr kumimoji="0" lang="fa-IR" sz="1800" b="0" i="0" u="none" strike="noStrike" cap="none" normalizeH="0" baseline="0" dirty="0" smtClean="0">
              <a:ln>
                <a:noFill/>
              </a:ln>
              <a:solidFill>
                <a:schemeClr val="tx1"/>
              </a:solidFill>
              <a:effectLst/>
              <a:latin typeface="Arial" pitchFamily="34" charset="0"/>
              <a:cs typeface="B Lotus" pitchFamily="2" charset="-78"/>
            </a:endParaRPr>
          </a:p>
        </p:txBody>
      </p:sp>
      <p:sp>
        <p:nvSpPr>
          <p:cNvPr id="14" name="Right Arrow 13"/>
          <p:cNvSpPr/>
          <p:nvPr/>
        </p:nvSpPr>
        <p:spPr>
          <a:xfrm flipH="1">
            <a:off x="6477000" y="5486400"/>
            <a:ext cx="5334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2403588"/>
      </p:ext>
    </p:extLst>
  </p:cSld>
  <p:clrMapOvr>
    <a:masterClrMapping/>
  </p:clrMapOvr>
  <p:transition spd="slow">
    <p:pull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3108" y="-34840"/>
            <a:ext cx="9143999" cy="6858000"/>
          </a:xfrm>
        </p:spPr>
      </p:pic>
      <p:sp>
        <p:nvSpPr>
          <p:cNvPr id="9" name="Rectangle 8"/>
          <p:cNvSpPr/>
          <p:nvPr/>
        </p:nvSpPr>
        <p:spPr>
          <a:xfrm>
            <a:off x="6295949" y="548680"/>
            <a:ext cx="2272417" cy="707886"/>
          </a:xfrm>
          <a:prstGeom prst="rect">
            <a:avLst/>
          </a:prstGeom>
        </p:spPr>
        <p:txBody>
          <a:bodyPr wrap="none">
            <a:spAutoFit/>
          </a:bodyPr>
          <a:lstStyle/>
          <a:p>
            <a:r>
              <a:rPr lang="en-US" sz="4000" b="1" dirty="0">
                <a:cs typeface="B Lotus" pitchFamily="2" charset="-78"/>
              </a:rPr>
              <a:t>E</a:t>
            </a:r>
            <a:r>
              <a:rPr lang="en-US" sz="4000" b="1" dirty="0" smtClean="0">
                <a:cs typeface="B Lotus" pitchFamily="2" charset="-78"/>
              </a:rPr>
              <a:t>xposure</a:t>
            </a:r>
            <a:r>
              <a:rPr lang="fa-IR" sz="4000" b="1" dirty="0" smtClean="0">
                <a:cs typeface="B Lotus" pitchFamily="2" charset="-78"/>
              </a:rPr>
              <a:t> </a:t>
            </a:r>
            <a:endParaRPr lang="fa-IR" sz="4000" b="1" dirty="0">
              <a:cs typeface="B Lotus" pitchFamily="2" charset="-78"/>
            </a:endParaRPr>
          </a:p>
        </p:txBody>
      </p:sp>
      <p:sp>
        <p:nvSpPr>
          <p:cNvPr id="2" name="Rectangle 1"/>
          <p:cNvSpPr/>
          <p:nvPr/>
        </p:nvSpPr>
        <p:spPr>
          <a:xfrm>
            <a:off x="2411760" y="1640637"/>
            <a:ext cx="6732240" cy="5262979"/>
          </a:xfrm>
          <a:prstGeom prst="rect">
            <a:avLst/>
          </a:prstGeom>
        </p:spPr>
        <p:txBody>
          <a:bodyPr wrap="square">
            <a:spAutoFit/>
          </a:bodyPr>
          <a:lstStyle/>
          <a:p>
            <a:r>
              <a:rPr lang="fa-IR" sz="2800" dirty="0" smtClean="0">
                <a:cs typeface="B Lotus" pitchFamily="2" charset="-78"/>
              </a:rPr>
              <a:t>اساس </a:t>
            </a:r>
            <a:r>
              <a:rPr lang="fa-IR" sz="2800" dirty="0">
                <a:cs typeface="B Lotus" pitchFamily="2" charset="-78"/>
              </a:rPr>
              <a:t>رفتاردرمانی برای هر نوع اضطراب </a:t>
            </a:r>
            <a:r>
              <a:rPr lang="en-US" sz="2800" dirty="0">
                <a:cs typeface="B Lotus" pitchFamily="2" charset="-78"/>
              </a:rPr>
              <a:t>Exposure </a:t>
            </a:r>
            <a:r>
              <a:rPr lang="fa-IR" sz="2800" dirty="0">
                <a:cs typeface="B Lotus" pitchFamily="2" charset="-78"/>
              </a:rPr>
              <a:t>می باشد.</a:t>
            </a:r>
          </a:p>
          <a:p>
            <a:endParaRPr lang="fa-IR" sz="2800" dirty="0" smtClean="0">
              <a:cs typeface="B Lotus" pitchFamily="2" charset="-78"/>
            </a:endParaRPr>
          </a:p>
          <a:p>
            <a:r>
              <a:rPr lang="fa-IR" sz="2800" dirty="0" smtClean="0">
                <a:cs typeface="B Lotus" pitchFamily="2" charset="-78"/>
              </a:rPr>
              <a:t>مورد استفاده برای افرادی که اجتناب و رفتارهای اضافی ندارند.</a:t>
            </a:r>
            <a:endParaRPr lang="fa-IR" sz="2800" dirty="0">
              <a:cs typeface="B Lotus" pitchFamily="2" charset="-78"/>
            </a:endParaRPr>
          </a:p>
          <a:p>
            <a:endParaRPr lang="fa-IR" sz="2800" dirty="0">
              <a:cs typeface="B Lotus" pitchFamily="2" charset="-78"/>
            </a:endParaRPr>
          </a:p>
          <a:p>
            <a:r>
              <a:rPr lang="fa-IR" sz="2800" dirty="0">
                <a:cs typeface="B Lotus" pitchFamily="2" charset="-78"/>
              </a:rPr>
              <a:t>جلسات اولیه </a:t>
            </a:r>
            <a:r>
              <a:rPr lang="en-US" sz="2800" dirty="0">
                <a:cs typeface="B Lotus" pitchFamily="2" charset="-78"/>
              </a:rPr>
              <a:t>Exposure </a:t>
            </a:r>
            <a:r>
              <a:rPr lang="fa-IR" sz="2800" dirty="0">
                <a:cs typeface="B Lotus" pitchFamily="2" charset="-78"/>
              </a:rPr>
              <a:t>باید با موقعیت های که سطح ترس کمتری دارند شروع شوند.</a:t>
            </a:r>
          </a:p>
          <a:p>
            <a:endParaRPr lang="fa-IR" sz="2800" dirty="0">
              <a:cs typeface="B Lotus" pitchFamily="2" charset="-78"/>
            </a:endParaRPr>
          </a:p>
          <a:p>
            <a:endParaRPr lang="fa-IR" sz="2800" dirty="0">
              <a:cs typeface="B Lotus" pitchFamily="2" charset="-78"/>
            </a:endParaRPr>
          </a:p>
          <a:p>
            <a:r>
              <a:rPr lang="fa-IR" sz="2800" dirty="0">
                <a:cs typeface="B Lotus" pitchFamily="2" charset="-78"/>
              </a:rPr>
              <a:t>به طور مشخص هر برنامه </a:t>
            </a:r>
            <a:r>
              <a:rPr lang="en-US" sz="2800" dirty="0">
                <a:cs typeface="B Lotus" pitchFamily="2" charset="-78"/>
              </a:rPr>
              <a:t>Exposure </a:t>
            </a:r>
            <a:r>
              <a:rPr lang="fa-IR" sz="2800" dirty="0">
                <a:cs typeface="B Lotus" pitchFamily="2" charset="-78"/>
              </a:rPr>
              <a:t>باید شامل 10 تا 15 موقعیت باشد.</a:t>
            </a:r>
          </a:p>
        </p:txBody>
      </p:sp>
    </p:spTree>
    <p:extLst>
      <p:ext uri="{BB962C8B-B14F-4D97-AF65-F5344CB8AC3E}">
        <p14:creationId xmlns:p14="http://schemas.microsoft.com/office/powerpoint/2010/main" val="2760038105"/>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anim calcmode="lin" valueType="num">
                                      <p:cBhvr>
                                        <p:cTn id="8"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4" presetClass="entr" presetSubtype="10" fill="hold" nodeType="after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randombar(horizontal)">
                                      <p:cBhvr>
                                        <p:cTn id="13" dur="500"/>
                                        <p:tgtEl>
                                          <p:spTgt spid="2">
                                            <p:txEl>
                                              <p:pRg st="0" end="0"/>
                                            </p:txEl>
                                          </p:spTgt>
                                        </p:tgtEl>
                                      </p:cBhvr>
                                    </p:animEffect>
                                  </p:childTnLst>
                                </p:cTn>
                              </p:par>
                            </p:childTnLst>
                          </p:cTn>
                        </p:par>
                        <p:par>
                          <p:cTn id="14" fill="hold">
                            <p:stCondLst>
                              <p:cond delay="1500"/>
                            </p:stCondLst>
                            <p:childTnLst>
                              <p:par>
                                <p:cTn id="15" presetID="14" presetClass="entr" presetSubtype="10" fill="hold" nodeType="after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par>
                          <p:cTn id="18" fill="hold">
                            <p:stCondLst>
                              <p:cond delay="2000"/>
                            </p:stCondLst>
                            <p:childTnLst>
                              <p:par>
                                <p:cTn id="19" presetID="14" presetClass="entr" presetSubtype="10" fill="hold" nodeType="after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1" dur="500"/>
                                        <p:tgtEl>
                                          <p:spTgt spid="2">
                                            <p:txEl>
                                              <p:pRg st="4" end="4"/>
                                            </p:txEl>
                                          </p:spTgt>
                                        </p:tgtEl>
                                      </p:cBhvr>
                                    </p:animEffect>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2">
                                            <p:txEl>
                                              <p:pRg st="7" end="7"/>
                                            </p:txEl>
                                          </p:spTgt>
                                        </p:tgtEl>
                                        <p:attrNameLst>
                                          <p:attrName>style.visibility</p:attrName>
                                        </p:attrNameLst>
                                      </p:cBhvr>
                                      <p:to>
                                        <p:strVal val="visible"/>
                                      </p:to>
                                    </p:set>
                                    <p:animEffect transition="in" filter="randombar(horizontal)">
                                      <p:cBhvr>
                                        <p:cTn id="25"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709384"/>
            <a:ext cx="9144000" cy="516352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4" name="Rectangle 3"/>
          <p:cNvSpPr/>
          <p:nvPr/>
        </p:nvSpPr>
        <p:spPr>
          <a:xfrm>
            <a:off x="1132149" y="320696"/>
            <a:ext cx="6598281"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Sample fear hierarchy </a:t>
            </a:r>
            <a:endParaRPr lang="fa-IR"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3444333389"/>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027"/>
                                        </p:tgtEl>
                                        <p:attrNameLst>
                                          <p:attrName>style.visibility</p:attrName>
                                        </p:attrNameLst>
                                      </p:cBhvr>
                                      <p:to>
                                        <p:strVal val="visible"/>
                                      </p:to>
                                    </p:set>
                                    <p:animEffect transition="in" filter="wipe(down)">
                                      <p:cBhvr>
                                        <p:cTn id="11"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
        <p:nvSpPr>
          <p:cNvPr id="6" name="Rounded Rectangle 5"/>
          <p:cNvSpPr/>
          <p:nvPr/>
        </p:nvSpPr>
        <p:spPr>
          <a:xfrm rot="20405986">
            <a:off x="4499991" y="2348880"/>
            <a:ext cx="3672408" cy="1440160"/>
          </a:xfrm>
          <a:prstGeom prst="roundRect">
            <a:avLst/>
          </a:prstGeom>
          <a:effectLst>
            <a:outerShdw blurRad="40000" dist="20000" dir="5400000" rotWithShape="0">
              <a:srgbClr val="000000">
                <a:alpha val="38000"/>
              </a:srgbClr>
            </a:outerShdw>
            <a:reflection blurRad="6350" stA="50000" endA="300" endPos="90000" dir="5400000" sy="-100000" algn="bl" rotWithShape="0"/>
          </a:effectLst>
        </p:spPr>
        <p:style>
          <a:lnRef idx="1">
            <a:schemeClr val="accent2"/>
          </a:lnRef>
          <a:fillRef idx="2">
            <a:schemeClr val="accent2"/>
          </a:fillRef>
          <a:effectRef idx="1">
            <a:schemeClr val="accent2"/>
          </a:effectRef>
          <a:fontRef idx="minor">
            <a:schemeClr val="dk1"/>
          </a:fontRef>
        </p:style>
        <p:txBody>
          <a:bodyPr rtlCol="1" anchor="ctr"/>
          <a:lstStyle/>
          <a:p>
            <a:pPr algn="ctr"/>
            <a:r>
              <a:rPr lang="fa-IR"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مقدمه</a:t>
            </a:r>
            <a:endParaRPr lang="fa-IR" sz="8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endParaRPr>
          </a:p>
        </p:txBody>
      </p:sp>
    </p:spTree>
    <p:extLst>
      <p:ext uri="{BB962C8B-B14F-4D97-AF65-F5344CB8AC3E}">
        <p14:creationId xmlns:p14="http://schemas.microsoft.com/office/powerpoint/2010/main" val="1823885490"/>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4"/>
          <p:cNvSpPr>
            <a:spLocks noGrp="1"/>
          </p:cNvSpPr>
          <p:nvPr>
            <p:ph type="ctrTitle"/>
          </p:nvPr>
        </p:nvSpPr>
        <p:spPr>
          <a:xfrm>
            <a:off x="2699792" y="188640"/>
            <a:ext cx="5972200" cy="1224136"/>
          </a:xfrm>
        </p:spPr>
        <p:txBody>
          <a:bodyPr/>
          <a:lstStyle/>
          <a:p>
            <a:r>
              <a:rPr lang="en-US" b="1" dirty="0" err="1" smtClean="0">
                <a:cs typeface="B Lotus" pitchFamily="2" charset="-78"/>
              </a:rPr>
              <a:t>Behavioural</a:t>
            </a:r>
            <a:r>
              <a:rPr lang="en-US" b="1" dirty="0" smtClean="0">
                <a:cs typeface="B Lotus" pitchFamily="2" charset="-78"/>
              </a:rPr>
              <a:t> Experiments </a:t>
            </a:r>
            <a:endParaRPr lang="fa-IR" b="1" dirty="0">
              <a:cs typeface="B Lotus" pitchFamily="2" charset="-78"/>
            </a:endParaRPr>
          </a:p>
        </p:txBody>
      </p:sp>
      <p:sp>
        <p:nvSpPr>
          <p:cNvPr id="6" name="Subtitle 5"/>
          <p:cNvSpPr>
            <a:spLocks noGrp="1"/>
          </p:cNvSpPr>
          <p:nvPr>
            <p:ph type="subTitle" idx="1"/>
          </p:nvPr>
        </p:nvSpPr>
        <p:spPr>
          <a:xfrm>
            <a:off x="755576" y="1340768"/>
            <a:ext cx="8208912" cy="5256584"/>
          </a:xfrm>
        </p:spPr>
        <p:txBody>
          <a:bodyPr>
            <a:normAutofit/>
          </a:bodyPr>
          <a:lstStyle/>
          <a:p>
            <a:pPr algn="r"/>
            <a:r>
              <a:rPr lang="fa-IR" sz="2800" dirty="0">
                <a:solidFill>
                  <a:schemeClr val="tx1"/>
                </a:solidFill>
                <a:cs typeface="B Lotus" pitchFamily="2" charset="-78"/>
              </a:rPr>
              <a:t>ترس های </a:t>
            </a:r>
            <a:r>
              <a:rPr lang="fa-IR" sz="2800" dirty="0" smtClean="0">
                <a:solidFill>
                  <a:schemeClr val="tx1"/>
                </a:solidFill>
                <a:cs typeface="B Lotus" pitchFamily="2" charset="-78"/>
              </a:rPr>
              <a:t>عمده :</a:t>
            </a:r>
          </a:p>
          <a:p>
            <a:pPr algn="r"/>
            <a:r>
              <a:rPr lang="fa-IR" sz="2800" dirty="0" smtClean="0">
                <a:solidFill>
                  <a:schemeClr val="tx1"/>
                </a:solidFill>
                <a:cs typeface="B Lotus" pitchFamily="2" charset="-78"/>
              </a:rPr>
              <a:t>1.لکنت کردن</a:t>
            </a:r>
          </a:p>
          <a:p>
            <a:pPr algn="r"/>
            <a:r>
              <a:rPr lang="fa-IR" sz="2800" dirty="0" smtClean="0">
                <a:solidFill>
                  <a:schemeClr val="tx1"/>
                </a:solidFill>
                <a:cs typeface="B Lotus" pitchFamily="2" charset="-78"/>
              </a:rPr>
              <a:t>2.ارزیابی منفی توسط دیگران به دلیل بروز لکنت</a:t>
            </a:r>
          </a:p>
          <a:p>
            <a:pPr algn="r"/>
            <a:endParaRPr lang="fa-IR" sz="2800" dirty="0" smtClean="0">
              <a:solidFill>
                <a:schemeClr val="tx1"/>
              </a:solidFill>
              <a:cs typeface="B Lotus" pitchFamily="2" charset="-78"/>
            </a:endParaRPr>
          </a:p>
          <a:p>
            <a:pPr marL="457200" indent="-457200" algn="r">
              <a:buFont typeface="Wingdings" pitchFamily="2" charset="2"/>
              <a:buChar char="v"/>
            </a:pPr>
            <a:r>
              <a:rPr lang="fa-IR" sz="2800" dirty="0" smtClean="0">
                <a:solidFill>
                  <a:schemeClr val="tx1"/>
                </a:solidFill>
                <a:cs typeface="B Lotus" pitchFamily="2" charset="-78"/>
              </a:rPr>
              <a:t> لکنت ارادی</a:t>
            </a:r>
          </a:p>
          <a:p>
            <a:pPr algn="r"/>
            <a:endParaRPr lang="en-US" sz="2800" dirty="0" smtClean="0">
              <a:solidFill>
                <a:schemeClr val="tx1"/>
              </a:solidFill>
              <a:cs typeface="B Lotus" pitchFamily="2" charset="-78"/>
            </a:endParaRPr>
          </a:p>
          <a:p>
            <a:pPr algn="r"/>
            <a:endParaRPr lang="fa-IR" sz="2800" dirty="0">
              <a:solidFill>
                <a:schemeClr val="tx1"/>
              </a:solidFill>
              <a:cs typeface="B Lotus" pitchFamily="2" charset="-78"/>
            </a:endParaRPr>
          </a:p>
          <a:p>
            <a:pPr algn="r"/>
            <a:r>
              <a:rPr lang="fa-IR" sz="2800" dirty="0">
                <a:solidFill>
                  <a:schemeClr val="tx1"/>
                </a:solidFill>
                <a:cs typeface="B Lotus" pitchFamily="2" charset="-78"/>
              </a:rPr>
              <a:t>مثل </a:t>
            </a:r>
            <a:r>
              <a:rPr lang="en-US" sz="2800" dirty="0" smtClean="0">
                <a:solidFill>
                  <a:schemeClr val="tx1"/>
                </a:solidFill>
                <a:cs typeface="B Lotus" pitchFamily="2" charset="-78"/>
              </a:rPr>
              <a:t>Exposure</a:t>
            </a:r>
            <a:r>
              <a:rPr lang="fa-IR" sz="2800" dirty="0" smtClean="0">
                <a:solidFill>
                  <a:schemeClr val="tx1"/>
                </a:solidFill>
                <a:cs typeface="B Lotus" pitchFamily="2" charset="-78"/>
              </a:rPr>
              <a:t> </a:t>
            </a:r>
            <a:r>
              <a:rPr lang="fa-IR" sz="2800" dirty="0">
                <a:solidFill>
                  <a:schemeClr val="tx1"/>
                </a:solidFill>
                <a:cs typeface="B Lotus" pitchFamily="2" charset="-78"/>
              </a:rPr>
              <a:t>این تجارب رفتاری باید در روش سلسله مراتبی باشند و از موقعیت های غیرترس آور آشنا تا موقعیت هایی که ترس زیادی </a:t>
            </a:r>
            <a:r>
              <a:rPr lang="fa-IR" sz="2800" dirty="0" smtClean="0">
                <a:solidFill>
                  <a:schemeClr val="tx1"/>
                </a:solidFill>
                <a:cs typeface="B Lotus" pitchFamily="2" charset="-78"/>
              </a:rPr>
              <a:t>دارند.</a:t>
            </a:r>
            <a:endParaRPr lang="fa-IR" sz="2800" dirty="0">
              <a:solidFill>
                <a:schemeClr val="tx1"/>
              </a:solidFill>
              <a:cs typeface="B Lotus" pitchFamily="2" charset="-78"/>
            </a:endParaRPr>
          </a:p>
        </p:txBody>
      </p:sp>
    </p:spTree>
    <p:extLst>
      <p:ext uri="{BB962C8B-B14F-4D97-AF65-F5344CB8AC3E}">
        <p14:creationId xmlns:p14="http://schemas.microsoft.com/office/powerpoint/2010/main" val="4018177861"/>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barn(inVertical)">
                                      <p:cBhvr>
                                        <p:cTn id="13" dur="1000"/>
                                        <p:tgtEl>
                                          <p:spTgt spid="6">
                                            <p:txEl>
                                              <p:pRg st="0" end="0"/>
                                            </p:txEl>
                                          </p:spTgt>
                                        </p:tgtEl>
                                      </p:cBhvr>
                                    </p:animEffect>
                                  </p:childTnLst>
                                </p:cTn>
                              </p:par>
                            </p:childTnLst>
                          </p:cTn>
                        </p:par>
                        <p:par>
                          <p:cTn id="14" fill="hold">
                            <p:stCondLst>
                              <p:cond delay="2000"/>
                            </p:stCondLst>
                            <p:childTnLst>
                              <p:par>
                                <p:cTn id="15" presetID="16" presetClass="entr" presetSubtype="21" fill="hold" nodeType="after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arn(inVertical)">
                                      <p:cBhvr>
                                        <p:cTn id="17" dur="1000"/>
                                        <p:tgtEl>
                                          <p:spTgt spid="6">
                                            <p:txEl>
                                              <p:pRg st="1" end="1"/>
                                            </p:txEl>
                                          </p:spTgt>
                                        </p:tgtEl>
                                      </p:cBhvr>
                                    </p:animEffect>
                                  </p:childTnLst>
                                </p:cTn>
                              </p:par>
                            </p:childTnLst>
                          </p:cTn>
                        </p:par>
                        <p:par>
                          <p:cTn id="18" fill="hold">
                            <p:stCondLst>
                              <p:cond delay="3000"/>
                            </p:stCondLst>
                            <p:childTnLst>
                              <p:par>
                                <p:cTn id="19" presetID="16" presetClass="entr" presetSubtype="21" fill="hold" nodeType="after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barn(inVertical)">
                                      <p:cBhvr>
                                        <p:cTn id="21" dur="1000"/>
                                        <p:tgtEl>
                                          <p:spTgt spid="6">
                                            <p:txEl>
                                              <p:pRg st="2" end="2"/>
                                            </p:txEl>
                                          </p:spTgt>
                                        </p:tgtEl>
                                      </p:cBhvr>
                                    </p:animEffect>
                                  </p:childTnLst>
                                </p:cTn>
                              </p:par>
                            </p:childTnLst>
                          </p:cTn>
                        </p:par>
                        <p:par>
                          <p:cTn id="22" fill="hold">
                            <p:stCondLst>
                              <p:cond delay="4000"/>
                            </p:stCondLst>
                            <p:childTnLst>
                              <p:par>
                                <p:cTn id="23" presetID="16" presetClass="entr" presetSubtype="21" fill="hold" nodeType="after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barn(inVertical)">
                                      <p:cBhvr>
                                        <p:cTn id="25" dur="1000"/>
                                        <p:tgtEl>
                                          <p:spTgt spid="6">
                                            <p:txEl>
                                              <p:pRg st="4" end="4"/>
                                            </p:txEl>
                                          </p:spTgt>
                                        </p:tgtEl>
                                      </p:cBhvr>
                                    </p:animEffect>
                                  </p:childTnLst>
                                </p:cTn>
                              </p:par>
                            </p:childTnLst>
                          </p:cTn>
                        </p:par>
                        <p:par>
                          <p:cTn id="26" fill="hold">
                            <p:stCondLst>
                              <p:cond delay="5000"/>
                            </p:stCondLst>
                            <p:childTnLst>
                              <p:par>
                                <p:cTn id="27" presetID="16" presetClass="entr" presetSubtype="21" fill="hold" nodeType="afterEffect">
                                  <p:stCondLst>
                                    <p:cond delay="0"/>
                                  </p:stCondLst>
                                  <p:childTnLst>
                                    <p:set>
                                      <p:cBhvr>
                                        <p:cTn id="28" dur="1" fill="hold">
                                          <p:stCondLst>
                                            <p:cond delay="0"/>
                                          </p:stCondLst>
                                        </p:cTn>
                                        <p:tgtEl>
                                          <p:spTgt spid="6">
                                            <p:txEl>
                                              <p:pRg st="7" end="7"/>
                                            </p:txEl>
                                          </p:spTgt>
                                        </p:tgtEl>
                                        <p:attrNameLst>
                                          <p:attrName>style.visibility</p:attrName>
                                        </p:attrNameLst>
                                      </p:cBhvr>
                                      <p:to>
                                        <p:strVal val="visible"/>
                                      </p:to>
                                    </p:set>
                                    <p:animEffect transition="in" filter="barn(inVertical)">
                                      <p:cBhvr>
                                        <p:cTn id="29" dur="10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155" y="0"/>
            <a:ext cx="9144000" cy="6858000"/>
          </a:xfrm>
          <a:prstGeom prst="rect">
            <a:avLst/>
          </a:prstGeom>
        </p:spPr>
      </p:pic>
      <p:sp>
        <p:nvSpPr>
          <p:cNvPr id="2" name="Title 1"/>
          <p:cNvSpPr>
            <a:spLocks noGrp="1"/>
          </p:cNvSpPr>
          <p:nvPr>
            <p:ph type="title"/>
          </p:nvPr>
        </p:nvSpPr>
        <p:spPr>
          <a:xfrm>
            <a:off x="3131840" y="260648"/>
            <a:ext cx="5925344" cy="1152128"/>
          </a:xfrm>
        </p:spPr>
        <p:txBody>
          <a:bodyPr/>
          <a:lstStyle/>
          <a:p>
            <a:r>
              <a:rPr lang="en-US" b="1" dirty="0"/>
              <a:t>Cognitive restructuring</a:t>
            </a:r>
            <a:endParaRPr lang="fa-IR" b="1" dirty="0"/>
          </a:p>
        </p:txBody>
      </p:sp>
      <p:sp>
        <p:nvSpPr>
          <p:cNvPr id="3" name="Content Placeholder 2"/>
          <p:cNvSpPr>
            <a:spLocks noGrp="1"/>
          </p:cNvSpPr>
          <p:nvPr>
            <p:ph idx="1"/>
          </p:nvPr>
        </p:nvSpPr>
        <p:spPr>
          <a:xfrm>
            <a:off x="2411760" y="2348880"/>
            <a:ext cx="6480720" cy="1944216"/>
          </a:xfrm>
        </p:spPr>
        <p:txBody>
          <a:bodyPr/>
          <a:lstStyle/>
          <a:p>
            <a:pPr marL="0" indent="0">
              <a:buNone/>
            </a:pPr>
            <a:r>
              <a:rPr lang="fa-IR" dirty="0">
                <a:cs typeface="B Lotus" pitchFamily="2" charset="-78"/>
              </a:rPr>
              <a:t>قضاوت ها و عقاید منفی چالش انگیز، غالبا درباره ارزیابی دیگران، یکی از اجزای حیاتی </a:t>
            </a:r>
            <a:r>
              <a:rPr lang="en-US" dirty="0" smtClean="0">
                <a:cs typeface="B Lotus" pitchFamily="2" charset="-78"/>
              </a:rPr>
              <a:t>CBT</a:t>
            </a:r>
            <a:r>
              <a:rPr lang="fa-IR" dirty="0" smtClean="0">
                <a:cs typeface="B Lotus" pitchFamily="2" charset="-78"/>
              </a:rPr>
              <a:t> </a:t>
            </a:r>
            <a:r>
              <a:rPr lang="fa-IR" dirty="0">
                <a:cs typeface="B Lotus" pitchFamily="2" charset="-78"/>
              </a:rPr>
              <a:t>برای </a:t>
            </a:r>
            <a:r>
              <a:rPr lang="en-US" dirty="0">
                <a:cs typeface="B Lotus" pitchFamily="2" charset="-78"/>
              </a:rPr>
              <a:t>AWS</a:t>
            </a:r>
            <a:r>
              <a:rPr lang="fa-IR" dirty="0">
                <a:cs typeface="B Lotus" pitchFamily="2" charset="-78"/>
              </a:rPr>
              <a:t> است. </a:t>
            </a:r>
          </a:p>
        </p:txBody>
      </p:sp>
    </p:spTree>
    <p:extLst>
      <p:ext uri="{BB962C8B-B14F-4D97-AF65-F5344CB8AC3E}">
        <p14:creationId xmlns:p14="http://schemas.microsoft.com/office/powerpoint/2010/main" val="2217188572"/>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21"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03" y="1501238"/>
            <a:ext cx="9144000" cy="536107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771800" y="402928"/>
            <a:ext cx="4680520" cy="923330"/>
          </a:xfrm>
          <a:prstGeom prst="rect">
            <a:avLst/>
          </a:prstGeom>
          <a:noFill/>
        </p:spPr>
        <p:txBody>
          <a:bodyPr wrap="square" lIns="91440" tIns="45720" rIns="91440" bIns="45720">
            <a:spAutoFit/>
          </a:bodyPr>
          <a:lstStyle/>
          <a:p>
            <a:pPr algn="ctr"/>
            <a:r>
              <a:rPr lang="en-US" sz="54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UTBAS Scale </a:t>
            </a:r>
            <a:endParaRPr lang="fa-IR"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212164271"/>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nodeType="after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by="(-#ppt_w*2)" calcmode="lin" valueType="num">
                                      <p:cBhvr rctx="PPT">
                                        <p:cTn id="7" dur="500" autoRev="1" fill="hold">
                                          <p:stCondLst>
                                            <p:cond delay="0"/>
                                          </p:stCondLst>
                                        </p:cTn>
                                        <p:tgtEl>
                                          <p:spTgt spid="2">
                                            <p:txEl>
                                              <p:pRg st="0" end="0"/>
                                            </p:txEl>
                                          </p:spTgt>
                                        </p:tgtEl>
                                        <p:attrNameLst>
                                          <p:attrName>ppt_w</p:attrName>
                                        </p:attrNameLst>
                                      </p:cBhvr>
                                    </p:anim>
                                    <p:anim by="(#ppt_w*0.50)" calcmode="lin" valueType="num">
                                      <p:cBhvr>
                                        <p:cTn id="8" dur="500" decel="50000" autoRev="1" fill="hold">
                                          <p:stCondLst>
                                            <p:cond delay="0"/>
                                          </p:stCondLst>
                                        </p:cTn>
                                        <p:tgtEl>
                                          <p:spTgt spid="2">
                                            <p:txEl>
                                              <p:pRg st="0" end="0"/>
                                            </p:txEl>
                                          </p:spTgt>
                                        </p:tgtEl>
                                        <p:attrNameLst>
                                          <p:attrName>ppt_x</p:attrName>
                                        </p:attrNameLst>
                                      </p:cBhvr>
                                    </p:anim>
                                    <p:anim from="(-#ppt_h/2)" to="(#ppt_y)" calcmode="lin" valueType="num">
                                      <p:cBhvr>
                                        <p:cTn id="9" dur="1000" fill="hold">
                                          <p:stCondLst>
                                            <p:cond delay="0"/>
                                          </p:stCondLst>
                                        </p:cTn>
                                        <p:tgtEl>
                                          <p:spTgt spid="2">
                                            <p:txEl>
                                              <p:pRg st="0" end="0"/>
                                            </p:txEl>
                                          </p:spTgt>
                                        </p:tgtEl>
                                        <p:attrNameLst>
                                          <p:attrName>ppt_y</p:attrName>
                                        </p:attrNameLst>
                                      </p:cBhvr>
                                    </p:anim>
                                    <p:animRot by="21600000">
                                      <p:cBhvr>
                                        <p:cTn id="10" dur="1000" fill="hold">
                                          <p:stCondLst>
                                            <p:cond delay="0"/>
                                          </p:stCondLst>
                                        </p:cTn>
                                        <p:tgtEl>
                                          <p:spTgt spid="2">
                                            <p:txEl>
                                              <p:pRg st="0" end="0"/>
                                            </p:txEl>
                                          </p:spTgt>
                                        </p:tgtEl>
                                        <p:attrNameLst>
                                          <p:attrName>r</p:attrName>
                                        </p:attrNameLst>
                                      </p:cBhvr>
                                    </p:animRot>
                                  </p:childTnLst>
                                </p:cTn>
                              </p:par>
                            </p:childTnLst>
                          </p:cTn>
                        </p:par>
                        <p:par>
                          <p:cTn id="11" fill="hold">
                            <p:stCondLst>
                              <p:cond delay="1900"/>
                            </p:stCondLst>
                            <p:childTnLst>
                              <p:par>
                                <p:cTn id="12" presetID="22" presetClass="entr" presetSubtype="4" fill="hold" nodeType="afterEffect">
                                  <p:stCondLst>
                                    <p:cond delay="0"/>
                                  </p:stCondLst>
                                  <p:childTnLst>
                                    <p:set>
                                      <p:cBhvr>
                                        <p:cTn id="13" dur="1" fill="hold">
                                          <p:stCondLst>
                                            <p:cond delay="0"/>
                                          </p:stCondLst>
                                        </p:cTn>
                                        <p:tgtEl>
                                          <p:spTgt spid="2051"/>
                                        </p:tgtEl>
                                        <p:attrNameLst>
                                          <p:attrName>style.visibility</p:attrName>
                                        </p:attrNameLst>
                                      </p:cBhvr>
                                      <p:to>
                                        <p:strVal val="visible"/>
                                      </p:to>
                                    </p:set>
                                    <p:animEffect transition="in" filter="wipe(down)">
                                      <p:cBhvr>
                                        <p:cTn id="14"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itle 6"/>
          <p:cNvSpPr>
            <a:spLocks noGrp="1"/>
          </p:cNvSpPr>
          <p:nvPr>
            <p:ph type="ctrTitle"/>
          </p:nvPr>
        </p:nvSpPr>
        <p:spPr>
          <a:xfrm>
            <a:off x="1217307" y="1268760"/>
            <a:ext cx="7772400" cy="1470025"/>
          </a:xfrm>
        </p:spPr>
        <p:txBody>
          <a:bodyPr>
            <a:normAutofit/>
          </a:bodyPr>
          <a:lstStyle/>
          <a:p>
            <a:pPr marL="457200" indent="-457200" algn="r">
              <a:buFont typeface="Arial" pitchFamily="34" charset="0"/>
              <a:buChar char="•"/>
            </a:pPr>
            <a:r>
              <a:rPr lang="fa-IR" sz="3200" dirty="0">
                <a:cs typeface="B Lotus" pitchFamily="2" charset="-78"/>
              </a:rPr>
              <a:t>روش های مبتنی بر </a:t>
            </a:r>
            <a:r>
              <a:rPr lang="fa-IR" sz="3200" dirty="0" smtClean="0">
                <a:cs typeface="B Lotus" pitchFamily="2" charset="-78"/>
              </a:rPr>
              <a:t>ذهن</a:t>
            </a:r>
            <a:r>
              <a:rPr lang="en-US" sz="3200" dirty="0" smtClean="0">
                <a:cs typeface="B Lotus" pitchFamily="2" charset="-78"/>
              </a:rPr>
              <a:t> </a:t>
            </a:r>
            <a:r>
              <a:rPr lang="fa-IR" sz="3200" dirty="0" smtClean="0">
                <a:cs typeface="B Lotus" pitchFamily="2" charset="-78"/>
              </a:rPr>
              <a:t> از اجزای مهمی در برنامه </a:t>
            </a:r>
            <a:br>
              <a:rPr lang="fa-IR" sz="3200" dirty="0" smtClean="0">
                <a:cs typeface="B Lotus" pitchFamily="2" charset="-78"/>
              </a:rPr>
            </a:br>
            <a:r>
              <a:rPr lang="en-US" sz="3200" dirty="0" smtClean="0">
                <a:cs typeface="B Lotus" pitchFamily="2" charset="-78"/>
              </a:rPr>
              <a:t> CBT </a:t>
            </a:r>
            <a:r>
              <a:rPr lang="fa-IR" sz="3200" dirty="0" smtClean="0">
                <a:cs typeface="B Lotus" pitchFamily="2" charset="-78"/>
              </a:rPr>
              <a:t>است.</a:t>
            </a:r>
            <a:endParaRPr lang="fa-IR" sz="3200" dirty="0">
              <a:cs typeface="B Lotus" pitchFamily="2" charset="-78"/>
            </a:endParaRPr>
          </a:p>
        </p:txBody>
      </p:sp>
      <p:sp>
        <p:nvSpPr>
          <p:cNvPr id="8" name="Subtitle 7"/>
          <p:cNvSpPr>
            <a:spLocks noGrp="1"/>
          </p:cNvSpPr>
          <p:nvPr>
            <p:ph type="subTitle" idx="1"/>
          </p:nvPr>
        </p:nvSpPr>
        <p:spPr>
          <a:xfrm>
            <a:off x="2087216" y="3573016"/>
            <a:ext cx="6912768" cy="2592288"/>
          </a:xfrm>
        </p:spPr>
        <p:txBody>
          <a:bodyPr>
            <a:normAutofit/>
          </a:bodyPr>
          <a:lstStyle/>
          <a:p>
            <a:pPr marL="457200" indent="-457200" algn="r">
              <a:buFont typeface="Arial" pitchFamily="34" charset="0"/>
              <a:buChar char="•"/>
            </a:pPr>
            <a:r>
              <a:rPr lang="fa-IR" dirty="0" smtClean="0">
                <a:solidFill>
                  <a:schemeClr val="tx1"/>
                </a:solidFill>
                <a:cs typeface="B Lotus" pitchFamily="2" charset="-78"/>
              </a:rPr>
              <a:t>یکی از این روش ها </a:t>
            </a:r>
            <a:r>
              <a:rPr lang="en-US" dirty="0" err="1">
                <a:solidFill>
                  <a:schemeClr val="tx1"/>
                </a:solidFill>
                <a:cs typeface="B Lotus" pitchFamily="2" charset="-78"/>
              </a:rPr>
              <a:t>Attentional</a:t>
            </a:r>
            <a:r>
              <a:rPr lang="en-US" dirty="0">
                <a:solidFill>
                  <a:schemeClr val="tx1"/>
                </a:solidFill>
                <a:cs typeface="B Lotus" pitchFamily="2" charset="-78"/>
              </a:rPr>
              <a:t> training</a:t>
            </a:r>
            <a:endParaRPr lang="fa-IR" dirty="0">
              <a:solidFill>
                <a:schemeClr val="tx1"/>
              </a:solidFill>
              <a:cs typeface="B Lotus" pitchFamily="2" charset="-78"/>
            </a:endParaRPr>
          </a:p>
          <a:p>
            <a:pPr algn="r"/>
            <a:r>
              <a:rPr lang="en-US" dirty="0" smtClean="0">
                <a:solidFill>
                  <a:schemeClr val="tx1"/>
                </a:solidFill>
                <a:cs typeface="B Lotus" pitchFamily="2" charset="-78"/>
              </a:rPr>
              <a:t> </a:t>
            </a:r>
            <a:r>
              <a:rPr lang="fa-IR" dirty="0" smtClean="0">
                <a:solidFill>
                  <a:schemeClr val="tx1"/>
                </a:solidFill>
                <a:cs typeface="B Lotus" pitchFamily="2" charset="-78"/>
              </a:rPr>
              <a:t>است که می تواند  توسط  گفتاردرمانگرها استفاده شود.</a:t>
            </a:r>
            <a:endParaRPr lang="fa-IR" dirty="0">
              <a:solidFill>
                <a:schemeClr val="tx1"/>
              </a:solidFill>
              <a:cs typeface="B Lotus" pitchFamily="2" charset="-78"/>
            </a:endParaRPr>
          </a:p>
        </p:txBody>
      </p:sp>
      <p:sp>
        <p:nvSpPr>
          <p:cNvPr id="6" name="Title 4"/>
          <p:cNvSpPr txBox="1">
            <a:spLocks/>
          </p:cNvSpPr>
          <p:nvPr/>
        </p:nvSpPr>
        <p:spPr>
          <a:xfrm>
            <a:off x="2843808" y="260649"/>
            <a:ext cx="6156176" cy="1224136"/>
          </a:xfrm>
          <a:prstGeom prst="rect">
            <a:avLst/>
          </a:prstGeom>
        </p:spPr>
        <p:txBody>
          <a:bodyPr vert="horz" lIns="91440" tIns="45720" rIns="91440" bIns="45720" rtlCol="1" anchor="ctr">
            <a:normAutofit fontScale="90000" lnSpcReduction="1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b="1" dirty="0" err="1" smtClean="0">
                <a:cs typeface="B Lotus" pitchFamily="2" charset="-78"/>
              </a:rPr>
              <a:t>Attentional</a:t>
            </a:r>
            <a:r>
              <a:rPr lang="en-US" b="1" dirty="0" smtClean="0">
                <a:cs typeface="B Lotus" pitchFamily="2" charset="-78"/>
              </a:rPr>
              <a:t> training</a:t>
            </a:r>
            <a:r>
              <a:rPr lang="fa-IR" b="1" dirty="0" smtClean="0">
                <a:cs typeface="B Lotus" pitchFamily="2" charset="-78"/>
              </a:rPr>
              <a:t> </a:t>
            </a:r>
            <a:br>
              <a:rPr lang="fa-IR" b="1" dirty="0" smtClean="0">
                <a:cs typeface="B Lotus" pitchFamily="2" charset="-78"/>
              </a:rPr>
            </a:br>
            <a:endParaRPr lang="fa-IR" b="1" dirty="0">
              <a:cs typeface="B Lotus" pitchFamily="2" charset="-78"/>
            </a:endParaRPr>
          </a:p>
        </p:txBody>
      </p:sp>
    </p:spTree>
    <p:extLst>
      <p:ext uri="{BB962C8B-B14F-4D97-AF65-F5344CB8AC3E}">
        <p14:creationId xmlns:p14="http://schemas.microsoft.com/office/powerpoint/2010/main" val="3965855874"/>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1000"/>
                                        <p:tgtEl>
                                          <p:spTgt spid="8">
                                            <p:txEl>
                                              <p:pRg st="0" end="0"/>
                                            </p:txEl>
                                          </p:spTgt>
                                        </p:tgtEl>
                                      </p:cBhvr>
                                    </p:animEffect>
                                    <p:anim calcmode="lin" valueType="num">
                                      <p:cBhvr>
                                        <p:cTn id="20"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nodeType="afterEffect">
                                  <p:stCondLst>
                                    <p:cond delay="0"/>
                                  </p:stCondLst>
                                  <p:childTnLst>
                                    <p:set>
                                      <p:cBhvr>
                                        <p:cTn id="24" dur="1" fill="hold">
                                          <p:stCondLst>
                                            <p:cond delay="0"/>
                                          </p:stCondLst>
                                        </p:cTn>
                                        <p:tgtEl>
                                          <p:spTgt spid="8">
                                            <p:txEl>
                                              <p:pRg st="1" end="1"/>
                                            </p:txEl>
                                          </p:spTgt>
                                        </p:tgtEl>
                                        <p:attrNameLst>
                                          <p:attrName>style.visibility</p:attrName>
                                        </p:attrNameLst>
                                      </p:cBhvr>
                                      <p:to>
                                        <p:strVal val="visible"/>
                                      </p:to>
                                    </p:set>
                                    <p:animEffect transition="in" filter="fade">
                                      <p:cBhvr>
                                        <p:cTn id="25" dur="1000"/>
                                        <p:tgtEl>
                                          <p:spTgt spid="8">
                                            <p:txEl>
                                              <p:pRg st="1" end="1"/>
                                            </p:txEl>
                                          </p:spTgt>
                                        </p:tgtEl>
                                      </p:cBhvr>
                                    </p:animEffect>
                                    <p:anim calcmode="lin" valueType="num">
                                      <p:cBhvr>
                                        <p:cTn id="26"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27"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767338" y="1484785"/>
            <a:ext cx="7344816" cy="5760640"/>
          </a:xfrm>
        </p:spPr>
        <p:txBody>
          <a:bodyPr>
            <a:noAutofit/>
          </a:bodyPr>
          <a:lstStyle/>
          <a:p>
            <a:pPr algn="r"/>
            <a:r>
              <a:rPr lang="fa-IR" sz="2800" dirty="0" smtClean="0">
                <a:cs typeface="B Lotus" pitchFamily="2" charset="-78"/>
              </a:rPr>
              <a:t>دراین مرحله  فرد </a:t>
            </a:r>
            <a:r>
              <a:rPr lang="fa-IR" sz="2800" dirty="0">
                <a:cs typeface="B Lotus" pitchFamily="2" charset="-78"/>
              </a:rPr>
              <a:t>دریک وضعیت راحت قرار می گیرد، </a:t>
            </a:r>
            <a:r>
              <a:rPr lang="fa-IR" sz="2800" dirty="0" smtClean="0">
                <a:cs typeface="B Lotus" pitchFamily="2" charset="-78"/>
              </a:rPr>
              <a:t> </a:t>
            </a:r>
            <a:r>
              <a:rPr lang="fa-IR" sz="2800" dirty="0">
                <a:cs typeface="B Lotus" pitchFamily="2" charset="-78"/>
              </a:rPr>
              <a:t>و از او خواسته می شود که روی  </a:t>
            </a:r>
            <a:r>
              <a:rPr lang="fa-IR" sz="2800" dirty="0" smtClean="0">
                <a:cs typeface="B Lotus" pitchFamily="2" charset="-78"/>
              </a:rPr>
              <a:t>شمارش و تنفس </a:t>
            </a:r>
            <a:r>
              <a:rPr lang="fa-IR" sz="2800" dirty="0">
                <a:cs typeface="B Lotus" pitchFamily="2" charset="-78"/>
              </a:rPr>
              <a:t>تمرکز </a:t>
            </a:r>
            <a:r>
              <a:rPr lang="fa-IR" sz="2800" dirty="0" smtClean="0">
                <a:cs typeface="B Lotus" pitchFamily="2" charset="-78"/>
              </a:rPr>
              <a:t>کند.</a:t>
            </a:r>
            <a:br>
              <a:rPr lang="fa-IR" sz="2800" dirty="0" smtClean="0">
                <a:cs typeface="B Lotus" pitchFamily="2" charset="-78"/>
              </a:rPr>
            </a:br>
            <a:r>
              <a:rPr lang="fa-IR" sz="2800" dirty="0" smtClean="0">
                <a:cs typeface="B Lotus" pitchFamily="2" charset="-78"/>
              </a:rPr>
              <a:t/>
            </a:r>
            <a:br>
              <a:rPr lang="fa-IR" sz="2800" dirty="0" smtClean="0">
                <a:cs typeface="B Lotus" pitchFamily="2" charset="-78"/>
              </a:rPr>
            </a:br>
            <a:r>
              <a:rPr lang="fa-IR" sz="2800" dirty="0" smtClean="0">
                <a:cs typeface="B Lotus" pitchFamily="2" charset="-78"/>
              </a:rPr>
              <a:t>باهردم </a:t>
            </a:r>
            <a:r>
              <a:rPr lang="fa-IR" sz="2800" dirty="0">
                <a:cs typeface="B Lotus" pitchFamily="2" charset="-78"/>
              </a:rPr>
              <a:t>فرد یک عدد در ذهن می شمارد. با هر </a:t>
            </a:r>
            <a:r>
              <a:rPr lang="fa-IR" sz="2800" dirty="0" smtClean="0">
                <a:cs typeface="B Lotus" pitchFamily="2" charset="-78"/>
              </a:rPr>
              <a:t>بازدم </a:t>
            </a:r>
            <a:r>
              <a:rPr lang="fa-IR" sz="2800" dirty="0">
                <a:cs typeface="B Lotus" pitchFamily="2" charset="-78"/>
              </a:rPr>
              <a:t>کلمه </a:t>
            </a:r>
            <a:r>
              <a:rPr lang="en-US" sz="2800" dirty="0" smtClean="0">
                <a:cs typeface="B Lotus" pitchFamily="2" charset="-78"/>
              </a:rPr>
              <a:t>“</a:t>
            </a:r>
            <a:r>
              <a:rPr lang="fa-IR" sz="2800" dirty="0" smtClean="0">
                <a:cs typeface="B Lotus" pitchFamily="2" charset="-78"/>
              </a:rPr>
              <a:t>آرام</a:t>
            </a:r>
            <a:r>
              <a:rPr lang="en-US" sz="2800" dirty="0" smtClean="0">
                <a:cs typeface="B Lotus" pitchFamily="2" charset="-78"/>
              </a:rPr>
              <a:t>”</a:t>
            </a:r>
            <a:r>
              <a:rPr lang="fa-IR" sz="2800" dirty="0" smtClean="0">
                <a:cs typeface="B Lotus" pitchFamily="2" charset="-78"/>
              </a:rPr>
              <a:t> را با خود میگوید.</a:t>
            </a:r>
            <a:br>
              <a:rPr lang="fa-IR" sz="2800" dirty="0" smtClean="0">
                <a:cs typeface="B Lotus" pitchFamily="2" charset="-78"/>
              </a:rPr>
            </a:br>
            <a:r>
              <a:rPr lang="fa-IR" sz="2800" dirty="0" smtClean="0">
                <a:cs typeface="B Lotus" pitchFamily="2" charset="-78"/>
              </a:rPr>
              <a:t/>
            </a:r>
            <a:br>
              <a:rPr lang="fa-IR" sz="2800" dirty="0" smtClean="0">
                <a:cs typeface="B Lotus" pitchFamily="2" charset="-78"/>
              </a:rPr>
            </a:br>
            <a:r>
              <a:rPr lang="fa-IR" sz="2800" dirty="0" smtClean="0">
                <a:cs typeface="B Lotus" pitchFamily="2" charset="-78"/>
              </a:rPr>
              <a:t/>
            </a:r>
            <a:br>
              <a:rPr lang="fa-IR" sz="2800" dirty="0" smtClean="0">
                <a:cs typeface="B Lotus" pitchFamily="2" charset="-78"/>
              </a:rPr>
            </a:br>
            <a:r>
              <a:rPr lang="fa-IR" sz="2800" dirty="0" smtClean="0">
                <a:cs typeface="B Lotus" pitchFamily="2" charset="-78"/>
              </a:rPr>
              <a:t> </a:t>
            </a:r>
            <a:r>
              <a:rPr lang="fa-IR" sz="2800" dirty="0">
                <a:cs typeface="B Lotus" pitchFamily="2" charset="-78"/>
              </a:rPr>
              <a:t>به مراجع آموزش داده می شود که این روش را دوبار در روز و هربار به مدت 5 دقیقه انجام </a:t>
            </a:r>
            <a:r>
              <a:rPr lang="fa-IR" sz="2800" dirty="0" smtClean="0">
                <a:cs typeface="B Lotus" pitchFamily="2" charset="-78"/>
              </a:rPr>
              <a:t>دهد.</a:t>
            </a:r>
            <a:r>
              <a:rPr lang="en-US" sz="2800" dirty="0">
                <a:cs typeface="B Lotus" pitchFamily="2" charset="-78"/>
              </a:rPr>
              <a:t/>
            </a:r>
            <a:br>
              <a:rPr lang="en-US" sz="2800" dirty="0">
                <a:cs typeface="B Lotus" pitchFamily="2" charset="-78"/>
              </a:rPr>
            </a:br>
            <a:endParaRPr lang="fa-IR" sz="2800" dirty="0">
              <a:cs typeface="B Lotus" pitchFamily="2" charset="-78"/>
            </a:endParaRPr>
          </a:p>
        </p:txBody>
      </p:sp>
      <p:sp>
        <p:nvSpPr>
          <p:cNvPr id="5" name="Rounded Rectangle 4"/>
          <p:cNvSpPr/>
          <p:nvPr/>
        </p:nvSpPr>
        <p:spPr>
          <a:xfrm rot="20405986">
            <a:off x="6316281" y="345099"/>
            <a:ext cx="2250863" cy="779892"/>
          </a:xfrm>
          <a:prstGeom prst="roundRect">
            <a:avLst/>
          </a:prstGeom>
          <a:effectLst>
            <a:outerShdw blurRad="40000" dist="20000" dir="5400000" rotWithShape="0">
              <a:srgbClr val="000000">
                <a:alpha val="38000"/>
              </a:srgbClr>
            </a:outerShdw>
            <a:reflection blurRad="6350" stA="50000" endA="300" endPos="90000" dir="5400000" sy="-100000" algn="bl" rotWithShape="0"/>
          </a:effectLst>
        </p:spPr>
        <p:style>
          <a:lnRef idx="1">
            <a:schemeClr val="accent2"/>
          </a:lnRef>
          <a:fillRef idx="2">
            <a:schemeClr val="accent2"/>
          </a:fillRef>
          <a:effectRef idx="1">
            <a:schemeClr val="accent2"/>
          </a:effectRef>
          <a:fontRef idx="minor">
            <a:schemeClr val="dk1"/>
          </a:fontRef>
        </p:style>
        <p:txBody>
          <a:bodyPr rtlCol="1" anchor="ctr"/>
          <a:lstStyle/>
          <a:p>
            <a:pPr algn="ctr"/>
            <a:r>
              <a:rPr lang="fa-IR" sz="6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rPr>
              <a:t>ادامه...</a:t>
            </a:r>
            <a:endParaRPr lang="fa-IR"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cs typeface="B Lotus" pitchFamily="2" charset="-78"/>
            </a:endParaRPr>
          </a:p>
        </p:txBody>
      </p:sp>
    </p:spTree>
    <p:extLst>
      <p:ext uri="{BB962C8B-B14F-4D97-AF65-F5344CB8AC3E}">
        <p14:creationId xmlns:p14="http://schemas.microsoft.com/office/powerpoint/2010/main" val="2146508271"/>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1"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fa-IR" dirty="0" smtClean="0">
                <a:cs typeface="B Lotus" pitchFamily="2" charset="-78"/>
              </a:rPr>
              <a:t>جمع بندی:</a:t>
            </a:r>
            <a:endParaRPr lang="fa-IR" dirty="0">
              <a:cs typeface="B Lotus" pitchFamily="2" charset="-78"/>
            </a:endParaRPr>
          </a:p>
        </p:txBody>
      </p:sp>
      <p:sp>
        <p:nvSpPr>
          <p:cNvPr id="3" name="Content Placeholder 2"/>
          <p:cNvSpPr>
            <a:spLocks noGrp="1"/>
          </p:cNvSpPr>
          <p:nvPr>
            <p:ph idx="1"/>
          </p:nvPr>
        </p:nvSpPr>
        <p:spPr>
          <a:xfrm>
            <a:off x="457200" y="1916832"/>
            <a:ext cx="8229600" cy="4209331"/>
          </a:xfrm>
        </p:spPr>
        <p:txBody>
          <a:bodyPr/>
          <a:lstStyle/>
          <a:p>
            <a:r>
              <a:rPr lang="fa-IR" dirty="0" smtClean="0">
                <a:cs typeface="B Lotus" pitchFamily="2" charset="-78"/>
              </a:rPr>
              <a:t>وجود تاریخچه رشدی ضعیف مداخلات روانشناسی را برای </a:t>
            </a:r>
            <a:r>
              <a:rPr lang="en-US" dirty="0" smtClean="0">
                <a:cs typeface="B Lotus" pitchFamily="2" charset="-78"/>
              </a:rPr>
              <a:t>AWS</a:t>
            </a:r>
            <a:r>
              <a:rPr lang="fa-IR" dirty="0" smtClean="0">
                <a:cs typeface="B Lotus" pitchFamily="2" charset="-78"/>
              </a:rPr>
              <a:t> لازم می کند.</a:t>
            </a:r>
          </a:p>
          <a:p>
            <a:endParaRPr lang="fa-IR" dirty="0">
              <a:cs typeface="B Lotus" pitchFamily="2" charset="-78"/>
            </a:endParaRPr>
          </a:p>
          <a:p>
            <a:r>
              <a:rPr lang="en-US" dirty="0" smtClean="0">
                <a:cs typeface="B Lotus" pitchFamily="2" charset="-78"/>
              </a:rPr>
              <a:t>CBT</a:t>
            </a:r>
            <a:r>
              <a:rPr lang="fa-IR" dirty="0" smtClean="0">
                <a:cs typeface="B Lotus" pitchFamily="2" charset="-78"/>
              </a:rPr>
              <a:t> منجر به کاهش اضطراب اجتماعی می شود.</a:t>
            </a:r>
          </a:p>
          <a:p>
            <a:endParaRPr lang="fa-IR" dirty="0">
              <a:cs typeface="B Lotus" pitchFamily="2" charset="-78"/>
            </a:endParaRPr>
          </a:p>
          <a:p>
            <a:r>
              <a:rPr lang="fa-IR" dirty="0" smtClean="0">
                <a:cs typeface="B Lotus" pitchFamily="2" charset="-78"/>
              </a:rPr>
              <a:t>پرسشنامه </a:t>
            </a:r>
            <a:r>
              <a:rPr lang="en-US" dirty="0" smtClean="0">
                <a:cs typeface="B Lotus" pitchFamily="2" charset="-78"/>
              </a:rPr>
              <a:t>UTBAS</a:t>
            </a:r>
            <a:r>
              <a:rPr lang="fa-IR" dirty="0" smtClean="0">
                <a:cs typeface="B Lotus" pitchFamily="2" charset="-78"/>
              </a:rPr>
              <a:t> ابزار مهم </a:t>
            </a:r>
            <a:r>
              <a:rPr lang="en-US" dirty="0" smtClean="0">
                <a:cs typeface="B Lotus" pitchFamily="2" charset="-78"/>
              </a:rPr>
              <a:t>CBT</a:t>
            </a:r>
            <a:r>
              <a:rPr lang="fa-IR" dirty="0" smtClean="0">
                <a:cs typeface="B Lotus" pitchFamily="2" charset="-78"/>
              </a:rPr>
              <a:t> است.</a:t>
            </a:r>
            <a:endParaRPr lang="fa-IR" dirty="0">
              <a:cs typeface="B Lotus" pitchFamily="2" charset="-78"/>
            </a:endParaRPr>
          </a:p>
        </p:txBody>
      </p:sp>
    </p:spTree>
    <p:extLst>
      <p:ext uri="{BB962C8B-B14F-4D97-AF65-F5344CB8AC3E}">
        <p14:creationId xmlns:p14="http://schemas.microsoft.com/office/powerpoint/2010/main" val="2089945231"/>
      </p:ext>
    </p:extLst>
  </p:cSld>
  <p:clrMapOvr>
    <a:masterClrMapping/>
  </p:clrMapOvr>
  <p:transition spd="slow">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6296" y="0"/>
            <a:ext cx="1738536" cy="922114"/>
          </a:xfrm>
        </p:spPr>
        <p:txBody>
          <a:bodyPr/>
          <a:lstStyle/>
          <a:p>
            <a:r>
              <a:rPr lang="fa-IR" dirty="0" smtClean="0">
                <a:cs typeface="B Lotus" pitchFamily="2" charset="-78"/>
              </a:rPr>
              <a:t>منابع :</a:t>
            </a:r>
            <a:endParaRPr lang="fa-IR" dirty="0">
              <a:cs typeface="B Lotus" pitchFamily="2" charset="-78"/>
            </a:endParaRPr>
          </a:p>
        </p:txBody>
      </p:sp>
      <p:sp>
        <p:nvSpPr>
          <p:cNvPr id="5" name="Content Placeholder 2"/>
          <p:cNvSpPr txBox="1">
            <a:spLocks/>
          </p:cNvSpPr>
          <p:nvPr/>
        </p:nvSpPr>
        <p:spPr>
          <a:xfrm>
            <a:off x="251520" y="908720"/>
            <a:ext cx="8229600" cy="1490464"/>
          </a:xfrm>
          <a:prstGeom prst="rect">
            <a:avLst/>
          </a:prstGeom>
        </p:spPr>
        <p:txBody>
          <a:bodyPr vert="horz" lIns="91440" tIns="45720" rIns="91440" bIns="45720" rtlCol="1">
            <a:noAutofit/>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buFont typeface="Wingdings" pitchFamily="2" charset="2"/>
              <a:buChar char="ü"/>
            </a:pPr>
            <a:r>
              <a:rPr lang="en-US" sz="2000" b="1" dirty="0" err="1">
                <a:cs typeface="B Lotus" pitchFamily="2" charset="-78"/>
              </a:rPr>
              <a:t>Menzies</a:t>
            </a:r>
            <a:r>
              <a:rPr lang="fa-IR" sz="2000" b="1" dirty="0">
                <a:cs typeface="B Lotus" pitchFamily="2" charset="-78"/>
              </a:rPr>
              <a:t>.</a:t>
            </a:r>
            <a:r>
              <a:rPr lang="en-US" sz="2000" b="1" dirty="0">
                <a:cs typeface="B Lotus" pitchFamily="2" charset="-78"/>
              </a:rPr>
              <a:t>Ross </a:t>
            </a:r>
            <a:r>
              <a:rPr lang="en-US" sz="2000" b="1" dirty="0" err="1">
                <a:cs typeface="B Lotus" pitchFamily="2" charset="-78"/>
              </a:rPr>
              <a:t>G,Onslow.Mark</a:t>
            </a:r>
            <a:r>
              <a:rPr lang="en-US" sz="2000" b="1" dirty="0">
                <a:cs typeface="B Lotus" pitchFamily="2" charset="-78"/>
              </a:rPr>
              <a:t> ,</a:t>
            </a:r>
            <a:r>
              <a:rPr lang="en-US" sz="2000" b="1" dirty="0" err="1" smtClean="0">
                <a:cs typeface="B Lotus" pitchFamily="2" charset="-78"/>
              </a:rPr>
              <a:t>Packman.Ann,O’Brian.Sue</a:t>
            </a:r>
            <a:endParaRPr lang="fa-IR" sz="2000" b="1" dirty="0" smtClean="0">
              <a:cs typeface="B Lotus" pitchFamily="2" charset="-78"/>
            </a:endParaRPr>
          </a:p>
          <a:p>
            <a:pPr marL="0" indent="0" algn="l">
              <a:buFont typeface="Arial" pitchFamily="34" charset="0"/>
              <a:buNone/>
            </a:pPr>
            <a:r>
              <a:rPr lang="fa-IR" sz="2000" b="1" dirty="0" smtClean="0">
                <a:cs typeface="B Lotus" pitchFamily="2" charset="-78"/>
              </a:rPr>
              <a:t>(</a:t>
            </a:r>
            <a:r>
              <a:rPr lang="en-US" sz="2000" b="1" dirty="0" smtClean="0">
                <a:cs typeface="B Lotus" pitchFamily="2" charset="-78"/>
              </a:rPr>
              <a:t>2009</a:t>
            </a:r>
            <a:r>
              <a:rPr lang="fa-IR" sz="2000" b="1" dirty="0" smtClean="0">
                <a:cs typeface="B Lotus" pitchFamily="2" charset="-78"/>
              </a:rPr>
              <a:t>)</a:t>
            </a:r>
            <a:endParaRPr lang="en-US" sz="2000" b="1" dirty="0" smtClean="0">
              <a:cs typeface="B Lotus" pitchFamily="2" charset="-78"/>
            </a:endParaRPr>
          </a:p>
          <a:p>
            <a:pPr marL="0" indent="0" algn="l">
              <a:buFont typeface="Arial" pitchFamily="34" charset="0"/>
              <a:buNone/>
            </a:pPr>
            <a:r>
              <a:rPr lang="en-US" sz="2000" b="1" dirty="0" smtClean="0">
                <a:cs typeface="B Lotus" pitchFamily="2" charset="-78"/>
              </a:rPr>
              <a:t>Cognitive behavior therapy for adults who stutter:</a:t>
            </a:r>
            <a:endParaRPr lang="fa-IR" sz="2000" b="1" dirty="0" smtClean="0">
              <a:cs typeface="B Lotus" pitchFamily="2" charset="-78"/>
            </a:endParaRPr>
          </a:p>
          <a:p>
            <a:pPr marL="0" indent="0" algn="l">
              <a:buFont typeface="Arial" pitchFamily="34" charset="0"/>
              <a:buNone/>
            </a:pPr>
            <a:r>
              <a:rPr lang="en-US" sz="2000" b="1" dirty="0" smtClean="0">
                <a:cs typeface="B Lotus" pitchFamily="2" charset="-78"/>
              </a:rPr>
              <a:t>A tutorial for speech-language pathologists</a:t>
            </a:r>
          </a:p>
          <a:p>
            <a:pPr marL="0" indent="0" algn="l">
              <a:buFont typeface="Arial" pitchFamily="34" charset="0"/>
              <a:buNone/>
            </a:pPr>
            <a:r>
              <a:rPr lang="en-US" sz="2000" b="1" dirty="0" smtClean="0">
                <a:cs typeface="B Lotus" pitchFamily="2" charset="-78"/>
              </a:rPr>
              <a:t> 187-200</a:t>
            </a:r>
            <a:r>
              <a:rPr lang="fa-IR" sz="2000" b="1" dirty="0" smtClean="0">
                <a:cs typeface="B Lotus" pitchFamily="2" charset="-78"/>
              </a:rPr>
              <a:t> (</a:t>
            </a:r>
            <a:r>
              <a:rPr lang="en-US" sz="2000" b="1" dirty="0" smtClean="0">
                <a:cs typeface="B Lotus" pitchFamily="2" charset="-78"/>
              </a:rPr>
              <a:t>2</a:t>
            </a:r>
            <a:r>
              <a:rPr lang="fa-IR" sz="2000" b="1" dirty="0" smtClean="0">
                <a:cs typeface="B Lotus" pitchFamily="2" charset="-78"/>
              </a:rPr>
              <a:t>)</a:t>
            </a:r>
            <a:r>
              <a:rPr lang="en-US" sz="2000" b="1" dirty="0" smtClean="0">
                <a:cs typeface="B Lotus" pitchFamily="2" charset="-78"/>
              </a:rPr>
              <a:t> Journal of Fluency Disorders 34</a:t>
            </a:r>
            <a:endParaRPr lang="fa-IR" sz="2000" b="1" dirty="0">
              <a:cs typeface="B Lotus" pitchFamily="2" charset="-78"/>
            </a:endParaRPr>
          </a:p>
        </p:txBody>
      </p:sp>
      <p:sp>
        <p:nvSpPr>
          <p:cNvPr id="6" name="Content Placeholder 2"/>
          <p:cNvSpPr txBox="1">
            <a:spLocks/>
          </p:cNvSpPr>
          <p:nvPr/>
        </p:nvSpPr>
        <p:spPr>
          <a:xfrm>
            <a:off x="251520" y="2924944"/>
            <a:ext cx="8435280" cy="3417243"/>
          </a:xfrm>
          <a:prstGeom prst="rect">
            <a:avLst/>
          </a:prstGeom>
        </p:spPr>
        <p:txBody>
          <a:bodyPr vert="horz" lIns="91440" tIns="45720" rIns="91440" bIns="45720" rtlCol="1">
            <a:normAutofit fontScale="55000" lnSpcReduction="20000"/>
          </a:bodyPr>
          <a:lst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l" rtl="0">
              <a:buFont typeface="Wingdings" pitchFamily="2" charset="2"/>
              <a:buChar char="ü"/>
            </a:pPr>
            <a:r>
              <a:rPr lang="en-US" b="1" dirty="0" err="1" smtClean="0">
                <a:cs typeface="B Lotus" pitchFamily="2" charset="-78"/>
              </a:rPr>
              <a:t>Menzies</a:t>
            </a:r>
            <a:r>
              <a:rPr lang="en-US" b="1" dirty="0" smtClean="0">
                <a:cs typeface="B Lotus" pitchFamily="2" charset="-78"/>
              </a:rPr>
              <a:t> Ross ,</a:t>
            </a:r>
            <a:r>
              <a:rPr lang="en-US" b="1" dirty="0" err="1" smtClean="0">
                <a:cs typeface="B Lotus" pitchFamily="2" charset="-78"/>
              </a:rPr>
              <a:t>G,o’Brain,sue,onslow</a:t>
            </a:r>
            <a:r>
              <a:rPr lang="en-US" b="1" dirty="0" smtClean="0">
                <a:cs typeface="B Lotus" pitchFamily="2" charset="-78"/>
              </a:rPr>
              <a:t> </a:t>
            </a:r>
            <a:r>
              <a:rPr lang="en-US" b="1" dirty="0" err="1" smtClean="0">
                <a:cs typeface="B Lotus" pitchFamily="2" charset="-78"/>
              </a:rPr>
              <a:t>marki,ann</a:t>
            </a:r>
            <a:r>
              <a:rPr lang="en-US" b="1" dirty="0" smtClean="0">
                <a:cs typeface="B Lotus" pitchFamily="2" charset="-78"/>
              </a:rPr>
              <a:t> packman (2008). An experimental clinical trial of cognitive behavior therapy package for chronic stuttering.</a:t>
            </a:r>
          </a:p>
          <a:p>
            <a:pPr marL="0" indent="0" algn="l" rtl="0">
              <a:buFont typeface="Arial" pitchFamily="34" charset="0"/>
              <a:buNone/>
            </a:pPr>
            <a:r>
              <a:rPr lang="en-US" b="1" dirty="0" smtClean="0">
                <a:cs typeface="B Lotus" pitchFamily="2" charset="-78"/>
              </a:rPr>
              <a:t>Journal of speech ,language and hearing research.51(3);1451-1464</a:t>
            </a:r>
          </a:p>
          <a:p>
            <a:pPr algn="l" rtl="0">
              <a:buFont typeface="Wingdings" pitchFamily="2" charset="2"/>
              <a:buChar char="ü"/>
            </a:pPr>
            <a:r>
              <a:rPr lang="en-US" b="1" dirty="0" smtClean="0">
                <a:cs typeface="B Lotus" pitchFamily="2" charset="-78"/>
              </a:rPr>
              <a:t>Onslow mark, Packman </a:t>
            </a:r>
            <a:r>
              <a:rPr lang="en-US" b="1" dirty="0" err="1" smtClean="0">
                <a:cs typeface="B Lotus" pitchFamily="2" charset="-78"/>
              </a:rPr>
              <a:t>ann</a:t>
            </a:r>
            <a:r>
              <a:rPr lang="en-US" b="1" dirty="0" smtClean="0">
                <a:cs typeface="B Lotus" pitchFamily="2" charset="-78"/>
              </a:rPr>
              <a:t>, </a:t>
            </a:r>
            <a:r>
              <a:rPr lang="en-US" b="1" dirty="0" err="1" smtClean="0">
                <a:cs typeface="B Lotus" pitchFamily="2" charset="-78"/>
              </a:rPr>
              <a:t>menzies</a:t>
            </a:r>
            <a:r>
              <a:rPr lang="en-US" b="1" dirty="0" smtClean="0">
                <a:cs typeface="B Lotus" pitchFamily="2" charset="-78"/>
              </a:rPr>
              <a:t> Ross G.(2009). Online CBT :a phase I trial of a </a:t>
            </a:r>
            <a:r>
              <a:rPr lang="en-US" b="1" dirty="0" err="1" smtClean="0">
                <a:cs typeface="B Lotus" pitchFamily="2" charset="-78"/>
              </a:rPr>
              <a:t>standalong</a:t>
            </a:r>
            <a:r>
              <a:rPr lang="en-US" b="1" dirty="0" smtClean="0">
                <a:cs typeface="B Lotus" pitchFamily="2" charset="-78"/>
              </a:rPr>
              <a:t> online CBT treatment program for social anxiety in stuttering. </a:t>
            </a:r>
            <a:r>
              <a:rPr lang="en-US" b="1" dirty="0" err="1" smtClean="0">
                <a:cs typeface="B Lotus" pitchFamily="2" charset="-78"/>
              </a:rPr>
              <a:t>Behaviour</a:t>
            </a:r>
            <a:r>
              <a:rPr lang="en-US" b="1" dirty="0" smtClean="0">
                <a:cs typeface="B Lotus" pitchFamily="2" charset="-78"/>
              </a:rPr>
              <a:t> change.26(3);254-270  </a:t>
            </a:r>
          </a:p>
          <a:p>
            <a:pPr algn="l" rtl="0">
              <a:buFont typeface="Wingdings" pitchFamily="2" charset="2"/>
              <a:buChar char="ü"/>
            </a:pPr>
            <a:r>
              <a:rPr lang="en-US" b="1" dirty="0" smtClean="0">
                <a:cs typeface="B Lotus" pitchFamily="2" charset="-78"/>
              </a:rPr>
              <a:t>Guitar Barry, treatment of stuttering established and emerging interventions. </a:t>
            </a:r>
            <a:r>
              <a:rPr lang="en-US" b="1" dirty="0" err="1" smtClean="0">
                <a:cs typeface="B Lotus" pitchFamily="2" charset="-78"/>
              </a:rPr>
              <a:t>Wolters</a:t>
            </a:r>
            <a:r>
              <a:rPr lang="en-US" b="1" dirty="0" smtClean="0">
                <a:cs typeface="B Lotus" pitchFamily="2" charset="-78"/>
              </a:rPr>
              <a:t> </a:t>
            </a:r>
            <a:r>
              <a:rPr lang="en-US" b="1" dirty="0" err="1" smtClean="0">
                <a:cs typeface="B Lotus" pitchFamily="2" charset="-78"/>
              </a:rPr>
              <a:t>kluwer,lippin</a:t>
            </a:r>
            <a:r>
              <a:rPr lang="en-US" b="1" dirty="0" smtClean="0">
                <a:cs typeface="B Lotus" pitchFamily="2" charset="-78"/>
              </a:rPr>
              <a:t> </a:t>
            </a:r>
            <a:r>
              <a:rPr lang="en-US" b="1" dirty="0" err="1" smtClean="0">
                <a:cs typeface="B Lotus" pitchFamily="2" charset="-78"/>
              </a:rPr>
              <a:t>cott</a:t>
            </a:r>
            <a:r>
              <a:rPr lang="en-US" b="1" dirty="0" smtClean="0">
                <a:cs typeface="B Lotus" pitchFamily="2" charset="-78"/>
              </a:rPr>
              <a:t> </a:t>
            </a:r>
            <a:r>
              <a:rPr lang="en-US" b="1" dirty="0" err="1" smtClean="0">
                <a:cs typeface="B Lotus" pitchFamily="2" charset="-78"/>
              </a:rPr>
              <a:t>williiams</a:t>
            </a:r>
            <a:r>
              <a:rPr lang="en-US" b="1" dirty="0" smtClean="0">
                <a:cs typeface="B Lotus" pitchFamily="2" charset="-78"/>
              </a:rPr>
              <a:t> &amp; </a:t>
            </a:r>
            <a:r>
              <a:rPr lang="en-US" b="1" dirty="0" err="1" smtClean="0">
                <a:cs typeface="B Lotus" pitchFamily="2" charset="-78"/>
              </a:rPr>
              <a:t>wilkins</a:t>
            </a:r>
            <a:r>
              <a:rPr lang="en-US" b="1" dirty="0" smtClean="0">
                <a:cs typeface="B Lotus" pitchFamily="2" charset="-78"/>
              </a:rPr>
              <a:t>.</a:t>
            </a:r>
          </a:p>
          <a:p>
            <a:pPr algn="l" rtl="0">
              <a:buFont typeface="Wingdings" pitchFamily="2" charset="2"/>
              <a:buChar char="ü"/>
            </a:pPr>
            <a:r>
              <a:rPr lang="en-US" b="1" dirty="0" smtClean="0">
                <a:cs typeface="B Lotus" pitchFamily="2" charset="-78"/>
              </a:rPr>
              <a:t>Neilson </a:t>
            </a:r>
            <a:r>
              <a:rPr lang="en-US" b="1" dirty="0" err="1" smtClean="0">
                <a:cs typeface="B Lotus" pitchFamily="2" charset="-78"/>
              </a:rPr>
              <a:t>megan</a:t>
            </a:r>
            <a:r>
              <a:rPr lang="en-US" b="1" dirty="0" smtClean="0">
                <a:cs typeface="B Lotus" pitchFamily="2" charset="-78"/>
              </a:rPr>
              <a:t> (2007). Cognitive behavioral treatment of Adults who stutter: the process and the art.</a:t>
            </a:r>
          </a:p>
          <a:p>
            <a:pPr marL="0" indent="0" algn="l" rtl="0">
              <a:buFont typeface="Arial" pitchFamily="34" charset="0"/>
              <a:buNone/>
            </a:pPr>
            <a:r>
              <a:rPr lang="en-US" b="1" dirty="0" smtClean="0">
                <a:cs typeface="B Lotus" pitchFamily="2" charset="-78"/>
              </a:rPr>
              <a:t> In </a:t>
            </a:r>
            <a:r>
              <a:rPr lang="en-US" b="1" dirty="0" err="1" smtClean="0">
                <a:cs typeface="B Lotus" pitchFamily="2" charset="-78"/>
              </a:rPr>
              <a:t>curlee</a:t>
            </a:r>
            <a:r>
              <a:rPr lang="en-US" b="1" dirty="0" smtClean="0">
                <a:cs typeface="B Lotus" pitchFamily="2" charset="-78"/>
              </a:rPr>
              <a:t> </a:t>
            </a:r>
            <a:r>
              <a:rPr lang="en-US" b="1" dirty="0" err="1" smtClean="0">
                <a:cs typeface="B Lotus" pitchFamily="2" charset="-78"/>
              </a:rPr>
              <a:t>richard.f</a:t>
            </a:r>
            <a:r>
              <a:rPr lang="en-US" b="1" dirty="0" smtClean="0">
                <a:cs typeface="B Lotus" pitchFamily="2" charset="-78"/>
              </a:rPr>
              <a:t> stuttering and related disorders of fluency (3Ed) (181-199).new york </a:t>
            </a:r>
            <a:r>
              <a:rPr lang="en-US" b="1" dirty="0" err="1" smtClean="0">
                <a:cs typeface="B Lotus" pitchFamily="2" charset="-78"/>
              </a:rPr>
              <a:t>thieme</a:t>
            </a:r>
            <a:endParaRPr lang="en-US" b="1" dirty="0" smtClean="0">
              <a:cs typeface="B Lotus" pitchFamily="2" charset="-78"/>
            </a:endParaRPr>
          </a:p>
          <a:p>
            <a:pPr marL="0" indent="0" algn="l" rtl="0">
              <a:buFont typeface="Arial" pitchFamily="34" charset="0"/>
              <a:buNone/>
            </a:pPr>
            <a:endParaRPr lang="fa-IR" b="1" dirty="0">
              <a:cs typeface="B Lotus" pitchFamily="2" charset="-78"/>
            </a:endParaRPr>
          </a:p>
        </p:txBody>
      </p:sp>
    </p:spTree>
    <p:extLst>
      <p:ext uri="{BB962C8B-B14F-4D97-AF65-F5344CB8AC3E}">
        <p14:creationId xmlns:p14="http://schemas.microsoft.com/office/powerpoint/2010/main" val="12295555"/>
      </p:ext>
    </p:extLst>
  </p:cSld>
  <p:clrMapOvr>
    <a:masterClrMapping/>
  </p:clrMapOvr>
  <p:transition spd="slow">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p:spPr>
      </p:pic>
      <p:sp>
        <p:nvSpPr>
          <p:cNvPr id="5" name="TextBox 4"/>
          <p:cNvSpPr txBox="1"/>
          <p:nvPr/>
        </p:nvSpPr>
        <p:spPr>
          <a:xfrm>
            <a:off x="2743200" y="914400"/>
            <a:ext cx="5867400" cy="5201424"/>
          </a:xfrm>
          <a:prstGeom prst="rect">
            <a:avLst/>
          </a:prstGeom>
          <a:noFill/>
        </p:spPr>
        <p:txBody>
          <a:bodyPr wrap="square" rtlCol="0">
            <a:spAutoFit/>
          </a:bodyPr>
          <a:lstStyle/>
          <a:p>
            <a:r>
              <a:rPr lang="fa-IR" sz="2400" dirty="0" smtClean="0">
                <a:cs typeface="B Lotus" pitchFamily="2" charset="-78"/>
              </a:rPr>
              <a:t>اختلال لکنت         ایجاد کننده ی ناروانی در گفتار فرد و بروز در موقعیت های گفتاری بسیار</a:t>
            </a:r>
          </a:p>
          <a:p>
            <a:endParaRPr lang="fa-IR" sz="2400" dirty="0" smtClean="0">
              <a:cs typeface="B Lotus" pitchFamily="2" charset="-78"/>
            </a:endParaRPr>
          </a:p>
          <a:p>
            <a:r>
              <a:rPr lang="fa-IR" sz="2400" dirty="0" smtClean="0">
                <a:cs typeface="B Lotus" pitchFamily="2" charset="-78"/>
              </a:rPr>
              <a:t>شواهد زیادی مبنی بر         موثر بودن درمان های آسیب شناسی گفتار در کودکان دچار لکنت</a:t>
            </a:r>
          </a:p>
          <a:p>
            <a:r>
              <a:rPr lang="fa-IR" sz="2400" dirty="0" smtClean="0">
                <a:cs typeface="B Lotus" pitchFamily="2" charset="-78"/>
              </a:rPr>
              <a:t>اما در بزرگسالان دچار لکنت، در اکثر موارد، برطرف نشدن لکنت</a:t>
            </a:r>
          </a:p>
          <a:p>
            <a:endParaRPr lang="fa-IR" sz="2400" dirty="0" smtClean="0">
              <a:cs typeface="B Lotus" pitchFamily="2" charset="-78"/>
            </a:endParaRPr>
          </a:p>
          <a:p>
            <a:r>
              <a:rPr lang="fa-IR" sz="2400" dirty="0" smtClean="0">
                <a:cs typeface="B Lotus" pitchFamily="2" charset="-78"/>
              </a:rPr>
              <a:t>در تمامی موارد درمان لکنت         آموزش شیوه های مختلف برای ایجاد الگوی گفتاری جدید با هدف ایجاد گفتار روان و تا حد امکان طبیعی </a:t>
            </a:r>
          </a:p>
          <a:p>
            <a:r>
              <a:rPr lang="fa-IR" sz="2400" dirty="0" smtClean="0">
                <a:cs typeface="B Lotus" pitchFamily="2" charset="-78"/>
              </a:rPr>
              <a:t>در اکثر موارد عدم موفقیت افراد در تثبیت الگوی جدید گفتاری</a:t>
            </a:r>
          </a:p>
          <a:p>
            <a:endParaRPr lang="en-US" sz="2000" dirty="0">
              <a:cs typeface="B Lotus" pitchFamily="2" charset="-78"/>
            </a:endParaRPr>
          </a:p>
        </p:txBody>
      </p:sp>
      <p:sp>
        <p:nvSpPr>
          <p:cNvPr id="6" name="Right Arrow 5"/>
          <p:cNvSpPr/>
          <p:nvPr/>
        </p:nvSpPr>
        <p:spPr>
          <a:xfrm flipH="1">
            <a:off x="6629400" y="838200"/>
            <a:ext cx="5334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flipH="1">
            <a:off x="5791200" y="1981200"/>
            <a:ext cx="5334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flipH="1">
            <a:off x="5029200" y="3810000"/>
            <a:ext cx="5334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stuttering1.gif"/>
          <p:cNvPicPr>
            <a:picLocks noChangeAspect="1"/>
          </p:cNvPicPr>
          <p:nvPr/>
        </p:nvPicPr>
        <p:blipFill>
          <a:blip r:embed="rId3"/>
          <a:stretch>
            <a:fillRect/>
          </a:stretch>
        </p:blipFill>
        <p:spPr>
          <a:xfrm>
            <a:off x="152400" y="5181600"/>
            <a:ext cx="3200400" cy="1504950"/>
          </a:xfrm>
          <a:prstGeom prst="rect">
            <a:avLst/>
          </a:prstGeom>
          <a:ln>
            <a:noFill/>
          </a:ln>
          <a:effectLst>
            <a:softEdge rad="112500"/>
          </a:effectLst>
        </p:spPr>
      </p:pic>
    </p:spTree>
    <p:extLst>
      <p:ext uri="{BB962C8B-B14F-4D97-AF65-F5344CB8AC3E}">
        <p14:creationId xmlns:p14="http://schemas.microsoft.com/office/powerpoint/2010/main" val="2750581275"/>
      </p:ext>
    </p:extLst>
  </p:cSld>
  <p:clrMapOvr>
    <a:masterClrMapping/>
  </p:clrMapOvr>
  <p:transition spd="slow">
    <p:pull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
        <p:nvSpPr>
          <p:cNvPr id="5" name="TextBox 4"/>
          <p:cNvSpPr txBox="1"/>
          <p:nvPr/>
        </p:nvSpPr>
        <p:spPr>
          <a:xfrm>
            <a:off x="2895600" y="381000"/>
            <a:ext cx="5715000" cy="4985980"/>
          </a:xfrm>
          <a:prstGeom prst="rect">
            <a:avLst/>
          </a:prstGeom>
          <a:noFill/>
        </p:spPr>
        <p:txBody>
          <a:bodyPr wrap="square" rtlCol="0">
            <a:spAutoFit/>
          </a:bodyPr>
          <a:lstStyle/>
          <a:p>
            <a:r>
              <a:rPr lang="fa-IR" sz="2400" dirty="0" smtClean="0">
                <a:cs typeface="B Lotus" pitchFamily="2" charset="-78"/>
              </a:rPr>
              <a:t>اضطراب در افراد لکنتی</a:t>
            </a:r>
          </a:p>
          <a:p>
            <a:endParaRPr lang="fa-IR" sz="2400" dirty="0" smtClean="0">
              <a:cs typeface="B Lotus" pitchFamily="2" charset="-78"/>
            </a:endParaRPr>
          </a:p>
          <a:p>
            <a:r>
              <a:rPr lang="fa-IR" sz="2400" dirty="0" smtClean="0">
                <a:cs typeface="B Lotus" pitchFamily="2" charset="-78"/>
              </a:rPr>
              <a:t>44% از افراد دارای لکنت، دچار </a:t>
            </a:r>
            <a:r>
              <a:rPr lang="en-US" sz="2400" dirty="0" smtClean="0">
                <a:cs typeface="B Lotus" pitchFamily="2" charset="-78"/>
              </a:rPr>
              <a:t>social phobia</a:t>
            </a:r>
            <a:r>
              <a:rPr lang="fa-IR" sz="2400" dirty="0" smtClean="0">
                <a:cs typeface="B Lotus" pitchFamily="2" charset="-78"/>
              </a:rPr>
              <a:t> هستند</a:t>
            </a:r>
          </a:p>
          <a:p>
            <a:endParaRPr lang="fa-IR" dirty="0" smtClean="0">
              <a:cs typeface="B Lotus" pitchFamily="2" charset="-78"/>
            </a:endParaRPr>
          </a:p>
          <a:p>
            <a:r>
              <a:rPr lang="fa-IR" sz="2400" dirty="0" smtClean="0">
                <a:cs typeface="B Lotus" pitchFamily="2" charset="-78"/>
              </a:rPr>
              <a:t>علل بالا رفتن میزان اضطراب اجتماعی :</a:t>
            </a:r>
          </a:p>
          <a:p>
            <a:endParaRPr lang="fa-IR" sz="2400" dirty="0" smtClean="0">
              <a:cs typeface="B Lotus" pitchFamily="2" charset="-78"/>
            </a:endParaRPr>
          </a:p>
          <a:p>
            <a:pPr marL="342900" indent="-342900">
              <a:buFont typeface="Wingdings" pitchFamily="2" charset="2"/>
              <a:buChar char="v"/>
            </a:pPr>
            <a:r>
              <a:rPr lang="fa-IR" sz="2400" dirty="0" smtClean="0">
                <a:cs typeface="B Lotus" pitchFamily="2" charset="-78"/>
              </a:rPr>
              <a:t>تجارب منفی دوران کودکی</a:t>
            </a:r>
          </a:p>
          <a:p>
            <a:endParaRPr lang="fa-IR" sz="2400" dirty="0" smtClean="0">
              <a:cs typeface="B Lotus" pitchFamily="2" charset="-78"/>
            </a:endParaRPr>
          </a:p>
          <a:p>
            <a:pPr marL="342900" indent="-342900">
              <a:buFont typeface="Wingdings" pitchFamily="2" charset="2"/>
              <a:buChar char="v"/>
            </a:pPr>
            <a:r>
              <a:rPr lang="fa-IR" sz="2400" dirty="0" smtClean="0">
                <a:cs typeface="B Lotus" pitchFamily="2" charset="-78"/>
              </a:rPr>
              <a:t>ترس از ارزیابی منفی توسط دیگران</a:t>
            </a:r>
          </a:p>
          <a:p>
            <a:endParaRPr lang="fa-IR" sz="2400" dirty="0" smtClean="0">
              <a:cs typeface="B Lotus" pitchFamily="2" charset="-78"/>
            </a:endParaRPr>
          </a:p>
          <a:p>
            <a:pPr marL="342900" indent="-342900">
              <a:buFont typeface="Wingdings" pitchFamily="2" charset="2"/>
              <a:buChar char="v"/>
            </a:pPr>
            <a:r>
              <a:rPr lang="fa-IR" sz="2400" dirty="0" smtClean="0">
                <a:cs typeface="B Lotus" pitchFamily="2" charset="-78"/>
              </a:rPr>
              <a:t>کلیشه سازی وجود ویژگی های رفتاری خاص </a:t>
            </a:r>
            <a:endParaRPr lang="en-US" sz="2400" dirty="0" smtClean="0">
              <a:cs typeface="B Lotus" pitchFamily="2" charset="-78"/>
            </a:endParaRPr>
          </a:p>
          <a:p>
            <a:r>
              <a:rPr lang="fa-IR" sz="2400" dirty="0" smtClean="0">
                <a:cs typeface="B Lotus" pitchFamily="2" charset="-78"/>
              </a:rPr>
              <a:t>در این افراد در جامعه</a:t>
            </a:r>
          </a:p>
          <a:p>
            <a:endParaRPr lang="fa-IR" dirty="0" smtClean="0">
              <a:cs typeface="B Lotus" pitchFamily="2" charset="-78"/>
            </a:endParaRPr>
          </a:p>
          <a:p>
            <a:endParaRPr lang="en-US" dirty="0">
              <a:cs typeface="B Lotus" pitchFamily="2" charset="-78"/>
            </a:endParaRPr>
          </a:p>
        </p:txBody>
      </p:sp>
      <p:pic>
        <p:nvPicPr>
          <p:cNvPr id="6" name="Picture 5" descr="anxiety.jpg"/>
          <p:cNvPicPr>
            <a:picLocks noChangeAspect="1"/>
          </p:cNvPicPr>
          <p:nvPr/>
        </p:nvPicPr>
        <p:blipFill>
          <a:blip r:embed="rId3"/>
          <a:stretch>
            <a:fillRect/>
          </a:stretch>
        </p:blipFill>
        <p:spPr>
          <a:xfrm>
            <a:off x="228600" y="2895600"/>
            <a:ext cx="3294529" cy="37338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447924439"/>
      </p:ext>
    </p:extLst>
  </p:cSld>
  <p:clrMapOvr>
    <a:masterClrMapping/>
  </p:clrMapOvr>
  <p:transition spd="slow">
    <p:pull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p:spPr>
      </p:pic>
      <p:sp>
        <p:nvSpPr>
          <p:cNvPr id="6" name="TextBox 5"/>
          <p:cNvSpPr txBox="1"/>
          <p:nvPr/>
        </p:nvSpPr>
        <p:spPr>
          <a:xfrm>
            <a:off x="2438400" y="381000"/>
            <a:ext cx="6172200" cy="5262979"/>
          </a:xfrm>
          <a:prstGeom prst="rect">
            <a:avLst/>
          </a:prstGeom>
          <a:noFill/>
        </p:spPr>
        <p:txBody>
          <a:bodyPr wrap="square" rtlCol="0">
            <a:spAutoFit/>
          </a:bodyPr>
          <a:lstStyle/>
          <a:p>
            <a:endParaRPr lang="fa-IR" dirty="0" smtClean="0">
              <a:cs typeface="B Lotus" pitchFamily="2" charset="-78"/>
            </a:endParaRPr>
          </a:p>
          <a:p>
            <a:r>
              <a:rPr lang="fa-IR" sz="2400" dirty="0" smtClean="0">
                <a:cs typeface="B Lotus" pitchFamily="2" charset="-78"/>
              </a:rPr>
              <a:t>افراد مضطرب و با نگرش های منفی اجتماعی نتیجه ی خوبی از درمان نمی گیرند در این افراد درمان تنها با ایجاد الگوی گفتاری جدید ممکن نیست</a:t>
            </a:r>
          </a:p>
          <a:p>
            <a:endParaRPr lang="fa-IR" dirty="0" smtClean="0">
              <a:cs typeface="B Lotus" pitchFamily="2" charset="-78"/>
            </a:endParaRPr>
          </a:p>
          <a:p>
            <a:r>
              <a:rPr lang="fa-IR" sz="2400" dirty="0" smtClean="0">
                <a:cs typeface="B Lotus" pitchFamily="2" charset="-78"/>
              </a:rPr>
              <a:t>نتیجه ی مطالعه ی جدید روی نتایج درمانی بازسازی گفتار به روش گفتار کشیده : دو سوم این افراد دچار انواعی از اختلالات سلامت روانی و در نتیجه عدم تثبیت اثرات بلند مدت درمان می باشند</a:t>
            </a:r>
          </a:p>
          <a:p>
            <a:endParaRPr lang="fa-IR" dirty="0" smtClean="0">
              <a:cs typeface="B Lotus" pitchFamily="2" charset="-78"/>
            </a:endParaRPr>
          </a:p>
          <a:p>
            <a:r>
              <a:rPr lang="fa-IR" sz="2400" dirty="0" smtClean="0">
                <a:cs typeface="B Lotus" pitchFamily="2" charset="-78"/>
              </a:rPr>
              <a:t>اضطراب اجتماعی روی لکنت تاثیر منفی می گذارد و به کارگیری الگوهای گفتاری جدید را در مرحله ی انتقال با مشکل مواجه می کند و در نتیجه در درمان لکنت شکست حاصل می گردد</a:t>
            </a:r>
          </a:p>
          <a:p>
            <a:endParaRPr lang="fa-IR" dirty="0" smtClean="0">
              <a:cs typeface="B Lotus" pitchFamily="2" charset="-78"/>
            </a:endParaRPr>
          </a:p>
        </p:txBody>
      </p:sp>
    </p:spTree>
    <p:extLst>
      <p:ext uri="{BB962C8B-B14F-4D97-AF65-F5344CB8AC3E}">
        <p14:creationId xmlns:p14="http://schemas.microsoft.com/office/powerpoint/2010/main" val="838333709"/>
      </p:ext>
    </p:extLst>
  </p:cSld>
  <p:clrMapOvr>
    <a:masterClrMapping/>
  </p:clrMapOvr>
  <p:transition spd="slow">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26986"/>
            <a:ext cx="9144000" cy="6884986"/>
          </a:xfrm>
        </p:spPr>
      </p:pic>
      <p:sp>
        <p:nvSpPr>
          <p:cNvPr id="5" name="TextBox 4"/>
          <p:cNvSpPr txBox="1"/>
          <p:nvPr/>
        </p:nvSpPr>
        <p:spPr>
          <a:xfrm>
            <a:off x="2286000" y="457200"/>
            <a:ext cx="6400800" cy="6278642"/>
          </a:xfrm>
          <a:prstGeom prst="rect">
            <a:avLst/>
          </a:prstGeom>
          <a:noFill/>
        </p:spPr>
        <p:txBody>
          <a:bodyPr wrap="square" rtlCol="0">
            <a:spAutoFit/>
          </a:bodyPr>
          <a:lstStyle/>
          <a:p>
            <a:r>
              <a:rPr lang="fa-IR" sz="2400" dirty="0" smtClean="0">
                <a:cs typeface="B Lotus" pitchFamily="2" charset="-78"/>
              </a:rPr>
              <a:t>زمانی که اضطراب روی لکنت اثر منفی دارد و مرحله ی انتقال را دچار مشکل می کند، درمان مورد نیاز است</a:t>
            </a:r>
          </a:p>
          <a:p>
            <a:endParaRPr lang="fa-IR" sz="2400" dirty="0" smtClean="0">
              <a:cs typeface="B Lotus" pitchFamily="2" charset="-78"/>
            </a:endParaRPr>
          </a:p>
          <a:p>
            <a:r>
              <a:rPr lang="fa-IR" sz="2400" dirty="0" smtClean="0">
                <a:cs typeface="B Lotus" pitchFamily="2" charset="-78"/>
              </a:rPr>
              <a:t>درمان های سنتی اضطراب : </a:t>
            </a:r>
            <a:r>
              <a:rPr lang="en-US" sz="2400" dirty="0" smtClean="0">
                <a:cs typeface="B Lotus" pitchFamily="2" charset="-78"/>
              </a:rPr>
              <a:t>desensitization</a:t>
            </a:r>
            <a:r>
              <a:rPr lang="fa-IR" sz="2400" dirty="0" smtClean="0">
                <a:cs typeface="B Lotus" pitchFamily="2" charset="-78"/>
              </a:rPr>
              <a:t> و </a:t>
            </a:r>
            <a:r>
              <a:rPr lang="en-US" sz="2400" dirty="0" smtClean="0">
                <a:cs typeface="B Lotus" pitchFamily="2" charset="-78"/>
              </a:rPr>
              <a:t>meditation</a:t>
            </a:r>
            <a:endParaRPr lang="fa-IR" sz="2400" dirty="0" smtClean="0">
              <a:cs typeface="B Lotus" pitchFamily="2" charset="-78"/>
            </a:endParaRPr>
          </a:p>
          <a:p>
            <a:endParaRPr lang="fa-IR" sz="2400" dirty="0" smtClean="0">
              <a:cs typeface="B Lotus" pitchFamily="2" charset="-78"/>
            </a:endParaRPr>
          </a:p>
          <a:p>
            <a:r>
              <a:rPr lang="fa-IR" sz="2400" dirty="0" smtClean="0">
                <a:cs typeface="B Lotus" pitchFamily="2" charset="-78"/>
              </a:rPr>
              <a:t>روش بهتر و جدیدتر : </a:t>
            </a:r>
          </a:p>
          <a:p>
            <a:r>
              <a:rPr lang="fa-IR" sz="2400" dirty="0" smtClean="0">
                <a:cs typeface="B Lotus" pitchFamily="2" charset="-78"/>
              </a:rPr>
              <a:t>استفاده از </a:t>
            </a:r>
            <a:r>
              <a:rPr lang="en-US" sz="2400" dirty="0" smtClean="0">
                <a:cs typeface="B Lotus" pitchFamily="2" charset="-78"/>
              </a:rPr>
              <a:t>CBT</a:t>
            </a:r>
            <a:r>
              <a:rPr lang="fa-IR" sz="2400" dirty="0" smtClean="0">
                <a:cs typeface="B Lotus" pitchFamily="2" charset="-78"/>
              </a:rPr>
              <a:t> توسط آسیب شناس گفتار و زبان، برای </a:t>
            </a:r>
            <a:endParaRPr lang="en-US" sz="2400" dirty="0" smtClean="0">
              <a:cs typeface="B Lotus" pitchFamily="2" charset="-78"/>
            </a:endParaRPr>
          </a:p>
          <a:p>
            <a:r>
              <a:rPr lang="fa-IR" sz="2400" dirty="0" smtClean="0">
                <a:cs typeface="B Lotus" pitchFamily="2" charset="-78"/>
              </a:rPr>
              <a:t>درمان های شناختی همراه با درمان های رفتاری لکنت</a:t>
            </a:r>
          </a:p>
          <a:p>
            <a:endParaRPr lang="fa-IR" sz="2400" dirty="0" smtClean="0">
              <a:cs typeface="B Lotus" pitchFamily="2" charset="-78"/>
            </a:endParaRPr>
          </a:p>
          <a:p>
            <a:r>
              <a:rPr lang="fa-IR" sz="2400" dirty="0" smtClean="0">
                <a:cs typeface="B Lotus" pitchFamily="2" charset="-78"/>
              </a:rPr>
              <a:t> بزرگسالان موفق در زمینه ی مدیریت لکنت می گویند :</a:t>
            </a:r>
          </a:p>
          <a:p>
            <a:r>
              <a:rPr lang="fa-IR" sz="2400" dirty="0" smtClean="0">
                <a:cs typeface="B Lotus" pitchFamily="2" charset="-78"/>
              </a:rPr>
              <a:t>((تغییر زندگی از وضعیتی که لکنت بر آن چیره شده به </a:t>
            </a:r>
            <a:endParaRPr lang="en-US" sz="2400" dirty="0" smtClean="0">
              <a:cs typeface="B Lotus" pitchFamily="2" charset="-78"/>
            </a:endParaRPr>
          </a:p>
          <a:p>
            <a:r>
              <a:rPr lang="fa-IR" sz="2400" dirty="0" smtClean="0">
                <a:cs typeface="B Lotus" pitchFamily="2" charset="-78"/>
              </a:rPr>
              <a:t>زندگی که در آن لکنت با موفقیت مدیریت می شود نیازمند تغییر شناختی </a:t>
            </a:r>
            <a:r>
              <a:rPr lang="en-US" sz="2400" dirty="0" smtClean="0">
                <a:cs typeface="B Lotus" pitchFamily="2" charset="-78"/>
              </a:rPr>
              <a:t>cognitive)</a:t>
            </a:r>
            <a:r>
              <a:rPr lang="fa-IR" sz="2400" dirty="0" smtClean="0">
                <a:cs typeface="B Lotus" pitchFamily="2" charset="-78"/>
              </a:rPr>
              <a:t>) و رفتاری </a:t>
            </a:r>
            <a:r>
              <a:rPr lang="en-US" sz="2400" dirty="0" smtClean="0">
                <a:cs typeface="B Lotus" pitchFamily="2" charset="-78"/>
              </a:rPr>
              <a:t>(behavioral)</a:t>
            </a:r>
            <a:r>
              <a:rPr lang="fa-IR" sz="2400" dirty="0" smtClean="0">
                <a:cs typeface="B Lotus" pitchFamily="2" charset="-78"/>
              </a:rPr>
              <a:t> </a:t>
            </a:r>
            <a:endParaRPr lang="en-US" sz="2400" dirty="0" smtClean="0">
              <a:cs typeface="B Lotus" pitchFamily="2" charset="-78"/>
            </a:endParaRPr>
          </a:p>
          <a:p>
            <a:r>
              <a:rPr lang="fa-IR" sz="2400" dirty="0" smtClean="0">
                <a:cs typeface="B Lotus" pitchFamily="2" charset="-78"/>
              </a:rPr>
              <a:t>می باشد</a:t>
            </a:r>
          </a:p>
          <a:p>
            <a:endParaRPr lang="fa-IR" sz="2400" dirty="0" smtClean="0">
              <a:cs typeface="B Lotus" pitchFamily="2" charset="-78"/>
            </a:endParaRPr>
          </a:p>
          <a:p>
            <a:endParaRPr lang="fa-IR" dirty="0" smtClean="0">
              <a:cs typeface="B Lotus" pitchFamily="2" charset="-78"/>
            </a:endParaRPr>
          </a:p>
        </p:txBody>
      </p:sp>
      <p:pic>
        <p:nvPicPr>
          <p:cNvPr id="6" name="Picture 5" descr="url.jpg"/>
          <p:cNvPicPr>
            <a:picLocks noChangeAspect="1"/>
          </p:cNvPicPr>
          <p:nvPr/>
        </p:nvPicPr>
        <p:blipFill>
          <a:blip r:embed="rId3"/>
          <a:stretch>
            <a:fillRect/>
          </a:stretch>
        </p:blipFill>
        <p:spPr>
          <a:xfrm>
            <a:off x="0" y="0"/>
            <a:ext cx="2819400" cy="6858000"/>
          </a:xfrm>
          <a:prstGeom prst="rect">
            <a:avLst/>
          </a:prstGeom>
          <a:ln>
            <a:noFill/>
          </a:ln>
          <a:effectLst>
            <a:softEdge rad="112500"/>
          </a:effectLst>
        </p:spPr>
      </p:pic>
    </p:spTree>
    <p:extLst>
      <p:ext uri="{BB962C8B-B14F-4D97-AF65-F5344CB8AC3E}">
        <p14:creationId xmlns:p14="http://schemas.microsoft.com/office/powerpoint/2010/main" val="3861642962"/>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p:spPr>
      </p:pic>
      <p:sp>
        <p:nvSpPr>
          <p:cNvPr id="5" name="TextBox 4"/>
          <p:cNvSpPr txBox="1"/>
          <p:nvPr/>
        </p:nvSpPr>
        <p:spPr>
          <a:xfrm>
            <a:off x="2971800" y="533400"/>
            <a:ext cx="5486400" cy="6001643"/>
          </a:xfrm>
          <a:prstGeom prst="rect">
            <a:avLst/>
          </a:prstGeom>
          <a:noFill/>
        </p:spPr>
        <p:txBody>
          <a:bodyPr wrap="square" rtlCol="0">
            <a:spAutoFit/>
          </a:bodyPr>
          <a:lstStyle/>
          <a:p>
            <a:r>
              <a:rPr lang="en-US" sz="2400" dirty="0" smtClean="0">
                <a:cs typeface="B Lotus" pitchFamily="2" charset="-78"/>
              </a:rPr>
              <a:t>CBT</a:t>
            </a:r>
            <a:r>
              <a:rPr lang="fa-IR" sz="2400" dirty="0" smtClean="0">
                <a:cs typeface="B Lotus" pitchFamily="2" charset="-78"/>
              </a:rPr>
              <a:t> چیست ؟</a:t>
            </a:r>
          </a:p>
          <a:p>
            <a:r>
              <a:rPr lang="fa-IR" sz="2400" dirty="0" smtClean="0">
                <a:cs typeface="B Lotus" pitchFamily="2" charset="-78"/>
              </a:rPr>
              <a:t>مخفف  </a:t>
            </a:r>
            <a:r>
              <a:rPr lang="en-US" sz="2400" dirty="0" smtClean="0">
                <a:cs typeface="B Lotus" pitchFamily="2" charset="-78"/>
              </a:rPr>
              <a:t>Cognitive Behavior Therapy</a:t>
            </a:r>
            <a:r>
              <a:rPr lang="fa-IR" sz="2400" dirty="0" smtClean="0">
                <a:cs typeface="B Lotus" pitchFamily="2" charset="-78"/>
              </a:rPr>
              <a:t> (درمان شناختی رفتاری)</a:t>
            </a:r>
            <a:endParaRPr lang="en-US" sz="2400" dirty="0" smtClean="0">
              <a:cs typeface="B Lotus" pitchFamily="2" charset="-78"/>
            </a:endParaRPr>
          </a:p>
          <a:p>
            <a:endParaRPr lang="en-US" sz="2400" dirty="0" smtClean="0">
              <a:cs typeface="B Lotus" pitchFamily="2" charset="-78"/>
            </a:endParaRPr>
          </a:p>
          <a:p>
            <a:r>
              <a:rPr lang="fa-IR" sz="2400" dirty="0" smtClean="0">
                <a:cs typeface="B Lotus" pitchFamily="2" charset="-78"/>
              </a:rPr>
              <a:t>توسط روانشناسان و روانپزشکان بالینی برای درمان دامنه ای از اختلالات شامل </a:t>
            </a:r>
          </a:p>
          <a:p>
            <a:r>
              <a:rPr lang="fa-IR" sz="2400" dirty="0" smtClean="0">
                <a:cs typeface="B Lotus" pitchFamily="2" charset="-78"/>
              </a:rPr>
              <a:t>افسردگی، اسکیزوفرنی، اضطراب، اختلالات مربوط به تغذیه، و اختلال عملکرد جنسی و زناشویی و اختلالات مزمن و ناتوان کننده ی دیگر</a:t>
            </a:r>
          </a:p>
          <a:p>
            <a:r>
              <a:rPr lang="fa-IR" sz="2400" dirty="0" smtClean="0">
                <a:cs typeface="B Lotus" pitchFamily="2" charset="-78"/>
              </a:rPr>
              <a:t>مورد استفاده قرار می گیرد. </a:t>
            </a:r>
          </a:p>
          <a:p>
            <a:r>
              <a:rPr lang="fa-IR" sz="2400" dirty="0" smtClean="0">
                <a:cs typeface="B Lotus" pitchFamily="2" charset="-78"/>
              </a:rPr>
              <a:t>در </a:t>
            </a:r>
            <a:r>
              <a:rPr lang="en-US" sz="2400" dirty="0" smtClean="0">
                <a:cs typeface="B Lotus" pitchFamily="2" charset="-78"/>
              </a:rPr>
              <a:t>CBT</a:t>
            </a:r>
            <a:r>
              <a:rPr lang="fa-IR" sz="2400" dirty="0" smtClean="0">
                <a:cs typeface="B Lotus" pitchFamily="2" charset="-78"/>
              </a:rPr>
              <a:t> نیاز به همکاری مراجع و متخصص بالینی وجود دارد</a:t>
            </a:r>
          </a:p>
          <a:p>
            <a:r>
              <a:rPr lang="fa-IR" sz="2400" dirty="0" smtClean="0">
                <a:cs typeface="B Lotus" pitchFamily="2" charset="-78"/>
              </a:rPr>
              <a:t>متخصص بالینی در زمان لزوم آموزش می دهد، راهنمایی می کند و حمایت می نماید. </a:t>
            </a:r>
          </a:p>
          <a:p>
            <a:r>
              <a:rPr lang="fa-IR" sz="2400" dirty="0" smtClean="0">
                <a:cs typeface="B Lotus" pitchFamily="2" charset="-78"/>
              </a:rPr>
              <a:t>در رابطه ی درمانی نیاز به درک و رویکرد همدلانه وجود دارد</a:t>
            </a:r>
            <a:endParaRPr lang="en-US" sz="2400" dirty="0">
              <a:cs typeface="B Lotus" pitchFamily="2" charset="-78"/>
            </a:endParaRPr>
          </a:p>
        </p:txBody>
      </p:sp>
    </p:spTree>
    <p:extLst>
      <p:ext uri="{BB962C8B-B14F-4D97-AF65-F5344CB8AC3E}">
        <p14:creationId xmlns:p14="http://schemas.microsoft.com/office/powerpoint/2010/main" val="4292872463"/>
      </p:ext>
    </p:extLst>
  </p:cSld>
  <p:clrMapOvr>
    <a:masterClrMapping/>
  </p:clrMapOvr>
  <p:transition spd="slow">
    <p:pull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p:spPr>
      </p:pic>
      <p:sp>
        <p:nvSpPr>
          <p:cNvPr id="5" name="TextBox 4"/>
          <p:cNvSpPr txBox="1"/>
          <p:nvPr/>
        </p:nvSpPr>
        <p:spPr>
          <a:xfrm>
            <a:off x="2895600" y="381000"/>
            <a:ext cx="5410200" cy="5355312"/>
          </a:xfrm>
          <a:prstGeom prst="rect">
            <a:avLst/>
          </a:prstGeom>
          <a:noFill/>
        </p:spPr>
        <p:txBody>
          <a:bodyPr wrap="square" rtlCol="0">
            <a:spAutoFit/>
          </a:bodyPr>
          <a:lstStyle/>
          <a:p>
            <a:endParaRPr lang="fa-IR" dirty="0" smtClean="0">
              <a:cs typeface="B Lotus" pitchFamily="2" charset="-78"/>
            </a:endParaRPr>
          </a:p>
          <a:p>
            <a:r>
              <a:rPr lang="fa-IR" sz="2400" dirty="0" smtClean="0">
                <a:cs typeface="B Lotus" pitchFamily="2" charset="-78"/>
              </a:rPr>
              <a:t>دلایل استفاده از </a:t>
            </a:r>
            <a:r>
              <a:rPr lang="en-US" sz="2400" dirty="0" smtClean="0">
                <a:cs typeface="B Lotus" pitchFamily="2" charset="-78"/>
              </a:rPr>
              <a:t>CBT</a:t>
            </a:r>
            <a:r>
              <a:rPr lang="fa-IR" sz="2400" dirty="0" smtClean="0">
                <a:cs typeface="B Lotus" pitchFamily="2" charset="-78"/>
              </a:rPr>
              <a:t> برای بزرگسالان دچار لکنت:</a:t>
            </a:r>
          </a:p>
          <a:p>
            <a:endParaRPr lang="fa-IR" sz="2400" dirty="0" smtClean="0">
              <a:cs typeface="B Lotus" pitchFamily="2" charset="-78"/>
            </a:endParaRPr>
          </a:p>
          <a:p>
            <a:pPr marL="342900" indent="-342900">
              <a:buFont typeface="Arial" pitchFamily="34" charset="0"/>
              <a:buChar char="•"/>
            </a:pPr>
            <a:r>
              <a:rPr lang="fa-IR" sz="2400" dirty="0" smtClean="0">
                <a:cs typeface="B Lotus" pitchFamily="2" charset="-78"/>
              </a:rPr>
              <a:t>50 درصد افراد دارای لکنت دچار اختلال اضطراب اجتماعی هستند </a:t>
            </a:r>
          </a:p>
          <a:p>
            <a:pPr marL="342900" indent="-342900"/>
            <a:endParaRPr lang="fa-IR" sz="2400" dirty="0" smtClean="0">
              <a:cs typeface="B Lotus" pitchFamily="2" charset="-78"/>
            </a:endParaRPr>
          </a:p>
          <a:p>
            <a:pPr marL="342900" indent="-342900">
              <a:buFont typeface="Arial" pitchFamily="34" charset="0"/>
              <a:buChar char="•"/>
            </a:pPr>
            <a:r>
              <a:rPr lang="fa-IR" sz="2400" dirty="0" smtClean="0">
                <a:cs typeface="B Lotus" pitchFamily="2" charset="-78"/>
              </a:rPr>
              <a:t>درمان در افراد دارای لکنت همراه با اختلال در سلامت روانی در تثبیت درمان رفتاری با شکست مواجه می گردند</a:t>
            </a:r>
          </a:p>
          <a:p>
            <a:pPr marL="342900" indent="-342900"/>
            <a:endParaRPr lang="en-US" sz="2400" dirty="0" smtClean="0">
              <a:cs typeface="B Lotus" pitchFamily="2" charset="-78"/>
            </a:endParaRPr>
          </a:p>
          <a:p>
            <a:pPr marL="342900" indent="-342900">
              <a:buFont typeface="Arial" pitchFamily="34" charset="0"/>
              <a:buChar char="•"/>
            </a:pPr>
            <a:r>
              <a:rPr lang="fa-IR" sz="2400" dirty="0" smtClean="0">
                <a:cs typeface="B Lotus" pitchFamily="2" charset="-78"/>
              </a:rPr>
              <a:t>استفاده از </a:t>
            </a:r>
            <a:r>
              <a:rPr lang="en-US" sz="2400" dirty="0" smtClean="0">
                <a:cs typeface="B Lotus" pitchFamily="2" charset="-78"/>
              </a:rPr>
              <a:t>CBT</a:t>
            </a:r>
            <a:r>
              <a:rPr lang="fa-IR" sz="2400" dirty="0" smtClean="0">
                <a:cs typeface="B Lotus" pitchFamily="2" charset="-78"/>
              </a:rPr>
              <a:t> اضطراب و اجتناب اجتماعی را کاهش می دهد و میزان مشارکت در موقعیت های گفتاری روزانه را افزایش می دهد</a:t>
            </a:r>
            <a:endParaRPr lang="en-US" sz="2400" dirty="0" smtClean="0">
              <a:cs typeface="B Lotus" pitchFamily="2" charset="-78"/>
            </a:endParaRPr>
          </a:p>
          <a:p>
            <a:endParaRPr lang="fa-IR" dirty="0" smtClean="0">
              <a:cs typeface="B Lotus" pitchFamily="2" charset="-78"/>
            </a:endParaRPr>
          </a:p>
          <a:p>
            <a:r>
              <a:rPr lang="fa-IR" dirty="0" smtClean="0">
                <a:cs typeface="B Lotus" pitchFamily="2" charset="-78"/>
              </a:rPr>
              <a:t> </a:t>
            </a:r>
            <a:endParaRPr lang="en-US" dirty="0">
              <a:cs typeface="B Lotus" pitchFamily="2" charset="-78"/>
            </a:endParaRPr>
          </a:p>
        </p:txBody>
      </p:sp>
    </p:spTree>
    <p:extLst>
      <p:ext uri="{BB962C8B-B14F-4D97-AF65-F5344CB8AC3E}">
        <p14:creationId xmlns:p14="http://schemas.microsoft.com/office/powerpoint/2010/main" val="1374828414"/>
      </p:ext>
    </p:extLst>
  </p:cSld>
  <p:clrMapOvr>
    <a:masterClrMapping/>
  </p:clrMapOvr>
  <p:transition spd="slow">
    <p:pull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9143999" cy="6858000"/>
          </a:xfrm>
        </p:spPr>
      </p:pic>
      <p:sp>
        <p:nvSpPr>
          <p:cNvPr id="5" name="TextBox 4"/>
          <p:cNvSpPr txBox="1"/>
          <p:nvPr/>
        </p:nvSpPr>
        <p:spPr>
          <a:xfrm>
            <a:off x="990600" y="304800"/>
            <a:ext cx="7696200" cy="5632311"/>
          </a:xfrm>
          <a:prstGeom prst="rect">
            <a:avLst/>
          </a:prstGeom>
          <a:noFill/>
        </p:spPr>
        <p:txBody>
          <a:bodyPr wrap="square" rtlCol="0">
            <a:spAutoFit/>
          </a:bodyPr>
          <a:lstStyle/>
          <a:p>
            <a:r>
              <a:rPr lang="fa-IR" sz="2400" dirty="0" smtClean="0">
                <a:cs typeface="B Lotus" pitchFamily="2" charset="-78"/>
              </a:rPr>
              <a:t>قالب درمان</a:t>
            </a:r>
            <a:endParaRPr lang="en-US" sz="2400" dirty="0" smtClean="0">
              <a:cs typeface="B Lotus" pitchFamily="2" charset="-78"/>
            </a:endParaRPr>
          </a:p>
          <a:p>
            <a:endParaRPr lang="fa-IR" sz="2400" dirty="0" smtClean="0">
              <a:cs typeface="B Lotus" pitchFamily="2" charset="-78"/>
            </a:endParaRPr>
          </a:p>
          <a:p>
            <a:r>
              <a:rPr lang="fa-IR" sz="2400" dirty="0" smtClean="0">
                <a:cs typeface="B Lotus" pitchFamily="2" charset="-78"/>
              </a:rPr>
              <a:t>درمان گروهی فشرده در طول 3 هفته ی متوالی رخ می دهد</a:t>
            </a:r>
          </a:p>
          <a:p>
            <a:r>
              <a:rPr lang="fa-IR" sz="2400" dirty="0" smtClean="0">
                <a:cs typeface="B Lotus" pitchFamily="2" charset="-78"/>
              </a:rPr>
              <a:t>شروع درمان از یک روز یک شنبه با یک جلسه ی معارفه ی نیم روزی و ادامه ی آن در روزهای دوشنبه تا جمعه و آخر هفته ی آزاد</a:t>
            </a:r>
          </a:p>
          <a:p>
            <a:endParaRPr lang="fa-IR" sz="2400" dirty="0" smtClean="0">
              <a:cs typeface="B Lotus" pitchFamily="2" charset="-78"/>
            </a:endParaRPr>
          </a:p>
          <a:p>
            <a:r>
              <a:rPr lang="fa-IR" sz="2400" dirty="0" smtClean="0">
                <a:cs typeface="B Lotus" pitchFamily="2" charset="-78"/>
              </a:rPr>
              <a:t>هفته ی اول : شکل دهی روانی</a:t>
            </a:r>
          </a:p>
          <a:p>
            <a:r>
              <a:rPr lang="fa-IR" sz="2400" dirty="0" smtClean="0">
                <a:cs typeface="B Lotus" pitchFamily="2" charset="-78"/>
              </a:rPr>
              <a:t>آموزش الگوی گفتاری جدید و تمرین با سرعت های رو به افزایش</a:t>
            </a:r>
          </a:p>
          <a:p>
            <a:r>
              <a:rPr lang="fa-IR" sz="2400" dirty="0" smtClean="0">
                <a:cs typeface="B Lotus" pitchFamily="2" charset="-78"/>
              </a:rPr>
              <a:t>بهبود حوزه های کاربرد شناسی ارتباط</a:t>
            </a:r>
          </a:p>
          <a:p>
            <a:r>
              <a:rPr lang="fa-IR" sz="2400" dirty="0" smtClean="0">
                <a:cs typeface="B Lotus" pitchFamily="2" charset="-78"/>
              </a:rPr>
              <a:t>شروع جلسه از ساعت 8 صبح تا هر زمان که فرد به گفتار روان در سرعت مورد نظر دست یابد</a:t>
            </a:r>
          </a:p>
          <a:p>
            <a:r>
              <a:rPr lang="fa-IR" sz="2400" dirty="0" smtClean="0">
                <a:cs typeface="B Lotus" pitchFamily="2" charset="-78"/>
              </a:rPr>
              <a:t>دستیابی به سرعت طبیعی در غروب پنج شنبه</a:t>
            </a:r>
          </a:p>
          <a:p>
            <a:r>
              <a:rPr lang="fa-IR" sz="2400" dirty="0" smtClean="0">
                <a:cs typeface="B Lotus" pitchFamily="2" charset="-78"/>
              </a:rPr>
              <a:t>گروه متشکل از 4 مراجع و </a:t>
            </a:r>
            <a:endParaRPr lang="en-US" sz="2400" dirty="0" smtClean="0">
              <a:cs typeface="B Lotus" pitchFamily="2" charset="-78"/>
            </a:endParaRPr>
          </a:p>
          <a:p>
            <a:r>
              <a:rPr lang="fa-IR" sz="2400" dirty="0" smtClean="0">
                <a:cs typeface="B Lotus" pitchFamily="2" charset="-78"/>
              </a:rPr>
              <a:t>میانگین 11 ساعته (9 تا 14 ساعت)</a:t>
            </a:r>
          </a:p>
          <a:p>
            <a:endParaRPr lang="fa-IR" sz="2400" dirty="0" smtClean="0">
              <a:cs typeface="B Lotus" pitchFamily="2" charset="-78"/>
            </a:endParaRPr>
          </a:p>
        </p:txBody>
      </p:sp>
      <p:pic>
        <p:nvPicPr>
          <p:cNvPr id="6" name="Picture 5" descr="management.jpg"/>
          <p:cNvPicPr>
            <a:picLocks noChangeAspect="1"/>
          </p:cNvPicPr>
          <p:nvPr/>
        </p:nvPicPr>
        <p:blipFill>
          <a:blip r:embed="rId3"/>
          <a:stretch>
            <a:fillRect/>
          </a:stretch>
        </p:blipFill>
        <p:spPr>
          <a:xfrm>
            <a:off x="0" y="4191000"/>
            <a:ext cx="3962400" cy="2667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392165830"/>
      </p:ext>
    </p:extLst>
  </p:cSld>
  <p:clrMapOvr>
    <a:masterClrMapping/>
  </p:clrMapOvr>
  <p:transition spd="slow">
    <p:pull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TotalTime>
  <Words>1617</Words>
  <Application>Microsoft Office PowerPoint</Application>
  <PresentationFormat>On-screen Show (4:3)</PresentationFormat>
  <Paragraphs>208</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به نام او زبان ها جمله گویاست                                                                    کلام ناطق از او نغز و شیواست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Behavioural Experiments </vt:lpstr>
      <vt:lpstr>Cognitive restructuring</vt:lpstr>
      <vt:lpstr>PowerPoint Presentation</vt:lpstr>
      <vt:lpstr>روش های مبتنی بر ذهن  از اجزای مهمی در برنامه   CBT است.</vt:lpstr>
      <vt:lpstr>دراین مرحله  فرد دریک وضعیت راحت قرار می گیرد،  و از او خواسته می شود که روی  شمارش و تنفس تمرکز کند.  باهردم فرد یک عدد در ذهن می شمارد. با هر بازدم کلمه “آرام” را با خود میگوید.    به مراجع آموزش داده می شود که این روش را دوبار در روز و هربار به مدت 5 دقیقه انجام دهد. </vt:lpstr>
      <vt:lpstr>جمع بندی:</vt:lpstr>
      <vt:lpstr>منابع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او زبان ها جمله گویاست   کلام ناطق از او نغز و شیواست</dc:title>
  <dc:creator>Modern Talking</dc:creator>
  <cp:lastModifiedBy>sherko</cp:lastModifiedBy>
  <cp:revision>68</cp:revision>
  <dcterms:created xsi:type="dcterms:W3CDTF">2013-12-07T17:33:16Z</dcterms:created>
  <dcterms:modified xsi:type="dcterms:W3CDTF">2015-07-27T17:49:32Z</dcterms:modified>
</cp:coreProperties>
</file>