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72" r:id="rId4"/>
    <p:sldId id="273" r:id="rId5"/>
    <p:sldId id="274" r:id="rId6"/>
    <p:sldId id="275" r:id="rId7"/>
    <p:sldId id="277" r:id="rId8"/>
    <p:sldId id="278" r:id="rId9"/>
    <p:sldId id="279" r:id="rId10"/>
    <p:sldId id="280" r:id="rId11"/>
    <p:sldId id="281" r:id="rId12"/>
    <p:sldId id="282" r:id="rId13"/>
    <p:sldId id="283" r:id="rId14"/>
    <p:sldId id="284" r:id="rId15"/>
    <p:sldId id="285" r:id="rId16"/>
    <p:sldId id="286" r:id="rId17"/>
    <p:sldId id="287" r:id="rId18"/>
    <p:sldId id="262" r:id="rId19"/>
    <p:sldId id="263" r:id="rId20"/>
    <p:sldId id="264" r:id="rId21"/>
    <p:sldId id="271" r:id="rId22"/>
    <p:sldId id="265" r:id="rId23"/>
    <p:sldId id="266" r:id="rId24"/>
    <p:sldId id="267" r:id="rId25"/>
    <p:sldId id="268" r:id="rId26"/>
    <p:sldId id="269"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664090"/>
    <a:srgbClr val="FC9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4705E50-7DD0-48F5-9164-B7F1A486FEA8}" type="datetimeFigureOut">
              <a:rPr lang="fa-IR" smtClean="0"/>
              <a:t>10/11/1436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919570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4705E50-7DD0-48F5-9164-B7F1A486FEA8}" type="datetimeFigureOut">
              <a:rPr lang="fa-IR" smtClean="0"/>
              <a:t>10/11/1436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46065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4705E50-7DD0-48F5-9164-B7F1A486FEA8}" type="datetimeFigureOut">
              <a:rPr lang="fa-IR" smtClean="0"/>
              <a:t>10/11/1436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50673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4705E50-7DD0-48F5-9164-B7F1A486FEA8}" type="datetimeFigureOut">
              <a:rPr lang="fa-IR" smtClean="0"/>
              <a:t>10/11/1436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1292946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705E50-7DD0-48F5-9164-B7F1A486FEA8}" type="datetimeFigureOut">
              <a:rPr lang="fa-IR" smtClean="0"/>
              <a:t>10/11/1436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1227996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4705E50-7DD0-48F5-9164-B7F1A486FEA8}" type="datetimeFigureOut">
              <a:rPr lang="fa-IR" smtClean="0"/>
              <a:t>10/11/1436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392067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4705E50-7DD0-48F5-9164-B7F1A486FEA8}" type="datetimeFigureOut">
              <a:rPr lang="fa-IR" smtClean="0"/>
              <a:t>10/11/1436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393861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4705E50-7DD0-48F5-9164-B7F1A486FEA8}" type="datetimeFigureOut">
              <a:rPr lang="fa-IR" smtClean="0"/>
              <a:t>10/11/1436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1714710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05E50-7DD0-48F5-9164-B7F1A486FEA8}" type="datetimeFigureOut">
              <a:rPr lang="fa-IR" smtClean="0"/>
              <a:t>10/11/1436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416174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05E50-7DD0-48F5-9164-B7F1A486FEA8}" type="datetimeFigureOut">
              <a:rPr lang="fa-IR" smtClean="0"/>
              <a:t>10/11/1436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3527815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705E50-7DD0-48F5-9164-B7F1A486FEA8}" type="datetimeFigureOut">
              <a:rPr lang="fa-IR" smtClean="0"/>
              <a:t>10/11/1436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604B40E-9796-46D2-8260-3232FED14B0F}" type="slidenum">
              <a:rPr lang="fa-IR" smtClean="0"/>
              <a:t>‹#›</a:t>
            </a:fld>
            <a:endParaRPr lang="fa-IR"/>
          </a:p>
        </p:txBody>
      </p:sp>
    </p:spTree>
    <p:extLst>
      <p:ext uri="{BB962C8B-B14F-4D97-AF65-F5344CB8AC3E}">
        <p14:creationId xmlns:p14="http://schemas.microsoft.com/office/powerpoint/2010/main" val="1780230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4705E50-7DD0-48F5-9164-B7F1A486FEA8}" type="datetimeFigureOut">
              <a:rPr lang="fa-IR" smtClean="0"/>
              <a:t>10/11/1436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04B40E-9796-46D2-8260-3232FED14B0F}" type="slidenum">
              <a:rPr lang="fa-IR" smtClean="0"/>
              <a:t>‹#›</a:t>
            </a:fld>
            <a:endParaRPr lang="fa-IR"/>
          </a:p>
        </p:txBody>
      </p:sp>
    </p:spTree>
    <p:extLst>
      <p:ext uri="{BB962C8B-B14F-4D97-AF65-F5344CB8AC3E}">
        <p14:creationId xmlns:p14="http://schemas.microsoft.com/office/powerpoint/2010/main" val="4023026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ln>
            <a:noFill/>
          </a:ln>
          <a:effectLst>
            <a:softEdge rad="112500"/>
          </a:effectLst>
        </p:spPr>
      </p:pic>
      <p:sp>
        <p:nvSpPr>
          <p:cNvPr id="2" name="Title 1"/>
          <p:cNvSpPr>
            <a:spLocks noGrp="1"/>
          </p:cNvSpPr>
          <p:nvPr>
            <p:ph type="ctrTitle"/>
          </p:nvPr>
        </p:nvSpPr>
        <p:spPr>
          <a:xfrm>
            <a:off x="432656" y="332656"/>
            <a:ext cx="8278688" cy="3672408"/>
          </a:xfrm>
        </p:spPr>
        <p:txBody>
          <a:bodyPr>
            <a:normAutofit/>
          </a:bodyPr>
          <a:lstStyle/>
          <a:p>
            <a:pPr algn="r"/>
            <a:r>
              <a:rPr lang="fa-IR" dirty="0" smtClean="0">
                <a:latin typeface="_L4i_Nastaliq" pitchFamily="18" charset="0"/>
                <a:cs typeface="_L4i_Nastaliq" pitchFamily="18" charset="0"/>
              </a:rPr>
              <a:t>   به نام او زبان ها جمله گویاست </a:t>
            </a:r>
            <a:br>
              <a:rPr lang="fa-IR" dirty="0" smtClean="0">
                <a:latin typeface="_L4i_Nastaliq" pitchFamily="18" charset="0"/>
                <a:cs typeface="_L4i_Nastaliq" pitchFamily="18" charset="0"/>
              </a:rPr>
            </a:br>
            <a:r>
              <a:rPr lang="fa-IR" dirty="0" smtClean="0">
                <a:latin typeface="_L4i_Nastaliq" pitchFamily="18" charset="0"/>
                <a:cs typeface="_L4i_Nastaliq" pitchFamily="18" charset="0"/>
              </a:rPr>
              <a:t/>
            </a:r>
            <a:br>
              <a:rPr lang="fa-IR" dirty="0" smtClean="0">
                <a:latin typeface="_L4i_Nastaliq" pitchFamily="18" charset="0"/>
                <a:cs typeface="_L4i_Nastaliq" pitchFamily="18" charset="0"/>
              </a:rPr>
            </a:br>
            <a:r>
              <a:rPr lang="fa-IR" dirty="0" smtClean="0">
                <a:latin typeface="_L4i_Nastaliq" pitchFamily="18" charset="0"/>
                <a:cs typeface="_L4i_Nastaliq" pitchFamily="18" charset="0"/>
              </a:rPr>
              <a:t>                                                                 کلام ناطق از او نغز و شیواست</a:t>
            </a:r>
            <a:endParaRPr lang="fa-IR" dirty="0">
              <a:latin typeface="_L4i_Nastaliq" pitchFamily="18" charset="0"/>
              <a:cs typeface="_L4i_Nastaliq" pitchFamily="18" charset="0"/>
            </a:endParaRPr>
          </a:p>
        </p:txBody>
      </p:sp>
    </p:spTree>
    <p:extLst>
      <p:ext uri="{BB962C8B-B14F-4D97-AF65-F5344CB8AC3E}">
        <p14:creationId xmlns:p14="http://schemas.microsoft.com/office/powerpoint/2010/main" val="13330879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p:spPr>
      </p:pic>
      <p:sp>
        <p:nvSpPr>
          <p:cNvPr id="5" name="TextBox 4"/>
          <p:cNvSpPr txBox="1"/>
          <p:nvPr/>
        </p:nvSpPr>
        <p:spPr>
          <a:xfrm>
            <a:off x="1905000" y="304800"/>
            <a:ext cx="6858000" cy="7386638"/>
          </a:xfrm>
          <a:prstGeom prst="rect">
            <a:avLst/>
          </a:prstGeom>
          <a:noFill/>
        </p:spPr>
        <p:txBody>
          <a:bodyPr wrap="square" rtlCol="0">
            <a:spAutoFit/>
          </a:bodyPr>
          <a:lstStyle/>
          <a:p>
            <a:r>
              <a:rPr lang="fa-IR" sz="2400" dirty="0" smtClean="0">
                <a:cs typeface="B Lotus" pitchFamily="2" charset="-78"/>
              </a:rPr>
              <a:t>هفته ی دوم : انتقال</a:t>
            </a:r>
          </a:p>
          <a:p>
            <a:r>
              <a:rPr lang="fa-IR" sz="2400" dirty="0" smtClean="0">
                <a:cs typeface="B Lotus" pitchFamily="2" charset="-78"/>
              </a:rPr>
              <a:t>انتقال (</a:t>
            </a:r>
            <a:r>
              <a:rPr lang="en-US" sz="2400" dirty="0" smtClean="0">
                <a:cs typeface="B Lotus" pitchFamily="2" charset="-78"/>
              </a:rPr>
              <a:t>transfer</a:t>
            </a:r>
            <a:r>
              <a:rPr lang="fa-IR" sz="2400" dirty="0" smtClean="0">
                <a:cs typeface="B Lotus" pitchFamily="2" charset="-78"/>
              </a:rPr>
              <a:t>) مهارت های </a:t>
            </a:r>
            <a:r>
              <a:rPr lang="en-US" sz="2400" dirty="0" smtClean="0">
                <a:cs typeface="B Lotus" pitchFamily="2" charset="-78"/>
              </a:rPr>
              <a:t>fluency</a:t>
            </a:r>
            <a:r>
              <a:rPr lang="fa-IR" sz="2400" dirty="0" smtClean="0">
                <a:cs typeface="B Lotus" pitchFamily="2" charset="-78"/>
              </a:rPr>
              <a:t> به محیط خارج از کلینیک </a:t>
            </a:r>
          </a:p>
          <a:p>
            <a:r>
              <a:rPr lang="fa-IR" sz="2400" dirty="0" smtClean="0">
                <a:cs typeface="B Lotus" pitchFamily="2" charset="-78"/>
              </a:rPr>
              <a:t>اجرای مجموعه ی درجه بندی شده از تکالیف </a:t>
            </a:r>
            <a:r>
              <a:rPr lang="en-US" sz="2400" dirty="0" smtClean="0">
                <a:cs typeface="B Lotus" pitchFamily="2" charset="-78"/>
              </a:rPr>
              <a:t>assignments</a:t>
            </a:r>
            <a:r>
              <a:rPr lang="fa-IR" sz="2400" dirty="0" smtClean="0">
                <a:cs typeface="B Lotus" pitchFamily="2" charset="-78"/>
              </a:rPr>
              <a:t>را که نیاز به تمرین نرم گویی در موقعیت های سختی رو به افزایش (سلسله مراتب موقعیتی) دارند</a:t>
            </a:r>
          </a:p>
          <a:p>
            <a:r>
              <a:rPr lang="fa-IR" sz="2400" dirty="0" smtClean="0">
                <a:cs typeface="B Lotus" pitchFamily="2" charset="-78"/>
              </a:rPr>
              <a:t>شروع جلسه از ساعت 8 صبح تا زمان دستیابی به تکلیف خواسته شده</a:t>
            </a:r>
          </a:p>
          <a:p>
            <a:r>
              <a:rPr lang="fa-IR" sz="2400" dirty="0" smtClean="0">
                <a:cs typeface="B Lotus" pitchFamily="2" charset="-78"/>
              </a:rPr>
              <a:t>میانگین 10 ساعته</a:t>
            </a:r>
          </a:p>
          <a:p>
            <a:endParaRPr lang="fa-IR" sz="2400" dirty="0" smtClean="0">
              <a:cs typeface="B Lotus" pitchFamily="2" charset="-78"/>
            </a:endParaRPr>
          </a:p>
          <a:p>
            <a:r>
              <a:rPr lang="fa-IR" sz="2400" dirty="0" smtClean="0">
                <a:cs typeface="B Lotus" pitchFamily="2" charset="-78"/>
              </a:rPr>
              <a:t>هفته ی سوم : تعمیم</a:t>
            </a:r>
          </a:p>
          <a:p>
            <a:r>
              <a:rPr lang="fa-IR" sz="2400" dirty="0" smtClean="0">
                <a:cs typeface="B Lotus" pitchFamily="2" charset="-78"/>
              </a:rPr>
              <a:t>تعمیم مهارت های </a:t>
            </a:r>
            <a:r>
              <a:rPr lang="en-US" sz="2400" dirty="0" smtClean="0">
                <a:cs typeface="B Lotus" pitchFamily="2" charset="-78"/>
              </a:rPr>
              <a:t>fluency</a:t>
            </a:r>
            <a:r>
              <a:rPr lang="fa-IR" sz="2400" dirty="0" smtClean="0">
                <a:cs typeface="B Lotus" pitchFamily="2" charset="-78"/>
              </a:rPr>
              <a:t> به شرایط محیطی که بر اساس نیازها و سبک زندگی هر فرد ایجاد شده است</a:t>
            </a:r>
          </a:p>
          <a:p>
            <a:r>
              <a:rPr lang="fa-IR" sz="2400" dirty="0" smtClean="0">
                <a:cs typeface="B Lotus" pitchFamily="2" charset="-78"/>
              </a:rPr>
              <a:t>جلسه ی غروب با خانواده و دوستان : امکان بحث درباره ی تغییرات رخ داده و هر نگرانی و انتظاراتی که اعضای گروه و خنواده هایشان درباره ی آینده دارند</a:t>
            </a:r>
          </a:p>
          <a:p>
            <a:r>
              <a:rPr lang="fa-IR" sz="2400" dirty="0" smtClean="0">
                <a:cs typeface="B Lotus" pitchFamily="2" charset="-78"/>
              </a:rPr>
              <a:t>میانگین 9 ساعته</a:t>
            </a:r>
          </a:p>
          <a:p>
            <a:endParaRPr lang="fa-IR" sz="2400" dirty="0" smtClean="0">
              <a:cs typeface="B Lotus" pitchFamily="2" charset="-78"/>
            </a:endParaRPr>
          </a:p>
          <a:p>
            <a:endParaRPr lang="fa-IR" sz="2400" dirty="0" smtClean="0">
              <a:cs typeface="B Lotus" pitchFamily="2" charset="-78"/>
            </a:endParaRPr>
          </a:p>
          <a:p>
            <a:endParaRPr lang="fa-IR" sz="2400" dirty="0" smtClean="0">
              <a:cs typeface="B Lotus" pitchFamily="2" charset="-78"/>
            </a:endParaRPr>
          </a:p>
          <a:p>
            <a:endParaRPr lang="fa-IR" dirty="0" smtClean="0">
              <a:cs typeface="B Lotus" pitchFamily="2" charset="-78"/>
            </a:endParaRPr>
          </a:p>
        </p:txBody>
      </p:sp>
    </p:spTree>
    <p:extLst>
      <p:ext uri="{BB962C8B-B14F-4D97-AF65-F5344CB8AC3E}">
        <p14:creationId xmlns:p14="http://schemas.microsoft.com/office/powerpoint/2010/main" val="24872730"/>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p:spPr>
      </p:pic>
      <p:sp>
        <p:nvSpPr>
          <p:cNvPr id="31745" name="Rectangle 1"/>
          <p:cNvSpPr>
            <a:spLocks noChangeArrowheads="1"/>
          </p:cNvSpPr>
          <p:nvPr/>
        </p:nvSpPr>
        <p:spPr bwMode="auto">
          <a:xfrm>
            <a:off x="3048000" y="609600"/>
            <a:ext cx="5867400" cy="426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tabLst/>
            </a:pP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پی</a:t>
            </a:r>
            <a:r>
              <a:rPr kumimoji="0" lang="fa-IR" sz="2400" b="0" i="0" u="none" strike="noStrike" cap="none" normalizeH="0" dirty="0" smtClean="0">
                <a:ln>
                  <a:noFill/>
                </a:ln>
                <a:solidFill>
                  <a:srgbClr val="000000"/>
                </a:solidFill>
                <a:effectLst/>
                <a:latin typeface="Calibri" pitchFamily="34" charset="0"/>
                <a:ea typeface="Calibri" pitchFamily="34" charset="0"/>
                <a:cs typeface="B Lotus" pitchFamily="2" charset="-78"/>
              </a:rPr>
              <a:t> گیری جلسات درمانی</a:t>
            </a:r>
          </a:p>
          <a:p>
            <a:pPr marL="0" marR="0" lvl="0" indent="0" defTabSz="91440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endParaRPr>
          </a:p>
          <a:p>
            <a:pPr marL="0" marR="0" lvl="0" indent="0" defTabSz="914400" eaLnBrk="1" fontAlgn="base" latinLnBrk="0" hangingPunct="1">
              <a:lnSpc>
                <a:spcPct val="100000"/>
              </a:lnSpc>
              <a:spcBef>
                <a:spcPct val="0"/>
              </a:spcBef>
              <a:spcAft>
                <a:spcPct val="0"/>
              </a:spcAft>
              <a:buClrTx/>
              <a:buSzTx/>
              <a:buFont typeface="Wingdings" pitchFamily="2" charset="2"/>
              <a:buChar char="v"/>
              <a:tabLst/>
            </a:pP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پی گیری جلسات درمانی در 1، 2، 3، 6 و 12 ماه پس از درمان به منظور ارزیابی گفتار آن ها و</a:t>
            </a:r>
            <a:r>
              <a:rPr kumimoji="0" lang="fa-IR" sz="2400" b="0" i="0" u="none" strike="noStrike" cap="none" normalizeH="0" dirty="0" smtClean="0">
                <a:ln>
                  <a:noFill/>
                </a:ln>
                <a:solidFill>
                  <a:srgbClr val="000000"/>
                </a:solidFill>
                <a:effectLst/>
                <a:latin typeface="Calibri" pitchFamily="34" charset="0"/>
                <a:ea typeface="Calibri" pitchFamily="34" charset="0"/>
                <a:cs typeface="B Lotus" pitchFamily="2" charset="-78"/>
              </a:rPr>
              <a:t> </a:t>
            </a: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بحث درباره ی آن</a:t>
            </a:r>
          </a:p>
          <a:p>
            <a:pPr marL="0" marR="0" lvl="0" indent="0" algn="r" defTabSz="914400" rtl="0" eaLnBrk="1" fontAlgn="base" latinLnBrk="0" hangingPunct="1">
              <a:lnSpc>
                <a:spcPct val="100000"/>
              </a:lnSpc>
              <a:spcBef>
                <a:spcPct val="0"/>
              </a:spcBef>
              <a:spcAft>
                <a:spcPct val="0"/>
              </a:spcAft>
              <a:buClrTx/>
              <a:buSzTx/>
              <a:buFont typeface="Wingdings" pitchFamily="2" charset="2"/>
              <a:buChar char="v"/>
              <a:tabLst/>
            </a:pPr>
            <a:endParaRPr lang="fa-IR" sz="2400" dirty="0" smtClean="0">
              <a:solidFill>
                <a:srgbClr val="000000"/>
              </a:solidFill>
              <a:latin typeface="Calibri" pitchFamily="34" charset="0"/>
              <a:ea typeface="Calibri" pitchFamily="34" charset="0"/>
              <a:cs typeface="B Lotus" pitchFamily="2" charset="-78"/>
            </a:endParaRPr>
          </a:p>
          <a:p>
            <a:pPr marL="0" marR="0" lvl="0" indent="0" defTabSz="914400" eaLnBrk="1" fontAlgn="base" latinLnBrk="0" hangingPunct="1">
              <a:lnSpc>
                <a:spcPct val="100000"/>
              </a:lnSpc>
              <a:spcBef>
                <a:spcPct val="0"/>
              </a:spcBef>
              <a:spcAft>
                <a:spcPct val="0"/>
              </a:spcAft>
              <a:buClrTx/>
              <a:buSzTx/>
              <a:buFont typeface="Wingdings" pitchFamily="2" charset="2"/>
              <a:buChar char="v"/>
              <a:tabLst/>
            </a:pP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این جلسات پی گیری یک بار در ماه اتفاق می افتد</a:t>
            </a:r>
            <a:endParaRPr kumimoji="0" lang="en-US" sz="24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endPar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جلسه در مراحل متفاوت برنامه ی تثبیت برای تعامل، رد و بدل تجارب، گزارش پیشرفت و درخواست آگاهی ارائه می شود</a:t>
            </a:r>
            <a:endParaRPr kumimoji="0" lang="fa-IR" sz="24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val="1820670440"/>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7625"/>
            <a:ext cx="9144000" cy="6905626"/>
          </a:xfrm>
        </p:spPr>
      </p:pic>
      <p:sp>
        <p:nvSpPr>
          <p:cNvPr id="5" name="TextBox 4"/>
          <p:cNvSpPr txBox="1"/>
          <p:nvPr/>
        </p:nvSpPr>
        <p:spPr>
          <a:xfrm>
            <a:off x="3048000" y="228600"/>
            <a:ext cx="5638800" cy="2985433"/>
          </a:xfrm>
          <a:prstGeom prst="rect">
            <a:avLst/>
          </a:prstGeom>
          <a:noFill/>
        </p:spPr>
        <p:txBody>
          <a:bodyPr wrap="square" rtlCol="0">
            <a:spAutoFit/>
          </a:bodyPr>
          <a:lstStyle/>
          <a:p>
            <a:r>
              <a:rPr lang="en-US" sz="2400" dirty="0" smtClean="0">
                <a:cs typeface="B Lotus" pitchFamily="2" charset="-78"/>
              </a:rPr>
              <a:t>CBT</a:t>
            </a:r>
            <a:r>
              <a:rPr lang="fa-IR" sz="2400" dirty="0" smtClean="0">
                <a:cs typeface="B Lotus" pitchFamily="2" charset="-78"/>
              </a:rPr>
              <a:t> دارای چند مرحله می باشد که در منابع متفاوت تعداد و عناوین متفاوتی دارد</a:t>
            </a:r>
          </a:p>
          <a:p>
            <a:endParaRPr lang="fa-IR" sz="2400" dirty="0" smtClean="0">
              <a:cs typeface="B Lotus" pitchFamily="2" charset="-78"/>
            </a:endParaRPr>
          </a:p>
          <a:p>
            <a:r>
              <a:rPr lang="fa-IR" sz="2000" dirty="0" smtClean="0">
                <a:cs typeface="B Lotus" pitchFamily="2" charset="-78"/>
              </a:rPr>
              <a:t>در </a:t>
            </a:r>
            <a:r>
              <a:rPr lang="fa-IR" sz="2400" dirty="0" smtClean="0">
                <a:solidFill>
                  <a:srgbClr val="FF0000"/>
                </a:solidFill>
                <a:cs typeface="B Lotus" pitchFamily="2" charset="-78"/>
              </a:rPr>
              <a:t>کتاب</a:t>
            </a:r>
            <a:r>
              <a:rPr lang="fa-IR" sz="2000" dirty="0" smtClean="0">
                <a:cs typeface="B Lotus" pitchFamily="2" charset="-78"/>
              </a:rPr>
              <a:t> </a:t>
            </a:r>
            <a:r>
              <a:rPr lang="en-US" sz="2000" dirty="0" smtClean="0">
                <a:solidFill>
                  <a:srgbClr val="00B050"/>
                </a:solidFill>
                <a:cs typeface="B Lotus" pitchFamily="2" charset="-78"/>
              </a:rPr>
              <a:t>stuttering and related disorders of fluency</a:t>
            </a:r>
            <a:r>
              <a:rPr lang="fa-IR" sz="2000" dirty="0" smtClean="0">
                <a:solidFill>
                  <a:srgbClr val="00B050"/>
                </a:solidFill>
                <a:cs typeface="B Lotus" pitchFamily="2" charset="-78"/>
              </a:rPr>
              <a:t> </a:t>
            </a:r>
          </a:p>
          <a:p>
            <a:r>
              <a:rPr lang="en-US" sz="2000" dirty="0" smtClean="0">
                <a:cs typeface="B Lotus" pitchFamily="2" charset="-78"/>
              </a:rPr>
              <a:t>CBT </a:t>
            </a:r>
            <a:r>
              <a:rPr lang="fa-IR" sz="2000" dirty="0" smtClean="0">
                <a:cs typeface="B Lotus" pitchFamily="2" charset="-78"/>
              </a:rPr>
              <a:t> دارای 4 مرحله :</a:t>
            </a:r>
          </a:p>
          <a:p>
            <a:endParaRPr lang="fa-IR" dirty="0" smtClean="0">
              <a:cs typeface="B Lotus" pitchFamily="2" charset="-78"/>
            </a:endParaRPr>
          </a:p>
          <a:p>
            <a:endParaRPr lang="fa-IR" dirty="0" smtClean="0">
              <a:cs typeface="B Lotus" pitchFamily="2" charset="-78"/>
            </a:endParaRPr>
          </a:p>
          <a:p>
            <a:endParaRPr lang="fa-IR" dirty="0" smtClean="0">
              <a:cs typeface="B Lotus" pitchFamily="2" charset="-78"/>
            </a:endParaRPr>
          </a:p>
          <a:p>
            <a:endParaRPr lang="fa-IR" dirty="0" smtClean="0">
              <a:cs typeface="B Lotus" pitchFamily="2" charset="-78"/>
            </a:endParaRPr>
          </a:p>
        </p:txBody>
      </p:sp>
      <p:sp>
        <p:nvSpPr>
          <p:cNvPr id="1026" name="Rectangle 2"/>
          <p:cNvSpPr>
            <a:spLocks noChangeArrowheads="1"/>
          </p:cNvSpPr>
          <p:nvPr/>
        </p:nvSpPr>
        <p:spPr bwMode="auto">
          <a:xfrm>
            <a:off x="0" y="1600201"/>
            <a:ext cx="89154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endParaRPr kumimoji="0" lang="fa-IR" sz="2000" b="0" i="0" u="none" strike="noStrike" cap="none" normalizeH="0" baseline="0" dirty="0" smtClean="0">
              <a:ln>
                <a:noFill/>
              </a:ln>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endParaRPr lang="fa-IR" sz="2000" dirty="0" smtClean="0">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fa-IR" sz="2400" b="0" i="0" u="none" strike="noStrike" cap="none" normalizeH="0" baseline="0" dirty="0" smtClean="0">
                <a:ln>
                  <a:noFill/>
                </a:ln>
                <a:effectLst/>
                <a:latin typeface="Calibri" pitchFamily="34" charset="0"/>
                <a:ea typeface="Calibri" pitchFamily="34" charset="0"/>
                <a:cs typeface="B Lotus" pitchFamily="2" charset="-78"/>
              </a:rPr>
              <a:t>آموزش </a:t>
            </a:r>
            <a:r>
              <a:rPr kumimoji="0" lang="en-US" sz="2400" b="0" i="0" u="none" strike="noStrike" cap="none" normalizeH="0" baseline="0" dirty="0" smtClean="0">
                <a:ln>
                  <a:noFill/>
                </a:ln>
                <a:effectLst/>
                <a:latin typeface="Calibri" pitchFamily="34" charset="0"/>
                <a:ea typeface="Calibri" pitchFamily="34" charset="0"/>
                <a:cs typeface="B Lotus" pitchFamily="2" charset="-78"/>
              </a:rPr>
              <a:t>education</a:t>
            </a:r>
            <a:endParaRPr kumimoji="0" lang="en-US" sz="2400" b="0" i="0" u="none" strike="noStrike" cap="none" normalizeH="0" baseline="0" dirty="0" smtClean="0">
              <a:ln>
                <a:noFill/>
              </a:ln>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fa-IR" sz="2400" b="0" i="0" u="none" strike="noStrike" cap="none" normalizeH="0" baseline="0" dirty="0" smtClean="0">
                <a:ln>
                  <a:noFill/>
                </a:ln>
                <a:effectLst/>
                <a:latin typeface="Calibri" pitchFamily="34" charset="0"/>
                <a:ea typeface="Calibri" pitchFamily="34" charset="0"/>
                <a:cs typeface="B Lotus" pitchFamily="2" charset="-78"/>
              </a:rPr>
              <a:t>اکتساب مهارت </a:t>
            </a:r>
            <a:r>
              <a:rPr kumimoji="0" lang="en-US" sz="2400" b="0" i="0" u="none" strike="noStrike" cap="none" normalizeH="0" baseline="0" dirty="0" smtClean="0">
                <a:ln>
                  <a:noFill/>
                </a:ln>
                <a:effectLst/>
                <a:latin typeface="Calibri" pitchFamily="34" charset="0"/>
                <a:ea typeface="Calibri" pitchFamily="34" charset="0"/>
                <a:cs typeface="B Lotus" pitchFamily="2" charset="-78"/>
              </a:rPr>
              <a:t>skill acquisition</a:t>
            </a:r>
            <a:endParaRPr kumimoji="0" lang="en-US" sz="2400" b="0" i="0" u="none" strike="noStrike" cap="none" normalizeH="0" baseline="0" dirty="0" smtClean="0">
              <a:ln>
                <a:noFill/>
              </a:ln>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fa-IR" sz="2400" b="0" i="0" u="none" strike="noStrike" cap="none" normalizeH="0" baseline="0" dirty="0" smtClean="0">
                <a:ln>
                  <a:noFill/>
                </a:ln>
                <a:effectLst/>
                <a:latin typeface="Calibri" pitchFamily="34" charset="0"/>
                <a:ea typeface="Calibri" pitchFamily="34" charset="0"/>
                <a:cs typeface="B Lotus" pitchFamily="2" charset="-78"/>
              </a:rPr>
              <a:t>در معرض قرار گیری درجه بندی شده </a:t>
            </a:r>
            <a:r>
              <a:rPr kumimoji="0" lang="en-US" sz="2400" b="0" i="0" u="none" strike="noStrike" cap="none" normalizeH="0" baseline="0" dirty="0" smtClean="0">
                <a:ln>
                  <a:noFill/>
                </a:ln>
                <a:effectLst/>
                <a:latin typeface="Calibri" pitchFamily="34" charset="0"/>
                <a:ea typeface="Calibri" pitchFamily="34" charset="0"/>
                <a:cs typeface="B Lotus" pitchFamily="2" charset="-78"/>
              </a:rPr>
              <a:t>graded exposure</a:t>
            </a:r>
            <a:endParaRPr kumimoji="0" lang="en-US" sz="2400" b="0" i="0" u="none" strike="noStrike" cap="none" normalizeH="0" baseline="0" dirty="0" smtClean="0">
              <a:ln>
                <a:noFill/>
              </a:ln>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fa-IR" sz="2400" b="0" i="0" u="none" strike="noStrike" cap="none" normalizeH="0" baseline="0" dirty="0" smtClean="0">
                <a:ln>
                  <a:noFill/>
                </a:ln>
                <a:effectLst/>
                <a:latin typeface="Calibri" pitchFamily="34" charset="0"/>
                <a:ea typeface="Calibri" pitchFamily="34" charset="0"/>
                <a:cs typeface="B Lotus" pitchFamily="2" charset="-78"/>
              </a:rPr>
              <a:t>بازسازی شناختی </a:t>
            </a:r>
            <a:r>
              <a:rPr kumimoji="0" lang="en-US" sz="2400" b="0" i="0" u="none" strike="noStrike" cap="none" normalizeH="0" baseline="0" dirty="0" smtClean="0">
                <a:ln>
                  <a:noFill/>
                </a:ln>
                <a:effectLst/>
                <a:latin typeface="Calibri" pitchFamily="34" charset="0"/>
                <a:ea typeface="Calibri" pitchFamily="34" charset="0"/>
                <a:cs typeface="B Lotus" pitchFamily="2" charset="-78"/>
              </a:rPr>
              <a:t>cognitive restructuring</a:t>
            </a:r>
            <a:endParaRPr kumimoji="0" lang="fa-IR" sz="2400" b="0" i="0" u="none" strike="noStrike" cap="none" normalizeH="0" baseline="0" dirty="0" smtClean="0">
              <a:ln>
                <a:noFill/>
              </a:ln>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lang="fa-IR" dirty="0" smtClean="0">
              <a:solidFill>
                <a:srgbClr val="000000"/>
              </a:solidFill>
              <a:latin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rgbClr val="000000"/>
              </a:solidFill>
              <a:effectLst/>
              <a:latin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lang="fa-IR" sz="2000" dirty="0" smtClean="0">
                <a:solidFill>
                  <a:srgbClr val="000000"/>
                </a:solidFill>
                <a:latin typeface="Calibri" pitchFamily="34" charset="0"/>
                <a:cs typeface="B Lotus" pitchFamily="2" charset="-78"/>
              </a:rPr>
              <a:t>و در </a:t>
            </a:r>
            <a:r>
              <a:rPr lang="fa-IR" sz="2400" dirty="0" smtClean="0">
                <a:solidFill>
                  <a:srgbClr val="FF0000"/>
                </a:solidFill>
                <a:latin typeface="Calibri" pitchFamily="34" charset="0"/>
                <a:cs typeface="B Lotus" pitchFamily="2" charset="-78"/>
              </a:rPr>
              <a:t>مقاله</a:t>
            </a:r>
            <a:r>
              <a:rPr lang="fa-IR" sz="2000" dirty="0" smtClean="0">
                <a:solidFill>
                  <a:srgbClr val="000000"/>
                </a:solidFill>
                <a:latin typeface="Calibri" pitchFamily="34" charset="0"/>
                <a:cs typeface="B Lotus" pitchFamily="2" charset="-78"/>
              </a:rPr>
              <a:t> ی </a:t>
            </a:r>
            <a:r>
              <a:rPr lang="en-US" sz="2000" dirty="0" smtClean="0">
                <a:solidFill>
                  <a:srgbClr val="00B050"/>
                </a:solidFill>
                <a:latin typeface="Calibri" pitchFamily="34" charset="0"/>
                <a:cs typeface="B Lotus" pitchFamily="2" charset="-78"/>
              </a:rPr>
              <a:t>cognitive behavior therapy for adults who stutter</a:t>
            </a:r>
            <a:r>
              <a:rPr lang="fa-IR" sz="2000" dirty="0" smtClean="0">
                <a:solidFill>
                  <a:srgbClr val="00B050"/>
                </a:solidFill>
                <a:latin typeface="Calibri" pitchFamily="34" charset="0"/>
                <a:cs typeface="B Lotus" pitchFamily="2" charset="-78"/>
              </a:rPr>
              <a:t> </a:t>
            </a:r>
            <a:r>
              <a:rPr lang="fa-IR" sz="2000" dirty="0" smtClean="0">
                <a:solidFill>
                  <a:srgbClr val="000000"/>
                </a:solidFill>
                <a:latin typeface="Calibri" pitchFamily="34" charset="0"/>
                <a:cs typeface="B Lotus" pitchFamily="2" charset="-78"/>
              </a:rPr>
              <a:t>(جدیدتر)</a:t>
            </a:r>
          </a:p>
          <a:p>
            <a:pPr marL="0" marR="0" lvl="0" indent="0" algn="r" defTabSz="914400" rtl="1" eaLnBrk="0" fontAlgn="base" latinLnBrk="0" hangingPunct="0">
              <a:lnSpc>
                <a:spcPct val="100000"/>
              </a:lnSpc>
              <a:spcBef>
                <a:spcPct val="0"/>
              </a:spcBef>
              <a:spcAft>
                <a:spcPct val="0"/>
              </a:spcAft>
              <a:buClrTx/>
              <a:buSzTx/>
              <a:buFontTx/>
              <a:buNone/>
              <a:tabLst/>
            </a:pPr>
            <a:r>
              <a:rPr lang="en-US" sz="2000" dirty="0" err="1" smtClean="0">
                <a:solidFill>
                  <a:srgbClr val="000000"/>
                </a:solidFill>
                <a:latin typeface="Calibri" pitchFamily="34" charset="0"/>
                <a:cs typeface="B Lotus" pitchFamily="2" charset="-78"/>
              </a:rPr>
              <a:t>Cbt</a:t>
            </a:r>
            <a:r>
              <a:rPr lang="en-US" sz="2000" dirty="0" smtClean="0">
                <a:solidFill>
                  <a:srgbClr val="000000"/>
                </a:solidFill>
                <a:latin typeface="Calibri" pitchFamily="34" charset="0"/>
                <a:cs typeface="B Lotus" pitchFamily="2" charset="-78"/>
              </a:rPr>
              <a:t> </a:t>
            </a:r>
            <a:r>
              <a:rPr lang="fa-IR" sz="2000" dirty="0" smtClean="0">
                <a:solidFill>
                  <a:srgbClr val="000000"/>
                </a:solidFill>
                <a:latin typeface="Calibri" pitchFamily="34" charset="0"/>
                <a:cs typeface="B Lotus" pitchFamily="2" charset="-78"/>
              </a:rPr>
              <a:t> دارای</a:t>
            </a:r>
            <a:r>
              <a:rPr lang="en-US" sz="2000" dirty="0" smtClean="0">
                <a:solidFill>
                  <a:srgbClr val="000000"/>
                </a:solidFill>
                <a:latin typeface="Calibri" pitchFamily="34" charset="0"/>
                <a:cs typeface="B Lotus" pitchFamily="2" charset="-78"/>
              </a:rPr>
              <a:t> </a:t>
            </a:r>
            <a:r>
              <a:rPr lang="fa-IR" sz="2000" dirty="0" smtClean="0">
                <a:solidFill>
                  <a:srgbClr val="000000"/>
                </a:solidFill>
                <a:latin typeface="Calibri" pitchFamily="34" charset="0"/>
                <a:cs typeface="B Lotus" pitchFamily="2" charset="-78"/>
              </a:rPr>
              <a:t>4</a:t>
            </a:r>
            <a:r>
              <a:rPr lang="en-US" sz="2000" dirty="0" smtClean="0">
                <a:solidFill>
                  <a:srgbClr val="000000"/>
                </a:solidFill>
                <a:latin typeface="Calibri" pitchFamily="34" charset="0"/>
                <a:cs typeface="B Lotus" pitchFamily="2" charset="-78"/>
              </a:rPr>
              <a:t> </a:t>
            </a:r>
            <a:r>
              <a:rPr lang="fa-IR" sz="2000" dirty="0" smtClean="0">
                <a:solidFill>
                  <a:srgbClr val="000000"/>
                </a:solidFill>
                <a:latin typeface="Calibri" pitchFamily="34" charset="0"/>
                <a:cs typeface="B Lotus" pitchFamily="2" charset="-78"/>
              </a:rPr>
              <a:t>مرحله :</a:t>
            </a:r>
          </a:p>
          <a:p>
            <a:pPr eaLnBrk="0" fontAlgn="base" hangingPunct="0">
              <a:spcBef>
                <a:spcPct val="0"/>
              </a:spcBef>
              <a:spcAft>
                <a:spcPct val="0"/>
              </a:spcAft>
              <a:buFont typeface="Arial" pitchFamily="34" charset="0"/>
              <a:buChar char="•"/>
            </a:pPr>
            <a:r>
              <a:rPr lang="fa-IR" sz="2000" dirty="0" smtClean="0">
                <a:solidFill>
                  <a:srgbClr val="000000"/>
                </a:solidFill>
                <a:latin typeface="Calibri" pitchFamily="34" charset="0"/>
                <a:cs typeface="B Lotus" pitchFamily="2" charset="-78"/>
              </a:rPr>
              <a:t> </a:t>
            </a:r>
            <a:r>
              <a:rPr lang="en-US" sz="2400" dirty="0" smtClean="0">
                <a:cs typeface="B Lotus" pitchFamily="2" charset="-78"/>
              </a:rPr>
              <a:t>exposure</a:t>
            </a:r>
            <a:r>
              <a:rPr lang="fa-IR" sz="2400" dirty="0" smtClean="0">
                <a:cs typeface="B Lotus" pitchFamily="2" charset="-78"/>
              </a:rPr>
              <a:t> </a:t>
            </a:r>
          </a:p>
          <a:p>
            <a:pPr eaLnBrk="0" fontAlgn="base" hangingPunct="0">
              <a:spcBef>
                <a:spcPct val="0"/>
              </a:spcBef>
              <a:spcAft>
                <a:spcPct val="0"/>
              </a:spcAft>
              <a:buFont typeface="Arial" pitchFamily="34" charset="0"/>
              <a:buChar char="•"/>
            </a:pPr>
            <a:r>
              <a:rPr lang="en-US" sz="2400" dirty="0" err="1" smtClean="0">
                <a:cs typeface="B Lotus" pitchFamily="2" charset="-78"/>
              </a:rPr>
              <a:t>behavioural</a:t>
            </a:r>
            <a:r>
              <a:rPr lang="en-US" sz="2400" dirty="0" smtClean="0">
                <a:cs typeface="B Lotus" pitchFamily="2" charset="-78"/>
              </a:rPr>
              <a:t> experiments</a:t>
            </a:r>
            <a:r>
              <a:rPr lang="fa-IR" sz="2400" dirty="0" smtClean="0">
                <a:cs typeface="B Lotus" pitchFamily="2" charset="-78"/>
              </a:rPr>
              <a:t> </a:t>
            </a:r>
          </a:p>
          <a:p>
            <a:pPr eaLnBrk="0" fontAlgn="base" hangingPunct="0">
              <a:spcBef>
                <a:spcPct val="0"/>
              </a:spcBef>
              <a:spcAft>
                <a:spcPct val="0"/>
              </a:spcAft>
              <a:buFont typeface="Arial" pitchFamily="34" charset="0"/>
              <a:buChar char="•"/>
            </a:pPr>
            <a:r>
              <a:rPr lang="en-US" sz="2400" dirty="0" smtClean="0">
                <a:cs typeface="B Lotus" pitchFamily="2" charset="-78"/>
              </a:rPr>
              <a:t>Cognitive restructuring</a:t>
            </a:r>
          </a:p>
          <a:p>
            <a:pPr eaLnBrk="0" fontAlgn="base" hangingPunct="0">
              <a:spcBef>
                <a:spcPct val="0"/>
              </a:spcBef>
              <a:spcAft>
                <a:spcPct val="0"/>
              </a:spcAft>
              <a:buFont typeface="Arial" pitchFamily="34" charset="0"/>
              <a:buChar char="•"/>
            </a:pPr>
            <a:r>
              <a:rPr lang="fa-IR" sz="2400" dirty="0" smtClean="0">
                <a:cs typeface="B Lotus" pitchFamily="2" charset="-78"/>
              </a:rPr>
              <a:t> </a:t>
            </a:r>
            <a:r>
              <a:rPr lang="en-US" sz="2400" dirty="0" err="1" smtClean="0">
                <a:cs typeface="B Lotus" pitchFamily="2" charset="-78"/>
              </a:rPr>
              <a:t>attentional</a:t>
            </a:r>
            <a:r>
              <a:rPr lang="en-US" sz="2400" dirty="0" smtClean="0">
                <a:cs typeface="B Lotus" pitchFamily="2" charset="-78"/>
              </a:rPr>
              <a:t> training</a:t>
            </a:r>
            <a:endParaRPr lang="fa-IR" sz="2400" dirty="0" smtClean="0">
              <a:cs typeface="B Lotus" pitchFamily="2" charset="-78"/>
            </a:endParaRPr>
          </a:p>
          <a:p>
            <a:pPr eaLnBrk="0" fontAlgn="base" hangingPunct="0">
              <a:spcBef>
                <a:spcPct val="0"/>
              </a:spcBef>
              <a:spcAft>
                <a:spcPct val="0"/>
              </a:spcAft>
              <a:buFont typeface="Arial" pitchFamily="34" charset="0"/>
              <a:buChar char="•"/>
            </a:pPr>
            <a:r>
              <a:rPr lang="fa-IR" sz="2000" dirty="0" smtClean="0">
                <a:cs typeface="B Lotus" pitchFamily="2" charset="-78"/>
              </a:rPr>
              <a:t> </a:t>
            </a:r>
            <a:endParaRPr lang="en-US" sz="2000" dirty="0" smtClean="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B Lotus" pitchFamily="2" charset="-78"/>
            </a:endParaRPr>
          </a:p>
        </p:txBody>
      </p:sp>
      <p:pic>
        <p:nvPicPr>
          <p:cNvPr id="6" name="Picture 5" descr="l1210574157.jpg"/>
          <p:cNvPicPr>
            <a:picLocks noChangeAspect="1"/>
          </p:cNvPicPr>
          <p:nvPr/>
        </p:nvPicPr>
        <p:blipFill>
          <a:blip r:embed="rId3"/>
          <a:stretch>
            <a:fillRect/>
          </a:stretch>
        </p:blipFill>
        <p:spPr>
          <a:xfrm>
            <a:off x="228600" y="152400"/>
            <a:ext cx="2590800" cy="3483576"/>
          </a:xfrm>
          <a:prstGeom prst="rect">
            <a:avLst/>
          </a:prstGeom>
          <a:ln>
            <a:noFill/>
          </a:ln>
          <a:effectLst>
            <a:softEdge rad="112500"/>
          </a:effectLst>
        </p:spPr>
      </p:pic>
    </p:spTree>
    <p:extLst>
      <p:ext uri="{BB962C8B-B14F-4D97-AF65-F5344CB8AC3E}">
        <p14:creationId xmlns:p14="http://schemas.microsoft.com/office/powerpoint/2010/main" val="3353178600"/>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p:spPr>
      </p:pic>
      <p:sp>
        <p:nvSpPr>
          <p:cNvPr id="5" name="TextBox 4"/>
          <p:cNvSpPr txBox="1"/>
          <p:nvPr/>
        </p:nvSpPr>
        <p:spPr>
          <a:xfrm>
            <a:off x="2971800" y="457200"/>
            <a:ext cx="5791200" cy="5201424"/>
          </a:xfrm>
          <a:prstGeom prst="rect">
            <a:avLst/>
          </a:prstGeom>
          <a:noFill/>
        </p:spPr>
        <p:txBody>
          <a:bodyPr wrap="square" rtlCol="0">
            <a:spAutoFit/>
          </a:bodyPr>
          <a:lstStyle/>
          <a:p>
            <a:r>
              <a:rPr lang="fa-IR" sz="2400" dirty="0" smtClean="0">
                <a:cs typeface="B Lotus" pitchFamily="2" charset="-78"/>
              </a:rPr>
              <a:t>به طور کلی مراحل </a:t>
            </a:r>
            <a:r>
              <a:rPr lang="en-US" sz="2400" dirty="0" smtClean="0">
                <a:cs typeface="B Lotus" pitchFamily="2" charset="-78"/>
              </a:rPr>
              <a:t>CBT</a:t>
            </a:r>
            <a:r>
              <a:rPr lang="fa-IR" sz="2400" dirty="0" smtClean="0">
                <a:cs typeface="B Lotus" pitchFamily="2" charset="-78"/>
              </a:rPr>
              <a:t> شامل:</a:t>
            </a:r>
            <a:endParaRPr lang="en-US" sz="2400" dirty="0" smtClean="0">
              <a:cs typeface="B Lotus" pitchFamily="2" charset="-78"/>
            </a:endParaRPr>
          </a:p>
          <a:p>
            <a:endParaRPr lang="fa-IR" sz="2400" dirty="0" smtClean="0">
              <a:cs typeface="B Lotus" pitchFamily="2" charset="-78"/>
            </a:endParaRPr>
          </a:p>
          <a:p>
            <a:pPr>
              <a:buFont typeface="Arial" pitchFamily="34" charset="0"/>
              <a:buChar char="•"/>
            </a:pPr>
            <a:r>
              <a:rPr lang="fa-IR" sz="3200" dirty="0" smtClean="0">
                <a:cs typeface="B Lotus" pitchFamily="2" charset="-78"/>
              </a:rPr>
              <a:t> </a:t>
            </a:r>
            <a:r>
              <a:rPr lang="en-US" sz="3200" dirty="0" smtClean="0">
                <a:cs typeface="B Lotus" pitchFamily="2" charset="-78"/>
              </a:rPr>
              <a:t>(Education)</a:t>
            </a:r>
          </a:p>
          <a:p>
            <a:pPr>
              <a:buFont typeface="Arial" pitchFamily="34" charset="0"/>
              <a:buChar char="•"/>
            </a:pPr>
            <a:r>
              <a:rPr lang="en-US" sz="3200" dirty="0" smtClean="0">
                <a:cs typeface="B Lotus" pitchFamily="2" charset="-78"/>
              </a:rPr>
              <a:t>Skill acquisition) </a:t>
            </a:r>
            <a:r>
              <a:rPr lang="fa-IR" sz="3200" dirty="0" smtClean="0">
                <a:cs typeface="B Lotus" pitchFamily="2" charset="-78"/>
              </a:rPr>
              <a:t>)</a:t>
            </a:r>
            <a:endParaRPr lang="en-US" sz="3200" dirty="0" smtClean="0">
              <a:cs typeface="B Lotus" pitchFamily="2" charset="-78"/>
            </a:endParaRPr>
          </a:p>
          <a:p>
            <a:pPr>
              <a:buFont typeface="Arial" pitchFamily="34" charset="0"/>
              <a:buChar char="•"/>
            </a:pPr>
            <a:r>
              <a:rPr lang="en-US" sz="3200" dirty="0" smtClean="0">
                <a:cs typeface="B Lotus" pitchFamily="2" charset="-78"/>
              </a:rPr>
              <a:t>(Behavioral experiments)</a:t>
            </a:r>
          </a:p>
          <a:p>
            <a:pPr>
              <a:buFont typeface="Arial" pitchFamily="34" charset="0"/>
              <a:buChar char="•"/>
            </a:pPr>
            <a:r>
              <a:rPr lang="en-US" sz="3200" dirty="0" err="1" smtClean="0">
                <a:cs typeface="B Lotus" pitchFamily="2" charset="-78"/>
              </a:rPr>
              <a:t>Gradede</a:t>
            </a:r>
            <a:r>
              <a:rPr lang="en-US" sz="3200" dirty="0" smtClean="0">
                <a:cs typeface="B Lotus" pitchFamily="2" charset="-78"/>
              </a:rPr>
              <a:t> exposure)</a:t>
            </a:r>
            <a:r>
              <a:rPr lang="fa-IR" sz="3200" dirty="0" smtClean="0">
                <a:cs typeface="B Lotus" pitchFamily="2" charset="-78"/>
              </a:rPr>
              <a:t>)</a:t>
            </a:r>
            <a:endParaRPr lang="en-US" sz="3200" dirty="0" smtClean="0">
              <a:cs typeface="B Lotus" pitchFamily="2" charset="-78"/>
            </a:endParaRPr>
          </a:p>
          <a:p>
            <a:pPr>
              <a:buFont typeface="Arial" pitchFamily="34" charset="0"/>
              <a:buChar char="•"/>
            </a:pPr>
            <a:r>
              <a:rPr lang="en-US" sz="3200" dirty="0" smtClean="0">
                <a:cs typeface="B Lotus" pitchFamily="2" charset="-78"/>
              </a:rPr>
              <a:t>(Cognitive restructuring)</a:t>
            </a:r>
          </a:p>
          <a:p>
            <a:pPr>
              <a:buFont typeface="Arial" pitchFamily="34" charset="0"/>
              <a:buChar char="•"/>
            </a:pPr>
            <a:r>
              <a:rPr lang="en-US" sz="3200" dirty="0" smtClean="0">
                <a:cs typeface="B Lotus" pitchFamily="2" charset="-78"/>
              </a:rPr>
              <a:t>(Attentional training)</a:t>
            </a:r>
          </a:p>
          <a:p>
            <a:endParaRPr lang="en-US" sz="3200" dirty="0" smtClean="0">
              <a:cs typeface="B Lotus" pitchFamily="2" charset="-78"/>
            </a:endParaRPr>
          </a:p>
          <a:p>
            <a:r>
              <a:rPr lang="fa-IR" sz="2400" dirty="0" smtClean="0">
                <a:cs typeface="B Lotus" pitchFamily="2" charset="-78"/>
              </a:rPr>
              <a:t>می باشد</a:t>
            </a:r>
            <a:r>
              <a:rPr lang="en-US" sz="2400" dirty="0" smtClean="0">
                <a:cs typeface="B Lotus" pitchFamily="2" charset="-78"/>
              </a:rPr>
              <a:t> </a:t>
            </a:r>
          </a:p>
          <a:p>
            <a:endParaRPr lang="en-US" dirty="0" smtClean="0">
              <a:cs typeface="B Lotus" pitchFamily="2" charset="-78"/>
            </a:endParaRPr>
          </a:p>
          <a:p>
            <a:endParaRPr lang="en-US" dirty="0">
              <a:cs typeface="B Lotus" pitchFamily="2" charset="-78"/>
            </a:endParaRPr>
          </a:p>
        </p:txBody>
      </p:sp>
    </p:spTree>
    <p:extLst>
      <p:ext uri="{BB962C8B-B14F-4D97-AF65-F5344CB8AC3E}">
        <p14:creationId xmlns:p14="http://schemas.microsoft.com/office/powerpoint/2010/main" val="2752854496"/>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5" name="Content Placeholder 10"/>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p:spPr>
      </p:pic>
      <p:sp>
        <p:nvSpPr>
          <p:cNvPr id="6" name="TextBox 5"/>
          <p:cNvSpPr txBox="1"/>
          <p:nvPr/>
        </p:nvSpPr>
        <p:spPr>
          <a:xfrm>
            <a:off x="1828800" y="152400"/>
            <a:ext cx="6858000" cy="6586418"/>
          </a:xfrm>
          <a:prstGeom prst="rect">
            <a:avLst/>
          </a:prstGeom>
          <a:noFill/>
        </p:spPr>
        <p:txBody>
          <a:bodyPr wrap="square" rtlCol="0">
            <a:spAutoFit/>
          </a:bodyPr>
          <a:lstStyle/>
          <a:p>
            <a:pPr algn="ctr"/>
            <a:r>
              <a:rPr lang="en-US" sz="3200" b="1" dirty="0" smtClean="0">
                <a:cs typeface="B Lotus" pitchFamily="2" charset="-78"/>
              </a:rPr>
              <a:t>Education)</a:t>
            </a:r>
            <a:r>
              <a:rPr lang="fa-IR" sz="3200" b="1" dirty="0" smtClean="0">
                <a:cs typeface="B Lotus" pitchFamily="2" charset="-78"/>
              </a:rPr>
              <a:t>)</a:t>
            </a:r>
            <a:endParaRPr lang="en-US" sz="3200" b="1" dirty="0" smtClean="0">
              <a:cs typeface="B Lotus" pitchFamily="2" charset="-78"/>
            </a:endParaRPr>
          </a:p>
          <a:p>
            <a:endParaRPr lang="en-US" dirty="0" smtClean="0">
              <a:cs typeface="B Lotus" pitchFamily="2" charset="-78"/>
            </a:endParaRPr>
          </a:p>
          <a:p>
            <a:pPr>
              <a:buFont typeface="Wingdings" pitchFamily="2" charset="2"/>
              <a:buChar char="v"/>
            </a:pPr>
            <a:r>
              <a:rPr lang="fa-IR" sz="2400" dirty="0" smtClean="0">
                <a:cs typeface="B Lotus" pitchFamily="2" charset="-78"/>
              </a:rPr>
              <a:t> بحث درباره ی ماهیت اختلال </a:t>
            </a:r>
          </a:p>
          <a:p>
            <a:endParaRPr lang="en-US" sz="2400" dirty="0" smtClean="0">
              <a:cs typeface="B Lotus" pitchFamily="2" charset="-78"/>
            </a:endParaRPr>
          </a:p>
          <a:p>
            <a:pPr>
              <a:buFont typeface="Wingdings" pitchFamily="2" charset="2"/>
              <a:buChar char="v"/>
            </a:pPr>
            <a:r>
              <a:rPr lang="fa-IR" sz="2400" dirty="0" smtClean="0">
                <a:cs typeface="B Lotus" pitchFamily="2" charset="-78"/>
              </a:rPr>
              <a:t> مراجعان یاد می گیرند که لکنت یک اختلال کنترل </a:t>
            </a:r>
          </a:p>
          <a:p>
            <a:r>
              <a:rPr lang="fa-IR" sz="2400" dirty="0" smtClean="0">
                <a:cs typeface="B Lotus" pitchFamily="2" charset="-78"/>
              </a:rPr>
              <a:t>حرکتی گفتاراست تا یک اختلال روانشناختی</a:t>
            </a:r>
          </a:p>
          <a:p>
            <a:endParaRPr lang="fa-IR" sz="2400" dirty="0" smtClean="0">
              <a:cs typeface="B Lotus" pitchFamily="2" charset="-78"/>
            </a:endParaRPr>
          </a:p>
          <a:p>
            <a:pPr>
              <a:buFont typeface="Wingdings" pitchFamily="2" charset="2"/>
              <a:buChar char="v"/>
            </a:pPr>
            <a:r>
              <a:rPr lang="fa-IR" sz="2400" dirty="0" smtClean="0">
                <a:cs typeface="B Lotus" pitchFamily="2" charset="-78"/>
              </a:rPr>
              <a:t>بحث درباره ی عوامل تاثیر گذار در ایجاد روانی در گفتار: ظرفیت ها (</a:t>
            </a:r>
            <a:r>
              <a:rPr lang="en-US" sz="2400" dirty="0" smtClean="0">
                <a:cs typeface="B Lotus" pitchFamily="2" charset="-78"/>
              </a:rPr>
              <a:t>capacity</a:t>
            </a:r>
            <a:r>
              <a:rPr lang="fa-IR" sz="2400" dirty="0" smtClean="0">
                <a:cs typeface="B Lotus" pitchFamily="2" charset="-78"/>
              </a:rPr>
              <a:t>)، تقاضاها(</a:t>
            </a:r>
            <a:r>
              <a:rPr lang="en-US" sz="2400" dirty="0" smtClean="0">
                <a:cs typeface="B Lotus" pitchFamily="2" charset="-78"/>
              </a:rPr>
              <a:t>demand</a:t>
            </a:r>
            <a:r>
              <a:rPr lang="fa-IR" sz="2400" dirty="0" smtClean="0">
                <a:cs typeface="B Lotus" pitchFamily="2" charset="-78"/>
              </a:rPr>
              <a:t>) و منابع عصبی</a:t>
            </a:r>
          </a:p>
          <a:p>
            <a:endParaRPr lang="fa-IR" sz="2400" dirty="0" smtClean="0">
              <a:cs typeface="B Lotus" pitchFamily="2" charset="-78"/>
            </a:endParaRPr>
          </a:p>
          <a:p>
            <a:pPr marL="342900" indent="-342900">
              <a:buFont typeface="Wingdings" pitchFamily="2" charset="2"/>
              <a:buChar char="v"/>
            </a:pPr>
            <a:r>
              <a:rPr lang="fa-IR" sz="2400" dirty="0" smtClean="0">
                <a:cs typeface="B Lotus" pitchFamily="2" charset="-78"/>
              </a:rPr>
              <a:t>توضیح درباره ی مولفه های </a:t>
            </a:r>
            <a:r>
              <a:rPr lang="en-US" sz="2400" dirty="0" smtClean="0">
                <a:cs typeface="B Lotus" pitchFamily="2" charset="-78"/>
              </a:rPr>
              <a:t>CBT</a:t>
            </a:r>
            <a:endParaRPr lang="fa-IR" sz="2400" dirty="0" smtClean="0">
              <a:cs typeface="B Lotus" pitchFamily="2" charset="-78"/>
            </a:endParaRPr>
          </a:p>
          <a:p>
            <a:endParaRPr lang="en-US" sz="2400" dirty="0" smtClean="0">
              <a:cs typeface="B Lotus" pitchFamily="2" charset="-78"/>
            </a:endParaRPr>
          </a:p>
          <a:p>
            <a:pPr>
              <a:buFont typeface="Wingdings" pitchFamily="2" charset="2"/>
              <a:buChar char="v"/>
            </a:pPr>
            <a:r>
              <a:rPr lang="fa-IR" sz="2400" dirty="0" smtClean="0">
                <a:cs typeface="B Lotus" pitchFamily="2" charset="-78"/>
              </a:rPr>
              <a:t>توضیح برای مراجع که برای چه چیزی تلاش می کند</a:t>
            </a:r>
          </a:p>
          <a:p>
            <a:endParaRPr lang="fa-IR" sz="2400" dirty="0" smtClean="0">
              <a:cs typeface="B Lotus" pitchFamily="2" charset="-78"/>
            </a:endParaRPr>
          </a:p>
          <a:p>
            <a:pPr>
              <a:buFont typeface="Wingdings" pitchFamily="2" charset="2"/>
              <a:buChar char="v"/>
            </a:pPr>
            <a:r>
              <a:rPr lang="fa-IR" sz="2400" dirty="0" smtClean="0">
                <a:cs typeface="B Lotus" pitchFamily="2" charset="-78"/>
              </a:rPr>
              <a:t>توضیح درباره ی نقش اضطراب در رابطه با لکنت به دلیل تاثیر گذاری آن در مرحله ی </a:t>
            </a:r>
            <a:r>
              <a:rPr lang="en-US" sz="2400" dirty="0" smtClean="0">
                <a:cs typeface="B Lotus" pitchFamily="2" charset="-78"/>
              </a:rPr>
              <a:t>transfer</a:t>
            </a:r>
            <a:endParaRPr lang="fa-IR" sz="2400" dirty="0" smtClean="0">
              <a:cs typeface="B Lotus" pitchFamily="2" charset="-78"/>
            </a:endParaRPr>
          </a:p>
          <a:p>
            <a:endParaRPr lang="en-US" dirty="0" smtClean="0">
              <a:cs typeface="B Lotus" pitchFamily="2" charset="-78"/>
            </a:endParaRPr>
          </a:p>
          <a:p>
            <a:endParaRPr lang="en-US" dirty="0">
              <a:cs typeface="B Lotus" pitchFamily="2" charset="-78"/>
            </a:endParaRPr>
          </a:p>
        </p:txBody>
      </p:sp>
      <p:pic>
        <p:nvPicPr>
          <p:cNvPr id="7" name="Picture 6" descr="81458.gif"/>
          <p:cNvPicPr>
            <a:picLocks noChangeAspect="1"/>
          </p:cNvPicPr>
          <p:nvPr/>
        </p:nvPicPr>
        <p:blipFill>
          <a:blip r:embed="rId3"/>
          <a:stretch>
            <a:fillRect/>
          </a:stretch>
        </p:blipFill>
        <p:spPr>
          <a:xfrm>
            <a:off x="1" y="0"/>
            <a:ext cx="2971800" cy="2362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0468612"/>
      </p:ext>
    </p:extLst>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10"/>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p:spPr>
      </p:pic>
      <p:sp>
        <p:nvSpPr>
          <p:cNvPr id="6" name="TextBox 5"/>
          <p:cNvSpPr txBox="1"/>
          <p:nvPr/>
        </p:nvSpPr>
        <p:spPr>
          <a:xfrm>
            <a:off x="3200400" y="457200"/>
            <a:ext cx="5410200" cy="4524315"/>
          </a:xfrm>
          <a:prstGeom prst="rect">
            <a:avLst/>
          </a:prstGeom>
          <a:noFill/>
        </p:spPr>
        <p:txBody>
          <a:bodyPr wrap="square" rtlCol="0">
            <a:spAutoFit/>
          </a:bodyPr>
          <a:lstStyle/>
          <a:p>
            <a:pPr>
              <a:buFont typeface="Wingdings" pitchFamily="2" charset="2"/>
              <a:buChar char="v"/>
            </a:pPr>
            <a:r>
              <a:rPr lang="fa-IR" sz="2400" dirty="0" smtClean="0">
                <a:cs typeface="B Lotus" pitchFamily="2" charset="-78"/>
              </a:rPr>
              <a:t>پخش نمایش های ویدیویی ضبط شده و بررسی پیشرفت مراجع</a:t>
            </a:r>
          </a:p>
          <a:p>
            <a:endParaRPr lang="fa-IR" sz="2400" dirty="0" smtClean="0">
              <a:cs typeface="B Lotus" pitchFamily="2" charset="-78"/>
            </a:endParaRPr>
          </a:p>
          <a:p>
            <a:pPr>
              <a:buFont typeface="Wingdings" pitchFamily="2" charset="2"/>
              <a:buChar char="v"/>
            </a:pPr>
            <a:r>
              <a:rPr lang="fa-IR" sz="2400" dirty="0" smtClean="0">
                <a:cs typeface="B Lotus" pitchFamily="2" charset="-78"/>
              </a:rPr>
              <a:t>آگاهی دادن به مراجع درباره ی نیاز به استفاده از روش نرم گویی و تمارین روزانه</a:t>
            </a:r>
          </a:p>
          <a:p>
            <a:endParaRPr lang="en-US" sz="2400" dirty="0" smtClean="0">
              <a:cs typeface="B Lotus" pitchFamily="2" charset="-78"/>
            </a:endParaRPr>
          </a:p>
          <a:p>
            <a:pPr>
              <a:buFont typeface="Wingdings" pitchFamily="2" charset="2"/>
              <a:buChar char="v"/>
            </a:pPr>
            <a:r>
              <a:rPr lang="fa-IR" sz="2400" dirty="0" smtClean="0">
                <a:cs typeface="B Lotus" pitchFamily="2" charset="-78"/>
              </a:rPr>
              <a:t>ایجاد واقع بینی در مراجع نسبت به تغییرات </a:t>
            </a:r>
            <a:r>
              <a:rPr lang="en-US" sz="2400" dirty="0" smtClean="0">
                <a:cs typeface="B Lotus" pitchFamily="2" charset="-78"/>
              </a:rPr>
              <a:t>fluency</a:t>
            </a:r>
            <a:endParaRPr lang="fa-IR" sz="2400" dirty="0" smtClean="0">
              <a:cs typeface="B Lotus" pitchFamily="2" charset="-78"/>
            </a:endParaRPr>
          </a:p>
          <a:p>
            <a:endParaRPr lang="fa-IR" sz="2400" dirty="0" smtClean="0">
              <a:cs typeface="B Lotus" pitchFamily="2" charset="-78"/>
            </a:endParaRPr>
          </a:p>
          <a:p>
            <a:r>
              <a:rPr lang="fa-IR" sz="2400" dirty="0" smtClean="0">
                <a:cs typeface="B Lotus" pitchFamily="2" charset="-78"/>
              </a:rPr>
              <a:t>توضیح درباره ی برنامه تنها سبب پذیرش برنامه نمی شود بلکه مشارکت مراجع و درمانگر را که اصلی مهم در روند درمان است را ایجاد می کند</a:t>
            </a:r>
          </a:p>
        </p:txBody>
      </p:sp>
    </p:spTree>
    <p:extLst>
      <p:ext uri="{BB962C8B-B14F-4D97-AF65-F5344CB8AC3E}">
        <p14:creationId xmlns:p14="http://schemas.microsoft.com/office/powerpoint/2010/main" val="2141420990"/>
      </p:ext>
    </p:extLst>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10"/>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1371600" y="457200"/>
            <a:ext cx="7543800" cy="4031873"/>
          </a:xfrm>
          <a:prstGeom prst="rect">
            <a:avLst/>
          </a:prstGeom>
          <a:noFill/>
        </p:spPr>
        <p:txBody>
          <a:bodyPr wrap="square" rtlCol="0">
            <a:spAutoFit/>
          </a:bodyPr>
          <a:lstStyle/>
          <a:p>
            <a:r>
              <a:rPr lang="en-US" sz="3200" b="1" dirty="0" smtClean="0">
                <a:cs typeface="B Lotus" pitchFamily="2" charset="-78"/>
              </a:rPr>
              <a:t>Acquisition of skills) </a:t>
            </a:r>
            <a:r>
              <a:rPr lang="fa-IR" sz="3200" b="1" dirty="0" smtClean="0">
                <a:cs typeface="B Lotus" pitchFamily="2" charset="-78"/>
              </a:rPr>
              <a:t>)</a:t>
            </a:r>
          </a:p>
          <a:p>
            <a:endParaRPr lang="fa-IR" sz="3200" dirty="0" smtClean="0">
              <a:cs typeface="B Lotus" pitchFamily="2" charset="-78"/>
            </a:endParaRPr>
          </a:p>
          <a:p>
            <a:r>
              <a:rPr lang="fa-IR" sz="2400" dirty="0" smtClean="0">
                <a:cs typeface="B Lotus" pitchFamily="2" charset="-78"/>
              </a:rPr>
              <a:t>تمرکز اصلی در این مرحله، ایجاد گفتار روان و به نظر طبیعی</a:t>
            </a:r>
          </a:p>
          <a:p>
            <a:endParaRPr lang="fa-IR" sz="2400" dirty="0" smtClean="0">
              <a:cs typeface="B Lotus" pitchFamily="2" charset="-78"/>
            </a:endParaRPr>
          </a:p>
          <a:p>
            <a:r>
              <a:rPr lang="fa-IR" sz="2400" dirty="0" smtClean="0">
                <a:cs typeface="B Lotus" pitchFamily="2" charset="-78"/>
              </a:rPr>
              <a:t>آموزش تکنیک نرم گویی به عنوان فرم ساده شده ی گفتاری برای مراجعان</a:t>
            </a:r>
          </a:p>
          <a:p>
            <a:r>
              <a:rPr lang="fa-IR" sz="2400" dirty="0" smtClean="0">
                <a:cs typeface="B Lotus" pitchFamily="2" charset="-78"/>
              </a:rPr>
              <a:t>ساده سازی نتیجه ای از کاهش دقت تولیدی و از سرعت گفتاری آرام</a:t>
            </a:r>
          </a:p>
          <a:p>
            <a:endParaRPr lang="fa-IR" sz="2400" dirty="0" smtClean="0">
              <a:cs typeface="B Lotus" pitchFamily="2" charset="-78"/>
            </a:endParaRPr>
          </a:p>
          <a:p>
            <a:r>
              <a:rPr lang="fa-IR" sz="2400" dirty="0" smtClean="0">
                <a:cs typeface="B Lotus" pitchFamily="2" charset="-78"/>
              </a:rPr>
              <a:t>ایجاد درک نسبت به اجزای گفتار</a:t>
            </a:r>
          </a:p>
          <a:p>
            <a:r>
              <a:rPr lang="fa-IR" sz="2400" dirty="0" smtClean="0">
                <a:cs typeface="B Lotus" pitchFamily="2" charset="-78"/>
              </a:rPr>
              <a:t>چگونگی ایجاد فشار در حنجره تحت تاثیر تکرار و گیر</a:t>
            </a:r>
          </a:p>
          <a:p>
            <a:endParaRPr lang="en-US" sz="2400" dirty="0">
              <a:cs typeface="B Lotus" pitchFamily="2" charset="-78"/>
            </a:endParaRPr>
          </a:p>
        </p:txBody>
      </p:sp>
      <p:sp>
        <p:nvSpPr>
          <p:cNvPr id="6" name="TextBox 5"/>
          <p:cNvSpPr txBox="1"/>
          <p:nvPr/>
        </p:nvSpPr>
        <p:spPr>
          <a:xfrm>
            <a:off x="1524000" y="3810000"/>
            <a:ext cx="7315200" cy="2308324"/>
          </a:xfrm>
          <a:prstGeom prst="rect">
            <a:avLst/>
          </a:prstGeom>
          <a:noFill/>
        </p:spPr>
        <p:txBody>
          <a:bodyPr wrap="square" rtlCol="0">
            <a:spAutoFit/>
          </a:bodyPr>
          <a:lstStyle/>
          <a:p>
            <a:endParaRPr lang="fa-IR" dirty="0" smtClean="0">
              <a:cs typeface="B Lotus" pitchFamily="2" charset="-78"/>
            </a:endParaRPr>
          </a:p>
          <a:p>
            <a:endParaRPr lang="fa-IR" dirty="0" smtClean="0">
              <a:cs typeface="B Lotus" pitchFamily="2" charset="-78"/>
            </a:endParaRPr>
          </a:p>
          <a:p>
            <a:r>
              <a:rPr lang="fa-IR" sz="2400" dirty="0" smtClean="0">
                <a:cs typeface="B Lotus" pitchFamily="2" charset="-78"/>
              </a:rPr>
              <a:t>امکان صحبت روان با ظرفیت پایین در افراد برای کنترل حرکتی قابل اطمینان</a:t>
            </a:r>
          </a:p>
          <a:p>
            <a:endParaRPr lang="fa-IR" sz="2400" dirty="0" smtClean="0">
              <a:cs typeface="B Lotus" pitchFamily="2" charset="-78"/>
            </a:endParaRPr>
          </a:p>
          <a:p>
            <a:endParaRPr lang="fa-IR" dirty="0" smtClean="0">
              <a:cs typeface="B Lotus" pitchFamily="2" charset="-78"/>
            </a:endParaRPr>
          </a:p>
          <a:p>
            <a:endParaRPr lang="en-US" dirty="0">
              <a:cs typeface="B Lotus" pitchFamily="2" charset="-78"/>
            </a:endParaRPr>
          </a:p>
        </p:txBody>
      </p:sp>
    </p:spTree>
    <p:extLst>
      <p:ext uri="{BB962C8B-B14F-4D97-AF65-F5344CB8AC3E}">
        <p14:creationId xmlns:p14="http://schemas.microsoft.com/office/powerpoint/2010/main" val="3475328544"/>
      </p:ext>
    </p:extLst>
  </p:cSld>
  <p:clrMapOvr>
    <a:masterClrMapping/>
  </p:clrMapOvr>
  <p:transition spd="slow">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10"/>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p:spPr>
      </p:pic>
      <p:sp>
        <p:nvSpPr>
          <p:cNvPr id="27652" name="Rectangle 4"/>
          <p:cNvSpPr>
            <a:spLocks noChangeArrowheads="1"/>
          </p:cNvSpPr>
          <p:nvPr/>
        </p:nvSpPr>
        <p:spPr bwMode="auto">
          <a:xfrm>
            <a:off x="2335290" y="188640"/>
            <a:ext cx="67818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fa-IR" sz="2400" dirty="0" smtClean="0">
                <a:cs typeface="B Lotus" pitchFamily="2" charset="-78"/>
              </a:rPr>
              <a:t>برنامه مهارت های نرم گویی در یک سرعت بسیار آهسته ایجاد می شود، بعد از این که تکنیک شکل داده شد در سرعت رو به افزایش تدریجی تثبیت می گردد. </a:t>
            </a:r>
          </a:p>
          <a:p>
            <a:pPr fontAlgn="base">
              <a:spcBef>
                <a:spcPct val="0"/>
              </a:spcBef>
              <a:spcAft>
                <a:spcPct val="0"/>
              </a:spcAft>
            </a:pPr>
            <a:endParaRPr lang="fa-IR" sz="2400" dirty="0" smtClean="0">
              <a:cs typeface="B Lotus" pitchFamily="2" charset="-78"/>
            </a:endParaRPr>
          </a:p>
          <a:p>
            <a:pPr fontAlgn="base">
              <a:spcBef>
                <a:spcPct val="0"/>
              </a:spcBef>
              <a:spcAft>
                <a:spcPct val="0"/>
              </a:spcAft>
            </a:pPr>
            <a:r>
              <a:rPr lang="fa-IR" sz="2400" dirty="0" smtClean="0">
                <a:cs typeface="B Lotus" pitchFamily="2" charset="-78"/>
              </a:rPr>
              <a:t>ارزیابی گفتار مراجع شاما ارزیابی سرعت گفتاری هجاها در دقیقه (</a:t>
            </a:r>
            <a:r>
              <a:rPr lang="en-US" sz="2400" dirty="0" smtClean="0">
                <a:cs typeface="B Lotus" pitchFamily="2" charset="-78"/>
              </a:rPr>
              <a:t>SPM</a:t>
            </a:r>
            <a:r>
              <a:rPr lang="fa-IR" sz="2400" dirty="0" smtClean="0">
                <a:cs typeface="B Lotus" pitchFamily="2" charset="-78"/>
              </a:rPr>
              <a:t>) (</a:t>
            </a:r>
            <a:r>
              <a:rPr lang="en-US" sz="2400" dirty="0" smtClean="0">
                <a:cs typeface="B Lotus" pitchFamily="2" charset="-78"/>
              </a:rPr>
              <a:t>Syllables Per Minute</a:t>
            </a:r>
            <a:r>
              <a:rPr lang="fa-IR" sz="2400" dirty="0" smtClean="0">
                <a:cs typeface="B Lotus" pitchFamily="2" charset="-78"/>
              </a:rPr>
              <a:t>)، تعداد هجاهای تولید شده، و زمان گفتار خطا در هر جلسه</a:t>
            </a:r>
            <a:endParaRPr lang="en-US" sz="2400" dirty="0" smtClean="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rgbClr val="000000"/>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در طول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fluency shaping</a:t>
            </a: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 تعداد هجاهای روان مورد نظر برابر با 7 دقیقه گفتار در سرعت مورد نظر است. </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برای جلسات ابتدایی، 50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SPM</a:t>
            </a: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 و در نتیجه 350 هجای گفتاری بدون لکنت در نظر</a:t>
            </a:r>
            <a:r>
              <a:rPr kumimoji="0" lang="fa-IR" sz="2400" b="0" i="0" u="none" strike="noStrike" cap="none" normalizeH="0" dirty="0" smtClean="0">
                <a:ln>
                  <a:noFill/>
                </a:ln>
                <a:solidFill>
                  <a:srgbClr val="000000"/>
                </a:solidFill>
                <a:effectLst/>
                <a:latin typeface="Calibri" pitchFamily="34" charset="0"/>
                <a:ea typeface="Calibri" pitchFamily="34" charset="0"/>
                <a:cs typeface="B Lotus" pitchFamily="2" charset="-78"/>
              </a:rPr>
              <a:t> گرفته می شود</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برای جلسات پایانی در طول سرعت هدف </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200 SPM</a:t>
            </a:r>
            <a:r>
              <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rPr>
              <a:t> است، بنابراین هر مراجع باید 1400 هجا را کاملا در قالب گفتار روان تولید کند.</a:t>
            </a:r>
          </a:p>
          <a:p>
            <a:pPr marL="0" marR="0" lvl="0" indent="0" algn="r" defTabSz="914400" rtl="1" eaLnBrk="1" fontAlgn="base" latinLnBrk="0" hangingPunct="1">
              <a:lnSpc>
                <a:spcPct val="100000"/>
              </a:lnSpc>
              <a:spcBef>
                <a:spcPct val="0"/>
              </a:spcBef>
              <a:spcAft>
                <a:spcPct val="0"/>
              </a:spcAft>
              <a:buClrTx/>
              <a:buSzTx/>
              <a:buFontTx/>
              <a:buNone/>
              <a:tabLst/>
            </a:pPr>
            <a:r>
              <a:rPr lang="fa-IR" sz="2400" dirty="0" smtClean="0">
                <a:solidFill>
                  <a:srgbClr val="000000"/>
                </a:solidFill>
                <a:latin typeface="Calibri" pitchFamily="34" charset="0"/>
                <a:ea typeface="Calibri" pitchFamily="34" charset="0"/>
                <a:cs typeface="B Lotus" pitchFamily="2" charset="-78"/>
              </a:rPr>
              <a:t>در صورت موفقیت          ورود به مرحله ی انتقال</a:t>
            </a:r>
            <a:endParaRPr kumimoji="0" lang="fa-IR" sz="2400" b="0" i="0" u="none" strike="noStrike" cap="none" normalizeH="0" baseline="0" dirty="0" smtClean="0">
              <a:ln>
                <a:noFill/>
              </a:ln>
              <a:solidFill>
                <a:srgbClr val="000000"/>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dirty="0" smtClean="0">
              <a:solidFill>
                <a:srgbClr val="000000"/>
              </a:solidFill>
              <a:latin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14" name="Right Arrow 13"/>
          <p:cNvSpPr/>
          <p:nvPr/>
        </p:nvSpPr>
        <p:spPr>
          <a:xfrm flipH="1">
            <a:off x="6477000" y="5486400"/>
            <a:ext cx="533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2403588"/>
      </p:ext>
    </p:extLst>
  </p:cSld>
  <p:clrMapOvr>
    <a:masterClrMapping/>
  </p:clrMapOvr>
  <p:transition spd="slow">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0"/>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108" y="-34840"/>
            <a:ext cx="9143999" cy="6858000"/>
          </a:xfrm>
        </p:spPr>
      </p:pic>
      <p:sp>
        <p:nvSpPr>
          <p:cNvPr id="9" name="Rectangle 8"/>
          <p:cNvSpPr/>
          <p:nvPr/>
        </p:nvSpPr>
        <p:spPr>
          <a:xfrm>
            <a:off x="6295949" y="548680"/>
            <a:ext cx="2272417" cy="707886"/>
          </a:xfrm>
          <a:prstGeom prst="rect">
            <a:avLst/>
          </a:prstGeom>
        </p:spPr>
        <p:txBody>
          <a:bodyPr wrap="none">
            <a:spAutoFit/>
          </a:bodyPr>
          <a:lstStyle/>
          <a:p>
            <a:r>
              <a:rPr lang="en-US" sz="4000" b="1" dirty="0">
                <a:cs typeface="B Lotus" pitchFamily="2" charset="-78"/>
              </a:rPr>
              <a:t>E</a:t>
            </a:r>
            <a:r>
              <a:rPr lang="en-US" sz="4000" b="1" dirty="0" smtClean="0">
                <a:cs typeface="B Lotus" pitchFamily="2" charset="-78"/>
              </a:rPr>
              <a:t>xposure</a:t>
            </a:r>
            <a:r>
              <a:rPr lang="fa-IR" sz="4000" b="1" dirty="0" smtClean="0">
                <a:cs typeface="B Lotus" pitchFamily="2" charset="-78"/>
              </a:rPr>
              <a:t> </a:t>
            </a:r>
            <a:endParaRPr lang="fa-IR" sz="4000" b="1" dirty="0">
              <a:cs typeface="B Lotus" pitchFamily="2" charset="-78"/>
            </a:endParaRPr>
          </a:p>
        </p:txBody>
      </p:sp>
      <p:sp>
        <p:nvSpPr>
          <p:cNvPr id="2" name="Rectangle 1"/>
          <p:cNvSpPr/>
          <p:nvPr/>
        </p:nvSpPr>
        <p:spPr>
          <a:xfrm>
            <a:off x="2411760" y="1640637"/>
            <a:ext cx="6732240" cy="5262979"/>
          </a:xfrm>
          <a:prstGeom prst="rect">
            <a:avLst/>
          </a:prstGeom>
        </p:spPr>
        <p:txBody>
          <a:bodyPr wrap="square">
            <a:spAutoFit/>
          </a:bodyPr>
          <a:lstStyle/>
          <a:p>
            <a:r>
              <a:rPr lang="fa-IR" sz="2800" dirty="0" smtClean="0">
                <a:cs typeface="B Lotus" pitchFamily="2" charset="-78"/>
              </a:rPr>
              <a:t>اساس </a:t>
            </a:r>
            <a:r>
              <a:rPr lang="fa-IR" sz="2800" dirty="0">
                <a:cs typeface="B Lotus" pitchFamily="2" charset="-78"/>
              </a:rPr>
              <a:t>رفتاردرمانی برای هر نوع اضطراب </a:t>
            </a:r>
            <a:r>
              <a:rPr lang="en-US" sz="2800" dirty="0">
                <a:cs typeface="B Lotus" pitchFamily="2" charset="-78"/>
              </a:rPr>
              <a:t>Exposure </a:t>
            </a:r>
            <a:r>
              <a:rPr lang="fa-IR" sz="2800" dirty="0">
                <a:cs typeface="B Lotus" pitchFamily="2" charset="-78"/>
              </a:rPr>
              <a:t>می باشد.</a:t>
            </a:r>
          </a:p>
          <a:p>
            <a:endParaRPr lang="fa-IR" sz="2800" dirty="0" smtClean="0">
              <a:cs typeface="B Lotus" pitchFamily="2" charset="-78"/>
            </a:endParaRPr>
          </a:p>
          <a:p>
            <a:r>
              <a:rPr lang="fa-IR" sz="2800" dirty="0" smtClean="0">
                <a:cs typeface="B Lotus" pitchFamily="2" charset="-78"/>
              </a:rPr>
              <a:t>مورد استفاده برای افرادی که اجتناب و رفتارهای اضافی ندارند.</a:t>
            </a:r>
            <a:endParaRPr lang="fa-IR" sz="2800" dirty="0">
              <a:cs typeface="B Lotus" pitchFamily="2" charset="-78"/>
            </a:endParaRPr>
          </a:p>
          <a:p>
            <a:endParaRPr lang="fa-IR" sz="2800" dirty="0">
              <a:cs typeface="B Lotus" pitchFamily="2" charset="-78"/>
            </a:endParaRPr>
          </a:p>
          <a:p>
            <a:r>
              <a:rPr lang="fa-IR" sz="2800" dirty="0">
                <a:cs typeface="B Lotus" pitchFamily="2" charset="-78"/>
              </a:rPr>
              <a:t>جلسات اولیه </a:t>
            </a:r>
            <a:r>
              <a:rPr lang="en-US" sz="2800" dirty="0">
                <a:cs typeface="B Lotus" pitchFamily="2" charset="-78"/>
              </a:rPr>
              <a:t>Exposure </a:t>
            </a:r>
            <a:r>
              <a:rPr lang="fa-IR" sz="2800" dirty="0">
                <a:cs typeface="B Lotus" pitchFamily="2" charset="-78"/>
              </a:rPr>
              <a:t>باید با موقعیت های که سطح ترس کمتری دارند شروع شوند.</a:t>
            </a:r>
          </a:p>
          <a:p>
            <a:endParaRPr lang="fa-IR" sz="2800" dirty="0">
              <a:cs typeface="B Lotus" pitchFamily="2" charset="-78"/>
            </a:endParaRPr>
          </a:p>
          <a:p>
            <a:endParaRPr lang="fa-IR" sz="2800" dirty="0">
              <a:cs typeface="B Lotus" pitchFamily="2" charset="-78"/>
            </a:endParaRPr>
          </a:p>
          <a:p>
            <a:r>
              <a:rPr lang="fa-IR" sz="2800" dirty="0">
                <a:cs typeface="B Lotus" pitchFamily="2" charset="-78"/>
              </a:rPr>
              <a:t>به طور مشخص هر برنامه </a:t>
            </a:r>
            <a:r>
              <a:rPr lang="en-US" sz="2800" dirty="0">
                <a:cs typeface="B Lotus" pitchFamily="2" charset="-78"/>
              </a:rPr>
              <a:t>Exposure </a:t>
            </a:r>
            <a:r>
              <a:rPr lang="fa-IR" sz="2800" dirty="0">
                <a:cs typeface="B Lotus" pitchFamily="2" charset="-78"/>
              </a:rPr>
              <a:t>باید شامل 10 تا 15 موقعیت باشد.</a:t>
            </a:r>
          </a:p>
        </p:txBody>
      </p:sp>
    </p:spTree>
    <p:extLst>
      <p:ext uri="{BB962C8B-B14F-4D97-AF65-F5344CB8AC3E}">
        <p14:creationId xmlns:p14="http://schemas.microsoft.com/office/powerpoint/2010/main" val="2760038105"/>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3" dur="500"/>
                                        <p:tgtEl>
                                          <p:spTgt spid="2">
                                            <p:txEl>
                                              <p:pRg st="0" end="0"/>
                                            </p:txEl>
                                          </p:spTgt>
                                        </p:tgtEl>
                                      </p:cBhvr>
                                    </p:animEffect>
                                  </p:childTnLst>
                                </p:cTn>
                              </p:par>
                            </p:childTnLst>
                          </p:cTn>
                        </p:par>
                        <p:par>
                          <p:cTn id="14" fill="hold">
                            <p:stCondLst>
                              <p:cond delay="1500"/>
                            </p:stCondLst>
                            <p:childTnLst>
                              <p:par>
                                <p:cTn id="15" presetID="14" presetClass="entr" presetSubtype="10"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par>
                          <p:cTn id="18" fill="hold">
                            <p:stCondLst>
                              <p:cond delay="2000"/>
                            </p:stCondLst>
                            <p:childTnLst>
                              <p:par>
                                <p:cTn id="19" presetID="14" presetClass="entr" presetSubtype="10" fill="hold" nodeType="after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1" dur="500"/>
                                        <p:tgtEl>
                                          <p:spTgt spid="2">
                                            <p:txEl>
                                              <p:pRg st="4" end="4"/>
                                            </p:txEl>
                                          </p:spTgt>
                                        </p:tgtEl>
                                      </p:cBhvr>
                                    </p:animEffect>
                                  </p:childTnLst>
                                </p:cTn>
                              </p:par>
                            </p:childTnLst>
                          </p:cTn>
                        </p:par>
                        <p:par>
                          <p:cTn id="22" fill="hold">
                            <p:stCondLst>
                              <p:cond delay="2500"/>
                            </p:stCondLst>
                            <p:childTnLst>
                              <p:par>
                                <p:cTn id="23" presetID="14" presetClass="entr" presetSubtype="10" fill="hold" nodeType="after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09384"/>
            <a:ext cx="9144000" cy="51635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4" name="Rectangle 3"/>
          <p:cNvSpPr/>
          <p:nvPr/>
        </p:nvSpPr>
        <p:spPr>
          <a:xfrm>
            <a:off x="1132149" y="320696"/>
            <a:ext cx="6598281"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Sample fear hierarchy </a:t>
            </a:r>
            <a:endParaRPr lang="fa-I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444333389"/>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wipe(down)">
                                      <p:cBhvr>
                                        <p:cTn id="11"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
        <p:nvSpPr>
          <p:cNvPr id="6" name="Rounded Rectangle 5"/>
          <p:cNvSpPr/>
          <p:nvPr/>
        </p:nvSpPr>
        <p:spPr>
          <a:xfrm rot="20405986">
            <a:off x="4499991" y="2348880"/>
            <a:ext cx="3672408" cy="1440160"/>
          </a:xfrm>
          <a:prstGeom prst="roundRect">
            <a:avLst/>
          </a:prstGeom>
          <a:effectLst>
            <a:outerShdw blurRad="40000" dist="20000" dir="5400000" rotWithShape="0">
              <a:srgbClr val="000000">
                <a:alpha val="38000"/>
              </a:srgbClr>
            </a:outerShdw>
            <a:reflection blurRad="6350" stA="50000" endA="300" endPos="90000" dir="5400000" sy="-100000" algn="bl" rotWithShape="0"/>
          </a:effectLst>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مقدمه</a:t>
            </a:r>
            <a:endParaRPr lang="fa-IR"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endParaRPr>
          </a:p>
        </p:txBody>
      </p:sp>
    </p:spTree>
    <p:extLst>
      <p:ext uri="{BB962C8B-B14F-4D97-AF65-F5344CB8AC3E}">
        <p14:creationId xmlns:p14="http://schemas.microsoft.com/office/powerpoint/2010/main" val="182388549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ctrTitle"/>
          </p:nvPr>
        </p:nvSpPr>
        <p:spPr>
          <a:xfrm>
            <a:off x="2699792" y="188640"/>
            <a:ext cx="5972200" cy="1224136"/>
          </a:xfrm>
        </p:spPr>
        <p:txBody>
          <a:bodyPr/>
          <a:lstStyle/>
          <a:p>
            <a:r>
              <a:rPr lang="en-US" b="1" dirty="0" err="1" smtClean="0">
                <a:cs typeface="B Lotus" pitchFamily="2" charset="-78"/>
              </a:rPr>
              <a:t>Behavioural</a:t>
            </a:r>
            <a:r>
              <a:rPr lang="en-US" b="1" dirty="0" smtClean="0">
                <a:cs typeface="B Lotus" pitchFamily="2" charset="-78"/>
              </a:rPr>
              <a:t> Experiments </a:t>
            </a:r>
            <a:endParaRPr lang="fa-IR" b="1" dirty="0">
              <a:cs typeface="B Lotus" pitchFamily="2" charset="-78"/>
            </a:endParaRPr>
          </a:p>
        </p:txBody>
      </p:sp>
      <p:sp>
        <p:nvSpPr>
          <p:cNvPr id="6" name="Subtitle 5"/>
          <p:cNvSpPr>
            <a:spLocks noGrp="1"/>
          </p:cNvSpPr>
          <p:nvPr>
            <p:ph type="subTitle" idx="1"/>
          </p:nvPr>
        </p:nvSpPr>
        <p:spPr>
          <a:xfrm>
            <a:off x="755576" y="1340768"/>
            <a:ext cx="8208912" cy="5256584"/>
          </a:xfrm>
        </p:spPr>
        <p:txBody>
          <a:bodyPr>
            <a:normAutofit/>
          </a:bodyPr>
          <a:lstStyle/>
          <a:p>
            <a:pPr algn="r"/>
            <a:r>
              <a:rPr lang="fa-IR" sz="2800" dirty="0">
                <a:solidFill>
                  <a:schemeClr val="tx1"/>
                </a:solidFill>
                <a:cs typeface="B Lotus" pitchFamily="2" charset="-78"/>
              </a:rPr>
              <a:t>ترس های </a:t>
            </a:r>
            <a:r>
              <a:rPr lang="fa-IR" sz="2800" dirty="0" smtClean="0">
                <a:solidFill>
                  <a:schemeClr val="tx1"/>
                </a:solidFill>
                <a:cs typeface="B Lotus" pitchFamily="2" charset="-78"/>
              </a:rPr>
              <a:t>عمده :</a:t>
            </a:r>
          </a:p>
          <a:p>
            <a:pPr algn="r"/>
            <a:r>
              <a:rPr lang="fa-IR" sz="2800" dirty="0" smtClean="0">
                <a:solidFill>
                  <a:schemeClr val="tx1"/>
                </a:solidFill>
                <a:cs typeface="B Lotus" pitchFamily="2" charset="-78"/>
              </a:rPr>
              <a:t>1.لکنت کردن</a:t>
            </a:r>
          </a:p>
          <a:p>
            <a:pPr algn="r"/>
            <a:r>
              <a:rPr lang="fa-IR" sz="2800" dirty="0" smtClean="0">
                <a:solidFill>
                  <a:schemeClr val="tx1"/>
                </a:solidFill>
                <a:cs typeface="B Lotus" pitchFamily="2" charset="-78"/>
              </a:rPr>
              <a:t>2.ارزیابی منفی توسط دیگران به دلیل بروز لکنت</a:t>
            </a:r>
          </a:p>
          <a:p>
            <a:pPr algn="r"/>
            <a:endParaRPr lang="fa-IR" sz="2800" dirty="0" smtClean="0">
              <a:solidFill>
                <a:schemeClr val="tx1"/>
              </a:solidFill>
              <a:cs typeface="B Lotus" pitchFamily="2" charset="-78"/>
            </a:endParaRPr>
          </a:p>
          <a:p>
            <a:pPr marL="457200" indent="-457200" algn="r">
              <a:buFont typeface="Wingdings" pitchFamily="2" charset="2"/>
              <a:buChar char="v"/>
            </a:pPr>
            <a:r>
              <a:rPr lang="fa-IR" sz="2800" dirty="0" smtClean="0">
                <a:solidFill>
                  <a:schemeClr val="tx1"/>
                </a:solidFill>
                <a:cs typeface="B Lotus" pitchFamily="2" charset="-78"/>
              </a:rPr>
              <a:t> لکنت ارادی</a:t>
            </a:r>
          </a:p>
          <a:p>
            <a:pPr algn="r"/>
            <a:endParaRPr lang="en-US" sz="2800" dirty="0" smtClean="0">
              <a:solidFill>
                <a:schemeClr val="tx1"/>
              </a:solidFill>
              <a:cs typeface="B Lotus" pitchFamily="2" charset="-78"/>
            </a:endParaRPr>
          </a:p>
          <a:p>
            <a:pPr algn="r"/>
            <a:endParaRPr lang="fa-IR" sz="2800" dirty="0">
              <a:solidFill>
                <a:schemeClr val="tx1"/>
              </a:solidFill>
              <a:cs typeface="B Lotus" pitchFamily="2" charset="-78"/>
            </a:endParaRPr>
          </a:p>
          <a:p>
            <a:pPr algn="r"/>
            <a:r>
              <a:rPr lang="fa-IR" sz="2800" dirty="0">
                <a:solidFill>
                  <a:schemeClr val="tx1"/>
                </a:solidFill>
                <a:cs typeface="B Lotus" pitchFamily="2" charset="-78"/>
              </a:rPr>
              <a:t>مثل </a:t>
            </a:r>
            <a:r>
              <a:rPr lang="en-US" sz="2800" dirty="0" smtClean="0">
                <a:solidFill>
                  <a:schemeClr val="tx1"/>
                </a:solidFill>
                <a:cs typeface="B Lotus" pitchFamily="2" charset="-78"/>
              </a:rPr>
              <a:t>Exposure</a:t>
            </a:r>
            <a:r>
              <a:rPr lang="fa-IR" sz="2800" dirty="0" smtClean="0">
                <a:solidFill>
                  <a:schemeClr val="tx1"/>
                </a:solidFill>
                <a:cs typeface="B Lotus" pitchFamily="2" charset="-78"/>
              </a:rPr>
              <a:t> </a:t>
            </a:r>
            <a:r>
              <a:rPr lang="fa-IR" sz="2800" dirty="0">
                <a:solidFill>
                  <a:schemeClr val="tx1"/>
                </a:solidFill>
                <a:cs typeface="B Lotus" pitchFamily="2" charset="-78"/>
              </a:rPr>
              <a:t>این تجارب رفتاری باید در روش سلسله مراتبی باشند و از موقعیت های غیرترس آور آشنا تا موقعیت هایی که ترس زیادی </a:t>
            </a:r>
            <a:r>
              <a:rPr lang="fa-IR" sz="2800" dirty="0" smtClean="0">
                <a:solidFill>
                  <a:schemeClr val="tx1"/>
                </a:solidFill>
                <a:cs typeface="B Lotus" pitchFamily="2" charset="-78"/>
              </a:rPr>
              <a:t>دارند.</a:t>
            </a:r>
            <a:endParaRPr lang="fa-IR" sz="2800" dirty="0">
              <a:solidFill>
                <a:schemeClr val="tx1"/>
              </a:solidFill>
              <a:cs typeface="B Lotus" pitchFamily="2" charset="-78"/>
            </a:endParaRPr>
          </a:p>
        </p:txBody>
      </p:sp>
    </p:spTree>
    <p:extLst>
      <p:ext uri="{BB962C8B-B14F-4D97-AF65-F5344CB8AC3E}">
        <p14:creationId xmlns:p14="http://schemas.microsoft.com/office/powerpoint/2010/main" val="4018177861"/>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arn(inVertical)">
                                      <p:cBhvr>
                                        <p:cTn id="13" dur="1000"/>
                                        <p:tgtEl>
                                          <p:spTgt spid="6">
                                            <p:txEl>
                                              <p:pRg st="0" end="0"/>
                                            </p:txEl>
                                          </p:spTgt>
                                        </p:tgtEl>
                                      </p:cBhvr>
                                    </p:animEffect>
                                  </p:childTnLst>
                                </p:cTn>
                              </p:par>
                            </p:childTnLst>
                          </p:cTn>
                        </p:par>
                        <p:par>
                          <p:cTn id="14" fill="hold">
                            <p:stCondLst>
                              <p:cond delay="2000"/>
                            </p:stCondLst>
                            <p:childTnLst>
                              <p:par>
                                <p:cTn id="15" presetID="16" presetClass="entr" presetSubtype="21" fill="hold" nodeType="after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inVertical)">
                                      <p:cBhvr>
                                        <p:cTn id="17" dur="1000"/>
                                        <p:tgtEl>
                                          <p:spTgt spid="6">
                                            <p:txEl>
                                              <p:pRg st="1" end="1"/>
                                            </p:txEl>
                                          </p:spTgt>
                                        </p:tgtEl>
                                      </p:cBhvr>
                                    </p:animEffect>
                                  </p:childTnLst>
                                </p:cTn>
                              </p:par>
                            </p:childTnLst>
                          </p:cTn>
                        </p:par>
                        <p:par>
                          <p:cTn id="18" fill="hold">
                            <p:stCondLst>
                              <p:cond delay="3000"/>
                            </p:stCondLst>
                            <p:childTnLst>
                              <p:par>
                                <p:cTn id="19" presetID="16" presetClass="entr" presetSubtype="21" fill="hold" nodeType="after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barn(inVertical)">
                                      <p:cBhvr>
                                        <p:cTn id="21" dur="1000"/>
                                        <p:tgtEl>
                                          <p:spTgt spid="6">
                                            <p:txEl>
                                              <p:pRg st="2" end="2"/>
                                            </p:txEl>
                                          </p:spTgt>
                                        </p:tgtEl>
                                      </p:cBhvr>
                                    </p:animEffect>
                                  </p:childTnLst>
                                </p:cTn>
                              </p:par>
                            </p:childTnLst>
                          </p:cTn>
                        </p:par>
                        <p:par>
                          <p:cTn id="22" fill="hold">
                            <p:stCondLst>
                              <p:cond delay="4000"/>
                            </p:stCondLst>
                            <p:childTnLst>
                              <p:par>
                                <p:cTn id="23" presetID="16" presetClass="entr" presetSubtype="21" fill="hold" nodeType="after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barn(inVertical)">
                                      <p:cBhvr>
                                        <p:cTn id="25" dur="1000"/>
                                        <p:tgtEl>
                                          <p:spTgt spid="6">
                                            <p:txEl>
                                              <p:pRg st="4" end="4"/>
                                            </p:txEl>
                                          </p:spTgt>
                                        </p:tgtEl>
                                      </p:cBhvr>
                                    </p:animEffect>
                                  </p:childTnLst>
                                </p:cTn>
                              </p:par>
                            </p:childTnLst>
                          </p:cTn>
                        </p:par>
                        <p:par>
                          <p:cTn id="26" fill="hold">
                            <p:stCondLst>
                              <p:cond delay="5000"/>
                            </p:stCondLst>
                            <p:childTnLst>
                              <p:par>
                                <p:cTn id="27" presetID="16" presetClass="entr" presetSubtype="21" fill="hold" nodeType="after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animEffect transition="in" filter="barn(inVertical)">
                                      <p:cBhvr>
                                        <p:cTn id="29"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155" y="0"/>
            <a:ext cx="9144000" cy="6858000"/>
          </a:xfrm>
          <a:prstGeom prst="rect">
            <a:avLst/>
          </a:prstGeom>
        </p:spPr>
      </p:pic>
      <p:sp>
        <p:nvSpPr>
          <p:cNvPr id="2" name="Title 1"/>
          <p:cNvSpPr>
            <a:spLocks noGrp="1"/>
          </p:cNvSpPr>
          <p:nvPr>
            <p:ph type="title"/>
          </p:nvPr>
        </p:nvSpPr>
        <p:spPr>
          <a:xfrm>
            <a:off x="3131840" y="260648"/>
            <a:ext cx="5925344" cy="1152128"/>
          </a:xfrm>
        </p:spPr>
        <p:txBody>
          <a:bodyPr/>
          <a:lstStyle/>
          <a:p>
            <a:r>
              <a:rPr lang="en-US" b="1" dirty="0"/>
              <a:t>Cognitive restructuring</a:t>
            </a:r>
            <a:endParaRPr lang="fa-IR" b="1" dirty="0"/>
          </a:p>
        </p:txBody>
      </p:sp>
      <p:sp>
        <p:nvSpPr>
          <p:cNvPr id="3" name="Content Placeholder 2"/>
          <p:cNvSpPr>
            <a:spLocks noGrp="1"/>
          </p:cNvSpPr>
          <p:nvPr>
            <p:ph idx="1"/>
          </p:nvPr>
        </p:nvSpPr>
        <p:spPr>
          <a:xfrm>
            <a:off x="2411760" y="2348880"/>
            <a:ext cx="6480720" cy="1944216"/>
          </a:xfrm>
        </p:spPr>
        <p:txBody>
          <a:bodyPr/>
          <a:lstStyle/>
          <a:p>
            <a:pPr marL="0" indent="0">
              <a:buNone/>
            </a:pPr>
            <a:r>
              <a:rPr lang="fa-IR" dirty="0">
                <a:cs typeface="B Lotus" pitchFamily="2" charset="-78"/>
              </a:rPr>
              <a:t>قضاوت ها و عقاید منفی چالش انگیز، غالبا درباره ارزیابی دیگران، یکی از اجزای حیاتی </a:t>
            </a:r>
            <a:r>
              <a:rPr lang="en-US" dirty="0" smtClean="0">
                <a:cs typeface="B Lotus" pitchFamily="2" charset="-78"/>
              </a:rPr>
              <a:t>CBT</a:t>
            </a:r>
            <a:r>
              <a:rPr lang="fa-IR" dirty="0" smtClean="0">
                <a:cs typeface="B Lotus" pitchFamily="2" charset="-78"/>
              </a:rPr>
              <a:t> </a:t>
            </a:r>
            <a:r>
              <a:rPr lang="fa-IR" dirty="0">
                <a:cs typeface="B Lotus" pitchFamily="2" charset="-78"/>
              </a:rPr>
              <a:t>برای </a:t>
            </a:r>
            <a:r>
              <a:rPr lang="en-US" dirty="0">
                <a:cs typeface="B Lotus" pitchFamily="2" charset="-78"/>
              </a:rPr>
              <a:t>AWS</a:t>
            </a:r>
            <a:r>
              <a:rPr lang="fa-IR" dirty="0">
                <a:cs typeface="B Lotus" pitchFamily="2" charset="-78"/>
              </a:rPr>
              <a:t> است. </a:t>
            </a:r>
          </a:p>
        </p:txBody>
      </p:sp>
    </p:spTree>
    <p:extLst>
      <p:ext uri="{BB962C8B-B14F-4D97-AF65-F5344CB8AC3E}">
        <p14:creationId xmlns:p14="http://schemas.microsoft.com/office/powerpoint/2010/main" val="2217188572"/>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03" y="1501238"/>
            <a:ext cx="9144000" cy="536107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771800" y="402928"/>
            <a:ext cx="4680520" cy="923330"/>
          </a:xfrm>
          <a:prstGeom prst="rect">
            <a:avLst/>
          </a:prstGeom>
          <a:noFill/>
        </p:spPr>
        <p:txBody>
          <a:bodyPr wrap="squar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UTBAS Scale </a:t>
            </a:r>
            <a:endParaRPr lang="fa-I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212164271"/>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childTnLst>
                          </p:cTn>
                        </p:par>
                        <p:par>
                          <p:cTn id="11" fill="hold">
                            <p:stCondLst>
                              <p:cond delay="1900"/>
                            </p:stCondLst>
                            <p:childTnLst>
                              <p:par>
                                <p:cTn id="12" presetID="22" presetClass="entr" presetSubtype="4" fill="hold" nodeType="afterEffect">
                                  <p:stCondLst>
                                    <p:cond delay="0"/>
                                  </p:stCondLst>
                                  <p:childTnLst>
                                    <p:set>
                                      <p:cBhvr>
                                        <p:cTn id="13" dur="1" fill="hold">
                                          <p:stCondLst>
                                            <p:cond delay="0"/>
                                          </p:stCondLst>
                                        </p:cTn>
                                        <p:tgtEl>
                                          <p:spTgt spid="2051"/>
                                        </p:tgtEl>
                                        <p:attrNameLst>
                                          <p:attrName>style.visibility</p:attrName>
                                        </p:attrNameLst>
                                      </p:cBhvr>
                                      <p:to>
                                        <p:strVal val="visible"/>
                                      </p:to>
                                    </p:set>
                                    <p:animEffect transition="in" filter="wipe(down)">
                                      <p:cBhvr>
                                        <p:cTn id="14"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6"/>
          <p:cNvSpPr>
            <a:spLocks noGrp="1"/>
          </p:cNvSpPr>
          <p:nvPr>
            <p:ph type="ctrTitle"/>
          </p:nvPr>
        </p:nvSpPr>
        <p:spPr>
          <a:xfrm>
            <a:off x="1217307" y="1268760"/>
            <a:ext cx="7772400" cy="1470025"/>
          </a:xfrm>
        </p:spPr>
        <p:txBody>
          <a:bodyPr>
            <a:normAutofit/>
          </a:bodyPr>
          <a:lstStyle/>
          <a:p>
            <a:pPr marL="457200" indent="-457200" algn="r">
              <a:buFont typeface="Arial" pitchFamily="34" charset="0"/>
              <a:buChar char="•"/>
            </a:pPr>
            <a:r>
              <a:rPr lang="fa-IR" sz="3200" dirty="0">
                <a:cs typeface="B Lotus" pitchFamily="2" charset="-78"/>
              </a:rPr>
              <a:t>روش های مبتنی بر </a:t>
            </a:r>
            <a:r>
              <a:rPr lang="fa-IR" sz="3200" dirty="0" smtClean="0">
                <a:cs typeface="B Lotus" pitchFamily="2" charset="-78"/>
              </a:rPr>
              <a:t>ذهن</a:t>
            </a:r>
            <a:r>
              <a:rPr lang="en-US" sz="3200" dirty="0" smtClean="0">
                <a:cs typeface="B Lotus" pitchFamily="2" charset="-78"/>
              </a:rPr>
              <a:t> </a:t>
            </a:r>
            <a:r>
              <a:rPr lang="fa-IR" sz="3200" dirty="0" smtClean="0">
                <a:cs typeface="B Lotus" pitchFamily="2" charset="-78"/>
              </a:rPr>
              <a:t> از اجزای مهمی در برنامه </a:t>
            </a:r>
            <a:br>
              <a:rPr lang="fa-IR" sz="3200" dirty="0" smtClean="0">
                <a:cs typeface="B Lotus" pitchFamily="2" charset="-78"/>
              </a:rPr>
            </a:br>
            <a:r>
              <a:rPr lang="en-US" sz="3200" dirty="0" smtClean="0">
                <a:cs typeface="B Lotus" pitchFamily="2" charset="-78"/>
              </a:rPr>
              <a:t> CBT </a:t>
            </a:r>
            <a:r>
              <a:rPr lang="fa-IR" sz="3200" dirty="0" smtClean="0">
                <a:cs typeface="B Lotus" pitchFamily="2" charset="-78"/>
              </a:rPr>
              <a:t>است.</a:t>
            </a:r>
            <a:endParaRPr lang="fa-IR" sz="3200" dirty="0">
              <a:cs typeface="B Lotus" pitchFamily="2" charset="-78"/>
            </a:endParaRPr>
          </a:p>
        </p:txBody>
      </p:sp>
      <p:sp>
        <p:nvSpPr>
          <p:cNvPr id="8" name="Subtitle 7"/>
          <p:cNvSpPr>
            <a:spLocks noGrp="1"/>
          </p:cNvSpPr>
          <p:nvPr>
            <p:ph type="subTitle" idx="1"/>
          </p:nvPr>
        </p:nvSpPr>
        <p:spPr>
          <a:xfrm>
            <a:off x="2087216" y="3573016"/>
            <a:ext cx="6912768" cy="2592288"/>
          </a:xfrm>
        </p:spPr>
        <p:txBody>
          <a:bodyPr>
            <a:normAutofit/>
          </a:bodyPr>
          <a:lstStyle/>
          <a:p>
            <a:pPr marL="457200" indent="-457200" algn="r">
              <a:buFont typeface="Arial" pitchFamily="34" charset="0"/>
              <a:buChar char="•"/>
            </a:pPr>
            <a:r>
              <a:rPr lang="fa-IR" dirty="0" smtClean="0">
                <a:solidFill>
                  <a:schemeClr val="tx1"/>
                </a:solidFill>
                <a:cs typeface="B Lotus" pitchFamily="2" charset="-78"/>
              </a:rPr>
              <a:t>یکی از این روش ها </a:t>
            </a:r>
            <a:r>
              <a:rPr lang="en-US" dirty="0" err="1">
                <a:solidFill>
                  <a:schemeClr val="tx1"/>
                </a:solidFill>
                <a:cs typeface="B Lotus" pitchFamily="2" charset="-78"/>
              </a:rPr>
              <a:t>Attentional</a:t>
            </a:r>
            <a:r>
              <a:rPr lang="en-US" dirty="0">
                <a:solidFill>
                  <a:schemeClr val="tx1"/>
                </a:solidFill>
                <a:cs typeface="B Lotus" pitchFamily="2" charset="-78"/>
              </a:rPr>
              <a:t> training</a:t>
            </a:r>
            <a:endParaRPr lang="fa-IR" dirty="0">
              <a:solidFill>
                <a:schemeClr val="tx1"/>
              </a:solidFill>
              <a:cs typeface="B Lotus" pitchFamily="2" charset="-78"/>
            </a:endParaRPr>
          </a:p>
          <a:p>
            <a:pPr algn="r"/>
            <a:r>
              <a:rPr lang="en-US" dirty="0" smtClean="0">
                <a:solidFill>
                  <a:schemeClr val="tx1"/>
                </a:solidFill>
                <a:cs typeface="B Lotus" pitchFamily="2" charset="-78"/>
              </a:rPr>
              <a:t> </a:t>
            </a:r>
            <a:r>
              <a:rPr lang="fa-IR" dirty="0" smtClean="0">
                <a:solidFill>
                  <a:schemeClr val="tx1"/>
                </a:solidFill>
                <a:cs typeface="B Lotus" pitchFamily="2" charset="-78"/>
              </a:rPr>
              <a:t>است که می تواند  توسط  گفتاردرمانگرها استفاده شود.</a:t>
            </a:r>
            <a:endParaRPr lang="fa-IR" dirty="0">
              <a:solidFill>
                <a:schemeClr val="tx1"/>
              </a:solidFill>
              <a:cs typeface="B Lotus" pitchFamily="2" charset="-78"/>
            </a:endParaRPr>
          </a:p>
        </p:txBody>
      </p:sp>
      <p:sp>
        <p:nvSpPr>
          <p:cNvPr id="6" name="Title 4"/>
          <p:cNvSpPr txBox="1">
            <a:spLocks/>
          </p:cNvSpPr>
          <p:nvPr/>
        </p:nvSpPr>
        <p:spPr>
          <a:xfrm>
            <a:off x="2843808" y="260649"/>
            <a:ext cx="6156176" cy="1224136"/>
          </a:xfrm>
          <a:prstGeom prst="rect">
            <a:avLst/>
          </a:prstGeom>
        </p:spPr>
        <p:txBody>
          <a:bodyPr vert="horz" lIns="91440" tIns="45720" rIns="91440" bIns="45720" rtlCol="1" anchor="ctr">
            <a:normAutofit fontScale="90000" lnSpcReduction="1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b="1" dirty="0" err="1" smtClean="0">
                <a:cs typeface="B Lotus" pitchFamily="2" charset="-78"/>
              </a:rPr>
              <a:t>Attentional</a:t>
            </a:r>
            <a:r>
              <a:rPr lang="en-US" b="1" dirty="0" smtClean="0">
                <a:cs typeface="B Lotus" pitchFamily="2" charset="-78"/>
              </a:rPr>
              <a:t> training</a:t>
            </a:r>
            <a:r>
              <a:rPr lang="fa-IR" b="1" dirty="0" smtClean="0">
                <a:cs typeface="B Lotus" pitchFamily="2" charset="-78"/>
              </a:rPr>
              <a:t> </a:t>
            </a:r>
            <a:br>
              <a:rPr lang="fa-IR" b="1" dirty="0" smtClean="0">
                <a:cs typeface="B Lotus" pitchFamily="2" charset="-78"/>
              </a:rPr>
            </a:br>
            <a:endParaRPr lang="fa-IR" b="1" dirty="0">
              <a:cs typeface="B Lotus" pitchFamily="2" charset="-78"/>
            </a:endParaRPr>
          </a:p>
        </p:txBody>
      </p:sp>
    </p:spTree>
    <p:extLst>
      <p:ext uri="{BB962C8B-B14F-4D97-AF65-F5344CB8AC3E}">
        <p14:creationId xmlns:p14="http://schemas.microsoft.com/office/powerpoint/2010/main" val="3965855874"/>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fade">
                                      <p:cBhvr>
                                        <p:cTn id="25" dur="1000"/>
                                        <p:tgtEl>
                                          <p:spTgt spid="8">
                                            <p:txEl>
                                              <p:pRg st="1" end="1"/>
                                            </p:txEl>
                                          </p:spTgt>
                                        </p:tgtEl>
                                      </p:cBhvr>
                                    </p:animEffect>
                                    <p:anim calcmode="lin" valueType="num">
                                      <p:cBhvr>
                                        <p:cTn id="26"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67338" y="1484785"/>
            <a:ext cx="7344816" cy="5760640"/>
          </a:xfrm>
        </p:spPr>
        <p:txBody>
          <a:bodyPr>
            <a:noAutofit/>
          </a:bodyPr>
          <a:lstStyle/>
          <a:p>
            <a:pPr algn="r"/>
            <a:r>
              <a:rPr lang="fa-IR" sz="2800" dirty="0" smtClean="0">
                <a:cs typeface="B Lotus" pitchFamily="2" charset="-78"/>
              </a:rPr>
              <a:t>دراین مرحله  فرد </a:t>
            </a:r>
            <a:r>
              <a:rPr lang="fa-IR" sz="2800" dirty="0">
                <a:cs typeface="B Lotus" pitchFamily="2" charset="-78"/>
              </a:rPr>
              <a:t>دریک وضعیت راحت قرار می گیرد، </a:t>
            </a:r>
            <a:r>
              <a:rPr lang="fa-IR" sz="2800" dirty="0" smtClean="0">
                <a:cs typeface="B Lotus" pitchFamily="2" charset="-78"/>
              </a:rPr>
              <a:t> </a:t>
            </a:r>
            <a:r>
              <a:rPr lang="fa-IR" sz="2800" dirty="0">
                <a:cs typeface="B Lotus" pitchFamily="2" charset="-78"/>
              </a:rPr>
              <a:t>و از او خواسته می شود که روی  </a:t>
            </a:r>
            <a:r>
              <a:rPr lang="fa-IR" sz="2800" dirty="0" smtClean="0">
                <a:cs typeface="B Lotus" pitchFamily="2" charset="-78"/>
              </a:rPr>
              <a:t>شمارش و تنفس </a:t>
            </a:r>
            <a:r>
              <a:rPr lang="fa-IR" sz="2800" dirty="0">
                <a:cs typeface="B Lotus" pitchFamily="2" charset="-78"/>
              </a:rPr>
              <a:t>تمرکز </a:t>
            </a:r>
            <a:r>
              <a:rPr lang="fa-IR" sz="2800" dirty="0" smtClean="0">
                <a:cs typeface="B Lotus" pitchFamily="2" charset="-78"/>
              </a:rPr>
              <a:t>کند.</a:t>
            </a:r>
            <a:br>
              <a:rPr lang="fa-IR" sz="2800" dirty="0" smtClean="0">
                <a:cs typeface="B Lotus" pitchFamily="2" charset="-78"/>
              </a:rPr>
            </a:br>
            <a:r>
              <a:rPr lang="fa-IR" sz="2800" dirty="0" smtClean="0">
                <a:cs typeface="B Lotus" pitchFamily="2" charset="-78"/>
              </a:rPr>
              <a:t/>
            </a:r>
            <a:br>
              <a:rPr lang="fa-IR" sz="2800" dirty="0" smtClean="0">
                <a:cs typeface="B Lotus" pitchFamily="2" charset="-78"/>
              </a:rPr>
            </a:br>
            <a:r>
              <a:rPr lang="fa-IR" sz="2800" dirty="0" smtClean="0">
                <a:cs typeface="B Lotus" pitchFamily="2" charset="-78"/>
              </a:rPr>
              <a:t>باهردم </a:t>
            </a:r>
            <a:r>
              <a:rPr lang="fa-IR" sz="2800" dirty="0">
                <a:cs typeface="B Lotus" pitchFamily="2" charset="-78"/>
              </a:rPr>
              <a:t>فرد یک عدد در ذهن می شمارد. با هر </a:t>
            </a:r>
            <a:r>
              <a:rPr lang="fa-IR" sz="2800" dirty="0" smtClean="0">
                <a:cs typeface="B Lotus" pitchFamily="2" charset="-78"/>
              </a:rPr>
              <a:t>بازدم </a:t>
            </a:r>
            <a:r>
              <a:rPr lang="fa-IR" sz="2800" dirty="0">
                <a:cs typeface="B Lotus" pitchFamily="2" charset="-78"/>
              </a:rPr>
              <a:t>کلمه </a:t>
            </a:r>
            <a:r>
              <a:rPr lang="en-US" sz="2800" dirty="0" smtClean="0">
                <a:cs typeface="B Lotus" pitchFamily="2" charset="-78"/>
              </a:rPr>
              <a:t>“</a:t>
            </a:r>
            <a:r>
              <a:rPr lang="fa-IR" sz="2800" dirty="0" smtClean="0">
                <a:cs typeface="B Lotus" pitchFamily="2" charset="-78"/>
              </a:rPr>
              <a:t>آرام</a:t>
            </a:r>
            <a:r>
              <a:rPr lang="en-US" sz="2800" dirty="0" smtClean="0">
                <a:cs typeface="B Lotus" pitchFamily="2" charset="-78"/>
              </a:rPr>
              <a:t>”</a:t>
            </a:r>
            <a:r>
              <a:rPr lang="fa-IR" sz="2800" dirty="0" smtClean="0">
                <a:cs typeface="B Lotus" pitchFamily="2" charset="-78"/>
              </a:rPr>
              <a:t> را با خود میگوید.</a:t>
            </a:r>
            <a:br>
              <a:rPr lang="fa-IR" sz="2800" dirty="0" smtClean="0">
                <a:cs typeface="B Lotus" pitchFamily="2" charset="-78"/>
              </a:rPr>
            </a:br>
            <a:r>
              <a:rPr lang="fa-IR" sz="2800" dirty="0" smtClean="0">
                <a:cs typeface="B Lotus" pitchFamily="2" charset="-78"/>
              </a:rPr>
              <a:t/>
            </a:r>
            <a:br>
              <a:rPr lang="fa-IR" sz="2800" dirty="0" smtClean="0">
                <a:cs typeface="B Lotus" pitchFamily="2" charset="-78"/>
              </a:rPr>
            </a:br>
            <a:r>
              <a:rPr lang="fa-IR" sz="2800" dirty="0" smtClean="0">
                <a:cs typeface="B Lotus" pitchFamily="2" charset="-78"/>
              </a:rPr>
              <a:t/>
            </a:r>
            <a:br>
              <a:rPr lang="fa-IR" sz="2800" dirty="0" smtClean="0">
                <a:cs typeface="B Lotus" pitchFamily="2" charset="-78"/>
              </a:rPr>
            </a:br>
            <a:r>
              <a:rPr lang="fa-IR" sz="2800" dirty="0" smtClean="0">
                <a:cs typeface="B Lotus" pitchFamily="2" charset="-78"/>
              </a:rPr>
              <a:t> </a:t>
            </a:r>
            <a:r>
              <a:rPr lang="fa-IR" sz="2800" dirty="0">
                <a:cs typeface="B Lotus" pitchFamily="2" charset="-78"/>
              </a:rPr>
              <a:t>به مراجع آموزش داده می شود که این روش را دوبار در روز و هربار به مدت 5 دقیقه انجام </a:t>
            </a:r>
            <a:r>
              <a:rPr lang="fa-IR" sz="2800" dirty="0" smtClean="0">
                <a:cs typeface="B Lotus" pitchFamily="2" charset="-78"/>
              </a:rPr>
              <a:t>دهد.</a:t>
            </a:r>
            <a:r>
              <a:rPr lang="en-US" sz="2800" dirty="0">
                <a:cs typeface="B Lotus" pitchFamily="2" charset="-78"/>
              </a:rPr>
              <a:t/>
            </a:r>
            <a:br>
              <a:rPr lang="en-US" sz="2800" dirty="0">
                <a:cs typeface="B Lotus" pitchFamily="2" charset="-78"/>
              </a:rPr>
            </a:br>
            <a:endParaRPr lang="fa-IR" sz="2800" dirty="0">
              <a:cs typeface="B Lotus" pitchFamily="2" charset="-78"/>
            </a:endParaRPr>
          </a:p>
        </p:txBody>
      </p:sp>
      <p:sp>
        <p:nvSpPr>
          <p:cNvPr id="5" name="Rounded Rectangle 4"/>
          <p:cNvSpPr/>
          <p:nvPr/>
        </p:nvSpPr>
        <p:spPr>
          <a:xfrm rot="20405986">
            <a:off x="6316281" y="345099"/>
            <a:ext cx="2250863" cy="779892"/>
          </a:xfrm>
          <a:prstGeom prst="roundRect">
            <a:avLst/>
          </a:prstGeom>
          <a:effectLst>
            <a:outerShdw blurRad="40000" dist="20000" dir="5400000" rotWithShape="0">
              <a:srgbClr val="000000">
                <a:alpha val="38000"/>
              </a:srgbClr>
            </a:outerShdw>
            <a:reflection blurRad="6350" stA="50000" endA="300" endPos="90000" dir="5400000" sy="-100000" algn="bl" rotWithShape="0"/>
          </a:effectLst>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rPr>
              <a:t>ادامه...</a:t>
            </a:r>
            <a:endParaRPr lang="fa-IR"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Lotus" pitchFamily="2" charset="-78"/>
            </a:endParaRPr>
          </a:p>
        </p:txBody>
      </p:sp>
    </p:spTree>
    <p:extLst>
      <p:ext uri="{BB962C8B-B14F-4D97-AF65-F5344CB8AC3E}">
        <p14:creationId xmlns:p14="http://schemas.microsoft.com/office/powerpoint/2010/main" val="2146508271"/>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1"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a-IR" dirty="0" smtClean="0">
                <a:cs typeface="B Lotus" pitchFamily="2" charset="-78"/>
              </a:rPr>
              <a:t>جمع بندی:</a:t>
            </a:r>
            <a:endParaRPr lang="fa-IR" dirty="0">
              <a:cs typeface="B Lotus" pitchFamily="2" charset="-78"/>
            </a:endParaRPr>
          </a:p>
        </p:txBody>
      </p:sp>
      <p:sp>
        <p:nvSpPr>
          <p:cNvPr id="3" name="Content Placeholder 2"/>
          <p:cNvSpPr>
            <a:spLocks noGrp="1"/>
          </p:cNvSpPr>
          <p:nvPr>
            <p:ph idx="1"/>
          </p:nvPr>
        </p:nvSpPr>
        <p:spPr>
          <a:xfrm>
            <a:off x="457200" y="1916832"/>
            <a:ext cx="8229600" cy="4209331"/>
          </a:xfrm>
        </p:spPr>
        <p:txBody>
          <a:bodyPr/>
          <a:lstStyle/>
          <a:p>
            <a:r>
              <a:rPr lang="fa-IR" dirty="0" smtClean="0">
                <a:cs typeface="B Lotus" pitchFamily="2" charset="-78"/>
              </a:rPr>
              <a:t>وجود تاریخچه رشدی ضعیف مداخلات روانشناسی را برای </a:t>
            </a:r>
            <a:r>
              <a:rPr lang="en-US" dirty="0" smtClean="0">
                <a:cs typeface="B Lotus" pitchFamily="2" charset="-78"/>
              </a:rPr>
              <a:t>AWS</a:t>
            </a:r>
            <a:r>
              <a:rPr lang="fa-IR" dirty="0" smtClean="0">
                <a:cs typeface="B Lotus" pitchFamily="2" charset="-78"/>
              </a:rPr>
              <a:t> لازم می کند.</a:t>
            </a:r>
          </a:p>
          <a:p>
            <a:endParaRPr lang="fa-IR" dirty="0">
              <a:cs typeface="B Lotus" pitchFamily="2" charset="-78"/>
            </a:endParaRPr>
          </a:p>
          <a:p>
            <a:r>
              <a:rPr lang="en-US" dirty="0" smtClean="0">
                <a:cs typeface="B Lotus" pitchFamily="2" charset="-78"/>
              </a:rPr>
              <a:t>CBT</a:t>
            </a:r>
            <a:r>
              <a:rPr lang="fa-IR" dirty="0" smtClean="0">
                <a:cs typeface="B Lotus" pitchFamily="2" charset="-78"/>
              </a:rPr>
              <a:t> منجر به کاهش اضطراب اجتماعی می شود.</a:t>
            </a:r>
          </a:p>
          <a:p>
            <a:endParaRPr lang="fa-IR" dirty="0">
              <a:cs typeface="B Lotus" pitchFamily="2" charset="-78"/>
            </a:endParaRPr>
          </a:p>
          <a:p>
            <a:r>
              <a:rPr lang="fa-IR" dirty="0" smtClean="0">
                <a:cs typeface="B Lotus" pitchFamily="2" charset="-78"/>
              </a:rPr>
              <a:t>پرسشنامه </a:t>
            </a:r>
            <a:r>
              <a:rPr lang="en-US" dirty="0" smtClean="0">
                <a:cs typeface="B Lotus" pitchFamily="2" charset="-78"/>
              </a:rPr>
              <a:t>UTBAS</a:t>
            </a:r>
            <a:r>
              <a:rPr lang="fa-IR" dirty="0" smtClean="0">
                <a:cs typeface="B Lotus" pitchFamily="2" charset="-78"/>
              </a:rPr>
              <a:t> ابزار مهم </a:t>
            </a:r>
            <a:r>
              <a:rPr lang="en-US" dirty="0" smtClean="0">
                <a:cs typeface="B Lotus" pitchFamily="2" charset="-78"/>
              </a:rPr>
              <a:t>CBT</a:t>
            </a:r>
            <a:r>
              <a:rPr lang="fa-IR" dirty="0" smtClean="0">
                <a:cs typeface="B Lotus" pitchFamily="2" charset="-78"/>
              </a:rPr>
              <a:t> است.</a:t>
            </a:r>
            <a:endParaRPr lang="fa-IR" dirty="0">
              <a:cs typeface="B Lotus" pitchFamily="2" charset="-78"/>
            </a:endParaRPr>
          </a:p>
        </p:txBody>
      </p:sp>
    </p:spTree>
    <p:extLst>
      <p:ext uri="{BB962C8B-B14F-4D97-AF65-F5344CB8AC3E}">
        <p14:creationId xmlns:p14="http://schemas.microsoft.com/office/powerpoint/2010/main" val="2089945231"/>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6296" y="0"/>
            <a:ext cx="1738536" cy="922114"/>
          </a:xfrm>
        </p:spPr>
        <p:txBody>
          <a:bodyPr/>
          <a:lstStyle/>
          <a:p>
            <a:r>
              <a:rPr lang="fa-IR" dirty="0" smtClean="0">
                <a:cs typeface="B Lotus" pitchFamily="2" charset="-78"/>
              </a:rPr>
              <a:t>منابع :</a:t>
            </a:r>
            <a:endParaRPr lang="fa-IR" dirty="0">
              <a:cs typeface="B Lotus" pitchFamily="2" charset="-78"/>
            </a:endParaRPr>
          </a:p>
        </p:txBody>
      </p:sp>
      <p:sp>
        <p:nvSpPr>
          <p:cNvPr id="5" name="Content Placeholder 2"/>
          <p:cNvSpPr txBox="1">
            <a:spLocks/>
          </p:cNvSpPr>
          <p:nvPr/>
        </p:nvSpPr>
        <p:spPr>
          <a:xfrm>
            <a:off x="251520" y="908720"/>
            <a:ext cx="8229600" cy="1490464"/>
          </a:xfrm>
          <a:prstGeom prst="rect">
            <a:avLst/>
          </a:prstGeom>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buFont typeface="Wingdings" pitchFamily="2" charset="2"/>
              <a:buChar char="ü"/>
            </a:pPr>
            <a:r>
              <a:rPr lang="en-US" sz="2000" b="1" dirty="0" err="1">
                <a:cs typeface="B Lotus" pitchFamily="2" charset="-78"/>
              </a:rPr>
              <a:t>Menzies</a:t>
            </a:r>
            <a:r>
              <a:rPr lang="fa-IR" sz="2000" b="1" dirty="0">
                <a:cs typeface="B Lotus" pitchFamily="2" charset="-78"/>
              </a:rPr>
              <a:t>.</a:t>
            </a:r>
            <a:r>
              <a:rPr lang="en-US" sz="2000" b="1" dirty="0">
                <a:cs typeface="B Lotus" pitchFamily="2" charset="-78"/>
              </a:rPr>
              <a:t>Ross </a:t>
            </a:r>
            <a:r>
              <a:rPr lang="en-US" sz="2000" b="1" dirty="0" err="1">
                <a:cs typeface="B Lotus" pitchFamily="2" charset="-78"/>
              </a:rPr>
              <a:t>G,Onslow.Mark</a:t>
            </a:r>
            <a:r>
              <a:rPr lang="en-US" sz="2000" b="1" dirty="0">
                <a:cs typeface="B Lotus" pitchFamily="2" charset="-78"/>
              </a:rPr>
              <a:t> ,</a:t>
            </a:r>
            <a:r>
              <a:rPr lang="en-US" sz="2000" b="1" dirty="0" err="1" smtClean="0">
                <a:cs typeface="B Lotus" pitchFamily="2" charset="-78"/>
              </a:rPr>
              <a:t>Packman.Ann,O’Brian.Sue</a:t>
            </a:r>
            <a:endParaRPr lang="fa-IR" sz="2000" b="1" dirty="0" smtClean="0">
              <a:cs typeface="B Lotus" pitchFamily="2" charset="-78"/>
            </a:endParaRPr>
          </a:p>
          <a:p>
            <a:pPr marL="0" indent="0" algn="l">
              <a:buFont typeface="Arial" pitchFamily="34" charset="0"/>
              <a:buNone/>
            </a:pPr>
            <a:r>
              <a:rPr lang="fa-IR" sz="2000" b="1" dirty="0" smtClean="0">
                <a:cs typeface="B Lotus" pitchFamily="2" charset="-78"/>
              </a:rPr>
              <a:t>(</a:t>
            </a:r>
            <a:r>
              <a:rPr lang="en-US" sz="2000" b="1" dirty="0" smtClean="0">
                <a:cs typeface="B Lotus" pitchFamily="2" charset="-78"/>
              </a:rPr>
              <a:t>2009</a:t>
            </a:r>
            <a:r>
              <a:rPr lang="fa-IR" sz="2000" b="1" dirty="0" smtClean="0">
                <a:cs typeface="B Lotus" pitchFamily="2" charset="-78"/>
              </a:rPr>
              <a:t>)</a:t>
            </a:r>
            <a:endParaRPr lang="en-US" sz="2000" b="1" dirty="0" smtClean="0">
              <a:cs typeface="B Lotus" pitchFamily="2" charset="-78"/>
            </a:endParaRPr>
          </a:p>
          <a:p>
            <a:pPr marL="0" indent="0" algn="l">
              <a:buFont typeface="Arial" pitchFamily="34" charset="0"/>
              <a:buNone/>
            </a:pPr>
            <a:r>
              <a:rPr lang="en-US" sz="2000" b="1" dirty="0" smtClean="0">
                <a:cs typeface="B Lotus" pitchFamily="2" charset="-78"/>
              </a:rPr>
              <a:t>Cognitive behavior therapy for adults who stutter:</a:t>
            </a:r>
            <a:endParaRPr lang="fa-IR" sz="2000" b="1" dirty="0" smtClean="0">
              <a:cs typeface="B Lotus" pitchFamily="2" charset="-78"/>
            </a:endParaRPr>
          </a:p>
          <a:p>
            <a:pPr marL="0" indent="0" algn="l">
              <a:buFont typeface="Arial" pitchFamily="34" charset="0"/>
              <a:buNone/>
            </a:pPr>
            <a:r>
              <a:rPr lang="en-US" sz="2000" b="1" dirty="0" smtClean="0">
                <a:cs typeface="B Lotus" pitchFamily="2" charset="-78"/>
              </a:rPr>
              <a:t>A tutorial for speech-language pathologists</a:t>
            </a:r>
          </a:p>
          <a:p>
            <a:pPr marL="0" indent="0" algn="l">
              <a:buFont typeface="Arial" pitchFamily="34" charset="0"/>
              <a:buNone/>
            </a:pPr>
            <a:r>
              <a:rPr lang="en-US" sz="2000" b="1" dirty="0" smtClean="0">
                <a:cs typeface="B Lotus" pitchFamily="2" charset="-78"/>
              </a:rPr>
              <a:t> 187-200</a:t>
            </a:r>
            <a:r>
              <a:rPr lang="fa-IR" sz="2000" b="1" dirty="0" smtClean="0">
                <a:cs typeface="B Lotus" pitchFamily="2" charset="-78"/>
              </a:rPr>
              <a:t> (</a:t>
            </a:r>
            <a:r>
              <a:rPr lang="en-US" sz="2000" b="1" dirty="0" smtClean="0">
                <a:cs typeface="B Lotus" pitchFamily="2" charset="-78"/>
              </a:rPr>
              <a:t>2</a:t>
            </a:r>
            <a:r>
              <a:rPr lang="fa-IR" sz="2000" b="1" dirty="0" smtClean="0">
                <a:cs typeface="B Lotus" pitchFamily="2" charset="-78"/>
              </a:rPr>
              <a:t>)</a:t>
            </a:r>
            <a:r>
              <a:rPr lang="en-US" sz="2000" b="1" dirty="0" smtClean="0">
                <a:cs typeface="B Lotus" pitchFamily="2" charset="-78"/>
              </a:rPr>
              <a:t> Journal of Fluency Disorders 34</a:t>
            </a:r>
            <a:endParaRPr lang="fa-IR" sz="2000" b="1" dirty="0">
              <a:cs typeface="B Lotus" pitchFamily="2" charset="-78"/>
            </a:endParaRPr>
          </a:p>
        </p:txBody>
      </p:sp>
      <p:sp>
        <p:nvSpPr>
          <p:cNvPr id="6" name="Content Placeholder 2"/>
          <p:cNvSpPr txBox="1">
            <a:spLocks/>
          </p:cNvSpPr>
          <p:nvPr/>
        </p:nvSpPr>
        <p:spPr>
          <a:xfrm>
            <a:off x="251520" y="2924944"/>
            <a:ext cx="8435280" cy="3417243"/>
          </a:xfrm>
          <a:prstGeom prst="rect">
            <a:avLst/>
          </a:prstGeom>
        </p:spPr>
        <p:txBody>
          <a:bodyPr vert="horz" lIns="91440" tIns="45720" rIns="91440" bIns="45720" rtlCol="1">
            <a:normAutofit fontScale="5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buFont typeface="Wingdings" pitchFamily="2" charset="2"/>
              <a:buChar char="ü"/>
            </a:pPr>
            <a:r>
              <a:rPr lang="en-US" b="1" dirty="0" err="1" smtClean="0">
                <a:cs typeface="B Lotus" pitchFamily="2" charset="-78"/>
              </a:rPr>
              <a:t>Menzies</a:t>
            </a:r>
            <a:r>
              <a:rPr lang="en-US" b="1" dirty="0" smtClean="0">
                <a:cs typeface="B Lotus" pitchFamily="2" charset="-78"/>
              </a:rPr>
              <a:t> Ross ,</a:t>
            </a:r>
            <a:r>
              <a:rPr lang="en-US" b="1" dirty="0" err="1" smtClean="0">
                <a:cs typeface="B Lotus" pitchFamily="2" charset="-78"/>
              </a:rPr>
              <a:t>G,o’Brain,sue,onslow</a:t>
            </a:r>
            <a:r>
              <a:rPr lang="en-US" b="1" dirty="0" smtClean="0">
                <a:cs typeface="B Lotus" pitchFamily="2" charset="-78"/>
              </a:rPr>
              <a:t> </a:t>
            </a:r>
            <a:r>
              <a:rPr lang="en-US" b="1" dirty="0" err="1" smtClean="0">
                <a:cs typeface="B Lotus" pitchFamily="2" charset="-78"/>
              </a:rPr>
              <a:t>marki,ann</a:t>
            </a:r>
            <a:r>
              <a:rPr lang="en-US" b="1" dirty="0" smtClean="0">
                <a:cs typeface="B Lotus" pitchFamily="2" charset="-78"/>
              </a:rPr>
              <a:t> packman (2008). An experimental clinical trial of cognitive behavior therapy package for chronic stuttering.</a:t>
            </a:r>
          </a:p>
          <a:p>
            <a:pPr marL="0" indent="0" algn="l" rtl="0">
              <a:buFont typeface="Arial" pitchFamily="34" charset="0"/>
              <a:buNone/>
            </a:pPr>
            <a:r>
              <a:rPr lang="en-US" b="1" dirty="0" smtClean="0">
                <a:cs typeface="B Lotus" pitchFamily="2" charset="-78"/>
              </a:rPr>
              <a:t>Journal of speech ,language and hearing research.51(3);1451-1464</a:t>
            </a:r>
          </a:p>
          <a:p>
            <a:pPr algn="l" rtl="0">
              <a:buFont typeface="Wingdings" pitchFamily="2" charset="2"/>
              <a:buChar char="ü"/>
            </a:pPr>
            <a:r>
              <a:rPr lang="en-US" b="1" dirty="0" smtClean="0">
                <a:cs typeface="B Lotus" pitchFamily="2" charset="-78"/>
              </a:rPr>
              <a:t>Onslow mark, Packman </a:t>
            </a:r>
            <a:r>
              <a:rPr lang="en-US" b="1" dirty="0" err="1" smtClean="0">
                <a:cs typeface="B Lotus" pitchFamily="2" charset="-78"/>
              </a:rPr>
              <a:t>ann</a:t>
            </a:r>
            <a:r>
              <a:rPr lang="en-US" b="1" dirty="0" smtClean="0">
                <a:cs typeface="B Lotus" pitchFamily="2" charset="-78"/>
              </a:rPr>
              <a:t>, </a:t>
            </a:r>
            <a:r>
              <a:rPr lang="en-US" b="1" dirty="0" err="1" smtClean="0">
                <a:cs typeface="B Lotus" pitchFamily="2" charset="-78"/>
              </a:rPr>
              <a:t>menzies</a:t>
            </a:r>
            <a:r>
              <a:rPr lang="en-US" b="1" dirty="0" smtClean="0">
                <a:cs typeface="B Lotus" pitchFamily="2" charset="-78"/>
              </a:rPr>
              <a:t> Ross G.(2009). Online CBT :a phase I trial of a </a:t>
            </a:r>
            <a:r>
              <a:rPr lang="en-US" b="1" dirty="0" err="1" smtClean="0">
                <a:cs typeface="B Lotus" pitchFamily="2" charset="-78"/>
              </a:rPr>
              <a:t>standalong</a:t>
            </a:r>
            <a:r>
              <a:rPr lang="en-US" b="1" dirty="0" smtClean="0">
                <a:cs typeface="B Lotus" pitchFamily="2" charset="-78"/>
              </a:rPr>
              <a:t> online CBT treatment program for social anxiety in stuttering. </a:t>
            </a:r>
            <a:r>
              <a:rPr lang="en-US" b="1" dirty="0" err="1" smtClean="0">
                <a:cs typeface="B Lotus" pitchFamily="2" charset="-78"/>
              </a:rPr>
              <a:t>Behaviour</a:t>
            </a:r>
            <a:r>
              <a:rPr lang="en-US" b="1" dirty="0" smtClean="0">
                <a:cs typeface="B Lotus" pitchFamily="2" charset="-78"/>
              </a:rPr>
              <a:t> change.26(3);254-270  </a:t>
            </a:r>
          </a:p>
          <a:p>
            <a:pPr algn="l" rtl="0">
              <a:buFont typeface="Wingdings" pitchFamily="2" charset="2"/>
              <a:buChar char="ü"/>
            </a:pPr>
            <a:r>
              <a:rPr lang="en-US" b="1" dirty="0" smtClean="0">
                <a:cs typeface="B Lotus" pitchFamily="2" charset="-78"/>
              </a:rPr>
              <a:t>Guitar Barry, treatment of stuttering established and emerging interventions. </a:t>
            </a:r>
            <a:r>
              <a:rPr lang="en-US" b="1" dirty="0" err="1" smtClean="0">
                <a:cs typeface="B Lotus" pitchFamily="2" charset="-78"/>
              </a:rPr>
              <a:t>Wolters</a:t>
            </a:r>
            <a:r>
              <a:rPr lang="en-US" b="1" dirty="0" smtClean="0">
                <a:cs typeface="B Lotus" pitchFamily="2" charset="-78"/>
              </a:rPr>
              <a:t> </a:t>
            </a:r>
            <a:r>
              <a:rPr lang="en-US" b="1" dirty="0" err="1" smtClean="0">
                <a:cs typeface="B Lotus" pitchFamily="2" charset="-78"/>
              </a:rPr>
              <a:t>kluwer,lippin</a:t>
            </a:r>
            <a:r>
              <a:rPr lang="en-US" b="1" dirty="0" smtClean="0">
                <a:cs typeface="B Lotus" pitchFamily="2" charset="-78"/>
              </a:rPr>
              <a:t> </a:t>
            </a:r>
            <a:r>
              <a:rPr lang="en-US" b="1" dirty="0" err="1" smtClean="0">
                <a:cs typeface="B Lotus" pitchFamily="2" charset="-78"/>
              </a:rPr>
              <a:t>cott</a:t>
            </a:r>
            <a:r>
              <a:rPr lang="en-US" b="1" dirty="0" smtClean="0">
                <a:cs typeface="B Lotus" pitchFamily="2" charset="-78"/>
              </a:rPr>
              <a:t> </a:t>
            </a:r>
            <a:r>
              <a:rPr lang="en-US" b="1" dirty="0" err="1" smtClean="0">
                <a:cs typeface="B Lotus" pitchFamily="2" charset="-78"/>
              </a:rPr>
              <a:t>williiams</a:t>
            </a:r>
            <a:r>
              <a:rPr lang="en-US" b="1" dirty="0" smtClean="0">
                <a:cs typeface="B Lotus" pitchFamily="2" charset="-78"/>
              </a:rPr>
              <a:t> &amp; </a:t>
            </a:r>
            <a:r>
              <a:rPr lang="en-US" b="1" dirty="0" err="1" smtClean="0">
                <a:cs typeface="B Lotus" pitchFamily="2" charset="-78"/>
              </a:rPr>
              <a:t>wilkins</a:t>
            </a:r>
            <a:r>
              <a:rPr lang="en-US" b="1" dirty="0" smtClean="0">
                <a:cs typeface="B Lotus" pitchFamily="2" charset="-78"/>
              </a:rPr>
              <a:t>.</a:t>
            </a:r>
          </a:p>
          <a:p>
            <a:pPr algn="l" rtl="0">
              <a:buFont typeface="Wingdings" pitchFamily="2" charset="2"/>
              <a:buChar char="ü"/>
            </a:pPr>
            <a:r>
              <a:rPr lang="en-US" b="1" dirty="0" smtClean="0">
                <a:cs typeface="B Lotus" pitchFamily="2" charset="-78"/>
              </a:rPr>
              <a:t>Neilson </a:t>
            </a:r>
            <a:r>
              <a:rPr lang="en-US" b="1" dirty="0" err="1" smtClean="0">
                <a:cs typeface="B Lotus" pitchFamily="2" charset="-78"/>
              </a:rPr>
              <a:t>megan</a:t>
            </a:r>
            <a:r>
              <a:rPr lang="en-US" b="1" dirty="0" smtClean="0">
                <a:cs typeface="B Lotus" pitchFamily="2" charset="-78"/>
              </a:rPr>
              <a:t> (2007). Cognitive behavioral treatment of Adults who stutter: the process and the art.</a:t>
            </a:r>
          </a:p>
          <a:p>
            <a:pPr marL="0" indent="0" algn="l" rtl="0">
              <a:buFont typeface="Arial" pitchFamily="34" charset="0"/>
              <a:buNone/>
            </a:pPr>
            <a:r>
              <a:rPr lang="en-US" b="1" dirty="0" smtClean="0">
                <a:cs typeface="B Lotus" pitchFamily="2" charset="-78"/>
              </a:rPr>
              <a:t> In </a:t>
            </a:r>
            <a:r>
              <a:rPr lang="en-US" b="1" dirty="0" err="1" smtClean="0">
                <a:cs typeface="B Lotus" pitchFamily="2" charset="-78"/>
              </a:rPr>
              <a:t>curlee</a:t>
            </a:r>
            <a:r>
              <a:rPr lang="en-US" b="1" dirty="0" smtClean="0">
                <a:cs typeface="B Lotus" pitchFamily="2" charset="-78"/>
              </a:rPr>
              <a:t> </a:t>
            </a:r>
            <a:r>
              <a:rPr lang="en-US" b="1" dirty="0" err="1" smtClean="0">
                <a:cs typeface="B Lotus" pitchFamily="2" charset="-78"/>
              </a:rPr>
              <a:t>richard.f</a:t>
            </a:r>
            <a:r>
              <a:rPr lang="en-US" b="1" dirty="0" smtClean="0">
                <a:cs typeface="B Lotus" pitchFamily="2" charset="-78"/>
              </a:rPr>
              <a:t> stuttering and related disorders of fluency (3Ed) (181-199).new york </a:t>
            </a:r>
            <a:r>
              <a:rPr lang="en-US" b="1" dirty="0" err="1" smtClean="0">
                <a:cs typeface="B Lotus" pitchFamily="2" charset="-78"/>
              </a:rPr>
              <a:t>thieme</a:t>
            </a:r>
            <a:endParaRPr lang="en-US" b="1" dirty="0" smtClean="0">
              <a:cs typeface="B Lotus" pitchFamily="2" charset="-78"/>
            </a:endParaRPr>
          </a:p>
          <a:p>
            <a:pPr marL="0" indent="0" algn="l" rtl="0">
              <a:buFont typeface="Arial" pitchFamily="34" charset="0"/>
              <a:buNone/>
            </a:pPr>
            <a:endParaRPr lang="fa-IR" b="1" dirty="0">
              <a:cs typeface="B Lotus" pitchFamily="2" charset="-78"/>
            </a:endParaRPr>
          </a:p>
        </p:txBody>
      </p:sp>
    </p:spTree>
    <p:extLst>
      <p:ext uri="{BB962C8B-B14F-4D97-AF65-F5344CB8AC3E}">
        <p14:creationId xmlns:p14="http://schemas.microsoft.com/office/powerpoint/2010/main" val="12295555"/>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p:spPr>
      </p:pic>
      <p:sp>
        <p:nvSpPr>
          <p:cNvPr id="5" name="TextBox 4"/>
          <p:cNvSpPr txBox="1"/>
          <p:nvPr/>
        </p:nvSpPr>
        <p:spPr>
          <a:xfrm>
            <a:off x="2743200" y="914400"/>
            <a:ext cx="5867400" cy="5201424"/>
          </a:xfrm>
          <a:prstGeom prst="rect">
            <a:avLst/>
          </a:prstGeom>
          <a:noFill/>
        </p:spPr>
        <p:txBody>
          <a:bodyPr wrap="square" rtlCol="0">
            <a:spAutoFit/>
          </a:bodyPr>
          <a:lstStyle/>
          <a:p>
            <a:r>
              <a:rPr lang="fa-IR" sz="2400" dirty="0" smtClean="0">
                <a:cs typeface="B Lotus" pitchFamily="2" charset="-78"/>
              </a:rPr>
              <a:t>اختلال لکنت         ایجاد کننده ی ناروانی در گفتار فرد و بروز در موقعیت های گفتاری بسیار</a:t>
            </a:r>
          </a:p>
          <a:p>
            <a:endParaRPr lang="fa-IR" sz="2400" dirty="0" smtClean="0">
              <a:cs typeface="B Lotus" pitchFamily="2" charset="-78"/>
            </a:endParaRPr>
          </a:p>
          <a:p>
            <a:r>
              <a:rPr lang="fa-IR" sz="2400" dirty="0" smtClean="0">
                <a:cs typeface="B Lotus" pitchFamily="2" charset="-78"/>
              </a:rPr>
              <a:t>شواهد زیادی مبنی بر         موثر بودن درمان های آسیب شناسی گفتار در کودکان دچار لکنت</a:t>
            </a:r>
          </a:p>
          <a:p>
            <a:r>
              <a:rPr lang="fa-IR" sz="2400" dirty="0" smtClean="0">
                <a:cs typeface="B Lotus" pitchFamily="2" charset="-78"/>
              </a:rPr>
              <a:t>اما در بزرگسالان دچار لکنت، در اکثر موارد، برطرف نشدن لکنت</a:t>
            </a:r>
          </a:p>
          <a:p>
            <a:endParaRPr lang="fa-IR" sz="2400" dirty="0" smtClean="0">
              <a:cs typeface="B Lotus" pitchFamily="2" charset="-78"/>
            </a:endParaRPr>
          </a:p>
          <a:p>
            <a:r>
              <a:rPr lang="fa-IR" sz="2400" dirty="0" smtClean="0">
                <a:cs typeface="B Lotus" pitchFamily="2" charset="-78"/>
              </a:rPr>
              <a:t>در تمامی موارد درمان لکنت         آموزش شیوه های مختلف برای ایجاد الگوی گفتاری جدید با هدف ایجاد گفتار روان و تا حد امکان طبیعی </a:t>
            </a:r>
          </a:p>
          <a:p>
            <a:r>
              <a:rPr lang="fa-IR" sz="2400" dirty="0" smtClean="0">
                <a:cs typeface="B Lotus" pitchFamily="2" charset="-78"/>
              </a:rPr>
              <a:t>در اکثر موارد عدم موفقیت افراد در تثبیت الگوی جدید گفتاری</a:t>
            </a:r>
          </a:p>
          <a:p>
            <a:endParaRPr lang="en-US" sz="2000" dirty="0">
              <a:cs typeface="B Lotus" pitchFamily="2" charset="-78"/>
            </a:endParaRPr>
          </a:p>
        </p:txBody>
      </p:sp>
      <p:sp>
        <p:nvSpPr>
          <p:cNvPr id="6" name="Right Arrow 5"/>
          <p:cNvSpPr/>
          <p:nvPr/>
        </p:nvSpPr>
        <p:spPr>
          <a:xfrm flipH="1">
            <a:off x="6629400" y="838200"/>
            <a:ext cx="533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flipH="1">
            <a:off x="5791200" y="1981200"/>
            <a:ext cx="533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flipH="1">
            <a:off x="5029200" y="3810000"/>
            <a:ext cx="533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stuttering1.gif"/>
          <p:cNvPicPr>
            <a:picLocks noChangeAspect="1"/>
          </p:cNvPicPr>
          <p:nvPr/>
        </p:nvPicPr>
        <p:blipFill>
          <a:blip r:embed="rId3"/>
          <a:stretch>
            <a:fillRect/>
          </a:stretch>
        </p:blipFill>
        <p:spPr>
          <a:xfrm>
            <a:off x="152400" y="5181600"/>
            <a:ext cx="3200400" cy="1504950"/>
          </a:xfrm>
          <a:prstGeom prst="rect">
            <a:avLst/>
          </a:prstGeom>
          <a:ln>
            <a:noFill/>
          </a:ln>
          <a:effectLst>
            <a:softEdge rad="112500"/>
          </a:effectLst>
        </p:spPr>
      </p:pic>
    </p:spTree>
    <p:extLst>
      <p:ext uri="{BB962C8B-B14F-4D97-AF65-F5344CB8AC3E}">
        <p14:creationId xmlns:p14="http://schemas.microsoft.com/office/powerpoint/2010/main" val="2750581275"/>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2895600" y="381000"/>
            <a:ext cx="5715000" cy="4985980"/>
          </a:xfrm>
          <a:prstGeom prst="rect">
            <a:avLst/>
          </a:prstGeom>
          <a:noFill/>
        </p:spPr>
        <p:txBody>
          <a:bodyPr wrap="square" rtlCol="0">
            <a:spAutoFit/>
          </a:bodyPr>
          <a:lstStyle/>
          <a:p>
            <a:r>
              <a:rPr lang="fa-IR" sz="2400" dirty="0" smtClean="0">
                <a:cs typeface="B Lotus" pitchFamily="2" charset="-78"/>
              </a:rPr>
              <a:t>اضطراب در افراد لکنتی</a:t>
            </a:r>
          </a:p>
          <a:p>
            <a:endParaRPr lang="fa-IR" sz="2400" dirty="0" smtClean="0">
              <a:cs typeface="B Lotus" pitchFamily="2" charset="-78"/>
            </a:endParaRPr>
          </a:p>
          <a:p>
            <a:r>
              <a:rPr lang="fa-IR" sz="2400" dirty="0" smtClean="0">
                <a:cs typeface="B Lotus" pitchFamily="2" charset="-78"/>
              </a:rPr>
              <a:t>44% از افراد دارای لکنت، دچار </a:t>
            </a:r>
            <a:r>
              <a:rPr lang="en-US" sz="2400" dirty="0" smtClean="0">
                <a:cs typeface="B Lotus" pitchFamily="2" charset="-78"/>
              </a:rPr>
              <a:t>social phobia</a:t>
            </a:r>
            <a:r>
              <a:rPr lang="fa-IR" sz="2400" dirty="0" smtClean="0">
                <a:cs typeface="B Lotus" pitchFamily="2" charset="-78"/>
              </a:rPr>
              <a:t> هستند</a:t>
            </a:r>
          </a:p>
          <a:p>
            <a:endParaRPr lang="fa-IR" dirty="0" smtClean="0">
              <a:cs typeface="B Lotus" pitchFamily="2" charset="-78"/>
            </a:endParaRPr>
          </a:p>
          <a:p>
            <a:r>
              <a:rPr lang="fa-IR" sz="2400" dirty="0" smtClean="0">
                <a:cs typeface="B Lotus" pitchFamily="2" charset="-78"/>
              </a:rPr>
              <a:t>علل بالا رفتن میزان اضطراب اجتماعی :</a:t>
            </a:r>
          </a:p>
          <a:p>
            <a:endParaRPr lang="fa-IR" sz="2400" dirty="0" smtClean="0">
              <a:cs typeface="B Lotus" pitchFamily="2" charset="-78"/>
            </a:endParaRPr>
          </a:p>
          <a:p>
            <a:pPr marL="342900" indent="-342900">
              <a:buFont typeface="Wingdings" pitchFamily="2" charset="2"/>
              <a:buChar char="v"/>
            </a:pPr>
            <a:r>
              <a:rPr lang="fa-IR" sz="2400" dirty="0" smtClean="0">
                <a:cs typeface="B Lotus" pitchFamily="2" charset="-78"/>
              </a:rPr>
              <a:t>تجارب منفی دوران کودکی</a:t>
            </a:r>
          </a:p>
          <a:p>
            <a:endParaRPr lang="fa-IR" sz="2400" dirty="0" smtClean="0">
              <a:cs typeface="B Lotus" pitchFamily="2" charset="-78"/>
            </a:endParaRPr>
          </a:p>
          <a:p>
            <a:pPr marL="342900" indent="-342900">
              <a:buFont typeface="Wingdings" pitchFamily="2" charset="2"/>
              <a:buChar char="v"/>
            </a:pPr>
            <a:r>
              <a:rPr lang="fa-IR" sz="2400" dirty="0" smtClean="0">
                <a:cs typeface="B Lotus" pitchFamily="2" charset="-78"/>
              </a:rPr>
              <a:t>ترس از ارزیابی منفی توسط دیگران</a:t>
            </a:r>
          </a:p>
          <a:p>
            <a:endParaRPr lang="fa-IR" sz="2400" dirty="0" smtClean="0">
              <a:cs typeface="B Lotus" pitchFamily="2" charset="-78"/>
            </a:endParaRPr>
          </a:p>
          <a:p>
            <a:pPr marL="342900" indent="-342900">
              <a:buFont typeface="Wingdings" pitchFamily="2" charset="2"/>
              <a:buChar char="v"/>
            </a:pPr>
            <a:r>
              <a:rPr lang="fa-IR" sz="2400" dirty="0" smtClean="0">
                <a:cs typeface="B Lotus" pitchFamily="2" charset="-78"/>
              </a:rPr>
              <a:t>کلیشه سازی وجود ویژگی های رفتاری خاص </a:t>
            </a:r>
            <a:endParaRPr lang="en-US" sz="2400" dirty="0" smtClean="0">
              <a:cs typeface="B Lotus" pitchFamily="2" charset="-78"/>
            </a:endParaRPr>
          </a:p>
          <a:p>
            <a:r>
              <a:rPr lang="fa-IR" sz="2400" dirty="0" smtClean="0">
                <a:cs typeface="B Lotus" pitchFamily="2" charset="-78"/>
              </a:rPr>
              <a:t>در این افراد در جامعه</a:t>
            </a:r>
          </a:p>
          <a:p>
            <a:endParaRPr lang="fa-IR" dirty="0" smtClean="0">
              <a:cs typeface="B Lotus" pitchFamily="2" charset="-78"/>
            </a:endParaRPr>
          </a:p>
          <a:p>
            <a:endParaRPr lang="en-US" dirty="0">
              <a:cs typeface="B Lotus" pitchFamily="2" charset="-78"/>
            </a:endParaRPr>
          </a:p>
        </p:txBody>
      </p:sp>
      <p:pic>
        <p:nvPicPr>
          <p:cNvPr id="6" name="Picture 5" descr="anxiety.jpg"/>
          <p:cNvPicPr>
            <a:picLocks noChangeAspect="1"/>
          </p:cNvPicPr>
          <p:nvPr/>
        </p:nvPicPr>
        <p:blipFill>
          <a:blip r:embed="rId3"/>
          <a:stretch>
            <a:fillRect/>
          </a:stretch>
        </p:blipFill>
        <p:spPr>
          <a:xfrm>
            <a:off x="228600" y="2895600"/>
            <a:ext cx="3294529" cy="3733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47924439"/>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
        <p:nvSpPr>
          <p:cNvPr id="6" name="TextBox 5"/>
          <p:cNvSpPr txBox="1"/>
          <p:nvPr/>
        </p:nvSpPr>
        <p:spPr>
          <a:xfrm>
            <a:off x="2438400" y="381000"/>
            <a:ext cx="6172200" cy="5262979"/>
          </a:xfrm>
          <a:prstGeom prst="rect">
            <a:avLst/>
          </a:prstGeom>
          <a:noFill/>
        </p:spPr>
        <p:txBody>
          <a:bodyPr wrap="square" rtlCol="0">
            <a:spAutoFit/>
          </a:bodyPr>
          <a:lstStyle/>
          <a:p>
            <a:endParaRPr lang="fa-IR" dirty="0" smtClean="0">
              <a:cs typeface="B Lotus" pitchFamily="2" charset="-78"/>
            </a:endParaRPr>
          </a:p>
          <a:p>
            <a:r>
              <a:rPr lang="fa-IR" sz="2400" dirty="0" smtClean="0">
                <a:cs typeface="B Lotus" pitchFamily="2" charset="-78"/>
              </a:rPr>
              <a:t>افراد مضطرب و با نگرش های منفی اجتماعی نتیجه ی خوبی از درمان نمی گیرند در این افراد درمان تنها با ایجاد الگوی گفتاری جدید ممکن نیست</a:t>
            </a:r>
          </a:p>
          <a:p>
            <a:endParaRPr lang="fa-IR" dirty="0" smtClean="0">
              <a:cs typeface="B Lotus" pitchFamily="2" charset="-78"/>
            </a:endParaRPr>
          </a:p>
          <a:p>
            <a:r>
              <a:rPr lang="fa-IR" sz="2400" dirty="0" smtClean="0">
                <a:cs typeface="B Lotus" pitchFamily="2" charset="-78"/>
              </a:rPr>
              <a:t>نتیجه ی مطالعه ی جدید روی نتایج درمانی بازسازی گفتار به روش گفتار کشیده : دو سوم این افراد دچار انواعی از اختلالات سلامت روانی و در نتیجه عدم تثبیت اثرات بلند مدت درمان می باشند</a:t>
            </a:r>
          </a:p>
          <a:p>
            <a:endParaRPr lang="fa-IR" dirty="0" smtClean="0">
              <a:cs typeface="B Lotus" pitchFamily="2" charset="-78"/>
            </a:endParaRPr>
          </a:p>
          <a:p>
            <a:r>
              <a:rPr lang="fa-IR" sz="2400" dirty="0" smtClean="0">
                <a:cs typeface="B Lotus" pitchFamily="2" charset="-78"/>
              </a:rPr>
              <a:t>اضطراب اجتماعی روی لکنت تاثیر منفی می گذارد و به کارگیری الگوهای گفتاری جدید را در مرحله ی انتقال با مشکل مواجه می کند و در نتیجه در درمان لکنت شکست حاصل می گردد</a:t>
            </a:r>
          </a:p>
          <a:p>
            <a:endParaRPr lang="fa-IR" dirty="0" smtClean="0">
              <a:cs typeface="B Lotus" pitchFamily="2" charset="-78"/>
            </a:endParaRPr>
          </a:p>
        </p:txBody>
      </p:sp>
    </p:spTree>
    <p:extLst>
      <p:ext uri="{BB962C8B-B14F-4D97-AF65-F5344CB8AC3E}">
        <p14:creationId xmlns:p14="http://schemas.microsoft.com/office/powerpoint/2010/main" val="838333709"/>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6986"/>
            <a:ext cx="9144000" cy="6884986"/>
          </a:xfrm>
        </p:spPr>
      </p:pic>
      <p:sp>
        <p:nvSpPr>
          <p:cNvPr id="5" name="TextBox 4"/>
          <p:cNvSpPr txBox="1"/>
          <p:nvPr/>
        </p:nvSpPr>
        <p:spPr>
          <a:xfrm>
            <a:off x="2286000" y="457200"/>
            <a:ext cx="6400800" cy="6278642"/>
          </a:xfrm>
          <a:prstGeom prst="rect">
            <a:avLst/>
          </a:prstGeom>
          <a:noFill/>
        </p:spPr>
        <p:txBody>
          <a:bodyPr wrap="square" rtlCol="0">
            <a:spAutoFit/>
          </a:bodyPr>
          <a:lstStyle/>
          <a:p>
            <a:r>
              <a:rPr lang="fa-IR" sz="2400" dirty="0" smtClean="0">
                <a:cs typeface="B Lotus" pitchFamily="2" charset="-78"/>
              </a:rPr>
              <a:t>زمانی که اضطراب روی لکنت اثر منفی دارد و مرحله ی انتقال را دچار مشکل می کند، درمان مورد نیاز است</a:t>
            </a:r>
          </a:p>
          <a:p>
            <a:endParaRPr lang="fa-IR" sz="2400" dirty="0" smtClean="0">
              <a:cs typeface="B Lotus" pitchFamily="2" charset="-78"/>
            </a:endParaRPr>
          </a:p>
          <a:p>
            <a:r>
              <a:rPr lang="fa-IR" sz="2400" dirty="0" smtClean="0">
                <a:cs typeface="B Lotus" pitchFamily="2" charset="-78"/>
              </a:rPr>
              <a:t>درمان های سنتی اضطراب : </a:t>
            </a:r>
            <a:r>
              <a:rPr lang="en-US" sz="2400" dirty="0" smtClean="0">
                <a:cs typeface="B Lotus" pitchFamily="2" charset="-78"/>
              </a:rPr>
              <a:t>desensitization</a:t>
            </a:r>
            <a:r>
              <a:rPr lang="fa-IR" sz="2400" dirty="0" smtClean="0">
                <a:cs typeface="B Lotus" pitchFamily="2" charset="-78"/>
              </a:rPr>
              <a:t> و </a:t>
            </a:r>
            <a:r>
              <a:rPr lang="en-US" sz="2400" dirty="0" smtClean="0">
                <a:cs typeface="B Lotus" pitchFamily="2" charset="-78"/>
              </a:rPr>
              <a:t>meditation</a:t>
            </a:r>
            <a:endParaRPr lang="fa-IR" sz="2400" dirty="0" smtClean="0">
              <a:cs typeface="B Lotus" pitchFamily="2" charset="-78"/>
            </a:endParaRPr>
          </a:p>
          <a:p>
            <a:endParaRPr lang="fa-IR" sz="2400" dirty="0" smtClean="0">
              <a:cs typeface="B Lotus" pitchFamily="2" charset="-78"/>
            </a:endParaRPr>
          </a:p>
          <a:p>
            <a:r>
              <a:rPr lang="fa-IR" sz="2400" dirty="0" smtClean="0">
                <a:cs typeface="B Lotus" pitchFamily="2" charset="-78"/>
              </a:rPr>
              <a:t>روش بهتر و جدیدتر : </a:t>
            </a:r>
          </a:p>
          <a:p>
            <a:r>
              <a:rPr lang="fa-IR" sz="2400" dirty="0" smtClean="0">
                <a:cs typeface="B Lotus" pitchFamily="2" charset="-78"/>
              </a:rPr>
              <a:t>استفاده از </a:t>
            </a:r>
            <a:r>
              <a:rPr lang="en-US" sz="2400" dirty="0" smtClean="0">
                <a:cs typeface="B Lotus" pitchFamily="2" charset="-78"/>
              </a:rPr>
              <a:t>CBT</a:t>
            </a:r>
            <a:r>
              <a:rPr lang="fa-IR" sz="2400" dirty="0" smtClean="0">
                <a:cs typeface="B Lotus" pitchFamily="2" charset="-78"/>
              </a:rPr>
              <a:t> توسط آسیب شناس گفتار و زبان، برای </a:t>
            </a:r>
            <a:endParaRPr lang="en-US" sz="2400" dirty="0" smtClean="0">
              <a:cs typeface="B Lotus" pitchFamily="2" charset="-78"/>
            </a:endParaRPr>
          </a:p>
          <a:p>
            <a:r>
              <a:rPr lang="fa-IR" sz="2400" dirty="0" smtClean="0">
                <a:cs typeface="B Lotus" pitchFamily="2" charset="-78"/>
              </a:rPr>
              <a:t>درمان های شناختی همراه با درمان های رفتاری لکنت</a:t>
            </a:r>
          </a:p>
          <a:p>
            <a:endParaRPr lang="fa-IR" sz="2400" dirty="0" smtClean="0">
              <a:cs typeface="B Lotus" pitchFamily="2" charset="-78"/>
            </a:endParaRPr>
          </a:p>
          <a:p>
            <a:r>
              <a:rPr lang="fa-IR" sz="2400" dirty="0" smtClean="0">
                <a:cs typeface="B Lotus" pitchFamily="2" charset="-78"/>
              </a:rPr>
              <a:t> بزرگسالان موفق در زمینه ی مدیریت لکنت می گویند :</a:t>
            </a:r>
          </a:p>
          <a:p>
            <a:r>
              <a:rPr lang="fa-IR" sz="2400" dirty="0" smtClean="0">
                <a:cs typeface="B Lotus" pitchFamily="2" charset="-78"/>
              </a:rPr>
              <a:t>((تغییر زندگی از وضعیتی که لکنت بر آن چیره شده به </a:t>
            </a:r>
            <a:endParaRPr lang="en-US" sz="2400" dirty="0" smtClean="0">
              <a:cs typeface="B Lotus" pitchFamily="2" charset="-78"/>
            </a:endParaRPr>
          </a:p>
          <a:p>
            <a:r>
              <a:rPr lang="fa-IR" sz="2400" dirty="0" smtClean="0">
                <a:cs typeface="B Lotus" pitchFamily="2" charset="-78"/>
              </a:rPr>
              <a:t>زندگی که در آن لکنت با موفقیت مدیریت می شود نیازمند تغییر شناختی </a:t>
            </a:r>
            <a:r>
              <a:rPr lang="en-US" sz="2400" dirty="0" smtClean="0">
                <a:cs typeface="B Lotus" pitchFamily="2" charset="-78"/>
              </a:rPr>
              <a:t>cognitive)</a:t>
            </a:r>
            <a:r>
              <a:rPr lang="fa-IR" sz="2400" dirty="0" smtClean="0">
                <a:cs typeface="B Lotus" pitchFamily="2" charset="-78"/>
              </a:rPr>
              <a:t>) و رفتاری </a:t>
            </a:r>
            <a:r>
              <a:rPr lang="en-US" sz="2400" dirty="0" smtClean="0">
                <a:cs typeface="B Lotus" pitchFamily="2" charset="-78"/>
              </a:rPr>
              <a:t>(behavioral)</a:t>
            </a:r>
            <a:r>
              <a:rPr lang="fa-IR" sz="2400" dirty="0" smtClean="0">
                <a:cs typeface="B Lotus" pitchFamily="2" charset="-78"/>
              </a:rPr>
              <a:t> </a:t>
            </a:r>
            <a:endParaRPr lang="en-US" sz="2400" dirty="0" smtClean="0">
              <a:cs typeface="B Lotus" pitchFamily="2" charset="-78"/>
            </a:endParaRPr>
          </a:p>
          <a:p>
            <a:r>
              <a:rPr lang="fa-IR" sz="2400" dirty="0" smtClean="0">
                <a:cs typeface="B Lotus" pitchFamily="2" charset="-78"/>
              </a:rPr>
              <a:t>می باشد</a:t>
            </a:r>
          </a:p>
          <a:p>
            <a:endParaRPr lang="fa-IR" sz="2400" dirty="0" smtClean="0">
              <a:cs typeface="B Lotus" pitchFamily="2" charset="-78"/>
            </a:endParaRPr>
          </a:p>
          <a:p>
            <a:endParaRPr lang="fa-IR" dirty="0" smtClean="0">
              <a:cs typeface="B Lotus" pitchFamily="2" charset="-78"/>
            </a:endParaRPr>
          </a:p>
        </p:txBody>
      </p:sp>
      <p:pic>
        <p:nvPicPr>
          <p:cNvPr id="6" name="Picture 5" descr="url.jpg"/>
          <p:cNvPicPr>
            <a:picLocks noChangeAspect="1"/>
          </p:cNvPicPr>
          <p:nvPr/>
        </p:nvPicPr>
        <p:blipFill>
          <a:blip r:embed="rId3"/>
          <a:stretch>
            <a:fillRect/>
          </a:stretch>
        </p:blipFill>
        <p:spPr>
          <a:xfrm>
            <a:off x="0" y="0"/>
            <a:ext cx="2819400" cy="6858000"/>
          </a:xfrm>
          <a:prstGeom prst="rect">
            <a:avLst/>
          </a:prstGeom>
          <a:ln>
            <a:noFill/>
          </a:ln>
          <a:effectLst>
            <a:softEdge rad="112500"/>
          </a:effectLst>
        </p:spPr>
      </p:pic>
    </p:spTree>
    <p:extLst>
      <p:ext uri="{BB962C8B-B14F-4D97-AF65-F5344CB8AC3E}">
        <p14:creationId xmlns:p14="http://schemas.microsoft.com/office/powerpoint/2010/main" val="3861642962"/>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p:spPr>
      </p:pic>
      <p:sp>
        <p:nvSpPr>
          <p:cNvPr id="5" name="TextBox 4"/>
          <p:cNvSpPr txBox="1"/>
          <p:nvPr/>
        </p:nvSpPr>
        <p:spPr>
          <a:xfrm>
            <a:off x="2971800" y="533400"/>
            <a:ext cx="5486400" cy="6001643"/>
          </a:xfrm>
          <a:prstGeom prst="rect">
            <a:avLst/>
          </a:prstGeom>
          <a:noFill/>
        </p:spPr>
        <p:txBody>
          <a:bodyPr wrap="square" rtlCol="0">
            <a:spAutoFit/>
          </a:bodyPr>
          <a:lstStyle/>
          <a:p>
            <a:r>
              <a:rPr lang="en-US" sz="2400" dirty="0" smtClean="0">
                <a:cs typeface="B Lotus" pitchFamily="2" charset="-78"/>
              </a:rPr>
              <a:t>CBT</a:t>
            </a:r>
            <a:r>
              <a:rPr lang="fa-IR" sz="2400" dirty="0" smtClean="0">
                <a:cs typeface="B Lotus" pitchFamily="2" charset="-78"/>
              </a:rPr>
              <a:t> چیست ؟</a:t>
            </a:r>
          </a:p>
          <a:p>
            <a:r>
              <a:rPr lang="fa-IR" sz="2400" dirty="0" smtClean="0">
                <a:cs typeface="B Lotus" pitchFamily="2" charset="-78"/>
              </a:rPr>
              <a:t>مخفف  </a:t>
            </a:r>
            <a:r>
              <a:rPr lang="en-US" sz="2400" dirty="0" smtClean="0">
                <a:cs typeface="B Lotus" pitchFamily="2" charset="-78"/>
              </a:rPr>
              <a:t>Cognitive Behavior Therapy</a:t>
            </a:r>
            <a:r>
              <a:rPr lang="fa-IR" sz="2400" dirty="0" smtClean="0">
                <a:cs typeface="B Lotus" pitchFamily="2" charset="-78"/>
              </a:rPr>
              <a:t> (درمان شناختی رفتاری)</a:t>
            </a:r>
            <a:endParaRPr lang="en-US" sz="2400" dirty="0" smtClean="0">
              <a:cs typeface="B Lotus" pitchFamily="2" charset="-78"/>
            </a:endParaRPr>
          </a:p>
          <a:p>
            <a:endParaRPr lang="en-US" sz="2400" dirty="0" smtClean="0">
              <a:cs typeface="B Lotus" pitchFamily="2" charset="-78"/>
            </a:endParaRPr>
          </a:p>
          <a:p>
            <a:r>
              <a:rPr lang="fa-IR" sz="2400" dirty="0" smtClean="0">
                <a:cs typeface="B Lotus" pitchFamily="2" charset="-78"/>
              </a:rPr>
              <a:t>توسط روانشناسان و روانپزشکان بالینی برای درمان دامنه ای از اختلالات شامل </a:t>
            </a:r>
          </a:p>
          <a:p>
            <a:r>
              <a:rPr lang="fa-IR" sz="2400" dirty="0" smtClean="0">
                <a:cs typeface="B Lotus" pitchFamily="2" charset="-78"/>
              </a:rPr>
              <a:t>افسردگی، اسکیزوفرنی، اضطراب، اختلالات مربوط به تغذیه، و اختلال عملکرد جنسی و زناشویی و اختلالات مزمن و ناتوان کننده ی دیگر</a:t>
            </a:r>
          </a:p>
          <a:p>
            <a:r>
              <a:rPr lang="fa-IR" sz="2400" dirty="0" smtClean="0">
                <a:cs typeface="B Lotus" pitchFamily="2" charset="-78"/>
              </a:rPr>
              <a:t>مورد استفاده قرار می گیرد. </a:t>
            </a:r>
          </a:p>
          <a:p>
            <a:r>
              <a:rPr lang="fa-IR" sz="2400" dirty="0" smtClean="0">
                <a:cs typeface="B Lotus" pitchFamily="2" charset="-78"/>
              </a:rPr>
              <a:t>در </a:t>
            </a:r>
            <a:r>
              <a:rPr lang="en-US" sz="2400" dirty="0" smtClean="0">
                <a:cs typeface="B Lotus" pitchFamily="2" charset="-78"/>
              </a:rPr>
              <a:t>CBT</a:t>
            </a:r>
            <a:r>
              <a:rPr lang="fa-IR" sz="2400" dirty="0" smtClean="0">
                <a:cs typeface="B Lotus" pitchFamily="2" charset="-78"/>
              </a:rPr>
              <a:t> نیاز به همکاری مراجع و متخصص بالینی وجود دارد</a:t>
            </a:r>
          </a:p>
          <a:p>
            <a:r>
              <a:rPr lang="fa-IR" sz="2400" dirty="0" smtClean="0">
                <a:cs typeface="B Lotus" pitchFamily="2" charset="-78"/>
              </a:rPr>
              <a:t>متخصص بالینی در زمان لزوم آموزش می دهد، راهنمایی می کند و حمایت می نماید. </a:t>
            </a:r>
          </a:p>
          <a:p>
            <a:r>
              <a:rPr lang="fa-IR" sz="2400" dirty="0" smtClean="0">
                <a:cs typeface="B Lotus" pitchFamily="2" charset="-78"/>
              </a:rPr>
              <a:t>در رابطه ی درمانی نیاز به درک و رویکرد همدلانه وجود دارد</a:t>
            </a:r>
            <a:endParaRPr lang="en-US" sz="2400" dirty="0">
              <a:cs typeface="B Lotus" pitchFamily="2" charset="-78"/>
            </a:endParaRPr>
          </a:p>
        </p:txBody>
      </p:sp>
    </p:spTree>
    <p:extLst>
      <p:ext uri="{BB962C8B-B14F-4D97-AF65-F5344CB8AC3E}">
        <p14:creationId xmlns:p14="http://schemas.microsoft.com/office/powerpoint/2010/main" val="4292872463"/>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p:spPr>
      </p:pic>
      <p:sp>
        <p:nvSpPr>
          <p:cNvPr id="5" name="TextBox 4"/>
          <p:cNvSpPr txBox="1"/>
          <p:nvPr/>
        </p:nvSpPr>
        <p:spPr>
          <a:xfrm>
            <a:off x="2895600" y="381000"/>
            <a:ext cx="5410200" cy="5355312"/>
          </a:xfrm>
          <a:prstGeom prst="rect">
            <a:avLst/>
          </a:prstGeom>
          <a:noFill/>
        </p:spPr>
        <p:txBody>
          <a:bodyPr wrap="square" rtlCol="0">
            <a:spAutoFit/>
          </a:bodyPr>
          <a:lstStyle/>
          <a:p>
            <a:endParaRPr lang="fa-IR" dirty="0" smtClean="0">
              <a:cs typeface="B Lotus" pitchFamily="2" charset="-78"/>
            </a:endParaRPr>
          </a:p>
          <a:p>
            <a:r>
              <a:rPr lang="fa-IR" sz="2400" dirty="0" smtClean="0">
                <a:cs typeface="B Lotus" pitchFamily="2" charset="-78"/>
              </a:rPr>
              <a:t>دلایل استفاده از </a:t>
            </a:r>
            <a:r>
              <a:rPr lang="en-US" sz="2400" dirty="0" smtClean="0">
                <a:cs typeface="B Lotus" pitchFamily="2" charset="-78"/>
              </a:rPr>
              <a:t>CBT</a:t>
            </a:r>
            <a:r>
              <a:rPr lang="fa-IR" sz="2400" dirty="0" smtClean="0">
                <a:cs typeface="B Lotus" pitchFamily="2" charset="-78"/>
              </a:rPr>
              <a:t> برای بزرگسالان دچار لکنت:</a:t>
            </a:r>
          </a:p>
          <a:p>
            <a:endParaRPr lang="fa-IR" sz="2400" dirty="0" smtClean="0">
              <a:cs typeface="B Lotus" pitchFamily="2" charset="-78"/>
            </a:endParaRPr>
          </a:p>
          <a:p>
            <a:pPr marL="342900" indent="-342900">
              <a:buFont typeface="Arial" pitchFamily="34" charset="0"/>
              <a:buChar char="•"/>
            </a:pPr>
            <a:r>
              <a:rPr lang="fa-IR" sz="2400" dirty="0" smtClean="0">
                <a:cs typeface="B Lotus" pitchFamily="2" charset="-78"/>
              </a:rPr>
              <a:t>50 درصد افراد دارای لکنت دچار اختلال اضطراب اجتماعی هستند </a:t>
            </a:r>
          </a:p>
          <a:p>
            <a:pPr marL="342900" indent="-342900"/>
            <a:endParaRPr lang="fa-IR" sz="2400" dirty="0" smtClean="0">
              <a:cs typeface="B Lotus" pitchFamily="2" charset="-78"/>
            </a:endParaRPr>
          </a:p>
          <a:p>
            <a:pPr marL="342900" indent="-342900">
              <a:buFont typeface="Arial" pitchFamily="34" charset="0"/>
              <a:buChar char="•"/>
            </a:pPr>
            <a:r>
              <a:rPr lang="fa-IR" sz="2400" dirty="0" smtClean="0">
                <a:cs typeface="B Lotus" pitchFamily="2" charset="-78"/>
              </a:rPr>
              <a:t>درمان در افراد دارای لکنت همراه با اختلال در سلامت روانی در تثبیت درمان رفتاری با شکست مواجه می گردند</a:t>
            </a:r>
          </a:p>
          <a:p>
            <a:pPr marL="342900" indent="-342900"/>
            <a:endParaRPr lang="en-US" sz="2400" dirty="0" smtClean="0">
              <a:cs typeface="B Lotus" pitchFamily="2" charset="-78"/>
            </a:endParaRPr>
          </a:p>
          <a:p>
            <a:pPr marL="342900" indent="-342900">
              <a:buFont typeface="Arial" pitchFamily="34" charset="0"/>
              <a:buChar char="•"/>
            </a:pPr>
            <a:r>
              <a:rPr lang="fa-IR" sz="2400" dirty="0" smtClean="0">
                <a:cs typeface="B Lotus" pitchFamily="2" charset="-78"/>
              </a:rPr>
              <a:t>استفاده از </a:t>
            </a:r>
            <a:r>
              <a:rPr lang="en-US" sz="2400" dirty="0" smtClean="0">
                <a:cs typeface="B Lotus" pitchFamily="2" charset="-78"/>
              </a:rPr>
              <a:t>CBT</a:t>
            </a:r>
            <a:r>
              <a:rPr lang="fa-IR" sz="2400" dirty="0" smtClean="0">
                <a:cs typeface="B Lotus" pitchFamily="2" charset="-78"/>
              </a:rPr>
              <a:t> اضطراب و اجتناب اجتماعی را کاهش می دهد و میزان مشارکت در موقعیت های گفتاری روزانه را افزایش می دهد</a:t>
            </a:r>
            <a:endParaRPr lang="en-US" sz="2400" dirty="0" smtClean="0">
              <a:cs typeface="B Lotus" pitchFamily="2" charset="-78"/>
            </a:endParaRPr>
          </a:p>
          <a:p>
            <a:endParaRPr lang="fa-IR" dirty="0" smtClean="0">
              <a:cs typeface="B Lotus" pitchFamily="2" charset="-78"/>
            </a:endParaRPr>
          </a:p>
          <a:p>
            <a:r>
              <a:rPr lang="fa-IR" dirty="0" smtClean="0">
                <a:cs typeface="B Lotus" pitchFamily="2" charset="-78"/>
              </a:rPr>
              <a:t> </a:t>
            </a:r>
            <a:endParaRPr lang="en-US" dirty="0">
              <a:cs typeface="B Lotus" pitchFamily="2" charset="-78"/>
            </a:endParaRPr>
          </a:p>
        </p:txBody>
      </p:sp>
    </p:spTree>
    <p:extLst>
      <p:ext uri="{BB962C8B-B14F-4D97-AF65-F5344CB8AC3E}">
        <p14:creationId xmlns:p14="http://schemas.microsoft.com/office/powerpoint/2010/main" val="1374828414"/>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p:spPr>
      </p:pic>
      <p:sp>
        <p:nvSpPr>
          <p:cNvPr id="5" name="TextBox 4"/>
          <p:cNvSpPr txBox="1"/>
          <p:nvPr/>
        </p:nvSpPr>
        <p:spPr>
          <a:xfrm>
            <a:off x="990600" y="304800"/>
            <a:ext cx="7696200" cy="5632311"/>
          </a:xfrm>
          <a:prstGeom prst="rect">
            <a:avLst/>
          </a:prstGeom>
          <a:noFill/>
        </p:spPr>
        <p:txBody>
          <a:bodyPr wrap="square" rtlCol="0">
            <a:spAutoFit/>
          </a:bodyPr>
          <a:lstStyle/>
          <a:p>
            <a:r>
              <a:rPr lang="fa-IR" sz="2400" dirty="0" smtClean="0">
                <a:cs typeface="B Lotus" pitchFamily="2" charset="-78"/>
              </a:rPr>
              <a:t>قالب درمان</a:t>
            </a:r>
            <a:endParaRPr lang="en-US" sz="2400" dirty="0" smtClean="0">
              <a:cs typeface="B Lotus" pitchFamily="2" charset="-78"/>
            </a:endParaRPr>
          </a:p>
          <a:p>
            <a:endParaRPr lang="fa-IR" sz="2400" dirty="0" smtClean="0">
              <a:cs typeface="B Lotus" pitchFamily="2" charset="-78"/>
            </a:endParaRPr>
          </a:p>
          <a:p>
            <a:r>
              <a:rPr lang="fa-IR" sz="2400" dirty="0" smtClean="0">
                <a:cs typeface="B Lotus" pitchFamily="2" charset="-78"/>
              </a:rPr>
              <a:t>درمان گروهی فشرده در طول 3 هفته ی متوالی رخ می دهد</a:t>
            </a:r>
          </a:p>
          <a:p>
            <a:r>
              <a:rPr lang="fa-IR" sz="2400" dirty="0" smtClean="0">
                <a:cs typeface="B Lotus" pitchFamily="2" charset="-78"/>
              </a:rPr>
              <a:t>شروع درمان از یک روز یک شنبه با یک جلسه ی معارفه ی نیم روزی و ادامه ی آن در روزهای دوشنبه تا جمعه و آخر هفته ی آزاد</a:t>
            </a:r>
          </a:p>
          <a:p>
            <a:endParaRPr lang="fa-IR" sz="2400" dirty="0" smtClean="0">
              <a:cs typeface="B Lotus" pitchFamily="2" charset="-78"/>
            </a:endParaRPr>
          </a:p>
          <a:p>
            <a:r>
              <a:rPr lang="fa-IR" sz="2400" dirty="0" smtClean="0">
                <a:cs typeface="B Lotus" pitchFamily="2" charset="-78"/>
              </a:rPr>
              <a:t>هفته ی اول : شکل دهی روانی</a:t>
            </a:r>
          </a:p>
          <a:p>
            <a:r>
              <a:rPr lang="fa-IR" sz="2400" dirty="0" smtClean="0">
                <a:cs typeface="B Lotus" pitchFamily="2" charset="-78"/>
              </a:rPr>
              <a:t>آموزش الگوی گفتاری جدید و تمرین با سرعت های رو به افزایش</a:t>
            </a:r>
          </a:p>
          <a:p>
            <a:r>
              <a:rPr lang="fa-IR" sz="2400" dirty="0" smtClean="0">
                <a:cs typeface="B Lotus" pitchFamily="2" charset="-78"/>
              </a:rPr>
              <a:t>بهبود حوزه های کاربرد شناسی ارتباط</a:t>
            </a:r>
          </a:p>
          <a:p>
            <a:r>
              <a:rPr lang="fa-IR" sz="2400" dirty="0" smtClean="0">
                <a:cs typeface="B Lotus" pitchFamily="2" charset="-78"/>
              </a:rPr>
              <a:t>شروع جلسه از ساعت 8 صبح تا هر زمان که فرد به گفتار روان در سرعت مورد نظر دست یابد</a:t>
            </a:r>
          </a:p>
          <a:p>
            <a:r>
              <a:rPr lang="fa-IR" sz="2400" dirty="0" smtClean="0">
                <a:cs typeface="B Lotus" pitchFamily="2" charset="-78"/>
              </a:rPr>
              <a:t>دستیابی به سرعت طبیعی در غروب پنج شنبه</a:t>
            </a:r>
          </a:p>
          <a:p>
            <a:r>
              <a:rPr lang="fa-IR" sz="2400" dirty="0" smtClean="0">
                <a:cs typeface="B Lotus" pitchFamily="2" charset="-78"/>
              </a:rPr>
              <a:t>گروه متشکل از 4 مراجع و </a:t>
            </a:r>
            <a:endParaRPr lang="en-US" sz="2400" dirty="0" smtClean="0">
              <a:cs typeface="B Lotus" pitchFamily="2" charset="-78"/>
            </a:endParaRPr>
          </a:p>
          <a:p>
            <a:r>
              <a:rPr lang="fa-IR" sz="2400" dirty="0" smtClean="0">
                <a:cs typeface="B Lotus" pitchFamily="2" charset="-78"/>
              </a:rPr>
              <a:t>میانگین 11 ساعته (9 تا 14 ساعت)</a:t>
            </a:r>
          </a:p>
          <a:p>
            <a:endParaRPr lang="fa-IR" sz="2400" dirty="0" smtClean="0">
              <a:cs typeface="B Lotus" pitchFamily="2" charset="-78"/>
            </a:endParaRPr>
          </a:p>
        </p:txBody>
      </p:sp>
      <p:pic>
        <p:nvPicPr>
          <p:cNvPr id="6" name="Picture 5" descr="management.jpg"/>
          <p:cNvPicPr>
            <a:picLocks noChangeAspect="1"/>
          </p:cNvPicPr>
          <p:nvPr/>
        </p:nvPicPr>
        <p:blipFill>
          <a:blip r:embed="rId3"/>
          <a:stretch>
            <a:fillRect/>
          </a:stretch>
        </p:blipFill>
        <p:spPr>
          <a:xfrm>
            <a:off x="0" y="4191000"/>
            <a:ext cx="3962400" cy="2667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92165830"/>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1617</Words>
  <Application>Microsoft Office PowerPoint</Application>
  <PresentationFormat>On-screen Show (4:3)</PresentationFormat>
  <Paragraphs>208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به نام او زبان ها جمله گویاست                                                                    کلام ناطق از او نغز و شیواست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Behavioural Experiments </vt:lpstr>
      <vt:lpstr>Cognitive restructuring</vt:lpstr>
      <vt:lpstr>PowerPoint Presentation</vt:lpstr>
      <vt:lpstr>روش های مبتنی بر ذهن  از اجزای مهمی در برنامه   CBT است.</vt:lpstr>
      <vt:lpstr>دراین مرحله  فرد دریک وضعیت راحت قرار می گیرد،  و از او خواسته می شود که روی  شمارش و تنفس تمرکز کند.  باهردم فرد یک عدد در ذهن می شمارد. با هر بازدم کلمه “آرام” را با خود میگوید.    به مراجع آموزش داده می شود که این روش را دوبار در روز و هربار به مدت 5 دقیقه انجام دهد. </vt:lpstr>
      <vt:lpstr>جمع بندی:</vt:lpstr>
      <vt:lpstr>منابع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او زبان ها جمله گویاست   کلام ناطق از او نغز و شیواست</dc:title>
  <dc:creator>Modern Talking</dc:creator>
  <cp:lastModifiedBy>sherko</cp:lastModifiedBy>
  <cp:revision>68</cp:revision>
  <dcterms:created xsi:type="dcterms:W3CDTF">2013-12-07T17:33:16Z</dcterms:created>
  <dcterms:modified xsi:type="dcterms:W3CDTF">2015-07-27T17:49:32Z</dcterms:modified>
</cp:coreProperties>
</file>