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348" r:id="rId2"/>
    <p:sldId id="257" r:id="rId3"/>
    <p:sldId id="258" r:id="rId4"/>
    <p:sldId id="295" r:id="rId5"/>
    <p:sldId id="296" r:id="rId6"/>
    <p:sldId id="297" r:id="rId7"/>
    <p:sldId id="298" r:id="rId8"/>
    <p:sldId id="299" r:id="rId9"/>
    <p:sldId id="301" r:id="rId10"/>
    <p:sldId id="300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</p:sldIdLst>
  <p:sldSz cx="9144000" cy="6858000" type="screen4x3"/>
  <p:notesSz cx="6858000" cy="9144000"/>
  <p:defaultTextStyle>
    <a:defPPr>
      <a:defRPr lang="fa-IR"/>
    </a:defPPr>
    <a:lvl1pPr algn="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7" autoAdjust="0"/>
    <p:restoredTop sz="94667" autoAdjust="0"/>
  </p:normalViewPr>
  <p:slideViewPr>
    <p:cSldViewPr>
      <p:cViewPr varScale="1">
        <p:scale>
          <a:sx n="45" d="100"/>
          <a:sy n="45" d="100"/>
        </p:scale>
        <p:origin x="6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A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AU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AU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431EA463-A0A7-49BE-A946-21BCAA82E051}" type="slidenum">
              <a:rPr lang="ar-SA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087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C22F495F-D5C4-48BA-939B-86938B6A6F4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24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07621-1EE6-49F3-8013-95B6B758F10E}" type="slidenum">
              <a:rPr lang="ar-SA"/>
              <a:pPr/>
              <a:t>2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72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1BF28-9633-4E08-A68E-7C9A22EF7F00}" type="slidenum">
              <a:rPr lang="ar-SA"/>
              <a:pPr/>
              <a:t>11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23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3068E-EC76-4C04-B745-7FF41F176EB1}" type="slidenum">
              <a:rPr lang="ar-SA"/>
              <a:pPr/>
              <a:t>12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00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7269E-FE76-4917-8ACB-DD9680420BBC}" type="slidenum">
              <a:rPr lang="ar-SA"/>
              <a:pPr/>
              <a:t>31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54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70A3A-5837-4FDE-9ACE-13749B09E708}" type="slidenum">
              <a:rPr lang="ar-SA"/>
              <a:pPr/>
              <a:t>32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36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2413B-C3C3-452F-9849-91FE47E07630}" type="slidenum">
              <a:rPr lang="ar-SA"/>
              <a:pPr/>
              <a:t>33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59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ABCCF-696D-43D4-A0E8-DA44F44CDB16}" type="slidenum">
              <a:rPr lang="ar-SA"/>
              <a:pPr/>
              <a:t>34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290B6-EE72-4A3A-BD53-77AB6FB99492}" type="slidenum">
              <a:rPr lang="ar-SA"/>
              <a:pPr/>
              <a:t>35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99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72A7C-FF26-4678-8F29-DC0D85EAF463}" type="slidenum">
              <a:rPr lang="ar-SA"/>
              <a:pPr/>
              <a:t>36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39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0C242-F84C-466E-8216-3147D8700A42}" type="slidenum">
              <a:rPr lang="ar-SA"/>
              <a:pPr/>
              <a:t>37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06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DAFE8-B17B-47B7-85D2-042D71D4793B}" type="slidenum">
              <a:rPr lang="ar-SA"/>
              <a:pPr/>
              <a:t>38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6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175F9-08D8-4D53-9C96-4E7E4EAFF39E}" type="slidenum">
              <a:rPr lang="ar-SA"/>
              <a:pPr/>
              <a:t>3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44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53E80-5EF8-4414-AADE-83436D9234B7}" type="slidenum">
              <a:rPr lang="ar-SA"/>
              <a:pPr/>
              <a:t>40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99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75303-0948-43D8-962E-7D5B986CD438}" type="slidenum">
              <a:rPr lang="ar-SA"/>
              <a:pPr/>
              <a:t>41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13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1BA01-A971-4963-A3AE-54A584E2120C}" type="slidenum">
              <a:rPr lang="ar-SA"/>
              <a:pPr/>
              <a:t>42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04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48A95-C21D-43CF-BC22-C81FEE966CA5}" type="slidenum">
              <a:rPr lang="ar-SA"/>
              <a:pPr/>
              <a:t>43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0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BF833-807B-44BD-8015-6169509ABA37}" type="slidenum">
              <a:rPr lang="ar-SA"/>
              <a:pPr/>
              <a:t>44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07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87F2E-BCE8-485C-BCA8-EE972817EED7}" type="slidenum">
              <a:rPr lang="ar-SA"/>
              <a:pPr/>
              <a:t>45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9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FA208-6F0D-44B9-AC9B-7A67E8729DAA}" type="slidenum">
              <a:rPr lang="ar-SA"/>
              <a:pPr/>
              <a:t>46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90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73935-1540-4515-B163-49D4BF7DB4A9}" type="slidenum">
              <a:rPr lang="ar-SA"/>
              <a:pPr/>
              <a:t>47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80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25E90-53F2-49D7-B550-C40D80FADB4B}" type="slidenum">
              <a:rPr lang="ar-SA"/>
              <a:pPr/>
              <a:t>53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68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30561-2965-4CCC-86F2-59DEA9D4D559}" type="slidenum">
              <a:rPr lang="ar-SA"/>
              <a:pPr/>
              <a:t>54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90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3AC22-B195-42C8-BB62-A995FDEA1617}" type="slidenum">
              <a:rPr lang="ar-SA"/>
              <a:pPr/>
              <a:t>4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954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5E37C-C613-43EE-8301-41CF66B29A20}" type="slidenum">
              <a:rPr lang="ar-SA"/>
              <a:pPr/>
              <a:t>55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87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083DC-53CC-458B-B14C-0F10D8BD26AD}" type="slidenum">
              <a:rPr lang="ar-SA"/>
              <a:pPr/>
              <a:t>56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5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457C2-4123-4844-9A24-3E527B982208}" type="slidenum">
              <a:rPr lang="ar-SA"/>
              <a:pPr/>
              <a:t>5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2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2291D-0F21-4EE2-A444-A1208658F79E}" type="slidenum">
              <a:rPr lang="ar-SA"/>
              <a:pPr/>
              <a:t>6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83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6E948-C0FB-48CD-9E94-45DEB4D6623B}" type="slidenum">
              <a:rPr lang="ar-SA"/>
              <a:pPr/>
              <a:t>7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02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4319D-8C65-44E2-B295-03A03E081C1A}" type="slidenum">
              <a:rPr lang="ar-SA"/>
              <a:pPr/>
              <a:t>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6825E-A535-4EA1-85EB-98C8032F2F93}" type="slidenum">
              <a:rPr lang="ar-SA"/>
              <a:pPr/>
              <a:t>9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0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DD7D5-F75C-4999-804F-EE5DC46A6AEA}" type="slidenum">
              <a:rPr lang="ar-SA"/>
              <a:pPr/>
              <a:t>10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18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18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1800"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615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615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15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615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5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1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5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5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5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6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6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616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6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6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6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6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6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6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6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617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617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7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7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7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7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7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7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7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7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8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8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8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8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8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8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8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8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8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8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619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18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19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en-US" sz="180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620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0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20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20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AA06D0-1ECA-40B9-862A-B3D111E16F1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1" grpId="0"/>
      <p:bldP spid="620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62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7169C-3F89-4AAD-875E-0A86057F4F7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7A4B1-AC83-4A43-AC6C-7C699FA046B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305173F2-7EEE-4393-BAAD-6DF350A8840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A5022574-07D7-4777-8D83-DF8105B88ED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3403A24B-86FC-4111-8C43-F7E2F52C3AA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338F1181-F306-4BFC-B12D-936CE742B4D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F2402-924D-448B-9A2C-C5F55F00330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29FB0-CFDF-4875-8C88-94256D11414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CA8D4-5C2A-4617-BCC4-4FB3EDBF128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77A21-F393-44C1-9612-E1DB5011A42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54275-6F88-4826-9FCD-0AF15BEE5EF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F9859-4C14-41E1-A665-5062A065C27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0A500-3F01-43FF-8293-0253B4290D1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7BC19-243D-43F0-9AA7-7DDBF0C1624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18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18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1800"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1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8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8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18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en-US" sz="180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fa-IR" smtClean="0"/>
              <a:t>مرکز تخصصی معماری ایران</a:t>
            </a:r>
            <a:endParaRPr lang="en-US"/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/>
              </a:defRPr>
            </a:lvl1pPr>
          </a:lstStyle>
          <a:p>
            <a:fld id="{D1061976-35BA-4DE4-8105-62F004E80349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7" grpId="0"/>
      <p:bldP spid="517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20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1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0848"/>
            <a:ext cx="7723981" cy="2232248"/>
          </a:xfrm>
        </p:spPr>
        <p:txBody>
          <a:bodyPr/>
          <a:lstStyle/>
          <a:p>
            <a:pPr algn="ctr"/>
            <a:r>
              <a:rPr lang="fa-IR" sz="11500" dirty="0" smtClean="0"/>
              <a:t>معماری باروک</a:t>
            </a:r>
            <a:endParaRPr lang="en-US" sz="1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Tx/>
              <a:buChar char="•"/>
            </a:pPr>
            <a:r>
              <a:rPr lang="fa-IR"/>
              <a:t> زمينه هاي توسعه انديشه </a:t>
            </a: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Tx/>
              <a:buChar char="-"/>
            </a:pPr>
            <a:r>
              <a:rPr lang="fa-IR"/>
              <a:t>معماري </a:t>
            </a:r>
          </a:p>
          <a:p>
            <a:pPr algn="r" rtl="1">
              <a:buFontTx/>
              <a:buChar char="-"/>
            </a:pPr>
            <a:endParaRPr lang="fa-IR"/>
          </a:p>
          <a:p>
            <a:pPr algn="r" rtl="1">
              <a:buFontTx/>
              <a:buChar char="-"/>
            </a:pPr>
            <a:r>
              <a:rPr lang="fa-IR"/>
              <a:t>مجسمه سازي</a:t>
            </a:r>
          </a:p>
          <a:p>
            <a:pPr algn="r" rtl="1">
              <a:buFontTx/>
              <a:buChar char="-"/>
            </a:pPr>
            <a:endParaRPr lang="fa-IR"/>
          </a:p>
          <a:p>
            <a:pPr algn="r" rtl="1">
              <a:buFontTx/>
              <a:buChar char="-"/>
            </a:pPr>
            <a:r>
              <a:rPr lang="fa-IR"/>
              <a:t>نقاشي </a:t>
            </a:r>
          </a:p>
          <a:p>
            <a:pPr algn="r" rtl="1">
              <a:buFontTx/>
              <a:buNone/>
            </a:pPr>
            <a:endParaRPr lang="fa-IR"/>
          </a:p>
          <a:p>
            <a:pPr algn="r" rtl="1">
              <a:buFontTx/>
              <a:buChar char="-"/>
            </a:pPr>
            <a:r>
              <a:rPr lang="fa-IR"/>
              <a:t>موسيقي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71775" y="836613"/>
            <a:ext cx="4624388" cy="4497387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/>
              <a:t>معماري :</a:t>
            </a:r>
          </a:p>
          <a:p>
            <a:pPr algn="r" rtl="1">
              <a:buFontTx/>
              <a:buNone/>
            </a:pPr>
            <a:r>
              <a:rPr lang="fa-IR"/>
              <a:t>          - كاخهاي سلطنتي</a:t>
            </a:r>
          </a:p>
          <a:p>
            <a:pPr algn="r" rtl="1">
              <a:buFontTx/>
              <a:buNone/>
            </a:pPr>
            <a:r>
              <a:rPr lang="fa-IR"/>
              <a:t>          - كليساها و نمازخانه ها</a:t>
            </a:r>
          </a:p>
          <a:p>
            <a:pPr algn="r" rtl="1">
              <a:buFontTx/>
              <a:buNone/>
            </a:pPr>
            <a:r>
              <a:rPr lang="fa-IR"/>
              <a:t>          - بناهاي نظامي</a:t>
            </a:r>
          </a:p>
          <a:p>
            <a:pPr algn="r" rtl="1">
              <a:buFontTx/>
              <a:buNone/>
            </a:pPr>
            <a:r>
              <a:rPr lang="fa-IR"/>
              <a:t>          - ماكت در معماري</a:t>
            </a:r>
          </a:p>
          <a:p>
            <a:pPr algn="r" rtl="1">
              <a:buFontTx/>
              <a:buNone/>
            </a:pPr>
            <a:r>
              <a:rPr lang="fa-IR"/>
              <a:t>          - شهرسازي</a:t>
            </a:r>
          </a:p>
          <a:p>
            <a:pPr algn="r" rtl="1">
              <a:buFontTx/>
              <a:buNone/>
            </a:pPr>
            <a:r>
              <a:rPr lang="fa-IR"/>
              <a:t>          - طراحي منظر     </a:t>
            </a:r>
            <a:endParaRPr lang="en-US"/>
          </a:p>
        </p:txBody>
      </p:sp>
      <p:pic>
        <p:nvPicPr>
          <p:cNvPr id="129028" name="Picture 4" descr="084782219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2276872"/>
            <a:ext cx="2549525" cy="360045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404813"/>
            <a:ext cx="7404100" cy="5691187"/>
          </a:xfrm>
        </p:spPr>
        <p:txBody>
          <a:bodyPr/>
          <a:lstStyle/>
          <a:p>
            <a:pPr algn="r" rtl="1">
              <a:lnSpc>
                <a:spcPct val="80000"/>
              </a:lnSpc>
              <a:buFontTx/>
              <a:buNone/>
            </a:pPr>
            <a:r>
              <a:rPr lang="fa-IR"/>
              <a:t>كاخهاي سلطنتي</a:t>
            </a:r>
            <a:r>
              <a:rPr lang="fa-IR" sz="2800"/>
              <a:t> </a:t>
            </a:r>
            <a:r>
              <a:rPr lang="fa-IR" sz="2400"/>
              <a:t>( دوره حكومت مطلقه سياسي ):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 sz="240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- از بناهاي با شكوه قرن هفده و هجده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- به عنوان سكونتگاه ابرقدرتان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- مركزي براي حكومت دولتمردان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 sz="2400"/>
          </a:p>
          <a:p>
            <a:pPr algn="r" rtl="1">
              <a:lnSpc>
                <a:spcPct val="80000"/>
              </a:lnSpc>
              <a:buFontTx/>
              <a:buNone/>
            </a:pPr>
            <a:endParaRPr lang="fa-IR" sz="240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كاخ ورساي در فرانسه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كاخ “ ريولي “ و “ كاسرتا “ در ايتاليا </a:t>
            </a:r>
            <a:r>
              <a:rPr lang="fa-IR" sz="2000"/>
              <a:t>( تحت تاثير كاخ</a:t>
            </a:r>
            <a:r>
              <a:rPr lang="fa-IR" sz="2400"/>
              <a:t> </a:t>
            </a:r>
            <a:r>
              <a:rPr lang="fa-IR" sz="2000"/>
              <a:t>ورساي)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كاخ “ كرملين “ در روسيه </a:t>
            </a:r>
            <a:r>
              <a:rPr lang="fa-IR" sz="2000"/>
              <a:t>( تحت تاثير كاخ</a:t>
            </a:r>
            <a:r>
              <a:rPr lang="fa-IR" sz="2400"/>
              <a:t> </a:t>
            </a:r>
            <a:r>
              <a:rPr lang="fa-IR" sz="2000"/>
              <a:t>ورساي)</a:t>
            </a:r>
            <a:endParaRPr lang="fa-IR" sz="240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800"/>
              <a:t> </a:t>
            </a:r>
            <a:endParaRPr lang="en-AU" sz="2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404813"/>
            <a:ext cx="7404100" cy="5691187"/>
          </a:xfrm>
        </p:spPr>
        <p:txBody>
          <a:bodyPr/>
          <a:lstStyle/>
          <a:p>
            <a:pPr algn="r" rtl="1">
              <a:lnSpc>
                <a:spcPct val="80000"/>
              </a:lnSpc>
              <a:buFontTx/>
              <a:buNone/>
            </a:pPr>
            <a:r>
              <a:rPr lang="fa-IR"/>
              <a:t>كليساها  و نمازخانه ها</a:t>
            </a:r>
            <a:r>
              <a:rPr lang="fa-IR" sz="2800"/>
              <a:t> :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 sz="240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سالهاي نخستين قرن هفده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     تجديد دوباره نيروي پاپهاي كاتوليك در رم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كليساهاي كاتوليك: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            - در مقياس بزرگتر از كليساهاي ماقبل.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            - تزيين فضاهاي داخلي توسط مجسمه ها.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            نقاشي.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            - نورپردازيهاي شگرف و پرشور.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            - فرمهاي پوياي معماري .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  فراخواندن مردم به عكسالعملهاي فوري و احساسي.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  ايجاد حالتي از احترام و ترس در بيننده.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           </a:t>
            </a:r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333375"/>
            <a:ext cx="7404100" cy="6264275"/>
          </a:xfrm>
        </p:spPr>
        <p:txBody>
          <a:bodyPr/>
          <a:lstStyle/>
          <a:p>
            <a:pPr algn="r" rtl="1">
              <a:lnSpc>
                <a:spcPct val="80000"/>
              </a:lnSpc>
              <a:buFontTx/>
              <a:buNone/>
            </a:pPr>
            <a:r>
              <a:rPr lang="fa-IR" sz="3600"/>
              <a:t>معماري نظامى</a:t>
            </a:r>
            <a:r>
              <a:rPr lang="fa-IR" sz="2800"/>
              <a:t> </a:t>
            </a:r>
            <a:r>
              <a:rPr lang="fa-IR"/>
              <a:t>: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 sz="280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قرن هفده دوره جنگهاي پيوسته در اروپا </a:t>
            </a:r>
            <a:r>
              <a:rPr lang="fa-IR" sz="2000"/>
              <a:t>(بعد از چهار سال</a:t>
            </a:r>
            <a:r>
              <a:rPr lang="fa-IR" sz="2400"/>
              <a:t> </a:t>
            </a:r>
            <a:r>
              <a:rPr lang="fa-IR" sz="2000"/>
              <a:t>بدون جنگ)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000"/>
              <a:t>                </a:t>
            </a:r>
            <a:r>
              <a:rPr lang="fa-IR" sz="2400"/>
              <a:t>- قلعه ها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  - مهمات جنگي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  - بخش نظامي نيروى در يايي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              نشانه قدرت ملت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              امكان دفاعهاي سخت و قاطع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                  ساخت الگوهاي  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 sz="240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مدلهاي فراوان و باقيمانده از قلعه هاي نظامي مدرك باارزشي از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پيشرفتهاي شهرسازي زمان باروك است.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 sz="240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/>
              <a:t>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549275"/>
            <a:ext cx="7477125" cy="5546725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/>
              <a:t> ماكتهاي معمارى :</a:t>
            </a:r>
          </a:p>
          <a:p>
            <a:pPr algn="r" rtl="1">
              <a:buFontTx/>
              <a:buNone/>
            </a:pPr>
            <a:r>
              <a:rPr lang="fa-IR"/>
              <a:t>       -</a:t>
            </a:r>
            <a:r>
              <a:rPr lang="fa-IR" sz="2800"/>
              <a:t> </a:t>
            </a:r>
            <a:r>
              <a:rPr lang="fa-IR" sz="2400"/>
              <a:t>فراهم آوردن امكان مطالعه طرح به صورت سه بعدي</a:t>
            </a:r>
          </a:p>
          <a:p>
            <a:pPr algn="r" rtl="1">
              <a:buFontTx/>
              <a:buNone/>
            </a:pPr>
            <a:r>
              <a:rPr lang="fa-IR" sz="2400"/>
              <a:t>         - بيان فوري ماهيت پيشنهادي براي متقاضيان  </a:t>
            </a:r>
          </a:p>
          <a:p>
            <a:pPr algn="r" rtl="1">
              <a:buFontTx/>
              <a:buNone/>
            </a:pPr>
            <a:r>
              <a:rPr lang="fa-IR" sz="2400"/>
              <a:t>         - شركت در رقابتهاي معماري براي طرحهاي خواسته شده</a:t>
            </a:r>
          </a:p>
          <a:p>
            <a:pPr algn="r" rtl="1">
              <a:buFontTx/>
              <a:buNone/>
            </a:pPr>
            <a:r>
              <a:rPr lang="fa-IR" sz="2800"/>
              <a:t>        - </a:t>
            </a:r>
            <a:r>
              <a:rPr lang="fa-IR" sz="2400"/>
              <a:t>راهنمايي و هدايت كاركنان حين ساختمان سازى  </a:t>
            </a:r>
          </a:p>
          <a:p>
            <a:pPr algn="r" rtl="1">
              <a:buFontTx/>
              <a:buNone/>
            </a:pPr>
            <a:r>
              <a:rPr lang="fa-IR" sz="2400"/>
              <a:t> </a:t>
            </a:r>
          </a:p>
          <a:p>
            <a:pPr algn="r" rtl="1">
              <a:buFontTx/>
              <a:buNone/>
            </a:pPr>
            <a:r>
              <a:rPr lang="fa-IR" sz="2400"/>
              <a:t>  معمار روسي قرن هيجده  “ واسيلي ايوانويچ بازنو”: </a:t>
            </a:r>
          </a:p>
          <a:p>
            <a:pPr algn="r" rtl="1">
              <a:buFontTx/>
              <a:buNone/>
            </a:pPr>
            <a:r>
              <a:rPr lang="fa-IR" sz="2400"/>
              <a:t>         “ براي درك بهتر از زيبايي و كيفيت كار آينده به ناچار بايد آنرا </a:t>
            </a:r>
          </a:p>
          <a:p>
            <a:pPr algn="r" rtl="1">
              <a:buFontTx/>
              <a:buNone/>
            </a:pPr>
            <a:r>
              <a:rPr lang="fa-IR" sz="2400"/>
              <a:t>         در پرسپكتيو به تصوير كشاند و براي باوربهتر آن بايد ماكتي از</a:t>
            </a:r>
          </a:p>
          <a:p>
            <a:pPr algn="r" rtl="1">
              <a:buFontTx/>
              <a:buNone/>
            </a:pPr>
            <a:r>
              <a:rPr lang="fa-IR" sz="2400"/>
              <a:t>         آن تهيه كرد. در واقع ساخت ماكت در قالب انجام نيمي از كار </a:t>
            </a:r>
          </a:p>
          <a:p>
            <a:pPr algn="r" rtl="1">
              <a:buFontTx/>
              <a:buNone/>
            </a:pPr>
            <a:r>
              <a:rPr lang="fa-IR" sz="2400"/>
              <a:t>         است.”</a:t>
            </a:r>
            <a:endParaRPr lang="en-US" sz="2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          </a:t>
            </a: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404813"/>
            <a:ext cx="6337300" cy="4929187"/>
          </a:xfrm>
        </p:spPr>
        <p:txBody>
          <a:bodyPr/>
          <a:lstStyle/>
          <a:p>
            <a:pPr algn="r" rtl="1">
              <a:lnSpc>
                <a:spcPct val="80000"/>
              </a:lnSpc>
              <a:buFontTx/>
              <a:buNone/>
            </a:pPr>
            <a:r>
              <a:rPr lang="fa-IR" sz="2000" dirty="0"/>
              <a:t>مجسمه سازى :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200" dirty="0"/>
              <a:t>         </a:t>
            </a:r>
            <a:endParaRPr lang="fa-IR" sz="1400" dirty="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400" dirty="0"/>
              <a:t>      </a:t>
            </a:r>
            <a:r>
              <a:rPr lang="fa-IR" sz="2000" dirty="0"/>
              <a:t>فلسفه مجسمه سازي: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000" dirty="0"/>
              <a:t>  </a:t>
            </a:r>
            <a:r>
              <a:rPr lang="fa-IR" sz="1800" dirty="0"/>
              <a:t>(شمايل نگارى)   در نشان دادن معجزات دين مسيح به كمال ميرسد.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 dirty="0"/>
              <a:t>  (اساطيرى)  جهت اعجاز انگاري نوعي اشتياق را بيان ميدارد.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 sz="1800" dirty="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 dirty="0"/>
              <a:t>     محل ظهور: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 dirty="0"/>
              <a:t>                    نماي قصرها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 dirty="0"/>
              <a:t>                    ديوار اتاقهاي پذيرايي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 dirty="0"/>
              <a:t>                    خيابان بنديهاي كه به پاركها و باغها منتهي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 dirty="0"/>
              <a:t>                    مي شوند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 dirty="0"/>
              <a:t>                    شكل دهي به وسط</a:t>
            </a:r>
            <a:r>
              <a:rPr lang="fa-IR" sz="1600" dirty="0"/>
              <a:t> </a:t>
            </a:r>
            <a:r>
              <a:rPr lang="fa-IR" sz="1800" dirty="0"/>
              <a:t>استخرها و اب نماها 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 dirty="0"/>
              <a:t>   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 sz="1800" dirty="0"/>
          </a:p>
          <a:p>
            <a:pPr algn="r" rtl="1">
              <a:lnSpc>
                <a:spcPct val="80000"/>
              </a:lnSpc>
              <a:buFontTx/>
              <a:buNone/>
            </a:pPr>
            <a:endParaRPr lang="fa-IR" sz="1600" dirty="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600" dirty="0"/>
              <a:t> </a:t>
            </a:r>
            <a:r>
              <a:rPr lang="fa-IR" sz="1800" dirty="0"/>
              <a:t>شخصيتهاي معروف: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 dirty="0"/>
              <a:t>                   - گيان لرنتزو برنيني (1598-1680)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 dirty="0"/>
              <a:t>                   -پير پگت( فرانسوي)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 dirty="0"/>
              <a:t>                   -آنتوني كميسوكس ( فرانسوي )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 sz="1800" dirty="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600" dirty="0"/>
              <a:t>                  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200" dirty="0"/>
              <a:t>                                     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200" dirty="0"/>
              <a:t>             </a:t>
            </a:r>
            <a:endParaRPr lang="en-US" sz="1200" dirty="0"/>
          </a:p>
        </p:txBody>
      </p:sp>
      <p:pic>
        <p:nvPicPr>
          <p:cNvPr id="167947" name="Picture 11" descr="aa3412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772816"/>
            <a:ext cx="2541587" cy="4032250"/>
          </a:xfrm>
          <a:noFill/>
          <a:ln/>
        </p:spPr>
      </p:pic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2051050" y="5876925"/>
            <a:ext cx="22336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lnSpc>
                <a:spcPct val="80000"/>
              </a:lnSpc>
              <a:spcBef>
                <a:spcPct val="20000"/>
              </a:spcBef>
            </a:pPr>
            <a:r>
              <a:rPr lang="fa-IR" sz="1200">
                <a:solidFill>
                  <a:schemeClr val="tx1"/>
                </a:solidFill>
                <a:effectLst/>
              </a:rPr>
              <a:t>                                      </a:t>
            </a:r>
          </a:p>
          <a:p>
            <a:pPr marL="342900" indent="-342900" rtl="1">
              <a:lnSpc>
                <a:spcPct val="80000"/>
              </a:lnSpc>
              <a:spcBef>
                <a:spcPct val="20000"/>
              </a:spcBef>
            </a:pPr>
            <a:r>
              <a:rPr lang="fa-IR" sz="1800">
                <a:solidFill>
                  <a:schemeClr val="tx1"/>
                </a:solidFill>
                <a:effectLst/>
              </a:rPr>
              <a:t>آب نماي چهار چشمه</a:t>
            </a:r>
          </a:p>
          <a:p>
            <a:pPr marL="342900" indent="-342900" rtl="1">
              <a:lnSpc>
                <a:spcPct val="80000"/>
              </a:lnSpc>
              <a:spcBef>
                <a:spcPct val="20000"/>
              </a:spcBef>
            </a:pPr>
            <a:r>
              <a:rPr lang="fa-IR" sz="1800">
                <a:solidFill>
                  <a:schemeClr val="tx1"/>
                </a:solidFill>
                <a:effectLst/>
              </a:rPr>
              <a:t>برنيني </a:t>
            </a:r>
            <a:r>
              <a:rPr lang="fa-IR" sz="1200">
                <a:solidFill>
                  <a:schemeClr val="tx1"/>
                </a:solidFill>
                <a:effectLst/>
              </a:rPr>
              <a:t>       </a:t>
            </a:r>
            <a:endParaRPr lang="en-US" sz="1200">
              <a:solidFill>
                <a:schemeClr val="tx1"/>
              </a:solidFill>
              <a:effectLst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716412" y="6383337"/>
            <a:ext cx="3455988" cy="474663"/>
          </a:xfrm>
        </p:spPr>
        <p:txBody>
          <a:bodyPr/>
          <a:lstStyle/>
          <a:p>
            <a:r>
              <a:rPr lang="fa-IR" dirty="0" smtClean="0"/>
              <a:t>مرکز تخصصی معماری ایران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8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2555875" y="188913"/>
            <a:ext cx="2408238" cy="604837"/>
          </a:xfrm>
        </p:spPr>
        <p:txBody>
          <a:bodyPr/>
          <a:lstStyle/>
          <a:p>
            <a:pPr algn="r" rtl="1"/>
            <a:r>
              <a:rPr lang="fa-IR" sz="2400">
                <a:solidFill>
                  <a:srgbClr val="000000"/>
                </a:solidFill>
              </a:rPr>
              <a:t>مجسمه حضرت داوود</a:t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>برنيني  </a:t>
            </a:r>
            <a:r>
              <a:rPr lang="fa-IR" sz="1800">
                <a:solidFill>
                  <a:srgbClr val="000000"/>
                </a:solidFill>
              </a:rPr>
              <a:t>1623</a:t>
            </a:r>
            <a:r>
              <a:rPr lang="fa-IR" sz="2400">
                <a:solidFill>
                  <a:srgbClr val="000000"/>
                </a:solidFill>
              </a:rPr>
              <a:t>  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69988" name="Picture 4" descr="Berndav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0"/>
            <a:ext cx="2576513" cy="4248150"/>
          </a:xfrm>
          <a:noFill/>
          <a:ln/>
        </p:spPr>
      </p:pic>
      <p:pic>
        <p:nvPicPr>
          <p:cNvPr id="169991" name="Picture 7" descr="Adamprometh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620439"/>
            <a:ext cx="2664420" cy="5328841"/>
          </a:xfrm>
          <a:noFill/>
          <a:ln/>
        </p:spPr>
      </p:pic>
      <p:pic>
        <p:nvPicPr>
          <p:cNvPr id="170003" name="Picture 19" descr="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708275"/>
            <a:ext cx="1958975" cy="2997200"/>
          </a:xfrm>
          <a:prstGeom prst="rect">
            <a:avLst/>
          </a:prstGeom>
          <a:noFill/>
        </p:spPr>
      </p:pic>
      <p:sp>
        <p:nvSpPr>
          <p:cNvPr id="170012" name="Rectangle 28"/>
          <p:cNvSpPr>
            <a:spLocks noChangeArrowheads="1"/>
          </p:cNvSpPr>
          <p:nvPr/>
        </p:nvSpPr>
        <p:spPr bwMode="auto">
          <a:xfrm>
            <a:off x="2555875" y="5949950"/>
            <a:ext cx="29527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/>
            <a:r>
              <a:rPr lang="fa-IR" sz="2400">
                <a:solidFill>
                  <a:srgbClr val="000000"/>
                </a:solidFill>
                <a:effectLst/>
              </a:rPr>
              <a:t>تيتان فرزند پاپتوس</a:t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>نيكلاس سپاستين ادم</a:t>
            </a:r>
            <a:r>
              <a:rPr lang="fa-IR" sz="1800">
                <a:solidFill>
                  <a:srgbClr val="000000"/>
                </a:solidFill>
                <a:effectLst/>
              </a:rPr>
              <a:t>1737</a:t>
            </a:r>
            <a:endParaRPr lang="en-US" sz="1800">
              <a:solidFill>
                <a:srgbClr val="000000"/>
              </a:solidFill>
              <a:effectLst/>
            </a:endParaRPr>
          </a:p>
        </p:txBody>
      </p:sp>
      <p:sp>
        <p:nvSpPr>
          <p:cNvPr id="170013" name="Rectangle 29"/>
          <p:cNvSpPr>
            <a:spLocks noChangeArrowheads="1"/>
          </p:cNvSpPr>
          <p:nvPr/>
        </p:nvSpPr>
        <p:spPr bwMode="auto">
          <a:xfrm>
            <a:off x="2916238" y="1700213"/>
            <a:ext cx="24082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/>
            <a:r>
              <a:rPr lang="fa-IR" sz="2400">
                <a:solidFill>
                  <a:srgbClr val="000000"/>
                </a:solidFill>
                <a:effectLst/>
              </a:rPr>
              <a:t/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>بيان حركات و لحظات</a:t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>در مجسمه ها</a:t>
            </a:r>
            <a:endParaRPr lang="en-US" sz="2400">
              <a:solidFill>
                <a:srgbClr val="000000"/>
              </a:solidFill>
              <a:effectLst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48460" y="6309320"/>
            <a:ext cx="3455988" cy="474663"/>
          </a:xfrm>
        </p:spPr>
        <p:txBody>
          <a:bodyPr/>
          <a:lstStyle/>
          <a:p>
            <a:r>
              <a:rPr lang="fa-IR" dirty="0" smtClean="0"/>
              <a:t>مرکز تخصصی معماری ایران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9" name="Rectangle 11"/>
          <p:cNvSpPr>
            <a:spLocks noGrp="1" noChangeArrowheads="1"/>
          </p:cNvSpPr>
          <p:nvPr>
            <p:ph type="title"/>
          </p:nvPr>
        </p:nvSpPr>
        <p:spPr>
          <a:xfrm>
            <a:off x="2843213" y="765175"/>
            <a:ext cx="2881312" cy="1257300"/>
          </a:xfrm>
        </p:spPr>
        <p:txBody>
          <a:bodyPr/>
          <a:lstStyle/>
          <a:p>
            <a:pPr algn="r" rtl="1"/>
            <a:r>
              <a:rPr lang="fa-IR" sz="2800">
                <a:solidFill>
                  <a:srgbClr val="000000"/>
                </a:solidFill>
              </a:rPr>
              <a:t>برنيني</a:t>
            </a: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176132" name="Picture 4" descr="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4868863"/>
            <a:ext cx="2824162" cy="1833562"/>
          </a:xfrm>
          <a:noFill/>
          <a:ln/>
        </p:spPr>
      </p:pic>
      <p:pic>
        <p:nvPicPr>
          <p:cNvPr id="176135" name="Picture 7" descr="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60350"/>
            <a:ext cx="2665413" cy="1760538"/>
          </a:xfrm>
          <a:noFill/>
          <a:ln/>
        </p:spPr>
      </p:pic>
      <p:pic>
        <p:nvPicPr>
          <p:cNvPr id="176138" name="Picture 10" descr="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92275" y="1660525"/>
            <a:ext cx="3322638" cy="5008563"/>
          </a:xfrm>
          <a:noFill/>
          <a:ln/>
        </p:spPr>
      </p:pic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3851275" y="2708275"/>
            <a:ext cx="32829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>
                <a:solidFill>
                  <a:srgbClr val="000000"/>
                </a:solidFill>
                <a:effectLst/>
              </a:rPr>
              <a:t>اب نماي “ تريتون”</a:t>
            </a:r>
          </a:p>
          <a:p>
            <a:r>
              <a:rPr lang="fa-IR" sz="2800">
                <a:solidFill>
                  <a:srgbClr val="000000"/>
                </a:solidFill>
                <a:effectLst/>
              </a:rPr>
              <a:t>1624-43</a:t>
            </a:r>
            <a:endParaRPr lang="en-US" sz="2800">
              <a:solidFill>
                <a:srgbClr val="000000"/>
              </a:solidFill>
              <a:effectLst/>
            </a:endParaRPr>
          </a:p>
        </p:txBody>
      </p:sp>
      <p:sp>
        <p:nvSpPr>
          <p:cNvPr id="176143" name="Rectangle 15"/>
          <p:cNvSpPr>
            <a:spLocks noChangeArrowheads="1"/>
          </p:cNvSpPr>
          <p:nvPr/>
        </p:nvSpPr>
        <p:spPr bwMode="auto">
          <a:xfrm>
            <a:off x="-973138" y="1916113"/>
            <a:ext cx="26654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/>
            <a:r>
              <a:rPr lang="fa-IR" sz="2800">
                <a:solidFill>
                  <a:srgbClr val="000000"/>
                </a:solidFill>
                <a:effectLst/>
              </a:rPr>
              <a:t>جزئيات دلفين</a:t>
            </a:r>
            <a:endParaRPr lang="en-US" sz="2800">
              <a:solidFill>
                <a:srgbClr val="000000"/>
              </a:solidFill>
              <a:effectLst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076056" y="218033"/>
            <a:ext cx="3455988" cy="474663"/>
          </a:xfrm>
        </p:spPr>
        <p:txBody>
          <a:bodyPr/>
          <a:lstStyle/>
          <a:p>
            <a:r>
              <a:rPr lang="fa-IR" dirty="0" smtClean="0"/>
              <a:t>مرکز تخصصی معماری ایران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6729412" cy="1143000"/>
          </a:xfrm>
        </p:spPr>
        <p:txBody>
          <a:bodyPr/>
          <a:lstStyle/>
          <a:p>
            <a:pPr algn="r" rtl="1"/>
            <a:r>
              <a:rPr lang="fa-IR" sz="3600">
                <a:solidFill>
                  <a:srgbClr val="000000"/>
                </a:solidFill>
              </a:rPr>
              <a:t>نقاشي :</a:t>
            </a: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40200" y="1125538"/>
            <a:ext cx="3616325" cy="4497387"/>
          </a:xfrm>
        </p:spPr>
        <p:txBody>
          <a:bodyPr/>
          <a:lstStyle/>
          <a:p>
            <a:pPr algn="r" rtl="1">
              <a:lnSpc>
                <a:spcPct val="80000"/>
              </a:lnSpc>
              <a:buFontTx/>
              <a:buChar char="-"/>
            </a:pPr>
            <a:r>
              <a:rPr lang="fa-IR" sz="2000"/>
              <a:t>طبيعت و منظره سازي</a:t>
            </a:r>
          </a:p>
          <a:p>
            <a:pPr algn="r" rtl="1">
              <a:lnSpc>
                <a:spcPct val="80000"/>
              </a:lnSpc>
              <a:buFontTx/>
              <a:buChar char="-"/>
            </a:pPr>
            <a:r>
              <a:rPr lang="fa-IR" sz="2000"/>
              <a:t>تاثيرات خيالي از فضاهاي عميق</a:t>
            </a:r>
          </a:p>
          <a:p>
            <a:pPr algn="r" rtl="1">
              <a:lnSpc>
                <a:spcPct val="80000"/>
              </a:lnSpc>
              <a:buFontTx/>
              <a:buChar char="-"/>
            </a:pPr>
            <a:r>
              <a:rPr lang="fa-IR" sz="2000"/>
              <a:t>گسترش فضاهاي داخلي ساختمان با نشان دادن رديفهاي طولاني از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000"/>
              <a:t>اتاقها يا ديدهايي كه از ميان دربها . پنجرهها  ويا آينه ها گسترده مي شوند.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000"/>
              <a:t>- بكاربردن استادانه طيف رنگها براي ايجاد حسهاي زيبا كه از رنگهاي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000"/>
              <a:t>ارام “ نيكلاس پازين “ به سمت رنگهاي گرم و سوزان “ پيترو دا كرتنا”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000"/>
              <a:t>و رنگهاي قوي “ پيتر پل رابينز گسترش پيدا كرد.</a:t>
            </a:r>
          </a:p>
          <a:p>
            <a:pPr algn="r" rtl="1">
              <a:lnSpc>
                <a:spcPct val="80000"/>
              </a:lnSpc>
              <a:buFontTx/>
              <a:buChar char="-"/>
            </a:pPr>
            <a:r>
              <a:rPr lang="fa-IR" sz="2000"/>
              <a:t>بكارگيري بازي سايه روشنها براي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000"/>
              <a:t>ايجاد ژرف نمايي و بعد</a:t>
            </a:r>
            <a:r>
              <a:rPr lang="fa-IR" sz="1600"/>
              <a:t>.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400"/>
              <a:t> </a:t>
            </a:r>
            <a:r>
              <a:rPr lang="fa-IR" sz="2000"/>
              <a:t>- نمود حركت و احساس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000"/>
              <a:t>-به رخ كشيدن فخر و تجمل گرايي زايد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en-US" sz="1800"/>
          </a:p>
        </p:txBody>
      </p:sp>
      <p:pic>
        <p:nvPicPr>
          <p:cNvPr id="181252" name="Picture 4" descr="BarocciAenea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04813"/>
            <a:ext cx="3127375" cy="2171700"/>
          </a:xfrm>
          <a:noFill/>
          <a:ln/>
        </p:spPr>
      </p:pic>
      <p:pic>
        <p:nvPicPr>
          <p:cNvPr id="181254" name="Picture 6" descr="19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5656" y="2420939"/>
            <a:ext cx="2537544" cy="3792422"/>
          </a:xfrm>
          <a:noFill/>
          <a:ln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933" y="6309320"/>
            <a:ext cx="1782763" cy="474663"/>
          </a:xfrm>
        </p:spPr>
        <p:txBody>
          <a:bodyPr/>
          <a:lstStyle/>
          <a:p>
            <a:r>
              <a:rPr lang="en-US" dirty="0" smtClean="0"/>
              <a:t>www.arturarch.com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48460" y="6381328"/>
            <a:ext cx="3455988" cy="474663"/>
          </a:xfrm>
        </p:spPr>
        <p:txBody>
          <a:bodyPr/>
          <a:lstStyle/>
          <a:p>
            <a:r>
              <a:rPr lang="fa-IR" dirty="0" smtClean="0"/>
              <a:t>مرکز تخصصی معماری ایران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800" dirty="0"/>
              <a:t>  سبك  باروك  (</a:t>
            </a:r>
            <a:r>
              <a:rPr lang="fa-IR" sz="3200" dirty="0"/>
              <a:t>1600-1750</a:t>
            </a:r>
            <a:r>
              <a:rPr lang="fa-IR" sz="4800" dirty="0"/>
              <a:t>)</a:t>
            </a:r>
            <a:r>
              <a:rPr lang="fa-IR" sz="2800" dirty="0"/>
              <a:t>ميلادي</a:t>
            </a:r>
            <a:endParaRPr lang="en-US" sz="2800" dirty="0"/>
          </a:p>
        </p:txBody>
      </p:sp>
      <p:pic>
        <p:nvPicPr>
          <p:cNvPr id="3076" name="Picture 4" descr="aa34125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412776"/>
            <a:ext cx="3430587" cy="4824412"/>
          </a:xfrm>
          <a:noFill/>
          <a:ln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211960" y="1772816"/>
            <a:ext cx="3121148" cy="352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/>
            <a:r>
              <a:rPr lang="fa-IR" sz="4800" dirty="0">
                <a:effectLst/>
              </a:rPr>
              <a:t>  </a:t>
            </a:r>
            <a:r>
              <a:rPr lang="fa-IR" sz="2800" dirty="0">
                <a:solidFill>
                  <a:srgbClr val="000000"/>
                </a:solidFill>
                <a:effectLst/>
              </a:rPr>
              <a:t>وجه تسميه باروك:</a:t>
            </a:r>
            <a:br>
              <a:rPr lang="fa-IR" sz="2800" dirty="0">
                <a:solidFill>
                  <a:srgbClr val="000000"/>
                </a:solidFill>
                <a:effectLst/>
              </a:rPr>
            </a:br>
            <a:r>
              <a:rPr lang="fa-IR" sz="2800" dirty="0">
                <a:solidFill>
                  <a:srgbClr val="000000"/>
                </a:solidFill>
                <a:effectLst/>
              </a:rPr>
              <a:t/>
            </a:r>
            <a:br>
              <a:rPr lang="fa-IR" sz="2800" dirty="0">
                <a:solidFill>
                  <a:srgbClr val="000000"/>
                </a:solidFill>
                <a:effectLst/>
              </a:rPr>
            </a:br>
            <a:r>
              <a:rPr lang="fa-IR" sz="2800" dirty="0">
                <a:solidFill>
                  <a:srgbClr val="000000"/>
                </a:solidFill>
                <a:effectLst/>
              </a:rPr>
              <a:t>برگرفته از واژه پرتغالي</a:t>
            </a:r>
            <a:br>
              <a:rPr lang="fa-IR" sz="2800" dirty="0">
                <a:solidFill>
                  <a:srgbClr val="000000"/>
                </a:solidFill>
                <a:effectLst/>
              </a:rPr>
            </a:br>
            <a:r>
              <a:rPr lang="fa-IR" sz="2800" dirty="0">
                <a:solidFill>
                  <a:srgbClr val="000000"/>
                </a:solidFill>
                <a:effectLst/>
              </a:rPr>
              <a:t>       </a:t>
            </a:r>
            <a:br>
              <a:rPr lang="fa-IR" sz="2800" dirty="0">
                <a:solidFill>
                  <a:srgbClr val="000000"/>
                </a:solidFill>
                <a:effectLst/>
              </a:rPr>
            </a:br>
            <a:r>
              <a:rPr lang="fa-IR" sz="2800" dirty="0">
                <a:solidFill>
                  <a:srgbClr val="000000"/>
                </a:solidFill>
                <a:effectLst/>
              </a:rPr>
              <a:t>     “ باروكو” :</a:t>
            </a:r>
            <a:br>
              <a:rPr lang="fa-IR" sz="2800" dirty="0">
                <a:solidFill>
                  <a:srgbClr val="000000"/>
                </a:solidFill>
                <a:effectLst/>
              </a:rPr>
            </a:br>
            <a:r>
              <a:rPr lang="fa-IR" sz="2800" dirty="0">
                <a:solidFill>
                  <a:srgbClr val="000000"/>
                </a:solidFill>
                <a:effectLst/>
              </a:rPr>
              <a:t>   </a:t>
            </a:r>
            <a:br>
              <a:rPr lang="fa-IR" sz="2800" dirty="0">
                <a:solidFill>
                  <a:srgbClr val="000000"/>
                </a:solidFill>
                <a:effectLst/>
              </a:rPr>
            </a:br>
            <a:r>
              <a:rPr lang="fa-IR" sz="2800" dirty="0">
                <a:solidFill>
                  <a:srgbClr val="000000"/>
                </a:solidFill>
                <a:effectLst/>
              </a:rPr>
              <a:t>مرواريد تغيير شكل يافته</a:t>
            </a:r>
            <a:br>
              <a:rPr lang="fa-IR" sz="2800" dirty="0">
                <a:solidFill>
                  <a:srgbClr val="000000"/>
                </a:solidFill>
                <a:effectLst/>
              </a:rPr>
            </a:br>
            <a:r>
              <a:rPr lang="fa-IR" sz="4800" dirty="0">
                <a:effectLst/>
              </a:rPr>
              <a:t>    </a:t>
            </a:r>
            <a:endParaRPr lang="en-US" sz="4800" dirty="0">
              <a:effectLst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>
                <a:solidFill>
                  <a:srgbClr val="000000"/>
                </a:solidFill>
              </a:rPr>
              <a:t>- موسيقي</a:t>
            </a:r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Tx/>
              <a:buChar char="-"/>
            </a:pPr>
            <a:r>
              <a:rPr lang="fa-IR"/>
              <a:t>كمراتا: </a:t>
            </a:r>
            <a:r>
              <a:rPr lang="fa-IR" sz="2400"/>
              <a:t>مجموعه اي از شاعران و موسيقيدانان كه عناصر درام يوناني را دوباره زنده مي كردند و شيوه اپرا را در اروپا گسترش ميدانند.</a:t>
            </a:r>
          </a:p>
          <a:p>
            <a:pPr algn="r" rtl="1">
              <a:buFontTx/>
              <a:buChar char="-"/>
            </a:pPr>
            <a:r>
              <a:rPr lang="fa-IR" sz="2400"/>
              <a:t>كلاديومنتوردي و گيواني گابريل : شخصيت هاي مهم در موسيقي</a:t>
            </a:r>
          </a:p>
          <a:p>
            <a:pPr algn="r" rtl="1">
              <a:buFontTx/>
              <a:buNone/>
            </a:pPr>
            <a:r>
              <a:rPr lang="fa-IR" sz="2400"/>
              <a:t>باروك اوليه بوده اند كه تاثيرات چند سرايي را معرفي كردند.</a:t>
            </a:r>
          </a:p>
          <a:p>
            <a:pPr algn="r" rtl="1">
              <a:buFontTx/>
              <a:buNone/>
            </a:pPr>
            <a:endParaRPr lang="fa-IR" sz="2400"/>
          </a:p>
          <a:p>
            <a:pPr algn="r" rtl="1">
              <a:buFontTx/>
              <a:buNone/>
            </a:pPr>
            <a:r>
              <a:rPr lang="fa-IR" sz="2400"/>
              <a:t>- پيدايش قطعه هاي موسيقي . كنسرت گروسو و پيشرفت گونه هاي محلي اپرا و كانتانا.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Tx/>
              <a:buChar char="•"/>
            </a:pPr>
            <a:r>
              <a:rPr lang="fa-IR"/>
              <a:t> مقياس گسترش انديشه</a:t>
            </a:r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341438"/>
            <a:ext cx="4552950" cy="1182687"/>
          </a:xfrm>
        </p:spPr>
        <p:txBody>
          <a:bodyPr/>
          <a:lstStyle/>
          <a:p>
            <a:pPr algn="r" rtl="1">
              <a:buFontTx/>
              <a:buChar char="-"/>
            </a:pPr>
            <a:r>
              <a:rPr lang="fa-IR"/>
              <a:t>ايتاليا</a:t>
            </a:r>
            <a:r>
              <a:rPr lang="fa-IR" sz="2400"/>
              <a:t> ( محل ظهور انديشه )</a:t>
            </a:r>
          </a:p>
          <a:p>
            <a:pPr algn="r" rtl="1">
              <a:buFontTx/>
              <a:buNone/>
            </a:pPr>
            <a:r>
              <a:rPr lang="fa-IR" sz="2000"/>
              <a:t>                    </a:t>
            </a:r>
            <a:r>
              <a:rPr lang="fa-IR" sz="2400"/>
              <a:t>نمايانگر آرمان  سياسي-مذهبى</a:t>
            </a:r>
            <a:endParaRPr lang="en-US" sz="2400"/>
          </a:p>
        </p:txBody>
      </p:sp>
      <p:pic>
        <p:nvPicPr>
          <p:cNvPr id="214020" name="Picture 4" descr="4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2781300"/>
            <a:ext cx="4232275" cy="2787650"/>
          </a:xfrm>
          <a:noFill/>
          <a:ln/>
        </p:spPr>
      </p:pic>
      <p:pic>
        <p:nvPicPr>
          <p:cNvPr id="214021" name="Picture 5" descr="1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4437063"/>
            <a:ext cx="3306762" cy="2173287"/>
          </a:xfrm>
          <a:noFill/>
          <a:ln/>
        </p:spPr>
      </p:pic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3419475" y="5675313"/>
            <a:ext cx="45529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2400">
                <a:solidFill>
                  <a:schemeClr val="tx1"/>
                </a:solidFill>
                <a:effectLst/>
              </a:rPr>
              <a:t>  ميدان “ سان پيترو “ در رم</a:t>
            </a:r>
          </a:p>
          <a:p>
            <a:pPr marL="342900" indent="-342900" rtl="1">
              <a:spcBef>
                <a:spcPct val="20000"/>
              </a:spcBef>
            </a:pPr>
            <a:r>
              <a:rPr lang="fa-IR" sz="2400">
                <a:solidFill>
                  <a:schemeClr val="tx1"/>
                </a:solidFill>
                <a:effectLst/>
              </a:rPr>
              <a:t>  طراحي برنيني</a:t>
            </a:r>
            <a:endParaRPr lang="en-US" sz="2400">
              <a:solidFill>
                <a:schemeClr val="tx1"/>
              </a:solidFill>
              <a:effectLst/>
            </a:endParaRPr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-757238" y="3284538"/>
            <a:ext cx="4552951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2400">
                <a:solidFill>
                  <a:schemeClr val="tx1"/>
                </a:solidFill>
                <a:effectLst/>
              </a:rPr>
              <a:t>  گنبد كليسا</a:t>
            </a:r>
            <a:r>
              <a:rPr lang="fa-IR" sz="2000">
                <a:solidFill>
                  <a:schemeClr val="tx1"/>
                </a:solidFill>
                <a:effectLst/>
              </a:rPr>
              <a:t>: تجسمي از تماميت كليسايي</a:t>
            </a:r>
          </a:p>
          <a:p>
            <a:pPr marL="342900" indent="-342900" rtl="1">
              <a:spcBef>
                <a:spcPct val="20000"/>
              </a:spcBef>
            </a:pPr>
            <a:r>
              <a:rPr lang="fa-IR" sz="2000">
                <a:solidFill>
                  <a:schemeClr val="tx1"/>
                </a:solidFill>
                <a:effectLst/>
              </a:rPr>
              <a:t>                  تجسمي از سروري مسيحيت</a:t>
            </a:r>
          </a:p>
          <a:p>
            <a:pPr marL="342900" indent="-342900" rtl="1">
              <a:spcBef>
                <a:spcPct val="20000"/>
              </a:spcBef>
            </a:pPr>
            <a:r>
              <a:rPr lang="fa-IR" sz="2000">
                <a:solidFill>
                  <a:schemeClr val="tx1"/>
                </a:solidFill>
                <a:effectLst/>
              </a:rPr>
              <a:t>                 در بز گيرنده جهان از لحاظ </a:t>
            </a:r>
          </a:p>
          <a:p>
            <a:pPr marL="342900" indent="-342900" rtl="1">
              <a:spcBef>
                <a:spcPct val="20000"/>
              </a:spcBef>
            </a:pPr>
            <a:r>
              <a:rPr lang="fa-IR" sz="2000">
                <a:solidFill>
                  <a:schemeClr val="tx1"/>
                </a:solidFill>
                <a:effectLst/>
              </a:rPr>
              <a:t>                                             آرماني     </a:t>
            </a:r>
            <a:endParaRPr lang="en-US" sz="2000">
              <a:solidFill>
                <a:schemeClr val="tx1"/>
              </a:solidFill>
              <a:effectLst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563888" y="6410721"/>
            <a:ext cx="1782763" cy="474663"/>
          </a:xfrm>
        </p:spPr>
        <p:txBody>
          <a:bodyPr/>
          <a:lstStyle/>
          <a:p>
            <a:r>
              <a:rPr lang="en-US" dirty="0" smtClean="0"/>
              <a:t>www.arturarch.com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20468" y="146025"/>
            <a:ext cx="3455988" cy="474663"/>
          </a:xfrm>
        </p:spPr>
        <p:txBody>
          <a:bodyPr/>
          <a:lstStyle/>
          <a:p>
            <a:r>
              <a:rPr lang="fa-IR" dirty="0" smtClean="0"/>
              <a:t>مرکز تخصصی معماری ایران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3525" y="260350"/>
            <a:ext cx="7386638" cy="6192838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/>
              <a:t>    - فرانسه </a:t>
            </a:r>
          </a:p>
          <a:p>
            <a:pPr algn="r" rtl="1">
              <a:buFontTx/>
              <a:buNone/>
            </a:pPr>
            <a:r>
              <a:rPr lang="fa-IR"/>
              <a:t>            </a:t>
            </a:r>
            <a:r>
              <a:rPr lang="fa-IR" sz="2800"/>
              <a:t>(</a:t>
            </a:r>
            <a:r>
              <a:rPr lang="fa-IR"/>
              <a:t> </a:t>
            </a:r>
            <a:r>
              <a:rPr lang="fa-IR" sz="2800"/>
              <a:t>نمايانگر ارمان سياسى)</a:t>
            </a:r>
            <a:r>
              <a:rPr lang="fa-IR"/>
              <a:t>    </a:t>
            </a:r>
          </a:p>
          <a:p>
            <a:pPr algn="r" rtl="1">
              <a:buFontTx/>
              <a:buNone/>
            </a:pPr>
            <a:r>
              <a:rPr lang="fa-IR"/>
              <a:t>   </a:t>
            </a:r>
          </a:p>
          <a:p>
            <a:pPr algn="r" rtl="1">
              <a:buFontTx/>
              <a:buNone/>
            </a:pPr>
            <a:r>
              <a:rPr lang="fa-IR"/>
              <a:t>   - </a:t>
            </a:r>
            <a:r>
              <a:rPr lang="fa-IR" sz="2800"/>
              <a:t>“</a:t>
            </a:r>
            <a:r>
              <a:rPr lang="fa-IR" sz="2400"/>
              <a:t>خيمه اورلئان “ اثر “ فرانسوا مانسرو”</a:t>
            </a:r>
          </a:p>
          <a:p>
            <a:pPr algn="r" rtl="1">
              <a:buFontTx/>
              <a:buNone/>
            </a:pPr>
            <a:r>
              <a:rPr lang="fa-IR" sz="2400"/>
              <a:t>    -  كليساي  “ سنت لويي “ ( نماينده كليساي باروك فرانسه )</a:t>
            </a:r>
          </a:p>
          <a:p>
            <a:pPr algn="r" rtl="1">
              <a:buFontTx/>
              <a:buNone/>
            </a:pPr>
            <a:r>
              <a:rPr lang="fa-IR"/>
              <a:t>   - </a:t>
            </a:r>
            <a:r>
              <a:rPr lang="fa-IR" sz="2800"/>
              <a:t>“ </a:t>
            </a:r>
            <a:r>
              <a:rPr lang="fa-IR" sz="2400"/>
              <a:t>موزه لوور” اثر “ لويي لوور”</a:t>
            </a:r>
          </a:p>
          <a:p>
            <a:pPr algn="r" rtl="1">
              <a:buFontTx/>
              <a:buNone/>
            </a:pPr>
            <a:r>
              <a:rPr lang="fa-IR" sz="2400"/>
              <a:t>    - “ كاخ ورساي”  ( نماينده واقعي باروك فرانسه )</a:t>
            </a:r>
            <a:endParaRPr lang="en-US" sz="2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51275" y="692150"/>
            <a:ext cx="3616325" cy="4497388"/>
          </a:xfrm>
        </p:spPr>
        <p:txBody>
          <a:bodyPr/>
          <a:lstStyle/>
          <a:p>
            <a:pPr algn="r" rtl="1">
              <a:lnSpc>
                <a:spcPct val="90000"/>
              </a:lnSpc>
              <a:buFontTx/>
              <a:buNone/>
            </a:pPr>
            <a:r>
              <a:rPr lang="fa-IR" sz="2800"/>
              <a:t>   </a:t>
            </a:r>
            <a:r>
              <a:rPr lang="fa-IR"/>
              <a:t>- انگلستان</a:t>
            </a:r>
            <a:r>
              <a:rPr lang="fa-IR" sz="2800"/>
              <a:t> </a:t>
            </a:r>
            <a:r>
              <a:rPr lang="fa-IR" sz="2000"/>
              <a:t>(1690-1730)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000"/>
              <a:t>  </a:t>
            </a:r>
            <a:r>
              <a:rPr lang="fa-IR" sz="2400"/>
              <a:t>نمايانگر آرمان شهري و اجتماعي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400"/>
              <a:t>    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000"/>
              <a:t>    -” ضيافت وايتهال “  اثر  “ اينگيو جونز” .( نخستين بار)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000"/>
              <a:t>    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000"/>
              <a:t>-” كاخ بلنهايم “ و “ كاخ هاوارد” اثر “ وان برو “ .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000"/>
              <a:t>   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000"/>
              <a:t> -” كالج آ ل سول “ و “ ساختمان كلارندون” و “ كالج آكسفورد”   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000"/>
              <a:t>      اثر “ نيكلاس هاكسمور” . </a:t>
            </a:r>
          </a:p>
          <a:p>
            <a:pPr algn="r" rtl="1">
              <a:lnSpc>
                <a:spcPct val="90000"/>
              </a:lnSpc>
              <a:buFontTx/>
              <a:buNone/>
            </a:pPr>
            <a:endParaRPr lang="en-US" sz="2000"/>
          </a:p>
        </p:txBody>
      </p:sp>
      <p:pic>
        <p:nvPicPr>
          <p:cNvPr id="216067" name="Picture 3" descr="Castle_Howar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33375"/>
            <a:ext cx="2016125" cy="1344613"/>
          </a:xfrm>
          <a:noFill/>
          <a:ln/>
        </p:spPr>
      </p:pic>
      <p:pic>
        <p:nvPicPr>
          <p:cNvPr id="216068" name="Picture 4" descr="blenheim-palac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509713"/>
            <a:ext cx="2160588" cy="1420812"/>
          </a:xfrm>
          <a:noFill/>
          <a:ln/>
        </p:spPr>
      </p:pic>
      <p:pic>
        <p:nvPicPr>
          <p:cNvPr id="216069" name="Picture 5" descr="Queen's College Oxford Fac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013176"/>
            <a:ext cx="1873250" cy="1479550"/>
          </a:xfrm>
          <a:prstGeom prst="rect">
            <a:avLst/>
          </a:prstGeom>
          <a:noFill/>
        </p:spPr>
      </p:pic>
      <p:pic>
        <p:nvPicPr>
          <p:cNvPr id="216070" name="Picture 6" descr="cid_21523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933825"/>
            <a:ext cx="3635375" cy="2630488"/>
          </a:xfrm>
          <a:prstGeom prst="rect">
            <a:avLst/>
          </a:prstGeom>
          <a:noFill/>
        </p:spPr>
      </p:pic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250825" y="3500438"/>
            <a:ext cx="3778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lnSpc>
                <a:spcPct val="90000"/>
              </a:lnSpc>
              <a:spcBef>
                <a:spcPct val="20000"/>
              </a:spcBef>
            </a:pPr>
            <a:r>
              <a:rPr lang="fa-IR" sz="2800">
                <a:solidFill>
                  <a:schemeClr val="tx1"/>
                </a:solidFill>
                <a:effectLst/>
              </a:rPr>
              <a:t> </a:t>
            </a:r>
            <a:r>
              <a:rPr lang="fa-IR" sz="2000">
                <a:solidFill>
                  <a:schemeClr val="tx1"/>
                </a:solidFill>
                <a:effectLst/>
              </a:rPr>
              <a:t>كليساي “ سنت پل” اثر “ كريستفر ورن”   </a:t>
            </a:r>
            <a:endParaRPr lang="en-US" sz="1600">
              <a:solidFill>
                <a:schemeClr val="tx1"/>
              </a:solidFill>
              <a:effectLst/>
            </a:endParaRPr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-2268538" y="1700213"/>
            <a:ext cx="3778251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lnSpc>
                <a:spcPct val="90000"/>
              </a:lnSpc>
              <a:spcBef>
                <a:spcPct val="20000"/>
              </a:spcBef>
            </a:pPr>
            <a:r>
              <a:rPr lang="fa-IR" sz="2000">
                <a:solidFill>
                  <a:schemeClr val="tx1"/>
                </a:solidFill>
                <a:effectLst/>
              </a:rPr>
              <a:t>كاخ هاوارد   </a:t>
            </a:r>
            <a:endParaRPr lang="en-US" sz="1600">
              <a:solidFill>
                <a:schemeClr val="tx1"/>
              </a:solidFill>
              <a:effectLst/>
            </a:endParaRP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-180975" y="1125538"/>
            <a:ext cx="3778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lnSpc>
                <a:spcPct val="90000"/>
              </a:lnSpc>
              <a:spcBef>
                <a:spcPct val="20000"/>
              </a:spcBef>
            </a:pPr>
            <a:r>
              <a:rPr lang="fa-IR" sz="2000">
                <a:solidFill>
                  <a:schemeClr val="tx1"/>
                </a:solidFill>
                <a:effectLst/>
              </a:rPr>
              <a:t>كاخ بلنهايم</a:t>
            </a:r>
            <a:endParaRPr lang="en-US" sz="1600">
              <a:solidFill>
                <a:schemeClr val="tx1"/>
              </a:solidFill>
              <a:effectLst/>
            </a:endParaRPr>
          </a:p>
        </p:txBody>
      </p: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1835150" y="6453188"/>
            <a:ext cx="3778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lnSpc>
                <a:spcPct val="90000"/>
              </a:lnSpc>
              <a:spcBef>
                <a:spcPct val="20000"/>
              </a:spcBef>
            </a:pPr>
            <a:r>
              <a:rPr lang="fa-IR" sz="2000">
                <a:solidFill>
                  <a:schemeClr val="tx1"/>
                </a:solidFill>
                <a:effectLst/>
              </a:rPr>
              <a:t>كالج ملكه</a:t>
            </a:r>
            <a:endParaRPr lang="en-US" sz="1600">
              <a:solidFill>
                <a:schemeClr val="tx1"/>
              </a:solidFill>
              <a:effectLst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245621" y="6381328"/>
            <a:ext cx="1782763" cy="474663"/>
          </a:xfrm>
        </p:spPr>
        <p:txBody>
          <a:bodyPr/>
          <a:lstStyle/>
          <a:p>
            <a:r>
              <a:rPr lang="en-US" dirty="0" smtClean="0"/>
              <a:t>www.arturarch.com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148064" y="188640"/>
            <a:ext cx="3455988" cy="474663"/>
          </a:xfrm>
        </p:spPr>
        <p:txBody>
          <a:bodyPr/>
          <a:lstStyle/>
          <a:p>
            <a:r>
              <a:rPr lang="fa-IR" dirty="0" smtClean="0"/>
              <a:t>مرکز تخصصی معماری ایران</a:t>
            </a:r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5" y="3068638"/>
            <a:ext cx="2192338" cy="719137"/>
          </a:xfrm>
        </p:spPr>
        <p:txBody>
          <a:bodyPr/>
          <a:lstStyle/>
          <a:p>
            <a:pPr algn="r" rtl="1"/>
            <a:r>
              <a:rPr lang="fa-IR" sz="2000">
                <a:solidFill>
                  <a:srgbClr val="000000"/>
                </a:solidFill>
              </a:rPr>
              <a:t>“كاخ زمستاني</a:t>
            </a:r>
            <a:br>
              <a:rPr lang="fa-IR" sz="2000">
                <a:solidFill>
                  <a:srgbClr val="000000"/>
                </a:solidFill>
              </a:rPr>
            </a:br>
            <a:r>
              <a:rPr lang="fa-IR" sz="2000">
                <a:solidFill>
                  <a:srgbClr val="000000"/>
                </a:solidFill>
              </a:rPr>
              <a:t>اثر “بارتولومو رسترلي”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19700" y="333375"/>
            <a:ext cx="1900238" cy="750888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/>
              <a:t>پترزبورگ :</a:t>
            </a:r>
          </a:p>
          <a:p>
            <a:pPr algn="r" rtl="1">
              <a:buFontTx/>
              <a:buNone/>
            </a:pPr>
            <a:endParaRPr lang="en-US" sz="2800"/>
          </a:p>
        </p:txBody>
      </p:sp>
      <p:pic>
        <p:nvPicPr>
          <p:cNvPr id="217092" name="Picture 4" descr="winterpal_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268413"/>
            <a:ext cx="2400300" cy="1627187"/>
          </a:xfrm>
          <a:ln/>
        </p:spPr>
      </p:pic>
      <p:pic>
        <p:nvPicPr>
          <p:cNvPr id="217093" name="Picture 5" descr="smolny_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9975" y="4797425"/>
            <a:ext cx="2616200" cy="1744663"/>
          </a:xfrm>
          <a:ln/>
        </p:spPr>
      </p:pic>
      <p:pic>
        <p:nvPicPr>
          <p:cNvPr id="217094" name="Picture 6" descr="kunst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284538"/>
            <a:ext cx="2444750" cy="1603375"/>
          </a:xfrm>
          <a:prstGeom prst="rect">
            <a:avLst/>
          </a:prstGeom>
          <a:noFill/>
        </p:spPr>
      </p:pic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1042988" y="981075"/>
            <a:ext cx="29527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/>
            <a:r>
              <a:rPr lang="fa-IR" sz="2000">
                <a:solidFill>
                  <a:srgbClr val="000000"/>
                </a:solidFill>
                <a:effectLst/>
              </a:rPr>
              <a:t>معماران:</a:t>
            </a:r>
            <a:br>
              <a:rPr lang="fa-IR" sz="2000">
                <a:solidFill>
                  <a:srgbClr val="000000"/>
                </a:solidFill>
                <a:effectLst/>
              </a:rPr>
            </a:br>
            <a:r>
              <a:rPr lang="fa-IR" sz="2000">
                <a:solidFill>
                  <a:srgbClr val="000000"/>
                </a:solidFill>
                <a:effectLst/>
              </a:rPr>
              <a:t>- ميخائيل زمتسو</a:t>
            </a:r>
            <a:br>
              <a:rPr lang="fa-IR" sz="2000">
                <a:solidFill>
                  <a:srgbClr val="000000"/>
                </a:solidFill>
                <a:effectLst/>
              </a:rPr>
            </a:br>
            <a:r>
              <a:rPr lang="fa-IR" sz="2000">
                <a:solidFill>
                  <a:srgbClr val="000000"/>
                </a:solidFill>
                <a:effectLst/>
              </a:rPr>
              <a:t>- ايوان كربو</a:t>
            </a:r>
            <a:br>
              <a:rPr lang="fa-IR" sz="2000">
                <a:solidFill>
                  <a:srgbClr val="000000"/>
                </a:solidFill>
                <a:effectLst/>
              </a:rPr>
            </a:br>
            <a:r>
              <a:rPr lang="fa-IR" sz="2000">
                <a:solidFill>
                  <a:srgbClr val="000000"/>
                </a:solidFill>
                <a:effectLst/>
              </a:rPr>
              <a:t>- پيتر يربكين</a:t>
            </a:r>
            <a:endParaRPr lang="en-US" sz="2000">
              <a:solidFill>
                <a:srgbClr val="000000"/>
              </a:solidFill>
              <a:effectLst/>
            </a:endParaRPr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323850" y="4868863"/>
            <a:ext cx="21923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/>
            <a:r>
              <a:rPr lang="fa-IR" sz="2000">
                <a:solidFill>
                  <a:srgbClr val="000000"/>
                </a:solidFill>
                <a:effectLst/>
              </a:rPr>
              <a:t>كاستكامر</a:t>
            </a:r>
            <a:br>
              <a:rPr lang="fa-IR" sz="2000">
                <a:solidFill>
                  <a:srgbClr val="000000"/>
                </a:solidFill>
                <a:effectLst/>
              </a:rPr>
            </a:br>
            <a:r>
              <a:rPr lang="fa-IR" sz="2000">
                <a:solidFill>
                  <a:srgbClr val="000000"/>
                </a:solidFill>
                <a:effectLst/>
              </a:rPr>
              <a:t>اثر “ زمتسو و ...</a:t>
            </a:r>
            <a:endParaRPr lang="en-US" sz="2000">
              <a:solidFill>
                <a:srgbClr val="000000"/>
              </a:solidFill>
              <a:effectLst/>
            </a:endParaRPr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5076825" y="5734050"/>
            <a:ext cx="25908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/>
            <a:r>
              <a:rPr lang="fa-IR" sz="2000">
                <a:solidFill>
                  <a:srgbClr val="000000"/>
                </a:solidFill>
                <a:effectLst/>
              </a:rPr>
              <a:t>كليساي جامع “سمنلي گانونت</a:t>
            </a:r>
            <a:br>
              <a:rPr lang="fa-IR" sz="2000">
                <a:solidFill>
                  <a:srgbClr val="000000"/>
                </a:solidFill>
                <a:effectLst/>
              </a:rPr>
            </a:br>
            <a:r>
              <a:rPr lang="fa-IR" sz="2000">
                <a:solidFill>
                  <a:srgbClr val="000000"/>
                </a:solidFill>
                <a:effectLst/>
              </a:rPr>
              <a:t>اثر “بارتولومو رسترلي”</a:t>
            </a:r>
            <a:endParaRPr lang="en-US" sz="2000">
              <a:solidFill>
                <a:srgbClr val="000000"/>
              </a:solidFill>
              <a:effectLst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-612576" y="260648"/>
            <a:ext cx="3455988" cy="474663"/>
          </a:xfrm>
        </p:spPr>
        <p:txBody>
          <a:bodyPr/>
          <a:lstStyle/>
          <a:p>
            <a:r>
              <a:rPr lang="fa-IR" dirty="0" smtClean="0"/>
              <a:t>مرکز تخصصی معماری ایران</a:t>
            </a:r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620713"/>
            <a:ext cx="6784975" cy="3024187"/>
          </a:xfrm>
        </p:spPr>
        <p:txBody>
          <a:bodyPr/>
          <a:lstStyle/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</a:t>
            </a:r>
            <a:r>
              <a:rPr lang="fa-IR" sz="2800"/>
              <a:t>هلند :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800"/>
              <a:t>     </a:t>
            </a:r>
            <a:r>
              <a:rPr lang="fa-IR"/>
              <a:t>- </a:t>
            </a:r>
            <a:r>
              <a:rPr lang="fa-IR" sz="2400"/>
              <a:t>در پي نيازمنديهاي تجارت پيشگان و دانش آموخته ها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 - پيرو پروتستان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/>
              <a:t>      - اضافه نمودن ويژگيهاي محلي به شيوه كلاسيك معماران ايتاليايي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/>
              <a:t>        - </a:t>
            </a:r>
            <a:r>
              <a:rPr lang="fa-IR" sz="2800"/>
              <a:t>“</a:t>
            </a:r>
            <a:r>
              <a:rPr lang="fa-IR" sz="2400"/>
              <a:t>ساختمان شهرداري آمستردام”  اثر “ يان ون كميني”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/>
          </a:p>
          <a:p>
            <a:pPr algn="r" rtl="1">
              <a:lnSpc>
                <a:spcPct val="80000"/>
              </a:lnSpc>
              <a:buFontTx/>
              <a:buNone/>
            </a:pPr>
            <a:endParaRPr lang="en-US" sz="2400"/>
          </a:p>
        </p:txBody>
      </p:sp>
      <p:pic>
        <p:nvPicPr>
          <p:cNvPr id="218115" name="Picture 3" descr="basilica in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645024"/>
            <a:ext cx="3241675" cy="2432050"/>
          </a:xfrm>
          <a:noFill/>
          <a:ln/>
        </p:spPr>
      </p:pic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419475" y="5949950"/>
            <a:ext cx="30416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lnSpc>
                <a:spcPct val="80000"/>
              </a:lnSpc>
              <a:spcBef>
                <a:spcPct val="20000"/>
              </a:spcBef>
            </a:pPr>
            <a:r>
              <a:rPr lang="fa-IR" sz="2400">
                <a:solidFill>
                  <a:schemeClr val="tx1"/>
                </a:solidFill>
                <a:effectLst/>
              </a:rPr>
              <a:t>  كليساى باروك در هند</a:t>
            </a:r>
            <a:endParaRPr lang="en-US" sz="2000">
              <a:solidFill>
                <a:schemeClr val="tx1"/>
              </a:solidFill>
              <a:effectLst/>
            </a:endParaRP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4284663" y="4149725"/>
            <a:ext cx="30416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lnSpc>
                <a:spcPct val="80000"/>
              </a:lnSpc>
              <a:spcBef>
                <a:spcPct val="20000"/>
              </a:spcBef>
            </a:pPr>
            <a:r>
              <a:rPr lang="fa-IR" sz="2400">
                <a:solidFill>
                  <a:schemeClr val="tx1"/>
                </a:solidFill>
                <a:effectLst/>
              </a:rPr>
              <a:t>هندوستان:</a:t>
            </a:r>
            <a:endParaRPr lang="en-US" sz="2400">
              <a:solidFill>
                <a:schemeClr val="tx1"/>
              </a:solidFill>
              <a:effectLst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www.arturarch.com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455988" cy="474663"/>
          </a:xfrm>
        </p:spPr>
        <p:txBody>
          <a:bodyPr/>
          <a:lstStyle/>
          <a:p>
            <a:r>
              <a:rPr lang="fa-IR" dirty="0" smtClean="0"/>
              <a:t>مرکز تخصصی معماری ایران</a:t>
            </a:r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Tx/>
              <a:buChar char="•"/>
            </a:pPr>
            <a:r>
              <a:rPr lang="fa-IR"/>
              <a:t> موضوع  انديشه</a:t>
            </a: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341438"/>
            <a:ext cx="7386638" cy="5111750"/>
          </a:xfrm>
        </p:spPr>
        <p:txBody>
          <a:bodyPr/>
          <a:lstStyle/>
          <a:p>
            <a:pPr algn="r" rtl="1">
              <a:buFontTx/>
              <a:buChar char="-"/>
            </a:pPr>
            <a:r>
              <a:rPr lang="fa-IR"/>
              <a:t>وحدت بين هنرها (</a:t>
            </a:r>
            <a:r>
              <a:rPr lang="fa-IR" sz="2400"/>
              <a:t> معمارى.نقاشى.مجسمه سازى )</a:t>
            </a:r>
          </a:p>
          <a:p>
            <a:pPr algn="r" rtl="1">
              <a:buFontTx/>
              <a:buNone/>
            </a:pPr>
            <a:r>
              <a:rPr lang="fa-IR" sz="2400"/>
              <a:t>                 </a:t>
            </a:r>
          </a:p>
          <a:p>
            <a:pPr algn="r" rtl="1">
              <a:buFontTx/>
              <a:buNone/>
            </a:pPr>
            <a:r>
              <a:rPr lang="fa-IR" sz="2400"/>
              <a:t>                 ايجاد تاثيرات بصرى شكوهمند:</a:t>
            </a:r>
          </a:p>
          <a:p>
            <a:pPr algn="r" rtl="1">
              <a:buFontTx/>
              <a:buNone/>
            </a:pPr>
            <a:r>
              <a:rPr lang="fa-IR" sz="2400"/>
              <a:t>                            </a:t>
            </a:r>
          </a:p>
          <a:p>
            <a:pPr algn="r" rtl="1">
              <a:buFontTx/>
              <a:buNone/>
            </a:pPr>
            <a:r>
              <a:rPr lang="fa-IR" sz="2400"/>
              <a:t>                                      تحرك در معماري</a:t>
            </a:r>
          </a:p>
          <a:p>
            <a:pPr algn="r" rtl="1">
              <a:buFontTx/>
              <a:buNone/>
            </a:pPr>
            <a:r>
              <a:rPr lang="fa-IR" sz="2400"/>
              <a:t>                                      سايه روشنها و نور پردازي در نقاشى</a:t>
            </a:r>
          </a:p>
          <a:p>
            <a:pPr algn="r" rtl="1">
              <a:buFontTx/>
              <a:buNone/>
            </a:pPr>
            <a:r>
              <a:rPr lang="fa-IR" sz="2400"/>
              <a:t>                                      نزديكى معمارى و مجسمه سازى</a:t>
            </a:r>
          </a:p>
          <a:p>
            <a:pPr algn="r" rtl="1">
              <a:buFontTx/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3525" y="333375"/>
            <a:ext cx="7386638" cy="6264275"/>
          </a:xfrm>
        </p:spPr>
        <p:txBody>
          <a:bodyPr/>
          <a:lstStyle/>
          <a:p>
            <a:pPr algn="r" rtl="1">
              <a:lnSpc>
                <a:spcPct val="80000"/>
              </a:lnSpc>
              <a:buFontTx/>
              <a:buChar char="-"/>
            </a:pPr>
            <a:r>
              <a:rPr lang="fa-IR" sz="2000"/>
              <a:t>وحدت شگفت انگيز روشهاى فكر و احساس </a:t>
            </a:r>
            <a:r>
              <a:rPr lang="fa-IR" sz="1800"/>
              <a:t>(علم و</a:t>
            </a:r>
            <a:r>
              <a:rPr lang="fa-IR" sz="2000"/>
              <a:t> </a:t>
            </a:r>
            <a:r>
              <a:rPr lang="fa-IR" sz="1800"/>
              <a:t>هنر)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600"/>
              <a:t>                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400"/>
              <a:t>                </a:t>
            </a:r>
            <a:endParaRPr lang="fa-IR" sz="180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/>
              <a:t>            - بيان بينهايت بوسيله ابزار مادى :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/>
              <a:t>                           پرسپكتيو </a:t>
            </a:r>
            <a:r>
              <a:rPr lang="fa-IR" sz="1600"/>
              <a:t>(نقاشى و معمارى)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600"/>
              <a:t>                                                            </a:t>
            </a:r>
            <a:r>
              <a:rPr lang="fa-IR" sz="1800"/>
              <a:t>بى انتهايى در كليساهاى كوچك رم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/>
              <a:t>                                                            بى انتهايى در جو در نقاشىهاى هلندى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/>
              <a:t>                                                            بى انتهايى در طبيعت( منظره و جاده) فرانسه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 sz="1800"/>
          </a:p>
          <a:p>
            <a:pPr algn="r" rtl="1">
              <a:lnSpc>
                <a:spcPct val="80000"/>
              </a:lnSpc>
              <a:buFontTx/>
              <a:buNone/>
            </a:pPr>
            <a:endParaRPr lang="fa-IR" sz="180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600"/>
              <a:t>                             </a:t>
            </a:r>
            <a:r>
              <a:rPr lang="fa-IR" sz="1800"/>
              <a:t>پايه اي براى محاسبات علمى </a:t>
            </a:r>
            <a:r>
              <a:rPr lang="fa-IR" sz="1600"/>
              <a:t>(رياضى)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 sz="160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600"/>
              <a:t>             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 sz="1600"/>
          </a:p>
          <a:p>
            <a:pPr algn="r" rtl="1">
              <a:lnSpc>
                <a:spcPct val="80000"/>
              </a:lnSpc>
              <a:buFontTx/>
              <a:buNone/>
            </a:pPr>
            <a:endParaRPr lang="fa-IR" sz="160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600"/>
              <a:t>             - </a:t>
            </a:r>
            <a:r>
              <a:rPr lang="fa-IR" sz="1800"/>
              <a:t>ظهور شخصيتهاي علمي همچون :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/>
              <a:t>                               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/>
              <a:t>                        پاسكال( بسط تئوري احتمالات ): سكوت جاويدان اين فضاى بيكران مرا مى     ترساند .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/>
              <a:t>                        نيوتن ( در قوانين نيايي جاذبه زمين )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800"/>
              <a:t>                        لايب نيتز ( كشف رابطه درونى بين منادها و كل جهان )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 sz="1800"/>
          </a:p>
          <a:p>
            <a:pPr algn="r" rtl="1">
              <a:lnSpc>
                <a:spcPct val="80000"/>
              </a:lnSpc>
              <a:buFontTx/>
              <a:buNone/>
            </a:pPr>
            <a:endParaRPr lang="fa-IR" sz="1800"/>
          </a:p>
          <a:p>
            <a:pPr algn="r" rtl="1">
              <a:lnSpc>
                <a:spcPct val="80000"/>
              </a:lnSpc>
              <a:buFontTx/>
              <a:buNone/>
            </a:pPr>
            <a:endParaRPr lang="fa-IR" sz="140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900"/>
              <a:t>                                                      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 sz="90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800"/>
              <a:t>                                                     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700"/>
              <a:t>                   </a:t>
            </a:r>
            <a:endParaRPr lang="fa-IR" sz="600"/>
          </a:p>
          <a:p>
            <a:pPr algn="r" rtl="1">
              <a:lnSpc>
                <a:spcPct val="80000"/>
              </a:lnSpc>
              <a:buFontTx/>
              <a:buNone/>
            </a:pPr>
            <a:endParaRPr lang="fa-IR" sz="80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800"/>
              <a:t>              </a:t>
            </a:r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2800">
                <a:solidFill>
                  <a:srgbClr val="000000"/>
                </a:solidFill>
              </a:rPr>
              <a:t>  ويژگيهاى معمارى باروك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125538"/>
            <a:ext cx="7386638" cy="4970462"/>
          </a:xfrm>
        </p:spPr>
        <p:txBody>
          <a:bodyPr/>
          <a:lstStyle/>
          <a:p>
            <a:pPr algn="r" rtl="1">
              <a:buFontTx/>
              <a:buChar char="-"/>
            </a:pPr>
            <a:endParaRPr lang="fa-IR" sz="2600"/>
          </a:p>
          <a:p>
            <a:pPr algn="r" rtl="1">
              <a:buFontTx/>
              <a:buChar char="-"/>
            </a:pPr>
            <a:r>
              <a:rPr lang="fa-IR" sz="2600"/>
              <a:t>عدم توجه به سبك گذشته (داشتن اختيار تام توسط معمار)</a:t>
            </a:r>
          </a:p>
          <a:p>
            <a:pPr algn="r" rtl="1">
              <a:buFontTx/>
              <a:buChar char="-"/>
            </a:pPr>
            <a:r>
              <a:rPr lang="fa-IR" sz="2600"/>
              <a:t>سطوح انحنادار و زاويه دار(پرهيز از خطوط مستقيم )</a:t>
            </a:r>
          </a:p>
          <a:p>
            <a:pPr algn="r" rtl="1">
              <a:buFontTx/>
              <a:buChar char="-"/>
            </a:pPr>
            <a:r>
              <a:rPr lang="fa-IR" sz="2600"/>
              <a:t>استفاده از تقارن در راه اجلال همراه با ترويج بي قاعدگى و ازادي</a:t>
            </a:r>
          </a:p>
          <a:p>
            <a:pPr algn="r" rtl="1">
              <a:buFontTx/>
              <a:buChar char="-"/>
            </a:pPr>
            <a:r>
              <a:rPr lang="fa-IR" sz="2600"/>
              <a:t>تاثيرات ژرف نما</a:t>
            </a:r>
          </a:p>
          <a:p>
            <a:pPr algn="r" rtl="1">
              <a:buFontTx/>
              <a:buChar char="-"/>
            </a:pPr>
            <a:r>
              <a:rPr lang="fa-IR" sz="2600"/>
              <a:t>شكلهاي كشف شده</a:t>
            </a:r>
          </a:p>
          <a:p>
            <a:pPr algn="r" rtl="1">
              <a:buFontTx/>
              <a:buChar char="-"/>
            </a:pPr>
            <a:r>
              <a:rPr lang="fa-IR" sz="2600"/>
              <a:t>تزئينات زياد و چشم فريبى</a:t>
            </a:r>
          </a:p>
          <a:p>
            <a:pPr algn="r" rtl="1">
              <a:buFontTx/>
              <a:buChar char="-"/>
            </a:pPr>
            <a:r>
              <a:rPr lang="fa-IR" sz="2600"/>
              <a:t>هنر جنبش</a:t>
            </a:r>
          </a:p>
          <a:p>
            <a:pPr algn="r" rtl="1">
              <a:buFontTx/>
              <a:buChar char="-"/>
            </a:pPr>
            <a:endParaRPr lang="fa-IR" sz="2600"/>
          </a:p>
          <a:p>
            <a:pPr algn="r" rtl="1">
              <a:buFontTx/>
              <a:buNone/>
            </a:pPr>
            <a:endParaRPr lang="fa-IR" sz="2600"/>
          </a:p>
          <a:p>
            <a:pPr algn="r" rtl="1">
              <a:buFontTx/>
              <a:buNone/>
            </a:pPr>
            <a:endParaRPr lang="en-US" sz="3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3525" y="476250"/>
            <a:ext cx="7386638" cy="5619750"/>
          </a:xfrm>
        </p:spPr>
        <p:txBody>
          <a:bodyPr/>
          <a:lstStyle/>
          <a:p>
            <a:pPr algn="r" rtl="1">
              <a:buFontTx/>
              <a:buChar char="-"/>
            </a:pPr>
            <a:r>
              <a:rPr lang="fa-IR" sz="2600" dirty="0"/>
              <a:t>گشاده دستى در اختصاص دادن فضاهاى باز و مجموعه هاى برون شهرى ( براى آرايش تصوير قصرها)</a:t>
            </a:r>
          </a:p>
          <a:p>
            <a:pPr algn="r" rtl="1">
              <a:buFontTx/>
              <a:buNone/>
            </a:pPr>
            <a:r>
              <a:rPr lang="fa-IR" sz="2600" dirty="0"/>
              <a:t>  </a:t>
            </a:r>
          </a:p>
          <a:p>
            <a:pPr algn="r" rtl="1">
              <a:buFontTx/>
              <a:buNone/>
            </a:pPr>
            <a:r>
              <a:rPr lang="fa-IR" sz="2600" dirty="0"/>
              <a:t>   باغها</a:t>
            </a:r>
          </a:p>
          <a:p>
            <a:pPr algn="r" rtl="1">
              <a:buFontTx/>
              <a:buNone/>
            </a:pPr>
            <a:r>
              <a:rPr lang="fa-IR" sz="2600" dirty="0"/>
              <a:t>   سطوح سبز آرايش شده</a:t>
            </a:r>
          </a:p>
          <a:p>
            <a:pPr algn="r" rtl="1">
              <a:buFontTx/>
              <a:buNone/>
            </a:pPr>
            <a:r>
              <a:rPr lang="fa-IR" sz="2600" dirty="0"/>
              <a:t>   حجمهايى كه از بهم پيوستن شاخ و برگ درختان بوجود مى آيند</a:t>
            </a:r>
          </a:p>
          <a:p>
            <a:pPr algn="r" rtl="1">
              <a:buFontTx/>
              <a:buNone/>
            </a:pPr>
            <a:r>
              <a:rPr lang="fa-IR" sz="2600" dirty="0"/>
              <a:t>   استفاده از بيشترين داده هاي گياه شناختى در راستاى اثرگذارى بهتر و دلنشينتر باغها</a:t>
            </a:r>
          </a:p>
          <a:p>
            <a:pPr algn="r" rtl="1">
              <a:buFontTx/>
              <a:buNone/>
            </a:pPr>
            <a:r>
              <a:rPr lang="fa-IR" sz="2600" dirty="0"/>
              <a:t>   حضور علم گياه شناختى به همراه اصل پرسپكتيوهاى زيبا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/>
              <a:t>فهرست مطالب</a:t>
            </a:r>
            <a:endParaRPr lang="en-US" sz="360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algn="r" rtl="1"/>
            <a:r>
              <a:rPr lang="fa-IR"/>
              <a:t>نام دوره</a:t>
            </a:r>
          </a:p>
          <a:p>
            <a:pPr marL="533400" indent="-533400" algn="r" rtl="1"/>
            <a:r>
              <a:rPr lang="fa-IR"/>
              <a:t>زمان تحول انديشه </a:t>
            </a:r>
          </a:p>
          <a:p>
            <a:pPr marL="533400" indent="-533400" algn="r" rtl="1"/>
            <a:r>
              <a:rPr lang="fa-IR"/>
              <a:t>عوامل ظهور انديشه        </a:t>
            </a:r>
          </a:p>
          <a:p>
            <a:pPr marL="533400" indent="-533400" algn="r" rtl="1"/>
            <a:r>
              <a:rPr lang="fa-IR"/>
              <a:t>محل بروز انديشه</a:t>
            </a:r>
          </a:p>
          <a:p>
            <a:pPr marL="533400" indent="-533400" algn="r" rtl="1"/>
            <a:r>
              <a:rPr lang="fa-IR"/>
              <a:t>زمينه هاي توسعه انديشه</a:t>
            </a:r>
          </a:p>
          <a:p>
            <a:pPr marL="533400" indent="-533400" algn="r" rtl="1"/>
            <a:r>
              <a:rPr lang="fa-IR"/>
              <a:t>مقياس گسترش انديشه</a:t>
            </a:r>
          </a:p>
          <a:p>
            <a:pPr marL="533400" indent="-533400" algn="r" rtl="1"/>
            <a:r>
              <a:rPr lang="fa-IR"/>
              <a:t>موضوع  انديشه</a:t>
            </a:r>
          </a:p>
          <a:p>
            <a:pPr marL="533400" indent="-533400" algn="r" rtl="1"/>
            <a:r>
              <a:rPr lang="fa-IR"/>
              <a:t>تبلور فيزيكي انديشه</a:t>
            </a:r>
          </a:p>
          <a:p>
            <a:pPr marL="533400" indent="-533400" algn="r" rtl="1"/>
            <a:endParaRPr lang="fa-IR"/>
          </a:p>
          <a:p>
            <a:pPr marL="533400" indent="-533400"/>
            <a:endParaRPr lang="fa-IR"/>
          </a:p>
          <a:p>
            <a:pPr marL="533400" indent="-533400"/>
            <a:endParaRPr lang="fa-IR"/>
          </a:p>
          <a:p>
            <a:pPr marL="533400" indent="-533400"/>
            <a:endParaRPr lang="fa-IR"/>
          </a:p>
          <a:p>
            <a:pPr marL="533400" indent="-533400"/>
            <a:endParaRPr lang="en-US"/>
          </a:p>
        </p:txBody>
      </p:sp>
      <p:pic>
        <p:nvPicPr>
          <p:cNvPr id="35847" name="Picture 7" descr="pcd03-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64704"/>
            <a:ext cx="3340100" cy="5040312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3525" y="333375"/>
            <a:ext cx="7386638" cy="5762625"/>
          </a:xfrm>
        </p:spPr>
        <p:txBody>
          <a:bodyPr/>
          <a:lstStyle/>
          <a:p>
            <a:pPr algn="r" rtl="1">
              <a:buFontTx/>
              <a:buChar char="-"/>
            </a:pPr>
            <a:r>
              <a:rPr lang="fa-IR" sz="2600"/>
              <a:t>پرسپكتيو نامحدود ( در مقابل پرسپكتيومحدود دوره رنسانس)</a:t>
            </a:r>
          </a:p>
          <a:p>
            <a:pPr algn="r" rtl="1">
              <a:buFontTx/>
              <a:buChar char="-"/>
            </a:pPr>
            <a:endParaRPr lang="fa-IR" sz="2600"/>
          </a:p>
          <a:p>
            <a:pPr algn="r" rtl="1">
              <a:buFontTx/>
              <a:buChar char="-"/>
            </a:pPr>
            <a:r>
              <a:rPr lang="fa-IR" sz="2600"/>
              <a:t>باززنده سازى محورهاى اصلى شهر</a:t>
            </a:r>
          </a:p>
          <a:p>
            <a:pPr algn="r" rtl="1">
              <a:buFontTx/>
              <a:buChar char="-"/>
            </a:pPr>
            <a:r>
              <a:rPr lang="fa-IR" sz="2600"/>
              <a:t>طراحى مدبرانه فضاهاي مركزى شهر</a:t>
            </a:r>
          </a:p>
          <a:p>
            <a:pPr algn="r" rtl="1">
              <a:buFontTx/>
              <a:buNone/>
            </a:pPr>
            <a:r>
              <a:rPr lang="fa-IR" sz="2600"/>
              <a:t>     ميدانهاي نوساز در قلب محله هاى مسكونى بسيار كهن</a:t>
            </a:r>
          </a:p>
          <a:p>
            <a:pPr algn="r" rtl="1">
              <a:buFontTx/>
              <a:buNone/>
            </a:pPr>
            <a:r>
              <a:rPr lang="fa-IR" sz="2600"/>
              <a:t>     ميدانهاى در ارتباط با هم </a:t>
            </a:r>
            <a:endParaRPr lang="en-US" sz="26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Tx/>
              <a:buChar char="•"/>
            </a:pPr>
            <a:r>
              <a:rPr lang="fa-IR"/>
              <a:t> </a:t>
            </a: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تبلور فيزيكي انديشه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1557338"/>
            <a:ext cx="2646363" cy="2087562"/>
          </a:xfrm>
        </p:spPr>
        <p:txBody>
          <a:bodyPr/>
          <a:lstStyle/>
          <a:p>
            <a:pPr algn="r" rtl="1"/>
            <a:r>
              <a:rPr lang="fa-IR"/>
              <a:t>معماري          </a:t>
            </a:r>
          </a:p>
          <a:p>
            <a:pPr algn="r" rtl="1">
              <a:buFontTx/>
              <a:buChar char="-"/>
            </a:pPr>
            <a:r>
              <a:rPr lang="fa-IR" sz="2400"/>
              <a:t>فرانچسكو برميني</a:t>
            </a:r>
            <a:r>
              <a:rPr lang="fa-IR" sz="2800"/>
              <a:t> </a:t>
            </a:r>
          </a:p>
          <a:p>
            <a:pPr algn="r" rtl="1">
              <a:buFontTx/>
              <a:buChar char="-"/>
            </a:pPr>
            <a:r>
              <a:rPr lang="fa-IR" sz="2400"/>
              <a:t>گارينو گاريني</a:t>
            </a:r>
          </a:p>
          <a:p>
            <a:pPr algn="r" rtl="1">
              <a:buFontTx/>
              <a:buChar char="-"/>
            </a:pPr>
            <a:r>
              <a:rPr lang="fa-IR" sz="2400"/>
              <a:t>بالتازار نويمان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5734050" y="3078163"/>
            <a:ext cx="50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20000"/>
              </a:spcBef>
              <a:buFontTx/>
              <a:buBlip>
                <a:blip r:embed="rId3"/>
              </a:buBlip>
            </a:pP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5734050" y="3078163"/>
            <a:ext cx="50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20000"/>
              </a:spcBef>
              <a:buFontTx/>
              <a:buBlip>
                <a:blip r:embed="rId3"/>
              </a:buBlip>
            </a:pP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2484438" y="2420938"/>
            <a:ext cx="26463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a-IR" sz="3200">
                <a:solidFill>
                  <a:schemeClr val="tx1"/>
                </a:solidFill>
                <a:effectLst/>
              </a:rPr>
              <a:t>طراحي منظر        </a:t>
            </a:r>
          </a:p>
          <a:p>
            <a:pPr marL="342900" indent="-342900" rtl="1">
              <a:spcBef>
                <a:spcPct val="20000"/>
              </a:spcBef>
              <a:buFontTx/>
              <a:buChar char="-"/>
            </a:pPr>
            <a:r>
              <a:rPr lang="fa-IR" sz="2400">
                <a:solidFill>
                  <a:schemeClr val="tx1"/>
                </a:solidFill>
                <a:effectLst/>
              </a:rPr>
              <a:t>لويي چهاردهم:پادشاه </a:t>
            </a:r>
          </a:p>
          <a:p>
            <a:pPr marL="342900" indent="-342900" rtl="1">
              <a:spcBef>
                <a:spcPct val="20000"/>
              </a:spcBef>
            </a:pPr>
            <a:r>
              <a:rPr lang="fa-IR" sz="2400">
                <a:solidFill>
                  <a:schemeClr val="tx1"/>
                </a:solidFill>
                <a:effectLst/>
              </a:rPr>
              <a:t>فضاي آزاد </a:t>
            </a:r>
            <a:r>
              <a:rPr lang="fa-IR" sz="2000">
                <a:solidFill>
                  <a:schemeClr val="tx1"/>
                </a:solidFill>
                <a:effectLst/>
              </a:rPr>
              <a:t>(قرن هفدهم)</a:t>
            </a:r>
          </a:p>
          <a:p>
            <a:pPr marL="342900" indent="-342900" rtl="1">
              <a:spcBef>
                <a:spcPct val="20000"/>
              </a:spcBef>
              <a:buFontTx/>
              <a:buChar char="-"/>
            </a:pPr>
            <a:r>
              <a:rPr lang="fa-IR" sz="2800">
                <a:solidFill>
                  <a:schemeClr val="tx1"/>
                </a:solidFill>
                <a:effectLst/>
              </a:rPr>
              <a:t>لويي لوو</a:t>
            </a:r>
          </a:p>
          <a:p>
            <a:pPr marL="342900" indent="-342900" rtl="1">
              <a:spcBef>
                <a:spcPct val="20000"/>
              </a:spcBef>
              <a:buFontTx/>
              <a:buChar char="-"/>
            </a:pPr>
            <a:r>
              <a:rPr lang="fa-IR" sz="2400">
                <a:solidFill>
                  <a:schemeClr val="tx1"/>
                </a:solidFill>
                <a:effectLst/>
              </a:rPr>
              <a:t>اندره لنوتره</a:t>
            </a:r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0" y="3717032"/>
            <a:ext cx="27193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a-IR" sz="3200" dirty="0">
                <a:solidFill>
                  <a:schemeClr val="tx1"/>
                </a:solidFill>
                <a:effectLst/>
              </a:rPr>
              <a:t>شهرسازي</a:t>
            </a:r>
          </a:p>
          <a:p>
            <a:pPr marL="342900" indent="-342900" rtl="1">
              <a:spcBef>
                <a:spcPct val="20000"/>
              </a:spcBef>
              <a:buFontTx/>
              <a:buChar char="-"/>
            </a:pPr>
            <a:r>
              <a:rPr lang="fa-IR" sz="2400" dirty="0">
                <a:solidFill>
                  <a:schemeClr val="tx1"/>
                </a:solidFill>
                <a:effectLst/>
              </a:rPr>
              <a:t>لويي پانزدهم:پادشاه ميادين </a:t>
            </a:r>
            <a:r>
              <a:rPr lang="fa-IR" sz="2000" dirty="0">
                <a:solidFill>
                  <a:schemeClr val="tx1"/>
                </a:solidFill>
                <a:effectLst/>
              </a:rPr>
              <a:t>(قرن هيجدهم)</a:t>
            </a:r>
          </a:p>
          <a:p>
            <a:pPr marL="342900" indent="-342900" rtl="1">
              <a:spcBef>
                <a:spcPct val="20000"/>
              </a:spcBef>
              <a:buFontTx/>
              <a:buChar char="-"/>
            </a:pPr>
            <a:r>
              <a:rPr lang="fa-IR" sz="2400" dirty="0">
                <a:solidFill>
                  <a:schemeClr val="tx1"/>
                </a:solidFill>
                <a:effectLst/>
              </a:rPr>
              <a:t>لرنتزو برنيني</a:t>
            </a:r>
            <a:endParaRPr lang="fa-IR" sz="2800" dirty="0">
              <a:solidFill>
                <a:schemeClr val="tx1"/>
              </a:solidFill>
              <a:effectLst/>
            </a:endParaRPr>
          </a:p>
          <a:p>
            <a:pPr marL="342900" indent="-342900" rtl="1">
              <a:spcBef>
                <a:spcPct val="20000"/>
              </a:spcBef>
              <a:buFontTx/>
              <a:buChar char="-"/>
            </a:pPr>
            <a:r>
              <a:rPr lang="fa-IR" sz="2400" dirty="0">
                <a:solidFill>
                  <a:schemeClr val="tx1"/>
                </a:solidFill>
                <a:effectLst/>
              </a:rPr>
              <a:t>ژول هاردوئن مانسار</a:t>
            </a:r>
          </a:p>
          <a:p>
            <a:pPr marL="342900" indent="-342900" rtl="1">
              <a:spcBef>
                <a:spcPct val="20000"/>
              </a:spcBef>
              <a:buFontTx/>
              <a:buChar char="-"/>
            </a:pPr>
            <a:r>
              <a:rPr lang="fa-IR" sz="2400" dirty="0">
                <a:solidFill>
                  <a:schemeClr val="tx1"/>
                </a:solidFill>
                <a:effectLst/>
              </a:rPr>
              <a:t>جوزپه والاديه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1782763" cy="474663"/>
          </a:xfrm>
        </p:spPr>
        <p:txBody>
          <a:bodyPr/>
          <a:lstStyle/>
          <a:p>
            <a:r>
              <a:rPr lang="en-US" dirty="0" smtClean="0"/>
              <a:t>www.arturarch.com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48064" y="6309320"/>
            <a:ext cx="3455988" cy="474663"/>
          </a:xfrm>
        </p:spPr>
        <p:txBody>
          <a:bodyPr/>
          <a:lstStyle/>
          <a:p>
            <a:r>
              <a:rPr lang="fa-IR" dirty="0" smtClean="0"/>
              <a:t>مرکز تخصصی معماری ایران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Tx/>
              <a:buChar char="•"/>
            </a:pPr>
            <a:r>
              <a:rPr lang="fa-IR" sz="3600"/>
              <a:t> معمارى</a:t>
            </a:r>
            <a:br>
              <a:rPr lang="fa-IR" sz="3600"/>
            </a:br>
            <a:endParaRPr lang="en-US" sz="360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63938" y="1412875"/>
            <a:ext cx="3616325" cy="4497388"/>
          </a:xfrm>
        </p:spPr>
        <p:txBody>
          <a:bodyPr/>
          <a:lstStyle/>
          <a:p>
            <a:pPr algn="r" rtl="1">
              <a:buFontTx/>
              <a:buChar char="-"/>
            </a:pPr>
            <a:r>
              <a:rPr lang="fa-IR" sz="2800"/>
              <a:t>فرانچسكو برمينى </a:t>
            </a:r>
            <a:r>
              <a:rPr lang="fa-IR" sz="2000"/>
              <a:t>(1667- 1599)</a:t>
            </a:r>
          </a:p>
          <a:p>
            <a:pPr algn="r" rtl="1">
              <a:buFontTx/>
              <a:buChar char="-"/>
            </a:pPr>
            <a:endParaRPr lang="fa-IR" sz="2000"/>
          </a:p>
          <a:p>
            <a:pPr algn="r" rtl="1">
              <a:buFontTx/>
              <a:buChar char="-"/>
            </a:pPr>
            <a:endParaRPr lang="fa-IR" sz="2000"/>
          </a:p>
          <a:p>
            <a:pPr algn="r" rtl="1">
              <a:buFontTx/>
              <a:buChar char="-"/>
            </a:pPr>
            <a:r>
              <a:rPr lang="fa-IR" sz="2000"/>
              <a:t>كليساي “ كارلو آله كواتروفنتانه”</a:t>
            </a:r>
          </a:p>
          <a:p>
            <a:pPr algn="r" rtl="1">
              <a:buFontTx/>
              <a:buChar char="-"/>
            </a:pPr>
            <a:endParaRPr lang="fa-IR" sz="2000"/>
          </a:p>
          <a:p>
            <a:pPr algn="r" rtl="1">
              <a:buFontTx/>
              <a:buChar char="-"/>
            </a:pPr>
            <a:endParaRPr lang="fa-IR" sz="2000"/>
          </a:p>
          <a:p>
            <a:pPr algn="r" rtl="1">
              <a:buFontTx/>
              <a:buChar char="-"/>
            </a:pPr>
            <a:r>
              <a:rPr lang="fa-IR" sz="2000"/>
              <a:t>حركت در معماري</a:t>
            </a:r>
          </a:p>
          <a:p>
            <a:pPr algn="r" rtl="1">
              <a:buFontTx/>
              <a:buNone/>
            </a:pPr>
            <a:r>
              <a:rPr lang="fa-IR" sz="2000"/>
              <a:t>(ديوار موجي شكل)</a:t>
            </a:r>
          </a:p>
          <a:p>
            <a:pPr algn="r" rtl="1">
              <a:buFontTx/>
              <a:buChar char="-"/>
            </a:pPr>
            <a:endParaRPr lang="fa-IR" sz="2000"/>
          </a:p>
          <a:p>
            <a:pPr algn="r" rtl="1">
              <a:buFontTx/>
              <a:buChar char="-"/>
            </a:pPr>
            <a:r>
              <a:rPr lang="fa-IR" sz="2000"/>
              <a:t>ادغام معماري و مجسمه سازي</a:t>
            </a:r>
          </a:p>
          <a:p>
            <a:pPr algn="r" rtl="1">
              <a:buFontTx/>
              <a:buNone/>
            </a:pPr>
            <a:r>
              <a:rPr lang="fa-IR" sz="2000"/>
              <a:t>(خاصيت شكل پذيري)</a:t>
            </a:r>
          </a:p>
          <a:p>
            <a:pPr algn="r" rtl="1">
              <a:buFontTx/>
              <a:buNone/>
            </a:pPr>
            <a:endParaRPr lang="fa-IR" sz="2000"/>
          </a:p>
          <a:p>
            <a:pPr algn="r" rtl="1">
              <a:buFontTx/>
              <a:buChar char="-"/>
            </a:pPr>
            <a:endParaRPr lang="fa-IR" sz="2000"/>
          </a:p>
          <a:p>
            <a:pPr algn="r" rtl="1">
              <a:buFontTx/>
              <a:buChar char="-"/>
            </a:pPr>
            <a:endParaRPr lang="fa-IR" sz="2000"/>
          </a:p>
          <a:p>
            <a:pPr algn="r" rtl="1">
              <a:buFontTx/>
              <a:buChar char="-"/>
            </a:pPr>
            <a:endParaRPr lang="fa-IR" sz="2000"/>
          </a:p>
          <a:p>
            <a:pPr algn="r" rtl="1">
              <a:buFontTx/>
              <a:buChar char="-"/>
            </a:pPr>
            <a:endParaRPr lang="fa-IR" sz="2000"/>
          </a:p>
          <a:p>
            <a:pPr algn="r" rtl="1">
              <a:buFontTx/>
              <a:buChar char="-"/>
            </a:pPr>
            <a:endParaRPr lang="en-US" sz="2800"/>
          </a:p>
        </p:txBody>
      </p:sp>
      <p:pic>
        <p:nvPicPr>
          <p:cNvPr id="226308" name="Picture 4" descr="Vasi35b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692696"/>
            <a:ext cx="3573462" cy="528796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San%20Carlos%20alle%20Quattro%20Fontane%20i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852936"/>
            <a:ext cx="4175125" cy="3225800"/>
          </a:xfrm>
          <a:noFill/>
          <a:ln/>
        </p:spPr>
      </p:pic>
      <p:pic>
        <p:nvPicPr>
          <p:cNvPr id="228355" name="Picture 3" descr="San%20Carlos%20alle%20Quattro%20Fontane%20pt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333375"/>
            <a:ext cx="3887787" cy="2384425"/>
          </a:xfrm>
          <a:noFill/>
          <a:ln/>
        </p:spPr>
      </p:pic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-180975" y="2360613"/>
            <a:ext cx="36163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FontTx/>
              <a:buChar char="-"/>
            </a:pPr>
            <a:r>
              <a:rPr lang="fa-IR" sz="2400">
                <a:solidFill>
                  <a:schemeClr val="tx1"/>
                </a:solidFill>
                <a:effectLst/>
              </a:rPr>
              <a:t>گوشه هاي منحني وار حياط</a:t>
            </a:r>
          </a:p>
          <a:p>
            <a:pPr marL="342900" indent="-342900" rtl="1">
              <a:spcBef>
                <a:spcPct val="20000"/>
              </a:spcBef>
            </a:pPr>
            <a:endParaRPr lang="fa-IR" sz="2000">
              <a:solidFill>
                <a:schemeClr val="tx1"/>
              </a:solidFill>
              <a:effectLst/>
            </a:endParaRPr>
          </a:p>
          <a:p>
            <a:pPr marL="342900" indent="-342900" rtl="1">
              <a:spcBef>
                <a:spcPct val="20000"/>
              </a:spcBef>
              <a:buFontTx/>
              <a:buChar char="-"/>
            </a:pPr>
            <a:endParaRPr lang="fa-IR" sz="2000">
              <a:solidFill>
                <a:schemeClr val="tx1"/>
              </a:solidFill>
              <a:effectLst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3563938" y="5373688"/>
            <a:ext cx="36163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FontTx/>
              <a:buChar char="-"/>
            </a:pPr>
            <a:r>
              <a:rPr lang="fa-IR" sz="2400">
                <a:solidFill>
                  <a:schemeClr val="tx1"/>
                </a:solidFill>
                <a:effectLst/>
              </a:rPr>
              <a:t>بخش داخلي كليسا</a:t>
            </a:r>
            <a:endParaRPr lang="fa-IR" sz="2000">
              <a:solidFill>
                <a:schemeClr val="tx1"/>
              </a:solidFill>
              <a:effectLst/>
            </a:endParaRPr>
          </a:p>
          <a:p>
            <a:pPr marL="342900" indent="-342900" rtl="1">
              <a:spcBef>
                <a:spcPct val="20000"/>
              </a:spcBef>
              <a:buFontTx/>
              <a:buChar char="-"/>
            </a:pPr>
            <a:endParaRPr lang="fa-IR" sz="2000">
              <a:solidFill>
                <a:schemeClr val="tx1"/>
              </a:solidFill>
              <a:effectLst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pcd03-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3356992"/>
            <a:ext cx="4032250" cy="2730500"/>
          </a:xfrm>
          <a:noFill/>
          <a:ln/>
        </p:spPr>
      </p:pic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1042988" y="1989138"/>
            <a:ext cx="1622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20000"/>
              </a:spcBef>
              <a:buFontTx/>
              <a:buChar char="-"/>
            </a:pPr>
            <a:r>
              <a:rPr lang="fa-IR" sz="2400">
                <a:solidFill>
                  <a:schemeClr val="tx1"/>
                </a:solidFill>
                <a:effectLst/>
              </a:rPr>
              <a:t> </a:t>
            </a:r>
            <a:r>
              <a:rPr lang="fa-IR" sz="3200">
                <a:solidFill>
                  <a:schemeClr val="tx1"/>
                </a:solidFill>
                <a:effectLst/>
              </a:rPr>
              <a:t>سقف گنبد</a:t>
            </a:r>
          </a:p>
        </p:txBody>
      </p:sp>
      <p:pic>
        <p:nvPicPr>
          <p:cNvPr id="230404" name="Picture 4" descr="San%20Carlo%20alle%20Quatro%20Fontane%20in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35375" y="549275"/>
            <a:ext cx="3887788" cy="2600325"/>
          </a:xfrm>
          <a:noFill/>
          <a:ln/>
        </p:spPr>
      </p:pic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4383088" y="4321175"/>
            <a:ext cx="2532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20000"/>
              </a:spcBef>
              <a:buFontTx/>
              <a:buChar char="-"/>
            </a:pPr>
            <a:r>
              <a:rPr lang="fa-IR" sz="2400">
                <a:solidFill>
                  <a:schemeClr val="tx1"/>
                </a:solidFill>
                <a:effectLst/>
              </a:rPr>
              <a:t> تنها منبع نوراني كليسا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95738" y="1196975"/>
            <a:ext cx="3616325" cy="4497388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 sz="2800"/>
              <a:t>- “</a:t>
            </a:r>
            <a:r>
              <a:rPr lang="fa-IR" sz="2400"/>
              <a:t>كليساي سانت ايوو”(1642-1650)</a:t>
            </a:r>
            <a:endParaRPr lang="fa-IR" sz="2000"/>
          </a:p>
          <a:p>
            <a:pPr algn="r" rtl="1">
              <a:buFontTx/>
              <a:buNone/>
            </a:pPr>
            <a:endParaRPr lang="fa-IR" sz="2400"/>
          </a:p>
          <a:p>
            <a:pPr algn="r" rtl="1">
              <a:buFontTx/>
              <a:buNone/>
            </a:pPr>
            <a:endParaRPr lang="fa-IR" sz="2000"/>
          </a:p>
          <a:p>
            <a:pPr lvl="1" algn="r" rtl="1">
              <a:buFontTx/>
              <a:buNone/>
            </a:pPr>
            <a:endParaRPr lang="en-US" sz="1800"/>
          </a:p>
        </p:txBody>
      </p:sp>
      <p:pic>
        <p:nvPicPr>
          <p:cNvPr id="232451" name="Picture 3" descr="cid_29948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983" y="3645024"/>
            <a:ext cx="3857361" cy="2592288"/>
          </a:xfrm>
          <a:prstGeom prst="rect">
            <a:avLst/>
          </a:prstGeom>
          <a:noFill/>
        </p:spPr>
      </p:pic>
      <p:pic>
        <p:nvPicPr>
          <p:cNvPr id="232452" name="Picture 4" descr="iv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765175"/>
            <a:ext cx="3214687" cy="3671888"/>
          </a:xfrm>
          <a:noFill/>
          <a:ln/>
        </p:spPr>
      </p:pic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0" y="4941888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 sz="2400">
                <a:solidFill>
                  <a:schemeClr val="tx1"/>
                </a:solidFill>
                <a:effectLst/>
              </a:rPr>
              <a:t>ستاره شش پر:هسته نامريي كليسا</a:t>
            </a:r>
            <a:endParaRPr lang="en-US" sz="2400">
              <a:solidFill>
                <a:schemeClr val="tx1"/>
              </a:solidFill>
              <a:effectLst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3635375" y="2852738"/>
            <a:ext cx="2854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20000"/>
              </a:spcBef>
            </a:pPr>
            <a:r>
              <a:rPr lang="fa-IR" sz="2400">
                <a:solidFill>
                  <a:schemeClr val="tx1"/>
                </a:solidFill>
                <a:effectLst/>
              </a:rPr>
              <a:t>- تركيب هندسه با  تخيل و ابتكار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759200" y="188913"/>
            <a:ext cx="363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tx1"/>
                </a:solidFill>
                <a:effectLst/>
              </a:rPr>
              <a:t>فرانچسكو برميني </a:t>
            </a:r>
            <a:r>
              <a:rPr lang="fa-IR" sz="2000">
                <a:solidFill>
                  <a:schemeClr val="tx1"/>
                </a:solidFill>
                <a:effectLst/>
              </a:rPr>
              <a:t>(1667- 1599</a:t>
            </a:r>
            <a:endParaRPr lang="en-US" sz="2000">
              <a:solidFill>
                <a:schemeClr val="tx1"/>
              </a:solidFill>
              <a:effectLst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51520" y="6309320"/>
            <a:ext cx="1782763" cy="474663"/>
          </a:xfrm>
        </p:spPr>
        <p:txBody>
          <a:bodyPr/>
          <a:lstStyle/>
          <a:p>
            <a:r>
              <a:rPr lang="en-US" dirty="0" smtClean="0"/>
              <a:t>www.arturarch.com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67744" y="6338713"/>
            <a:ext cx="3455988" cy="474663"/>
          </a:xfrm>
        </p:spPr>
        <p:txBody>
          <a:bodyPr/>
          <a:lstStyle/>
          <a:p>
            <a:r>
              <a:rPr lang="fa-IR" dirty="0" smtClean="0"/>
              <a:t>مرکز تخصصی معماری ایران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73-34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404664"/>
            <a:ext cx="3717925" cy="5688013"/>
          </a:xfrm>
          <a:noFill/>
          <a:ln/>
        </p:spPr>
      </p:pic>
      <p:pic>
        <p:nvPicPr>
          <p:cNvPr id="234499" name="Picture 3" descr="dakheli san iv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549275"/>
            <a:ext cx="2393950" cy="3573463"/>
          </a:xfrm>
          <a:noFill/>
          <a:ln/>
        </p:spPr>
      </p:pic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4572000" y="4724400"/>
            <a:ext cx="2898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a-IR" sz="2800">
                <a:solidFill>
                  <a:schemeClr val="tx1"/>
                </a:solidFill>
                <a:effectLst/>
              </a:rPr>
              <a:t>تحرك در قسمت داخلي</a:t>
            </a:r>
          </a:p>
          <a:p>
            <a:r>
              <a:rPr lang="fa-IR" sz="2400">
                <a:solidFill>
                  <a:schemeClr val="tx1"/>
                </a:solidFill>
                <a:effectLst/>
              </a:rPr>
              <a:t>(بريدگيها)</a:t>
            </a:r>
            <a:r>
              <a:rPr lang="fa-IR" sz="2800">
                <a:solidFill>
                  <a:schemeClr val="tx1"/>
                </a:solidFill>
                <a:effectLst/>
              </a:rPr>
              <a:t> وخارجي بنا</a:t>
            </a:r>
          </a:p>
          <a:p>
            <a:r>
              <a:rPr lang="fa-IR" sz="2400">
                <a:solidFill>
                  <a:schemeClr val="tx1"/>
                </a:solidFill>
                <a:effectLst/>
              </a:rPr>
              <a:t>(پنجره فانوس مانند)</a:t>
            </a:r>
          </a:p>
          <a:p>
            <a:endParaRPr lang="en-US" sz="2400">
              <a:solidFill>
                <a:schemeClr val="tx1"/>
              </a:solidFill>
              <a:effectLst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067175" y="260350"/>
            <a:ext cx="3616325" cy="4497388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 sz="2800"/>
              <a:t>-</a:t>
            </a:r>
            <a:r>
              <a:rPr lang="fa-IR" sz="2400"/>
              <a:t>گارينو گاريني</a:t>
            </a:r>
            <a:r>
              <a:rPr lang="fa-IR" sz="2000"/>
              <a:t>(1624-1683</a:t>
            </a:r>
            <a:r>
              <a:rPr lang="fa-IR" sz="2400"/>
              <a:t>)</a:t>
            </a:r>
          </a:p>
          <a:p>
            <a:pPr algn="r" rtl="1">
              <a:buFontTx/>
              <a:buNone/>
            </a:pPr>
            <a:endParaRPr lang="fa-IR" sz="2000"/>
          </a:p>
          <a:p>
            <a:pPr algn="r" rtl="1">
              <a:buFontTx/>
              <a:buNone/>
            </a:pPr>
            <a:r>
              <a:rPr lang="fa-IR" sz="2000"/>
              <a:t>    - كليساي”سان لرنتزو”</a:t>
            </a:r>
          </a:p>
          <a:p>
            <a:pPr algn="r" rtl="1">
              <a:buFontTx/>
              <a:buNone/>
            </a:pPr>
            <a:r>
              <a:rPr lang="fa-IR" sz="2000"/>
              <a:t>    </a:t>
            </a:r>
            <a:r>
              <a:rPr lang="fa-IR" sz="1800"/>
              <a:t>تورين (1668-87)</a:t>
            </a:r>
          </a:p>
          <a:p>
            <a:pPr algn="r" rtl="1">
              <a:buFontTx/>
              <a:buChar char="-"/>
            </a:pPr>
            <a:endParaRPr lang="fa-IR" sz="1800"/>
          </a:p>
          <a:p>
            <a:pPr algn="r" rtl="1">
              <a:buFontTx/>
              <a:buChar char="-"/>
            </a:pPr>
            <a:r>
              <a:rPr lang="fa-IR" sz="1800"/>
              <a:t>بيان بينهايت و تصور فضاي نامحدود در سقف  بوسيله ابزار معماري:</a:t>
            </a:r>
          </a:p>
          <a:p>
            <a:pPr algn="r" rtl="1">
              <a:buFontTx/>
              <a:buNone/>
            </a:pPr>
            <a:r>
              <a:rPr lang="fa-IR" sz="1800"/>
              <a:t>   </a:t>
            </a:r>
          </a:p>
          <a:p>
            <a:pPr algn="r" rtl="1">
              <a:buFontTx/>
              <a:buNone/>
            </a:pPr>
            <a:r>
              <a:rPr lang="fa-IR" sz="1800"/>
              <a:t>     </a:t>
            </a:r>
          </a:p>
          <a:p>
            <a:pPr algn="r" rtl="1">
              <a:buFontTx/>
              <a:buNone/>
            </a:pPr>
            <a:r>
              <a:rPr lang="fa-IR" sz="1800"/>
              <a:t>        </a:t>
            </a:r>
            <a:endParaRPr lang="en-US" sz="1800"/>
          </a:p>
        </p:txBody>
      </p:sp>
      <p:pic>
        <p:nvPicPr>
          <p:cNvPr id="236547" name="Picture 3" descr="Guarini,sanlorentz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3141663"/>
            <a:ext cx="2308225" cy="3141662"/>
          </a:xfrm>
          <a:noFill/>
          <a:ln/>
        </p:spPr>
      </p:pic>
      <p:pic>
        <p:nvPicPr>
          <p:cNvPr id="236548" name="Picture 4" descr="Guarini tour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268413"/>
            <a:ext cx="3673475" cy="2857500"/>
          </a:xfrm>
          <a:prstGeom prst="rect">
            <a:avLst/>
          </a:prstGeom>
          <a:noFill/>
        </p:spPr>
      </p:pic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611188" y="3644900"/>
            <a:ext cx="30241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endParaRPr lang="fa-IR" sz="2400">
              <a:solidFill>
                <a:schemeClr val="tx1"/>
              </a:solidFill>
              <a:effectLst/>
            </a:endParaRPr>
          </a:p>
          <a:p>
            <a:pPr marL="342900" indent="-342900" rtl="1">
              <a:spcBef>
                <a:spcPct val="20000"/>
              </a:spcBef>
            </a:pPr>
            <a:r>
              <a:rPr lang="fa-IR" sz="1800">
                <a:solidFill>
                  <a:schemeClr val="tx1"/>
                </a:solidFill>
                <a:effectLst/>
              </a:rPr>
              <a:t>   </a:t>
            </a:r>
          </a:p>
          <a:p>
            <a:pPr marL="342900" indent="-342900" rtl="1">
              <a:spcBef>
                <a:spcPct val="20000"/>
              </a:spcBef>
            </a:pPr>
            <a:r>
              <a:rPr lang="fa-IR" sz="1800">
                <a:solidFill>
                  <a:schemeClr val="tx1"/>
                </a:solidFill>
                <a:effectLst/>
              </a:rPr>
              <a:t>   - نور منتشره از هشت پر سقف </a:t>
            </a:r>
          </a:p>
          <a:p>
            <a:pPr marL="342900" indent="-342900" rtl="1">
              <a:spcBef>
                <a:spcPct val="20000"/>
              </a:spcBef>
            </a:pPr>
            <a:endParaRPr lang="fa-IR" sz="1800">
              <a:solidFill>
                <a:schemeClr val="tx1"/>
              </a:solidFill>
              <a:effectLst/>
            </a:endParaRPr>
          </a:p>
          <a:p>
            <a:pPr marL="342900" indent="-342900" rtl="1">
              <a:spcBef>
                <a:spcPct val="20000"/>
              </a:spcBef>
            </a:pPr>
            <a:r>
              <a:rPr lang="fa-IR" sz="1800">
                <a:solidFill>
                  <a:schemeClr val="tx1"/>
                </a:solidFill>
                <a:effectLst/>
              </a:rPr>
              <a:t>   - حس تعليق سقف در فضا  از ستاره هشت پر سقف (تقاطع هلاليهاي سقف)   </a:t>
            </a:r>
          </a:p>
          <a:p>
            <a:pPr marL="342900" indent="-342900" rtl="1">
              <a:spcBef>
                <a:spcPct val="20000"/>
              </a:spcBef>
            </a:pPr>
            <a:endParaRPr lang="fa-IR" sz="1800">
              <a:solidFill>
                <a:schemeClr val="tx1"/>
              </a:solidFill>
              <a:effectLst/>
            </a:endParaRPr>
          </a:p>
          <a:p>
            <a:pPr marL="342900" indent="-342900" rtl="1">
              <a:spcBef>
                <a:spcPct val="20000"/>
              </a:spcBef>
            </a:pPr>
            <a:r>
              <a:rPr lang="fa-IR" sz="1800">
                <a:solidFill>
                  <a:schemeClr val="tx1"/>
                </a:solidFill>
                <a:effectLst/>
              </a:rPr>
              <a:t>  </a:t>
            </a:r>
          </a:p>
          <a:p>
            <a:pPr marL="342900" indent="-342900" rtl="1">
              <a:spcBef>
                <a:spcPct val="20000"/>
              </a:spcBef>
            </a:pPr>
            <a:r>
              <a:rPr lang="fa-IR" sz="1800">
                <a:solidFill>
                  <a:schemeClr val="tx1"/>
                </a:solidFill>
                <a:effectLst/>
              </a:rPr>
              <a:t>        </a:t>
            </a:r>
            <a:endParaRPr lang="en-US" sz="1800">
              <a:solidFill>
                <a:schemeClr val="tx1"/>
              </a:solidFill>
              <a:effectLst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-315913"/>
            <a:ext cx="3700462" cy="2049463"/>
          </a:xfrm>
        </p:spPr>
        <p:txBody>
          <a:bodyPr/>
          <a:lstStyle/>
          <a:p>
            <a:pPr algn="r" rtl="1"/>
            <a:r>
              <a:rPr lang="fa-IR">
                <a:solidFill>
                  <a:srgbClr val="000000"/>
                </a:solidFill>
              </a:rPr>
              <a:t>-</a:t>
            </a:r>
            <a:r>
              <a:rPr lang="fa-IR" sz="2800">
                <a:solidFill>
                  <a:srgbClr val="000000"/>
                </a:solidFill>
              </a:rPr>
              <a:t> </a:t>
            </a:r>
            <a:r>
              <a:rPr lang="fa-IR" sz="2400">
                <a:solidFill>
                  <a:srgbClr val="000000"/>
                </a:solidFill>
              </a:rPr>
              <a:t>لحظه طلوع بينش براي</a:t>
            </a:r>
            <a:r>
              <a:rPr lang="fa-IR" sz="2800">
                <a:solidFill>
                  <a:srgbClr val="000000"/>
                </a:solidFill>
              </a:rPr>
              <a:t> </a:t>
            </a:r>
            <a:r>
              <a:rPr lang="fa-IR" sz="2400">
                <a:solidFill>
                  <a:srgbClr val="000000"/>
                </a:solidFill>
              </a:rPr>
              <a:t>شروع  فن در معماري</a:t>
            </a:r>
            <a:endParaRPr lang="en-US" sz="3600">
              <a:solidFill>
                <a:srgbClr val="000000"/>
              </a:solidFill>
            </a:endParaRPr>
          </a:p>
        </p:txBody>
      </p:sp>
      <p:pic>
        <p:nvPicPr>
          <p:cNvPr id="238595" name="Picture 3" descr="did be dome ,tour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1412875"/>
            <a:ext cx="2665412" cy="2438400"/>
          </a:xfrm>
          <a:noFill/>
          <a:ln/>
        </p:spPr>
      </p:pic>
      <p:pic>
        <p:nvPicPr>
          <p:cNvPr id="238596" name="Picture 4" descr="maghta san lorenz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536" y="476672"/>
            <a:ext cx="2857500" cy="5616575"/>
          </a:xfrm>
          <a:noFill/>
          <a:ln/>
        </p:spPr>
      </p:pic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3563938" y="3933825"/>
            <a:ext cx="3700462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>
              <a:buFontTx/>
              <a:buChar char="-"/>
            </a:pPr>
            <a:r>
              <a:rPr lang="fa-IR" sz="2400">
                <a:solidFill>
                  <a:srgbClr val="000000"/>
                </a:solidFill>
                <a:effectLst/>
              </a:rPr>
              <a:t> جنبه عملكردي</a:t>
            </a:r>
            <a:r>
              <a:rPr lang="fa-IR" sz="2800">
                <a:solidFill>
                  <a:srgbClr val="000000"/>
                </a:solidFill>
                <a:effectLst/>
              </a:rPr>
              <a:t> </a:t>
            </a:r>
            <a:r>
              <a:rPr lang="fa-IR" sz="2400">
                <a:solidFill>
                  <a:srgbClr val="000000"/>
                </a:solidFill>
                <a:effectLst/>
              </a:rPr>
              <a:t>تزيينات</a:t>
            </a:r>
            <a:r>
              <a:rPr lang="fa-IR" sz="3600">
                <a:solidFill>
                  <a:srgbClr val="000000"/>
                </a:solidFill>
                <a:effectLst/>
              </a:rPr>
              <a:t> </a:t>
            </a:r>
            <a:br>
              <a:rPr lang="fa-IR" sz="3600">
                <a:solidFill>
                  <a:srgbClr val="000000"/>
                </a:solidFill>
                <a:effectLst/>
              </a:rPr>
            </a:br>
            <a:r>
              <a:rPr lang="fa-IR" sz="3600">
                <a:solidFill>
                  <a:srgbClr val="000000"/>
                </a:solidFill>
                <a:effectLst/>
              </a:rPr>
              <a:t/>
            </a:r>
            <a:br>
              <a:rPr lang="fa-IR" sz="36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> هلاليهاي متقاطع حمل كننده بار سقف هستند.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2800">
                <a:solidFill>
                  <a:srgbClr val="000000"/>
                </a:solidFill>
              </a:rPr>
              <a:t> نمودى از ديوار موجى شكل در قرن بيستم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40643" name="Picture 3" descr="thu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196752"/>
            <a:ext cx="3216275" cy="4824412"/>
          </a:xfrm>
          <a:noFill/>
          <a:ln/>
        </p:spPr>
      </p:pic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779838" y="5157788"/>
            <a:ext cx="367188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/>
            <a:r>
              <a:rPr lang="fa-IR" sz="2400">
                <a:solidFill>
                  <a:srgbClr val="000000"/>
                </a:solidFill>
                <a:effectLst/>
              </a:rPr>
              <a:t>تاتلين</a:t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>برج يادگار در مسكو 1920</a:t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/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/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/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/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/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/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/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/>
            </a:r>
            <a:br>
              <a:rPr lang="fa-IR" sz="2400">
                <a:solidFill>
                  <a:srgbClr val="000000"/>
                </a:solidFill>
                <a:effectLst/>
              </a:rPr>
            </a:br>
            <a:endParaRPr lang="en-US" sz="2400">
              <a:solidFill>
                <a:srgbClr val="000000"/>
              </a:solidFill>
              <a:effectLst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Tx/>
              <a:buChar char="•"/>
            </a:pPr>
            <a:r>
              <a:rPr lang="fa-IR"/>
              <a:t> نام دوره</a:t>
            </a: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Tx/>
              <a:buChar char="-"/>
            </a:pPr>
            <a:r>
              <a:rPr lang="fa-IR"/>
              <a:t>باروك اوليه  </a:t>
            </a:r>
            <a:r>
              <a:rPr lang="fa-IR" sz="2800"/>
              <a:t>(1590-0625)</a:t>
            </a:r>
          </a:p>
          <a:p>
            <a:pPr algn="r" rtl="1">
              <a:buFontTx/>
              <a:buChar char="-"/>
            </a:pPr>
            <a:endParaRPr lang="fa-IR" sz="2800"/>
          </a:p>
          <a:p>
            <a:pPr algn="r" rtl="1">
              <a:buFontTx/>
              <a:buChar char="-"/>
            </a:pPr>
            <a:r>
              <a:rPr lang="fa-IR"/>
              <a:t>باروك پيشرفته</a:t>
            </a:r>
            <a:r>
              <a:rPr lang="fa-IR" sz="2800"/>
              <a:t>  (1625-1660)</a:t>
            </a:r>
          </a:p>
          <a:p>
            <a:pPr algn="r" rtl="1">
              <a:buFontTx/>
              <a:buChar char="-"/>
            </a:pPr>
            <a:endParaRPr lang="fa-IR" sz="2800"/>
          </a:p>
          <a:p>
            <a:pPr algn="r" rtl="1">
              <a:buFontTx/>
              <a:buChar char="-"/>
            </a:pPr>
            <a:r>
              <a:rPr lang="fa-IR"/>
              <a:t>باروك نهايي  </a:t>
            </a:r>
            <a:r>
              <a:rPr lang="fa-IR" sz="2800"/>
              <a:t>(1660-1750) </a:t>
            </a:r>
            <a:endParaRPr lang="en-US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Tx/>
              <a:buChar char="•"/>
            </a:pPr>
            <a:r>
              <a:rPr lang="fa-IR"/>
              <a:t> طراحي منظر</a:t>
            </a: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7470775" cy="4967287"/>
          </a:xfrm>
        </p:spPr>
        <p:txBody>
          <a:bodyPr/>
          <a:lstStyle/>
          <a:p>
            <a:pPr algn="r" rtl="1">
              <a:lnSpc>
                <a:spcPct val="90000"/>
              </a:lnSpc>
              <a:buFontTx/>
              <a:buChar char="-"/>
              <a:tabLst>
                <a:tab pos="2247900" algn="l"/>
                <a:tab pos="2425700" algn="l"/>
                <a:tab pos="3225800" algn="l"/>
                <a:tab pos="3594100" algn="l"/>
                <a:tab pos="4749800" algn="l"/>
                <a:tab pos="5118100" algn="l"/>
              </a:tabLst>
            </a:pPr>
            <a:r>
              <a:rPr lang="fa-IR" sz="2400"/>
              <a:t>قدرت مطلقه غير</a:t>
            </a:r>
            <a:r>
              <a:rPr lang="fa-IR"/>
              <a:t> </a:t>
            </a:r>
            <a:r>
              <a:rPr lang="fa-IR" sz="2400"/>
              <a:t>مذهبي</a:t>
            </a:r>
            <a:r>
              <a:rPr lang="fa-IR" sz="2800"/>
              <a:t> </a:t>
            </a:r>
            <a:r>
              <a:rPr lang="fa-IR" sz="2400"/>
              <a:t>لويي چهاردهم</a:t>
            </a:r>
          </a:p>
          <a:p>
            <a:pPr algn="r" rtl="1">
              <a:lnSpc>
                <a:spcPct val="90000"/>
              </a:lnSpc>
              <a:buFontTx/>
              <a:buNone/>
              <a:tabLst>
                <a:tab pos="2247900" algn="l"/>
                <a:tab pos="2425700" algn="l"/>
                <a:tab pos="3225800" algn="l"/>
                <a:tab pos="3594100" algn="l"/>
                <a:tab pos="4749800" algn="l"/>
                <a:tab pos="5118100" algn="l"/>
              </a:tabLst>
            </a:pPr>
            <a:r>
              <a:rPr lang="fa-IR" sz="2400"/>
              <a:t>-  عدم علاقه پادشاه به شهرهاي بزرگ           </a:t>
            </a:r>
          </a:p>
          <a:p>
            <a:pPr algn="r" rtl="1">
              <a:lnSpc>
                <a:spcPct val="90000"/>
              </a:lnSpc>
              <a:buFontTx/>
              <a:buNone/>
              <a:tabLst>
                <a:tab pos="2247900" algn="l"/>
                <a:tab pos="2425700" algn="l"/>
                <a:tab pos="3225800" algn="l"/>
                <a:tab pos="3594100" algn="l"/>
                <a:tab pos="4749800" algn="l"/>
                <a:tab pos="5118100" algn="l"/>
              </a:tabLst>
            </a:pPr>
            <a:r>
              <a:rPr lang="fa-IR" sz="2400"/>
              <a:t>              </a:t>
            </a:r>
          </a:p>
          <a:p>
            <a:pPr algn="r" rtl="1">
              <a:lnSpc>
                <a:spcPct val="90000"/>
              </a:lnSpc>
              <a:buFontTx/>
              <a:buNone/>
              <a:tabLst>
                <a:tab pos="2247900" algn="l"/>
                <a:tab pos="2425700" algn="l"/>
                <a:tab pos="3225800" algn="l"/>
                <a:tab pos="3594100" algn="l"/>
                <a:tab pos="4749800" algn="l"/>
                <a:tab pos="5118100" algn="l"/>
              </a:tabLst>
            </a:pPr>
            <a:r>
              <a:rPr lang="fa-IR" sz="2400"/>
              <a:t>                              - چيرگي بر طبيعت</a:t>
            </a:r>
          </a:p>
          <a:p>
            <a:pPr algn="r" rtl="1">
              <a:lnSpc>
                <a:spcPct val="90000"/>
              </a:lnSpc>
              <a:buFontTx/>
              <a:buNone/>
              <a:tabLst>
                <a:tab pos="2247900" algn="l"/>
                <a:tab pos="2425700" algn="l"/>
                <a:tab pos="3225800" algn="l"/>
                <a:tab pos="3594100" algn="l"/>
                <a:tab pos="4749800" algn="l"/>
                <a:tab pos="5118100" algn="l"/>
              </a:tabLst>
            </a:pPr>
            <a:r>
              <a:rPr lang="fa-IR" sz="2400"/>
              <a:t>                              - ساخت قصرهاي سلطنتي در خارج از شهر</a:t>
            </a:r>
          </a:p>
          <a:p>
            <a:pPr algn="r" rtl="1">
              <a:lnSpc>
                <a:spcPct val="90000"/>
              </a:lnSpc>
              <a:buFontTx/>
              <a:buNone/>
              <a:tabLst>
                <a:tab pos="2247900" algn="l"/>
                <a:tab pos="2425700" algn="l"/>
                <a:tab pos="3225800" algn="l"/>
                <a:tab pos="3594100" algn="l"/>
                <a:tab pos="4749800" algn="l"/>
                <a:tab pos="5118100" algn="l"/>
              </a:tabLst>
            </a:pPr>
            <a:r>
              <a:rPr lang="fa-IR" sz="2400"/>
              <a:t>                              - نظم فضاي خارجي </a:t>
            </a:r>
          </a:p>
          <a:p>
            <a:pPr algn="r" rtl="1">
              <a:lnSpc>
                <a:spcPct val="90000"/>
              </a:lnSpc>
              <a:buFontTx/>
              <a:buNone/>
              <a:tabLst>
                <a:tab pos="2247900" algn="l"/>
                <a:tab pos="2425700" algn="l"/>
                <a:tab pos="3225800" algn="l"/>
                <a:tab pos="3594100" algn="l"/>
                <a:tab pos="4749800" algn="l"/>
                <a:tab pos="5118100" algn="l"/>
              </a:tabLst>
            </a:pPr>
            <a:endParaRPr lang="fa-IR" sz="2400"/>
          </a:p>
          <a:p>
            <a:pPr algn="r" rtl="1">
              <a:lnSpc>
                <a:spcPct val="90000"/>
              </a:lnSpc>
              <a:buFontTx/>
              <a:buChar char="-"/>
              <a:tabLst>
                <a:tab pos="2247900" algn="l"/>
                <a:tab pos="2425700" algn="l"/>
                <a:tab pos="3225800" algn="l"/>
                <a:tab pos="3594100" algn="l"/>
                <a:tab pos="4749800" algn="l"/>
                <a:tab pos="5118100" algn="l"/>
              </a:tabLst>
            </a:pPr>
            <a:r>
              <a:rPr lang="fa-IR" sz="2400"/>
              <a:t>قصر “و- لو- ويكنت “ </a:t>
            </a:r>
            <a:r>
              <a:rPr lang="fa-IR" sz="2000"/>
              <a:t>(1661-65)   </a:t>
            </a:r>
            <a:r>
              <a:rPr lang="fa-IR" sz="2400"/>
              <a:t>اثر    “ لويي لوو”  </a:t>
            </a:r>
          </a:p>
          <a:p>
            <a:pPr algn="r" rtl="1">
              <a:lnSpc>
                <a:spcPct val="90000"/>
              </a:lnSpc>
              <a:buFontTx/>
              <a:buChar char="-"/>
              <a:tabLst>
                <a:tab pos="2247900" algn="l"/>
                <a:tab pos="2425700" algn="l"/>
                <a:tab pos="3225800" algn="l"/>
                <a:tab pos="3594100" algn="l"/>
                <a:tab pos="4749800" algn="l"/>
                <a:tab pos="5118100" algn="l"/>
              </a:tabLst>
            </a:pPr>
            <a:r>
              <a:rPr lang="fa-IR" sz="2400"/>
              <a:t>قصر “ورساي “ </a:t>
            </a:r>
            <a:r>
              <a:rPr lang="fa-IR" sz="2000"/>
              <a:t>(1661-1708)   </a:t>
            </a:r>
            <a:r>
              <a:rPr lang="fa-IR" sz="2400"/>
              <a:t>اثر </a:t>
            </a:r>
            <a:r>
              <a:rPr lang="fa-IR" sz="2000"/>
              <a:t>        “ لويي لوو “</a:t>
            </a:r>
            <a:r>
              <a:rPr lang="fa-IR" sz="2400"/>
              <a:t>  </a:t>
            </a:r>
          </a:p>
          <a:p>
            <a:pPr algn="r" rtl="1">
              <a:lnSpc>
                <a:spcPct val="90000"/>
              </a:lnSpc>
              <a:buFontTx/>
              <a:buNone/>
              <a:tabLst>
                <a:tab pos="2247900" algn="l"/>
                <a:tab pos="2425700" algn="l"/>
                <a:tab pos="3225800" algn="l"/>
                <a:tab pos="3594100" algn="l"/>
                <a:tab pos="4749800" algn="l"/>
                <a:tab pos="5118100" algn="l"/>
              </a:tabLst>
            </a:pPr>
            <a:r>
              <a:rPr lang="fa-IR" sz="2400"/>
              <a:t>                                                      “ ژول هاردوين مانسار”</a:t>
            </a:r>
          </a:p>
          <a:p>
            <a:pPr algn="r" rtl="1">
              <a:lnSpc>
                <a:spcPct val="90000"/>
              </a:lnSpc>
              <a:buFontTx/>
              <a:buNone/>
              <a:tabLst>
                <a:tab pos="2247900" algn="l"/>
                <a:tab pos="2425700" algn="l"/>
                <a:tab pos="3225800" algn="l"/>
                <a:tab pos="3594100" algn="l"/>
                <a:tab pos="4749800" algn="l"/>
                <a:tab pos="5118100" algn="l"/>
              </a:tabLst>
            </a:pPr>
            <a:r>
              <a:rPr lang="fa-IR" sz="2400"/>
              <a:t>                                                     “ اندره لنوتر”                          </a:t>
            </a:r>
          </a:p>
          <a:p>
            <a:pPr algn="r" rtl="1">
              <a:lnSpc>
                <a:spcPct val="90000"/>
              </a:lnSpc>
              <a:buFontTx/>
              <a:buNone/>
              <a:tabLst>
                <a:tab pos="2247900" algn="l"/>
                <a:tab pos="2425700" algn="l"/>
                <a:tab pos="3225800" algn="l"/>
                <a:tab pos="3594100" algn="l"/>
                <a:tab pos="4749800" algn="l"/>
                <a:tab pos="5118100" algn="l"/>
              </a:tabLst>
            </a:pPr>
            <a:r>
              <a:rPr lang="fa-IR" sz="2400"/>
              <a:t>                          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200">
                <a:solidFill>
                  <a:srgbClr val="000000"/>
                </a:solidFill>
              </a:rPr>
              <a:t> - قصر ورساي </a:t>
            </a:r>
            <a:r>
              <a:rPr lang="fa-IR" sz="2800">
                <a:solidFill>
                  <a:srgbClr val="000000"/>
                </a:solidFill>
              </a:rPr>
              <a:t>( قصر. باغ . بولوار )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rtl="1">
              <a:buFontTx/>
              <a:buChar char="-"/>
            </a:pPr>
            <a:r>
              <a:rPr lang="fa-IR" sz="2400"/>
              <a:t>مقيد نبودن به محدوديتهاي شهري.</a:t>
            </a:r>
          </a:p>
          <a:p>
            <a:pPr algn="r" rtl="1">
              <a:buFontTx/>
              <a:buChar char="-"/>
            </a:pPr>
            <a:endParaRPr lang="fa-IR" sz="2400"/>
          </a:p>
          <a:p>
            <a:pPr algn="r" rtl="1">
              <a:buFontTx/>
              <a:buChar char="-"/>
            </a:pPr>
            <a:r>
              <a:rPr lang="fa-IR" sz="2400"/>
              <a:t>رابطه نزديك با طبيعت و تفوق بر طبيعت.</a:t>
            </a:r>
          </a:p>
          <a:p>
            <a:pPr algn="r" rtl="1">
              <a:buFontTx/>
              <a:buChar char="-"/>
            </a:pPr>
            <a:endParaRPr lang="en-US" sz="2400"/>
          </a:p>
          <a:p>
            <a:pPr algn="r" rtl="1">
              <a:buFontTx/>
              <a:buChar char="-"/>
            </a:pPr>
            <a:r>
              <a:rPr lang="fa-IR" sz="2400"/>
              <a:t>ايفاي سه نقش اصلي ( </a:t>
            </a:r>
            <a:r>
              <a:rPr lang="fa-IR" sz="1800"/>
              <a:t>مقر پادشاه. سكونت شاهزادگان.وزارتخانه هاي فرانسه)</a:t>
            </a:r>
            <a:r>
              <a:rPr lang="fa-IR" sz="2400"/>
              <a:t> </a:t>
            </a:r>
          </a:p>
          <a:p>
            <a:pPr algn="r" rtl="1">
              <a:buFontTx/>
              <a:buNone/>
            </a:pPr>
            <a:endParaRPr lang="fa-IR" sz="2400"/>
          </a:p>
          <a:p>
            <a:pPr algn="r" rtl="1">
              <a:buFontTx/>
              <a:buNone/>
            </a:pPr>
            <a:endParaRPr lang="fa-IR" sz="2400"/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692275" y="6237288"/>
            <a:ext cx="56880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240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43717" name="Picture 5" descr="Versailes,%20Garden%20Pl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00525" y="1598613"/>
            <a:ext cx="3281363" cy="4497387"/>
          </a:xfrm>
          <a:noFill/>
          <a:ln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2708275"/>
            <a:ext cx="2663825" cy="3529013"/>
          </a:xfrm>
        </p:spPr>
        <p:txBody>
          <a:bodyPr/>
          <a:lstStyle/>
          <a:p>
            <a:pPr algn="r" rtl="1"/>
            <a:r>
              <a:rPr lang="fa-IR" sz="2400">
                <a:solidFill>
                  <a:srgbClr val="000000"/>
                </a:solidFill>
              </a:rPr>
              <a:t/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>- قصر </a:t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/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>- استخرهاي تزييني  </a:t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/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>- باغها</a:t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/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>- چمن كاري طويل</a:t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> (فرش زمردين )</a:t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/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>- گراند كانال( بولوار)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45763" name="Picture 3" descr="Versailles,%20aerial%20from%20Gardens%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620688"/>
            <a:ext cx="4186436" cy="5420536"/>
          </a:xfrm>
          <a:noFill/>
          <a:ln/>
        </p:spPr>
      </p:pic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4932363" y="-819150"/>
            <a:ext cx="2663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/>
            <a:r>
              <a:rPr lang="fa-IR" sz="2800">
                <a:solidFill>
                  <a:srgbClr val="000000"/>
                </a:solidFill>
                <a:effectLst/>
              </a:rPr>
              <a:t/>
            </a:r>
            <a:br>
              <a:rPr lang="fa-IR" sz="2800">
                <a:solidFill>
                  <a:srgbClr val="000000"/>
                </a:solidFill>
                <a:effectLst/>
              </a:rPr>
            </a:br>
            <a:r>
              <a:rPr lang="fa-IR" sz="2800">
                <a:solidFill>
                  <a:srgbClr val="000000"/>
                </a:solidFill>
                <a:effectLst/>
              </a:rPr>
              <a:t> نحوه جديد زندگي </a:t>
            </a:r>
            <a:br>
              <a:rPr lang="fa-IR" sz="28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/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>( ارتباط نزديك عوامل با طبيعت )</a:t>
            </a:r>
            <a:endParaRPr lang="en-US" sz="2400">
              <a:solidFill>
                <a:srgbClr val="000000"/>
              </a:solidFill>
              <a:effectLst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292600"/>
            <a:ext cx="7477125" cy="1143000"/>
          </a:xfrm>
        </p:spPr>
        <p:txBody>
          <a:bodyPr/>
          <a:lstStyle/>
          <a:p>
            <a:pPr algn="r" rtl="1"/>
            <a:r>
              <a:rPr lang="fa-IR" sz="2000">
                <a:solidFill>
                  <a:srgbClr val="000000"/>
                </a:solidFill>
              </a:rPr>
              <a:t>         -  حجم جديد ساختمان </a:t>
            </a:r>
            <a:br>
              <a:rPr lang="fa-IR" sz="2000">
                <a:solidFill>
                  <a:srgbClr val="000000"/>
                </a:solidFill>
              </a:rPr>
            </a:br>
            <a:r>
              <a:rPr lang="fa-IR" sz="2000">
                <a:solidFill>
                  <a:srgbClr val="000000"/>
                </a:solidFill>
              </a:rPr>
              <a:t>         - پنجره هاي فراوان</a:t>
            </a:r>
            <a:br>
              <a:rPr lang="fa-IR" sz="2000">
                <a:solidFill>
                  <a:srgbClr val="000000"/>
                </a:solidFill>
              </a:rPr>
            </a:br>
            <a:r>
              <a:rPr lang="fa-IR" sz="2000">
                <a:solidFill>
                  <a:srgbClr val="000000"/>
                </a:solidFill>
              </a:rPr>
              <a:t>         - خطوط مستقيم</a:t>
            </a:r>
            <a:br>
              <a:rPr lang="fa-IR" sz="2000">
                <a:solidFill>
                  <a:srgbClr val="000000"/>
                </a:solidFill>
              </a:rPr>
            </a:br>
            <a:r>
              <a:rPr lang="fa-IR" sz="2000">
                <a:solidFill>
                  <a:srgbClr val="000000"/>
                </a:solidFill>
              </a:rPr>
              <a:t>         - بامهاي مسطح</a:t>
            </a:r>
            <a:br>
              <a:rPr lang="fa-IR" sz="2000">
                <a:solidFill>
                  <a:srgbClr val="000000"/>
                </a:solidFill>
              </a:rPr>
            </a:br>
            <a:r>
              <a:rPr lang="fa-IR" sz="2000">
                <a:solidFill>
                  <a:srgbClr val="000000"/>
                </a:solidFill>
              </a:rPr>
              <a:t>         -سادگي نما</a:t>
            </a:r>
            <a:br>
              <a:rPr lang="fa-IR" sz="2000">
                <a:solidFill>
                  <a:srgbClr val="000000"/>
                </a:solidFill>
              </a:rPr>
            </a:br>
            <a:r>
              <a:rPr lang="fa-IR" sz="2000">
                <a:solidFill>
                  <a:srgbClr val="000000"/>
                </a:solidFill>
              </a:rPr>
              <a:t/>
            </a:r>
            <a:br>
              <a:rPr lang="fa-IR" sz="2000">
                <a:solidFill>
                  <a:srgbClr val="000000"/>
                </a:solidFill>
              </a:rPr>
            </a:br>
            <a:r>
              <a:rPr lang="fa-IR" sz="2000">
                <a:solidFill>
                  <a:srgbClr val="000000"/>
                </a:solidFill>
              </a:rPr>
              <a:t>       جوابي معماري به خواستي اجتماعي</a:t>
            </a:r>
            <a:br>
              <a:rPr lang="fa-IR" sz="2000">
                <a:solidFill>
                  <a:srgbClr val="000000"/>
                </a:solidFill>
              </a:rPr>
            </a:br>
            <a:r>
              <a:rPr lang="fa-IR" sz="2000">
                <a:solidFill>
                  <a:srgbClr val="000000"/>
                </a:solidFill>
              </a:rPr>
              <a:t>       </a:t>
            </a:r>
            <a:br>
              <a:rPr lang="fa-IR" sz="2000">
                <a:solidFill>
                  <a:srgbClr val="000000"/>
                </a:solidFill>
              </a:rPr>
            </a:br>
            <a:r>
              <a:rPr lang="fa-IR" sz="2000">
                <a:solidFill>
                  <a:srgbClr val="000000"/>
                </a:solidFill>
              </a:rPr>
              <a:t>     </a:t>
            </a: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247811" name="Picture 3" descr="Versailles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60350"/>
            <a:ext cx="4608513" cy="2705100"/>
          </a:xfrm>
          <a:noFill/>
          <a:ln/>
        </p:spPr>
      </p:pic>
      <p:pic>
        <p:nvPicPr>
          <p:cNvPr id="247812" name="Picture 4" descr="Versailles,%20garden%20%20facade%201669-8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3429000"/>
            <a:ext cx="3617912" cy="2608263"/>
          </a:xfr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084763"/>
            <a:ext cx="7477125" cy="1143000"/>
          </a:xfrm>
        </p:spPr>
        <p:txBody>
          <a:bodyPr/>
          <a:lstStyle/>
          <a:p>
            <a:pPr algn="r" rtl="1">
              <a:buFontTx/>
              <a:buChar char="-"/>
            </a:pPr>
            <a:r>
              <a:rPr lang="fa-IR" sz="2400">
                <a:solidFill>
                  <a:srgbClr val="000000"/>
                </a:solidFill>
              </a:rPr>
              <a:t>منظره هاي با </a:t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>دورنمايي </a:t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> بي پايان در ماوراء </a:t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>گراند كانال 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49859" name="Picture 3" descr="Versailles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3573463"/>
            <a:ext cx="4716462" cy="3044825"/>
          </a:xfrm>
          <a:noFill/>
          <a:ln/>
        </p:spPr>
      </p:pic>
      <p:pic>
        <p:nvPicPr>
          <p:cNvPr id="249860" name="Picture 4" descr="Versailles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333375"/>
            <a:ext cx="3154362" cy="2171700"/>
          </a:xfrm>
          <a:noFill/>
          <a:ln/>
        </p:spPr>
      </p:pic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179388" y="692150"/>
            <a:ext cx="29400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/>
            <a:r>
              <a:rPr lang="fa-IR" sz="2800">
                <a:solidFill>
                  <a:srgbClr val="000000"/>
                </a:solidFill>
                <a:effectLst/>
              </a:rPr>
              <a:t>- </a:t>
            </a:r>
            <a:r>
              <a:rPr lang="fa-IR" sz="2400">
                <a:solidFill>
                  <a:srgbClr val="000000"/>
                </a:solidFill>
                <a:effectLst/>
              </a:rPr>
              <a:t>بيشه ها و درختها معادل </a:t>
            </a:r>
            <a:r>
              <a:rPr lang="fa-IR" sz="1800">
                <a:solidFill>
                  <a:srgbClr val="000000"/>
                </a:solidFill>
                <a:effectLst/>
              </a:rPr>
              <a:t>4/1</a:t>
            </a:r>
            <a:r>
              <a:rPr lang="fa-IR" sz="2400">
                <a:solidFill>
                  <a:srgbClr val="000000"/>
                </a:solidFill>
                <a:effectLst/>
              </a:rPr>
              <a:t> مساحت پاريس </a:t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800">
                <a:solidFill>
                  <a:srgbClr val="000000"/>
                </a:solidFill>
                <a:effectLst/>
              </a:rPr>
              <a:t/>
            </a:r>
            <a:br>
              <a:rPr lang="fa-IR" sz="2800">
                <a:solidFill>
                  <a:srgbClr val="000000"/>
                </a:solidFill>
                <a:effectLst/>
              </a:rPr>
            </a:br>
            <a:r>
              <a:rPr lang="fa-IR" sz="2800">
                <a:solidFill>
                  <a:srgbClr val="000000"/>
                </a:solidFill>
                <a:effectLst/>
              </a:rPr>
              <a:t>- </a:t>
            </a:r>
            <a:r>
              <a:rPr lang="fa-IR" sz="2400">
                <a:solidFill>
                  <a:srgbClr val="000000"/>
                </a:solidFill>
                <a:effectLst/>
              </a:rPr>
              <a:t>بيشه هاي دايرهاي با راههاي شعاعي</a:t>
            </a:r>
            <a:endParaRPr lang="en-US" sz="2400">
              <a:solidFill>
                <a:srgbClr val="000000"/>
              </a:solidFill>
              <a:effectLst/>
            </a:endParaRPr>
          </a:p>
        </p:txBody>
      </p:sp>
      <p:pic>
        <p:nvPicPr>
          <p:cNvPr id="249862" name="Picture 6" descr="Versailles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00563" y="2708275"/>
            <a:ext cx="3240087" cy="2047875"/>
          </a:xfrm>
          <a:noFill/>
          <a:ln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4076700"/>
            <a:ext cx="2808287" cy="1916113"/>
          </a:xfrm>
        </p:spPr>
        <p:txBody>
          <a:bodyPr/>
          <a:lstStyle/>
          <a:p>
            <a:pPr algn="r" rtl="1"/>
            <a:r>
              <a:rPr lang="fa-IR" sz="2400">
                <a:solidFill>
                  <a:srgbClr val="000000"/>
                </a:solidFill>
              </a:rPr>
              <a:t>استخرهاي تزيين يافته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51907" name="Picture 3" descr="Versailles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7632700" cy="4552950"/>
          </a:xfrm>
          <a:noFill/>
          <a:ln/>
        </p:spPr>
      </p:pic>
      <p:pic>
        <p:nvPicPr>
          <p:cNvPr id="251908" name="Picture 4" descr="Versailles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895725"/>
            <a:ext cx="4752975" cy="2962275"/>
          </a:xfr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57463" y="6021388"/>
            <a:ext cx="10225088" cy="1143000"/>
          </a:xfrm>
        </p:spPr>
        <p:txBody>
          <a:bodyPr/>
          <a:lstStyle/>
          <a:p>
            <a:pPr algn="r" rtl="1"/>
            <a:r>
              <a:rPr lang="fa-IR" sz="2400">
                <a:solidFill>
                  <a:srgbClr val="000000"/>
                </a:solidFill>
              </a:rPr>
              <a:t>فضاي داخلي قصر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53955" name="Picture 3" descr="cid Versailles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0"/>
            <a:ext cx="6264275" cy="3327400"/>
          </a:xfrm>
          <a:noFill/>
          <a:ln/>
        </p:spPr>
      </p:pic>
      <p:pic>
        <p:nvPicPr>
          <p:cNvPr id="253956" name="Picture 4" descr="T011939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2636912"/>
            <a:ext cx="5400675" cy="3586163"/>
          </a:xfrm>
          <a:noFill/>
          <a:ln/>
        </p:spPr>
      </p:pic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755650" y="476250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/>
            <a:r>
              <a:rPr lang="fa-IR" sz="2000">
                <a:solidFill>
                  <a:srgbClr val="000000"/>
                </a:solidFill>
                <a:effectLst/>
              </a:rPr>
              <a:t>ديد از سمت غرب به نماي  جلوي قصر</a:t>
            </a:r>
            <a:endParaRPr lang="en-US" sz="2000">
              <a:solidFill>
                <a:srgbClr val="000000"/>
              </a:solidFill>
              <a:effectLst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Tx/>
              <a:buChar char="•"/>
            </a:pPr>
            <a:r>
              <a:rPr lang="fa-IR"/>
              <a:t> شهرسازي</a:t>
            </a: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Tx/>
              <a:buChar char="-"/>
              <a:tabLst>
                <a:tab pos="2425700" algn="l"/>
                <a:tab pos="4572000" algn="l"/>
              </a:tabLst>
            </a:pPr>
            <a:r>
              <a:rPr lang="fa-IR"/>
              <a:t>تك ميدانها</a:t>
            </a:r>
          </a:p>
          <a:p>
            <a:pPr algn="r" rtl="1">
              <a:buFontTx/>
              <a:buChar char="-"/>
              <a:tabLst>
                <a:tab pos="2425700" algn="l"/>
                <a:tab pos="4572000" algn="l"/>
              </a:tabLst>
            </a:pPr>
            <a:r>
              <a:rPr lang="fa-IR"/>
              <a:t>ميدانها در ارتباط با يكديگر </a:t>
            </a:r>
            <a:r>
              <a:rPr lang="fa-IR" sz="2400"/>
              <a:t>(از ويژگيهاي</a:t>
            </a:r>
            <a:r>
              <a:rPr lang="fa-IR"/>
              <a:t> </a:t>
            </a:r>
            <a:r>
              <a:rPr lang="fa-IR" sz="2000"/>
              <a:t>اواسط قرن</a:t>
            </a:r>
            <a:r>
              <a:rPr lang="fa-IR"/>
              <a:t> </a:t>
            </a:r>
            <a:r>
              <a:rPr lang="fa-IR" sz="2000"/>
              <a:t>هجدهم )</a:t>
            </a:r>
          </a:p>
          <a:p>
            <a:pPr algn="r" rtl="1">
              <a:buFontTx/>
              <a:buChar char="-"/>
              <a:tabLst>
                <a:tab pos="2425700" algn="l"/>
                <a:tab pos="4572000" algn="l"/>
              </a:tabLst>
            </a:pPr>
            <a:r>
              <a:rPr lang="fa-IR"/>
              <a:t>پيدايش جاده</a:t>
            </a:r>
          </a:p>
          <a:p>
            <a:pPr algn="r" rtl="1">
              <a:buFontTx/>
              <a:buNone/>
              <a:tabLst>
                <a:tab pos="2425700" algn="l"/>
                <a:tab pos="4572000" algn="l"/>
              </a:tabLst>
            </a:pPr>
            <a:r>
              <a:rPr lang="fa-IR"/>
              <a:t>                        </a:t>
            </a:r>
          </a:p>
          <a:p>
            <a:pPr algn="r" rtl="1">
              <a:buFontTx/>
              <a:buNone/>
              <a:tabLst>
                <a:tab pos="2425700" algn="l"/>
                <a:tab pos="4572000" algn="l"/>
              </a:tabLst>
            </a:pPr>
            <a:r>
              <a:rPr lang="fa-IR"/>
              <a:t>                        </a:t>
            </a:r>
            <a:r>
              <a:rPr lang="fa-IR" sz="2800"/>
              <a:t>وحدت معماري و طبيعت</a:t>
            </a:r>
          </a:p>
          <a:p>
            <a:pPr algn="r" rtl="1">
              <a:buFontTx/>
              <a:buNone/>
              <a:tabLst>
                <a:tab pos="2425700" algn="l"/>
                <a:tab pos="4572000" algn="l"/>
              </a:tabLst>
            </a:pPr>
            <a:r>
              <a:rPr lang="fa-IR"/>
              <a:t>                        </a:t>
            </a:r>
            <a:r>
              <a:rPr lang="fa-IR" sz="2800"/>
              <a:t>پيدايش مجموعه اي واحد    </a:t>
            </a:r>
          </a:p>
          <a:p>
            <a:pPr algn="r" rtl="1">
              <a:buFontTx/>
              <a:buNone/>
              <a:tabLst>
                <a:tab pos="2425700" algn="l"/>
                <a:tab pos="4572000" algn="l"/>
              </a:tabLst>
            </a:pPr>
            <a:r>
              <a:rPr lang="fa-IR" sz="2800"/>
              <a:t>                 </a:t>
            </a:r>
            <a:endParaRPr lang="en-US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76825" y="260350"/>
            <a:ext cx="2519363" cy="2881313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/>
              <a:t>تك ميدانها</a:t>
            </a:r>
          </a:p>
          <a:p>
            <a:pPr algn="r" rtl="1">
              <a:buFontTx/>
              <a:buNone/>
            </a:pPr>
            <a:endParaRPr lang="fa-IR"/>
          </a:p>
          <a:p>
            <a:pPr algn="r" rtl="1">
              <a:buFontTx/>
              <a:buChar char="-"/>
            </a:pPr>
            <a:r>
              <a:rPr lang="fa-IR" sz="2400"/>
              <a:t>ميدان “ ابليكا “. </a:t>
            </a:r>
          </a:p>
          <a:p>
            <a:pPr algn="r" rtl="1">
              <a:buFontTx/>
              <a:buNone/>
            </a:pPr>
            <a:r>
              <a:rPr lang="fa-IR" sz="2400"/>
              <a:t>سنت پيتر. رم .(برنينى)</a:t>
            </a:r>
            <a:endParaRPr lang="en-US" sz="2800"/>
          </a:p>
        </p:txBody>
      </p:sp>
      <p:pic>
        <p:nvPicPr>
          <p:cNvPr id="258051" name="Picture 3" descr="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76250"/>
            <a:ext cx="3781425" cy="2490788"/>
          </a:xfrm>
          <a:noFill/>
          <a:ln/>
        </p:spPr>
      </p:pic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250825" y="3500438"/>
            <a:ext cx="74168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FontTx/>
              <a:buChar char="-"/>
            </a:pPr>
            <a:r>
              <a:rPr lang="fa-IR" sz="2400">
                <a:solidFill>
                  <a:schemeClr val="tx1"/>
                </a:solidFill>
                <a:effectLst/>
              </a:rPr>
              <a:t>نخستين فضاى آزاد بزرگ داخل شهر (بر خلاف ميدانهاى محصور رنسانس) </a:t>
            </a:r>
          </a:p>
          <a:p>
            <a:pPr marL="342900" indent="-342900" rtl="1">
              <a:spcBef>
                <a:spcPct val="20000"/>
              </a:spcBef>
              <a:buFontTx/>
              <a:buChar char="-"/>
            </a:pPr>
            <a:r>
              <a:rPr lang="fa-IR" sz="2400">
                <a:solidFill>
                  <a:schemeClr val="tx1"/>
                </a:solidFill>
                <a:effectLst/>
              </a:rPr>
              <a:t>وحدت اجزا (تركيب سه عامل معمارى)</a:t>
            </a:r>
          </a:p>
          <a:p>
            <a:pPr marL="342900" indent="-342900" rtl="1">
              <a:spcBef>
                <a:spcPct val="20000"/>
              </a:spcBef>
              <a:buFontTx/>
              <a:buChar char="-"/>
            </a:pPr>
            <a:r>
              <a:rPr lang="fa-IR" sz="2400">
                <a:solidFill>
                  <a:schemeClr val="tx1"/>
                </a:solidFill>
                <a:effectLst/>
              </a:rPr>
              <a:t>دقت ساختمانى ميدان(پله هاي طويل جهت نشستن براى جشنهاي مذهبى)</a:t>
            </a:r>
          </a:p>
          <a:p>
            <a:pPr marL="342900" indent="-342900" rtl="1">
              <a:spcBef>
                <a:spcPct val="200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76825" y="333375"/>
            <a:ext cx="2535238" cy="4497388"/>
          </a:xfrm>
        </p:spPr>
        <p:txBody>
          <a:bodyPr/>
          <a:lstStyle/>
          <a:p>
            <a:pPr algn="r" rtl="1">
              <a:buFontTx/>
              <a:buChar char="-"/>
            </a:pPr>
            <a:r>
              <a:rPr lang="fa-IR" sz="2400"/>
              <a:t>ميدان “ پلاس دوژ”.پاريس.</a:t>
            </a:r>
            <a:r>
              <a:rPr lang="fa-IR" sz="1800"/>
              <a:t>1612</a:t>
            </a:r>
          </a:p>
          <a:p>
            <a:pPr algn="r" rtl="1">
              <a:buFontTx/>
              <a:buChar char="-"/>
            </a:pPr>
            <a:endParaRPr lang="fa-IR" sz="1800"/>
          </a:p>
          <a:p>
            <a:pPr algn="r" rtl="1">
              <a:buFontTx/>
              <a:buNone/>
            </a:pPr>
            <a:r>
              <a:rPr lang="fa-IR" sz="1800"/>
              <a:t>(نخستين ميدان بزرگ پاريس و به شيوه رنسانس)</a:t>
            </a:r>
          </a:p>
          <a:p>
            <a:pPr algn="r" rtl="1">
              <a:buFontTx/>
              <a:buNone/>
            </a:pPr>
            <a:endParaRPr lang="fa-IR" sz="1800"/>
          </a:p>
        </p:txBody>
      </p:sp>
      <p:pic>
        <p:nvPicPr>
          <p:cNvPr id="259075" name="Picture 3" descr="Place%20des%20Victoir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33375"/>
            <a:ext cx="4752975" cy="3571875"/>
          </a:xfrm>
          <a:noFill/>
          <a:ln/>
        </p:spPr>
      </p:pic>
      <p:pic>
        <p:nvPicPr>
          <p:cNvPr id="259076" name="Picture 4" descr="place_des_victoir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3500438"/>
            <a:ext cx="3311525" cy="2592387"/>
          </a:xfrm>
          <a:noFill/>
          <a:ln/>
        </p:spPr>
      </p:pic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179388" y="3644900"/>
            <a:ext cx="36163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endParaRPr lang="fa-IR" sz="1800">
              <a:solidFill>
                <a:schemeClr val="tx1"/>
              </a:solidFill>
              <a:effectLst/>
            </a:endParaRPr>
          </a:p>
          <a:p>
            <a:pPr marL="342900" indent="-342900" rtl="1">
              <a:spcBef>
                <a:spcPct val="20000"/>
              </a:spcBef>
              <a:buFontTx/>
              <a:buChar char="-"/>
            </a:pPr>
            <a:r>
              <a:rPr lang="fa-IR" sz="2400">
                <a:solidFill>
                  <a:schemeClr val="tx1"/>
                </a:solidFill>
                <a:effectLst/>
              </a:rPr>
              <a:t>ميدان “ پيروزى”. پاريس. </a:t>
            </a:r>
            <a:r>
              <a:rPr lang="fa-IR" sz="1800">
                <a:solidFill>
                  <a:schemeClr val="tx1"/>
                </a:solidFill>
                <a:effectLst/>
              </a:rPr>
              <a:t>لوئي چهاردهم</a:t>
            </a:r>
            <a:r>
              <a:rPr lang="fa-IR" sz="1400">
                <a:solidFill>
                  <a:schemeClr val="tx1"/>
                </a:solidFill>
                <a:effectLst/>
              </a:rPr>
              <a:t> </a:t>
            </a:r>
          </a:p>
          <a:p>
            <a:pPr marL="342900" indent="-342900" rtl="1">
              <a:spcBef>
                <a:spcPct val="20000"/>
              </a:spcBef>
              <a:buFontTx/>
              <a:buChar char="-"/>
            </a:pPr>
            <a:endParaRPr lang="fa-IR" sz="1400">
              <a:solidFill>
                <a:schemeClr val="tx1"/>
              </a:solidFill>
              <a:effectLst/>
            </a:endParaRPr>
          </a:p>
          <a:p>
            <a:pPr marL="342900" indent="-342900" rtl="1">
              <a:spcBef>
                <a:spcPct val="20000"/>
              </a:spcBef>
            </a:pPr>
            <a:r>
              <a:rPr lang="fa-IR" sz="1800">
                <a:solidFill>
                  <a:schemeClr val="tx1"/>
                </a:solidFill>
                <a:effectLst/>
              </a:rPr>
              <a:t>( نخستين</a:t>
            </a:r>
            <a:r>
              <a:rPr lang="fa-IR" sz="1400">
                <a:solidFill>
                  <a:schemeClr val="tx1"/>
                </a:solidFill>
                <a:effectLst/>
              </a:rPr>
              <a:t>  </a:t>
            </a:r>
            <a:r>
              <a:rPr lang="fa-IR" sz="1800">
                <a:solidFill>
                  <a:schemeClr val="tx1"/>
                </a:solidFill>
                <a:effectLst/>
              </a:rPr>
              <a:t>ميدان پاريس كه در آن چندين خيابان باهم مرتبطند)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Tx/>
              <a:buChar char="•"/>
            </a:pPr>
            <a:r>
              <a:rPr lang="fa-IR"/>
              <a:t> زمان تحول انديشه</a:t>
            </a: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Tx/>
              <a:buNone/>
            </a:pPr>
            <a:endParaRPr lang="fa-IR"/>
          </a:p>
          <a:p>
            <a:pPr algn="r" rtl="1">
              <a:buFontTx/>
              <a:buNone/>
            </a:pPr>
            <a:r>
              <a:rPr lang="fa-IR"/>
              <a:t>سال  1590ميلادي :</a:t>
            </a:r>
          </a:p>
          <a:p>
            <a:pPr algn="r" rtl="1">
              <a:buFontTx/>
              <a:buNone/>
            </a:pPr>
            <a:endParaRPr lang="fa-IR"/>
          </a:p>
          <a:p>
            <a:pPr algn="r" rtl="1">
              <a:buFontTx/>
              <a:buChar char="-"/>
            </a:pPr>
            <a:r>
              <a:rPr lang="fa-IR"/>
              <a:t>پس از پايان دوران حكومت پاپ “ سيكستوس پنجم “</a:t>
            </a:r>
          </a:p>
          <a:p>
            <a:pPr algn="r" rtl="1">
              <a:buFontTx/>
              <a:buChar char="-"/>
            </a:pPr>
            <a:endParaRPr lang="fa-IR"/>
          </a:p>
          <a:p>
            <a:pPr algn="r" rtl="1">
              <a:buFontTx/>
              <a:buChar char="-"/>
            </a:pPr>
            <a:r>
              <a:rPr lang="fa-IR"/>
              <a:t>همزمان با كارهاي “ مايكل آنجلو” </a:t>
            </a:r>
          </a:p>
          <a:p>
            <a:pPr algn="r" rtl="1">
              <a:buFontTx/>
              <a:buNone/>
            </a:pPr>
            <a:endParaRPr lang="fa-IR"/>
          </a:p>
          <a:p>
            <a:pPr algn="r" rtl="1">
              <a:buFontTx/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608513"/>
            <a:ext cx="3616325" cy="4497387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 sz="2400"/>
              <a:t>ميدان “ وان دوم” . پاريس . (</a:t>
            </a:r>
            <a:r>
              <a:rPr lang="fa-IR" sz="1800"/>
              <a:t>اوايل قرن هيجده)</a:t>
            </a:r>
          </a:p>
          <a:p>
            <a:pPr algn="r" rtl="1">
              <a:buFontTx/>
              <a:buNone/>
            </a:pPr>
            <a:r>
              <a:rPr lang="fa-IR" sz="1800"/>
              <a:t>ژول هاردوئن مانسار</a:t>
            </a:r>
          </a:p>
          <a:p>
            <a:pPr algn="r" rtl="1">
              <a:buFontTx/>
              <a:buNone/>
            </a:pPr>
            <a:r>
              <a:rPr lang="fa-IR" sz="1800"/>
              <a:t>(نخستين ميدان عمومى بزرگ در پاريس )</a:t>
            </a:r>
          </a:p>
          <a:p>
            <a:pPr algn="r" rtl="1">
              <a:buFontTx/>
              <a:buNone/>
            </a:pPr>
            <a:endParaRPr lang="fa-IR" sz="1800"/>
          </a:p>
          <a:p>
            <a:pPr algn="r" rtl="1">
              <a:buFontTx/>
              <a:buNone/>
            </a:pPr>
            <a:endParaRPr lang="en-US" sz="1800"/>
          </a:p>
        </p:txBody>
      </p:sp>
      <p:pic>
        <p:nvPicPr>
          <p:cNvPr id="260099" name="Picture 3" descr="vondom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04813"/>
            <a:ext cx="5976937" cy="3802062"/>
          </a:xfrm>
          <a:noFill/>
          <a:ln/>
        </p:spPr>
      </p:pic>
      <p:pic>
        <p:nvPicPr>
          <p:cNvPr id="260100" name="Picture 4" descr="vondom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2205038"/>
            <a:ext cx="2747962" cy="4392612"/>
          </a:xfr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3525" y="404813"/>
            <a:ext cx="7386638" cy="5691187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/>
              <a:t>پيدايش جاده (</a:t>
            </a:r>
            <a:r>
              <a:rPr lang="fa-IR" sz="2400"/>
              <a:t> به مفهوم امروزين)</a:t>
            </a:r>
          </a:p>
          <a:p>
            <a:pPr algn="r" rtl="1">
              <a:buFontTx/>
              <a:buNone/>
            </a:pPr>
            <a:endParaRPr lang="fa-IR" sz="2400"/>
          </a:p>
          <a:p>
            <a:pPr algn="r" rtl="1">
              <a:buFontTx/>
              <a:buNone/>
            </a:pPr>
            <a:r>
              <a:rPr lang="fa-IR" sz="2400"/>
              <a:t>    - جاده متصل كننده قصر” ورساي” به قصر” لوور” در كنار مناظر سبز و خرم ( شانزليزه)</a:t>
            </a:r>
          </a:p>
          <a:p>
            <a:pPr algn="r" rtl="1">
              <a:buFontTx/>
              <a:buNone/>
            </a:pPr>
            <a:endParaRPr lang="fa-IR" sz="2400"/>
          </a:p>
          <a:p>
            <a:pPr algn="r" rtl="1">
              <a:buFontTx/>
              <a:buNone/>
            </a:pPr>
            <a:r>
              <a:rPr lang="fa-IR" sz="2400"/>
              <a:t>                      بر اسا س همان نقشه لوئي جچهاردهم</a:t>
            </a:r>
          </a:p>
          <a:p>
            <a:pPr algn="r" rtl="1">
              <a:buFontTx/>
              <a:buNone/>
            </a:pPr>
            <a:r>
              <a:rPr lang="fa-IR" sz="2400"/>
              <a:t>                      تنها جاده پاريس كه راه به خارج مى برد</a:t>
            </a:r>
          </a:p>
          <a:p>
            <a:pPr algn="r" rtl="1">
              <a:buFontTx/>
              <a:buNone/>
            </a:pPr>
            <a:endParaRPr lang="fa-IR" sz="2400"/>
          </a:p>
          <a:p>
            <a:pPr algn="r" rtl="1">
              <a:buFontTx/>
              <a:buNone/>
            </a:pPr>
            <a:r>
              <a:rPr lang="fa-IR"/>
              <a:t>ميدانها در ارتباط با هم</a:t>
            </a:r>
          </a:p>
          <a:p>
            <a:pPr algn="r" rtl="1">
              <a:buFontTx/>
              <a:buNone/>
            </a:pPr>
            <a:r>
              <a:rPr lang="fa-IR"/>
              <a:t>   -</a:t>
            </a:r>
            <a:r>
              <a:rPr lang="fa-IR" sz="2400"/>
              <a:t> “ كارلسروهه “ . آلمان . 1715</a:t>
            </a:r>
          </a:p>
          <a:p>
            <a:pPr algn="r" rtl="1">
              <a:buFontTx/>
              <a:buNone/>
            </a:pPr>
            <a:r>
              <a:rPr lang="fa-IR" sz="2400"/>
              <a:t>    - “ سه ميدان شهر نانسى” . فرانسه . (1752-55)</a:t>
            </a:r>
            <a:endParaRPr lang="fa-IR"/>
          </a:p>
          <a:p>
            <a:pPr algn="r" rtl="1">
              <a:buFontTx/>
              <a:buNone/>
            </a:pPr>
            <a:endParaRPr lang="fa-IR"/>
          </a:p>
          <a:p>
            <a:pPr algn="r" rtl="1">
              <a:buFontTx/>
              <a:buNone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Tx/>
              <a:buChar char="•"/>
            </a:pPr>
            <a:r>
              <a:rPr lang="fa-IR"/>
              <a:t> منابع</a:t>
            </a:r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7386638" cy="5040313"/>
          </a:xfrm>
        </p:spPr>
        <p:txBody>
          <a:bodyPr/>
          <a:lstStyle/>
          <a:p>
            <a:pPr algn="r" rtl="1">
              <a:lnSpc>
                <a:spcPct val="90000"/>
              </a:lnSpc>
              <a:buFontTx/>
              <a:buNone/>
            </a:pPr>
            <a:r>
              <a:rPr lang="fa-IR" sz="2400"/>
              <a:t> - زارعى. محمد ابراهيم . </a:t>
            </a:r>
            <a:r>
              <a:rPr lang="fa-IR" sz="2000"/>
              <a:t>1379.” </a:t>
            </a:r>
            <a:r>
              <a:rPr lang="fa-IR" sz="2400"/>
              <a:t>آشنايى با معمارى جهان”. همدان.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400"/>
              <a:t>فن آوران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400"/>
              <a:t>- فلامكى . محمد منصور.</a:t>
            </a:r>
            <a:r>
              <a:rPr lang="fa-IR" sz="2000"/>
              <a:t>1371</a:t>
            </a:r>
            <a:r>
              <a:rPr lang="fa-IR" sz="2400"/>
              <a:t>.”شكل گيرى معمارى در تجارب ايران و 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400"/>
              <a:t>غرب”. تهران . نشر فضا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400"/>
              <a:t>- گيديون . زيگفريد.</a:t>
            </a:r>
            <a:r>
              <a:rPr lang="fa-IR" sz="2000"/>
              <a:t>1374. </a:t>
            </a:r>
            <a:r>
              <a:rPr lang="fa-IR" sz="2400"/>
              <a:t>“ فضا.زمان.معمارى “. ترجمه منوچهرمزينى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400"/>
              <a:t>انتشارات علمى و فرهنگى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400"/>
              <a:t>- پيرنيا محمد كريم. </a:t>
            </a:r>
            <a:r>
              <a:rPr lang="fa-IR" sz="2000"/>
              <a:t>1380</a:t>
            </a:r>
            <a:r>
              <a:rPr lang="fa-IR" sz="2400"/>
              <a:t>.” سبك شناسى معمارى ايرانى “. نشرپژوهنده و معمار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400"/>
              <a:t>- نيلوفرى پرويز. </a:t>
            </a:r>
            <a:r>
              <a:rPr lang="fa-IR" sz="2000"/>
              <a:t>1363 </a:t>
            </a:r>
            <a:r>
              <a:rPr lang="fa-IR" sz="2400"/>
              <a:t>.”باغهاى ايرانى .پرديس ها و باغهاى بزرگ و 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400"/>
              <a:t>زيباى  ايران زمين”. نشر دانشگاهى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400"/>
              <a:t>- بهبانى هما. </a:t>
            </a:r>
            <a:r>
              <a:rPr lang="fa-IR" sz="2000"/>
              <a:t>1372.73</a:t>
            </a:r>
            <a:r>
              <a:rPr lang="fa-IR" sz="2400"/>
              <a:t>.” سير تغيير مفهوم پاركهاى شهرى از قرن پانزده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400"/>
              <a:t>به امروز در غرب”. فصلنامه علمى فضاى سبز</a:t>
            </a:r>
          </a:p>
          <a:p>
            <a:pPr algn="r" rtl="1">
              <a:lnSpc>
                <a:spcPct val="90000"/>
              </a:lnSpc>
              <a:buFontTx/>
              <a:buNone/>
            </a:pPr>
            <a:endParaRPr lang="fa-IR" sz="2400"/>
          </a:p>
          <a:p>
            <a:pPr algn="r" rtl="1">
              <a:lnSpc>
                <a:spcPct val="90000"/>
              </a:lnSpc>
              <a:buFontTx/>
              <a:buChar char="-"/>
            </a:pPr>
            <a:endParaRPr lang="fa-IR" sz="2400"/>
          </a:p>
          <a:p>
            <a:pPr algn="r" rtl="1">
              <a:lnSpc>
                <a:spcPct val="90000"/>
              </a:lnSpc>
              <a:buFontTx/>
              <a:buChar char="-"/>
            </a:pP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-1179513"/>
            <a:ext cx="3384550" cy="4464051"/>
          </a:xfrm>
        </p:spPr>
        <p:txBody>
          <a:bodyPr/>
          <a:lstStyle/>
          <a:p>
            <a:pPr algn="r" rtl="1"/>
            <a:r>
              <a:rPr lang="fa-IR" sz="2800">
                <a:solidFill>
                  <a:srgbClr val="000000"/>
                </a:solidFill>
              </a:rPr>
              <a:t>-بالتازار نويمان </a:t>
            </a:r>
            <a:r>
              <a:rPr lang="fa-IR" sz="2400">
                <a:solidFill>
                  <a:srgbClr val="000000"/>
                </a:solidFill>
              </a:rPr>
              <a:t>(1687-1753)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63171" name="Picture 3" descr="D-fr-Vierzehnheilige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404664"/>
            <a:ext cx="3490913" cy="5688013"/>
          </a:xfrm>
          <a:noFill/>
          <a:ln/>
        </p:spPr>
      </p:pic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4140200" y="1700213"/>
            <a:ext cx="33845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/>
            <a:r>
              <a:rPr lang="fa-IR" sz="2800">
                <a:solidFill>
                  <a:srgbClr val="000000"/>
                </a:solidFill>
                <a:effectLst/>
              </a:rPr>
              <a:t/>
            </a:r>
            <a:br>
              <a:rPr lang="fa-IR" sz="2800">
                <a:solidFill>
                  <a:srgbClr val="000000"/>
                </a:solidFill>
                <a:effectLst/>
              </a:rPr>
            </a:br>
            <a:r>
              <a:rPr lang="fa-IR" sz="2800">
                <a:solidFill>
                  <a:srgbClr val="000000"/>
                </a:solidFill>
                <a:effectLst/>
              </a:rPr>
              <a:t>-</a:t>
            </a:r>
            <a:br>
              <a:rPr lang="fa-IR" sz="2800">
                <a:solidFill>
                  <a:srgbClr val="000000"/>
                </a:solidFill>
                <a:effectLst/>
              </a:rPr>
            </a:br>
            <a:r>
              <a:rPr lang="fa-IR" sz="2800">
                <a:solidFill>
                  <a:srgbClr val="000000"/>
                </a:solidFill>
                <a:effectLst/>
              </a:rPr>
              <a:t/>
            </a:r>
            <a:br>
              <a:rPr lang="fa-IR" sz="2800">
                <a:solidFill>
                  <a:srgbClr val="000000"/>
                </a:solidFill>
                <a:effectLst/>
              </a:rPr>
            </a:br>
            <a:r>
              <a:rPr lang="fa-IR" sz="2800">
                <a:solidFill>
                  <a:srgbClr val="000000"/>
                </a:solidFill>
                <a:effectLst/>
              </a:rPr>
              <a:t> كليساي چهارده مقدس </a:t>
            </a:r>
            <a:r>
              <a:rPr lang="fa-IR" sz="1800">
                <a:solidFill>
                  <a:srgbClr val="000000"/>
                </a:solidFill>
                <a:effectLst/>
              </a:rPr>
              <a:t>(1743-1772)</a:t>
            </a:r>
            <a:br>
              <a:rPr lang="fa-IR" sz="18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/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/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800">
                <a:solidFill>
                  <a:srgbClr val="000000"/>
                </a:solidFill>
                <a:effectLst/>
              </a:rPr>
              <a:t>- </a:t>
            </a:r>
            <a:r>
              <a:rPr lang="fa-IR" sz="2400">
                <a:solidFill>
                  <a:srgbClr val="000000"/>
                </a:solidFill>
                <a:effectLst/>
              </a:rPr>
              <a:t>مثالي از تاثير معماري غير مذهبي بر كليسا</a:t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800">
                <a:solidFill>
                  <a:srgbClr val="000000"/>
                </a:solidFill>
                <a:effectLst/>
              </a:rPr>
              <a:t/>
            </a:r>
            <a:br>
              <a:rPr lang="fa-IR" sz="2800">
                <a:solidFill>
                  <a:srgbClr val="000000"/>
                </a:solidFill>
                <a:effectLst/>
              </a:rPr>
            </a:br>
            <a:r>
              <a:rPr lang="fa-IR" sz="2800">
                <a:solidFill>
                  <a:srgbClr val="000000"/>
                </a:solidFill>
                <a:effectLst/>
              </a:rPr>
              <a:t/>
            </a:r>
            <a:br>
              <a:rPr lang="fa-IR" sz="2800">
                <a:solidFill>
                  <a:srgbClr val="000000"/>
                </a:solidFill>
                <a:effectLst/>
              </a:rPr>
            </a:br>
            <a:r>
              <a:rPr lang="fa-IR" sz="2800">
                <a:solidFill>
                  <a:srgbClr val="000000"/>
                </a:solidFill>
                <a:effectLst/>
              </a:rPr>
              <a:t/>
            </a:r>
            <a:br>
              <a:rPr lang="fa-IR" sz="2800">
                <a:solidFill>
                  <a:srgbClr val="000000"/>
                </a:solidFill>
                <a:effectLst/>
              </a:rPr>
            </a:br>
            <a:r>
              <a:rPr lang="fa-IR" sz="2800">
                <a:solidFill>
                  <a:srgbClr val="000000"/>
                </a:solidFill>
                <a:effectLst/>
              </a:rPr>
              <a:t/>
            </a:r>
            <a:br>
              <a:rPr lang="fa-IR" sz="2800">
                <a:solidFill>
                  <a:srgbClr val="000000"/>
                </a:solidFill>
                <a:effectLst/>
              </a:rPr>
            </a:br>
            <a:r>
              <a:rPr lang="fa-IR" sz="2800">
                <a:solidFill>
                  <a:srgbClr val="000000"/>
                </a:solidFill>
                <a:effectLst/>
              </a:rPr>
              <a:t/>
            </a:r>
            <a:br>
              <a:rPr lang="fa-IR" sz="2800">
                <a:solidFill>
                  <a:srgbClr val="000000"/>
                </a:solidFill>
                <a:effectLst/>
              </a:rPr>
            </a:br>
            <a:r>
              <a:rPr lang="fa-IR" sz="2800">
                <a:solidFill>
                  <a:srgbClr val="000000"/>
                </a:solidFill>
                <a:effectLst/>
              </a:rPr>
              <a:t/>
            </a:r>
            <a:br>
              <a:rPr lang="fa-IR" sz="2800">
                <a:solidFill>
                  <a:srgbClr val="000000"/>
                </a:solidFill>
                <a:effectLst/>
              </a:rPr>
            </a:br>
            <a:endParaRPr lang="en-US" sz="2400">
              <a:solidFill>
                <a:srgbClr val="000000"/>
              </a:solidFill>
              <a:effectLst/>
            </a:endParaRP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4140200" y="4724400"/>
            <a:ext cx="351631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>
              <a:buFontTx/>
              <a:buChar char="-"/>
            </a:pPr>
            <a:r>
              <a:rPr lang="fa-IR" sz="2400">
                <a:solidFill>
                  <a:srgbClr val="000000"/>
                </a:solidFill>
                <a:effectLst/>
              </a:rPr>
              <a:t>وحدت و توازن عالي بين هنرها</a:t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>(معماري و مجسمه سازي و نقاشي)</a:t>
            </a:r>
            <a:endParaRPr lang="en-US" sz="2400">
              <a:solidFill>
                <a:srgbClr val="000000"/>
              </a:solidFill>
              <a:effectLst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0"/>
            <a:ext cx="3516313" cy="1512888"/>
          </a:xfrm>
        </p:spPr>
        <p:txBody>
          <a:bodyPr/>
          <a:lstStyle/>
          <a:p>
            <a:pPr algn="r" rtl="1"/>
            <a:r>
              <a:rPr lang="fa-IR" sz="2400">
                <a:solidFill>
                  <a:srgbClr val="000000"/>
                </a:solidFill>
              </a:rPr>
              <a:t>-تحرك در فضاي داخلي و </a:t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>اتصال همه اجزا به يكديگر.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65219" name="Picture 3" descr="pele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1844675"/>
            <a:ext cx="3078163" cy="4608513"/>
          </a:xfrm>
          <a:noFill/>
          <a:ln/>
        </p:spPr>
      </p:pic>
      <p:pic>
        <p:nvPicPr>
          <p:cNvPr id="265220" name="Picture 4" descr="dakheli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260350"/>
            <a:ext cx="3025775" cy="4608513"/>
          </a:xfrm>
          <a:noFill/>
          <a:ln/>
        </p:spPr>
      </p:pic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539750" y="5345113"/>
            <a:ext cx="35163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/>
            <a:r>
              <a:rPr lang="fa-IR" sz="2400">
                <a:solidFill>
                  <a:srgbClr val="000000"/>
                </a:solidFill>
                <a:effectLst/>
              </a:rPr>
              <a:t>-پلكانهاي ظريف كاري شده به سبك ايتاليايي همچون جواهري در فضا معلق هستند.</a:t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400">
                <a:solidFill>
                  <a:srgbClr val="000000"/>
                </a:solidFill>
                <a:effectLst/>
              </a:rPr>
              <a:t/>
            </a:r>
            <a:br>
              <a:rPr lang="fa-IR" sz="2400">
                <a:solidFill>
                  <a:srgbClr val="000000"/>
                </a:solidFill>
                <a:effectLst/>
              </a:rPr>
            </a:br>
            <a:r>
              <a:rPr lang="fa-IR" sz="2000">
                <a:solidFill>
                  <a:srgbClr val="000000"/>
                </a:solidFill>
                <a:effectLst/>
              </a:rPr>
              <a:t/>
            </a:r>
            <a:br>
              <a:rPr lang="fa-IR" sz="2000">
                <a:solidFill>
                  <a:srgbClr val="000000"/>
                </a:solidFill>
                <a:effectLst/>
              </a:rPr>
            </a:br>
            <a:endParaRPr lang="en-US" sz="2400">
              <a:solidFill>
                <a:srgbClr val="000000"/>
              </a:solidFill>
              <a:effectLst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35696" y="6237312"/>
            <a:ext cx="3455988" cy="474663"/>
          </a:xfrm>
        </p:spPr>
        <p:txBody>
          <a:bodyPr/>
          <a:lstStyle/>
          <a:p>
            <a:r>
              <a:rPr lang="fa-IR" dirty="0" smtClean="0"/>
              <a:t>مرکز تخصصی معماری ایران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3960813" cy="1728788"/>
          </a:xfrm>
        </p:spPr>
        <p:txBody>
          <a:bodyPr/>
          <a:lstStyle/>
          <a:p>
            <a:pPr algn="r" rtl="1"/>
            <a:r>
              <a:rPr lang="fa-IR" sz="3600"/>
              <a:t/>
            </a:r>
            <a:br>
              <a:rPr lang="fa-IR" sz="3600"/>
            </a:br>
            <a:r>
              <a:rPr lang="fa-IR" sz="2400">
                <a:solidFill>
                  <a:srgbClr val="000000"/>
                </a:solidFill>
              </a:rPr>
              <a:t>- اتصال سه بعدي اجزاء داخلي(پيشرفت علم حساب انتگرالي)</a:t>
            </a:r>
            <a:r>
              <a:rPr lang="fa-IR" sz="3200"/>
              <a:t/>
            </a:r>
            <a:br>
              <a:rPr lang="fa-IR" sz="3200"/>
            </a:br>
            <a:endParaRPr lang="en-US" sz="3200"/>
          </a:p>
        </p:txBody>
      </p:sp>
      <p:pic>
        <p:nvPicPr>
          <p:cNvPr id="267267" name="Picture 3" descr="dakheli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916113"/>
            <a:ext cx="3106737" cy="4049712"/>
          </a:xfrm>
          <a:noFill/>
          <a:ln/>
        </p:spPr>
      </p:pic>
      <p:pic>
        <p:nvPicPr>
          <p:cNvPr id="267268" name="Picture 4" descr="pl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9338" y="333375"/>
            <a:ext cx="2432050" cy="4033838"/>
          </a:xfrm>
          <a:noFill/>
          <a:ln/>
        </p:spPr>
      </p:pic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3708400" y="4797425"/>
            <a:ext cx="39608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/>
            <a:r>
              <a:rPr lang="fa-IR" sz="2400">
                <a:solidFill>
                  <a:srgbClr val="000000"/>
                </a:solidFill>
                <a:effectLst/>
              </a:rPr>
              <a:t>- ساخت چهار طاقي (</a:t>
            </a:r>
            <a:r>
              <a:rPr lang="fa-IR" sz="2000">
                <a:solidFill>
                  <a:srgbClr val="000000"/>
                </a:solidFill>
                <a:effectLst/>
              </a:rPr>
              <a:t>به</a:t>
            </a:r>
            <a:r>
              <a:rPr lang="fa-IR" sz="2400">
                <a:solidFill>
                  <a:srgbClr val="000000"/>
                </a:solidFill>
                <a:effectLst/>
              </a:rPr>
              <a:t> </a:t>
            </a:r>
            <a:r>
              <a:rPr lang="fa-IR" sz="2000">
                <a:solidFill>
                  <a:srgbClr val="000000"/>
                </a:solidFill>
                <a:effectLst/>
              </a:rPr>
              <a:t>اشكال مختلف</a:t>
            </a:r>
            <a:r>
              <a:rPr lang="fa-IR" sz="2400">
                <a:solidFill>
                  <a:srgbClr val="000000"/>
                </a:solidFill>
                <a:effectLst/>
              </a:rPr>
              <a:t>) بجاي گنبد در محل تقاطع بيضي و دواير متقاطع  پلان.</a:t>
            </a:r>
            <a:r>
              <a:rPr lang="fa-IR" sz="3200">
                <a:effectLst/>
              </a:rPr>
              <a:t/>
            </a:r>
            <a:br>
              <a:rPr lang="fa-IR" sz="3200">
                <a:effectLst/>
              </a:rPr>
            </a:br>
            <a:endParaRPr lang="en-US" sz="3200">
              <a:effectLst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227013"/>
            <a:ext cx="3889375" cy="2409825"/>
          </a:xfrm>
        </p:spPr>
        <p:txBody>
          <a:bodyPr/>
          <a:lstStyle/>
          <a:p>
            <a:pPr algn="r" rtl="1"/>
            <a:r>
              <a:rPr lang="fa-IR" sz="2800">
                <a:solidFill>
                  <a:srgbClr val="000000"/>
                </a:solidFill>
              </a:rPr>
              <a:t>- </a:t>
            </a:r>
            <a:r>
              <a:rPr lang="fa-IR" sz="2400">
                <a:solidFill>
                  <a:srgbClr val="000000"/>
                </a:solidFill>
              </a:rPr>
              <a:t>پنجره هاي بزرگ (</a:t>
            </a:r>
            <a:r>
              <a:rPr lang="fa-IR" sz="2000">
                <a:solidFill>
                  <a:srgbClr val="000000"/>
                </a:solidFill>
              </a:rPr>
              <a:t>معمول</a:t>
            </a:r>
            <a:r>
              <a:rPr lang="fa-IR" sz="2400">
                <a:solidFill>
                  <a:srgbClr val="000000"/>
                </a:solidFill>
              </a:rPr>
              <a:t> سبك </a:t>
            </a:r>
            <a:br>
              <a:rPr lang="fa-IR" sz="2400">
                <a:solidFill>
                  <a:srgbClr val="000000"/>
                </a:solidFill>
              </a:rPr>
            </a:br>
            <a:r>
              <a:rPr lang="fa-IR" sz="2400">
                <a:solidFill>
                  <a:srgbClr val="000000"/>
                </a:solidFill>
              </a:rPr>
              <a:t> كشورهاي شمالي اروپا</a:t>
            </a:r>
            <a:r>
              <a:rPr lang="fa-IR" sz="2800">
                <a:solidFill>
                  <a:srgbClr val="000000"/>
                </a:solidFill>
              </a:rPr>
              <a:t>)</a:t>
            </a:r>
            <a:br>
              <a:rPr lang="fa-IR" sz="2800">
                <a:solidFill>
                  <a:srgbClr val="000000"/>
                </a:solidFill>
              </a:rPr>
            </a:br>
            <a:r>
              <a:rPr lang="fa-IR" sz="2800">
                <a:solidFill>
                  <a:srgbClr val="000000"/>
                </a:solidFill>
              </a:rPr>
              <a:t/>
            </a:r>
            <a:br>
              <a:rPr lang="fa-IR" sz="2800">
                <a:solidFill>
                  <a:srgbClr val="000000"/>
                </a:solidFill>
              </a:rPr>
            </a:br>
            <a:r>
              <a:rPr lang="fa-IR" sz="2800">
                <a:solidFill>
                  <a:srgbClr val="000000"/>
                </a:solidFill>
              </a:rPr>
              <a:t>- </a:t>
            </a:r>
            <a:r>
              <a:rPr lang="fa-IR" sz="2400">
                <a:solidFill>
                  <a:srgbClr val="000000"/>
                </a:solidFill>
              </a:rPr>
              <a:t>روشني خيره كننده  فضاهاي داخلي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69315" name="Picture 3" descr="kharej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2781300"/>
            <a:ext cx="2471737" cy="3708400"/>
          </a:xfrm>
          <a:noFill/>
          <a:ln/>
        </p:spPr>
      </p:pic>
      <p:pic>
        <p:nvPicPr>
          <p:cNvPr id="269316" name="Picture 4" descr="dakheli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620713"/>
            <a:ext cx="3455987" cy="5184775"/>
          </a:xfr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Tx/>
              <a:buChar char="•"/>
            </a:pPr>
            <a:r>
              <a:rPr lang="fa-IR"/>
              <a:t> عوامل ظهور انديشه</a:t>
            </a: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Tx/>
              <a:buNone/>
            </a:pPr>
            <a:r>
              <a:rPr lang="fa-IR" sz="2400"/>
              <a:t>عوامل</a:t>
            </a:r>
            <a:r>
              <a:rPr lang="fa-IR"/>
              <a:t> </a:t>
            </a:r>
            <a:r>
              <a:rPr lang="fa-IR" sz="2400"/>
              <a:t>ناپايدار و اغتشاشات سياسي در اواخر دوره پاپي سيكستوس پنجم :</a:t>
            </a:r>
          </a:p>
          <a:p>
            <a:pPr algn="r" rtl="1">
              <a:buFontTx/>
              <a:buNone/>
            </a:pPr>
            <a:endParaRPr lang="fa-IR" sz="2400"/>
          </a:p>
          <a:p>
            <a:pPr algn="r" rtl="1">
              <a:buFontTx/>
              <a:buNone/>
            </a:pPr>
            <a:r>
              <a:rPr lang="fa-IR" sz="2400"/>
              <a:t>  - ناآرامي كليساي كاتوليك به علت نهضت پروتستانها.</a:t>
            </a:r>
          </a:p>
          <a:p>
            <a:pPr algn="r" rtl="1">
              <a:buFontTx/>
              <a:buNone/>
            </a:pPr>
            <a:r>
              <a:rPr lang="fa-IR" sz="2400"/>
              <a:t>  - بي نظمي آلمان به علت دو نيم شدن .</a:t>
            </a:r>
          </a:p>
          <a:p>
            <a:pPr algn="r" rtl="1">
              <a:buFontTx/>
              <a:buNone/>
            </a:pPr>
            <a:r>
              <a:rPr lang="fa-IR" sz="2400"/>
              <a:t>  - سر بريده شدن ملكه انگلستان .</a:t>
            </a:r>
          </a:p>
          <a:p>
            <a:pPr algn="r" rtl="1">
              <a:buFontTx/>
              <a:buNone/>
            </a:pPr>
            <a:r>
              <a:rPr lang="fa-IR" sz="2400"/>
              <a:t>  - سر بريده شدن نيروي دريايي فيليپ دوم پادشاه اسپانيا.</a:t>
            </a:r>
          </a:p>
          <a:p>
            <a:pPr algn="r" rtl="1">
              <a:buFontTx/>
              <a:buNone/>
            </a:pPr>
            <a:r>
              <a:rPr lang="fa-IR" sz="2400"/>
              <a:t>  - رويگرداني انگلستان براي هميشه از مذهب كاتوليك .</a:t>
            </a:r>
          </a:p>
          <a:p>
            <a:pPr algn="r" rtl="1">
              <a:buFontTx/>
              <a:buNone/>
            </a:pPr>
            <a:r>
              <a:rPr lang="fa-IR" sz="2400"/>
              <a:t>  - جنگ مردم براي كسب استقلال و كسبه وبازرگانان براي آزادي.</a:t>
            </a:r>
          </a:p>
          <a:p>
            <a:pPr algn="r" rtl="1">
              <a:buFontTx/>
              <a:buNone/>
            </a:pPr>
            <a:endParaRPr lang="fa-IR" sz="2400"/>
          </a:p>
          <a:p>
            <a:pPr algn="r" rtl="1">
              <a:buFontTx/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404813"/>
            <a:ext cx="7332663" cy="5691187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/>
              <a:t>در پي عوامل ناپايدار:</a:t>
            </a:r>
          </a:p>
          <a:p>
            <a:pPr algn="r" rtl="1">
              <a:buFontTx/>
              <a:buNone/>
            </a:pPr>
            <a:endParaRPr lang="fa-IR"/>
          </a:p>
          <a:p>
            <a:pPr algn="r" rtl="1">
              <a:buFontTx/>
              <a:buChar char="-"/>
            </a:pPr>
            <a:r>
              <a:rPr lang="fa-IR" sz="2800"/>
              <a:t>قابل كنترل شدن پروتستانها.</a:t>
            </a:r>
          </a:p>
          <a:p>
            <a:pPr algn="r" rtl="1">
              <a:buFontTx/>
              <a:buChar char="-"/>
            </a:pPr>
            <a:r>
              <a:rPr lang="fa-IR" sz="2800"/>
              <a:t>كنار گذاشتن روشهاي خشونت آميز</a:t>
            </a:r>
            <a:r>
              <a:rPr lang="fa-IR"/>
              <a:t>.</a:t>
            </a:r>
          </a:p>
          <a:p>
            <a:pPr algn="r" rtl="1">
              <a:buFontTx/>
              <a:buChar char="-"/>
            </a:pPr>
            <a:r>
              <a:rPr lang="fa-IR" sz="2800"/>
              <a:t>روي آوردن به تبليغات فريبنده</a:t>
            </a:r>
            <a:r>
              <a:rPr lang="fa-IR"/>
              <a:t> .</a:t>
            </a:r>
          </a:p>
          <a:p>
            <a:pPr algn="r" rtl="1">
              <a:buFontTx/>
              <a:buChar char="-"/>
            </a:pPr>
            <a:r>
              <a:rPr lang="fa-IR" sz="2800"/>
              <a:t>همزيستي مصالحت آميز كاتوليكها و پروتستانها روح حاكم بر جامعه مي شود . </a:t>
            </a:r>
          </a:p>
          <a:p>
            <a:pPr algn="r" rtl="1">
              <a:buFontTx/>
              <a:buChar char="-"/>
            </a:pPr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Tx/>
              <a:buChar char="•"/>
            </a:pPr>
            <a:r>
              <a:rPr lang="fa-IR"/>
              <a:t> محل بروز انديشه</a:t>
            </a: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  <a:buFontTx/>
              <a:buNone/>
            </a:pPr>
            <a:r>
              <a:rPr lang="fa-IR"/>
              <a:t>رم :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/>
              <a:t>       محل آغاز باروك اوليه  تحت حمايت پاپ .</a:t>
            </a:r>
          </a:p>
          <a:p>
            <a:pPr algn="r" rtl="1">
              <a:lnSpc>
                <a:spcPct val="90000"/>
              </a:lnSpc>
              <a:buFontTx/>
              <a:buNone/>
            </a:pPr>
            <a:endParaRPr lang="fa-IR" sz="2800"/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800"/>
              <a:t>           تحرك بخشيدن به فضاهاي شهري رم</a:t>
            </a:r>
            <a:r>
              <a:rPr lang="fa-IR"/>
              <a:t> :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/>
              <a:t>         </a:t>
            </a:r>
            <a:r>
              <a:rPr lang="fa-IR" sz="2800"/>
              <a:t>-</a:t>
            </a:r>
            <a:r>
              <a:rPr lang="fa-IR"/>
              <a:t> </a:t>
            </a:r>
            <a:r>
              <a:rPr lang="fa-IR" sz="2800"/>
              <a:t>كليساها 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800"/>
              <a:t>          - آب نماها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800"/>
              <a:t>          - كاخها</a:t>
            </a:r>
            <a:r>
              <a:rPr lang="fa-IR"/>
              <a:t> 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/>
              <a:t>    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476250"/>
            <a:ext cx="7404100" cy="5619750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/>
              <a:t>ايتاليا :</a:t>
            </a:r>
          </a:p>
          <a:p>
            <a:pPr algn="r" rtl="1">
              <a:buFontTx/>
              <a:buNone/>
            </a:pPr>
            <a:r>
              <a:rPr lang="fa-IR"/>
              <a:t>       محل بروز باروك پيشرفته .</a:t>
            </a:r>
          </a:p>
          <a:p>
            <a:pPr algn="r" rtl="1">
              <a:buFontTx/>
              <a:buNone/>
            </a:pPr>
            <a:r>
              <a:rPr lang="fa-IR"/>
              <a:t>              </a:t>
            </a:r>
            <a:r>
              <a:rPr lang="fa-IR" sz="2800"/>
              <a:t>برنيني در مجسمه سازي .</a:t>
            </a:r>
          </a:p>
          <a:p>
            <a:pPr algn="r" rtl="1">
              <a:buFontTx/>
              <a:buNone/>
            </a:pPr>
            <a:r>
              <a:rPr lang="fa-IR" sz="2800"/>
              <a:t>                برميني در معماري .</a:t>
            </a:r>
          </a:p>
          <a:p>
            <a:pPr algn="r" rtl="1">
              <a:buFontTx/>
              <a:buNone/>
            </a:pPr>
            <a:r>
              <a:rPr lang="fa-IR" sz="2800"/>
              <a:t>                داگرتنا  در نقاشي .  </a:t>
            </a:r>
          </a:p>
          <a:p>
            <a:pPr algn="r" rtl="1">
              <a:buFontTx/>
              <a:buNone/>
            </a:pPr>
            <a:endParaRPr lang="fa-IR" sz="2800"/>
          </a:p>
          <a:p>
            <a:pPr algn="r" rtl="1">
              <a:buFontTx/>
              <a:buNone/>
            </a:pPr>
            <a:r>
              <a:rPr lang="fa-IR"/>
              <a:t>فرانسه :</a:t>
            </a:r>
          </a:p>
          <a:p>
            <a:pPr algn="r" rtl="1">
              <a:buFontTx/>
              <a:buNone/>
            </a:pPr>
            <a:r>
              <a:rPr lang="fa-IR" sz="2800"/>
              <a:t>     </a:t>
            </a:r>
            <a:r>
              <a:rPr lang="fa-IR"/>
              <a:t>محل بروز قوي سبك (باروك نهايي) تحت حمايت لويي چهاردهم</a:t>
            </a:r>
            <a:r>
              <a:rPr lang="fa-IR" sz="2800"/>
              <a:t> . </a:t>
            </a:r>
          </a:p>
          <a:p>
            <a:pPr algn="r" rtl="1">
              <a:buFontTx/>
              <a:buNone/>
            </a:pPr>
            <a:endParaRPr lang="fa-IR" sz="2800"/>
          </a:p>
          <a:p>
            <a:pPr algn="r" rtl="1">
              <a:buFontTx/>
              <a:buNone/>
            </a:pPr>
            <a:endParaRPr lang="en-US" sz="2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www.arturarch.com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تخصصی معماری ایران</a:t>
            </a:r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1835</TotalTime>
  <Words>2507</Words>
  <Application>Microsoft Office PowerPoint</Application>
  <PresentationFormat>On-screen Show (4:3)</PresentationFormat>
  <Paragraphs>576</Paragraphs>
  <Slides>56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Arial</vt:lpstr>
      <vt:lpstr>Kimono</vt:lpstr>
      <vt:lpstr>معماری باروک</vt:lpstr>
      <vt:lpstr>  سبك  باروك  (1600-1750)ميلادي</vt:lpstr>
      <vt:lpstr>فهرست مطالب</vt:lpstr>
      <vt:lpstr> نام دوره</vt:lpstr>
      <vt:lpstr> زمان تحول انديشه</vt:lpstr>
      <vt:lpstr> عوامل ظهور انديشه</vt:lpstr>
      <vt:lpstr>PowerPoint Presentation</vt:lpstr>
      <vt:lpstr> محل بروز انديشه</vt:lpstr>
      <vt:lpstr>PowerPoint Presentation</vt:lpstr>
      <vt:lpstr> زمينه هاي توسعه انديشه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</vt:lpstr>
      <vt:lpstr>مجسمه حضرت داوود برنيني  1623  </vt:lpstr>
      <vt:lpstr>برنيني</vt:lpstr>
      <vt:lpstr>نقاشي :</vt:lpstr>
      <vt:lpstr>- موسيقي</vt:lpstr>
      <vt:lpstr> مقياس گسترش انديشه</vt:lpstr>
      <vt:lpstr>PowerPoint Presentation</vt:lpstr>
      <vt:lpstr>PowerPoint Presentation</vt:lpstr>
      <vt:lpstr>“كاخ زمستاني اثر “بارتولومو رسترلي”</vt:lpstr>
      <vt:lpstr>PowerPoint Presentation</vt:lpstr>
      <vt:lpstr> موضوع  انديشه</vt:lpstr>
      <vt:lpstr>PowerPoint Presentation</vt:lpstr>
      <vt:lpstr>  ويژگيهاى معمارى باروك</vt:lpstr>
      <vt:lpstr>PowerPoint Presentation</vt:lpstr>
      <vt:lpstr>PowerPoint Presentation</vt:lpstr>
      <vt:lpstr> تبلور فيزيكي انديشه</vt:lpstr>
      <vt:lpstr> معمارى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لحظه طلوع بينش براي شروع  فن در معماري</vt:lpstr>
      <vt:lpstr> نمودى از ديوار موجى شكل در قرن بيستم</vt:lpstr>
      <vt:lpstr> طراحي منظر</vt:lpstr>
      <vt:lpstr> - قصر ورساي ( قصر. باغ . بولوار )</vt:lpstr>
      <vt:lpstr> - قصر   - استخرهاي تزييني    - باغها  - چمن كاري طويل  (فرش زمردين )  - گراند كانال( بولوار)</vt:lpstr>
      <vt:lpstr>         -  حجم جديد ساختمان           - پنجره هاي فراوان          - خطوط مستقيم          - بامهاي مسطح          -سادگي نما         جوابي معماري به خواستي اجتماعي              </vt:lpstr>
      <vt:lpstr>منظره هاي با  دورنمايي   بي پايان در ماوراء  گراند كانال </vt:lpstr>
      <vt:lpstr>استخرهاي تزيين يافته</vt:lpstr>
      <vt:lpstr>فضاي داخلي قصر</vt:lpstr>
      <vt:lpstr> شهرسازي</vt:lpstr>
      <vt:lpstr>PowerPoint Presentation</vt:lpstr>
      <vt:lpstr>PowerPoint Presentation</vt:lpstr>
      <vt:lpstr>PowerPoint Presentation</vt:lpstr>
      <vt:lpstr>PowerPoint Presentation</vt:lpstr>
      <vt:lpstr> منابع</vt:lpstr>
      <vt:lpstr>-بالتازار نويمان (1687-1753)</vt:lpstr>
      <vt:lpstr>-تحرك در فضاي داخلي و  اتصال همه اجزا به يكديگر.</vt:lpstr>
      <vt:lpstr> - اتصال سه بعدي اجزاء داخلي(پيشرفت علم حساب انتگرالي) </vt:lpstr>
      <vt:lpstr>- پنجره هاي بزرگ (معمول سبك   كشورهاي شمالي اروپا)  - روشني خيره كننده  فضاهاي داخلي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Aida</dc:creator>
  <cp:lastModifiedBy>omid</cp:lastModifiedBy>
  <cp:revision>82</cp:revision>
  <dcterms:created xsi:type="dcterms:W3CDTF">2004-11-27T09:00:33Z</dcterms:created>
  <dcterms:modified xsi:type="dcterms:W3CDTF">2018-09-09T13:57:44Z</dcterms:modified>
</cp:coreProperties>
</file>